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6" r:id="rId2"/>
    <p:sldId id="541" r:id="rId3"/>
    <p:sldId id="574" r:id="rId4"/>
    <p:sldId id="542" r:id="rId5"/>
    <p:sldId id="544" r:id="rId6"/>
    <p:sldId id="545" r:id="rId7"/>
    <p:sldId id="566" r:id="rId8"/>
    <p:sldId id="567" r:id="rId9"/>
    <p:sldId id="569" r:id="rId10"/>
    <p:sldId id="568" r:id="rId11"/>
    <p:sldId id="561" r:id="rId12"/>
    <p:sldId id="560" r:id="rId13"/>
    <p:sldId id="501" r:id="rId14"/>
    <p:sldId id="564" r:id="rId15"/>
    <p:sldId id="433" r:id="rId16"/>
    <p:sldId id="434" r:id="rId17"/>
    <p:sldId id="435" r:id="rId18"/>
    <p:sldId id="436" r:id="rId19"/>
    <p:sldId id="437" r:id="rId20"/>
    <p:sldId id="439" r:id="rId21"/>
    <p:sldId id="438" r:id="rId22"/>
    <p:sldId id="440" r:id="rId23"/>
    <p:sldId id="441" r:id="rId24"/>
    <p:sldId id="442" r:id="rId25"/>
    <p:sldId id="443" r:id="rId26"/>
    <p:sldId id="444" r:id="rId27"/>
    <p:sldId id="445" r:id="rId28"/>
    <p:sldId id="447" r:id="rId29"/>
    <p:sldId id="502" r:id="rId30"/>
    <p:sldId id="449" r:id="rId31"/>
    <p:sldId id="450" r:id="rId32"/>
    <p:sldId id="451" r:id="rId33"/>
    <p:sldId id="452" r:id="rId34"/>
    <p:sldId id="453" r:id="rId35"/>
    <p:sldId id="454" r:id="rId36"/>
    <p:sldId id="455" r:id="rId37"/>
    <p:sldId id="456" r:id="rId38"/>
    <p:sldId id="457" r:id="rId39"/>
    <p:sldId id="458" r:id="rId40"/>
    <p:sldId id="459" r:id="rId41"/>
    <p:sldId id="460" r:id="rId42"/>
    <p:sldId id="462" r:id="rId43"/>
    <p:sldId id="461" r:id="rId44"/>
    <p:sldId id="463" r:id="rId45"/>
    <p:sldId id="464" r:id="rId46"/>
    <p:sldId id="465" r:id="rId47"/>
    <p:sldId id="473" r:id="rId48"/>
    <p:sldId id="466" r:id="rId49"/>
    <p:sldId id="467" r:id="rId50"/>
    <p:sldId id="468" r:id="rId51"/>
    <p:sldId id="469" r:id="rId52"/>
    <p:sldId id="470" r:id="rId53"/>
    <p:sldId id="471" r:id="rId54"/>
    <p:sldId id="472" r:id="rId55"/>
    <p:sldId id="474" r:id="rId56"/>
    <p:sldId id="475" r:id="rId57"/>
    <p:sldId id="476" r:id="rId58"/>
    <p:sldId id="477" r:id="rId59"/>
    <p:sldId id="479" r:id="rId60"/>
    <p:sldId id="480" r:id="rId61"/>
    <p:sldId id="481" r:id="rId62"/>
    <p:sldId id="482" r:id="rId63"/>
    <p:sldId id="483" r:id="rId64"/>
    <p:sldId id="484" r:id="rId65"/>
    <p:sldId id="485" r:id="rId66"/>
    <p:sldId id="486" r:id="rId67"/>
    <p:sldId id="487" r:id="rId68"/>
    <p:sldId id="488" r:id="rId69"/>
    <p:sldId id="490" r:id="rId70"/>
    <p:sldId id="489" r:id="rId71"/>
    <p:sldId id="491" r:id="rId72"/>
    <p:sldId id="493" r:id="rId73"/>
    <p:sldId id="494" r:id="rId74"/>
    <p:sldId id="495" r:id="rId75"/>
    <p:sldId id="496" r:id="rId76"/>
    <p:sldId id="497" r:id="rId77"/>
    <p:sldId id="498" r:id="rId78"/>
    <p:sldId id="500" r:id="rId79"/>
    <p:sldId id="581" r:id="rId80"/>
    <p:sldId id="582" r:id="rId81"/>
    <p:sldId id="583" r:id="rId82"/>
    <p:sldId id="584" r:id="rId83"/>
    <p:sldId id="585" r:id="rId84"/>
    <p:sldId id="586" r:id="rId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1pPr>
    <a:lvl2pPr marL="45718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2pPr>
    <a:lvl3pPr marL="91436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3pPr>
    <a:lvl4pPr marL="137154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4pPr>
    <a:lvl5pPr marL="182872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5pPr>
    <a:lvl6pPr marL="2285905" algn="l" defTabSz="457181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6pPr>
    <a:lvl7pPr marL="2743086" algn="l" defTabSz="457181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7pPr>
    <a:lvl8pPr marL="3200266" algn="l" defTabSz="457181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8pPr>
    <a:lvl9pPr marL="3657448" algn="l" defTabSz="457181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E9D2"/>
    <a:srgbClr val="6FE9B6"/>
    <a:srgbClr val="290029"/>
    <a:srgbClr val="82007A"/>
    <a:srgbClr val="6C1B64"/>
    <a:srgbClr val="F2F8AA"/>
    <a:srgbClr val="E2ED98"/>
    <a:srgbClr val="3D0D47"/>
    <a:srgbClr val="0C43F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88748" autoAdjust="0"/>
  </p:normalViewPr>
  <p:slideViewPr>
    <p:cSldViewPr snapToGrid="0">
      <p:cViewPr>
        <p:scale>
          <a:sx n="101" d="100"/>
          <a:sy n="101" d="100"/>
        </p:scale>
        <p:origin x="1968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53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CB559157-B03F-0245-A195-89308B1632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AA1A5150-837D-D14C-B479-1BCAF0C514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1pPr>
    <a:lvl2pPr marL="45718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2pPr>
    <a:lvl3pPr marL="91436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3pPr>
    <a:lvl4pPr marL="13715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4pPr>
    <a:lvl5pPr marL="182872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5pPr>
    <a:lvl6pPr marL="2285905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6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6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781E8-0CEC-CB4A-862F-578492E746FB}" type="slidenum">
              <a:rPr lang="fr-FR">
                <a:latin typeface="Times New Roman" pitchFamily="-65" charset="0"/>
              </a:rPr>
              <a:pPr/>
              <a:t>29</a:t>
            </a:fld>
            <a:endParaRPr lang="fr-FR">
              <a:latin typeface="Times New Roman" pitchFamily="-65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287" y="4322377"/>
            <a:ext cx="5019145" cy="411030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BE">
                <a:latin typeface="Times New Roman" pitchFamily="-65" charset="0"/>
              </a:rPr>
              <a:t>Le nerf est représenté par 4 axones de taille différente. La conduction nerveuse est plus rapide au niveau des axones de gros calibre.</a:t>
            </a:r>
          </a:p>
          <a:p>
            <a:pPr eaLnBrk="1" hangingPunct="1"/>
            <a:endParaRPr lang="fr-BE">
              <a:latin typeface="Times New Roman" pitchFamily="-65" charset="0"/>
            </a:endParaRPr>
          </a:p>
          <a:p>
            <a:pPr eaLnBrk="1" hangingPunct="1"/>
            <a:r>
              <a:rPr lang="fr-BE">
                <a:latin typeface="Times New Roman" pitchFamily="-65" charset="0"/>
              </a:rPr>
              <a:t>Stimulation supramaximale</a:t>
            </a:r>
            <a:endParaRPr lang="fr-FR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511E1-6A0C-A941-823F-668D0FE0E361}" type="slidenum">
              <a:rPr lang="fr-FR">
                <a:latin typeface="Times New Roman" pitchFamily="-65" charset="0"/>
              </a:rPr>
              <a:pPr/>
              <a:t>49</a:t>
            </a:fld>
            <a:endParaRPr lang="fr-FR">
              <a:latin typeface="Times New Roman" pitchFamily="-65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5" y="4342996"/>
            <a:ext cx="5028772" cy="411472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BE">
                <a:latin typeface="Times New Roman" pitchFamily="-65" charset="0"/>
              </a:rPr>
              <a:t>H : expliquer pas à pas en fonction de l’intensité de la stimulation nerveuse</a:t>
            </a:r>
          </a:p>
          <a:p>
            <a:pPr eaLnBrk="1" hangingPunct="1"/>
            <a:r>
              <a:rPr lang="fr-BE">
                <a:latin typeface="Times New Roman" pitchFamily="-65" charset="0"/>
              </a:rPr>
              <a:t>(durée=1ms, faible intensité uniquement Ia, puis Ia et f motrices, puis f motrices et collision de toutes les H)</a:t>
            </a:r>
          </a:p>
          <a:p>
            <a:pPr eaLnBrk="1" hangingPunct="1"/>
            <a:endParaRPr lang="fr-BE">
              <a:latin typeface="Times New Roman" pitchFamily="-65" charset="0"/>
            </a:endParaRPr>
          </a:p>
          <a:p>
            <a:pPr eaLnBrk="1" hangingPunct="1"/>
            <a:r>
              <a:rPr lang="fr-BE">
                <a:latin typeface="Times New Roman" pitchFamily="-65" charset="0"/>
              </a:rPr>
              <a:t>F : chaque trace = st supramaximale, 5mV/D à gauche et 500 µV/D à droite</a:t>
            </a:r>
          </a:p>
          <a:p>
            <a:pPr eaLnBrk="1" hangingPunct="1"/>
            <a:endParaRPr lang="fr-BE">
              <a:latin typeface="Times New Roman" pitchFamily="-65" charset="0"/>
            </a:endParaRPr>
          </a:p>
          <a:p>
            <a:pPr eaLnBrk="1" hangingPunct="1"/>
            <a:r>
              <a:rPr lang="fr-BE">
                <a:latin typeface="Times New Roman" pitchFamily="-65" charset="0"/>
              </a:rPr>
              <a:t>Paramètres pour les F et les H, et exemples pathologiques</a:t>
            </a:r>
            <a:endParaRPr lang="fr-FR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1" indent="0" algn="ctr">
              <a:buNone/>
              <a:defRPr/>
            </a:lvl2pPr>
            <a:lvl3pPr marL="914362" indent="0" algn="ctr">
              <a:buNone/>
              <a:defRPr/>
            </a:lvl3pPr>
            <a:lvl4pPr marL="1371543" indent="0" algn="ctr">
              <a:buNone/>
              <a:defRPr/>
            </a:lvl4pPr>
            <a:lvl5pPr marL="1828724" indent="0" algn="ctr">
              <a:buNone/>
              <a:defRPr/>
            </a:lvl5pPr>
            <a:lvl6pPr marL="2285905" indent="0" algn="ctr">
              <a:buNone/>
              <a:defRPr/>
            </a:lvl6pPr>
            <a:lvl7pPr marL="2743086" indent="0" algn="ctr">
              <a:buNone/>
              <a:defRPr/>
            </a:lvl7pPr>
            <a:lvl8pPr marL="3200266" indent="0" algn="ctr">
              <a:buNone/>
              <a:defRPr/>
            </a:lvl8pPr>
            <a:lvl9pPr marL="365744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9052-5D3F-EE4F-8ED1-A8490C9519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26D3-1C44-0F49-BEEA-61CC3B1296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2288-5DAE-B848-A508-68B8A141AD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00A6-F22B-434A-808C-97602B2758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1" indent="0">
              <a:buNone/>
              <a:defRPr sz="1800"/>
            </a:lvl2pPr>
            <a:lvl3pPr marL="914362" indent="0">
              <a:buNone/>
              <a:defRPr sz="1600"/>
            </a:lvl3pPr>
            <a:lvl4pPr marL="1371543" indent="0">
              <a:buNone/>
              <a:defRPr sz="1400"/>
            </a:lvl4pPr>
            <a:lvl5pPr marL="1828724" indent="0">
              <a:buNone/>
              <a:defRPr sz="1400"/>
            </a:lvl5pPr>
            <a:lvl6pPr marL="2285905" indent="0">
              <a:buNone/>
              <a:defRPr sz="1400"/>
            </a:lvl6pPr>
            <a:lvl7pPr marL="2743086" indent="0">
              <a:buNone/>
              <a:defRPr sz="1400"/>
            </a:lvl7pPr>
            <a:lvl8pPr marL="3200266" indent="0">
              <a:buNone/>
              <a:defRPr sz="1400"/>
            </a:lvl8pPr>
            <a:lvl9pPr marL="3657448" indent="0">
              <a:buNone/>
              <a:defRPr sz="14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A94A-B51B-D842-8A40-F10F2F2A2B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91A6-16D5-CA47-8066-78485835F0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D50B-4958-E94F-B919-BBC5A5D43B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7379-9B2D-6649-BAD9-645612AC54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5EE10-CC89-C84D-82E5-32BE5E0DB6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51FA-BA55-6345-8E70-B63BD67244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DEA8-0592-5441-BF40-F846B59BD8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2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6684A7D4-DB0A-AF42-A094-9D9343CD87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5pPr>
      <a:lvl6pPr marL="45718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6pPr>
      <a:lvl7pPr marL="9143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7pPr>
      <a:lvl8pPr marL="13715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8pPr>
      <a:lvl9pPr marL="18287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9pPr>
    </p:titleStyle>
    <p:bodyStyle>
      <a:lvl1pPr marL="342886" indent="-3428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9" indent="-2857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134" indent="-22859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C:%5CWINDOWS%5CBureau%5CDES2000%20bis.ppt%235.%20Pr%C3%A9sentation%20PowerPoint#-1,5,Pr&#233;sentation PowerPoint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DES%202000/DES2000%20bis.ppt#-1,8,Pr&#233;sentation PowerPoint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DES%202000/DES2000%20bis.ppt#-1,11,Pr&#233;sentation PowerPoint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DES%202000/DES2000%20bis.ppt#-1,15,Pr&#233;sentation PowerPoint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DES%202000/DES2000%20bis.ppt#-1,16,Pr&#233;sentation PowerPoint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2"/>
            <a:ext cx="4495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>
                <a:solidFill>
                  <a:schemeClr val="bg1"/>
                </a:solidFill>
                <a:latin typeface="Calibri"/>
                <a:cs typeface="Calibri"/>
              </a:rPr>
              <a:t>François Wang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1066802"/>
            <a:ext cx="7239000" cy="224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6600"/>
                </a:solidFill>
                <a:latin typeface="Calibri"/>
                <a:cs typeface="Calibri"/>
              </a:rPr>
              <a:t>Neurographies</a:t>
            </a:r>
            <a:r>
              <a:rPr lang="en-US" sz="4000" b="1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Calibri"/>
                <a:cs typeface="Calibri"/>
              </a:rPr>
              <a:t>sensitives</a:t>
            </a:r>
            <a:r>
              <a:rPr lang="en-US" sz="4000" b="1" dirty="0">
                <a:solidFill>
                  <a:srgbClr val="FF6600"/>
                </a:solidFill>
                <a:latin typeface="Calibri"/>
                <a:cs typeface="Calibri"/>
              </a:rPr>
              <a:t> et </a:t>
            </a:r>
            <a:r>
              <a:rPr lang="en-US" sz="4000" b="1" dirty="0" err="1">
                <a:solidFill>
                  <a:srgbClr val="FF6600"/>
                </a:solidFill>
                <a:latin typeface="Calibri"/>
                <a:cs typeface="Calibri"/>
              </a:rPr>
              <a:t>motrices</a:t>
            </a:r>
            <a:endParaRPr lang="en-US" sz="4000" b="1" dirty="0">
              <a:solidFill>
                <a:srgbClr val="FF6600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Calibri"/>
                <a:cs typeface="Calibri"/>
              </a:rPr>
              <a:t>Bases techniques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556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Effets d’une température cutanée trop basse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5900" y="5100395"/>
            <a:ext cx="8928100" cy="96641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&lt; 28°C aux MI ; &lt; 30°C aux MS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Réchauffer (sèche cheveux) ou corriger les VC mesurées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52" y="355600"/>
            <a:ext cx="3584422" cy="4749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198" y="908050"/>
            <a:ext cx="3650601" cy="41973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08966" y="264468"/>
            <a:ext cx="3140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Pièce d’examen : à 25°C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35617" y="6336268"/>
            <a:ext cx="240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i="1" dirty="0">
                <a:solidFill>
                  <a:schemeClr val="bg1"/>
                </a:solidFill>
              </a:rPr>
              <a:t>D’après P </a:t>
            </a:r>
            <a:r>
              <a:rPr lang="fr-FR" sz="1800" i="1" dirty="0" err="1">
                <a:solidFill>
                  <a:schemeClr val="bg1"/>
                </a:solidFill>
              </a:rPr>
              <a:t>Guihéneuc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556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Effets d’une température cutanée trop basse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5900" y="566495"/>
            <a:ext cx="8928100" cy="229600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Allongement des LD : faux syn canalaire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Diminution des VC : fausse PNP démyélinisante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Amélioration de la transmission neuromusculaire :</a:t>
            </a:r>
            <a:r>
              <a:rPr lang="en-US" dirty="0">
                <a:latin typeface="Calibri"/>
                <a:cs typeface="Calibri"/>
              </a:rPr>
              <a:t> 	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décréments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faussement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négatifs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Faux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tracés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neurogènes</a:t>
            </a: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2955" y="3553768"/>
            <a:ext cx="3356508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TENIR COMPTE AUSSI DE </a:t>
            </a:r>
            <a:b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L’AGE ET DE </a:t>
            </a:r>
            <a:b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LA TAILLE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556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Fibres étudiées par la neurographie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811424"/>
            <a:ext cx="6407150" cy="4039976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15900" y="5100395"/>
            <a:ext cx="8928100" cy="96641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indent="444482">
              <a:lnSpc>
                <a:spcPct val="120000"/>
              </a:lnSpc>
              <a:buBlip>
                <a:blip r:embed="rId4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Grosses fibres myélinisées : 9-20 𝜇m</a:t>
            </a:r>
          </a:p>
          <a:p>
            <a:pPr indent="444482">
              <a:lnSpc>
                <a:spcPct val="120000"/>
              </a:lnSpc>
              <a:buBlip>
                <a:blip r:embed="rId4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Le nerf médian contient &gt; 50% de fibres conduisant &lt; 15 m/s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46377" y="1204269"/>
            <a:ext cx="2038230" cy="193898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A : grosse fibre</a:t>
            </a:r>
          </a:p>
          <a:p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a : petite fibre</a:t>
            </a:r>
          </a:p>
          <a:p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m : myéline</a:t>
            </a:r>
          </a:p>
          <a:p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CS : cellule de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Schwann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4495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Neurographie sensitive</a:t>
            </a: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61931"/>
            <a:ext cx="8896350" cy="36256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Grosses fibres myélinisées (Ia) dont le corps cellulaire  se 	trouve dans le ganglion rachidien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Stimulation du nerf en un point et détection du potentiel 	d’action sensitif transmis en un autre point du nerf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LSD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VCS :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d : LSD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Amplitude (&gt; 12 J) </a:t>
            </a:r>
          </a:p>
        </p:txBody>
      </p:sp>
      <p:pic>
        <p:nvPicPr>
          <p:cNvPr id="9" name="Picture 2" descr="TRU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4791" y="4030664"/>
            <a:ext cx="24145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TRU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1141" y="4275137"/>
            <a:ext cx="2370137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4371978" y="4953000"/>
            <a:ext cx="112871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V="1">
            <a:off x="6610351" y="5448300"/>
            <a:ext cx="533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943475" y="4895851"/>
            <a:ext cx="357188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dirty="0">
                <a:solidFill>
                  <a:srgbClr val="FF3300"/>
                </a:solidFill>
                <a:latin typeface="Comic Sans MS" pitchFamily="-65" charset="0"/>
              </a:rPr>
              <a:t>d</a:t>
            </a:r>
            <a:endParaRPr lang="fr-FR" sz="2000" dirty="0">
              <a:solidFill>
                <a:srgbClr val="FF3300"/>
              </a:solidFill>
              <a:latin typeface="Comic Sans MS" pitchFamily="-65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529391" y="5597525"/>
            <a:ext cx="814387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dirty="0">
                <a:solidFill>
                  <a:srgbClr val="FFFF00"/>
                </a:solidFill>
                <a:latin typeface="Comic Sans MS" pitchFamily="-65" charset="0"/>
              </a:rPr>
              <a:t>LSD</a:t>
            </a:r>
            <a:endParaRPr lang="fr-FR" sz="2000" dirty="0">
              <a:solidFill>
                <a:srgbClr val="FFFF00"/>
              </a:solidFill>
              <a:latin typeface="Comic Sans MS" pitchFamily="-65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4495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Réduire l’artefact de stimulation</a:t>
            </a: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247650" y="404834"/>
            <a:ext cx="8896350" cy="310853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34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Préparer la peau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Réduire la distance électrode / nerf (appuyer !)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Eloigner les câbles, garder la peau sèche entre stimulation et 	recueil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Faire pivoter l’anode vs cathode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Garder bas le filtre passe-bas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4495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Neurographie sensitive</a:t>
            </a:r>
          </a:p>
        </p:txBody>
      </p:sp>
      <p:pic>
        <p:nvPicPr>
          <p:cNvPr id="15" name="Picture 2" descr="rachidien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5791" y="744540"/>
            <a:ext cx="598963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TRU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9741" y="4410077"/>
            <a:ext cx="24145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TRU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0766" y="4722813"/>
            <a:ext cx="2370137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014413" y="3089276"/>
            <a:ext cx="7543800" cy="120032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defRPr/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Une lésion même sévère (section complète) en amont du ganglion rachidien n’entraîne aucune dégénérescence axonale sensitive</a:t>
            </a:r>
            <a:endParaRPr lang="fr-FR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6464300" y="1244600"/>
            <a:ext cx="228600" cy="78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4495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Neurographie sensitive</a:t>
            </a: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582632"/>
            <a:ext cx="8896350" cy="4512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2425599" algn="l"/>
                <a:tab pos="4749602" algn="l"/>
                <a:tab pos="5740161" algn="l"/>
                <a:tab pos="7086304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M. Sup.	n. médian : 	&gt; 55 m/s, 	&gt; 20 µv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n. radial : 	&gt; 55 m/s, 	&gt; 25 µV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n. musculo. :	&gt; 55 m/s, 	&gt; 10 µV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n. ulnaire :	&gt; 55 m/s, 	&gt; 10 µV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n. BCI :	&gt; 55 m/s, 	&gt; 10 µV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2425599" algn="l"/>
                <a:tab pos="4749602" algn="l"/>
                <a:tab pos="5740161" algn="l"/>
                <a:tab pos="7086304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M. Inf.	n. sural :	&gt; 45 m/s, 	&gt; 10 µV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n. péronier sup.:	&gt; 45 m/s, 	&gt; 15 µV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n. saphène int.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n. fémoro-cut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4495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Neurographie sensitive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27004" y="1320800"/>
          <a:ext cx="8864599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9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9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AMPLITUDE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normale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AMPLITUDE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réduite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 rowSpan="4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VCS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normale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Normal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Perte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axonale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Atteinte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préganglionnaire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BC entre les sites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détection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et de stimulation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BC proximal au site de stimulation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distal au site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détection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Neuropathie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des petites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fibres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VCS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réduite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Démyélinisation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Perte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axonale et/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démyélinisation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et/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BC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4495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Neurographie motrice</a:t>
            </a:r>
          </a:p>
        </p:txBody>
      </p:sp>
      <p:pic>
        <p:nvPicPr>
          <p:cNvPr id="9" name="Picture 1026" descr="TRU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5" y="677863"/>
            <a:ext cx="33877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61932"/>
            <a:ext cx="8896350" cy="539839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nl-BE" b="1" dirty="0">
              <a:solidFill>
                <a:srgbClr val="FFFF00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4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Unité motrice</a:t>
            </a:r>
          </a:p>
          <a:p>
            <a:pPr indent="444482">
              <a:lnSpc>
                <a:spcPct val="120000"/>
              </a:lnSpc>
              <a:buBlip>
                <a:blip r:embed="rId4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Stimulation du nerf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détection musculaire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(surface ou aiguille)</a:t>
            </a:r>
          </a:p>
          <a:p>
            <a:pPr indent="444482">
              <a:lnSpc>
                <a:spcPct val="120000"/>
              </a:lnSpc>
              <a:buBlip>
                <a:blip r:embed="rId4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LDM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VCM</a:t>
            </a:r>
          </a:p>
          <a:p>
            <a:pPr indent="444482">
              <a:lnSpc>
                <a:spcPct val="120000"/>
              </a:lnSpc>
              <a:buBlip>
                <a:blip r:embed="rId4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Amplitude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nombre d’axones (&gt; 9 J)	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transmission NM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taille des UMs </a:t>
            </a:r>
          </a:p>
          <a:p>
            <a:pPr indent="444482">
              <a:lnSpc>
                <a:spcPct val="120000"/>
              </a:lnSpc>
              <a:buBlip>
                <a:blip r:embed="rId4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4495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Neurographie motrice</a:t>
            </a:r>
          </a:p>
        </p:txBody>
      </p:sp>
      <p:pic>
        <p:nvPicPr>
          <p:cNvPr id="8" name="Picture 12" descr="TRU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7466" y="728665"/>
            <a:ext cx="6696075" cy="475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TRU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950" y="674690"/>
            <a:ext cx="6900053" cy="507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2400" y="6324602"/>
            <a:ext cx="60960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Préparer la peau</a:t>
            </a:r>
            <a:endParaRPr lang="fr-FR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247650" y="290532"/>
            <a:ext cx="8896350" cy="621092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FF9900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4663" algn="l"/>
                <a:tab pos="1079500" algn="l"/>
                <a:tab pos="4038600" algn="l"/>
                <a:tab pos="6094413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But : impédance idéalement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&lt; 10 Kohm</a:t>
            </a:r>
            <a:b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</a:b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		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impédance acceptable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&lt; 20 Kohm</a:t>
            </a:r>
            <a:b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</a:b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		homogène sous les 2 électrodes +++ : </a:t>
            </a:r>
            <a:b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</a:b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		</a:t>
            </a:r>
            <a:r>
              <a:rPr lang="fr-BE" sz="2000" dirty="0">
                <a:solidFill>
                  <a:schemeClr val="bg1"/>
                </a:solidFill>
                <a:latin typeface="Calibri"/>
                <a:cs typeface="Calibri"/>
              </a:rPr>
              <a:t>car la valeur maximale du CMRR (</a:t>
            </a:r>
            <a:r>
              <a:rPr lang="fr-BE" sz="2000" i="1" dirty="0">
                <a:solidFill>
                  <a:schemeClr val="bg1"/>
                </a:solidFill>
                <a:latin typeface="Calibri"/>
                <a:cs typeface="Calibri"/>
              </a:rPr>
              <a:t>common mode rejection ratio</a:t>
            </a:r>
            <a:r>
              <a:rPr lang="fr-BE" sz="2000" dirty="0">
                <a:solidFill>
                  <a:schemeClr val="bg1"/>
                </a:solidFill>
                <a:latin typeface="Calibri"/>
                <a:cs typeface="Calibri"/>
              </a:rPr>
              <a:t>) est 			limitée par Rin/(Rc+)-(Rc-)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723870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Préparation interface peau-électrode (pas entre les électrodes)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 	acétone ou mélange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acétone-alcool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&gt;&lt; </a:t>
            </a:r>
            <a:r>
              <a:rPr lang="fr-BE" dirty="0">
                <a:solidFill>
                  <a:srgbClr val="06FAD7"/>
                </a:solidFill>
                <a:latin typeface="Calibri"/>
                <a:cs typeface="Calibri"/>
              </a:rPr>
              <a:t>sébum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 	gomme dure, toile émeri,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pâte abrasive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(pierre ponce 			mélangée à du sel) =&gt; érosion de la </a:t>
            </a:r>
            <a:r>
              <a:rPr lang="fr-BE" dirty="0">
                <a:solidFill>
                  <a:srgbClr val="06FAD7"/>
                </a:solidFill>
                <a:latin typeface="Calibri"/>
                <a:cs typeface="Calibri"/>
              </a:rPr>
              <a:t>couche cornée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723870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Utilisation d’une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substance conductrice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film liquide (sérum salé à 0,9 ou 1,4 %)</a:t>
            </a:r>
          </a:p>
          <a:p>
            <a:pPr indent="444482">
              <a:lnSpc>
                <a:spcPct val="120000"/>
              </a:lnSpc>
              <a:tabLst>
                <a:tab pos="476230" algn="l"/>
                <a:tab pos="723870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gel à forte charge ionique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FF99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4495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Stimulation des nerfs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722331"/>
            <a:ext cx="6000750" cy="543533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34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Mesure des distances:</a:t>
            </a:r>
          </a:p>
          <a:p>
            <a:pPr algn="just">
              <a:spcBef>
                <a:spcPct val="50000"/>
              </a:spcBef>
              <a:tabLst>
                <a:tab pos="374634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La longueur d’un segment nerveux est 	mesuré du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centre de la cathode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(-) à un 	site de stimulation au centre de la 	cathode (-) au site de stimulation suivant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Le membre étudié doit être dans une 	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position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standardisée fixe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durant 	l’enregistrement des réponses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et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lors de 	la mesure de la longueur du segment 	nerveux</a:t>
            </a:r>
            <a:endParaRPr lang="fr-FR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Ulna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3676" y="811216"/>
            <a:ext cx="234950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4495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Stimulation des nerfs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722332"/>
            <a:ext cx="8896350" cy="543533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34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Sites de stimulation et segments nerveux:</a:t>
            </a:r>
          </a:p>
          <a:p>
            <a:pPr algn="just">
              <a:spcBef>
                <a:spcPct val="50000"/>
              </a:spcBef>
              <a:tabLst>
                <a:tab pos="374634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Les nerfs doivent être stimulés en des points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où ils sont facilement accessibles et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suffisamment superficiels pour une 	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stimulation percutanée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Ces points =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sites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stimulation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La portion de nerf entre 2 sites de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stimulation =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segment nerveux</a:t>
            </a:r>
            <a:endParaRPr lang="fr-BE" dirty="0">
              <a:solidFill>
                <a:srgbClr val="FFFF00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Le plus souvent, les nerfs sont stimulables en plusieurs 	points de 	stimulation</a:t>
            </a:r>
            <a:endParaRPr lang="fr-FR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066" y="241300"/>
            <a:ext cx="2382884" cy="4102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15100" y="266700"/>
            <a:ext cx="13970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4495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Stimulation des nerfs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404832"/>
            <a:ext cx="8896350" cy="58785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34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Electrodes de stimulation:</a:t>
            </a:r>
          </a:p>
          <a:p>
            <a:pPr algn="just">
              <a:spcBef>
                <a:spcPct val="50000"/>
              </a:spcBef>
              <a:tabLst>
                <a:tab pos="374634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accent3"/>
                </a:solidFill>
                <a:latin typeface="Calibri"/>
                <a:cs typeface="Calibri"/>
              </a:rPr>
              <a:t>Des électrodes aiguilles ou de surface peuvent être utilisées 	pour la stimulation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accent3"/>
                </a:solidFill>
                <a:latin typeface="Calibri"/>
                <a:cs typeface="Calibri"/>
              </a:rPr>
              <a:t>Lorsque le nerf est superficiel, une stimulation par électrodes de 	surface est préférable chez l’adulte et chez l’enfant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accent3"/>
                </a:solidFill>
                <a:latin typeface="Calibri"/>
                <a:cs typeface="Calibri"/>
              </a:rPr>
              <a:t>Chez les nouveau-nés, des électrodes avec une surface de 	stimulation réduite et une distance interélectrode plus petite 	peuvent être utilisées. Mais,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une stimulation avec de petites 	électrodes est habituellement plus douloureuses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dirty="0">
                <a:solidFill>
                  <a:schemeClr val="accent3"/>
                </a:solidFill>
                <a:latin typeface="Calibri"/>
                <a:cs typeface="Calibri"/>
              </a:rPr>
              <a:t>car la 	densité locale de courant est + élevée qu’avec de larges 	électrodes</a:t>
            </a:r>
            <a:endParaRPr lang="fr-FR" dirty="0">
              <a:solidFill>
                <a:schemeClr val="accent3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4495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Stimulation des nerfs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341334"/>
            <a:ext cx="8896350" cy="277614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34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Electrodes de stimulation:</a:t>
            </a:r>
          </a:p>
          <a:p>
            <a:pPr algn="just">
              <a:spcBef>
                <a:spcPct val="50000"/>
              </a:spcBef>
              <a:tabLst>
                <a:tab pos="374634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Stimulation monopolaire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: plus efficace et moins 	douloureuse dans les cas où les nerfs sont profonds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(ex.: point d’Erb au plexus brachial)</a:t>
            </a:r>
            <a:endParaRPr lang="fr-FR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stim monop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9578" y="276227"/>
            <a:ext cx="458946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7666" y="2913065"/>
            <a:ext cx="35083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" y="3057266"/>
            <a:ext cx="5187950" cy="26640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4495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Stimulation des nerfs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69850" y="315932"/>
            <a:ext cx="8896350" cy="58785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34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Durée du stimulus:</a:t>
            </a:r>
          </a:p>
          <a:p>
            <a:pPr algn="just">
              <a:spcBef>
                <a:spcPct val="50000"/>
              </a:spcBef>
              <a:tabLst>
                <a:tab pos="374634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En général, des ondes rectangulaires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d’une durée =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0,1 ou 0,2 ms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sont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utilisées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Quand la réponse maximale ne peut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être obtenue, la durée peut être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augmentée à 0,5 ou 1 ms.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Ces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stimuli plus longs peuvent </a:t>
            </a:r>
            <a:b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</a:b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	augmenter les latences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Pour un nerf donné, la même durée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de stimulus doit être utilisée aux différents sites de stimulation </a:t>
            </a:r>
            <a:endParaRPr lang="fr-FR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788025" y="1111253"/>
            <a:ext cx="3295650" cy="39909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867400" y="1109665"/>
            <a:ext cx="3281006" cy="3957639"/>
            <a:chOff x="3578" y="987"/>
            <a:chExt cx="2234" cy="2745"/>
          </a:xfrm>
        </p:grpSpPr>
        <p:pic>
          <p:nvPicPr>
            <p:cNvPr id="12" name="Picture 9" descr="Durée latenc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 contrast="-100000"/>
            </a:blip>
            <a:srcRect/>
            <a:stretch>
              <a:fillRect/>
            </a:stretch>
          </p:blipFill>
          <p:spPr bwMode="auto">
            <a:xfrm>
              <a:off x="3578" y="1055"/>
              <a:ext cx="1793" cy="2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619" y="1371"/>
              <a:ext cx="4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 dirty="0">
                  <a:latin typeface="Century Gothic" pitchFamily="-65" charset="0"/>
                </a:rPr>
                <a:t>4.0 ms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619" y="1779"/>
              <a:ext cx="4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 dirty="0">
                  <a:latin typeface="Century Gothic" pitchFamily="-65" charset="0"/>
                </a:rPr>
                <a:t>4.2 ms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619" y="2209"/>
              <a:ext cx="4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 dirty="0">
                  <a:latin typeface="Century Gothic" pitchFamily="-65" charset="0"/>
                </a:rPr>
                <a:t>4.2 ms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619" y="2604"/>
              <a:ext cx="4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 dirty="0">
                  <a:latin typeface="Century Gothic" pitchFamily="-65" charset="0"/>
                </a:rPr>
                <a:t>4.3 ms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619" y="3035"/>
              <a:ext cx="4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 dirty="0">
                  <a:latin typeface="Century Gothic" pitchFamily="-65" charset="0"/>
                </a:rPr>
                <a:t>4.5 ms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5307" y="1578"/>
              <a:ext cx="5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 dirty="0">
                  <a:solidFill>
                    <a:srgbClr val="CC3300"/>
                  </a:solidFill>
                  <a:latin typeface="Century Gothic" pitchFamily="-65" charset="0"/>
                </a:rPr>
                <a:t>0.04 ms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5307" y="1945"/>
              <a:ext cx="4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 dirty="0">
                  <a:solidFill>
                    <a:srgbClr val="CC3300"/>
                  </a:solidFill>
                  <a:latin typeface="Century Gothic" pitchFamily="-65" charset="0"/>
                </a:rPr>
                <a:t>0.1 ms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5307" y="2375"/>
              <a:ext cx="4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 dirty="0">
                  <a:solidFill>
                    <a:srgbClr val="CC3300"/>
                  </a:solidFill>
                  <a:latin typeface="Century Gothic" pitchFamily="-65" charset="0"/>
                </a:rPr>
                <a:t>0.2 ms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5307" y="2771"/>
              <a:ext cx="4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 dirty="0">
                  <a:solidFill>
                    <a:srgbClr val="CC3300"/>
                  </a:solidFill>
                  <a:latin typeface="Century Gothic" pitchFamily="-65" charset="0"/>
                </a:rPr>
                <a:t>0.5 ms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5307" y="3201"/>
              <a:ext cx="4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 dirty="0">
                  <a:solidFill>
                    <a:srgbClr val="CC3300"/>
                  </a:solidFill>
                  <a:latin typeface="Century Gothic" pitchFamily="-65" charset="0"/>
                </a:rPr>
                <a:t>1.0 ms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5334" y="987"/>
              <a:ext cx="321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CC3300"/>
                  </a:solidFill>
                  <a:latin typeface="Century Gothic" pitchFamily="-65" charset="0"/>
                </a:rPr>
                <a:t>St.</a:t>
              </a:r>
            </a:p>
            <a:p>
              <a:pPr algn="ctr"/>
              <a:r>
                <a:rPr lang="fr-FR" sz="1200" b="1" dirty="0">
                  <a:solidFill>
                    <a:srgbClr val="CC3300"/>
                  </a:solidFill>
                  <a:latin typeface="Century Gothic" pitchFamily="-65" charset="0"/>
                </a:rPr>
                <a:t>dur.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4495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Stimulation des nerfs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404832"/>
            <a:ext cx="8896350" cy="49921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34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Intensité du stimulus:</a:t>
            </a:r>
          </a:p>
          <a:p>
            <a:pPr algn="just">
              <a:spcBef>
                <a:spcPct val="50000"/>
              </a:spcBef>
              <a:tabLst>
                <a:tab pos="374634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L’intensité du stimulus doit permette une activation de tous les 	axones moteurs alpha dans le nerf, sans causer de douleur 	inutile et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sans dispersion du courant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en aval du site de 	stimulation 	(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raccourcissement de la latence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) ou à d’autres nerfs 	(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morphologie de réponse variant d’un site de stimulation à un 	autre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).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Une intensité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30% supérieure à celle permettant d’évoquer une 	réponse M maximale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est habituellement recommandée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4495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Stimulation des nerfs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404834"/>
            <a:ext cx="8896350" cy="101565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34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Intensité du stimulus:</a:t>
            </a:r>
          </a:p>
          <a:p>
            <a:pPr algn="just">
              <a:spcBef>
                <a:spcPct val="50000"/>
              </a:spcBef>
              <a:tabLst>
                <a:tab pos="374634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8178" y="1104902"/>
            <a:ext cx="2924175" cy="47625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000" y="1092200"/>
            <a:ext cx="8064500" cy="485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intensité latence"/>
          <p:cNvPicPr>
            <a:picLocks noChangeAspect="1" noChangeArrowheads="1"/>
          </p:cNvPicPr>
          <p:nvPr/>
        </p:nvPicPr>
        <p:blipFill>
          <a:blip r:embed="rId3">
            <a:lum bright="-54000" contrast="72000"/>
          </a:blip>
          <a:srcRect/>
          <a:stretch>
            <a:fillRect/>
          </a:stretch>
        </p:blipFill>
        <p:spPr bwMode="auto">
          <a:xfrm>
            <a:off x="3648077" y="1403351"/>
            <a:ext cx="2671763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9"/>
          <p:cNvGraphicFramePr>
            <a:graphicFrameLocks noGrp="1"/>
          </p:cNvGraphicFramePr>
          <p:nvPr/>
        </p:nvGraphicFramePr>
        <p:xfrm>
          <a:off x="6438900" y="1282701"/>
          <a:ext cx="2114550" cy="3350579"/>
        </p:xfrm>
        <a:graphic>
          <a:graphicData uri="http://schemas.openxmlformats.org/drawingml/2006/table">
            <a:tbl>
              <a:tblPr/>
              <a:tblGrid>
                <a:gridCol w="105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DLAT</a:t>
                      </a:r>
                      <a:b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</a:b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AMPL</a:t>
                      </a:r>
                      <a:b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</a:b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mV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4.7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4.3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4.2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entury Gothic" pitchFamily="-1" charset="0"/>
                        </a:rPr>
                        <a:t>3.8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3698876" y="5187952"/>
            <a:ext cx="2467334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1800" b="1" dirty="0">
                <a:solidFill>
                  <a:srgbClr val="CC3300"/>
                </a:solidFill>
                <a:latin typeface="Calibri"/>
                <a:cs typeface="Calibri"/>
              </a:rPr>
              <a:t>Nerf fibulaire</a:t>
            </a:r>
          </a:p>
          <a:p>
            <a:r>
              <a:rPr lang="fr-FR" sz="1800" b="1" dirty="0">
                <a:solidFill>
                  <a:srgbClr val="CC3300"/>
                </a:solidFill>
                <a:latin typeface="Calibri"/>
                <a:cs typeface="Calibri"/>
              </a:rPr>
              <a:t>Stimulation à la cheville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836615" y="5197476"/>
            <a:ext cx="2369113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1800" b="1" dirty="0">
                <a:solidFill>
                  <a:srgbClr val="CC3300"/>
                </a:solidFill>
                <a:latin typeface="Calibri"/>
                <a:cs typeface="Calibri"/>
              </a:rPr>
              <a:t>Nerf médian</a:t>
            </a:r>
          </a:p>
          <a:p>
            <a:r>
              <a:rPr lang="fr-FR" sz="1800" b="1" dirty="0">
                <a:solidFill>
                  <a:srgbClr val="CC3300"/>
                </a:solidFill>
                <a:latin typeface="Calibri"/>
                <a:cs typeface="Calibri"/>
              </a:rPr>
              <a:t>Stimulation au poignet</a:t>
            </a:r>
          </a:p>
        </p:txBody>
      </p: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801689" y="1252540"/>
            <a:ext cx="2600327" cy="3932237"/>
            <a:chOff x="562" y="1125"/>
            <a:chExt cx="1638" cy="2477"/>
          </a:xfrm>
        </p:grpSpPr>
        <p:pic>
          <p:nvPicPr>
            <p:cNvPr id="15" name="Picture 32" descr="intensité conduction en volum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2" y="1125"/>
              <a:ext cx="879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1526" y="1320"/>
              <a:ext cx="5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 dirty="0">
                  <a:latin typeface="Calibri"/>
                  <a:cs typeface="Calibri"/>
                </a:rPr>
                <a:t>4.3 mA</a:t>
              </a:r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1526" y="1578"/>
              <a:ext cx="5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 dirty="0">
                  <a:latin typeface="Calibri"/>
                  <a:cs typeface="Calibri"/>
                </a:rPr>
                <a:t>5.0 mA</a:t>
              </a:r>
            </a:p>
          </p:txBody>
        </p: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1526" y="1836"/>
              <a:ext cx="5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 dirty="0">
                  <a:latin typeface="Calibri"/>
                  <a:cs typeface="Calibri"/>
                </a:rPr>
                <a:t>6.0 mA</a:t>
              </a:r>
            </a:p>
          </p:txBody>
        </p:sp>
        <p:sp>
          <p:nvSpPr>
            <p:cNvPr id="19" name="Text Box 36"/>
            <p:cNvSpPr txBox="1">
              <a:spLocks noChangeArrowheads="1"/>
            </p:cNvSpPr>
            <p:nvPr/>
          </p:nvSpPr>
          <p:spPr bwMode="auto">
            <a:xfrm>
              <a:off x="1526" y="2070"/>
              <a:ext cx="6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 dirty="0">
                  <a:latin typeface="Calibri"/>
                  <a:cs typeface="Calibri"/>
                </a:rPr>
                <a:t>11.0 mA</a:t>
              </a:r>
            </a:p>
          </p:txBody>
        </p:sp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1526" y="2340"/>
              <a:ext cx="6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 dirty="0">
                  <a:latin typeface="Calibri"/>
                  <a:cs typeface="Calibri"/>
                </a:rPr>
                <a:t>38.0 mA</a:t>
              </a:r>
            </a:p>
          </p:txBody>
        </p:sp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1526" y="2574"/>
              <a:ext cx="6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 dirty="0">
                  <a:latin typeface="Calibri"/>
                  <a:cs typeface="Calibri"/>
                </a:rPr>
                <a:t>51.0 mA</a:t>
              </a:r>
            </a:p>
          </p:txBody>
        </p:sp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1526" y="2814"/>
              <a:ext cx="6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 dirty="0">
                  <a:latin typeface="Calibri"/>
                  <a:cs typeface="Calibri"/>
                </a:rPr>
                <a:t>61.0 mA</a:t>
              </a:r>
            </a:p>
          </p:txBody>
        </p:sp>
        <p:sp>
          <p:nvSpPr>
            <p:cNvPr id="23" name="Text Box 40"/>
            <p:cNvSpPr txBox="1">
              <a:spLocks noChangeArrowheads="1"/>
            </p:cNvSpPr>
            <p:nvPr/>
          </p:nvSpPr>
          <p:spPr bwMode="auto">
            <a:xfrm>
              <a:off x="1526" y="3078"/>
              <a:ext cx="6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2000" b="1" dirty="0">
                  <a:solidFill>
                    <a:srgbClr val="CC3300"/>
                  </a:solidFill>
                  <a:latin typeface="Calibri"/>
                  <a:cs typeface="Calibri"/>
                </a:rPr>
                <a:t>82.0 mA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44958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Stimulation des nerfs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404834"/>
            <a:ext cx="8896350" cy="410573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34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Placement des électrodes de stimulation:</a:t>
            </a:r>
          </a:p>
          <a:p>
            <a:pPr algn="just">
              <a:spcBef>
                <a:spcPct val="50000"/>
              </a:spcBef>
              <a:tabLst>
                <a:tab pos="374634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En général, la cathode est placée directement sur le nerf et 	l’anode proximale par rapport à la cathode le long du nerf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Pour réduire</a:t>
            </a:r>
            <a:r>
              <a:rPr lang="fr-BE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l’artéfact de stimulation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, il peut être utile 	d’opérer 	un déplacement latéral de l’anode par rapport au nerf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Pour l’étude des ondes F, il est inutile de placer la cathode 	proximalement par rapport à l’anode, car il n’y a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pas de bloc 	anodal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pour les axones moteur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Enregistrement des réponses motrices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239731"/>
            <a:ext cx="8896350" cy="543533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34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Origine des réponses M:</a:t>
            </a:r>
          </a:p>
          <a:p>
            <a:pPr algn="just">
              <a:spcBef>
                <a:spcPct val="50000"/>
              </a:spcBef>
              <a:tabLst>
                <a:tab pos="374634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La réponse M (potentiel global d’action musculaire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PGAM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) 	représente l’activité générée par les fibres musculaires 	innervées 	par les axones moteurs qui ont été stimulés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La morphologie et la taille de la réponse M dépend du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nombre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et 	de la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taille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des fibres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musculaires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activées et de la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dispersion 	temporelle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de leurs potentiels d’action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La dispersion temporelle des potentiels d’action peut avoir une 	influence complexe sur la sommation des potentiels d’action; en 	principe,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l’augmentaion de la dispersion temporelle prolonge la 	durée et réduit l’amplitude de la réponse M</a:t>
            </a:r>
            <a:endParaRPr lang="fr-BE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35038" y="82550"/>
            <a:ext cx="7696200" cy="6873875"/>
            <a:chOff x="438" y="28"/>
            <a:chExt cx="4848" cy="433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38" y="28"/>
              <a:ext cx="4848" cy="4330"/>
              <a:chOff x="432" y="28"/>
              <a:chExt cx="4848" cy="4330"/>
            </a:xfrm>
          </p:grpSpPr>
          <p:pic>
            <p:nvPicPr>
              <p:cNvPr id="76862" name="Picture 4" descr="Conduction 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100000" contrast="100000"/>
              </a:blip>
              <a:srcRect/>
              <a:stretch>
                <a:fillRect/>
              </a:stretch>
            </p:blipFill>
            <p:spPr bwMode="auto">
              <a:xfrm>
                <a:off x="432" y="28"/>
                <a:ext cx="4848" cy="4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863" name="Line 5"/>
              <p:cNvSpPr>
                <a:spLocks noChangeShapeType="1"/>
              </p:cNvSpPr>
              <p:nvPr/>
            </p:nvSpPr>
            <p:spPr bwMode="auto">
              <a:xfrm>
                <a:off x="4086" y="4118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76846" name="Rectangle 6"/>
            <p:cNvSpPr>
              <a:spLocks noChangeArrowheads="1"/>
            </p:cNvSpPr>
            <p:nvPr/>
          </p:nvSpPr>
          <p:spPr bwMode="auto">
            <a:xfrm>
              <a:off x="900" y="2646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76847" name="Line 7"/>
            <p:cNvSpPr>
              <a:spLocks noChangeShapeType="1"/>
            </p:cNvSpPr>
            <p:nvPr/>
          </p:nvSpPr>
          <p:spPr bwMode="auto">
            <a:xfrm>
              <a:off x="4590" y="3468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6848" name="Line 8"/>
            <p:cNvSpPr>
              <a:spLocks noChangeShapeType="1"/>
            </p:cNvSpPr>
            <p:nvPr/>
          </p:nvSpPr>
          <p:spPr bwMode="auto">
            <a:xfrm>
              <a:off x="4254" y="972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6849" name="Rectangle 9"/>
            <p:cNvSpPr>
              <a:spLocks noChangeArrowheads="1"/>
            </p:cNvSpPr>
            <p:nvPr/>
          </p:nvSpPr>
          <p:spPr bwMode="auto">
            <a:xfrm>
              <a:off x="2448" y="132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76850" name="Line 10"/>
            <p:cNvSpPr>
              <a:spLocks noChangeShapeType="1"/>
            </p:cNvSpPr>
            <p:nvPr/>
          </p:nvSpPr>
          <p:spPr bwMode="auto">
            <a:xfrm>
              <a:off x="4272" y="63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6851" name="Line 11"/>
            <p:cNvSpPr>
              <a:spLocks noChangeShapeType="1"/>
            </p:cNvSpPr>
            <p:nvPr/>
          </p:nvSpPr>
          <p:spPr bwMode="auto">
            <a:xfrm>
              <a:off x="4464" y="126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6852" name="Line 12"/>
            <p:cNvSpPr>
              <a:spLocks noChangeShapeType="1"/>
            </p:cNvSpPr>
            <p:nvPr/>
          </p:nvSpPr>
          <p:spPr bwMode="auto">
            <a:xfrm>
              <a:off x="4620" y="312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6853" name="Line 13"/>
            <p:cNvSpPr>
              <a:spLocks noChangeShapeType="1"/>
            </p:cNvSpPr>
            <p:nvPr/>
          </p:nvSpPr>
          <p:spPr bwMode="auto">
            <a:xfrm>
              <a:off x="4788" y="375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6854" name="Rectangle 14"/>
            <p:cNvSpPr>
              <a:spLocks noChangeArrowheads="1"/>
            </p:cNvSpPr>
            <p:nvPr/>
          </p:nvSpPr>
          <p:spPr bwMode="auto">
            <a:xfrm>
              <a:off x="4890" y="1314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76855" name="Rectangle 15"/>
            <p:cNvSpPr>
              <a:spLocks noChangeArrowheads="1"/>
            </p:cNvSpPr>
            <p:nvPr/>
          </p:nvSpPr>
          <p:spPr bwMode="auto">
            <a:xfrm>
              <a:off x="3534" y="1014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76856" name="Rectangle 16"/>
            <p:cNvSpPr>
              <a:spLocks noChangeArrowheads="1"/>
            </p:cNvSpPr>
            <p:nvPr/>
          </p:nvSpPr>
          <p:spPr bwMode="auto">
            <a:xfrm>
              <a:off x="3402" y="330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76857" name="Text Box 17"/>
            <p:cNvSpPr txBox="1">
              <a:spLocks noChangeArrowheads="1"/>
            </p:cNvSpPr>
            <p:nvPr/>
          </p:nvSpPr>
          <p:spPr bwMode="auto">
            <a:xfrm>
              <a:off x="5078" y="905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76858" name="Text Box 18"/>
            <p:cNvSpPr txBox="1">
              <a:spLocks noChangeArrowheads="1"/>
            </p:cNvSpPr>
            <p:nvPr/>
          </p:nvSpPr>
          <p:spPr bwMode="auto">
            <a:xfrm>
              <a:off x="626" y="36"/>
              <a:ext cx="7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 dirty="0">
                  <a:solidFill>
                    <a:srgbClr val="FFFF00"/>
                  </a:solidFill>
                  <a:latin typeface="Calibri"/>
                  <a:cs typeface="Calibri"/>
                </a:rPr>
                <a:t>Poignet</a:t>
              </a:r>
              <a:endParaRPr lang="fr-FR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sp>
          <p:nvSpPr>
            <p:cNvPr id="76859" name="Text Box 19"/>
            <p:cNvSpPr txBox="1">
              <a:spLocks noChangeArrowheads="1"/>
            </p:cNvSpPr>
            <p:nvPr/>
          </p:nvSpPr>
          <p:spPr bwMode="auto">
            <a:xfrm>
              <a:off x="626" y="2340"/>
              <a:ext cx="62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 dirty="0">
                  <a:solidFill>
                    <a:srgbClr val="FFFF00"/>
                  </a:solidFill>
                  <a:latin typeface="Calibri"/>
                  <a:cs typeface="Calibri"/>
                </a:rPr>
                <a:t>Coude</a:t>
              </a:r>
              <a:endParaRPr lang="fr-FR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sp>
          <p:nvSpPr>
            <p:cNvPr id="76860" name="Text Box 20"/>
            <p:cNvSpPr txBox="1">
              <a:spLocks noChangeArrowheads="1"/>
            </p:cNvSpPr>
            <p:nvPr/>
          </p:nvSpPr>
          <p:spPr bwMode="auto">
            <a:xfrm>
              <a:off x="5114" y="3449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76861" name="Text Box 21"/>
            <p:cNvSpPr txBox="1">
              <a:spLocks noChangeArrowheads="1"/>
            </p:cNvSpPr>
            <p:nvPr/>
          </p:nvSpPr>
          <p:spPr bwMode="auto">
            <a:xfrm>
              <a:off x="2106" y="2021"/>
              <a:ext cx="6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 dirty="0">
                  <a:solidFill>
                    <a:srgbClr val="FF0000"/>
                  </a:solidFill>
                  <a:latin typeface="Calibri"/>
                  <a:cs typeface="Calibri"/>
                </a:rPr>
                <a:t>VCM =</a:t>
              </a:r>
              <a:endParaRPr lang="fr-FR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6803" name="Rectangle 22"/>
          <p:cNvSpPr>
            <a:spLocks noChangeArrowheads="1"/>
          </p:cNvSpPr>
          <p:nvPr/>
        </p:nvSpPr>
        <p:spPr bwMode="auto">
          <a:xfrm>
            <a:off x="5270500" y="4330702"/>
            <a:ext cx="14097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>
              <a:latin typeface="Calibri"/>
              <a:cs typeface="Calibri"/>
            </a:endParaRPr>
          </a:p>
        </p:txBody>
      </p:sp>
      <p:sp>
        <p:nvSpPr>
          <p:cNvPr id="76804" name="Rectangle 23"/>
          <p:cNvSpPr>
            <a:spLocks noChangeArrowheads="1"/>
          </p:cNvSpPr>
          <p:nvPr/>
        </p:nvSpPr>
        <p:spPr bwMode="auto">
          <a:xfrm>
            <a:off x="5232400" y="406402"/>
            <a:ext cx="14097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>
              <a:latin typeface="Calibri"/>
              <a:cs typeface="Calibri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424491" y="546102"/>
            <a:ext cx="288925" cy="2070100"/>
            <a:chOff x="3267" y="296"/>
            <a:chExt cx="182" cy="130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3273" y="1438"/>
              <a:ext cx="124" cy="162"/>
              <a:chOff x="3273" y="1438"/>
              <a:chExt cx="124" cy="162"/>
            </a:xfrm>
          </p:grpSpPr>
          <p:sp>
            <p:nvSpPr>
              <p:cNvPr id="76842" name="Line 26"/>
              <p:cNvSpPr>
                <a:spLocks noChangeShapeType="1"/>
              </p:cNvSpPr>
              <p:nvPr/>
            </p:nvSpPr>
            <p:spPr bwMode="auto">
              <a:xfrm flipV="1">
                <a:off x="3273" y="1438"/>
                <a:ext cx="31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43" name="Line 27"/>
              <p:cNvSpPr>
                <a:spLocks noChangeShapeType="1"/>
              </p:cNvSpPr>
              <p:nvPr/>
            </p:nvSpPr>
            <p:spPr bwMode="auto">
              <a:xfrm flipH="1" flipV="1">
                <a:off x="3303" y="1440"/>
                <a:ext cx="58" cy="1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44" name="Line 28"/>
              <p:cNvSpPr>
                <a:spLocks noChangeShapeType="1"/>
              </p:cNvSpPr>
              <p:nvPr/>
            </p:nvSpPr>
            <p:spPr bwMode="auto">
              <a:xfrm flipH="1">
                <a:off x="3357" y="1561"/>
                <a:ext cx="40" cy="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3281" y="1070"/>
              <a:ext cx="120" cy="238"/>
              <a:chOff x="3281" y="1070"/>
              <a:chExt cx="120" cy="238"/>
            </a:xfrm>
          </p:grpSpPr>
          <p:sp>
            <p:nvSpPr>
              <p:cNvPr id="76839" name="Line 30"/>
              <p:cNvSpPr>
                <a:spLocks noChangeShapeType="1"/>
              </p:cNvSpPr>
              <p:nvPr/>
            </p:nvSpPr>
            <p:spPr bwMode="auto">
              <a:xfrm flipV="1">
                <a:off x="3281" y="1070"/>
                <a:ext cx="28" cy="1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40" name="Line 31"/>
              <p:cNvSpPr>
                <a:spLocks noChangeShapeType="1"/>
              </p:cNvSpPr>
              <p:nvPr/>
            </p:nvSpPr>
            <p:spPr bwMode="auto">
              <a:xfrm flipH="1" flipV="1">
                <a:off x="3309" y="1075"/>
                <a:ext cx="68" cy="2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41" name="Line 32"/>
              <p:cNvSpPr>
                <a:spLocks noChangeShapeType="1"/>
              </p:cNvSpPr>
              <p:nvPr/>
            </p:nvSpPr>
            <p:spPr bwMode="auto">
              <a:xfrm flipV="1">
                <a:off x="3378" y="1242"/>
                <a:ext cx="23" cy="6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3287" y="675"/>
              <a:ext cx="162" cy="282"/>
              <a:chOff x="3287" y="675"/>
              <a:chExt cx="162" cy="282"/>
            </a:xfrm>
          </p:grpSpPr>
          <p:sp>
            <p:nvSpPr>
              <p:cNvPr id="76836" name="Line 34"/>
              <p:cNvSpPr>
                <a:spLocks noChangeShapeType="1"/>
              </p:cNvSpPr>
              <p:nvPr/>
            </p:nvSpPr>
            <p:spPr bwMode="auto">
              <a:xfrm flipV="1">
                <a:off x="3287" y="675"/>
                <a:ext cx="44" cy="2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37" name="Line 35"/>
              <p:cNvSpPr>
                <a:spLocks noChangeShapeType="1"/>
              </p:cNvSpPr>
              <p:nvPr/>
            </p:nvSpPr>
            <p:spPr bwMode="auto">
              <a:xfrm flipH="1" flipV="1">
                <a:off x="3333" y="677"/>
                <a:ext cx="86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38" name="Line 36"/>
              <p:cNvSpPr>
                <a:spLocks noChangeShapeType="1"/>
              </p:cNvSpPr>
              <p:nvPr/>
            </p:nvSpPr>
            <p:spPr bwMode="auto">
              <a:xfrm flipV="1">
                <a:off x="3421" y="879"/>
                <a:ext cx="28" cy="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3267" y="296"/>
              <a:ext cx="164" cy="327"/>
              <a:chOff x="3267" y="296"/>
              <a:chExt cx="164" cy="318"/>
            </a:xfrm>
          </p:grpSpPr>
          <p:sp>
            <p:nvSpPr>
              <p:cNvPr id="76833" name="Line 38"/>
              <p:cNvSpPr>
                <a:spLocks noChangeShapeType="1"/>
              </p:cNvSpPr>
              <p:nvPr/>
            </p:nvSpPr>
            <p:spPr bwMode="auto">
              <a:xfrm flipV="1">
                <a:off x="3267" y="301"/>
                <a:ext cx="50" cy="2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34" name="Line 39"/>
              <p:cNvSpPr>
                <a:spLocks noChangeShapeType="1"/>
              </p:cNvSpPr>
              <p:nvPr/>
            </p:nvSpPr>
            <p:spPr bwMode="auto">
              <a:xfrm flipH="1" flipV="1">
                <a:off x="3319" y="296"/>
                <a:ext cx="82" cy="3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35" name="Line 40"/>
              <p:cNvSpPr>
                <a:spLocks noChangeShapeType="1"/>
              </p:cNvSpPr>
              <p:nvPr/>
            </p:nvSpPr>
            <p:spPr bwMode="auto">
              <a:xfrm flipV="1">
                <a:off x="3409" y="561"/>
                <a:ext cx="22" cy="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5924553" y="4465640"/>
            <a:ext cx="371475" cy="2098675"/>
            <a:chOff x="3732" y="2813"/>
            <a:chExt cx="234" cy="1322"/>
          </a:xfrm>
        </p:grpSpPr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3842" y="3973"/>
              <a:ext cx="124" cy="162"/>
              <a:chOff x="3273" y="1438"/>
              <a:chExt cx="124" cy="162"/>
            </a:xfrm>
          </p:grpSpPr>
          <p:sp>
            <p:nvSpPr>
              <p:cNvPr id="76826" name="Line 43"/>
              <p:cNvSpPr>
                <a:spLocks noChangeShapeType="1"/>
              </p:cNvSpPr>
              <p:nvPr/>
            </p:nvSpPr>
            <p:spPr bwMode="auto">
              <a:xfrm flipV="1">
                <a:off x="3273" y="1438"/>
                <a:ext cx="31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27" name="Line 44"/>
              <p:cNvSpPr>
                <a:spLocks noChangeShapeType="1"/>
              </p:cNvSpPr>
              <p:nvPr/>
            </p:nvSpPr>
            <p:spPr bwMode="auto">
              <a:xfrm flipH="1" flipV="1">
                <a:off x="3303" y="1440"/>
                <a:ext cx="58" cy="1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28" name="Line 45"/>
              <p:cNvSpPr>
                <a:spLocks noChangeShapeType="1"/>
              </p:cNvSpPr>
              <p:nvPr/>
            </p:nvSpPr>
            <p:spPr bwMode="auto">
              <a:xfrm flipH="1">
                <a:off x="3357" y="1561"/>
                <a:ext cx="40" cy="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3805" y="3593"/>
              <a:ext cx="126" cy="250"/>
              <a:chOff x="3281" y="1070"/>
              <a:chExt cx="120" cy="238"/>
            </a:xfrm>
          </p:grpSpPr>
          <p:sp>
            <p:nvSpPr>
              <p:cNvPr id="76823" name="Line 47"/>
              <p:cNvSpPr>
                <a:spLocks noChangeShapeType="1"/>
              </p:cNvSpPr>
              <p:nvPr/>
            </p:nvSpPr>
            <p:spPr bwMode="auto">
              <a:xfrm flipV="1">
                <a:off x="3281" y="1070"/>
                <a:ext cx="28" cy="1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24" name="Line 48"/>
              <p:cNvSpPr>
                <a:spLocks noChangeShapeType="1"/>
              </p:cNvSpPr>
              <p:nvPr/>
            </p:nvSpPr>
            <p:spPr bwMode="auto">
              <a:xfrm flipH="1" flipV="1">
                <a:off x="3309" y="1075"/>
                <a:ext cx="68" cy="2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25" name="Line 49"/>
              <p:cNvSpPr>
                <a:spLocks noChangeShapeType="1"/>
              </p:cNvSpPr>
              <p:nvPr/>
            </p:nvSpPr>
            <p:spPr bwMode="auto">
              <a:xfrm flipV="1">
                <a:off x="3378" y="1242"/>
                <a:ext cx="23" cy="6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12" name="Group 50"/>
            <p:cNvGrpSpPr>
              <a:grpSpLocks/>
            </p:cNvGrpSpPr>
            <p:nvPr/>
          </p:nvGrpSpPr>
          <p:grpSpPr bwMode="auto">
            <a:xfrm>
              <a:off x="3761" y="3180"/>
              <a:ext cx="162" cy="324"/>
              <a:chOff x="3287" y="675"/>
              <a:chExt cx="162" cy="282"/>
            </a:xfrm>
          </p:grpSpPr>
          <p:sp>
            <p:nvSpPr>
              <p:cNvPr id="76820" name="Line 51"/>
              <p:cNvSpPr>
                <a:spLocks noChangeShapeType="1"/>
              </p:cNvSpPr>
              <p:nvPr/>
            </p:nvSpPr>
            <p:spPr bwMode="auto">
              <a:xfrm flipV="1">
                <a:off x="3287" y="675"/>
                <a:ext cx="44" cy="2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21" name="Line 52"/>
              <p:cNvSpPr>
                <a:spLocks noChangeShapeType="1"/>
              </p:cNvSpPr>
              <p:nvPr/>
            </p:nvSpPr>
            <p:spPr bwMode="auto">
              <a:xfrm flipH="1" flipV="1">
                <a:off x="3333" y="677"/>
                <a:ext cx="86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22" name="Line 53"/>
              <p:cNvSpPr>
                <a:spLocks noChangeShapeType="1"/>
              </p:cNvSpPr>
              <p:nvPr/>
            </p:nvSpPr>
            <p:spPr bwMode="auto">
              <a:xfrm flipV="1">
                <a:off x="3421" y="879"/>
                <a:ext cx="28" cy="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3732" y="2813"/>
              <a:ext cx="191" cy="354"/>
              <a:chOff x="3267" y="296"/>
              <a:chExt cx="164" cy="318"/>
            </a:xfrm>
          </p:grpSpPr>
          <p:sp>
            <p:nvSpPr>
              <p:cNvPr id="76817" name="Line 55"/>
              <p:cNvSpPr>
                <a:spLocks noChangeShapeType="1"/>
              </p:cNvSpPr>
              <p:nvPr/>
            </p:nvSpPr>
            <p:spPr bwMode="auto">
              <a:xfrm flipV="1">
                <a:off x="3267" y="301"/>
                <a:ext cx="50" cy="2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18" name="Line 56"/>
              <p:cNvSpPr>
                <a:spLocks noChangeShapeType="1"/>
              </p:cNvSpPr>
              <p:nvPr/>
            </p:nvSpPr>
            <p:spPr bwMode="auto">
              <a:xfrm flipH="1" flipV="1">
                <a:off x="3319" y="296"/>
                <a:ext cx="82" cy="3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819" name="Line 57"/>
              <p:cNvSpPr>
                <a:spLocks noChangeShapeType="1"/>
              </p:cNvSpPr>
              <p:nvPr/>
            </p:nvSpPr>
            <p:spPr bwMode="auto">
              <a:xfrm flipV="1">
                <a:off x="3409" y="561"/>
                <a:ext cx="22" cy="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76807" name="Text Box 58"/>
          <p:cNvSpPr txBox="1">
            <a:spLocks noChangeArrowheads="1"/>
          </p:cNvSpPr>
          <p:nvPr/>
        </p:nvSpPr>
        <p:spPr bwMode="auto">
          <a:xfrm>
            <a:off x="4828724" y="3081339"/>
            <a:ext cx="3129875" cy="8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pPr algn="ctr"/>
            <a:r>
              <a:rPr lang="fr-BE" dirty="0">
                <a:solidFill>
                  <a:srgbClr val="FF0000"/>
                </a:solidFill>
                <a:latin typeface="Calibri"/>
                <a:cs typeface="Calibri"/>
              </a:rPr>
              <a:t>Distance poignet-coude</a:t>
            </a:r>
            <a:br>
              <a:rPr lang="fr-BE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0000"/>
                </a:solidFill>
                <a:latin typeface="Calibri"/>
                <a:cs typeface="Calibri"/>
              </a:rPr>
              <a:t>(LPM-LDM)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76808" name="Line 59"/>
          <p:cNvSpPr>
            <a:spLocks noChangeShapeType="1"/>
          </p:cNvSpPr>
          <p:nvPr/>
        </p:nvSpPr>
        <p:spPr bwMode="auto">
          <a:xfrm>
            <a:off x="4787900" y="3517900"/>
            <a:ext cx="3238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8828" name="Line 60"/>
          <p:cNvSpPr>
            <a:spLocks noChangeShapeType="1"/>
          </p:cNvSpPr>
          <p:nvPr/>
        </p:nvSpPr>
        <p:spPr bwMode="auto">
          <a:xfrm>
            <a:off x="5397500" y="0"/>
            <a:ext cx="0" cy="292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8829" name="Line 61"/>
          <p:cNvSpPr>
            <a:spLocks noChangeShapeType="1"/>
          </p:cNvSpPr>
          <p:nvPr/>
        </p:nvSpPr>
        <p:spPr bwMode="auto">
          <a:xfrm>
            <a:off x="5791200" y="4356102"/>
            <a:ext cx="292100" cy="2501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76811" name="Picture 62" descr="M dist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628" y="844552"/>
            <a:ext cx="1920875" cy="177641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76812" name="Picture 63" descr="M proxima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8775" y="4800601"/>
            <a:ext cx="1955800" cy="180816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28" grpId="0" animBg="1"/>
      <p:bldP spid="2888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2400" y="6324602"/>
            <a:ext cx="8204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Électrodes d’enregistrement : </a:t>
            </a:r>
            <a:r>
              <a:rPr lang="fr-FR" b="1" dirty="0">
                <a:solidFill>
                  <a:srgbClr val="FF0000"/>
                </a:solidFill>
                <a:latin typeface="Calibri"/>
                <a:cs typeface="Calibri"/>
              </a:rPr>
              <a:t>distance </a:t>
            </a:r>
            <a:r>
              <a:rPr lang="fr-FR" b="1" dirty="0" err="1">
                <a:solidFill>
                  <a:srgbClr val="FF0000"/>
                </a:solidFill>
                <a:latin typeface="Calibri"/>
                <a:cs typeface="Calibri"/>
              </a:rPr>
              <a:t>source-électrode</a:t>
            </a:r>
            <a:r>
              <a:rPr lang="fr-FR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(d)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444855" y="400050"/>
            <a:ext cx="6641746" cy="3841750"/>
            <a:chOff x="419454" y="400050"/>
            <a:chExt cx="7797445" cy="488315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454" y="400050"/>
              <a:ext cx="7797445" cy="488315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800" y="1035050"/>
              <a:ext cx="2139950" cy="774716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77800" y="4323900"/>
            <a:ext cx="938530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482">
              <a:lnSpc>
                <a:spcPct val="120000"/>
              </a:lnSpc>
              <a:buBlip>
                <a:blip r:embed="rId5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u </a:t>
            </a:r>
            <a:r>
              <a:rPr lang="fr-BE" b="1" dirty="0">
                <a:solidFill>
                  <a:srgbClr val="FFFFFF"/>
                </a:solidFill>
                <a:latin typeface="Calibri"/>
                <a:cs typeface="Calibri"/>
              </a:rPr>
              <a:t>: débit de charge électrique</a:t>
            </a:r>
          </a:p>
          <a:p>
            <a:pPr indent="444482">
              <a:lnSpc>
                <a:spcPct val="120000"/>
              </a:lnSpc>
              <a:buBlip>
                <a:blip r:embed="rId5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lang="fr-BE" b="1" dirty="0">
                <a:solidFill>
                  <a:srgbClr val="FFFFFF"/>
                </a:solidFill>
                <a:latin typeface="Calibri"/>
                <a:cs typeface="Calibri"/>
              </a:rPr>
              <a:t> : surface dépolarisée</a:t>
            </a:r>
          </a:p>
          <a:p>
            <a:pPr indent="444482">
              <a:lnSpc>
                <a:spcPct val="120000"/>
              </a:lnSpc>
              <a:buBlip>
                <a:blip r:embed="rId5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σ </a:t>
            </a:r>
            <a:r>
              <a:rPr lang="fr-BE" b="1" dirty="0">
                <a:solidFill>
                  <a:srgbClr val="FFFFFF"/>
                </a:solidFill>
                <a:latin typeface="Calibri"/>
                <a:cs typeface="Calibri"/>
              </a:rPr>
              <a:t>: conductance du milieu traversé</a:t>
            </a:r>
          </a:p>
          <a:p>
            <a:pPr indent="444482">
              <a:lnSpc>
                <a:spcPct val="120000"/>
              </a:lnSpc>
              <a:buBlip>
                <a:blip r:embed="rId5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α </a:t>
            </a:r>
            <a:r>
              <a:rPr lang="fr-BE" b="1" dirty="0">
                <a:solidFill>
                  <a:srgbClr val="FFFFFF"/>
                </a:solidFill>
                <a:latin typeface="Calibri"/>
                <a:cs typeface="Calibri"/>
              </a:rPr>
              <a:t>: angle entre l’électrode et S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Enregistrement des réponses motrices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8"/>
            <a:ext cx="8896350" cy="222214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34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La taille de la réponse M peut être réduite par : la perte de 	neurones moteurs alpha, un bloc de conduction entre la 	stimulation et le muscle, un bloc de transmission 	neuromuculaire etc…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27004" y="2222500"/>
          <a:ext cx="8864599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9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AMPLITUDE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normale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AMPLITUDE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réduite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 rowSpan="3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VCM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normale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LDM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normale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Normal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Perte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axonale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FAIBLESSE SANS ATROPHIE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affection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centrale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BC proximal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trouble de la transmission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NM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psy</a:t>
                      </a:r>
                      <a:endParaRPr lang="en-US" sz="2000" baseline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BC entre les sites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détection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et de stimulation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0"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myopathie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trouble de transmission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neuromusculaire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non-usage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VCM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réduite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LDM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allongée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Démyélinisation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Perte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axonale et/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démyélinisation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et/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BC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Enregistrement des réponses motrices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7"/>
            <a:ext cx="8896350" cy="539839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La plupart des réponses M peuvent être recueillies par des 	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électrodes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de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surface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Ces électrodes sont moins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douloureuses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pour le patient et 	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moins sélectives que les aiguilles électrodes</a:t>
            </a: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Les aiguilles électrodes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enregistre uniquement l’activité des fibres 	musculaires proches de la pointe de l’aiguille 	(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seule une sous-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population des axones est étudiée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)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De plus, les contractions musculaires déplacent souvent 	l’aiguille électrode et la morphologie de la réponse M varie 	d’une stimulation à l’autre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328499"/>
            <a:ext cx="2590800" cy="18345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77457" y="4337824"/>
            <a:ext cx="279192" cy="945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Enregistrement des réponses motrices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9"/>
            <a:ext cx="8896350" cy="6727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Electrodes d’enregistrement: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Dans certaines situations des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aiguilles électrodes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br>
              <a:rPr lang="fr-BE" dirty="0">
                <a:solidFill>
                  <a:srgbClr val="FFFF00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	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intramusculaires sont utilisées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ex.: 	-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nerf sus-scapulaire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(sus-épineux recouvert entièrement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par le trapèze),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-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nerf thoracique long, </a:t>
            </a:r>
            <a:b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-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nerf radial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(lors de la stimulation axillaire et au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point d’Erb)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-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NIA</a:t>
            </a: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Picture 2" descr="OCHSNER Fig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914" y="1081090"/>
            <a:ext cx="339725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4" descr="Figure 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1116" y="4589463"/>
            <a:ext cx="2465387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Enregistrement des réponses motrices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6"/>
            <a:ext cx="8896350" cy="273920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Electrodes d’enregistrement: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Quand une amplification différentielle est utilisée, l’électrode 	« d’enregistrement» et «la référence» contribuent toutes deux 	au signal enregistré</a:t>
            </a:r>
          </a:p>
        </p:txBody>
      </p:sp>
      <p:pic>
        <p:nvPicPr>
          <p:cNvPr id="11" name="Picture 6" descr="G2 position"/>
          <p:cNvPicPr>
            <a:picLocks noChangeAspect="1" noChangeArrowheads="1"/>
          </p:cNvPicPr>
          <p:nvPr/>
        </p:nvPicPr>
        <p:blipFill>
          <a:blip r:embed="rId4">
            <a:lum bright="-94000" contrast="100000"/>
          </a:blip>
          <a:srcRect/>
          <a:stretch>
            <a:fillRect/>
          </a:stretch>
        </p:blipFill>
        <p:spPr bwMode="auto">
          <a:xfrm>
            <a:off x="381003" y="2752727"/>
            <a:ext cx="2797175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478216" y="3400427"/>
            <a:ext cx="5038725" cy="3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>
                <a:solidFill>
                  <a:schemeClr val="bg1"/>
                </a:solidFill>
                <a:latin typeface="Calibri"/>
                <a:cs typeface="Calibri"/>
              </a:rPr>
              <a:t>G2 sur la 1</a:t>
            </a:r>
            <a:r>
              <a:rPr lang="fr-FR" sz="1400" baseline="30000" dirty="0">
                <a:solidFill>
                  <a:schemeClr val="bg1"/>
                </a:solidFill>
                <a:latin typeface="Calibri"/>
                <a:cs typeface="Calibri"/>
              </a:rPr>
              <a:t>ère</a:t>
            </a:r>
            <a:r>
              <a:rPr lang="fr-FR" sz="1400" dirty="0">
                <a:solidFill>
                  <a:schemeClr val="bg1"/>
                </a:solidFill>
                <a:latin typeface="Calibri"/>
                <a:cs typeface="Calibri"/>
              </a:rPr>
              <a:t> phalange du pouce, </a:t>
            </a:r>
            <a:r>
              <a:rPr lang="fr-FR" sz="1400" dirty="0" err="1">
                <a:solidFill>
                  <a:schemeClr val="bg1"/>
                </a:solidFill>
                <a:latin typeface="Calibri"/>
                <a:cs typeface="Calibri"/>
              </a:rPr>
              <a:t>ipsilat</a:t>
            </a:r>
            <a:r>
              <a:rPr lang="fr-FR" sz="14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78216" y="4143377"/>
            <a:ext cx="5038725" cy="3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>
                <a:solidFill>
                  <a:schemeClr val="bg1"/>
                </a:solidFill>
                <a:latin typeface="Calibri"/>
                <a:cs typeface="Calibri"/>
              </a:rPr>
              <a:t>G2 sur la première phalange du 5</a:t>
            </a:r>
            <a:r>
              <a:rPr lang="fr-FR" sz="1400" baseline="30000" dirty="0">
                <a:solidFill>
                  <a:schemeClr val="bg1"/>
                </a:solidFill>
                <a:latin typeface="Calibri"/>
                <a:cs typeface="Calibri"/>
              </a:rPr>
              <a:t>ème</a:t>
            </a:r>
            <a:r>
              <a:rPr lang="fr-FR" sz="1400" dirty="0">
                <a:solidFill>
                  <a:schemeClr val="bg1"/>
                </a:solidFill>
                <a:latin typeface="Calibri"/>
                <a:cs typeface="Calibri"/>
              </a:rPr>
              <a:t> doigt, </a:t>
            </a:r>
            <a:r>
              <a:rPr lang="fr-FR" sz="1400" dirty="0" err="1">
                <a:solidFill>
                  <a:schemeClr val="bg1"/>
                </a:solidFill>
                <a:latin typeface="Calibri"/>
                <a:cs typeface="Calibri"/>
              </a:rPr>
              <a:t>ipsilat</a:t>
            </a:r>
            <a:r>
              <a:rPr lang="fr-FR" sz="14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478216" y="4886327"/>
            <a:ext cx="5038725" cy="3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>
                <a:solidFill>
                  <a:schemeClr val="bg1"/>
                </a:solidFill>
                <a:latin typeface="Calibri"/>
                <a:cs typeface="Calibri"/>
              </a:rPr>
              <a:t>G2 sur la première phalange du pouce, </a:t>
            </a:r>
            <a:r>
              <a:rPr lang="fr-FR" sz="1400" dirty="0" err="1">
                <a:solidFill>
                  <a:schemeClr val="bg1"/>
                </a:solidFill>
                <a:latin typeface="Calibri"/>
                <a:cs typeface="Calibri"/>
              </a:rPr>
              <a:t>controlat</a:t>
            </a:r>
            <a:r>
              <a:rPr lang="fr-FR" sz="14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478216" y="2762251"/>
            <a:ext cx="5038725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FFFF00"/>
                </a:solidFill>
                <a:latin typeface="Calibri"/>
                <a:cs typeface="Calibri"/>
              </a:rPr>
              <a:t>G1 sur les muscles thénariens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61941" y="5676901"/>
            <a:ext cx="42179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1800" b="1" dirty="0">
                <a:solidFill>
                  <a:srgbClr val="FFFF00"/>
                </a:solidFill>
                <a:latin typeface="Calibri"/>
                <a:cs typeface="Calibri"/>
              </a:rPr>
              <a:t>Nerf médian stimulé au poignet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89916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Enregistrement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bipolaire </a:t>
            </a: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des réponses motrices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8"/>
            <a:ext cx="8896350" cy="584159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Electrodes d’enregistrement: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électrode d’enregistrement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(G1)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devrait être placée </a:t>
            </a:r>
            <a:r>
              <a:rPr lang="fr-BE" u="sng" dirty="0">
                <a:solidFill>
                  <a:srgbClr val="FFFFFF"/>
                </a:solidFill>
                <a:latin typeface="Calibri"/>
                <a:cs typeface="Calibri"/>
              </a:rPr>
              <a:t>sur la région </a:t>
            </a:r>
            <a:br>
              <a:rPr lang="fr-BE" u="sng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fr-BE" u="sng" dirty="0">
                <a:solidFill>
                  <a:srgbClr val="FFFFFF"/>
                </a:solidFill>
                <a:latin typeface="Calibri"/>
                <a:cs typeface="Calibri"/>
              </a:rPr>
              <a:t>des plaques motrices </a:t>
            </a: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 du muscle,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généralement au milieu du ventre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musculaire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Lorsque l’électrode d’enregistrement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est idéalement placée,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fr-BE" u="sng" dirty="0">
                <a:solidFill>
                  <a:srgbClr val="FFFFFF"/>
                </a:solidFill>
                <a:latin typeface="Calibri"/>
                <a:cs typeface="Calibri"/>
              </a:rPr>
              <a:t>la réponse M débute par une phase </a:t>
            </a:r>
            <a:br>
              <a:rPr lang="fr-BE" u="sng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fr-BE" u="sng" dirty="0">
                <a:solidFill>
                  <a:srgbClr val="FFFFFF"/>
                </a:solidFill>
                <a:latin typeface="Calibri"/>
                <a:cs typeface="Calibri"/>
              </a:rPr>
              <a:t>négative</a:t>
            </a: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7" name="Picture 2" descr="G1 position b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4028" y="-3173"/>
            <a:ext cx="1065213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G1 position"/>
          <p:cNvPicPr>
            <a:picLocks noChangeAspect="1" noChangeArrowheads="1"/>
          </p:cNvPicPr>
          <p:nvPr/>
        </p:nvPicPr>
        <p:blipFill>
          <a:blip r:embed="rId5">
            <a:lum bright="-94000" contrast="100000"/>
          </a:blip>
          <a:srcRect/>
          <a:stretch>
            <a:fillRect/>
          </a:stretch>
        </p:blipFill>
        <p:spPr bwMode="auto">
          <a:xfrm>
            <a:off x="5905500" y="1863725"/>
            <a:ext cx="3227388" cy="443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72216" y="2552700"/>
            <a:ext cx="1152525" cy="2381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6367466" y="2803525"/>
            <a:ext cx="428625" cy="7524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6315078" y="3224213"/>
            <a:ext cx="485775" cy="1085851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V="1">
            <a:off x="6289678" y="3911603"/>
            <a:ext cx="481013" cy="11715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6307138" y="5492751"/>
            <a:ext cx="723900" cy="361951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Enregistrement des réponses motrices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8"/>
            <a:ext cx="8896350" cy="229600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Electrodes d’enregistrement: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L’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 electrode d’enregistrement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(G1)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3" name="Image 18" descr="FDI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2565" y="1944690"/>
            <a:ext cx="6648959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300" y="174126"/>
            <a:ext cx="1866900" cy="157847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Enregistrement des réponses motrices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9"/>
            <a:ext cx="8629650" cy="14096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Réglage des filtres: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919788" y="314327"/>
            <a:ext cx="2906712" cy="2425700"/>
            <a:chOff x="3848" y="548"/>
            <a:chExt cx="1831" cy="1528"/>
          </a:xfrm>
        </p:grpSpPr>
        <p:pic>
          <p:nvPicPr>
            <p:cNvPr id="9" name="Picture 3" descr="filtre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8" y="548"/>
              <a:ext cx="1831" cy="1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5153" y="810"/>
              <a:ext cx="310" cy="611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600" b="1" dirty="0">
                  <a:solidFill>
                    <a:schemeClr val="bg1"/>
                  </a:solidFill>
                  <a:latin typeface="Calibri"/>
                  <a:cs typeface="Calibri"/>
                </a:rPr>
                <a:t>Motor nerve</a:t>
              </a:r>
            </a:p>
            <a:p>
              <a:pPr algn="ctr"/>
              <a:r>
                <a:rPr lang="fr-FR" sz="600" b="1" dirty="0">
                  <a:solidFill>
                    <a:schemeClr val="bg1"/>
                  </a:solidFill>
                  <a:latin typeface="Calibri"/>
                  <a:cs typeface="Calibri"/>
                </a:rPr>
                <a:t>conduction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4974" y="1218"/>
              <a:ext cx="432" cy="3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4831" y="804"/>
              <a:ext cx="633" cy="6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5151" y="696"/>
              <a:ext cx="314" cy="3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4448" y="1139"/>
              <a:ext cx="639" cy="50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4319" y="924"/>
              <a:ext cx="62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4010" y="1328"/>
              <a:ext cx="91" cy="92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3997" y="765"/>
              <a:ext cx="91" cy="92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</p:grpSp>
      <p:pic>
        <p:nvPicPr>
          <p:cNvPr id="20" name="Picture 17" descr="Filtre passe haut"/>
          <p:cNvPicPr>
            <a:picLocks noChangeAspect="1" noChangeArrowheads="1"/>
          </p:cNvPicPr>
          <p:nvPr/>
        </p:nvPicPr>
        <p:blipFill>
          <a:blip r:embed="rId5">
            <a:lum bright="-94000" contrast="100000"/>
          </a:blip>
          <a:srcRect/>
          <a:stretch>
            <a:fillRect/>
          </a:stretch>
        </p:blipFill>
        <p:spPr bwMode="auto">
          <a:xfrm>
            <a:off x="387353" y="2373315"/>
            <a:ext cx="3160713" cy="3671887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281239" y="2787651"/>
            <a:ext cx="63637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CC3300"/>
                </a:solidFill>
                <a:latin typeface="Calibri"/>
                <a:cs typeface="Calibri"/>
              </a:rPr>
              <a:t>2 Hz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281240" y="3521076"/>
            <a:ext cx="766373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CC3300"/>
                </a:solidFill>
                <a:latin typeface="Calibri"/>
                <a:cs typeface="Calibri"/>
              </a:rPr>
              <a:t>20 Hz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281240" y="4311651"/>
            <a:ext cx="766373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CC3300"/>
                </a:solidFill>
                <a:latin typeface="Calibri"/>
                <a:cs typeface="Calibri"/>
              </a:rPr>
              <a:t>50 Hz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281240" y="5073652"/>
            <a:ext cx="902803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CC3300"/>
                </a:solidFill>
                <a:latin typeface="Calibri"/>
                <a:cs typeface="Calibri"/>
              </a:rPr>
              <a:t>100 Hz</a:t>
            </a:r>
          </a:p>
        </p:txBody>
      </p:sp>
      <p:sp>
        <p:nvSpPr>
          <p:cNvPr id="25" name="Text Box 1030"/>
          <p:cNvSpPr txBox="1">
            <a:spLocks noChangeArrowheads="1"/>
          </p:cNvSpPr>
          <p:nvPr/>
        </p:nvSpPr>
        <p:spPr bwMode="auto">
          <a:xfrm>
            <a:off x="3613150" y="2132032"/>
            <a:ext cx="8629650" cy="406880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Le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filtre passe-haut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br>
              <a:rPr lang="fr-BE" dirty="0">
                <a:solidFill>
                  <a:srgbClr val="FFFF00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	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(basse fréquence) est fixé à une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fréquence qui n’entraîne pas de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distorsion de la morphologie de la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réponse M :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2 Hz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Le filtre passe-bas est fixé à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5-10 kHz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Enregistrement des réponses motrices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8"/>
            <a:ext cx="8629650" cy="584159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Position des membres: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Pour les segments nerveux qui croisent des articulations, la 	position de celles-ci modifie la longueur mesurée du segment 	nerveux étudié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Dans les positions articulaires extrêmes, le nerf est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étiré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, 	ce qui affecte la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longueur mesurée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du segment nerveux et la 	vitesse de conduction calculée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De ce point de vue, le segment le plus important est le nerf 	ulnaire au niveau du coude :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15-35° de flexion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du coude est 	recommandé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endParaRPr lang="fr-BE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Enregistrement des réponses motrices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9"/>
            <a:ext cx="8629650" cy="14096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Position des membres:</a:t>
            </a:r>
          </a:p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coude 30"/>
          <p:cNvPicPr>
            <a:picLocks noChangeAspect="1" noChangeArrowheads="1"/>
          </p:cNvPicPr>
          <p:nvPr/>
        </p:nvPicPr>
        <p:blipFill>
          <a:blip r:embed="rId3">
            <a:lum bright="-94000" contrast="100000"/>
          </a:blip>
          <a:srcRect/>
          <a:stretch>
            <a:fillRect/>
          </a:stretch>
        </p:blipFill>
        <p:spPr bwMode="auto">
          <a:xfrm>
            <a:off x="450853" y="1219200"/>
            <a:ext cx="3255963" cy="2971800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3606" y="4208464"/>
            <a:ext cx="3229211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b="1" dirty="0">
                <a:solidFill>
                  <a:srgbClr val="FFFF00"/>
                </a:solidFill>
                <a:latin typeface="Calibri"/>
                <a:cs typeface="Calibri"/>
              </a:rPr>
              <a:t>Nerf ulnaire stimulé au poignet, </a:t>
            </a:r>
            <a:br>
              <a:rPr lang="fr-FR" sz="1800" b="1" dirty="0">
                <a:solidFill>
                  <a:srgbClr val="FFFF00"/>
                </a:solidFill>
                <a:latin typeface="Calibri"/>
                <a:cs typeface="Calibri"/>
              </a:rPr>
            </a:br>
            <a:r>
              <a:rPr lang="fr-FR" sz="1800" b="1" dirty="0" err="1">
                <a:solidFill>
                  <a:srgbClr val="FFFF00"/>
                </a:solidFill>
                <a:latin typeface="Calibri"/>
                <a:cs typeface="Calibri"/>
              </a:rPr>
              <a:t>sous-</a:t>
            </a:r>
            <a:r>
              <a:rPr lang="fr-FR" sz="1800" b="1" dirty="0">
                <a:solidFill>
                  <a:srgbClr val="FFFF00"/>
                </a:solidFill>
                <a:latin typeface="Calibri"/>
                <a:cs typeface="Calibri"/>
              </a:rPr>
              <a:t> et au-dessus du coude</a:t>
            </a:r>
          </a:p>
        </p:txBody>
      </p:sp>
      <p:graphicFrame>
        <p:nvGraphicFramePr>
          <p:cNvPr id="11" name="Group 9"/>
          <p:cNvGraphicFramePr>
            <a:graphicFrameLocks noGrp="1"/>
          </p:cNvGraphicFramePr>
          <p:nvPr/>
        </p:nvGraphicFramePr>
        <p:xfrm>
          <a:off x="822328" y="4914901"/>
          <a:ext cx="2657475" cy="120396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Flexion du coude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fr-B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</a:b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Distance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VCM au coude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000" algn="r"/>
                        </a:tabLst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30°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r"/>
                          <a:tab pos="482600" algn="r"/>
                        </a:tabLst>
                      </a:pP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100</a:t>
                      </a:r>
                      <a:r>
                        <a:rPr kumimoji="0" lang="fr-B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 </a:t>
                      </a: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53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000" algn="r"/>
                        </a:tabLst>
                      </a:pP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0°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 </a:t>
                      </a: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94</a:t>
                      </a:r>
                      <a:r>
                        <a:rPr kumimoji="0" lang="fr-B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 </a:t>
                      </a: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50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2600" algn="r"/>
                        </a:tabLst>
                      </a:pP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90°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104</a:t>
                      </a:r>
                      <a:r>
                        <a:rPr kumimoji="0" lang="fr-B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 </a:t>
                      </a: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" charset="0"/>
                        </a:rPr>
                        <a:t>55 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4043187" y="1095376"/>
            <a:ext cx="4251547" cy="4903703"/>
            <a:chOff x="2700" y="648"/>
            <a:chExt cx="3011" cy="3263"/>
          </a:xfrm>
        </p:grpSpPr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2700" y="648"/>
              <a:ext cx="2976" cy="3258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grpSp>
          <p:nvGrpSpPr>
            <p:cNvPr id="14" name="Group 33"/>
            <p:cNvGrpSpPr>
              <a:grpSpLocks/>
            </p:cNvGrpSpPr>
            <p:nvPr/>
          </p:nvGrpSpPr>
          <p:grpSpPr bwMode="auto">
            <a:xfrm>
              <a:off x="2875" y="813"/>
              <a:ext cx="2836" cy="3098"/>
              <a:chOff x="2779" y="741"/>
              <a:chExt cx="2836" cy="3098"/>
            </a:xfrm>
          </p:grpSpPr>
          <p:pic>
            <p:nvPicPr>
              <p:cNvPr id="15" name="Picture 34" descr="coude 0 à 100"/>
              <p:cNvPicPr>
                <a:picLocks noChangeAspect="1" noChangeArrowheads="1"/>
              </p:cNvPicPr>
              <p:nvPr/>
            </p:nvPicPr>
            <p:blipFill>
              <a:blip r:embed="rId4">
                <a:lum bright="-94000" contrast="100000"/>
              </a:blip>
              <a:srcRect/>
              <a:stretch>
                <a:fillRect/>
              </a:stretch>
            </p:blipFill>
            <p:spPr bwMode="auto">
              <a:xfrm>
                <a:off x="2861" y="741"/>
                <a:ext cx="2029" cy="2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35"/>
              <p:cNvSpPr>
                <a:spLocks noChangeArrowheads="1"/>
              </p:cNvSpPr>
              <p:nvPr/>
            </p:nvSpPr>
            <p:spPr bwMode="auto">
              <a:xfrm>
                <a:off x="2791" y="3614"/>
                <a:ext cx="2556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rgbClr val="FFFF00"/>
                    </a:solidFill>
                    <a:latin typeface="Calibri"/>
                    <a:cs typeface="Calibri"/>
                  </a:rPr>
                  <a:t>Nerf ulnaire stimulé au-dessus du coude</a:t>
                </a:r>
              </a:p>
            </p:txBody>
          </p:sp>
          <p:sp>
            <p:nvSpPr>
              <p:cNvPr id="17" name="Text Box 36"/>
              <p:cNvSpPr txBox="1">
                <a:spLocks noChangeArrowheads="1"/>
              </p:cNvSpPr>
              <p:nvPr/>
            </p:nvSpPr>
            <p:spPr bwMode="auto">
              <a:xfrm>
                <a:off x="4982" y="1205"/>
                <a:ext cx="315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>
                    <a:latin typeface="Calibri"/>
                    <a:cs typeface="Calibri"/>
                  </a:rPr>
                  <a:t>0°</a:t>
                </a:r>
              </a:p>
            </p:txBody>
          </p:sp>
          <p:sp>
            <p:nvSpPr>
              <p:cNvPr id="18" name="Text Box 37"/>
              <p:cNvSpPr txBox="1">
                <a:spLocks noChangeArrowheads="1"/>
              </p:cNvSpPr>
              <p:nvPr/>
            </p:nvSpPr>
            <p:spPr bwMode="auto">
              <a:xfrm>
                <a:off x="4982" y="2597"/>
                <a:ext cx="536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>
                    <a:latin typeface="Calibri"/>
                    <a:cs typeface="Calibri"/>
                  </a:rPr>
                  <a:t>100°</a:t>
                </a:r>
              </a:p>
            </p:txBody>
          </p:sp>
          <p:sp>
            <p:nvSpPr>
              <p:cNvPr id="19" name="Line 38"/>
              <p:cNvSpPr>
                <a:spLocks noChangeShapeType="1"/>
              </p:cNvSpPr>
              <p:nvPr/>
            </p:nvSpPr>
            <p:spPr bwMode="auto">
              <a:xfrm>
                <a:off x="5088" y="1542"/>
                <a:ext cx="0" cy="97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 bwMode="auto">
              <a:xfrm>
                <a:off x="4941" y="2951"/>
                <a:ext cx="674" cy="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 b="1" dirty="0" err="1">
                    <a:solidFill>
                      <a:srgbClr val="FFFF00"/>
                    </a:solidFill>
                    <a:latin typeface="Calibri"/>
                    <a:cs typeface="Calibri"/>
                  </a:rPr>
                  <a:t>Flex</a:t>
                </a:r>
                <a:r>
                  <a:rPr lang="fr-FR" sz="1800" b="1" dirty="0">
                    <a:solidFill>
                      <a:srgbClr val="FFFF00"/>
                    </a:solidFill>
                    <a:latin typeface="Calibri"/>
                    <a:cs typeface="Calibri"/>
                  </a:rPr>
                  <a:t>.</a:t>
                </a:r>
                <a:br>
                  <a:rPr lang="fr-FR" sz="1800" b="1" dirty="0">
                    <a:solidFill>
                      <a:srgbClr val="FFFF00"/>
                    </a:solidFill>
                    <a:latin typeface="Calibri"/>
                    <a:cs typeface="Calibri"/>
                  </a:rPr>
                </a:br>
                <a:r>
                  <a:rPr lang="fr-FR" sz="1800" b="1" dirty="0">
                    <a:solidFill>
                      <a:srgbClr val="FFFF00"/>
                    </a:solidFill>
                    <a:latin typeface="Calibri"/>
                    <a:cs typeface="Calibri"/>
                  </a:rPr>
                  <a:t>max. du </a:t>
                </a:r>
                <a:br>
                  <a:rPr lang="fr-FR" sz="1800" b="1" dirty="0">
                    <a:solidFill>
                      <a:srgbClr val="FFFF00"/>
                    </a:solidFill>
                    <a:latin typeface="Calibri"/>
                    <a:cs typeface="Calibri"/>
                  </a:rPr>
                </a:br>
                <a:r>
                  <a:rPr lang="fr-FR" sz="1800" b="1" dirty="0">
                    <a:solidFill>
                      <a:srgbClr val="FFFF00"/>
                    </a:solidFill>
                    <a:latin typeface="Calibri"/>
                    <a:cs typeface="Calibri"/>
                  </a:rPr>
                  <a:t>coude</a:t>
                </a:r>
              </a:p>
            </p:txBody>
          </p:sp>
          <p:sp>
            <p:nvSpPr>
              <p:cNvPr id="21" name="Text Box 40"/>
              <p:cNvSpPr txBox="1">
                <a:spLocks noChangeArrowheads="1"/>
              </p:cNvSpPr>
              <p:nvPr/>
            </p:nvSpPr>
            <p:spPr bwMode="auto">
              <a:xfrm>
                <a:off x="2779" y="1167"/>
                <a:ext cx="423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>
                    <a:latin typeface="Calibri"/>
                    <a:cs typeface="Calibri"/>
                  </a:rPr>
                  <a:t>7,5 ms</a:t>
                </a:r>
              </a:p>
            </p:txBody>
          </p:sp>
          <p:sp>
            <p:nvSpPr>
              <p:cNvPr id="22" name="Text Box 41"/>
              <p:cNvSpPr txBox="1">
                <a:spLocks noChangeArrowheads="1"/>
              </p:cNvSpPr>
              <p:nvPr/>
            </p:nvSpPr>
            <p:spPr bwMode="auto">
              <a:xfrm>
                <a:off x="2779" y="1647"/>
                <a:ext cx="423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>
                    <a:latin typeface="Calibri"/>
                    <a:cs typeface="Calibri"/>
                  </a:rPr>
                  <a:t>7,5 ms</a:t>
                </a:r>
              </a:p>
            </p:txBody>
          </p:sp>
          <p:sp>
            <p:nvSpPr>
              <p:cNvPr id="23" name="Text Box 42"/>
              <p:cNvSpPr txBox="1">
                <a:spLocks noChangeArrowheads="1"/>
              </p:cNvSpPr>
              <p:nvPr/>
            </p:nvSpPr>
            <p:spPr bwMode="auto">
              <a:xfrm>
                <a:off x="2779" y="2133"/>
                <a:ext cx="423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>
                    <a:latin typeface="Calibri"/>
                    <a:cs typeface="Calibri"/>
                  </a:rPr>
                  <a:t>7,5 ms</a:t>
                </a:r>
              </a:p>
            </p:txBody>
          </p:sp>
          <p:sp>
            <p:nvSpPr>
              <p:cNvPr id="24" name="Text Box 43"/>
              <p:cNvSpPr txBox="1">
                <a:spLocks noChangeArrowheads="1"/>
              </p:cNvSpPr>
              <p:nvPr/>
            </p:nvSpPr>
            <p:spPr bwMode="auto">
              <a:xfrm>
                <a:off x="2779" y="2588"/>
                <a:ext cx="423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>
                    <a:latin typeface="Calibri"/>
                    <a:cs typeface="Calibri"/>
                  </a:rPr>
                  <a:t>7,5 ms</a:t>
                </a:r>
              </a:p>
            </p:txBody>
          </p:sp>
          <p:sp>
            <p:nvSpPr>
              <p:cNvPr id="25" name="Text Box 44"/>
              <p:cNvSpPr txBox="1">
                <a:spLocks noChangeArrowheads="1"/>
              </p:cNvSpPr>
              <p:nvPr/>
            </p:nvSpPr>
            <p:spPr bwMode="auto">
              <a:xfrm>
                <a:off x="2779" y="3087"/>
                <a:ext cx="426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b="1" dirty="0">
                    <a:solidFill>
                      <a:srgbClr val="CC3300"/>
                    </a:solidFill>
                    <a:latin typeface="Calibri"/>
                    <a:cs typeface="Calibri"/>
                  </a:rPr>
                  <a:t>7,7 ms</a:t>
                </a:r>
              </a:p>
            </p:txBody>
          </p:sp>
        </p:grp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Enregistrement des réponses motrices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79369"/>
            <a:ext cx="8629650" cy="6727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Position des membres: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La position du segment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étudié influence également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 	la longueur du muscle qui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génère la réponse M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Si le muscle est raccourci,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la durée de la réponse M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diminue et son amplitude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augmente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Il est important de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maintenir une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position neutre relachée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des articulation 	distales du pied et de la maim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endParaRPr lang="fr-BE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pouce position"/>
          <p:cNvPicPr>
            <a:picLocks noChangeAspect="1" noChangeArrowheads="1"/>
          </p:cNvPicPr>
          <p:nvPr/>
        </p:nvPicPr>
        <p:blipFill>
          <a:blip r:embed="rId4">
            <a:lum bright="-94000" contrast="100000"/>
          </a:blip>
          <a:srcRect/>
          <a:stretch>
            <a:fillRect/>
          </a:stretch>
        </p:blipFill>
        <p:spPr bwMode="auto">
          <a:xfrm>
            <a:off x="4505877" y="1368427"/>
            <a:ext cx="247015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53829" y="1476376"/>
            <a:ext cx="1814586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BE" sz="2000" b="1" dirty="0">
                <a:solidFill>
                  <a:srgbClr val="FFFF00"/>
                </a:solidFill>
                <a:latin typeface="Calibri"/>
                <a:cs typeface="Calibri"/>
              </a:rPr>
              <a:t>Position neutre</a:t>
            </a:r>
            <a:endParaRPr lang="fr-FR" sz="2000" b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153830" y="2247902"/>
            <a:ext cx="1609640" cy="3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BE" sz="1400" dirty="0">
                <a:solidFill>
                  <a:schemeClr val="bg1"/>
                </a:solidFill>
                <a:latin typeface="Calibri"/>
                <a:cs typeface="Calibri"/>
              </a:rPr>
              <a:t>m. étiré activement</a:t>
            </a:r>
            <a:endParaRPr lang="fr-FR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53830" y="2876551"/>
            <a:ext cx="1324731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BE" sz="1400" dirty="0">
                <a:solidFill>
                  <a:schemeClr val="bg1"/>
                </a:solidFill>
                <a:latin typeface="Calibri"/>
                <a:cs typeface="Calibri"/>
              </a:rPr>
              <a:t>m. Passivement </a:t>
            </a:r>
            <a:br>
              <a:rPr lang="fr-BE" sz="14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sz="1400" dirty="0">
                <a:solidFill>
                  <a:schemeClr val="bg1"/>
                </a:solidFill>
                <a:latin typeface="Calibri"/>
                <a:cs typeface="Calibri"/>
              </a:rPr>
              <a:t>raccourci</a:t>
            </a:r>
            <a:endParaRPr lang="fr-FR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53827" y="3533775"/>
            <a:ext cx="1069515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BE" sz="1400" dirty="0">
                <a:solidFill>
                  <a:schemeClr val="bg1"/>
                </a:solidFill>
                <a:latin typeface="Calibri"/>
                <a:cs typeface="Calibri"/>
              </a:rPr>
              <a:t>Contraction</a:t>
            </a:r>
            <a:br>
              <a:rPr lang="fr-BE" sz="14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sz="1400" dirty="0">
                <a:solidFill>
                  <a:schemeClr val="bg1"/>
                </a:solidFill>
                <a:latin typeface="Calibri"/>
                <a:cs typeface="Calibri"/>
              </a:rPr>
              <a:t>isométrique</a:t>
            </a:r>
            <a:endParaRPr lang="fr-FR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827" y="4257678"/>
            <a:ext cx="1709665" cy="3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BE" sz="1400" dirty="0">
                <a:solidFill>
                  <a:schemeClr val="bg1"/>
                </a:solidFill>
                <a:latin typeface="Calibri"/>
                <a:cs typeface="Calibri"/>
              </a:rPr>
              <a:t>m. étiré passivement</a:t>
            </a:r>
            <a:endParaRPr lang="fr-FR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" y="6324602"/>
            <a:ext cx="60960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Électrodes d’enregistrement : </a:t>
            </a:r>
            <a:r>
              <a:rPr lang="fr-FR" b="1" dirty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900" y="414093"/>
            <a:ext cx="8928100" cy="406880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Electrodes de surface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non douloureuse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large volume de recueil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risques de contamination négligeables (</a:t>
            </a:r>
            <a:r>
              <a:rPr lang="fr-BE" dirty="0" err="1">
                <a:solidFill>
                  <a:srgbClr val="FFFF00"/>
                </a:solidFill>
                <a:latin typeface="Calibri"/>
                <a:cs typeface="Calibri"/>
              </a:rPr>
              <a:t>covid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19!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)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Aiguille-électrodes si :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muscle profond (sus-épineux)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nerf profond (versant sensitif du nerf tibial)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oedèmes, infiltrat, tissu adipeux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axonopathie sévère 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Paramètres étudiés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15866"/>
            <a:ext cx="8629650" cy="584159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La latence distale motrice (LDM):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Temps (ms) écoulé entre la stimulation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et le début de la réponse M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La latence est mesurée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de l’artéfact de stimulation à la 	première déflection du signal enregistré</a:t>
            </a:r>
            <a:endParaRPr lang="fr-BE" dirty="0">
              <a:solidFill>
                <a:srgbClr val="FFFF00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La mesure manuelle de la latence est dépendante de 	l’amplification du signal (une amplification de 200 µV/div 	devrait être systématiquement utilisée)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Habituellement,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le placement automatique des curseurs 	</a:t>
            </a: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est préférable à la méthode manuelle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endParaRPr lang="fr-BE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572253" y="200027"/>
            <a:ext cx="2390775" cy="19431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>
              <a:latin typeface="Calibri"/>
              <a:cs typeface="Calibri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6775450" y="330200"/>
            <a:ext cx="1974850" cy="1716088"/>
            <a:chOff x="4070" y="208"/>
            <a:chExt cx="1244" cy="1081"/>
          </a:xfrm>
        </p:grpSpPr>
        <p:pic>
          <p:nvPicPr>
            <p:cNvPr id="17" name="Picture 9" descr="M distale"/>
            <p:cNvPicPr>
              <a:picLocks noChangeAspect="1" noChangeArrowheads="1"/>
            </p:cNvPicPr>
            <p:nvPr/>
          </p:nvPicPr>
          <p:blipFill>
            <a:blip r:embed="rId4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208"/>
              <a:ext cx="1244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0" descr="M proximale"/>
            <p:cNvPicPr>
              <a:picLocks noChangeAspect="1" noChangeArrowheads="1"/>
            </p:cNvPicPr>
            <p:nvPr/>
          </p:nvPicPr>
          <p:blipFill>
            <a:blip r:embed="rId5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653"/>
              <a:ext cx="1244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6781800" y="333378"/>
            <a:ext cx="0" cy="1724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7096125" y="542927"/>
            <a:ext cx="0" cy="5905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6791325" y="647700"/>
            <a:ext cx="29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705601" y="388941"/>
            <a:ext cx="427112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1000" dirty="0">
                <a:solidFill>
                  <a:srgbClr val="CC3300"/>
                </a:solidFill>
                <a:latin typeface="Calibri"/>
                <a:cs typeface="Calibri"/>
              </a:rPr>
              <a:t>LDM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Paramètres étudiés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15869"/>
            <a:ext cx="8629650" cy="14096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La latence distale motrice (LDM):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4" name="Picture 7" descr="Latence automatiq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1" y="1884366"/>
            <a:ext cx="21526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Latence manuelle 2 m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3" y="1884364"/>
            <a:ext cx="2136775" cy="40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Latence manuelle 0,5 m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6027" y="1884363"/>
            <a:ext cx="213677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25466" y="5514978"/>
            <a:ext cx="7894637" cy="48577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>
              <a:latin typeface="Calibri"/>
              <a:cs typeface="Calibri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74701" y="1355725"/>
            <a:ext cx="1608124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FFFF00"/>
                </a:solidFill>
                <a:latin typeface="Calibri"/>
                <a:cs typeface="Calibri"/>
              </a:rPr>
              <a:t>Automatique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287713" y="1355725"/>
            <a:ext cx="1939696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FFFF00"/>
                </a:solidFill>
                <a:latin typeface="Calibri"/>
                <a:cs typeface="Calibri"/>
              </a:rPr>
              <a:t>Manuel : 2mV/D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107113" y="1355725"/>
            <a:ext cx="2193797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FFFF00"/>
                </a:solidFill>
                <a:latin typeface="Calibri"/>
                <a:cs typeface="Calibri"/>
              </a:rPr>
              <a:t>Manuel : 0,5 mV/D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911225" y="5486402"/>
            <a:ext cx="101872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CC3300"/>
                </a:solidFill>
                <a:latin typeface="Calibri"/>
                <a:cs typeface="Calibri"/>
              </a:rPr>
              <a:t>2,7 ms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644900" y="5486402"/>
            <a:ext cx="101872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CC3300"/>
                </a:solidFill>
                <a:latin typeface="Calibri"/>
                <a:cs typeface="Calibri"/>
              </a:rPr>
              <a:t>2,5 ms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626225" y="5486402"/>
            <a:ext cx="101872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CC3300"/>
                </a:solidFill>
                <a:latin typeface="Calibri"/>
                <a:cs typeface="Calibri"/>
              </a:rPr>
              <a:t>2,3 ms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Paramètres étudiés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265131"/>
            <a:ext cx="8629650" cy="36256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Le temps de conduction (TC):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Le TC est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la différence entre la latence </a:t>
            </a:r>
            <a:b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</a:b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	proximale et la latence distale</a:t>
            </a:r>
            <a:endParaRPr lang="fr-BE" dirty="0">
              <a:solidFill>
                <a:srgbClr val="FFFF00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Dans le calcul du TC, il est parfois préférable d’utiliser la 	latence au pic pour les réponses M proximale et distale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1079455" algn="l"/>
                <a:tab pos="6095746" algn="l"/>
              </a:tabLst>
            </a:pPr>
            <a:endParaRPr lang="fr-BE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14" name="Picture 16" descr="Latence automatiqu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763" y="4176713"/>
            <a:ext cx="1598612" cy="1484312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6" name="Picture 17" descr="Latence manuelle et au p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0103" y="4192588"/>
            <a:ext cx="1598613" cy="1468437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3" name="Picture 18" descr="Latence manuelle et au p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503" y="4192588"/>
            <a:ext cx="1598613" cy="1468437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1181100" y="4600576"/>
            <a:ext cx="0" cy="1365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1301750" y="5356227"/>
            <a:ext cx="0" cy="1365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3616325" y="4610100"/>
            <a:ext cx="0" cy="1365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3806825" y="5349876"/>
            <a:ext cx="0" cy="1365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6188075" y="4210051"/>
            <a:ext cx="0" cy="1365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6400800" y="5019676"/>
            <a:ext cx="0" cy="1365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1479551" y="4843466"/>
            <a:ext cx="869190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1200" b="1" dirty="0">
                <a:solidFill>
                  <a:srgbClr val="CC3300"/>
                </a:solidFill>
                <a:latin typeface="Calibri"/>
                <a:cs typeface="Calibri"/>
              </a:rPr>
              <a:t>CV: 63 m/s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781051" y="3894139"/>
            <a:ext cx="518884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1200" b="1" dirty="0">
                <a:solidFill>
                  <a:srgbClr val="FFFF00"/>
                </a:solidFill>
                <a:latin typeface="Calibri"/>
                <a:cs typeface="Calibri"/>
              </a:rPr>
              <a:t>auto.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3914776" y="4846639"/>
            <a:ext cx="869190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1200" b="1" dirty="0">
                <a:solidFill>
                  <a:srgbClr val="CC3300"/>
                </a:solidFill>
                <a:latin typeface="Calibri"/>
                <a:cs typeface="Calibri"/>
              </a:rPr>
              <a:t>CV: 40 m/s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3216276" y="3897315"/>
            <a:ext cx="595027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1200" b="1" dirty="0">
                <a:solidFill>
                  <a:srgbClr val="FFFF00"/>
                </a:solidFill>
                <a:latin typeface="Calibri"/>
                <a:cs typeface="Calibri"/>
              </a:rPr>
              <a:t>manu.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6353176" y="4846639"/>
            <a:ext cx="869190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1200" b="1" dirty="0">
                <a:solidFill>
                  <a:srgbClr val="CC3300"/>
                </a:solidFill>
                <a:latin typeface="Calibri"/>
                <a:cs typeface="Calibri"/>
              </a:rPr>
              <a:t>CV: 35 m/s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5654675" y="3897315"/>
            <a:ext cx="369429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1200" b="1" dirty="0">
                <a:solidFill>
                  <a:srgbClr val="FFFF00"/>
                </a:solidFill>
                <a:latin typeface="Calibri"/>
                <a:cs typeface="Calibri"/>
              </a:rPr>
              <a:t>pic</a:t>
            </a: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6629402" y="200027"/>
            <a:ext cx="2390775" cy="19431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>
              <a:latin typeface="Calibri"/>
              <a:cs typeface="Calibri"/>
            </a:endParaRPr>
          </a:p>
        </p:txBody>
      </p:sp>
      <p:grpSp>
        <p:nvGrpSpPr>
          <p:cNvPr id="37" name="Group 8"/>
          <p:cNvGrpSpPr>
            <a:grpSpLocks/>
          </p:cNvGrpSpPr>
          <p:nvPr/>
        </p:nvGrpSpPr>
        <p:grpSpPr bwMode="auto">
          <a:xfrm>
            <a:off x="6832600" y="330200"/>
            <a:ext cx="1974850" cy="1716088"/>
            <a:chOff x="4070" y="208"/>
            <a:chExt cx="1244" cy="1081"/>
          </a:xfrm>
        </p:grpSpPr>
        <p:pic>
          <p:nvPicPr>
            <p:cNvPr id="38" name="Picture 9" descr="M distale"/>
            <p:cNvPicPr>
              <a:picLocks noChangeAspect="1" noChangeArrowheads="1"/>
            </p:cNvPicPr>
            <p:nvPr/>
          </p:nvPicPr>
          <p:blipFill>
            <a:blip r:embed="rId6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208"/>
              <a:ext cx="1244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0" descr="M proximale"/>
            <p:cNvPicPr>
              <a:picLocks noChangeAspect="1" noChangeArrowheads="1"/>
            </p:cNvPicPr>
            <p:nvPr/>
          </p:nvPicPr>
          <p:blipFill>
            <a:blip r:embed="rId7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653"/>
              <a:ext cx="1244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6838950" y="333378"/>
            <a:ext cx="0" cy="1724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7153275" y="542927"/>
            <a:ext cx="0" cy="91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7156450" y="1308100"/>
            <a:ext cx="38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178677" y="1017591"/>
            <a:ext cx="312898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1000" dirty="0">
                <a:solidFill>
                  <a:srgbClr val="CC3300"/>
                </a:solidFill>
                <a:latin typeface="Calibri"/>
                <a:cs typeface="Calibri"/>
              </a:rPr>
              <a:t>TC</a:t>
            </a: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H="1">
            <a:off x="7540625" y="990602"/>
            <a:ext cx="0" cy="9715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Paramètres étudiés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328634"/>
            <a:ext cx="8629650" cy="273920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La vitesse de conduction motrice (VCM)</a:t>
            </a: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La VCM est calculée en divisant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la longueur </a:t>
            </a:r>
            <a:b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</a:b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	du segment par le TC</a:t>
            </a:r>
            <a:endParaRPr lang="fr-BE" dirty="0">
              <a:solidFill>
                <a:srgbClr val="FFFF00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Elle correspond à la vitesse de conduction des axones moteurs 	alpha les plus rapides</a:t>
            </a:r>
          </a:p>
        </p:txBody>
      </p:sp>
      <p:sp>
        <p:nvSpPr>
          <p:cNvPr id="49" name="Text Box 1030"/>
          <p:cNvSpPr txBox="1">
            <a:spLocks noChangeArrowheads="1"/>
          </p:cNvSpPr>
          <p:nvPr/>
        </p:nvSpPr>
        <p:spPr bwMode="auto">
          <a:xfrm>
            <a:off x="247650" y="3262334"/>
            <a:ext cx="8629650" cy="273920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La durée (DUR)</a:t>
            </a: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La DUR de la réponse M peut être définie : (1)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du début 	de la réponse au premier croisement avec la ligne de base</a:t>
            </a: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, (2) 	du début de la réponse à la fin du dernier pic 	positif (ce dernier 	point est souvent difficile à déterminer).</a:t>
            </a: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6605591" y="200027"/>
            <a:ext cx="2390775" cy="19431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>
              <a:latin typeface="Calibri"/>
              <a:cs typeface="Calibri"/>
            </a:endParaRPr>
          </a:p>
        </p:txBody>
      </p:sp>
      <p:grpSp>
        <p:nvGrpSpPr>
          <p:cNvPr id="51" name="Group 3"/>
          <p:cNvGrpSpPr>
            <a:grpSpLocks/>
          </p:cNvGrpSpPr>
          <p:nvPr/>
        </p:nvGrpSpPr>
        <p:grpSpPr bwMode="auto">
          <a:xfrm>
            <a:off x="6818313" y="330200"/>
            <a:ext cx="1974850" cy="1716088"/>
            <a:chOff x="4070" y="208"/>
            <a:chExt cx="1244" cy="1081"/>
          </a:xfrm>
        </p:grpSpPr>
        <p:pic>
          <p:nvPicPr>
            <p:cNvPr id="52" name="Picture 4" descr="M distale"/>
            <p:cNvPicPr>
              <a:picLocks noChangeAspect="1" noChangeArrowheads="1"/>
            </p:cNvPicPr>
            <p:nvPr/>
          </p:nvPicPr>
          <p:blipFill>
            <a:blip r:embed="rId4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208"/>
              <a:ext cx="1244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5" descr="M proximale"/>
            <p:cNvPicPr>
              <a:picLocks noChangeAspect="1" noChangeArrowheads="1"/>
            </p:cNvPicPr>
            <p:nvPr/>
          </p:nvPicPr>
          <p:blipFill>
            <a:blip r:embed="rId5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653"/>
              <a:ext cx="1244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Line 11"/>
          <p:cNvSpPr>
            <a:spLocks noChangeShapeType="1"/>
          </p:cNvSpPr>
          <p:nvPr/>
        </p:nvSpPr>
        <p:spPr bwMode="auto">
          <a:xfrm>
            <a:off x="6824663" y="333378"/>
            <a:ext cx="0" cy="1724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" name="Line 12"/>
          <p:cNvSpPr>
            <a:spLocks noChangeShapeType="1"/>
          </p:cNvSpPr>
          <p:nvPr/>
        </p:nvSpPr>
        <p:spPr bwMode="auto">
          <a:xfrm>
            <a:off x="7154866" y="819151"/>
            <a:ext cx="51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7196139" y="858841"/>
            <a:ext cx="441890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1000" dirty="0">
                <a:solidFill>
                  <a:srgbClr val="CC3300"/>
                </a:solidFill>
                <a:latin typeface="Calibri"/>
                <a:cs typeface="Calibri"/>
              </a:rPr>
              <a:t>DUR</a:t>
            </a:r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 flipV="1">
            <a:off x="7542215" y="1682753"/>
            <a:ext cx="11398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8482015" y="1430341"/>
            <a:ext cx="248778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1000" dirty="0">
                <a:solidFill>
                  <a:srgbClr val="CC3300"/>
                </a:solidFill>
                <a:latin typeface="Calibri"/>
                <a:cs typeface="Calibri"/>
              </a:rPr>
              <a:t>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Paramètres étudiés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328634"/>
            <a:ext cx="8629650" cy="229600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L’amplitude (AMPL)</a:t>
            </a: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L’AMPL de la réponse M est mesuré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de la </a:t>
            </a:r>
            <a:b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</a:b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	ligne de base</a:t>
            </a: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 (même si il y a un pic positif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initial)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au pic négatif le plus haut</a:t>
            </a:r>
            <a:endParaRPr lang="fr-BE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49" name="Text Box 1030"/>
          <p:cNvSpPr txBox="1">
            <a:spLocks noChangeArrowheads="1"/>
          </p:cNvSpPr>
          <p:nvPr/>
        </p:nvSpPr>
        <p:spPr bwMode="auto">
          <a:xfrm>
            <a:off x="247650" y="3262334"/>
            <a:ext cx="8629650" cy="229600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La surface (SURF)</a:t>
            </a: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La SURF est l’aire intégrée entre le signal et la ligne de base, le 	long de la DUR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638928" y="200027"/>
            <a:ext cx="2390775" cy="19431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>
              <a:latin typeface="Calibri"/>
              <a:cs typeface="Calibri"/>
            </a:endParaRPr>
          </a:p>
        </p:txBody>
      </p: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6851650" y="330200"/>
            <a:ext cx="1974850" cy="1716088"/>
            <a:chOff x="4070" y="208"/>
            <a:chExt cx="1244" cy="1081"/>
          </a:xfrm>
        </p:grpSpPr>
        <p:pic>
          <p:nvPicPr>
            <p:cNvPr id="18" name="Picture 9" descr="M distale"/>
            <p:cNvPicPr>
              <a:picLocks noChangeAspect="1" noChangeArrowheads="1"/>
            </p:cNvPicPr>
            <p:nvPr/>
          </p:nvPicPr>
          <p:blipFill>
            <a:blip r:embed="rId4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208"/>
              <a:ext cx="1244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0" descr="M proximale"/>
            <p:cNvPicPr>
              <a:picLocks noChangeAspect="1" noChangeArrowheads="1"/>
            </p:cNvPicPr>
            <p:nvPr/>
          </p:nvPicPr>
          <p:blipFill>
            <a:blip r:embed="rId5">
              <a:lum bright="-76000" contrast="100000"/>
            </a:blip>
            <a:srcRect/>
            <a:stretch>
              <a:fillRect/>
            </a:stretch>
          </p:blipFill>
          <p:spPr bwMode="auto">
            <a:xfrm>
              <a:off x="4070" y="653"/>
              <a:ext cx="1244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6858000" y="333378"/>
            <a:ext cx="0" cy="1724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7978775" y="400051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8016877" y="477841"/>
            <a:ext cx="492434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1000" dirty="0">
                <a:solidFill>
                  <a:srgbClr val="CC3300"/>
                </a:solidFill>
                <a:latin typeface="Calibri"/>
                <a:cs typeface="Calibri"/>
              </a:rPr>
              <a:t>AMPL</a:t>
            </a: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7175503" y="400051"/>
            <a:ext cx="904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7175500" y="819151"/>
            <a:ext cx="93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7562853" y="1685925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7523166" y="1273177"/>
            <a:ext cx="706437" cy="422275"/>
          </a:xfrm>
          <a:custGeom>
            <a:avLst/>
            <a:gdLst>
              <a:gd name="T0" fmla="*/ 80962 w 445"/>
              <a:gd name="T1" fmla="*/ 407988 h 266"/>
              <a:gd name="T2" fmla="*/ 130175 w 445"/>
              <a:gd name="T3" fmla="*/ 327025 h 266"/>
              <a:gd name="T4" fmla="*/ 158750 w 445"/>
              <a:gd name="T5" fmla="*/ 292100 h 266"/>
              <a:gd name="T6" fmla="*/ 173037 w 445"/>
              <a:gd name="T7" fmla="*/ 244475 h 266"/>
              <a:gd name="T8" fmla="*/ 185737 w 445"/>
              <a:gd name="T9" fmla="*/ 217488 h 266"/>
              <a:gd name="T10" fmla="*/ 220662 w 445"/>
              <a:gd name="T11" fmla="*/ 131763 h 266"/>
              <a:gd name="T12" fmla="*/ 252412 w 445"/>
              <a:gd name="T13" fmla="*/ 74613 h 266"/>
              <a:gd name="T14" fmla="*/ 280987 w 445"/>
              <a:gd name="T15" fmla="*/ 34925 h 266"/>
              <a:gd name="T16" fmla="*/ 301625 w 445"/>
              <a:gd name="T17" fmla="*/ 7938 h 266"/>
              <a:gd name="T18" fmla="*/ 328612 w 445"/>
              <a:gd name="T19" fmla="*/ 1588 h 266"/>
              <a:gd name="T20" fmla="*/ 377825 w 445"/>
              <a:gd name="T21" fmla="*/ 22225 h 266"/>
              <a:gd name="T22" fmla="*/ 428625 w 445"/>
              <a:gd name="T23" fmla="*/ 96838 h 266"/>
              <a:gd name="T24" fmla="*/ 473075 w 445"/>
              <a:gd name="T25" fmla="*/ 203200 h 266"/>
              <a:gd name="T26" fmla="*/ 496887 w 445"/>
              <a:gd name="T27" fmla="*/ 254000 h 266"/>
              <a:gd name="T28" fmla="*/ 542925 w 445"/>
              <a:gd name="T29" fmla="*/ 322263 h 266"/>
              <a:gd name="T30" fmla="*/ 552450 w 445"/>
              <a:gd name="T31" fmla="*/ 346075 h 266"/>
              <a:gd name="T32" fmla="*/ 568325 w 445"/>
              <a:gd name="T33" fmla="*/ 369888 h 266"/>
              <a:gd name="T34" fmla="*/ 585787 w 445"/>
              <a:gd name="T35" fmla="*/ 384175 h 266"/>
              <a:gd name="T36" fmla="*/ 606425 w 445"/>
              <a:gd name="T37" fmla="*/ 398463 h 266"/>
              <a:gd name="T38" fmla="*/ 619125 w 445"/>
              <a:gd name="T39" fmla="*/ 407988 h 266"/>
              <a:gd name="T40" fmla="*/ 80962 w 445"/>
              <a:gd name="T41" fmla="*/ 407988 h 2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5"/>
              <a:gd name="T64" fmla="*/ 0 h 266"/>
              <a:gd name="T65" fmla="*/ 445 w 445"/>
              <a:gd name="T66" fmla="*/ 266 h 2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5" h="266">
                <a:moveTo>
                  <a:pt x="51" y="257"/>
                </a:moveTo>
                <a:cubicBezTo>
                  <a:pt x="0" y="248"/>
                  <a:pt x="74" y="218"/>
                  <a:pt x="82" y="206"/>
                </a:cubicBezTo>
                <a:cubicBezTo>
                  <a:pt x="90" y="194"/>
                  <a:pt x="96" y="193"/>
                  <a:pt x="100" y="184"/>
                </a:cubicBezTo>
                <a:cubicBezTo>
                  <a:pt x="104" y="175"/>
                  <a:pt x="106" y="162"/>
                  <a:pt x="109" y="154"/>
                </a:cubicBezTo>
                <a:cubicBezTo>
                  <a:pt x="112" y="146"/>
                  <a:pt x="112" y="149"/>
                  <a:pt x="117" y="137"/>
                </a:cubicBezTo>
                <a:cubicBezTo>
                  <a:pt x="122" y="125"/>
                  <a:pt x="132" y="98"/>
                  <a:pt x="139" y="83"/>
                </a:cubicBezTo>
                <a:cubicBezTo>
                  <a:pt x="146" y="68"/>
                  <a:pt x="153" y="57"/>
                  <a:pt x="159" y="47"/>
                </a:cubicBezTo>
                <a:cubicBezTo>
                  <a:pt x="165" y="37"/>
                  <a:pt x="172" y="29"/>
                  <a:pt x="177" y="22"/>
                </a:cubicBezTo>
                <a:cubicBezTo>
                  <a:pt x="182" y="15"/>
                  <a:pt x="185" y="8"/>
                  <a:pt x="190" y="5"/>
                </a:cubicBezTo>
                <a:cubicBezTo>
                  <a:pt x="195" y="2"/>
                  <a:pt x="199" y="0"/>
                  <a:pt x="207" y="1"/>
                </a:cubicBezTo>
                <a:cubicBezTo>
                  <a:pt x="215" y="2"/>
                  <a:pt x="227" y="4"/>
                  <a:pt x="238" y="14"/>
                </a:cubicBezTo>
                <a:cubicBezTo>
                  <a:pt x="249" y="24"/>
                  <a:pt x="260" y="42"/>
                  <a:pt x="270" y="61"/>
                </a:cubicBezTo>
                <a:cubicBezTo>
                  <a:pt x="280" y="80"/>
                  <a:pt x="291" y="112"/>
                  <a:pt x="298" y="128"/>
                </a:cubicBezTo>
                <a:cubicBezTo>
                  <a:pt x="305" y="144"/>
                  <a:pt x="306" y="148"/>
                  <a:pt x="313" y="160"/>
                </a:cubicBezTo>
                <a:cubicBezTo>
                  <a:pt x="320" y="172"/>
                  <a:pt x="336" y="193"/>
                  <a:pt x="342" y="203"/>
                </a:cubicBezTo>
                <a:cubicBezTo>
                  <a:pt x="348" y="213"/>
                  <a:pt x="345" y="213"/>
                  <a:pt x="348" y="218"/>
                </a:cubicBezTo>
                <a:cubicBezTo>
                  <a:pt x="351" y="223"/>
                  <a:pt x="355" y="229"/>
                  <a:pt x="358" y="233"/>
                </a:cubicBezTo>
                <a:cubicBezTo>
                  <a:pt x="361" y="237"/>
                  <a:pt x="365" y="239"/>
                  <a:pt x="369" y="242"/>
                </a:cubicBezTo>
                <a:cubicBezTo>
                  <a:pt x="373" y="245"/>
                  <a:pt x="379" y="249"/>
                  <a:pt x="382" y="251"/>
                </a:cubicBezTo>
                <a:cubicBezTo>
                  <a:pt x="385" y="253"/>
                  <a:pt x="445" y="256"/>
                  <a:pt x="390" y="257"/>
                </a:cubicBezTo>
                <a:cubicBezTo>
                  <a:pt x="335" y="258"/>
                  <a:pt x="102" y="266"/>
                  <a:pt x="51" y="25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fr-FR">
              <a:latin typeface="Calibri"/>
              <a:cs typeface="Calibri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7605716" y="1443041"/>
            <a:ext cx="469379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sz="1000" b="1" dirty="0">
                <a:solidFill>
                  <a:srgbClr val="FFFF00"/>
                </a:solidFill>
                <a:latin typeface="Calibri"/>
                <a:cs typeface="Calibri"/>
              </a:rPr>
              <a:t>SURF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Paramètres étudiés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87332"/>
            <a:ext cx="8629650" cy="65063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La réduction (RED) et la dispersion (DISP)</a:t>
            </a:r>
          </a:p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Même dans un nerf normal,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la VCM des différents axones 			oscille entre 30 et 60 m/s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En raison de cela, il y aura une augmentation de la 				dispersion temporelle des potentiels d’action nerveux et des 			potentiels d’unité motrice lorsque la distance de conduction 			augmente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Les changements de la réponse M en fonction des 				différents 	sites de stimulation se calculent ainsi:</a:t>
            </a:r>
            <a:br>
              <a:rPr lang="fr-BE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b="1" dirty="0">
                <a:solidFill>
                  <a:schemeClr val="bg1"/>
                </a:solidFill>
                <a:latin typeface="Calibri"/>
                <a:cs typeface="Calibri"/>
              </a:rPr>
              <a:t>			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RED (AMPL)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= 100*(AMPL</a:t>
            </a:r>
            <a:r>
              <a:rPr lang="fr-BE" baseline="-25000" dirty="0">
                <a:solidFill>
                  <a:schemeClr val="bg1"/>
                </a:solidFill>
                <a:latin typeface="Calibri"/>
                <a:cs typeface="Calibri"/>
              </a:rPr>
              <a:t>dist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-AMPL</a:t>
            </a:r>
            <a:r>
              <a:rPr lang="fr-BE" baseline="-25000" dirty="0">
                <a:solidFill>
                  <a:schemeClr val="bg1"/>
                </a:solidFill>
                <a:latin typeface="Calibri"/>
                <a:cs typeface="Calibri"/>
              </a:rPr>
              <a:t>prox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)/AMPL</a:t>
            </a:r>
            <a:r>
              <a:rPr lang="fr-BE" baseline="-25000" dirty="0">
                <a:solidFill>
                  <a:schemeClr val="bg1"/>
                </a:solidFill>
                <a:latin typeface="Calibri"/>
                <a:cs typeface="Calibri"/>
              </a:rPr>
              <a:t>dist</a:t>
            </a:r>
          </a:p>
          <a:p>
            <a:pPr algn="just">
              <a:spcBef>
                <a:spcPct val="50000"/>
              </a:spcBef>
              <a:tabLst>
                <a:tab pos="374634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chemeClr val="bg1"/>
                </a:solidFill>
                <a:latin typeface="Calibri"/>
                <a:cs typeface="Calibri"/>
              </a:rPr>
              <a:t>		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RED (SURF)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= 100*(SURF</a:t>
            </a:r>
            <a:r>
              <a:rPr lang="fr-BE" baseline="-25000" dirty="0">
                <a:solidFill>
                  <a:schemeClr val="bg1"/>
                </a:solidFill>
                <a:latin typeface="Calibri"/>
                <a:cs typeface="Calibri"/>
              </a:rPr>
              <a:t>dist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-SURF</a:t>
            </a:r>
            <a:r>
              <a:rPr lang="fr-BE" baseline="-25000" dirty="0">
                <a:solidFill>
                  <a:schemeClr val="bg1"/>
                </a:solidFill>
                <a:latin typeface="Calibri"/>
                <a:cs typeface="Calibri"/>
              </a:rPr>
              <a:t>prox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)/SURF</a:t>
            </a:r>
            <a:r>
              <a:rPr lang="fr-BE" baseline="-25000" dirty="0">
                <a:solidFill>
                  <a:schemeClr val="bg1"/>
                </a:solidFill>
                <a:latin typeface="Calibri"/>
                <a:cs typeface="Calibri"/>
              </a:rPr>
              <a:t>dist</a:t>
            </a:r>
          </a:p>
          <a:p>
            <a:pPr algn="just">
              <a:spcBef>
                <a:spcPct val="50000"/>
              </a:spcBef>
              <a:tabLst>
                <a:tab pos="374634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chemeClr val="bg1"/>
                </a:solidFill>
                <a:latin typeface="Calibri"/>
                <a:cs typeface="Calibri"/>
              </a:rPr>
              <a:t>		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DISP (DUR)</a:t>
            </a:r>
            <a:r>
              <a:rPr lang="fr-BE" b="1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= 100*(DUR</a:t>
            </a:r>
            <a:r>
              <a:rPr lang="fr-BE" baseline="-25000" dirty="0">
                <a:solidFill>
                  <a:schemeClr val="bg1"/>
                </a:solidFill>
                <a:latin typeface="Calibri"/>
                <a:cs typeface="Calibri"/>
              </a:rPr>
              <a:t>prox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-DUR</a:t>
            </a:r>
            <a:r>
              <a:rPr lang="fr-BE" baseline="-25000" dirty="0">
                <a:solidFill>
                  <a:schemeClr val="bg1"/>
                </a:solidFill>
                <a:latin typeface="Calibri"/>
                <a:cs typeface="Calibri"/>
              </a:rPr>
              <a:t>dist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)/DUR</a:t>
            </a:r>
            <a:r>
              <a:rPr lang="fr-BE" baseline="-25000" dirty="0">
                <a:solidFill>
                  <a:schemeClr val="bg1"/>
                </a:solidFill>
                <a:latin typeface="Calibri"/>
                <a:cs typeface="Calibri"/>
              </a:rPr>
              <a:t>dist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Pièges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87333"/>
            <a:ext cx="8629650" cy="550919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perte axonale motrice compensée par la réinnervation 				collatérale : amplitude motrice normale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perte des axones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moteur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à conduction rapide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=&gt;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    VCM et     LDM</a:t>
            </a:r>
          </a:p>
          <a:p>
            <a:pPr eaLnBrk="0" hangingPunct="0">
              <a:spcBef>
                <a:spcPct val="50000"/>
              </a:spcBef>
            </a:pPr>
            <a:endParaRPr lang="fr-FR" dirty="0">
              <a:solidFill>
                <a:schemeClr val="bg1"/>
              </a:solidFill>
              <a:latin typeface="Calibri"/>
              <a:cs typeface="Calibri"/>
            </a:endParaRPr>
          </a:p>
          <a:p>
            <a:pPr eaLnBrk="0" hangingPunct="0">
              <a:spcBef>
                <a:spcPct val="50000"/>
              </a:spcBef>
            </a:pPr>
            <a:endParaRPr lang="fr-FR" dirty="0">
              <a:solidFill>
                <a:schemeClr val="bg1"/>
              </a:solidFill>
              <a:latin typeface="Calibri"/>
              <a:cs typeface="Calibri"/>
            </a:endParaRPr>
          </a:p>
          <a:p>
            <a:pPr eaLnBrk="0" hangingPunct="0">
              <a:spcBef>
                <a:spcPct val="50000"/>
              </a:spcBef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Avant d’affirmer le caractère démyélinisant d’une neuropathie, il faut s’assurer de l’absence de remaniement neurogène (électrode-aiguille) dans les régions où l’amplitude des réponses motrices reste normale.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16200000" flipH="1">
            <a:off x="1149351" y="2101851"/>
            <a:ext cx="317500" cy="203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 flipH="1" flipV="1">
            <a:off x="2438402" y="2057401"/>
            <a:ext cx="317500" cy="1651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Neurographie motrice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87334"/>
            <a:ext cx="8629650" cy="584159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Face 		n. facial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M. Sup.		n. médian : 	&gt; 50 m/s, &gt; 4 mV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		n. cubital : 	&gt; 50 m/s, &gt; 7 mV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		n. musculocutané	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		n. radial :				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		n. de Charles Bell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		n. sus-scapulaire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		n. spinal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		n. circonflexe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M. Inf.		n. fibulaire:	&gt; 40 m/s, &gt; 2 mV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		n. tibial:		&gt; 40 m/s, &gt; 4 mV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		n. fémoral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Neurographie</a:t>
            </a: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 motrice :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BC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87334"/>
            <a:ext cx="8629650" cy="628479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Démyélinisation focale (neurapraxie)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P.A. non transmis distalement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Axone et gaine de myéline : intacts sous la lésion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Définition :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réduction d’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au moins 30%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de l’amplitude de la 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réponse M lors de la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stimulation proximale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B.C. 	très distaux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proximaux (persistance des ondes F)</a:t>
            </a:r>
            <a:endParaRPr lang="fr-FR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Picture 13" descr="TRUC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4603" y="3048002"/>
            <a:ext cx="3413125" cy="210978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" y="-76200"/>
            <a:ext cx="8886825" cy="6831014"/>
            <a:chOff x="0" y="-48"/>
            <a:chExt cx="5598" cy="4303"/>
          </a:xfrm>
        </p:grpSpPr>
        <p:sp>
          <p:nvSpPr>
            <p:cNvPr id="119820" name="Text Box 3"/>
            <p:cNvSpPr txBox="1">
              <a:spLocks noChangeArrowheads="1"/>
            </p:cNvSpPr>
            <p:nvPr/>
          </p:nvSpPr>
          <p:spPr bwMode="auto">
            <a:xfrm>
              <a:off x="4871" y="4081"/>
              <a:ext cx="116" cy="1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endParaRPr lang="fr-FR" sz="1200" i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119821" name="Rectangle 4"/>
            <p:cNvSpPr>
              <a:spLocks noChangeArrowheads="1"/>
            </p:cNvSpPr>
            <p:nvPr/>
          </p:nvSpPr>
          <p:spPr bwMode="auto">
            <a:xfrm>
              <a:off x="2135" y="145"/>
              <a:ext cx="56" cy="18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-48"/>
              <a:ext cx="2772" cy="4001"/>
              <a:chOff x="0" y="319"/>
              <a:chExt cx="2772" cy="4001"/>
            </a:xfrm>
          </p:grpSpPr>
          <p:pic>
            <p:nvPicPr>
              <p:cNvPr id="119831" name="Picture 6" descr="Conduction FH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100000" contrast="100000"/>
              </a:blip>
              <a:srcRect/>
              <a:stretch>
                <a:fillRect/>
              </a:stretch>
            </p:blipFill>
            <p:spPr bwMode="auto">
              <a:xfrm>
                <a:off x="0" y="319"/>
                <a:ext cx="2772" cy="4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32" name="Text Box 7"/>
              <p:cNvSpPr txBox="1">
                <a:spLocks noChangeArrowheads="1"/>
              </p:cNvSpPr>
              <p:nvPr/>
            </p:nvSpPr>
            <p:spPr bwMode="auto">
              <a:xfrm>
                <a:off x="956" y="1432"/>
                <a:ext cx="577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BE" sz="1600" dirty="0">
                    <a:solidFill>
                      <a:srgbClr val="FFFFFF"/>
                    </a:solidFill>
                    <a:latin typeface="Calibri"/>
                    <a:cs typeface="Calibri"/>
                  </a:rPr>
                  <a:t>Fibres</a:t>
                </a:r>
                <a:br>
                  <a:rPr lang="fr-BE" sz="1600" dirty="0">
                    <a:solidFill>
                      <a:srgbClr val="FFFFFF"/>
                    </a:solidFill>
                    <a:latin typeface="Calibri"/>
                    <a:cs typeface="Calibri"/>
                  </a:rPr>
                </a:br>
                <a:r>
                  <a:rPr lang="fr-BE" sz="1600" dirty="0">
                    <a:solidFill>
                      <a:srgbClr val="FFFFFF"/>
                    </a:solidFill>
                    <a:latin typeface="Calibri"/>
                    <a:cs typeface="Calibri"/>
                  </a:rPr>
                  <a:t>motrices</a:t>
                </a:r>
                <a:endParaRPr lang="fr-FR" sz="1600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9833" name="Text Box 8"/>
              <p:cNvSpPr txBox="1">
                <a:spLocks noChangeArrowheads="1"/>
              </p:cNvSpPr>
              <p:nvPr/>
            </p:nvSpPr>
            <p:spPr bwMode="auto">
              <a:xfrm>
                <a:off x="2113" y="404"/>
                <a:ext cx="11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fr-FR" sz="1600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9834" name="Text Box 9"/>
              <p:cNvSpPr txBox="1">
                <a:spLocks noChangeArrowheads="1"/>
              </p:cNvSpPr>
              <p:nvPr/>
            </p:nvSpPr>
            <p:spPr bwMode="auto">
              <a:xfrm>
                <a:off x="2323" y="1291"/>
                <a:ext cx="21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BE" sz="1600" dirty="0">
                    <a:solidFill>
                      <a:srgbClr val="FFFFFF"/>
                    </a:solidFill>
                    <a:latin typeface="Calibri"/>
                    <a:cs typeface="Calibri"/>
                  </a:rPr>
                  <a:t>Ia</a:t>
                </a:r>
                <a:endParaRPr lang="fr-FR" sz="1600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19823" name="Rectangle 10"/>
            <p:cNvSpPr>
              <a:spLocks noChangeArrowheads="1"/>
            </p:cNvSpPr>
            <p:nvPr/>
          </p:nvSpPr>
          <p:spPr bwMode="auto">
            <a:xfrm>
              <a:off x="2697" y="2372"/>
              <a:ext cx="56" cy="18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119824" name="Rectangle 11"/>
            <p:cNvSpPr>
              <a:spLocks noChangeArrowheads="1"/>
            </p:cNvSpPr>
            <p:nvPr/>
          </p:nvSpPr>
          <p:spPr bwMode="auto">
            <a:xfrm>
              <a:off x="2272" y="566"/>
              <a:ext cx="56" cy="18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119825" name="Text Box 12"/>
            <p:cNvSpPr txBox="1">
              <a:spLocks noChangeArrowheads="1"/>
            </p:cNvSpPr>
            <p:nvPr/>
          </p:nvSpPr>
          <p:spPr bwMode="auto">
            <a:xfrm>
              <a:off x="110" y="1418"/>
              <a:ext cx="27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sz="3200" dirty="0">
                  <a:solidFill>
                    <a:srgbClr val="FFFFFF"/>
                  </a:solidFill>
                  <a:latin typeface="Calibri"/>
                  <a:cs typeface="Calibri"/>
                </a:rPr>
                <a:t>F</a:t>
              </a:r>
              <a:endParaRPr lang="fr-FR" sz="3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119826" name="Text Box 13"/>
            <p:cNvSpPr txBox="1">
              <a:spLocks noChangeArrowheads="1"/>
            </p:cNvSpPr>
            <p:nvPr/>
          </p:nvSpPr>
          <p:spPr bwMode="auto">
            <a:xfrm>
              <a:off x="5319" y="776"/>
              <a:ext cx="27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sz="3200" dirty="0">
                  <a:solidFill>
                    <a:srgbClr val="FFFFFF"/>
                  </a:solidFill>
                  <a:latin typeface="Calibri"/>
                  <a:cs typeface="Calibri"/>
                </a:rPr>
                <a:t>F</a:t>
              </a:r>
              <a:endParaRPr lang="fr-FR" sz="3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119827" name="Text Box 14"/>
            <p:cNvSpPr txBox="1">
              <a:spLocks noChangeArrowheads="1"/>
            </p:cNvSpPr>
            <p:nvPr/>
          </p:nvSpPr>
          <p:spPr bwMode="auto">
            <a:xfrm>
              <a:off x="2482" y="1419"/>
              <a:ext cx="2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sz="3200" dirty="0">
                  <a:solidFill>
                    <a:srgbClr val="FFFFFF"/>
                  </a:solidFill>
                  <a:latin typeface="Calibri"/>
                  <a:cs typeface="Calibri"/>
                </a:rPr>
                <a:t>H</a:t>
              </a:r>
              <a:endParaRPr lang="fr-FR" sz="3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119828" name="Text Box 15"/>
            <p:cNvSpPr txBox="1">
              <a:spLocks noChangeArrowheads="1"/>
            </p:cNvSpPr>
            <p:nvPr/>
          </p:nvSpPr>
          <p:spPr bwMode="auto">
            <a:xfrm>
              <a:off x="5315" y="2901"/>
              <a:ext cx="2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sz="3200" dirty="0">
                  <a:solidFill>
                    <a:srgbClr val="FFFFFF"/>
                  </a:solidFill>
                  <a:latin typeface="Calibri"/>
                  <a:cs typeface="Calibri"/>
                </a:rPr>
                <a:t>H</a:t>
              </a:r>
              <a:endParaRPr lang="fr-FR" sz="3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pic>
          <p:nvPicPr>
            <p:cNvPr id="119829" name="Picture 16" descr="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3264" y="125"/>
              <a:ext cx="1839" cy="182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19830" name="Picture 17" descr="h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3262" y="2129"/>
              <a:ext cx="1823" cy="187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323602" name="Freeform 18"/>
          <p:cNvSpPr>
            <a:spLocks/>
          </p:cNvSpPr>
          <p:nvPr/>
        </p:nvSpPr>
        <p:spPr bwMode="auto">
          <a:xfrm>
            <a:off x="2425700" y="330200"/>
            <a:ext cx="1333500" cy="2794000"/>
          </a:xfrm>
          <a:custGeom>
            <a:avLst/>
            <a:gdLst>
              <a:gd name="T0" fmla="*/ 1231900 w 840"/>
              <a:gd name="T1" fmla="*/ 2794000 h 1760"/>
              <a:gd name="T2" fmla="*/ 1308100 w 840"/>
              <a:gd name="T3" fmla="*/ 2260600 h 1760"/>
              <a:gd name="T4" fmla="*/ 1308100 w 840"/>
              <a:gd name="T5" fmla="*/ 1651000 h 1760"/>
              <a:gd name="T6" fmla="*/ 1155700 w 840"/>
              <a:gd name="T7" fmla="*/ 965200 h 1760"/>
              <a:gd name="T8" fmla="*/ 850900 w 840"/>
              <a:gd name="T9" fmla="*/ 355600 h 1760"/>
              <a:gd name="T10" fmla="*/ 546100 w 840"/>
              <a:gd name="T11" fmla="*/ 50800 h 1760"/>
              <a:gd name="T12" fmla="*/ 317500 w 840"/>
              <a:gd name="T13" fmla="*/ 50800 h 1760"/>
              <a:gd name="T14" fmla="*/ 165100 w 840"/>
              <a:gd name="T15" fmla="*/ 127000 h 1760"/>
              <a:gd name="T16" fmla="*/ 88900 w 840"/>
              <a:gd name="T17" fmla="*/ 279400 h 1760"/>
              <a:gd name="T18" fmla="*/ 12700 w 840"/>
              <a:gd name="T19" fmla="*/ 508000 h 1760"/>
              <a:gd name="T20" fmla="*/ 12700 w 840"/>
              <a:gd name="T21" fmla="*/ 965200 h 17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40"/>
              <a:gd name="T34" fmla="*/ 0 h 1760"/>
              <a:gd name="T35" fmla="*/ 840 w 840"/>
              <a:gd name="T36" fmla="*/ 1760 h 17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40" h="1760">
                <a:moveTo>
                  <a:pt x="776" y="1760"/>
                </a:moveTo>
                <a:cubicBezTo>
                  <a:pt x="796" y="1652"/>
                  <a:pt x="816" y="1544"/>
                  <a:pt x="824" y="1424"/>
                </a:cubicBezTo>
                <a:cubicBezTo>
                  <a:pt x="832" y="1304"/>
                  <a:pt x="840" y="1176"/>
                  <a:pt x="824" y="1040"/>
                </a:cubicBezTo>
                <a:cubicBezTo>
                  <a:pt x="808" y="904"/>
                  <a:pt x="776" y="744"/>
                  <a:pt x="728" y="608"/>
                </a:cubicBezTo>
                <a:cubicBezTo>
                  <a:pt x="680" y="472"/>
                  <a:pt x="600" y="320"/>
                  <a:pt x="536" y="224"/>
                </a:cubicBezTo>
                <a:cubicBezTo>
                  <a:pt x="472" y="128"/>
                  <a:pt x="400" y="64"/>
                  <a:pt x="344" y="32"/>
                </a:cubicBezTo>
                <a:cubicBezTo>
                  <a:pt x="288" y="0"/>
                  <a:pt x="240" y="24"/>
                  <a:pt x="200" y="32"/>
                </a:cubicBezTo>
                <a:cubicBezTo>
                  <a:pt x="160" y="40"/>
                  <a:pt x="128" y="56"/>
                  <a:pt x="104" y="80"/>
                </a:cubicBezTo>
                <a:cubicBezTo>
                  <a:pt x="80" y="104"/>
                  <a:pt x="72" y="136"/>
                  <a:pt x="56" y="176"/>
                </a:cubicBezTo>
                <a:cubicBezTo>
                  <a:pt x="40" y="216"/>
                  <a:pt x="16" y="248"/>
                  <a:pt x="8" y="320"/>
                </a:cubicBezTo>
                <a:cubicBezTo>
                  <a:pt x="0" y="392"/>
                  <a:pt x="8" y="560"/>
                  <a:pt x="8" y="608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fr-FR">
              <a:latin typeface="Calibri"/>
              <a:cs typeface="Calibri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438403" y="1447802"/>
            <a:ext cx="1311275" cy="3516313"/>
            <a:chOff x="1536" y="912"/>
            <a:chExt cx="826" cy="2215"/>
          </a:xfrm>
        </p:grpSpPr>
        <p:sp>
          <p:nvSpPr>
            <p:cNvPr id="119817" name="Freeform 20"/>
            <p:cNvSpPr>
              <a:spLocks/>
            </p:cNvSpPr>
            <p:nvPr/>
          </p:nvSpPr>
          <p:spPr bwMode="auto">
            <a:xfrm>
              <a:off x="1536" y="912"/>
              <a:ext cx="480" cy="672"/>
            </a:xfrm>
            <a:custGeom>
              <a:avLst/>
              <a:gdLst>
                <a:gd name="T0" fmla="*/ 0 w 480"/>
                <a:gd name="T1" fmla="*/ 0 h 672"/>
                <a:gd name="T2" fmla="*/ 48 w 480"/>
                <a:gd name="T3" fmla="*/ 288 h 672"/>
                <a:gd name="T4" fmla="*/ 192 w 480"/>
                <a:gd name="T5" fmla="*/ 528 h 672"/>
                <a:gd name="T6" fmla="*/ 480 w 480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672"/>
                <a:gd name="T14" fmla="*/ 480 w 48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672">
                  <a:moveTo>
                    <a:pt x="0" y="0"/>
                  </a:moveTo>
                  <a:cubicBezTo>
                    <a:pt x="8" y="100"/>
                    <a:pt x="16" y="200"/>
                    <a:pt x="48" y="288"/>
                  </a:cubicBezTo>
                  <a:cubicBezTo>
                    <a:pt x="80" y="376"/>
                    <a:pt x="120" y="464"/>
                    <a:pt x="192" y="528"/>
                  </a:cubicBezTo>
                  <a:cubicBezTo>
                    <a:pt x="264" y="592"/>
                    <a:pt x="432" y="648"/>
                    <a:pt x="480" y="6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119818" name="Freeform 21"/>
            <p:cNvSpPr>
              <a:spLocks/>
            </p:cNvSpPr>
            <p:nvPr/>
          </p:nvSpPr>
          <p:spPr bwMode="auto">
            <a:xfrm>
              <a:off x="1976" y="1568"/>
              <a:ext cx="265" cy="717"/>
            </a:xfrm>
            <a:custGeom>
              <a:avLst/>
              <a:gdLst>
                <a:gd name="T0" fmla="*/ 0 w 265"/>
                <a:gd name="T1" fmla="*/ 0 h 717"/>
                <a:gd name="T2" fmla="*/ 162 w 265"/>
                <a:gd name="T3" fmla="*/ 93 h 717"/>
                <a:gd name="T4" fmla="*/ 219 w 265"/>
                <a:gd name="T5" fmla="*/ 252 h 717"/>
                <a:gd name="T6" fmla="*/ 247 w 265"/>
                <a:gd name="T7" fmla="*/ 574 h 717"/>
                <a:gd name="T8" fmla="*/ 265 w 265"/>
                <a:gd name="T9" fmla="*/ 717 h 7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717"/>
                <a:gd name="T17" fmla="*/ 265 w 265"/>
                <a:gd name="T18" fmla="*/ 717 h 7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717">
                  <a:moveTo>
                    <a:pt x="0" y="0"/>
                  </a:moveTo>
                  <a:cubicBezTo>
                    <a:pt x="63" y="25"/>
                    <a:pt x="126" y="51"/>
                    <a:pt x="162" y="93"/>
                  </a:cubicBezTo>
                  <a:cubicBezTo>
                    <a:pt x="198" y="135"/>
                    <a:pt x="205" y="172"/>
                    <a:pt x="219" y="252"/>
                  </a:cubicBezTo>
                  <a:cubicBezTo>
                    <a:pt x="233" y="332"/>
                    <a:pt x="239" y="497"/>
                    <a:pt x="247" y="574"/>
                  </a:cubicBezTo>
                  <a:cubicBezTo>
                    <a:pt x="255" y="651"/>
                    <a:pt x="260" y="684"/>
                    <a:pt x="265" y="71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119819" name="Freeform 22"/>
            <p:cNvSpPr>
              <a:spLocks/>
            </p:cNvSpPr>
            <p:nvPr/>
          </p:nvSpPr>
          <p:spPr bwMode="auto">
            <a:xfrm>
              <a:off x="2240" y="2272"/>
              <a:ext cx="122" cy="855"/>
            </a:xfrm>
            <a:custGeom>
              <a:avLst/>
              <a:gdLst>
                <a:gd name="T0" fmla="*/ 0 w 122"/>
                <a:gd name="T1" fmla="*/ 0 h 855"/>
                <a:gd name="T2" fmla="*/ 104 w 122"/>
                <a:gd name="T3" fmla="*/ 716 h 855"/>
                <a:gd name="T4" fmla="*/ 110 w 122"/>
                <a:gd name="T5" fmla="*/ 836 h 855"/>
                <a:gd name="T6" fmla="*/ 0 60000 65536"/>
                <a:gd name="T7" fmla="*/ 0 60000 65536"/>
                <a:gd name="T8" fmla="*/ 0 60000 65536"/>
                <a:gd name="T9" fmla="*/ 0 w 122"/>
                <a:gd name="T10" fmla="*/ 0 h 855"/>
                <a:gd name="T11" fmla="*/ 122 w 122"/>
                <a:gd name="T12" fmla="*/ 855 h 8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855">
                  <a:moveTo>
                    <a:pt x="0" y="0"/>
                  </a:moveTo>
                  <a:cubicBezTo>
                    <a:pt x="43" y="288"/>
                    <a:pt x="86" y="577"/>
                    <a:pt x="104" y="716"/>
                  </a:cubicBezTo>
                  <a:cubicBezTo>
                    <a:pt x="122" y="855"/>
                    <a:pt x="116" y="845"/>
                    <a:pt x="110" y="8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</p:grpSp>
      <p:sp>
        <p:nvSpPr>
          <p:cNvPr id="323607" name="Freeform 23"/>
          <p:cNvSpPr>
            <a:spLocks/>
          </p:cNvSpPr>
          <p:nvPr/>
        </p:nvSpPr>
        <p:spPr bwMode="auto">
          <a:xfrm>
            <a:off x="749303" y="1428749"/>
            <a:ext cx="612775" cy="4057651"/>
          </a:xfrm>
          <a:custGeom>
            <a:avLst/>
            <a:gdLst>
              <a:gd name="T0" fmla="*/ 88900 w 386"/>
              <a:gd name="T1" fmla="*/ 4057650 h 2556"/>
              <a:gd name="T2" fmla="*/ 22225 w 386"/>
              <a:gd name="T3" fmla="*/ 3543300 h 2556"/>
              <a:gd name="T4" fmla="*/ 3175 w 386"/>
              <a:gd name="T5" fmla="*/ 2933700 h 2556"/>
              <a:gd name="T6" fmla="*/ 41275 w 386"/>
              <a:gd name="T7" fmla="*/ 2162175 h 2556"/>
              <a:gd name="T8" fmla="*/ 107950 w 386"/>
              <a:gd name="T9" fmla="*/ 1685925 h 2556"/>
              <a:gd name="T10" fmla="*/ 174625 w 386"/>
              <a:gd name="T11" fmla="*/ 1247775 h 2556"/>
              <a:gd name="T12" fmla="*/ 307975 w 386"/>
              <a:gd name="T13" fmla="*/ 733425 h 2556"/>
              <a:gd name="T14" fmla="*/ 517525 w 386"/>
              <a:gd name="T15" fmla="*/ 190500 h 2556"/>
              <a:gd name="T16" fmla="*/ 612775 w 386"/>
              <a:gd name="T17" fmla="*/ 0 h 25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6"/>
              <a:gd name="T28" fmla="*/ 0 h 2556"/>
              <a:gd name="T29" fmla="*/ 386 w 386"/>
              <a:gd name="T30" fmla="*/ 2556 h 25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6" h="2556">
                <a:moveTo>
                  <a:pt x="56" y="2556"/>
                </a:moveTo>
                <a:cubicBezTo>
                  <a:pt x="39" y="2453"/>
                  <a:pt x="23" y="2350"/>
                  <a:pt x="14" y="2232"/>
                </a:cubicBezTo>
                <a:cubicBezTo>
                  <a:pt x="5" y="2114"/>
                  <a:pt x="0" y="1993"/>
                  <a:pt x="2" y="1848"/>
                </a:cubicBezTo>
                <a:cubicBezTo>
                  <a:pt x="4" y="1703"/>
                  <a:pt x="15" y="1493"/>
                  <a:pt x="26" y="1362"/>
                </a:cubicBezTo>
                <a:cubicBezTo>
                  <a:pt x="37" y="1231"/>
                  <a:pt x="54" y="1158"/>
                  <a:pt x="68" y="1062"/>
                </a:cubicBezTo>
                <a:cubicBezTo>
                  <a:pt x="82" y="966"/>
                  <a:pt x="89" y="886"/>
                  <a:pt x="110" y="786"/>
                </a:cubicBezTo>
                <a:cubicBezTo>
                  <a:pt x="131" y="686"/>
                  <a:pt x="158" y="573"/>
                  <a:pt x="194" y="462"/>
                </a:cubicBezTo>
                <a:cubicBezTo>
                  <a:pt x="230" y="351"/>
                  <a:pt x="294" y="197"/>
                  <a:pt x="326" y="120"/>
                </a:cubicBezTo>
                <a:cubicBezTo>
                  <a:pt x="358" y="43"/>
                  <a:pt x="376" y="20"/>
                  <a:pt x="386" y="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fr-FR">
              <a:latin typeface="Calibri"/>
              <a:cs typeface="Calibri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820738" y="1447802"/>
            <a:ext cx="665162" cy="4481513"/>
            <a:chOff x="517" y="912"/>
            <a:chExt cx="419" cy="2823"/>
          </a:xfrm>
        </p:grpSpPr>
        <p:sp>
          <p:nvSpPr>
            <p:cNvPr id="119815" name="Freeform 25"/>
            <p:cNvSpPr>
              <a:spLocks/>
            </p:cNvSpPr>
            <p:nvPr/>
          </p:nvSpPr>
          <p:spPr bwMode="auto">
            <a:xfrm>
              <a:off x="517" y="912"/>
              <a:ext cx="419" cy="2484"/>
            </a:xfrm>
            <a:custGeom>
              <a:avLst/>
              <a:gdLst>
                <a:gd name="T0" fmla="*/ 419 w 419"/>
                <a:gd name="T1" fmla="*/ 0 h 2484"/>
                <a:gd name="T2" fmla="*/ 341 w 419"/>
                <a:gd name="T3" fmla="*/ 186 h 2484"/>
                <a:gd name="T4" fmla="*/ 257 w 419"/>
                <a:gd name="T5" fmla="*/ 444 h 2484"/>
                <a:gd name="T6" fmla="*/ 173 w 419"/>
                <a:gd name="T7" fmla="*/ 738 h 2484"/>
                <a:gd name="T8" fmla="*/ 89 w 419"/>
                <a:gd name="T9" fmla="*/ 1128 h 2484"/>
                <a:gd name="T10" fmla="*/ 47 w 419"/>
                <a:gd name="T11" fmla="*/ 1482 h 2484"/>
                <a:gd name="T12" fmla="*/ 5 w 419"/>
                <a:gd name="T13" fmla="*/ 2034 h 2484"/>
                <a:gd name="T14" fmla="*/ 17 w 419"/>
                <a:gd name="T15" fmla="*/ 2292 h 2484"/>
                <a:gd name="T16" fmla="*/ 53 w 419"/>
                <a:gd name="T17" fmla="*/ 2484 h 24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9"/>
                <a:gd name="T28" fmla="*/ 0 h 2484"/>
                <a:gd name="T29" fmla="*/ 419 w 419"/>
                <a:gd name="T30" fmla="*/ 2484 h 24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9" h="2484">
                  <a:moveTo>
                    <a:pt x="419" y="0"/>
                  </a:moveTo>
                  <a:cubicBezTo>
                    <a:pt x="393" y="56"/>
                    <a:pt x="368" y="112"/>
                    <a:pt x="341" y="186"/>
                  </a:cubicBezTo>
                  <a:cubicBezTo>
                    <a:pt x="314" y="260"/>
                    <a:pt x="285" y="352"/>
                    <a:pt x="257" y="444"/>
                  </a:cubicBezTo>
                  <a:cubicBezTo>
                    <a:pt x="229" y="536"/>
                    <a:pt x="201" y="624"/>
                    <a:pt x="173" y="738"/>
                  </a:cubicBezTo>
                  <a:cubicBezTo>
                    <a:pt x="145" y="852"/>
                    <a:pt x="110" y="1004"/>
                    <a:pt x="89" y="1128"/>
                  </a:cubicBezTo>
                  <a:cubicBezTo>
                    <a:pt x="68" y="1252"/>
                    <a:pt x="61" y="1331"/>
                    <a:pt x="47" y="1482"/>
                  </a:cubicBezTo>
                  <a:cubicBezTo>
                    <a:pt x="33" y="1633"/>
                    <a:pt x="10" y="1899"/>
                    <a:pt x="5" y="2034"/>
                  </a:cubicBezTo>
                  <a:cubicBezTo>
                    <a:pt x="0" y="2169"/>
                    <a:pt x="9" y="2217"/>
                    <a:pt x="17" y="2292"/>
                  </a:cubicBezTo>
                  <a:cubicBezTo>
                    <a:pt x="25" y="2367"/>
                    <a:pt x="47" y="2452"/>
                    <a:pt x="53" y="248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119816" name="Freeform 26"/>
            <p:cNvSpPr>
              <a:spLocks/>
            </p:cNvSpPr>
            <p:nvPr/>
          </p:nvSpPr>
          <p:spPr bwMode="auto">
            <a:xfrm>
              <a:off x="564" y="3360"/>
              <a:ext cx="168" cy="375"/>
            </a:xfrm>
            <a:custGeom>
              <a:avLst/>
              <a:gdLst>
                <a:gd name="T0" fmla="*/ 0 w 168"/>
                <a:gd name="T1" fmla="*/ 0 h 375"/>
                <a:gd name="T2" fmla="*/ 45 w 168"/>
                <a:gd name="T3" fmla="*/ 159 h 375"/>
                <a:gd name="T4" fmla="*/ 78 w 168"/>
                <a:gd name="T5" fmla="*/ 252 h 375"/>
                <a:gd name="T6" fmla="*/ 123 w 168"/>
                <a:gd name="T7" fmla="*/ 330 h 375"/>
                <a:gd name="T8" fmla="*/ 168 w 168"/>
                <a:gd name="T9" fmla="*/ 375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375"/>
                <a:gd name="T17" fmla="*/ 168 w 168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375">
                  <a:moveTo>
                    <a:pt x="0" y="0"/>
                  </a:moveTo>
                  <a:cubicBezTo>
                    <a:pt x="16" y="58"/>
                    <a:pt x="32" y="117"/>
                    <a:pt x="45" y="159"/>
                  </a:cubicBezTo>
                  <a:cubicBezTo>
                    <a:pt x="58" y="201"/>
                    <a:pt x="65" y="223"/>
                    <a:pt x="78" y="252"/>
                  </a:cubicBezTo>
                  <a:cubicBezTo>
                    <a:pt x="91" y="281"/>
                    <a:pt x="108" y="310"/>
                    <a:pt x="123" y="330"/>
                  </a:cubicBezTo>
                  <a:cubicBezTo>
                    <a:pt x="138" y="350"/>
                    <a:pt x="161" y="368"/>
                    <a:pt x="168" y="37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02" grpId="0" animBg="1"/>
      <p:bldP spid="3236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" y="6324602"/>
            <a:ext cx="87757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Quelques notions à comprendre</a:t>
            </a:r>
            <a:endParaRPr lang="fr-FR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900" y="1163395"/>
            <a:ext cx="8928100" cy="360835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2514495" algn="l"/>
                <a:tab pos="2870081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Stimulation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bipolaire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ou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monopolaire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?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2514495" algn="l"/>
                <a:tab pos="2870081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Conduction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antidromique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ou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orthodromique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- VCS : anti ou ortho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- LDM et VCM : ortho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- Ondes F : afférence anti et efférence ortho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- Réflexes H afférence ortho et efférence ortho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2514495" algn="l"/>
                <a:tab pos="2870081" algn="l"/>
                <a:tab pos="6095746" algn="l"/>
              </a:tabLst>
            </a:pP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Dispersion temporelle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et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Annulation de phases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2514495" algn="l"/>
                <a:tab pos="2870081" algn="l"/>
                <a:tab pos="6095746" algn="l"/>
              </a:tabLst>
            </a:pP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Stimulation anodale</a:t>
            </a:r>
            <a:endParaRPr lang="en-US" u="sng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Réponses tardives et intermédiaires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11134"/>
            <a:ext cx="8629650" cy="628479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Réponses F 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La réponse F est une décharge récurente d’un motoneurone 			activé de façon antidromique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La réponse F suit la réponse M 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La décharge récurente survient dans chaque unité motrice 			pour 0-5% des stimuli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Plusieurs stimuli (en général 20) sont requis pour obtenir 			un échantillon de plusieurs axones moteurs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La latence minimale de la réponse F (F-M) est </a:t>
            </a:r>
            <a:r>
              <a:rPr lang="fr-BE" b="1" dirty="0">
                <a:solidFill>
                  <a:schemeClr val="bg1"/>
                </a:solidFill>
                <a:latin typeface="Calibri"/>
                <a:cs typeface="Calibri"/>
              </a:rPr>
              <a:t>la latence 			de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la réponse F la plus courte</a:t>
            </a: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sur 20 stimuli consécutifs 			(enregistrement d’au moins 7 réponses F) 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moins la LDM</a:t>
            </a:r>
            <a:endParaRPr lang="fr-BE" baseline="-25000" dirty="0">
              <a:solidFill>
                <a:srgbClr val="FFFF00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Réponses tardives et intermédiaires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66669"/>
            <a:ext cx="8629650" cy="10895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 algn="just">
              <a:spcBef>
                <a:spcPct val="50000"/>
              </a:spcBef>
              <a:tabLst>
                <a:tab pos="374634" algn="l"/>
                <a:tab pos="2285905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Ondes F : latence F-M minimale</a:t>
            </a:r>
            <a:endParaRPr lang="fr-BE" baseline="-25000" dirty="0">
              <a:solidFill>
                <a:srgbClr val="CCFFCC"/>
              </a:solidFill>
              <a:latin typeface="Calibri"/>
              <a:cs typeface="Calibri"/>
            </a:endParaRPr>
          </a:p>
        </p:txBody>
      </p:sp>
      <p:pic>
        <p:nvPicPr>
          <p:cNvPr id="8" name="Picture 8" descr="F la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7" y="1314451"/>
            <a:ext cx="2371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F lat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8978" y="1241425"/>
            <a:ext cx="22828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343025" y="3276602"/>
            <a:ext cx="15827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CC3300"/>
                </a:solidFill>
                <a:latin typeface="Calibri"/>
                <a:cs typeface="Calibri"/>
              </a:rPr>
              <a:t>35,3 ms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51666" y="3181353"/>
            <a:ext cx="13160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CC3300"/>
                </a:solidFill>
                <a:latin typeface="Calibri"/>
                <a:cs typeface="Calibri"/>
              </a:rPr>
              <a:t>41,3 ms</a:t>
            </a:r>
          </a:p>
        </p:txBody>
      </p:sp>
      <p:pic>
        <p:nvPicPr>
          <p:cNvPr id="13" name="Picture 12" descr="F référence à l'orte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750" y="4186239"/>
            <a:ext cx="2425700" cy="17129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3" descr="F référence à la malléo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5088" y="4051303"/>
            <a:ext cx="2386012" cy="1984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325566" y="1349378"/>
            <a:ext cx="1587" cy="23907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057525" y="1276350"/>
            <a:ext cx="2706688" cy="2476501"/>
            <a:chOff x="2296" y="1084"/>
            <a:chExt cx="1680" cy="1560"/>
          </a:xfrm>
        </p:grpSpPr>
        <p:pic>
          <p:nvPicPr>
            <p:cNvPr id="17" name="Picture 16" descr="F lat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96" y="1084"/>
              <a:ext cx="1503" cy="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978" y="2338"/>
              <a:ext cx="9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solidFill>
                    <a:srgbClr val="CC3300"/>
                  </a:solidFill>
                  <a:latin typeface="Calibri"/>
                  <a:cs typeface="Calibri"/>
                </a:rPr>
                <a:t>39,7 ms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986" y="1126"/>
              <a:ext cx="0" cy="1506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845301" y="1266827"/>
            <a:ext cx="1588" cy="23907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647550" y="4792666"/>
            <a:ext cx="1344831" cy="8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Influence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de G2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Réponses tardives et intermédiaires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11133"/>
            <a:ext cx="8629650" cy="628479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Réponses F 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Unité motrice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Axone moteur </a:t>
            </a:r>
            <a:r>
              <a:rPr lang="fr-BE" dirty="0">
                <a:solidFill>
                  <a:srgbClr val="FFFFFF"/>
                </a:solidFill>
                <a:latin typeface="Calibri"/>
                <a:cs typeface="Calibri"/>
                <a:sym typeface="Symbol" pitchFamily="-1" charset="2"/>
              </a:rPr>
              <a:t> =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  <a:sym typeface="Symbol" pitchFamily="-1" charset="2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  <a:sym typeface="Symbol" pitchFamily="-1" charset="2"/>
              </a:rPr>
              <a:t>		afférence et efférence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  <a:sym typeface="Symbol" pitchFamily="-1" charset="2"/>
              </a:rPr>
              <a:t>Stimulation nerveuse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  <a:sym typeface="Symbol" pitchFamily="-1" charset="2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  <a:sym typeface="Symbol" pitchFamily="-1" charset="2"/>
              </a:rPr>
              <a:t>		détection musculaire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  <a:sym typeface="Symbol" pitchFamily="-1" charset="2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  <a:sym typeface="Symbol" pitchFamily="-1" charset="2"/>
              </a:rPr>
              <a:t>		(surface ou aiguille)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  <a:sym typeface="Symbol" pitchFamily="-1" charset="2"/>
              </a:rPr>
              <a:t>À chaque stimulation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  <a:sym typeface="Symbol" pitchFamily="-1" charset="2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  <a:sym typeface="Symbol" pitchFamily="-1" charset="2"/>
              </a:rPr>
              <a:t>		 5% des motoneurones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  <a:sym typeface="Symbol" pitchFamily="-1" charset="2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  <a:sym typeface="Symbol" pitchFamily="-1" charset="2"/>
              </a:rPr>
              <a:t>		génèrent une réponse F</a:t>
            </a:r>
          </a:p>
          <a:p>
            <a:pPr marL="342886" indent="-342886">
              <a:spcBef>
                <a:spcPct val="20000"/>
              </a:spcBef>
              <a:buClr>
                <a:srgbClr val="FF3300"/>
              </a:buClr>
              <a:buSzPct val="120000"/>
              <a:buBlip>
                <a:blip r:embed="rId4"/>
              </a:buBlip>
              <a:tabLst>
                <a:tab pos="850865" algn="l"/>
                <a:tab pos="1054056" algn="l"/>
                <a:tab pos="1803325" algn="l"/>
                <a:tab pos="4098754" algn="l"/>
              </a:tabLst>
              <a:defRPr/>
            </a:pP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  <a:sym typeface="Wingdings" pitchFamily="-1" charset="2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Picture 16" descr="TRU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0513" y="682627"/>
            <a:ext cx="3117850" cy="495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Réponses tardives et intermédiaires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11132"/>
            <a:ext cx="8629650" cy="57677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Réponses F 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Latence minimale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Chronodispersion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  <a:sym typeface="Symbol" pitchFamily="-1" charset="2"/>
              </a:rPr>
              <a:t>Amplitude</a:t>
            </a:r>
          </a:p>
          <a:p>
            <a:pPr marL="342886" indent="-342886">
              <a:spcBef>
                <a:spcPct val="20000"/>
              </a:spcBef>
              <a:buClr>
                <a:srgbClr val="FF3300"/>
              </a:buClr>
              <a:buSzPct val="120000"/>
              <a:tabLst>
                <a:tab pos="444482" algn="l"/>
                <a:tab pos="1054056" algn="l"/>
                <a:tab pos="1803325" algn="l"/>
                <a:tab pos="4098754" algn="l"/>
              </a:tabLst>
              <a:defRPr/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  <a:sym typeface="Symbol" pitchFamily="-1" charset="2"/>
              </a:rPr>
              <a:t>		Persistance</a:t>
            </a:r>
          </a:p>
          <a:p>
            <a:pPr marL="952460" lvl="1" indent="393683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Char char="Ø"/>
              <a:tabLst>
                <a:tab pos="850865" algn="l"/>
                <a:tab pos="1054056" algn="l"/>
                <a:tab pos="1803325" algn="l"/>
                <a:tab pos="3225666" algn="l"/>
                <a:tab pos="4098754" algn="l"/>
              </a:tabLst>
              <a:defRPr/>
            </a:pPr>
            <a:r>
              <a:rPr lang="fr-BE" dirty="0">
                <a:solidFill>
                  <a:srgbClr val="FFFFFF"/>
                </a:solidFill>
                <a:latin typeface="Calibri"/>
                <a:ea typeface="ＭＳ Ｐゴシック" pitchFamily="-1" charset="-128"/>
                <a:cs typeface="Calibri"/>
                <a:sym typeface="Symbol" pitchFamily="-1" charset="2"/>
              </a:rPr>
              <a:t>nb d’axones :	- perte axonale</a:t>
            </a:r>
            <a:br>
              <a:rPr lang="fr-BE" dirty="0">
                <a:solidFill>
                  <a:srgbClr val="FFFFFF"/>
                </a:solidFill>
                <a:latin typeface="Calibri"/>
                <a:ea typeface="ＭＳ Ｐゴシック" pitchFamily="-1" charset="-128"/>
                <a:cs typeface="Calibri"/>
                <a:sym typeface="Symbol" pitchFamily="-1" charset="2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ea typeface="ＭＳ Ｐゴシック" pitchFamily="-1" charset="-128"/>
                <a:cs typeface="Calibri"/>
                <a:sym typeface="Symbol" pitchFamily="-1" charset="2"/>
              </a:rPr>
              <a:t>			- B.C.</a:t>
            </a:r>
          </a:p>
          <a:p>
            <a:pPr marL="952460" lvl="1" indent="393683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Char char="Ø"/>
              <a:tabLst>
                <a:tab pos="850865" algn="l"/>
                <a:tab pos="1054056" algn="l"/>
                <a:tab pos="1803325" algn="l"/>
                <a:tab pos="4098754" algn="l"/>
              </a:tabLst>
              <a:defRPr/>
            </a:pPr>
            <a:r>
              <a:rPr lang="fr-BE" dirty="0">
                <a:solidFill>
                  <a:srgbClr val="FFFFFF"/>
                </a:solidFill>
                <a:latin typeface="Calibri"/>
                <a:ea typeface="ＭＳ Ｐゴシック" pitchFamily="-1" charset="-128"/>
                <a:cs typeface="Calibri"/>
                <a:sym typeface="Symbol" pitchFamily="-1" charset="2"/>
              </a:rPr>
              <a:t>excitabilité médullaire</a:t>
            </a:r>
          </a:p>
          <a:p>
            <a:pPr marL="952460" lvl="1" indent="393683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Char char="Ø"/>
              <a:tabLst>
                <a:tab pos="850865" algn="l"/>
                <a:tab pos="1054056" algn="l"/>
                <a:tab pos="1803325" algn="l"/>
                <a:tab pos="4098754" algn="l"/>
              </a:tabLst>
              <a:defRPr/>
            </a:pPr>
            <a:r>
              <a:rPr lang="fr-BE" dirty="0">
                <a:solidFill>
                  <a:srgbClr val="FFFFFF"/>
                </a:solidFill>
                <a:latin typeface="Calibri"/>
                <a:ea typeface="ＭＳ Ｐゴシック" pitchFamily="-1" charset="-128"/>
                <a:cs typeface="Calibri"/>
                <a:sym typeface="Symbol" pitchFamily="-1" charset="2"/>
              </a:rPr>
              <a:t>taille des unités motrices</a:t>
            </a:r>
          </a:p>
          <a:p>
            <a:pPr marL="342886" indent="-342886">
              <a:spcBef>
                <a:spcPct val="20000"/>
              </a:spcBef>
              <a:buClr>
                <a:srgbClr val="FF3300"/>
              </a:buClr>
              <a:buSzPct val="120000"/>
              <a:tabLst>
                <a:tab pos="850865" algn="l"/>
                <a:tab pos="1054056" algn="l"/>
                <a:tab pos="1803325" algn="l"/>
                <a:tab pos="4098754" algn="l"/>
              </a:tabLst>
              <a:defRPr/>
            </a:pPr>
            <a:r>
              <a:rPr lang="fr-BE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  <a:sym typeface="Symbol" pitchFamily="-1" charset="2"/>
              </a:rPr>
              <a:t> </a:t>
            </a: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  <a:sym typeface="Wingdings" pitchFamily="-1" charset="2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Picture 16" descr="Img0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4850" y="1752600"/>
            <a:ext cx="3263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229350" y="5334002"/>
            <a:ext cx="2438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Ulnaire : CIDP</a:t>
            </a: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6942141" y="1778000"/>
            <a:ext cx="1587" cy="33004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Réponses tardives et intermédiaires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11132"/>
            <a:ext cx="8629650" cy="406880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Réponses F 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M. Sup.		n. médian : 	C8 </a:t>
            </a:r>
            <a:r>
              <a:rPr lang="fr-BE" u="sng" dirty="0">
                <a:solidFill>
                  <a:srgbClr val="FFFFFF"/>
                </a:solidFill>
                <a:latin typeface="Calibri"/>
                <a:cs typeface="Calibri"/>
              </a:rPr>
              <a:t>D1</a:t>
            </a: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&lt; 30 ms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		n. ulnaire: 	</a:t>
            </a:r>
            <a:r>
              <a:rPr lang="fr-BE" u="sng" dirty="0">
                <a:solidFill>
                  <a:srgbClr val="FFFFFF"/>
                </a:solidFill>
                <a:latin typeface="Calibri"/>
                <a:cs typeface="Calibri"/>
              </a:rPr>
              <a:t>C8</a:t>
            </a: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 D1 	&lt; 30 ms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		(n. radial :	C7)	&lt; 22 ms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M. Inf.		n. fibulaire:	</a:t>
            </a:r>
            <a:r>
              <a:rPr lang="fr-BE" u="sng" dirty="0">
                <a:solidFill>
                  <a:srgbClr val="FFFFFF"/>
                </a:solidFill>
                <a:latin typeface="Calibri"/>
                <a:cs typeface="Calibri"/>
              </a:rPr>
              <a:t>L5</a:t>
            </a: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 S1	&lt; 58 ms</a:t>
            </a:r>
            <a:br>
              <a:rPr lang="fr-BE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				n. tibial:		</a:t>
            </a:r>
            <a:r>
              <a:rPr lang="fr-BE" u="sng" dirty="0">
                <a:solidFill>
                  <a:srgbClr val="FFFFFF"/>
                </a:solidFill>
                <a:latin typeface="Calibri"/>
                <a:cs typeface="Calibri"/>
              </a:rPr>
              <a:t>S1</a:t>
            </a: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 S2	&lt; 58 ms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Réponses tardives et intermédiaires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11131"/>
            <a:ext cx="8629650" cy="621092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Réponses F 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Latence minimale</a:t>
            </a:r>
          </a:p>
          <a:p>
            <a:pPr marL="1435040" lvl="2" indent="-577826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3143119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normes en fonction de l’âge et de la taille</a:t>
            </a:r>
          </a:p>
          <a:p>
            <a:pPr marL="1435040" lvl="2" indent="-577826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3143119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différence G/Dr : 			&lt; 2 ms aux M.S.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			&lt; 4 ms aux M.I.</a:t>
            </a:r>
          </a:p>
          <a:p>
            <a:pPr marL="1435040" lvl="2" indent="-577826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3143119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différence médian/ulnaire: 	&lt; 2 ms</a:t>
            </a:r>
          </a:p>
          <a:p>
            <a:pPr marL="1435040" lvl="2" indent="-577826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3143119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différence fibulaire/tibial: 	&lt; 4 ms</a:t>
            </a: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142952" lvl="2" indent="-285738" eaLnBrk="0" hangingPunct="0">
              <a:spcBef>
                <a:spcPct val="20000"/>
              </a:spcBef>
              <a:buClr>
                <a:srgbClr val="FF0000"/>
              </a:buClr>
              <a:buSzPct val="120000"/>
              <a:tabLst>
                <a:tab pos="3143119" algn="l"/>
              </a:tabLst>
              <a:defRPr/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Chronodispersion</a:t>
            </a:r>
          </a:p>
          <a:p>
            <a:pPr marL="1435040" lvl="2" indent="-577826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3143119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M.S. : 				&lt; </a:t>
            </a: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 ms</a:t>
            </a:r>
          </a:p>
          <a:p>
            <a:pPr marL="1435040" lvl="2" indent="-577826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3143119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M.I. : 				&lt; 10 ms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Réponses tardives et intermédiaires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395268"/>
            <a:ext cx="8629650" cy="62971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Persistance</a:t>
            </a:r>
          </a:p>
          <a:p>
            <a:pPr marL="1346144" lvl="2" indent="-488929" eaLnBrk="0" hangingPunct="0">
              <a:spcBef>
                <a:spcPct val="20000"/>
              </a:spcBef>
              <a:buSzPct val="120000"/>
              <a:buFont typeface="Wingdings" pitchFamily="-1" charset="2"/>
              <a:buChar char="Ø"/>
              <a:tabLst>
                <a:tab pos="1904921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Médian : 	&gt; 60 % (LN : 50%)</a:t>
            </a:r>
          </a:p>
          <a:p>
            <a:pPr marL="1346144" lvl="2" indent="-488929" eaLnBrk="0" hangingPunct="0">
              <a:spcBef>
                <a:spcPct val="20000"/>
              </a:spcBef>
              <a:buSzPct val="120000"/>
              <a:buFont typeface="Wingdings" pitchFamily="-1" charset="2"/>
              <a:buChar char="Ø"/>
              <a:tabLst>
                <a:tab pos="1904921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Ulnaire: 	&gt; 80 % (LN : 50%)</a:t>
            </a:r>
          </a:p>
          <a:p>
            <a:pPr marL="1346144" lvl="2" indent="-488929" eaLnBrk="0" hangingPunct="0">
              <a:spcBef>
                <a:spcPct val="20000"/>
              </a:spcBef>
              <a:buSzPct val="120000"/>
              <a:buFont typeface="Wingdings" pitchFamily="-1" charset="2"/>
              <a:buChar char="Ø"/>
              <a:tabLst>
                <a:tab pos="1904921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Fibulaire:	 &gt; 30 % (LN : 10%)</a:t>
            </a:r>
          </a:p>
          <a:p>
            <a:pPr marL="1346144" lvl="2" indent="-488929" eaLnBrk="0" hangingPunct="0">
              <a:spcBef>
                <a:spcPct val="20000"/>
              </a:spcBef>
              <a:buSzPct val="120000"/>
              <a:buFont typeface="Wingdings" pitchFamily="-1" charset="2"/>
              <a:buChar char="Ø"/>
              <a:tabLst>
                <a:tab pos="1904921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Tibial: 	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&gt; 90 % (LN : 80%)</a:t>
            </a:r>
          </a:p>
          <a:p>
            <a:pPr marL="1803325" lvl="3" indent="-279388" eaLnBrk="0" hangingPunct="0">
              <a:spcBef>
                <a:spcPct val="20000"/>
              </a:spcBef>
              <a:buClr>
                <a:schemeClr val="tx1"/>
              </a:buClr>
              <a:buSzPct val="120000"/>
              <a:tabLst>
                <a:tab pos="1904921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- précocement altéré dans le SGB</a:t>
            </a:r>
          </a:p>
          <a:p>
            <a:pPr marL="1803325" lvl="3" indent="-279388" eaLnBrk="0" hangingPunct="0">
              <a:spcBef>
                <a:spcPct val="20000"/>
              </a:spcBef>
              <a:buClr>
                <a:schemeClr val="tx1"/>
              </a:buClr>
              <a:buSzPct val="120000"/>
              <a:tabLst>
                <a:tab pos="1904921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- atteintes </a:t>
            </a:r>
            <a:r>
              <a:rPr lang="fr-FR" dirty="0" err="1">
                <a:solidFill>
                  <a:srgbClr val="FFFFFF"/>
                </a:solidFill>
                <a:latin typeface="Calibri"/>
                <a:cs typeface="Calibri"/>
              </a:rPr>
              <a:t>corticospinales</a:t>
            </a:r>
            <a:endParaRPr lang="fr-FR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Amplitude</a:t>
            </a:r>
          </a:p>
          <a:p>
            <a:pPr marL="1346144" lvl="2" indent="-488929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1904921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&lt; 5 % de la M</a:t>
            </a:r>
          </a:p>
          <a:p>
            <a:pPr marL="1346144" lvl="2" indent="-488929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1904921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formellement pathologique si &gt; 10 %</a:t>
            </a:r>
          </a:p>
          <a:p>
            <a:pPr marL="1803325" lvl="3" indent="-279388" eaLnBrk="0" hangingPunct="0">
              <a:spcBef>
                <a:spcPct val="20000"/>
              </a:spcBef>
              <a:buClr>
                <a:schemeClr val="tx2"/>
              </a:buClr>
              <a:buSzPct val="120000"/>
              <a:tabLst>
                <a:tab pos="1904921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- atteintes </a:t>
            </a:r>
            <a:r>
              <a:rPr lang="fr-FR" dirty="0" err="1">
                <a:solidFill>
                  <a:srgbClr val="FFFFFF"/>
                </a:solidFill>
                <a:latin typeface="Calibri"/>
                <a:cs typeface="Calibri"/>
              </a:rPr>
              <a:t>corticospinales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  <a:p>
            <a:pPr marL="1803325" lvl="3" indent="-279388" eaLnBrk="0" hangingPunct="0">
              <a:spcBef>
                <a:spcPct val="20000"/>
              </a:spcBef>
              <a:buClr>
                <a:schemeClr val="tx2"/>
              </a:buClr>
              <a:buSzPct val="120000"/>
              <a:tabLst>
                <a:tab pos="1904921" algn="l"/>
              </a:tabLst>
              <a:defRPr/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- réinnervation collatérale</a:t>
            </a: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Réponses tardives et intermédiaires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204769"/>
            <a:ext cx="8629650" cy="6727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Réflexe H 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Equivalent (±) du réflexe myotatique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	-	afférence : fibres Ia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efférence : U.M.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Stimulation nerveuse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détection musculaire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Latence </a:t>
            </a:r>
          </a:p>
          <a:p>
            <a:pPr indent="444482"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S1 			&lt; 30 ms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L3-L4 		&lt; 20 ms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C6-C7 		&lt; 20 ms</a:t>
            </a:r>
            <a:br>
              <a:rPr lang="fr-BE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</a:br>
            <a:endParaRPr lang="en-GB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Picture 1037" descr="TRUC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1778001"/>
            <a:ext cx="4114800" cy="17065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" name="Picture 1038" descr="TRUC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7228" y="3711578"/>
            <a:ext cx="2563813" cy="23288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Réponses tardives et intermédiaires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204767"/>
            <a:ext cx="8629650" cy="754052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Latence minimale</a:t>
            </a:r>
          </a:p>
          <a:p>
            <a:pPr marL="1346144" lvl="2" indent="-488929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2006516" algn="l"/>
              </a:tabLst>
              <a:defRPr/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index H</a:t>
            </a:r>
          </a:p>
          <a:p>
            <a:pPr marL="1346144" lvl="2" indent="-488929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2006516" algn="l"/>
              </a:tabLst>
              <a:defRPr/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différence G/Dr</a:t>
            </a:r>
          </a:p>
          <a:p>
            <a:pPr marL="1803325" lvl="3" indent="-279388" eaLnBrk="0" hangingPunct="0">
              <a:spcBef>
                <a:spcPct val="20000"/>
              </a:spcBef>
              <a:buClr>
                <a:schemeClr val="tx1"/>
              </a:buClr>
              <a:buSzPct val="120000"/>
              <a:tabLst>
                <a:tab pos="2006516" algn="l"/>
              </a:tabLst>
              <a:defRPr/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 M.S. : &lt; 1.1 ms </a:t>
            </a:r>
          </a:p>
          <a:p>
            <a:pPr marL="1803325" lvl="3" indent="-279388" eaLnBrk="0" hangingPunct="0">
              <a:spcBef>
                <a:spcPct val="20000"/>
              </a:spcBef>
              <a:buClr>
                <a:schemeClr val="tx1"/>
              </a:buClr>
              <a:buSzPct val="120000"/>
              <a:tabLst>
                <a:tab pos="2006516" algn="l"/>
              </a:tabLst>
              <a:defRPr/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 M.I. : &lt; 1.4 ms</a:t>
            </a:r>
          </a:p>
          <a:p>
            <a:pPr marL="476230" indent="-476230" eaLnBrk="0" hangingPunct="0">
              <a:spcBef>
                <a:spcPct val="20000"/>
              </a:spcBef>
              <a:buClr>
                <a:schemeClr val="tx1"/>
              </a:buClr>
              <a:buSzPct val="120000"/>
              <a:buBlip>
                <a:blip r:embed="rId4"/>
              </a:buBlip>
              <a:tabLst>
                <a:tab pos="2006516" algn="l"/>
              </a:tabLst>
              <a:defRPr/>
            </a:pPr>
            <a:r>
              <a:rPr lang="fr-FR" b="1" dirty="0" err="1">
                <a:solidFill>
                  <a:srgbClr val="FFFF00"/>
                </a:solidFill>
                <a:latin typeface="Calibri"/>
                <a:cs typeface="Calibri"/>
              </a:rPr>
              <a:t>Hmax/Mmax</a:t>
            </a:r>
            <a:endParaRPr lang="fr-FR" b="1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1346144" lvl="2" indent="-488929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2006516" algn="l"/>
              </a:tabLst>
              <a:defRPr/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{30-70} %</a:t>
            </a:r>
          </a:p>
          <a:p>
            <a:pPr marL="1803325" lvl="3" indent="-279388" eaLnBrk="0" hangingPunct="0">
              <a:spcBef>
                <a:spcPct val="20000"/>
              </a:spcBef>
              <a:buClr>
                <a:schemeClr val="tx2"/>
              </a:buClr>
              <a:buSzPct val="120000"/>
              <a:tabLst>
                <a:tab pos="2006516" algn="l"/>
              </a:tabLst>
              <a:defRPr/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 &lt; 30 % : neuropathie périphérique avec atteinte des fibres proprioceptives de gros calibre Ia</a:t>
            </a:r>
          </a:p>
          <a:p>
            <a:pPr marL="1803325" lvl="3" indent="-279388" eaLnBrk="0" hangingPunct="0">
              <a:spcBef>
                <a:spcPct val="20000"/>
              </a:spcBef>
              <a:buClr>
                <a:schemeClr val="tx2"/>
              </a:buClr>
              <a:buSzPct val="120000"/>
              <a:tabLst>
                <a:tab pos="2006516" algn="l"/>
              </a:tabLst>
              <a:defRPr/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 &gt; 70 % atteintes </a:t>
            </a:r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corticospinales</a:t>
            </a:r>
            <a:endParaRPr lang="fr-FR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76230" indent="-476230" eaLnBrk="0" hangingPunct="0">
              <a:spcBef>
                <a:spcPct val="20000"/>
              </a:spcBef>
              <a:buClr>
                <a:schemeClr val="tx1"/>
              </a:buClr>
              <a:buSzPct val="120000"/>
              <a:buBlip>
                <a:blip r:embed="rId4"/>
              </a:buBlip>
              <a:tabLst>
                <a:tab pos="2006516" algn="l"/>
              </a:tabLst>
              <a:defRPr/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Amplitude</a:t>
            </a:r>
          </a:p>
          <a:p>
            <a:pPr marL="1346144" lvl="2" indent="-488929"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Char char="Ø"/>
              <a:tabLst>
                <a:tab pos="2006516" algn="l"/>
              </a:tabLst>
              <a:defRPr/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différence G/Dr : &lt; 50 %</a:t>
            </a:r>
          </a:p>
          <a:p>
            <a:pPr indent="444482"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br>
              <a:rPr lang="fr-BE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</a:br>
            <a:endParaRPr lang="en-GB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72002" y="925513"/>
            <a:ext cx="4397375" cy="212365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809675" algn="l"/>
                <a:tab pos="2381150" algn="l"/>
                <a:tab pos="3524103" algn="l"/>
              </a:tabLst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Taille en cm</a:t>
            </a:r>
          </a:p>
          <a:p>
            <a:pPr eaLnBrk="0" hangingPunct="0">
              <a:spcBef>
                <a:spcPct val="50000"/>
              </a:spcBef>
              <a:tabLst>
                <a:tab pos="1809675" algn="l"/>
                <a:tab pos="2381150" algn="l"/>
                <a:tab pos="3524103" algn="l"/>
              </a:tabLst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INDEX H =		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          	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X 2</a:t>
            </a:r>
          </a:p>
          <a:p>
            <a:pPr eaLnBrk="0" hangingPunct="0">
              <a:spcBef>
                <a:spcPct val="50000"/>
              </a:spcBef>
              <a:tabLst>
                <a:tab pos="1809675" algn="l"/>
                <a:tab pos="2381150" algn="l"/>
                <a:tab pos="3524103" algn="l"/>
              </a:tabLst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H-M</a:t>
            </a:r>
          </a:p>
          <a:p>
            <a:pPr eaLnBrk="0" hangingPunct="0">
              <a:spcBef>
                <a:spcPct val="50000"/>
              </a:spcBef>
              <a:tabLst>
                <a:tab pos="1809675" algn="l"/>
                <a:tab pos="2381150" algn="l"/>
                <a:tab pos="3524103" algn="l"/>
              </a:tabLst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&gt; 80 %</a:t>
            </a:r>
          </a:p>
        </p:txBody>
      </p:sp>
      <p:sp>
        <p:nvSpPr>
          <p:cNvPr id="16" name="AutoShape 7"/>
          <p:cNvSpPr>
            <a:spLocks/>
          </p:cNvSpPr>
          <p:nvPr/>
        </p:nvSpPr>
        <p:spPr bwMode="auto">
          <a:xfrm>
            <a:off x="6283328" y="1104900"/>
            <a:ext cx="68263" cy="1295400"/>
          </a:xfrm>
          <a:prstGeom prst="leftBracket">
            <a:avLst>
              <a:gd name="adj" fmla="val 15813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>
            <a:off x="8035927" y="1104900"/>
            <a:ext cx="68263" cy="1295400"/>
          </a:xfrm>
          <a:prstGeom prst="rightBracket">
            <a:avLst>
              <a:gd name="adj" fmla="val 15813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6427788" y="1760539"/>
            <a:ext cx="142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105775" y="971553"/>
            <a:ext cx="40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b="1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endParaRPr lang="fr-FR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Méthodologie</a:t>
            </a:r>
          </a:p>
        </p:txBody>
      </p:sp>
      <p:graphicFrame>
        <p:nvGraphicFramePr>
          <p:cNvPr id="12" name="Group 1036"/>
          <p:cNvGraphicFramePr>
            <a:graphicFrameLocks noGrp="1"/>
          </p:cNvGraphicFramePr>
          <p:nvPr/>
        </p:nvGraphicFramePr>
        <p:xfrm>
          <a:off x="1041400" y="777878"/>
          <a:ext cx="7454900" cy="4741865"/>
        </p:xfrm>
        <a:graphic>
          <a:graphicData uri="http://schemas.openxmlformats.org/drawingml/2006/table">
            <a:tbl>
              <a:tblPr/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mbria"/>
                          <a:cs typeface="Cambria"/>
                        </a:rPr>
                        <a:t>Stimulation</a:t>
                      </a:r>
                      <a:endParaRPr kumimoji="0" lang="fr-F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Durée (ms)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Fréquence (Hz)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Pot. Sensitif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0,1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3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Réponse M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0,2 - 1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1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Réponse F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0,2 - 1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(0,2 –) 1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Réflexe H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1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0,1 – O,5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S.N.R.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0,2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3 - 50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Comptage UM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0,05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cs typeface="Cambria"/>
                        </a:rPr>
                        <a:t>1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" y="6324602"/>
            <a:ext cx="87757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Électrodes d’enregistrement : </a:t>
            </a:r>
            <a:r>
              <a:rPr lang="fr-FR" b="1" dirty="0" err="1">
                <a:solidFill>
                  <a:srgbClr val="FF0000"/>
                </a:solidFill>
                <a:latin typeface="Calibri"/>
                <a:cs typeface="Calibri"/>
              </a:rPr>
              <a:t>monopolaire</a:t>
            </a:r>
            <a:r>
              <a:rPr lang="fr-FR" b="1" dirty="0">
                <a:solidFill>
                  <a:srgbClr val="FF0000"/>
                </a:solidFill>
                <a:latin typeface="Calibri"/>
                <a:cs typeface="Calibri"/>
              </a:rPr>
              <a:t> vs bipolaire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" y="-17705"/>
            <a:ext cx="9144000" cy="229600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2514495" algn="l"/>
                <a:tab pos="2870081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Monopolaire (A) : 	active 1 cm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en aval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de la plaque motrice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		référence très à distance de l’active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2514495" algn="l"/>
                <a:tab pos="2870081" algn="l"/>
                <a:tab pos="6095746" algn="l"/>
              </a:tabLst>
            </a:pPr>
            <a:r>
              <a:rPr lang="fr-BE" dirty="0">
                <a:solidFill>
                  <a:srgbClr val="FFFF00"/>
                </a:solidFill>
                <a:latin typeface="Calibri"/>
                <a:cs typeface="Calibri"/>
              </a:rPr>
              <a:t>Bipolaire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(B) :		active à hauteur de la plaque motrice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		référence à 3 cm de l’active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2514495" algn="l"/>
                <a:tab pos="2870081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Terre large et très conductrice 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2565400"/>
            <a:ext cx="3026056" cy="3581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623" y="2540000"/>
            <a:ext cx="2453849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Neurapraxie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28569"/>
            <a:ext cx="8896350" cy="628479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Modifications structurales 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Axones et tissus de soutien restent intacts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Absence de modification structurale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du nerf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-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ischémie de courte durée (jambes croisées)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	- neuropathies fonctionnelles (hypoxie, canaux ioniques) 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	   =&gt; </a:t>
            </a: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ralentissement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lang="fr-FR" b="1" dirty="0" err="1">
                <a:solidFill>
                  <a:srgbClr val="FFFF00"/>
                </a:solidFill>
                <a:latin typeface="Calibri"/>
                <a:cs typeface="Calibri"/>
              </a:rPr>
              <a:t>émyélinisation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FR" b="1" dirty="0" err="1">
                <a:solidFill>
                  <a:srgbClr val="FFFF00"/>
                </a:solidFill>
                <a:latin typeface="Calibri"/>
                <a:cs typeface="Calibri"/>
              </a:rPr>
              <a:t>paranodale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-	 </a:t>
            </a:r>
            <a:r>
              <a:rPr lang="fr-FR" u="sng" dirty="0">
                <a:solidFill>
                  <a:schemeClr val="bg1"/>
                </a:solidFill>
                <a:latin typeface="Calibri"/>
                <a:cs typeface="Calibri"/>
              </a:rPr>
              <a:t>ralentissement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de la conduction </a:t>
            </a:r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internodale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=&gt; des V.C.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lang="fr-FR" b="1" dirty="0" err="1">
                <a:solidFill>
                  <a:srgbClr val="FFFF00"/>
                </a:solidFill>
                <a:latin typeface="Calibri"/>
                <a:cs typeface="Calibri"/>
              </a:rPr>
              <a:t>émyélinisation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 segmentaire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-	 </a:t>
            </a:r>
            <a:r>
              <a:rPr lang="fr-FR" u="sng" dirty="0">
                <a:solidFill>
                  <a:schemeClr val="bg1"/>
                </a:solidFill>
                <a:latin typeface="Calibri"/>
                <a:cs typeface="Calibri"/>
              </a:rPr>
              <a:t>ralentissement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de la conduction </a:t>
            </a:r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internodale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=&gt; des V.C.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-	 </a:t>
            </a:r>
            <a:r>
              <a:rPr lang="fr-FR" u="sng" dirty="0">
                <a:solidFill>
                  <a:schemeClr val="bg1"/>
                </a:solidFill>
                <a:latin typeface="Calibri"/>
                <a:cs typeface="Calibri"/>
              </a:rPr>
              <a:t>bloc de conduction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quand le temps de conduction 						</a:t>
            </a:r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internodale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&gt; 500-600 µs</a:t>
            </a: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Neurapraxie</a:t>
            </a: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 vs NODOPATHIE</a:t>
            </a:r>
          </a:p>
        </p:txBody>
      </p:sp>
      <p:pic>
        <p:nvPicPr>
          <p:cNvPr id="8" name="Picture 14" descr="C:\Mes documents\DES2000\DES images\Neuraprax-axonot.jpg">
            <a:hlinkClick r:id="rId3" action="ppaction://hlinkpres?slideindex=5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498" y="0"/>
            <a:ext cx="572440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4878468" y="1000125"/>
            <a:ext cx="3514646" cy="868383"/>
            <a:chOff x="3141" y="630"/>
            <a:chExt cx="2146" cy="527"/>
          </a:xfrm>
        </p:grpSpPr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141" y="877"/>
              <a:ext cx="214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0000"/>
                  </a:solidFill>
                  <a:latin typeface="Calibri"/>
                  <a:cs typeface="Calibri"/>
                </a:rPr>
                <a:t>Ac anti canaux ioniques</a:t>
              </a:r>
              <a:endParaRPr lang="fr-FR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V="1">
              <a:off x="3470" y="630"/>
              <a:ext cx="329" cy="34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Neurapraxie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509569"/>
            <a:ext cx="8896350" cy="680185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ENMG:</a:t>
            </a: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3063" algn="l"/>
                <a:tab pos="442913" algn="l"/>
                <a:tab pos="900113" algn="l"/>
                <a:tab pos="1168400" algn="l"/>
                <a:tab pos="2386013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B.C.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	-	 immédiatement détectable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	-	 chute d’amplitude ou de surface de la réponse						M &gt; 30% sur un segment de nerf de 25 cm ou moins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079455" algn="l"/>
                <a:tab pos="2387501" algn="r"/>
              </a:tabLst>
            </a:pP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alentissement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de la conduction nerveuse</a:t>
            </a: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079455" algn="l"/>
                <a:tab pos="2387501" algn="r"/>
              </a:tabLst>
            </a:pP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Ralentissement + B.C.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80984" indent="-380984" eaLnBrk="0" hangingPunct="0">
              <a:spcBef>
                <a:spcPct val="20000"/>
              </a:spcBef>
              <a:buClr>
                <a:srgbClr val="FF3300"/>
              </a:buClr>
              <a:buSzPct val="120000"/>
              <a:tabLst>
                <a:tab pos="952460" algn="l"/>
                <a:tab pos="1142952" algn="l"/>
              </a:tabLst>
              <a:defRPr/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 B.C. sur les fibres les plus rapides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 démyélinisation des fibres restant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fonctionnelles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Ralentissement sans B.C.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démyélinisation, au moins des fibres les plus rapides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u="sng" dirty="0">
                <a:solidFill>
                  <a:schemeClr val="bg1"/>
                </a:solidFill>
                <a:latin typeface="Calibri"/>
                <a:cs typeface="Calibri"/>
              </a:rPr>
              <a:t>B.C. sans ralentissement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B.C. épargnant les fibres les plus rapides</a:t>
            </a:r>
            <a:endParaRPr lang="fr-FR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079455" algn="l"/>
                <a:tab pos="2387501" algn="r"/>
              </a:tabLst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Réduction du recrutement spatial, augmentation du 				recrutement temporel, morphologie normale des </a:t>
            </a:r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P.U.M.s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- aspect </a:t>
            </a:r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pseudo-myogène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si B.C. très terminaux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Neurapraxie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28569"/>
            <a:ext cx="8896350" cy="14096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Site lésionnel:</a:t>
            </a:r>
          </a:p>
          <a:p>
            <a:pPr indent="444482"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60400" y="2527300"/>
            <a:ext cx="7886700" cy="156965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defRPr/>
            </a:pPr>
            <a:r>
              <a:rPr lang="fr-FR" b="1">
                <a:solidFill>
                  <a:schemeClr val="bg1"/>
                </a:solidFill>
                <a:latin typeface="Calibri"/>
                <a:cs typeface="Calibri"/>
              </a:rPr>
              <a:t>La présence d’un ralentissement focal et/ou d’un bloc de conduction permet de localiser facilement le site lésionnel (sauf si la lésion est très proximale voire très distale)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Neurapraxie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509569"/>
            <a:ext cx="8896350" cy="6727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Récupération:</a:t>
            </a:r>
            <a:b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</a:b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079455" algn="l"/>
                <a:tab pos="2387501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Lésion purement ischémique 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(sans modification 				structurale) : récupération très rapide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079455" algn="l"/>
                <a:tab pos="2387501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Démyélinisation </a:t>
            </a:r>
            <a:r>
              <a:rPr lang="fr-FR" b="1" dirty="0" err="1">
                <a:solidFill>
                  <a:srgbClr val="FFFF00"/>
                </a:solidFill>
                <a:latin typeface="Calibri"/>
                <a:cs typeface="Calibri"/>
              </a:rPr>
              <a:t>paranodale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		- élongation de la myéline pour recouvrir les zones 						axonales dénudées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		- restauration </a:t>
            </a:r>
            <a:r>
              <a:rPr lang="fr-FR" i="1" dirty="0">
                <a:solidFill>
                  <a:srgbClr val="FFFFFF"/>
                </a:solidFill>
                <a:latin typeface="Calibri"/>
                <a:cs typeface="Calibri"/>
              </a:rPr>
              <a:t>ad </a:t>
            </a:r>
            <a:r>
              <a:rPr lang="fr-FR" i="1" dirty="0" err="1">
                <a:solidFill>
                  <a:srgbClr val="FFFFFF"/>
                </a:solidFill>
                <a:latin typeface="Calibri"/>
                <a:cs typeface="Calibri"/>
              </a:rPr>
              <a:t>integrum</a:t>
            </a:r>
            <a:endParaRPr lang="fr-FR" i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079455" algn="l"/>
                <a:tab pos="2387501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Démyélinisation segmentaire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		-	prolifération des cellules de Schwann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		-	production d’une nouvelle myéline dont les 						segments </a:t>
            </a:r>
            <a:r>
              <a:rPr lang="fr-FR" dirty="0" err="1">
                <a:solidFill>
                  <a:srgbClr val="FFFFFF"/>
                </a:solidFill>
                <a:latin typeface="Calibri"/>
                <a:cs typeface="Calibri"/>
              </a:rPr>
              <a:t>internodaux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 sont habituellement plus 						courts qu’à l’origine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		-	persistance d’un ralentissement focal de la conduction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Neurapraxie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Picture 11" descr="Neura récup">
            <a:hlinkClick r:id="rId3" action="ppaction://hlinkpres?slideindex=8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77837"/>
            <a:ext cx="6934200" cy="347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247650" y="3592534"/>
            <a:ext cx="8896350" cy="14096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Pronostic:</a:t>
            </a:r>
          </a:p>
          <a:p>
            <a:pPr indent="444482"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663701" y="4749800"/>
            <a:ext cx="5562600" cy="120032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91436" tIns="45718" rIns="91436" bIns="45718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defRPr/>
            </a:pPr>
            <a:r>
              <a:rPr lang="fr-FR">
                <a:solidFill>
                  <a:schemeClr val="bg1"/>
                </a:solidFill>
                <a:latin typeface="Calibri"/>
                <a:cs typeface="Calibri"/>
              </a:rPr>
              <a:t>Toujours très bon avec une récupération fonctionnelle complète dans les 3 mois (max. 6 mois)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Axonotmèse-neurotmèse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28570"/>
            <a:ext cx="8896350" cy="62971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Modifications structurales 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FR" b="1" dirty="0" err="1">
                <a:solidFill>
                  <a:srgbClr val="FFFF00"/>
                </a:solidFill>
                <a:latin typeface="Calibri"/>
                <a:cs typeface="Calibri"/>
              </a:rPr>
              <a:t>Axonotmèse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: 	interruption des axones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				dégénérescence Wallérienne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				</a:t>
            </a:r>
            <a:r>
              <a:rPr lang="fr-FR" dirty="0" err="1">
                <a:solidFill>
                  <a:srgbClr val="FFFFFF"/>
                </a:solidFill>
                <a:latin typeface="Calibri"/>
                <a:cs typeface="Calibri"/>
              </a:rPr>
              <a:t>épinèvre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 intact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				régénérescence axonale possible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FR" b="1" dirty="0" err="1">
                <a:solidFill>
                  <a:srgbClr val="FFFF00"/>
                </a:solidFill>
                <a:latin typeface="Calibri"/>
                <a:cs typeface="Calibri"/>
              </a:rPr>
              <a:t>Neurotmèse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:		section nerveuse complète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				dégénérescence Wallérienne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				régénérescence axonale souvent impossible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L’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ENMG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 ne peut différencier ces deux types de lésion 				nerveuse 	(échographie, exploration chirurgicale)</a:t>
            </a: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80984" indent="-380984" eaLnBrk="0" hangingPunct="0">
              <a:spcBef>
                <a:spcPct val="20000"/>
              </a:spcBef>
              <a:buClr>
                <a:srgbClr val="FF3300"/>
              </a:buClr>
              <a:buSzPct val="120000"/>
              <a:tabLst>
                <a:tab pos="2095413" algn="l"/>
              </a:tabLst>
              <a:defRPr/>
            </a:pP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</a:p>
          <a:p>
            <a:pPr marL="380984" indent="-380984" eaLnBrk="0" hangingPunct="0">
              <a:spcBef>
                <a:spcPct val="20000"/>
              </a:spcBef>
              <a:buClr>
                <a:srgbClr val="FF3300"/>
              </a:buClr>
              <a:buSzPct val="120000"/>
              <a:tabLst>
                <a:tab pos="2095413" algn="l"/>
              </a:tabLst>
              <a:defRPr/>
            </a:pPr>
            <a:r>
              <a:rPr lang="fr-BE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</a:t>
            </a:r>
            <a:r>
              <a:rPr lang="fr-BE" dirty="0">
                <a:solidFill>
                  <a:srgbClr val="FFFFFF"/>
                </a:solidFill>
                <a:latin typeface="Calibri"/>
                <a:cs typeface="Calibri"/>
              </a:rPr>
              <a:t>L’anamnèse est parfois évocatrice</a:t>
            </a:r>
            <a:endParaRPr lang="fr-FR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Axonotmèse-neurotmèse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28569"/>
            <a:ext cx="8896350" cy="628479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Modifications structurales 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3063" algn="l"/>
                <a:tab pos="442913" algn="l"/>
                <a:tab pos="723900" algn="l"/>
                <a:tab pos="1968500" algn="l"/>
                <a:tab pos="2159000" algn="l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Axone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-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J1-J2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: 	- 	fuite du fluide </a:t>
            </a:r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intra-axonal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	- 	gonflement et disparition des </a:t>
            </a:r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neurofilaments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							au niveau de l’extrémité distale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-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J3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: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fragmentation de l’axone et de la myéline avec 						début de digestion de celle-ci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-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J8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: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-	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axone digéré	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3063" algn="l"/>
                <a:tab pos="442913" algn="l"/>
                <a:tab pos="723900" algn="l"/>
                <a:tab pos="1966913" algn="l"/>
                <a:tab pos="2424113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Corps neuronal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-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premières 48 h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: corps de </a:t>
            </a:r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Nissl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(</a:t>
            </a:r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r.e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.) se fragmentent 					en fines particules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-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S2-S3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: noyau et nucléole excentrés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Axonotmèse-neurotmèse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28568"/>
            <a:ext cx="8896350" cy="4512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ENMG 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968418" algn="l"/>
                <a:tab pos="2425599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Immédiatement et dans les jours qui suivent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: anomalies 			identiques à celles d’une </a:t>
            </a:r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neurapraxie</a:t>
            </a:r>
            <a:endParaRPr lang="fr-FR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3063" algn="l"/>
                <a:tab pos="442913" algn="l"/>
                <a:tab pos="900113" algn="l"/>
                <a:tab pos="1435100" algn="l"/>
                <a:tab pos="2424113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J9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: 	- chute de l’amplitude de la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réponse M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	- parfois plus tôt lorsque le segment nerveux est court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	- ENG pour apprécier le degré de perte axonale 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			(LSN : 30%)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968418" algn="l"/>
                <a:tab pos="2425599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J11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: chute de l’amplitude des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réponses sensitives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Axonotmèse-neurotmèse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458769"/>
            <a:ext cx="8896350" cy="6727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ENMG 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3063" algn="l"/>
                <a:tab pos="442913" algn="l"/>
                <a:tab pos="900113" algn="l"/>
                <a:tab pos="1879600" algn="l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J10-J14</a:t>
            </a:r>
            <a:b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</a:b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		J21-J30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: 	-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fibrillations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et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ondes lentes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de dénervation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	- amplitude des fibrillations diminue avec le temps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	- abondance des fibrillations diminue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			réinnervation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			fibrose musculaire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	- fibrillations également présentes dans les lésion 						musculaires directes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			biopsie musculaire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			</a:t>
            </a:r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polytraumatis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3063" algn="l"/>
                <a:tab pos="442913" algn="l"/>
                <a:tab pos="900113" algn="l"/>
                <a:tab pos="1701800" algn="l"/>
                <a:tab pos="2514600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J21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: 	- réinnervation collatérale manifeste : potentiels 							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satellites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et </a:t>
            </a:r>
            <a:r>
              <a:rPr lang="fr-FR" b="1" dirty="0" err="1">
                <a:solidFill>
                  <a:srgbClr val="FFFF00"/>
                </a:solidFill>
                <a:latin typeface="Calibri"/>
                <a:cs typeface="Calibri"/>
              </a:rPr>
              <a:t>polyphasiques</a:t>
            </a:r>
            <a:endParaRPr lang="fr-FR" b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" y="6324602"/>
            <a:ext cx="87757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Électrodes d’enregistrement : </a:t>
            </a:r>
            <a:r>
              <a:rPr lang="fr-FR" b="1" dirty="0">
                <a:solidFill>
                  <a:srgbClr val="FF0000"/>
                </a:solidFill>
                <a:latin typeface="Calibri"/>
                <a:cs typeface="Calibri"/>
              </a:rPr>
              <a:t>distance </a:t>
            </a:r>
            <a:r>
              <a:rPr lang="fr-FR" b="1" dirty="0" err="1">
                <a:solidFill>
                  <a:srgbClr val="FF0000"/>
                </a:solidFill>
                <a:latin typeface="Calibri"/>
                <a:cs typeface="Calibri"/>
              </a:rPr>
              <a:t>inter-électrode</a:t>
            </a:r>
            <a:endParaRPr lang="fr-FR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900" y="1163395"/>
            <a:ext cx="8928100" cy="451200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2514495" algn="l"/>
                <a:tab pos="2870081" algn="l"/>
                <a:tab pos="6095746" algn="l"/>
              </a:tabLst>
            </a:pPr>
            <a:r>
              <a:rPr lang="fr-BE" b="1" dirty="0">
                <a:solidFill>
                  <a:srgbClr val="FF6600"/>
                </a:solidFill>
                <a:latin typeface="Calibri"/>
                <a:cs typeface="Calibri"/>
              </a:rPr>
              <a:t>Enregistrement bipolaire (VCS)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2514495" algn="l"/>
                <a:tab pos="2870081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2514495" algn="l"/>
                <a:tab pos="2870081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Ecart trop faible (1 à 2 cm) :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le potentiel arrive sous la référence alors qu’il influence 		encore l’active =&gt;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	-	amplitudes et surfaces réduites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	-	signal fortement biphasique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2514495" algn="l"/>
                <a:tab pos="2870081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Ecart trop grand (&gt; à 3 cm) :</a:t>
            </a:r>
            <a:br>
              <a:rPr lang="fr-B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			-	amplitude décroît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Ecart idéal (</a:t>
            </a:r>
            <a:r>
              <a:rPr lang="fr-BE" b="1" dirty="0">
                <a:solidFill>
                  <a:srgbClr val="FFFF00"/>
                </a:solidFill>
                <a:latin typeface="Calibri"/>
                <a:cs typeface="Calibri"/>
              </a:rPr>
              <a:t>2,5 à 3 cm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Axonotmèse-neurotmèse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Picture 11" descr="ENMG">
            <a:hlinkClick r:id="rId3" action="ppaction://hlinkpres?slideindex=11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8401" y="2"/>
            <a:ext cx="6934200" cy="62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Axonotmèse-neurotmèse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925533"/>
            <a:ext cx="8896350" cy="406880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Site lésionnel: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968418" algn="l"/>
                <a:tab pos="2425599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Neurographie motrice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: peu utile car ralentissement 				homogène de la conduction nerveuse par perte des axones à 			conduction rapide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968418" algn="l"/>
                <a:tab pos="2425599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Neurographie sensitive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lésion </a:t>
            </a:r>
            <a:r>
              <a:rPr lang="fr-FR" b="1" dirty="0" err="1">
                <a:solidFill>
                  <a:srgbClr val="FFFF00"/>
                </a:solidFill>
                <a:latin typeface="Calibri"/>
                <a:cs typeface="Calibri"/>
              </a:rPr>
              <a:t>préganglionnaire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 vs lésion </a:t>
            </a:r>
            <a:r>
              <a:rPr lang="fr-FR" b="1" dirty="0" err="1">
                <a:solidFill>
                  <a:srgbClr val="FFFF00"/>
                </a:solidFill>
                <a:latin typeface="Calibri"/>
                <a:cs typeface="Calibri"/>
              </a:rPr>
              <a:t>postganglionnaire</a:t>
            </a:r>
            <a:endParaRPr lang="fr-FR" b="1" dirty="0">
              <a:solidFill>
                <a:srgbClr val="FFFF00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968418" algn="l"/>
                <a:tab pos="2425599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EMG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: exige une connaissance approfondie de l’anatomie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Axonotmèse-neurotmèse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392134"/>
            <a:ext cx="8896350" cy="14096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6095746" algn="l"/>
              </a:tabLst>
            </a:pPr>
            <a:endParaRPr lang="fr-BE" b="1" dirty="0">
              <a:solidFill>
                <a:srgbClr val="CCFFCC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Site lésionnel:</a:t>
            </a:r>
          </a:p>
          <a:p>
            <a:pPr indent="444482"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Picture 11" descr="Somatotopie">
            <a:hlinkClick r:id="rId3" action="ppaction://hlinkpres?slideindex=15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2" y="1943102"/>
            <a:ext cx="71929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Axonotmèse-neurotmèse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-14269"/>
            <a:ext cx="8896350" cy="628479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Récupération: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968418" algn="l"/>
                <a:tab pos="2425599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Réinnervation collatérale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: dans les lésions partielles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968418" algn="l"/>
                <a:tab pos="2425599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Réinnervation terminale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: dans les lésions complètes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- 	prolifération active des cellules de Schwann (qui participent à 			la phagocytose des débris)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 	cellules de Schwann se placent en colonnes longitudinales le 			long de la lame basale d’origine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 	excroissances axonales apparaissent dans la 1</a:t>
            </a:r>
            <a:r>
              <a:rPr lang="fr-FR" baseline="30000" dirty="0">
                <a:solidFill>
                  <a:schemeClr val="bg1"/>
                </a:solidFill>
                <a:latin typeface="Calibri"/>
                <a:cs typeface="Calibri"/>
              </a:rPr>
              <a:t>ère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semaine 				qui suit la lésion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 	repousse axonale guidée par les cellules de Schwann 				disposées le long de la lame basale :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1 à 5 mm/J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 	</a:t>
            </a:r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remyélinisation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avec segments </a:t>
            </a:r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internodaux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plus courts qu’à 			l’origine : la conduction nerveuse reste ralentie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Axonotmèse-neurotmèse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112732"/>
            <a:ext cx="8896350" cy="52321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Récupération:</a:t>
            </a:r>
          </a:p>
        </p:txBody>
      </p:sp>
      <p:pic>
        <p:nvPicPr>
          <p:cNvPr id="8" name="Picture 11" descr="Axonot récup">
            <a:hlinkClick r:id="rId3" action="ppaction://hlinkpres?slideindex=16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2400" y="838200"/>
            <a:ext cx="662940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Axonotmèse-neurotmèse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404834"/>
            <a:ext cx="8896350" cy="49551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Récupération: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968418" algn="l"/>
                <a:tab pos="2425599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Réinnervation terminale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: dans les lésions complètes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- 	premier signe EMG de réinnervation terminale :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petits 				potentiels </a:t>
            </a:r>
            <a:r>
              <a:rPr lang="fr-FR" b="1" dirty="0" err="1">
                <a:solidFill>
                  <a:srgbClr val="FFFF00"/>
                </a:solidFill>
                <a:latin typeface="Calibri"/>
                <a:cs typeface="Calibri"/>
              </a:rPr>
              <a:t>polyphasiques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 souvent instables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 	le muscle reste viable pour la réinnervation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18 à 24 mois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	sur le plan sensitif :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  	de façon précoce, les fibres saines de la sensibilité 					tactile étendent leur territoire cutané de 						perception sensitive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-	repousse axonale qui peut se poursuivre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&gt; 2 ans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Axonotmèse-neurotmèse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227034"/>
            <a:ext cx="8896350" cy="584159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r>
              <a:rPr lang="fr-BE" b="1" dirty="0">
                <a:solidFill>
                  <a:srgbClr val="CCFFCC"/>
                </a:solidFill>
                <a:latin typeface="Calibri"/>
                <a:cs typeface="Calibri"/>
              </a:rPr>
              <a:t>Chirurgie réparatrice: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968418" algn="l"/>
                <a:tab pos="2425599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Immédiate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: lésion nerveuse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complète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par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lacération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968418" algn="l"/>
                <a:tab pos="2425599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Après 1 mois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: lésion nerveuse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complète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par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avulsion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								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T. contondant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968418" algn="l"/>
                <a:tab pos="2425599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Après 3 à 6 mois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 	aucune certitude sur la discontinuité nerveuse au départ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 	pas d’amélioration clinique après 3 à 6 mois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 	aucun signe de réinnervation dans les muscles les plus 				proches du site lésionnel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968418" algn="l"/>
                <a:tab pos="2425599" algn="r"/>
              </a:tabLst>
            </a:pP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Tardive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	complication sur le versant sensitif :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névrome</a:t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	-	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transfert tendineux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Lésions mixtes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7650" y="1001730"/>
            <a:ext cx="8896350" cy="406880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 indent="444482">
              <a:lnSpc>
                <a:spcPct val="120000"/>
              </a:lnSpc>
              <a:tabLst>
                <a:tab pos="374634" algn="l"/>
                <a:tab pos="444482" algn="l"/>
                <a:tab pos="901662" algn="l"/>
                <a:tab pos="2387501" algn="r"/>
                <a:tab pos="2577992" algn="l"/>
              </a:tabLst>
            </a:pPr>
            <a:endParaRPr lang="fr-BE" dirty="0">
              <a:solidFill>
                <a:srgbClr val="FFFFFF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968418" algn="l"/>
                <a:tab pos="2425599" algn="r"/>
              </a:tabLst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Comparaison des réponses motrices après stimulation distale et 		proximale par rapport au site lésionnel : 	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pourcentage des fibres 		avec bloc de conduction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968418" algn="l"/>
                <a:tab pos="2425599" algn="r"/>
              </a:tabLst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Comparaison des réponses motrices entre côté sain et côté 			atteint </a:t>
            </a: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(ENG)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pourcentage de la perte axonale</a:t>
            </a: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374634" algn="l"/>
                <a:tab pos="444482" algn="l"/>
                <a:tab pos="901662" algn="l"/>
                <a:tab pos="1968418" algn="l"/>
                <a:tab pos="2425599" algn="r"/>
              </a:tabLst>
            </a:pP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B.C. sur 50% des fibres et 50% des fibres en dégénérescence 			Wallérienne : </a:t>
            </a: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aucun tracé volontaire en 	EMG</a:t>
            </a:r>
            <a:b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</a:br>
            <a:r>
              <a:rPr lang="fr-FR" b="1" dirty="0">
                <a:solidFill>
                  <a:srgbClr val="FFFF00"/>
                </a:solidFill>
                <a:latin typeface="Calibri"/>
                <a:cs typeface="Calibri"/>
              </a:rPr>
              <a:t>						bon pronostic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>
              <a:latin typeface="Calibri"/>
              <a:cs typeface="Calibri"/>
            </a:endParaRP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3351215" y="214313"/>
            <a:ext cx="79375" cy="290512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BE">
              <a:latin typeface="Calibri"/>
              <a:cs typeface="Calibri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49238" y="6308726"/>
            <a:ext cx="8805862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Times New Roman" pitchFamily="-65" charset="0"/>
                <a:cs typeface="Calibri"/>
              </a:rPr>
              <a:t>Neuropathie du nerf fibulaire commun gauche à la tête de la </a:t>
            </a:r>
            <a:r>
              <a:rPr lang="fr-FR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Times New Roman" pitchFamily="-65" charset="0"/>
                <a:cs typeface="Calibri"/>
              </a:rPr>
              <a:t>fibula</a:t>
            </a:r>
            <a:r>
              <a:rPr lang="fr-FR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Times New Roman" pitchFamily="-65" charset="0"/>
                <a:cs typeface="Calibri"/>
              </a:rPr>
              <a:t> : J30</a:t>
            </a: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7431629" y="6462715"/>
            <a:ext cx="184658" cy="276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6" tIns="45718" rIns="91436" bIns="45718">
            <a:prstTxWarp prst="textNoShape">
              <a:avLst/>
            </a:prstTxWarp>
            <a:spAutoFit/>
          </a:bodyPr>
          <a:lstStyle/>
          <a:p>
            <a:pPr algn="ctr"/>
            <a:endParaRPr lang="fr-FR" sz="1200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5632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838202"/>
            <a:ext cx="4248150" cy="4598988"/>
          </a:xfrm>
          <a:prstGeom prst="rect">
            <a:avLst/>
          </a:prstGeom>
          <a:noFill/>
          <a:ln w="6350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56328" name="Text Box 12"/>
          <p:cNvSpPr txBox="1">
            <a:spLocks noChangeArrowheads="1"/>
          </p:cNvSpPr>
          <p:nvPr/>
        </p:nvSpPr>
        <p:spPr bwMode="auto">
          <a:xfrm>
            <a:off x="6408740" y="4038604"/>
            <a:ext cx="2557460" cy="46166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Neurapraxie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85%</a:t>
            </a:r>
          </a:p>
        </p:txBody>
      </p:sp>
      <p:sp>
        <p:nvSpPr>
          <p:cNvPr id="56329" name="Text Box 13"/>
          <p:cNvSpPr txBox="1">
            <a:spLocks noChangeArrowheads="1"/>
          </p:cNvSpPr>
          <p:nvPr/>
        </p:nvSpPr>
        <p:spPr bwMode="auto">
          <a:xfrm>
            <a:off x="4851400" y="2743204"/>
            <a:ext cx="2832100" cy="46166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  <a:latin typeface="Calibri"/>
                <a:cs typeface="Calibri"/>
              </a:rPr>
              <a:t>Axonotmèsis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 50 %</a:t>
            </a:r>
          </a:p>
        </p:txBody>
      </p:sp>
      <p:sp>
        <p:nvSpPr>
          <p:cNvPr id="56330" name="Line 14"/>
          <p:cNvSpPr>
            <a:spLocks noChangeShapeType="1"/>
          </p:cNvSpPr>
          <p:nvPr/>
        </p:nvSpPr>
        <p:spPr bwMode="auto">
          <a:xfrm>
            <a:off x="4376738" y="2133600"/>
            <a:ext cx="474662" cy="838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6331" name="Line 15"/>
          <p:cNvSpPr>
            <a:spLocks noChangeShapeType="1"/>
          </p:cNvSpPr>
          <p:nvPr/>
        </p:nvSpPr>
        <p:spPr bwMode="auto">
          <a:xfrm flipV="1">
            <a:off x="4376738" y="2971800"/>
            <a:ext cx="474662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6332" name="Line 16"/>
          <p:cNvSpPr>
            <a:spLocks noChangeShapeType="1"/>
          </p:cNvSpPr>
          <p:nvPr/>
        </p:nvSpPr>
        <p:spPr bwMode="auto">
          <a:xfrm flipV="1">
            <a:off x="4376738" y="3200400"/>
            <a:ext cx="1016000" cy="10810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6333" name="Line 17"/>
          <p:cNvSpPr>
            <a:spLocks noChangeShapeType="1"/>
          </p:cNvSpPr>
          <p:nvPr/>
        </p:nvSpPr>
        <p:spPr bwMode="auto">
          <a:xfrm flipV="1">
            <a:off x="4360866" y="3200402"/>
            <a:ext cx="1031875" cy="205263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6334" name="Line 18"/>
          <p:cNvSpPr>
            <a:spLocks noChangeShapeType="1"/>
          </p:cNvSpPr>
          <p:nvPr/>
        </p:nvSpPr>
        <p:spPr bwMode="auto">
          <a:xfrm>
            <a:off x="4376738" y="3429000"/>
            <a:ext cx="2032000" cy="8382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6335" name="Line 19"/>
          <p:cNvSpPr>
            <a:spLocks noChangeShapeType="1"/>
          </p:cNvSpPr>
          <p:nvPr/>
        </p:nvSpPr>
        <p:spPr bwMode="auto">
          <a:xfrm>
            <a:off x="4368800" y="3548066"/>
            <a:ext cx="2039938" cy="719137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6336" name="Line 20"/>
          <p:cNvSpPr>
            <a:spLocks noChangeShapeType="1"/>
          </p:cNvSpPr>
          <p:nvPr/>
        </p:nvSpPr>
        <p:spPr bwMode="auto">
          <a:xfrm flipV="1">
            <a:off x="4376738" y="4505325"/>
            <a:ext cx="2506662" cy="752475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6337" name="Line 21"/>
          <p:cNvSpPr>
            <a:spLocks noChangeShapeType="1"/>
          </p:cNvSpPr>
          <p:nvPr/>
        </p:nvSpPr>
        <p:spPr bwMode="auto">
          <a:xfrm flipV="1">
            <a:off x="4376738" y="4495801"/>
            <a:ext cx="2506662" cy="904875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6338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8866" y="609600"/>
            <a:ext cx="2428875" cy="1141413"/>
          </a:xfrm>
          <a:prstGeom prst="rect">
            <a:avLst/>
          </a:prstGeom>
          <a:noFill/>
          <a:ln w="6350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56339" name="Line 23"/>
          <p:cNvSpPr>
            <a:spLocks noChangeShapeType="1"/>
          </p:cNvSpPr>
          <p:nvPr/>
        </p:nvSpPr>
        <p:spPr bwMode="auto">
          <a:xfrm flipV="1">
            <a:off x="5799141" y="1524000"/>
            <a:ext cx="339725" cy="1219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6340" name="Line 24"/>
          <p:cNvSpPr>
            <a:spLocks noChangeShapeType="1"/>
          </p:cNvSpPr>
          <p:nvPr/>
        </p:nvSpPr>
        <p:spPr bwMode="auto">
          <a:xfrm flipV="1">
            <a:off x="5799138" y="685800"/>
            <a:ext cx="271462" cy="2057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91436" tIns="45718" rIns="91436" bIns="45718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Pronostic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994" y="1337700"/>
            <a:ext cx="8765006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2"/>
            <a:r>
              <a:rPr lang="fr-FR" b="1" dirty="0" err="1">
                <a:solidFill>
                  <a:schemeClr val="bg1"/>
                </a:solidFill>
                <a:latin typeface="Calibri"/>
                <a:ea typeface="Times New Roman" pitchFamily="-1" charset="0"/>
                <a:cs typeface="Calibri"/>
              </a:rPr>
              <a:t>Neurapraxie</a:t>
            </a:r>
            <a:r>
              <a:rPr lang="fr-FR" dirty="0">
                <a:solidFill>
                  <a:schemeClr val="bg1"/>
                </a:solidFill>
                <a:latin typeface="Calibri"/>
                <a:ea typeface="Times New Roman" pitchFamily="-1" charset="0"/>
                <a:cs typeface="Calibri"/>
              </a:rPr>
              <a:t> :</a:t>
            </a:r>
            <a:br>
              <a:rPr lang="fr-FR" dirty="0">
                <a:solidFill>
                  <a:schemeClr val="bg1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ea typeface="Times New Roman" pitchFamily="-1" charset="0"/>
                <a:cs typeface="Calibri"/>
              </a:rPr>
              <a:t>	PRONOSTIC </a:t>
            </a:r>
            <a:r>
              <a:rPr lang="fr-FR" dirty="0">
                <a:solidFill>
                  <a:srgbClr val="FF6600"/>
                </a:solidFill>
                <a:latin typeface="Calibri"/>
                <a:ea typeface="Times New Roman" pitchFamily="-1" charset="0"/>
                <a:cs typeface="Calibri"/>
              </a:rPr>
              <a:t>FAVORABLE </a:t>
            </a:r>
            <a:br>
              <a:rPr lang="fr-FR" dirty="0">
                <a:solidFill>
                  <a:srgbClr val="FF6600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FF6600"/>
                </a:solidFill>
                <a:latin typeface="Calibri"/>
                <a:ea typeface="Times New Roman" pitchFamily="-1" charset="0"/>
                <a:cs typeface="Calibri"/>
              </a:rPr>
              <a:t>	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: 2 à 3 mois</a:t>
            </a:r>
            <a:b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</a:br>
            <a:endParaRPr lang="fr-FR" dirty="0">
              <a:solidFill>
                <a:srgbClr val="7B01AA"/>
              </a:solidFill>
              <a:latin typeface="Calibri"/>
              <a:ea typeface="Times New Roman" pitchFamily="-1" charset="0"/>
              <a:cs typeface="Calibri"/>
            </a:endParaRPr>
          </a:p>
          <a:p>
            <a:pPr marL="444500" lvl="2"/>
            <a:r>
              <a:rPr lang="fr-FR" b="1" dirty="0" err="1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Neurotmèse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 :</a:t>
            </a:r>
            <a:b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	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PRONOSTIC</a:t>
            </a: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 </a:t>
            </a:r>
            <a:r>
              <a:rPr lang="fr-FR" dirty="0">
                <a:solidFill>
                  <a:srgbClr val="FF6600"/>
                </a:solidFill>
                <a:latin typeface="Calibri"/>
                <a:ea typeface="Times New Roman" pitchFamily="-1" charset="0"/>
                <a:cs typeface="Calibri"/>
              </a:rPr>
              <a:t>RESERVE</a:t>
            </a:r>
            <a:b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</a:br>
            <a:b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b="1" dirty="0" err="1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Axonotmèse</a:t>
            </a: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 :</a:t>
            </a:r>
            <a:b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	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PRONOSTIC</a:t>
            </a: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 </a:t>
            </a:r>
            <a:r>
              <a:rPr lang="fr-FR" dirty="0">
                <a:solidFill>
                  <a:srgbClr val="FF6600"/>
                </a:solidFill>
                <a:latin typeface="Calibri"/>
                <a:ea typeface="Times New Roman" pitchFamily="-1" charset="0"/>
                <a:cs typeface="Calibri"/>
              </a:rPr>
              <a:t>VARIABLE </a:t>
            </a: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: </a:t>
            </a:r>
            <a:b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	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en fonction des possibilités de repousse axonale</a:t>
            </a:r>
            <a:br>
              <a:rPr lang="fr-FR" dirty="0">
                <a:solidFill>
                  <a:srgbClr val="7B01AA"/>
                </a:solidFill>
                <a:latin typeface="Calibri"/>
                <a:cs typeface="Calibri"/>
              </a:rPr>
            </a:br>
            <a:endParaRPr lang="fr-FR" dirty="0">
              <a:solidFill>
                <a:srgbClr val="7B01AA"/>
              </a:solidFill>
              <a:latin typeface="Calibri"/>
              <a:cs typeface="Calibri"/>
            </a:endParaRPr>
          </a:p>
          <a:p>
            <a:pPr lvl="1"/>
            <a:r>
              <a:rPr lang="fr-FR" b="1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Avulsion de racine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 :</a:t>
            </a:r>
            <a:b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	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PRONOSTIC</a:t>
            </a: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 </a:t>
            </a:r>
            <a:r>
              <a:rPr lang="fr-FR" dirty="0">
                <a:solidFill>
                  <a:srgbClr val="FF6600"/>
                </a:solidFill>
                <a:latin typeface="Calibri"/>
                <a:ea typeface="Times New Roman" pitchFamily="-1" charset="0"/>
                <a:cs typeface="Calibri"/>
              </a:rPr>
              <a:t>NUL</a:t>
            </a:r>
            <a:endParaRPr lang="fr-FR" dirty="0">
              <a:solidFill>
                <a:srgbClr val="FF6600"/>
              </a:solidFill>
              <a:latin typeface="Calibri"/>
              <a:cs typeface="Calibri"/>
            </a:endParaRPr>
          </a:p>
          <a:p>
            <a:pPr lvl="1"/>
            <a:endParaRPr lang="en-US" dirty="0">
              <a:solidFill>
                <a:srgbClr val="3366FF"/>
              </a:solidFill>
              <a:latin typeface="Calibri"/>
              <a:cs typeface="Calibri"/>
            </a:endParaRPr>
          </a:p>
          <a:p>
            <a:pPr lvl="1"/>
            <a:endParaRPr lang="en-US" dirty="0">
              <a:solidFill>
                <a:srgbClr val="3366FF"/>
              </a:solidFill>
              <a:latin typeface="Calibri"/>
              <a:cs typeface="Calibri"/>
            </a:endParaRPr>
          </a:p>
          <a:p>
            <a:pPr lvl="1">
              <a:buFontTx/>
              <a:buChar char="-"/>
            </a:pPr>
            <a:endParaRPr lang="en-US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9" name="Titre 7"/>
          <p:cNvSpPr txBox="1">
            <a:spLocks/>
          </p:cNvSpPr>
          <p:nvPr/>
        </p:nvSpPr>
        <p:spPr bwMode="auto">
          <a:xfrm>
            <a:off x="262692" y="84138"/>
            <a:ext cx="88813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>
                <a:solidFill>
                  <a:srgbClr val="FF6600"/>
                </a:solidFill>
                <a:latin typeface="Calibri"/>
                <a:cs typeface="Calibri"/>
              </a:rPr>
              <a:t>Le type physiopathologique de la </a:t>
            </a:r>
            <a:r>
              <a:rPr lang="fr-FR" sz="4400" b="1" dirty="0" err="1">
                <a:solidFill>
                  <a:srgbClr val="FF6600"/>
                </a:solidFill>
                <a:latin typeface="Calibri"/>
                <a:cs typeface="Calibri"/>
              </a:rPr>
              <a:t>lésion</a:t>
            </a:r>
            <a:r>
              <a:rPr lang="fr-FR" sz="4400" b="1" dirty="0">
                <a:solidFill>
                  <a:srgbClr val="FF6600"/>
                </a:solidFill>
                <a:latin typeface="Calibri"/>
                <a:cs typeface="Calibri"/>
              </a:rPr>
              <a:t> nerveuse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320800"/>
            <a:ext cx="723900" cy="2413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787" y="1314450"/>
            <a:ext cx="697775" cy="24066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338" y="1314450"/>
            <a:ext cx="707658" cy="2393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" y="6324602"/>
            <a:ext cx="87757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Dispersion temporelle et annulation de phases</a:t>
            </a:r>
            <a:endParaRPr lang="fr-FR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" y="4737100"/>
            <a:ext cx="3238500" cy="140961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20000"/>
              </a:lnSpc>
              <a:tabLst>
                <a:tab pos="476230" algn="l"/>
                <a:tab pos="857214" algn="l"/>
                <a:tab pos="2514495" algn="l"/>
                <a:tab pos="2870081" algn="l"/>
                <a:tab pos="6095746" algn="l"/>
              </a:tabLst>
            </a:pPr>
            <a:endParaRPr lang="fr-BE" b="1" dirty="0">
              <a:solidFill>
                <a:srgbClr val="FF6600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2514495" algn="l"/>
                <a:tab pos="2870081" algn="l"/>
                <a:tab pos="6095746" algn="l"/>
              </a:tabLst>
            </a:pPr>
            <a:endParaRPr lang="fr-BE" dirty="0">
              <a:solidFill>
                <a:schemeClr val="bg1"/>
              </a:solidFill>
              <a:latin typeface="Calibri"/>
              <a:cs typeface="Calibri"/>
            </a:endParaRPr>
          </a:p>
          <a:p>
            <a:pPr indent="444482">
              <a:lnSpc>
                <a:spcPct val="120000"/>
              </a:lnSpc>
              <a:buBlip>
                <a:blip r:embed="rId3"/>
              </a:buBlip>
              <a:tabLst>
                <a:tab pos="476230" algn="l"/>
                <a:tab pos="857214" algn="l"/>
                <a:tab pos="2514495" algn="l"/>
                <a:tab pos="2870081" algn="l"/>
                <a:tab pos="6095746" algn="l"/>
              </a:tabLst>
            </a:pPr>
            <a:r>
              <a:rPr lang="fr-BE" dirty="0">
                <a:solidFill>
                  <a:schemeClr val="bg1"/>
                </a:solidFill>
                <a:latin typeface="Calibri"/>
                <a:cs typeface="Calibri"/>
              </a:rPr>
              <a:t>Somme algébrique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431800" y="241300"/>
            <a:ext cx="7785100" cy="5430076"/>
            <a:chOff x="393700" y="234124"/>
            <a:chExt cx="7086600" cy="456012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1800" y="234124"/>
              <a:ext cx="5778500" cy="4255326"/>
            </a:xfrm>
            <a:prstGeom prst="rect">
              <a:avLst/>
            </a:prstGeom>
            <a:effectLst>
              <a:outerShdw blurRad="50800" dist="2794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700" y="2040869"/>
              <a:ext cx="2590800" cy="2753380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6535617" y="6336268"/>
            <a:ext cx="240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i="1" dirty="0">
                <a:solidFill>
                  <a:schemeClr val="bg1"/>
                </a:solidFill>
              </a:rPr>
              <a:t>D’après P </a:t>
            </a:r>
            <a:r>
              <a:rPr lang="fr-FR" sz="1800" i="1" dirty="0" err="1">
                <a:solidFill>
                  <a:schemeClr val="bg1"/>
                </a:solidFill>
              </a:rPr>
              <a:t>Guihéneuc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Pronostic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04800" y="144126"/>
            <a:ext cx="9144000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2"/>
            <a:r>
              <a:rPr lang="fr-FR" b="1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Degré de démyélinisation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 :</a:t>
            </a:r>
            <a:b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	</a:t>
            </a:r>
            <a:r>
              <a:rPr lang="fr-FR" dirty="0">
                <a:solidFill>
                  <a:srgbClr val="FF6600"/>
                </a:solidFill>
                <a:latin typeface="Calibri"/>
                <a:ea typeface="Times New Roman" pitchFamily="-1" charset="0"/>
                <a:cs typeface="Calibri"/>
              </a:rPr>
              <a:t>faible impact 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sur le PRONOSTIC</a:t>
            </a:r>
            <a:b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	</a:t>
            </a:r>
            <a:r>
              <a:rPr lang="fr-FR" u="sng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sauf SCC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 : meilleure réponse au </a:t>
            </a:r>
            <a:r>
              <a:rPr lang="fr-FR" dirty="0" err="1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ttt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 chirurgical si le 	ralentissement est d’intensité moyenne (vs absent, léger ou 	sévère)</a:t>
            </a:r>
            <a:b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</a:br>
            <a:endParaRPr lang="fr-FR" dirty="0">
              <a:solidFill>
                <a:srgbClr val="7B01AA"/>
              </a:solidFill>
              <a:latin typeface="Calibri"/>
              <a:ea typeface="Times New Roman" pitchFamily="-1" charset="0"/>
              <a:cs typeface="Calibri"/>
            </a:endParaRPr>
          </a:p>
          <a:p>
            <a:pPr marL="444500" lvl="2"/>
            <a:r>
              <a:rPr lang="fr-FR" b="1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Degré de perte axonale</a:t>
            </a: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 :</a:t>
            </a:r>
            <a:b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	</a:t>
            </a:r>
            <a:r>
              <a:rPr lang="fr-FR" dirty="0">
                <a:solidFill>
                  <a:srgbClr val="FF6600"/>
                </a:solidFill>
                <a:latin typeface="Calibri"/>
                <a:ea typeface="Times New Roman" pitchFamily="-1" charset="0"/>
                <a:cs typeface="Calibri"/>
              </a:rPr>
              <a:t>déterminant</a:t>
            </a: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 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sur le PRONOSTIC : 	</a:t>
            </a:r>
            <a:r>
              <a:rPr lang="fr-FR" dirty="0">
                <a:solidFill>
                  <a:srgbClr val="FF6600"/>
                </a:solidFill>
                <a:latin typeface="Calibri"/>
                <a:ea typeface="Times New Roman" pitchFamily="-1" charset="0"/>
                <a:cs typeface="Calibri"/>
              </a:rPr>
              <a:t>FAVORABLE 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si faible, </a:t>
            </a:r>
            <a:b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						</a:t>
            </a:r>
            <a:r>
              <a:rPr lang="fr-FR" dirty="0">
                <a:solidFill>
                  <a:srgbClr val="FF6600"/>
                </a:solidFill>
                <a:latin typeface="Calibri"/>
                <a:ea typeface="Times New Roman" pitchFamily="-1" charset="0"/>
                <a:cs typeface="Calibri"/>
              </a:rPr>
              <a:t>RESERVE 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si &gt; 90%</a:t>
            </a:r>
            <a:b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</a:br>
            <a:endParaRPr lang="fr-FR" dirty="0">
              <a:solidFill>
                <a:srgbClr val="FFFFFF"/>
              </a:solidFill>
              <a:latin typeface="Calibri"/>
              <a:ea typeface="Times New Roman" pitchFamily="-1" charset="0"/>
              <a:cs typeface="Calibri"/>
            </a:endParaRPr>
          </a:p>
          <a:p>
            <a:pPr marL="444500" lvl="2"/>
            <a:r>
              <a:rPr lang="fr-FR" b="1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Sévérité de la </a:t>
            </a:r>
            <a:r>
              <a:rPr lang="fr-FR" b="1" dirty="0" err="1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nodopathie</a:t>
            </a:r>
            <a:r>
              <a:rPr lang="fr-FR" b="1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 (</a:t>
            </a:r>
            <a:r>
              <a:rPr lang="fr-FR" b="1" dirty="0" err="1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Ac</a:t>
            </a:r>
            <a:r>
              <a:rPr lang="fr-FR" b="1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 anti canaux, ischémie -&gt; pompe à Na/K)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 :</a:t>
            </a:r>
            <a:b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	PRONOSTIC </a:t>
            </a:r>
            <a:r>
              <a:rPr lang="fr-FR" dirty="0">
                <a:solidFill>
                  <a:srgbClr val="FF6600"/>
                </a:solidFill>
                <a:latin typeface="Calibri"/>
                <a:ea typeface="Times New Roman" pitchFamily="-1" charset="0"/>
                <a:cs typeface="Calibri"/>
              </a:rPr>
              <a:t>FAVORABLE </a:t>
            </a: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: 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pas de perte axonale secondaire</a:t>
            </a:r>
            <a:br>
              <a:rPr lang="fr-FR" dirty="0">
                <a:solidFill>
                  <a:srgbClr val="7B01AA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7B01AA"/>
                </a:solidFill>
                <a:latin typeface="Calibri"/>
                <a:cs typeface="Calibri"/>
              </a:rPr>
              <a:t>	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PRONOSTIC </a:t>
            </a:r>
            <a:r>
              <a:rPr lang="fr-FR" dirty="0">
                <a:solidFill>
                  <a:srgbClr val="FF6600"/>
                </a:solidFill>
                <a:latin typeface="Calibri"/>
                <a:cs typeface="Calibri"/>
              </a:rPr>
              <a:t>RESERVE </a:t>
            </a:r>
            <a:r>
              <a:rPr lang="fr-FR" dirty="0">
                <a:solidFill>
                  <a:srgbClr val="7B01AA"/>
                </a:solidFill>
                <a:latin typeface="Calibri"/>
                <a:cs typeface="Calibri"/>
              </a:rPr>
              <a:t>: 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perte axonale secondaire</a:t>
            </a:r>
          </a:p>
          <a:p>
            <a:pPr lvl="1"/>
            <a:endParaRPr lang="en-US" dirty="0">
              <a:solidFill>
                <a:srgbClr val="3366FF"/>
              </a:solidFill>
              <a:latin typeface="Calibri"/>
              <a:cs typeface="Calibri"/>
            </a:endParaRPr>
          </a:p>
          <a:p>
            <a:pPr lvl="1"/>
            <a:endParaRPr lang="en-US" dirty="0">
              <a:solidFill>
                <a:srgbClr val="3366FF"/>
              </a:solidFill>
              <a:latin typeface="Calibri"/>
              <a:cs typeface="Calibri"/>
            </a:endParaRPr>
          </a:p>
          <a:p>
            <a:pPr lvl="1">
              <a:buFontTx/>
              <a:buChar char="-"/>
            </a:pPr>
            <a:endParaRPr lang="en-US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475" y="5075168"/>
            <a:ext cx="2295525" cy="1782832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Pronostic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994" y="2074299"/>
            <a:ext cx="87650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2"/>
            <a:r>
              <a:rPr lang="fr-FR" b="1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Sachant que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 :</a:t>
            </a:r>
            <a:b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	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un muscle squelettique reste </a:t>
            </a:r>
            <a:r>
              <a:rPr lang="fr-FR" dirty="0" err="1">
                <a:solidFill>
                  <a:srgbClr val="FFFFFF"/>
                </a:solidFill>
                <a:latin typeface="Calibri"/>
                <a:cs typeface="Calibri"/>
              </a:rPr>
              <a:t>réinnervable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 durant 18 à 24 			mois </a:t>
            </a:r>
          </a:p>
          <a:p>
            <a:pPr marL="444500" lvl="2"/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	l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a repousse axonale est de 1 </a:t>
            </a:r>
            <a:r>
              <a:rPr lang="fr-FR" dirty="0" err="1">
                <a:solidFill>
                  <a:srgbClr val="FFFFFF"/>
                </a:solidFill>
                <a:latin typeface="Calibri"/>
                <a:cs typeface="Calibri"/>
              </a:rPr>
              <a:t>à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 5 mm/j (et d’autant plus rapide 	que le sujet est jeune) </a:t>
            </a:r>
            <a:endParaRPr lang="fr-FR" dirty="0">
              <a:solidFill>
                <a:srgbClr val="FFFFFF"/>
              </a:solidFill>
              <a:latin typeface="Calibri"/>
              <a:ea typeface="Times New Roman" pitchFamily="-1" charset="0"/>
              <a:cs typeface="Calibri"/>
            </a:endParaRPr>
          </a:p>
          <a:p>
            <a:pPr marL="444500" lvl="2" algn="ctr"/>
            <a:endParaRPr lang="fr-FR" dirty="0">
              <a:solidFill>
                <a:srgbClr val="FFFFFF"/>
              </a:solidFill>
              <a:latin typeface="Calibri"/>
              <a:ea typeface="Times New Roman" pitchFamily="-1" charset="0"/>
              <a:cs typeface="Calibri"/>
            </a:endParaRPr>
          </a:p>
          <a:p>
            <a:pPr marL="444500" lvl="2">
              <a:tabLst>
                <a:tab pos="1079500" algn="l"/>
              </a:tabLst>
            </a:pP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		PRONOSTIC</a:t>
            </a: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 </a:t>
            </a:r>
            <a:r>
              <a:rPr lang="fr-FR" dirty="0">
                <a:solidFill>
                  <a:srgbClr val="FF6600"/>
                </a:solidFill>
                <a:latin typeface="Calibri"/>
                <a:ea typeface="Times New Roman" pitchFamily="-1" charset="0"/>
                <a:cs typeface="Calibri"/>
              </a:rPr>
              <a:t>FAVORABLE 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: </a:t>
            </a:r>
            <a:r>
              <a:rPr lang="fr-FR" u="sng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TPS &gt;&gt; TPI</a:t>
            </a:r>
          </a:p>
          <a:p>
            <a:pPr marL="444500" lvl="2"/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		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PRONOSTIC</a:t>
            </a:r>
            <a: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  <a:t> </a:t>
            </a:r>
            <a:r>
              <a:rPr lang="fr-FR" dirty="0">
                <a:solidFill>
                  <a:srgbClr val="FF6600"/>
                </a:solidFill>
                <a:latin typeface="Calibri"/>
                <a:ea typeface="Times New Roman" pitchFamily="-1" charset="0"/>
                <a:cs typeface="Calibri"/>
              </a:rPr>
              <a:t>FAVORABLE 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: </a:t>
            </a:r>
            <a:r>
              <a:rPr lang="fr-FR" u="sng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nerf facial &gt; nerf sciatique</a:t>
            </a:r>
          </a:p>
          <a:p>
            <a:pPr marL="444500"/>
            <a:br>
              <a:rPr lang="fr-FR" dirty="0">
                <a:solidFill>
                  <a:srgbClr val="7B01AA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b="1" dirty="0">
                <a:solidFill>
                  <a:srgbClr val="FFFFFF"/>
                </a:solidFill>
                <a:latin typeface="Calibri"/>
                <a:cs typeface="Calibri"/>
              </a:rPr>
              <a:t>Concernant le contingent des fibres sensitives : la </a:t>
            </a:r>
            <a:r>
              <a:rPr lang="fr-FR" b="1" dirty="0" err="1">
                <a:solidFill>
                  <a:srgbClr val="FFFFFF"/>
                </a:solidFill>
                <a:latin typeface="Calibri"/>
                <a:cs typeface="Calibri"/>
              </a:rPr>
              <a:t>récupération</a:t>
            </a:r>
            <a:r>
              <a:rPr lang="fr-FR" b="1" dirty="0">
                <a:solidFill>
                  <a:srgbClr val="FFFFFF"/>
                </a:solidFill>
                <a:latin typeface="Calibri"/>
                <a:cs typeface="Calibri"/>
              </a:rPr>
              <a:t> peut se poursuivre </a:t>
            </a:r>
            <a:r>
              <a:rPr lang="fr-FR" b="1" dirty="0" err="1">
                <a:solidFill>
                  <a:srgbClr val="FFFFFF"/>
                </a:solidFill>
                <a:latin typeface="Calibri"/>
                <a:cs typeface="Calibri"/>
              </a:rPr>
              <a:t>au-delà</a:t>
            </a:r>
            <a:r>
              <a:rPr lang="fr-FR" b="1" dirty="0">
                <a:solidFill>
                  <a:srgbClr val="FFFFFF"/>
                </a:solidFill>
                <a:latin typeface="Calibri"/>
                <a:cs typeface="Calibri"/>
              </a:rPr>
              <a:t> de 2 ans </a:t>
            </a:r>
          </a:p>
          <a:p>
            <a:pPr lvl="1"/>
            <a:endParaRPr lang="en-US" b="1" dirty="0">
              <a:solidFill>
                <a:srgbClr val="3366FF"/>
              </a:solidFill>
              <a:latin typeface="Calibri"/>
              <a:cs typeface="Calibri"/>
            </a:endParaRPr>
          </a:p>
          <a:p>
            <a:pPr lvl="1"/>
            <a:endParaRPr lang="en-US" dirty="0">
              <a:solidFill>
                <a:srgbClr val="3366FF"/>
              </a:solidFill>
              <a:latin typeface="Calibri"/>
              <a:cs typeface="Calibri"/>
            </a:endParaRPr>
          </a:p>
          <a:p>
            <a:pPr lvl="1">
              <a:buFontTx/>
              <a:buChar char="-"/>
            </a:pPr>
            <a:endParaRPr lang="en-US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9" name="Titre 7"/>
          <p:cNvSpPr txBox="1">
            <a:spLocks/>
          </p:cNvSpPr>
          <p:nvPr/>
        </p:nvSpPr>
        <p:spPr bwMode="auto">
          <a:xfrm>
            <a:off x="262692" y="439738"/>
            <a:ext cx="88813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>
                <a:solidFill>
                  <a:srgbClr val="FF6600"/>
                </a:solidFill>
                <a:latin typeface="Calibri"/>
                <a:cs typeface="Calibri"/>
              </a:rPr>
              <a:t>La distance entre le site </a:t>
            </a:r>
            <a:r>
              <a:rPr lang="fr-FR" sz="4400" b="1" dirty="0" err="1">
                <a:solidFill>
                  <a:srgbClr val="FF6600"/>
                </a:solidFill>
                <a:latin typeface="Calibri"/>
                <a:cs typeface="Calibri"/>
              </a:rPr>
              <a:t>lésionnel</a:t>
            </a:r>
            <a:r>
              <a:rPr lang="fr-FR" sz="4400" b="1" dirty="0">
                <a:solidFill>
                  <a:srgbClr val="FF6600"/>
                </a:solidFill>
                <a:latin typeface="Calibri"/>
                <a:cs typeface="Calibri"/>
              </a:rPr>
              <a:t> et la musculature devant </a:t>
            </a:r>
            <a:r>
              <a:rPr lang="fr-FR" sz="4400" b="1" dirty="0" err="1">
                <a:solidFill>
                  <a:srgbClr val="FF6600"/>
                </a:solidFill>
                <a:latin typeface="Calibri"/>
                <a:cs typeface="Calibri"/>
              </a:rPr>
              <a:t>être</a:t>
            </a:r>
            <a:r>
              <a:rPr lang="fr-FR" sz="4400" b="1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lang="fr-FR" sz="4400" b="1" dirty="0" err="1">
                <a:solidFill>
                  <a:srgbClr val="FF6600"/>
                </a:solidFill>
                <a:latin typeface="Calibri"/>
                <a:cs typeface="Calibri"/>
              </a:rPr>
              <a:t>réinnervée</a:t>
            </a:r>
            <a:r>
              <a:rPr lang="fr-FR" sz="4400" b="1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Pronostic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994" y="1909199"/>
            <a:ext cx="87650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Architecture nerveuse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 :</a:t>
            </a:r>
            <a:b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	</a:t>
            </a:r>
            <a:r>
              <a:rPr lang="fr-FR" dirty="0" err="1">
                <a:solidFill>
                  <a:srgbClr val="FFFFFF"/>
                </a:solidFill>
                <a:latin typeface="Calibri"/>
                <a:cs typeface="Calibri"/>
              </a:rPr>
              <a:t>Bcp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 de fascicules </a:t>
            </a:r>
            <a:r>
              <a:rPr lang="fr-FR" dirty="0" err="1">
                <a:solidFill>
                  <a:srgbClr val="FFFFFF"/>
                </a:solidFill>
                <a:latin typeface="Calibri"/>
                <a:cs typeface="Calibri"/>
              </a:rPr>
              <a:t>séparés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 par une grande </a:t>
            </a:r>
            <a:r>
              <a:rPr lang="fr-FR" dirty="0" err="1">
                <a:solidFill>
                  <a:srgbClr val="FFFFFF"/>
                </a:solidFill>
                <a:latin typeface="Calibri"/>
                <a:cs typeface="Calibri"/>
              </a:rPr>
              <a:t>quantité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 de tissus mous : 	PRONOSTIC </a:t>
            </a:r>
            <a:r>
              <a:rPr lang="fr-FR" dirty="0">
                <a:solidFill>
                  <a:srgbClr val="FF6600"/>
                </a:solidFill>
                <a:latin typeface="Calibri"/>
                <a:cs typeface="Calibri"/>
              </a:rPr>
              <a:t>FAVORABLE 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lang="fr-FR" u="sng" dirty="0">
                <a:solidFill>
                  <a:srgbClr val="FFFFFF"/>
                </a:solidFill>
                <a:latin typeface="Calibri"/>
                <a:cs typeface="Calibri"/>
              </a:rPr>
              <a:t>nerf tibial &gt; nerf fibulaire</a:t>
            </a:r>
            <a:br>
              <a:rPr lang="fr-FR" u="sng" dirty="0">
                <a:solidFill>
                  <a:srgbClr val="7B01AA"/>
                </a:solidFill>
                <a:latin typeface="Calibri"/>
                <a:cs typeface="Calibri"/>
              </a:rPr>
            </a:br>
            <a:endParaRPr lang="fr-FR" u="sng" dirty="0">
              <a:solidFill>
                <a:srgbClr val="7B01AA"/>
              </a:solidFill>
              <a:latin typeface="Calibri"/>
              <a:cs typeface="Calibri"/>
            </a:endParaRPr>
          </a:p>
          <a:p>
            <a:r>
              <a:rPr lang="fr-FR" b="1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Apport sanguin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 :</a:t>
            </a:r>
            <a:b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	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Important : 	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PRONOSTIC </a:t>
            </a:r>
            <a:r>
              <a:rPr lang="fr-FR" dirty="0">
                <a:solidFill>
                  <a:srgbClr val="FF6600"/>
                </a:solidFill>
                <a:latin typeface="Calibri"/>
                <a:cs typeface="Calibri"/>
              </a:rPr>
              <a:t>FAVORABLE 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lang="fr-FR" u="sng" dirty="0">
                <a:solidFill>
                  <a:srgbClr val="FFFFFF"/>
                </a:solidFill>
                <a:latin typeface="Calibri"/>
                <a:cs typeface="Calibri"/>
              </a:rPr>
              <a:t>nerf tibial &gt; nerf fibulaire</a:t>
            </a:r>
          </a:p>
          <a:p>
            <a:endParaRPr lang="en-US" dirty="0">
              <a:solidFill>
                <a:srgbClr val="3366FF"/>
              </a:solidFill>
              <a:latin typeface="Calibri"/>
              <a:cs typeface="Calibri"/>
            </a:endParaRPr>
          </a:p>
          <a:p>
            <a:pPr lvl="1">
              <a:buFontTx/>
              <a:buChar char="-"/>
            </a:pPr>
            <a:endParaRPr lang="en-US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11" name="Titre 7"/>
          <p:cNvSpPr txBox="1">
            <a:spLocks/>
          </p:cNvSpPr>
          <p:nvPr/>
        </p:nvSpPr>
        <p:spPr bwMode="auto">
          <a:xfrm>
            <a:off x="262692" y="274638"/>
            <a:ext cx="88813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>
                <a:solidFill>
                  <a:srgbClr val="FF6600"/>
                </a:solidFill>
                <a:latin typeface="Calibri"/>
                <a:cs typeface="Calibri"/>
              </a:rPr>
              <a:t>Autres </a:t>
            </a:r>
            <a:r>
              <a:rPr lang="fr-FR" sz="4400" b="1" dirty="0" err="1">
                <a:solidFill>
                  <a:srgbClr val="FF6600"/>
                </a:solidFill>
                <a:latin typeface="Calibri"/>
                <a:cs typeface="Calibri"/>
              </a:rPr>
              <a:t>caractéristiques</a:t>
            </a:r>
            <a:r>
              <a:rPr lang="fr-FR" sz="4400" b="1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lang="fr-FR" sz="4400" b="1" dirty="0" err="1">
                <a:solidFill>
                  <a:srgbClr val="FF6600"/>
                </a:solidFill>
                <a:latin typeface="Calibri"/>
                <a:cs typeface="Calibri"/>
              </a:rPr>
              <a:t>intrinsèques</a:t>
            </a:r>
            <a:r>
              <a:rPr lang="fr-FR" sz="4400" b="1" dirty="0">
                <a:solidFill>
                  <a:srgbClr val="FF6600"/>
                </a:solidFill>
                <a:latin typeface="Calibri"/>
                <a:cs typeface="Calibri"/>
              </a:rPr>
              <a:t> du nerf </a:t>
            </a:r>
            <a:r>
              <a:rPr lang="fr-FR" sz="4400" b="1" dirty="0" err="1">
                <a:solidFill>
                  <a:srgbClr val="FF6600"/>
                </a:solidFill>
                <a:latin typeface="Calibri"/>
                <a:cs typeface="Calibri"/>
              </a:rPr>
              <a:t>lésé</a:t>
            </a:r>
            <a:r>
              <a:rPr lang="fr-FR" sz="4400" b="1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Pronostic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994" y="1210700"/>
            <a:ext cx="8765006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Type de motricité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 :</a:t>
            </a:r>
            <a:b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	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Globale/Intense &gt;&lt; En finesse/En précision : 	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PRONOSTIC</a:t>
            </a:r>
            <a:r>
              <a:rPr lang="fr-FR" dirty="0">
                <a:solidFill>
                  <a:srgbClr val="7B01AA"/>
                </a:solidFill>
                <a:latin typeface="Calibri"/>
                <a:cs typeface="Calibri"/>
              </a:rPr>
              <a:t> </a:t>
            </a:r>
            <a:r>
              <a:rPr lang="fr-FR" dirty="0">
                <a:solidFill>
                  <a:srgbClr val="FF6600"/>
                </a:solidFill>
                <a:latin typeface="Calibri"/>
                <a:cs typeface="Calibri"/>
              </a:rPr>
              <a:t>FAVORABLE 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lang="fr-FR" u="sng" dirty="0">
                <a:solidFill>
                  <a:srgbClr val="FFFFFF"/>
                </a:solidFill>
                <a:latin typeface="Calibri"/>
                <a:cs typeface="Calibri"/>
              </a:rPr>
              <a:t>nerf fémoral &gt; nerf facial</a:t>
            </a:r>
            <a:br>
              <a:rPr lang="fr-FR" u="sng" dirty="0">
                <a:solidFill>
                  <a:srgbClr val="7B01AA"/>
                </a:solidFill>
                <a:latin typeface="Calibri"/>
                <a:cs typeface="Calibri"/>
              </a:rPr>
            </a:br>
            <a:endParaRPr lang="fr-FR" u="sng" dirty="0">
              <a:solidFill>
                <a:srgbClr val="7B01AA"/>
              </a:solidFill>
              <a:latin typeface="Calibri"/>
              <a:cs typeface="Calibri"/>
            </a:endParaRPr>
          </a:p>
          <a:p>
            <a:r>
              <a:rPr lang="fr-FR" b="1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Localisation du segment fonctionnel</a:t>
            </a: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 :</a:t>
            </a:r>
            <a:b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	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Proximal &gt;&lt; Distal	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PRONOSTIC</a:t>
            </a:r>
            <a:r>
              <a:rPr lang="fr-FR" dirty="0">
                <a:solidFill>
                  <a:srgbClr val="7B01AA"/>
                </a:solidFill>
                <a:latin typeface="Calibri"/>
                <a:cs typeface="Calibri"/>
              </a:rPr>
              <a:t> </a:t>
            </a:r>
            <a:r>
              <a:rPr lang="fr-FR" dirty="0">
                <a:solidFill>
                  <a:srgbClr val="FF6600"/>
                </a:solidFill>
                <a:latin typeface="Calibri"/>
                <a:cs typeface="Calibri"/>
              </a:rPr>
              <a:t>FAVORABLE 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lang="fr-FR" u="sng" dirty="0">
                <a:solidFill>
                  <a:srgbClr val="FFFFFF"/>
                </a:solidFill>
                <a:latin typeface="Calibri"/>
                <a:cs typeface="Calibri"/>
              </a:rPr>
              <a:t>nerf fibulaire &gt; nerf ulnaire</a:t>
            </a:r>
          </a:p>
          <a:p>
            <a:endParaRPr lang="fr-FR" b="1" dirty="0">
              <a:solidFill>
                <a:srgbClr val="7B01AA"/>
              </a:solidFill>
              <a:latin typeface="Calibri"/>
              <a:ea typeface="Times New Roman" pitchFamily="-1" charset="0"/>
              <a:cs typeface="Calibri"/>
            </a:endParaRPr>
          </a:p>
          <a:p>
            <a:r>
              <a:rPr lang="fr-FR" b="1" dirty="0">
                <a:solidFill>
                  <a:srgbClr val="FFFFFF"/>
                </a:solidFill>
                <a:latin typeface="Calibri"/>
                <a:cs typeface="Calibri"/>
              </a:rPr>
              <a:t>L’importance fonctionnelle de l’innervation sensitive </a:t>
            </a:r>
            <a:r>
              <a:rPr lang="fr-FR" b="1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:</a:t>
            </a:r>
            <a:b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ea typeface="Times New Roman" pitchFamily="-1" charset="0"/>
                <a:cs typeface="Calibri"/>
              </a:rPr>
              <a:t>	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Négligeable &gt;&lt; Majeure	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PRONOSTIC </a:t>
            </a:r>
            <a:r>
              <a:rPr lang="fr-FR" dirty="0">
                <a:solidFill>
                  <a:srgbClr val="FF6600"/>
                </a:solidFill>
                <a:latin typeface="Calibri"/>
                <a:cs typeface="Calibri"/>
              </a:rPr>
              <a:t>FAVORABLE </a:t>
            </a: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lang="fr-FR" u="sng" dirty="0">
                <a:solidFill>
                  <a:srgbClr val="FFFFFF"/>
                </a:solidFill>
                <a:latin typeface="Calibri"/>
                <a:cs typeface="Calibri"/>
              </a:rPr>
              <a:t>nerf fibulaire profond &gt; nerf médian</a:t>
            </a:r>
            <a:br>
              <a:rPr lang="fr-FR" u="sng" dirty="0">
                <a:solidFill>
                  <a:srgbClr val="7B01AA"/>
                </a:solidFill>
                <a:latin typeface="Calibri"/>
                <a:cs typeface="Calibri"/>
              </a:rPr>
            </a:br>
            <a:endParaRPr lang="fr-FR" u="sng" dirty="0">
              <a:solidFill>
                <a:srgbClr val="7B01AA"/>
              </a:solidFill>
              <a:latin typeface="Calibri"/>
              <a:cs typeface="Calibri"/>
            </a:endParaRPr>
          </a:p>
          <a:p>
            <a:r>
              <a:rPr lang="fr-FR" b="1" dirty="0">
                <a:solidFill>
                  <a:srgbClr val="FFFFFF"/>
                </a:solidFill>
                <a:latin typeface="Calibri"/>
                <a:cs typeface="Calibri"/>
              </a:rPr>
              <a:t>Gène fonctionnelle liée à la réinnervation aberrante : </a:t>
            </a:r>
            <a:r>
              <a:rPr lang="fr-FR" u="sng" dirty="0">
                <a:solidFill>
                  <a:srgbClr val="FFFFFF"/>
                </a:solidFill>
                <a:latin typeface="Calibri"/>
                <a:cs typeface="Calibri"/>
              </a:rPr>
              <a:t>nerf facial +++</a:t>
            </a:r>
          </a:p>
          <a:p>
            <a:endParaRPr lang="fr-FR" u="sng" dirty="0">
              <a:solidFill>
                <a:srgbClr val="3366FF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3366FF"/>
              </a:solidFill>
              <a:latin typeface="Calibri"/>
              <a:cs typeface="Calibri"/>
            </a:endParaRPr>
          </a:p>
          <a:p>
            <a:pPr lvl="1">
              <a:buFontTx/>
              <a:buChar char="-"/>
            </a:pPr>
            <a:endParaRPr lang="en-US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9" name="Titre 7"/>
          <p:cNvSpPr txBox="1">
            <a:spLocks/>
          </p:cNvSpPr>
          <p:nvPr/>
        </p:nvSpPr>
        <p:spPr bwMode="auto">
          <a:xfrm>
            <a:off x="262692" y="-157162"/>
            <a:ext cx="88813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>
                <a:solidFill>
                  <a:srgbClr val="FF6600"/>
                </a:solidFill>
                <a:latin typeface="Calibri"/>
                <a:cs typeface="Calibri"/>
              </a:rPr>
              <a:t>Aspects fonctionnels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0612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Pronostic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994" y="994800"/>
            <a:ext cx="87650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FFFF"/>
                </a:solidFill>
                <a:latin typeface="Calibri"/>
                <a:cs typeface="Calibri"/>
              </a:rPr>
              <a:t>Plus performante pour certains troncs nerveux que pour d’autres</a:t>
            </a:r>
          </a:p>
          <a:p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 	</a:t>
            </a:r>
            <a:br>
              <a:rPr lang="fr-FR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PRONOSTIC </a:t>
            </a:r>
            <a:r>
              <a:rPr lang="fr-FR" dirty="0">
                <a:solidFill>
                  <a:srgbClr val="FF6600"/>
                </a:solidFill>
                <a:latin typeface="Calibri"/>
                <a:cs typeface="Calibri"/>
              </a:rPr>
              <a:t>FAVORABLE </a:t>
            </a:r>
            <a:r>
              <a:rPr lang="fr-FR" dirty="0">
                <a:solidFill>
                  <a:srgbClr val="7B01AA"/>
                </a:solidFill>
                <a:latin typeface="Calibri"/>
                <a:cs typeface="Calibri"/>
              </a:rPr>
              <a:t>: </a:t>
            </a:r>
            <a:br>
              <a:rPr lang="fr-FR" dirty="0">
                <a:solidFill>
                  <a:srgbClr val="7B01AA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7B01AA"/>
                </a:solidFill>
                <a:latin typeface="Calibri"/>
                <a:cs typeface="Calibri"/>
              </a:rPr>
              <a:t>	</a:t>
            </a:r>
            <a:r>
              <a:rPr lang="fr-FR" u="sng" dirty="0">
                <a:solidFill>
                  <a:srgbClr val="FFFFFF"/>
                </a:solidFill>
                <a:latin typeface="Calibri"/>
                <a:cs typeface="Calibri"/>
              </a:rPr>
              <a:t>nerf radial (transferts tendineux) &gt; </a:t>
            </a:r>
            <a:br>
              <a:rPr lang="fr-FR" u="sng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fr-FR" u="sng" dirty="0">
                <a:solidFill>
                  <a:srgbClr val="FFFFFF"/>
                </a:solidFill>
                <a:latin typeface="Calibri"/>
                <a:cs typeface="Calibri"/>
              </a:rPr>
              <a:t>atteintes complètes des nerfs ulnaire ou médian</a:t>
            </a:r>
          </a:p>
        </p:txBody>
      </p:sp>
      <p:sp>
        <p:nvSpPr>
          <p:cNvPr id="11" name="Titre 7"/>
          <p:cNvSpPr txBox="1">
            <a:spLocks/>
          </p:cNvSpPr>
          <p:nvPr/>
        </p:nvSpPr>
        <p:spPr bwMode="auto">
          <a:xfrm>
            <a:off x="262692" y="-207962"/>
            <a:ext cx="88813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>
                <a:solidFill>
                  <a:srgbClr val="FF6600"/>
                </a:solidFill>
                <a:latin typeface="Calibri"/>
                <a:cs typeface="Calibri"/>
              </a:rPr>
              <a:t>Chirurgie palliative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3" y="3162300"/>
            <a:ext cx="5953125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prstTxWarp prst="textNoShape">
              <a:avLst/>
            </a:prstTxWarp>
          </a:bodyPr>
          <a:lstStyle/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2"/>
            <a:ext cx="7556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Stimulation </a:t>
            </a:r>
            <a:r>
              <a:rPr lang="fr-FR" b="1" dirty="0" err="1">
                <a:solidFill>
                  <a:schemeClr val="bg1"/>
                </a:solidFill>
                <a:latin typeface="Calibri"/>
                <a:cs typeface="Calibri"/>
              </a:rPr>
              <a:t>anodale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Image 7" descr="stimulation anodiq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2" y="495300"/>
            <a:ext cx="8462377" cy="53040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43178" y="1432868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FF0000"/>
                </a:solidFill>
                <a:latin typeface="Calibri"/>
                <a:cs typeface="Calibri"/>
              </a:rPr>
              <a:t>5 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3178" y="1813868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FF0000"/>
                </a:solidFill>
                <a:latin typeface="Calibri"/>
                <a:cs typeface="Calibri"/>
              </a:rPr>
              <a:t>10 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3178" y="2207568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FF0000"/>
                </a:solidFill>
                <a:latin typeface="Calibri"/>
                <a:cs typeface="Calibri"/>
              </a:rPr>
              <a:t>15 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3178" y="2652068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FF0000"/>
                </a:solidFill>
                <a:latin typeface="Calibri"/>
                <a:cs typeface="Calibri"/>
              </a:rPr>
              <a:t>20 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3178" y="3109268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FF0000"/>
                </a:solidFill>
                <a:latin typeface="Calibri"/>
                <a:cs typeface="Calibri"/>
              </a:rPr>
              <a:t>25 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3178" y="3553768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FF0000"/>
                </a:solidFill>
                <a:latin typeface="Calibri"/>
                <a:cs typeface="Calibri"/>
              </a:rPr>
              <a:t>30 mA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49185</TotalTime>
  <Words>5882</Words>
  <Application>Microsoft Macintosh PowerPoint</Application>
  <PresentationFormat>Affichage à l'écran (4:3)</PresentationFormat>
  <Paragraphs>717</Paragraphs>
  <Slides>84</Slides>
  <Notes>83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84</vt:i4>
      </vt:variant>
    </vt:vector>
  </HeadingPairs>
  <TitlesOfParts>
    <vt:vector size="91" baseType="lpstr">
      <vt:lpstr>Calibri</vt:lpstr>
      <vt:lpstr>Cambria</vt:lpstr>
      <vt:lpstr>Century Gothic</vt:lpstr>
      <vt:lpstr>Comic Sans MS</vt:lpstr>
      <vt:lpstr>Times New Roman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Liminh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Wangpage</dc:creator>
  <cp:lastModifiedBy>François Wang</cp:lastModifiedBy>
  <cp:revision>518</cp:revision>
  <dcterms:created xsi:type="dcterms:W3CDTF">2016-05-19T05:30:58Z</dcterms:created>
  <dcterms:modified xsi:type="dcterms:W3CDTF">2020-05-13T13:59:13Z</dcterms:modified>
</cp:coreProperties>
</file>