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Default Extension="vml" ContentType="application/vnd.openxmlformats-officedocument.vmlDrawing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74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Default Extension="xls" ContentType="application/vnd.ms-exce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75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Default Extension="emf" ContentType="image/x-emf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Default Extension="xml" ContentType="application/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70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notesSlides/notesSlide66.xml" ContentType="application/vnd.openxmlformats-officedocument.presentationml.notesSlide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76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77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Default Extension="wmf" ContentType="image/x-wmf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4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5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7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385" r:id="rId3"/>
    <p:sldId id="425" r:id="rId4"/>
    <p:sldId id="386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9" r:id="rId18"/>
    <p:sldId id="438" r:id="rId19"/>
    <p:sldId id="440" r:id="rId20"/>
    <p:sldId id="441" r:id="rId21"/>
    <p:sldId id="442" r:id="rId22"/>
    <p:sldId id="443" r:id="rId23"/>
    <p:sldId id="444" r:id="rId24"/>
    <p:sldId id="445" r:id="rId25"/>
    <p:sldId id="446" r:id="rId26"/>
    <p:sldId id="478" r:id="rId27"/>
    <p:sldId id="447" r:id="rId28"/>
    <p:sldId id="448" r:id="rId29"/>
    <p:sldId id="449" r:id="rId30"/>
    <p:sldId id="450" r:id="rId31"/>
    <p:sldId id="451" r:id="rId32"/>
    <p:sldId id="452" r:id="rId33"/>
    <p:sldId id="453" r:id="rId34"/>
    <p:sldId id="454" r:id="rId35"/>
    <p:sldId id="455" r:id="rId36"/>
    <p:sldId id="456" r:id="rId37"/>
    <p:sldId id="457" r:id="rId38"/>
    <p:sldId id="458" r:id="rId39"/>
    <p:sldId id="459" r:id="rId40"/>
    <p:sldId id="460" r:id="rId41"/>
    <p:sldId id="462" r:id="rId42"/>
    <p:sldId id="461" r:id="rId43"/>
    <p:sldId id="463" r:id="rId44"/>
    <p:sldId id="464" r:id="rId45"/>
    <p:sldId id="465" r:id="rId46"/>
    <p:sldId id="473" r:id="rId47"/>
    <p:sldId id="466" r:id="rId48"/>
    <p:sldId id="467" r:id="rId49"/>
    <p:sldId id="468" r:id="rId50"/>
    <p:sldId id="469" r:id="rId51"/>
    <p:sldId id="470" r:id="rId52"/>
    <p:sldId id="471" r:id="rId53"/>
    <p:sldId id="472" r:id="rId54"/>
    <p:sldId id="474" r:id="rId55"/>
    <p:sldId id="475" r:id="rId56"/>
    <p:sldId id="476" r:id="rId57"/>
    <p:sldId id="477" r:id="rId58"/>
    <p:sldId id="479" r:id="rId59"/>
    <p:sldId id="480" r:id="rId60"/>
    <p:sldId id="481" r:id="rId61"/>
    <p:sldId id="482" r:id="rId62"/>
    <p:sldId id="483" r:id="rId63"/>
    <p:sldId id="484" r:id="rId64"/>
    <p:sldId id="485" r:id="rId65"/>
    <p:sldId id="486" r:id="rId66"/>
    <p:sldId id="487" r:id="rId67"/>
    <p:sldId id="488" r:id="rId68"/>
    <p:sldId id="489" r:id="rId69"/>
    <p:sldId id="490" r:id="rId70"/>
    <p:sldId id="491" r:id="rId71"/>
    <p:sldId id="492" r:id="rId72"/>
    <p:sldId id="493" r:id="rId73"/>
    <p:sldId id="494" r:id="rId74"/>
    <p:sldId id="495" r:id="rId75"/>
    <p:sldId id="496" r:id="rId76"/>
    <p:sldId id="497" r:id="rId77"/>
    <p:sldId id="498" r:id="rId78"/>
    <p:sldId id="500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290029"/>
    <a:srgbClr val="82007A"/>
    <a:srgbClr val="6C1B64"/>
    <a:srgbClr val="F2F8AA"/>
    <a:srgbClr val="E2ED98"/>
    <a:srgbClr val="3D0D47"/>
    <a:srgbClr val="0C43F4"/>
    <a:srgbClr val="FF9900"/>
    <a:srgbClr val="FFFF00"/>
    <a:srgbClr val="06FA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657" autoAdjust="0"/>
    <p:restoredTop sz="97368" autoAdjust="0"/>
  </p:normalViewPr>
  <p:slideViewPr>
    <p:cSldViewPr snapToGrid="0">
      <p:cViewPr>
        <p:scale>
          <a:sx n="100" d="100"/>
          <a:sy n="100" d="100"/>
        </p:scale>
        <p:origin x="-1200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53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CB559157-B03F-0245-A195-89308B1632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AA1A5150-837D-D14C-B479-1BCAF0C514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781E8-0CEC-CB4A-862F-578492E746FB}" type="slidenum">
              <a:rPr lang="fr-FR">
                <a:latin typeface="Times New Roman" pitchFamily="-65" charset="0"/>
              </a:rPr>
              <a:pPr/>
              <a:t>28</a:t>
            </a:fld>
            <a:endParaRPr lang="fr-FR">
              <a:latin typeface="Times New Roman" pitchFamily="-65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287" y="4322377"/>
            <a:ext cx="5019145" cy="411030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BE">
                <a:latin typeface="Times New Roman" pitchFamily="-65" charset="0"/>
              </a:rPr>
              <a:t>Le nerf est représenté par 4 axones de taille différente. La conduction nerveuse est plus rapide au niveau des axones de gros calibre.</a:t>
            </a:r>
          </a:p>
          <a:p>
            <a:pPr eaLnBrk="1" hangingPunct="1"/>
            <a:endParaRPr lang="fr-BE">
              <a:latin typeface="Times New Roman" pitchFamily="-65" charset="0"/>
            </a:endParaRPr>
          </a:p>
          <a:p>
            <a:pPr eaLnBrk="1" hangingPunct="1"/>
            <a:r>
              <a:rPr lang="fr-BE">
                <a:latin typeface="Times New Roman" pitchFamily="-65" charset="0"/>
              </a:rPr>
              <a:t>Stimulation supramaximale</a:t>
            </a:r>
            <a:endParaRPr lang="fr-FR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511E1-6A0C-A941-823F-668D0FE0E361}" type="slidenum">
              <a:rPr lang="fr-FR">
                <a:latin typeface="Times New Roman" pitchFamily="-65" charset="0"/>
              </a:rPr>
              <a:pPr/>
              <a:t>48</a:t>
            </a:fld>
            <a:endParaRPr lang="fr-FR">
              <a:latin typeface="Times New Roman" pitchFamily="-65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0287" y="686278"/>
            <a:ext cx="4980635" cy="3428448"/>
          </a:xfrm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5" y="4342996"/>
            <a:ext cx="5028772" cy="411472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BE">
                <a:latin typeface="Times New Roman" pitchFamily="-65" charset="0"/>
              </a:rPr>
              <a:t>H : expliquer pas à pas en fonction de l’intensité de la stimulation nerveuse</a:t>
            </a:r>
          </a:p>
          <a:p>
            <a:pPr eaLnBrk="1" hangingPunct="1"/>
            <a:r>
              <a:rPr lang="fr-BE">
                <a:latin typeface="Times New Roman" pitchFamily="-65" charset="0"/>
              </a:rPr>
              <a:t>(durée=1ms, faible intensité uniquement Ia, puis Ia et f motrices, puis f motrices et collision de toutes les H)</a:t>
            </a:r>
          </a:p>
          <a:p>
            <a:pPr eaLnBrk="1" hangingPunct="1"/>
            <a:endParaRPr lang="fr-BE">
              <a:latin typeface="Times New Roman" pitchFamily="-65" charset="0"/>
            </a:endParaRPr>
          </a:p>
          <a:p>
            <a:pPr eaLnBrk="1" hangingPunct="1"/>
            <a:r>
              <a:rPr lang="fr-BE">
                <a:latin typeface="Times New Roman" pitchFamily="-65" charset="0"/>
              </a:rPr>
              <a:t>F : chaque trace = st supramaximale, 5mV/D à gauche et 500 µV/D à droite</a:t>
            </a:r>
          </a:p>
          <a:p>
            <a:pPr eaLnBrk="1" hangingPunct="1"/>
            <a:endParaRPr lang="fr-BE">
              <a:latin typeface="Times New Roman" pitchFamily="-65" charset="0"/>
            </a:endParaRPr>
          </a:p>
          <a:p>
            <a:pPr eaLnBrk="1" hangingPunct="1"/>
            <a:r>
              <a:rPr lang="fr-BE">
                <a:latin typeface="Times New Roman" pitchFamily="-65" charset="0"/>
              </a:rPr>
              <a:t>Paramètres pour les F et les H, et exemples pathologiques</a:t>
            </a:r>
            <a:endParaRPr lang="fr-FR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9052-5D3F-EE4F-8ED1-A8490C9519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626D3-1C44-0F49-BEEA-61CC3B1296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2288-5DAE-B848-A508-68B8A141AD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D00A6-F22B-434A-808C-97602B2758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A94A-B51B-D842-8A40-F10F2F2A2B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091A6-16D5-CA47-8066-78485835F0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D50B-4958-E94F-B919-BBC5A5D43B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7379-9B2D-6649-BAD9-645612AC54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5EE10-CC89-C84D-82E5-32BE5E0DB6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51FA-BA55-6345-8E70-B63BD67244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6DEA8-0592-5441-BF40-F846B59BD8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125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6684A7D4-DB0A-AF42-A094-9D9343CD87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hyperlink" Target="..%5C..%5C..%5CDocuments%20and%20Settings%5CFran%C3%A7ois%20Wang%5CMes%20documents%5CPr%C3%A9sentations%20Power%20Point%5CDES2000%20bis.ppt%2322.%20Pr%C3%A9sentation%20PowerPoint" TargetMode="External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7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4.pn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C:%5CWINDOWS%5CBureau%5CDES2000%20bis.ppt%235.%20Pr%C3%A9sentation%20PowerPoint" TargetMode="External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DES%202000/DES2000%20bis.ppt%238.%20Pr%C3%A9sentation%20PowerPoint" TargetMode="External"/><Relationship Id="rId4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DES%202000/DES2000%20bis.ppt%2311.%20Pr%C3%A9sentation%20PowerPoint" TargetMode="External"/><Relationship Id="rId4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DES%202000/DES2000%20bis.ppt%2315.%20Pr%C3%A9sentation%20PowerPoint" TargetMode="External"/><Relationship Id="rId4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DES%202000/DES2000%20bis.ppt%2316.%20Pr%C3%A9sentation%20PowerPoint" TargetMode="External"/><Relationship Id="rId4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6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oleObject" Target="../embeddings/Microsoft_Excel_97_-_2004-blad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François </a:t>
            </a:r>
            <a:r>
              <a:rPr lang="fr-FR" sz="1800" b="1" dirty="0">
                <a:solidFill>
                  <a:schemeClr val="bg1"/>
                </a:solidFill>
                <a:latin typeface="Cambria" pitchFamily="-65" charset="0"/>
              </a:rPr>
              <a:t>Wang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1066800"/>
            <a:ext cx="7239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  <a:latin typeface="Cambria" pitchFamily="-65" charset="0"/>
              </a:rPr>
              <a:t>Buts de la </a:t>
            </a:r>
            <a:r>
              <a:rPr lang="en-US" sz="4000" b="1" dirty="0" err="1" smtClean="0">
                <a:solidFill>
                  <a:srgbClr val="FFFF00"/>
                </a:solidFill>
                <a:latin typeface="Cambria" pitchFamily="-65" charset="0"/>
              </a:rPr>
              <a:t>neurophysiologie</a:t>
            </a:r>
            <a:endParaRPr lang="en-US" sz="4000" b="1" dirty="0" smtClean="0">
              <a:solidFill>
                <a:srgbClr val="FFFF00"/>
              </a:solidFill>
              <a:latin typeface="Cambria" pitchFamily="-65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6600"/>
                </a:solidFill>
                <a:latin typeface="Cambria" pitchFamily="-65" charset="0"/>
              </a:rPr>
              <a:t>Neurographies</a:t>
            </a:r>
            <a:r>
              <a:rPr lang="en-US" sz="4000" b="1" dirty="0" smtClean="0">
                <a:solidFill>
                  <a:srgbClr val="FF6600"/>
                </a:solidFill>
                <a:latin typeface="Cambria" pitchFamily="-65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Cambria" pitchFamily="-65" charset="0"/>
              </a:rPr>
              <a:t>sensitives</a:t>
            </a:r>
            <a:r>
              <a:rPr lang="en-US" sz="4000" b="1" dirty="0" smtClean="0">
                <a:solidFill>
                  <a:srgbClr val="FF6600"/>
                </a:solidFill>
                <a:latin typeface="Cambria" pitchFamily="-65" charset="0"/>
              </a:rPr>
              <a:t> et </a:t>
            </a:r>
            <a:r>
              <a:rPr lang="en-US" sz="4000" b="1" dirty="0" err="1" smtClean="0">
                <a:solidFill>
                  <a:srgbClr val="FF6600"/>
                </a:solidFill>
                <a:latin typeface="Cambria" pitchFamily="-65" charset="0"/>
              </a:rPr>
              <a:t>motrices</a:t>
            </a:r>
            <a:endParaRPr lang="en-US" sz="4000" b="1" dirty="0" smtClean="0">
              <a:solidFill>
                <a:srgbClr val="FF6600"/>
              </a:solidFill>
              <a:latin typeface="Cambria" pitchFamily="-65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  <a:latin typeface="Cambria" pitchFamily="-65" charset="0"/>
              </a:rPr>
              <a:t>Cours</a:t>
            </a:r>
            <a:r>
              <a:rPr lang="en-US" sz="4000" b="1" dirty="0">
                <a:solidFill>
                  <a:schemeClr val="bg1"/>
                </a:solidFill>
                <a:latin typeface="Cambria" pitchFamily="-65" charset="0"/>
              </a:rPr>
              <a:t> 1 : bases techniques</a:t>
            </a: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latin typeface="Cambria" pitchFamily="-65" charset="0"/>
              </a:rPr>
              <a:t>Cours</a:t>
            </a:r>
            <a:r>
              <a:rPr lang="en-US" dirty="0">
                <a:solidFill>
                  <a:schemeClr val="bg1"/>
                </a:solidFill>
                <a:latin typeface="Cambria" pitchFamily="-65" charset="0"/>
              </a:rPr>
              <a:t> 2 :</a:t>
            </a:r>
            <a:r>
              <a:rPr lang="en-US" dirty="0" smtClean="0">
                <a:solidFill>
                  <a:schemeClr val="bg1"/>
                </a:solidFill>
                <a:latin typeface="Cambria" pitchFamily="-65" charset="0"/>
              </a:rPr>
              <a:t> syndromes </a:t>
            </a:r>
            <a:r>
              <a:rPr lang="en-US" dirty="0" err="1" smtClean="0">
                <a:solidFill>
                  <a:schemeClr val="bg1"/>
                </a:solidFill>
                <a:latin typeface="Cambria" pitchFamily="-65" charset="0"/>
              </a:rPr>
              <a:t>canalaires</a:t>
            </a:r>
            <a:endParaRPr lang="en-US" dirty="0" smtClean="0">
              <a:solidFill>
                <a:schemeClr val="bg1"/>
              </a:solidFill>
              <a:latin typeface="Cambria" pitchFamily="-65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latin typeface="Cambria" pitchFamily="-65" charset="0"/>
              </a:rPr>
              <a:t>Cours</a:t>
            </a:r>
            <a:r>
              <a:rPr lang="en-US" dirty="0">
                <a:solidFill>
                  <a:schemeClr val="bg1"/>
                </a:solidFill>
                <a:latin typeface="Cambria" pitchFamily="-65" charset="0"/>
              </a:rPr>
              <a:t> 3 :</a:t>
            </a:r>
            <a:r>
              <a:rPr lang="en-US" dirty="0" smtClean="0">
                <a:solidFill>
                  <a:schemeClr val="bg1"/>
                </a:solidFill>
                <a:latin typeface="Cambria" pitchFamily="-65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mbria" pitchFamily="-65" charset="0"/>
              </a:rPr>
              <a:t>polyneuropathies</a:t>
            </a:r>
            <a:endParaRPr lang="en-US" dirty="0">
              <a:solidFill>
                <a:schemeClr val="bg1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Buts de la neurophysiologie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61931"/>
            <a:ext cx="8896350" cy="9664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nl-BE" dirty="0" smtClean="0">
                <a:solidFill>
                  <a:srgbClr val="FFFFFF"/>
                </a:solidFill>
                <a:latin typeface="Cambria"/>
                <a:cs typeface="Cambria"/>
              </a:rPr>
              <a:t>Répondre à des </a:t>
            </a:r>
            <a:r>
              <a:rPr lang="nl-BE" b="1" dirty="0" smtClean="0">
                <a:solidFill>
                  <a:srgbClr val="FFFF00"/>
                </a:solidFill>
                <a:latin typeface="Cambria"/>
                <a:cs typeface="Cambria"/>
              </a:rPr>
              <a:t>questions spécifiques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93738" y="1354138"/>
            <a:ext cx="80438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Font typeface="Wingdings" charset="2"/>
              <a:buChar char=""/>
              <a:tabLst>
                <a:tab pos="292100" algn="l"/>
                <a:tab pos="765175" algn="l"/>
                <a:tab pos="6286500" algn="l"/>
              </a:tabLst>
            </a:pPr>
            <a:r>
              <a:rPr lang="fr-FR" sz="1600" dirty="0">
                <a:solidFill>
                  <a:srgbClr val="FF0000"/>
                </a:solidFill>
                <a:latin typeface="Trebuchet MS" pitchFamily="-65" charset="0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Trebuchet MS" pitchFamily="-65" charset="0"/>
              </a:rPr>
              <a:t>Myopathie cortisonique ou poussée de myosite ?</a:t>
            </a:r>
          </a:p>
          <a:p>
            <a:pPr>
              <a:spcBef>
                <a:spcPct val="50000"/>
              </a:spcBef>
              <a:buFont typeface="Wingdings" charset="2"/>
              <a:buChar char=""/>
              <a:tabLst>
                <a:tab pos="292100" algn="l"/>
                <a:tab pos="765175" algn="l"/>
                <a:tab pos="6286500" algn="l"/>
              </a:tabLst>
            </a:pPr>
            <a:r>
              <a:rPr lang="fr-FR" sz="1600" dirty="0">
                <a:solidFill>
                  <a:schemeClr val="bg1"/>
                </a:solidFill>
                <a:latin typeface="Trebuchet MS" pitchFamily="-65" charset="0"/>
              </a:rPr>
              <a:t> Y a-t-il une origine nerveuse périphérique aux difficultés de sevrage du 	respirateur ?</a:t>
            </a:r>
          </a:p>
          <a:p>
            <a:pPr>
              <a:spcBef>
                <a:spcPct val="50000"/>
              </a:spcBef>
              <a:buFont typeface="Wingdings" charset="2"/>
              <a:buChar char=""/>
              <a:tabLst>
                <a:tab pos="292100" algn="l"/>
                <a:tab pos="765175" algn="l"/>
                <a:tab pos="6286500" algn="l"/>
              </a:tabLst>
            </a:pPr>
            <a:r>
              <a:rPr lang="fr-FR" sz="1600" dirty="0">
                <a:solidFill>
                  <a:schemeClr val="bg1"/>
                </a:solidFill>
                <a:latin typeface="Trebuchet MS" pitchFamily="-65" charset="0"/>
              </a:rPr>
              <a:t> Paralysie vraie ou conversion hystérique ? (</a:t>
            </a:r>
            <a:r>
              <a:rPr lang="fr-FR" sz="1600" b="1" dirty="0">
                <a:solidFill>
                  <a:srgbClr val="FFFF00"/>
                </a:solidFill>
                <a:latin typeface="Trebuchet MS" pitchFamily="-65" charset="0"/>
              </a:rPr>
              <a:t>PEM</a:t>
            </a:r>
            <a:r>
              <a:rPr lang="fr-FR" sz="1600" dirty="0">
                <a:solidFill>
                  <a:schemeClr val="bg1"/>
                </a:solidFill>
                <a:latin typeface="Trebuchet MS" pitchFamily="-65" charset="0"/>
              </a:rPr>
              <a:t>)</a:t>
            </a:r>
          </a:p>
          <a:p>
            <a:pPr>
              <a:spcBef>
                <a:spcPct val="50000"/>
              </a:spcBef>
              <a:buFont typeface="Wingdings" charset="2"/>
              <a:buChar char=""/>
              <a:tabLst>
                <a:tab pos="292100" algn="l"/>
                <a:tab pos="765175" algn="l"/>
                <a:tab pos="6286500" algn="l"/>
              </a:tabLst>
            </a:pPr>
            <a:r>
              <a:rPr lang="fr-FR" sz="1600" dirty="0">
                <a:solidFill>
                  <a:schemeClr val="bg1"/>
                </a:solidFill>
                <a:latin typeface="Trebuchet MS" pitchFamily="-65" charset="0"/>
              </a:rPr>
              <a:t> Amyotrophie neurogène, myogène ou de non-usage ?</a:t>
            </a:r>
          </a:p>
          <a:p>
            <a:pPr>
              <a:spcBef>
                <a:spcPct val="50000"/>
              </a:spcBef>
              <a:buFont typeface="Wingdings" charset="2"/>
              <a:buChar char=""/>
              <a:tabLst>
                <a:tab pos="292100" algn="l"/>
                <a:tab pos="765175" algn="l"/>
                <a:tab pos="6286500" algn="l"/>
              </a:tabLst>
            </a:pPr>
            <a:r>
              <a:rPr lang="fr-FR" sz="1600" dirty="0">
                <a:solidFill>
                  <a:schemeClr val="bg1"/>
                </a:solidFill>
                <a:latin typeface="Trebuchet MS" pitchFamily="-65" charset="0"/>
              </a:rPr>
              <a:t> Pronostic d’une paralysie faciale ?</a:t>
            </a:r>
          </a:p>
          <a:p>
            <a:pPr>
              <a:spcBef>
                <a:spcPct val="50000"/>
              </a:spcBef>
              <a:buFont typeface="Wingdings" charset="2"/>
              <a:buChar char=""/>
              <a:tabLst>
                <a:tab pos="292100" algn="l"/>
                <a:tab pos="765175" algn="l"/>
                <a:tab pos="6286500" algn="l"/>
              </a:tabLst>
            </a:pPr>
            <a:r>
              <a:rPr lang="fr-FR" sz="1600" dirty="0">
                <a:solidFill>
                  <a:schemeClr val="bg1"/>
                </a:solidFill>
                <a:latin typeface="Trebuchet MS" pitchFamily="-65" charset="0"/>
              </a:rPr>
              <a:t> Séquelle de radiothérapie ou récidive tumorale ?</a:t>
            </a:r>
          </a:p>
          <a:p>
            <a:pPr>
              <a:spcBef>
                <a:spcPct val="50000"/>
              </a:spcBef>
              <a:buFont typeface="Wingdings" charset="2"/>
              <a:buChar char=""/>
              <a:tabLst>
                <a:tab pos="292100" algn="l"/>
                <a:tab pos="765175" algn="l"/>
                <a:tab pos="6286500" algn="l"/>
              </a:tabLst>
            </a:pPr>
            <a:r>
              <a:rPr lang="fr-FR" sz="1600" dirty="0">
                <a:solidFill>
                  <a:schemeClr val="bg1"/>
                </a:solidFill>
                <a:latin typeface="Trebuchet MS" pitchFamily="-65" charset="0"/>
              </a:rPr>
              <a:t> La majoration des plaintes sensitives = récupération ou aggravation ?</a:t>
            </a:r>
          </a:p>
          <a:p>
            <a:pPr>
              <a:spcBef>
                <a:spcPct val="50000"/>
              </a:spcBef>
              <a:buFont typeface="Wingdings" charset="2"/>
              <a:buChar char=""/>
              <a:tabLst>
                <a:tab pos="292100" algn="l"/>
                <a:tab pos="765175" algn="l"/>
                <a:tab pos="6286500" algn="l"/>
              </a:tabLst>
            </a:pPr>
            <a:r>
              <a:rPr lang="fr-FR" sz="1600" dirty="0">
                <a:solidFill>
                  <a:schemeClr val="bg1"/>
                </a:solidFill>
                <a:latin typeface="Trebuchet MS" pitchFamily="-65" charset="0"/>
              </a:rPr>
              <a:t> Bloc de conduction ou </a:t>
            </a:r>
            <a:r>
              <a:rPr lang="fr-FR" sz="1600" b="1" dirty="0" err="1">
                <a:solidFill>
                  <a:srgbClr val="FFFF00"/>
                </a:solidFill>
                <a:latin typeface="Trebuchet MS" pitchFamily="-65" charset="0"/>
              </a:rPr>
              <a:t>pseudo-bloc</a:t>
            </a:r>
            <a:r>
              <a:rPr lang="fr-FR" sz="1600" b="1" dirty="0">
                <a:solidFill>
                  <a:srgbClr val="FFFF00"/>
                </a:solidFill>
                <a:latin typeface="Trebuchet MS" pitchFamily="-65" charset="0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Trebuchet MS" pitchFamily="-65" charset="0"/>
              </a:rPr>
              <a:t>?</a:t>
            </a:r>
          </a:p>
          <a:p>
            <a:pPr>
              <a:spcBef>
                <a:spcPct val="50000"/>
              </a:spcBef>
              <a:buFont typeface="Wingdings" charset="2"/>
              <a:buChar char=""/>
              <a:tabLst>
                <a:tab pos="292100" algn="l"/>
                <a:tab pos="765175" algn="l"/>
                <a:tab pos="6286500" algn="l"/>
              </a:tabLst>
            </a:pPr>
            <a:r>
              <a:rPr lang="fr-FR" sz="1600" dirty="0">
                <a:solidFill>
                  <a:schemeClr val="bg1"/>
                </a:solidFill>
                <a:latin typeface="Trebuchet MS" pitchFamily="-65" charset="0"/>
              </a:rPr>
              <a:t> Indication opératoire ? </a:t>
            </a:r>
            <a:r>
              <a:rPr lang="fr-FR" sz="1600" b="1" dirty="0">
                <a:solidFill>
                  <a:srgbClr val="FFFF00"/>
                </a:solidFill>
                <a:latin typeface="Trebuchet MS" pitchFamily="-65" charset="0"/>
              </a:rPr>
              <a:t>SCC</a:t>
            </a:r>
            <a:r>
              <a:rPr lang="fr-FR" sz="1600" dirty="0">
                <a:solidFill>
                  <a:schemeClr val="bg1"/>
                </a:solidFill>
                <a:latin typeface="Trebuchet MS" pitchFamily="-65" charset="0"/>
              </a:rPr>
              <a:t>, traumatisme avec </a:t>
            </a:r>
            <a:r>
              <a:rPr lang="fr-FR" sz="1600" b="1" dirty="0" err="1">
                <a:solidFill>
                  <a:srgbClr val="FFFF00"/>
                </a:solidFill>
                <a:latin typeface="Trebuchet MS" pitchFamily="-65" charset="0"/>
              </a:rPr>
              <a:t>neurotmèsis</a:t>
            </a:r>
            <a:r>
              <a:rPr lang="fr-FR" sz="1600" dirty="0">
                <a:solidFill>
                  <a:schemeClr val="bg1"/>
                </a:solidFill>
                <a:latin typeface="Trebuchet MS" pitchFamily="-65" charset="0"/>
              </a:rPr>
              <a:t> (balle, arme 	blanche, iatrogène), </a:t>
            </a:r>
            <a:r>
              <a:rPr lang="fr-FR" sz="1600" b="1" dirty="0">
                <a:solidFill>
                  <a:srgbClr val="FFFF00"/>
                </a:solidFill>
                <a:latin typeface="Trebuchet MS" pitchFamily="-65" charset="0"/>
              </a:rPr>
              <a:t>aggravation</a:t>
            </a:r>
            <a:r>
              <a:rPr lang="fr-FR" sz="1600" dirty="0">
                <a:solidFill>
                  <a:srgbClr val="FFFF00"/>
                </a:solidFill>
                <a:latin typeface="Trebuchet MS" pitchFamily="-65" charset="0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Trebuchet MS" pitchFamily="-65" charset="0"/>
              </a:rPr>
              <a:t>sensible lors d’un ENMG de contrôle</a:t>
            </a:r>
          </a:p>
          <a:p>
            <a:pPr>
              <a:spcBef>
                <a:spcPct val="50000"/>
              </a:spcBef>
              <a:buFont typeface="Wingdings" charset="2"/>
              <a:buChar char=""/>
              <a:tabLst>
                <a:tab pos="292100" algn="l"/>
                <a:tab pos="765175" algn="l"/>
                <a:tab pos="6286500" algn="l"/>
              </a:tabLst>
            </a:pPr>
            <a:r>
              <a:rPr lang="fr-FR" sz="1600" dirty="0">
                <a:solidFill>
                  <a:schemeClr val="bg1"/>
                </a:solidFill>
                <a:latin typeface="Trebuchet MS" pitchFamily="-65" charset="0"/>
              </a:rPr>
              <a:t> </a:t>
            </a:r>
            <a:r>
              <a:rPr lang="fr-FR" sz="1600" b="1" dirty="0">
                <a:solidFill>
                  <a:srgbClr val="FFFF00"/>
                </a:solidFill>
                <a:latin typeface="Trebuchet MS" pitchFamily="-65" charset="0"/>
              </a:rPr>
              <a:t>Séquelle</a:t>
            </a:r>
            <a:r>
              <a:rPr lang="fr-FR" sz="1600" dirty="0">
                <a:solidFill>
                  <a:srgbClr val="FFFF00"/>
                </a:solidFill>
                <a:latin typeface="Trebuchet MS" pitchFamily="-65" charset="0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Trebuchet MS" pitchFamily="-65" charset="0"/>
              </a:rPr>
              <a:t>radiculaire ou </a:t>
            </a:r>
            <a:r>
              <a:rPr lang="fr-FR" sz="1600" b="1" dirty="0">
                <a:solidFill>
                  <a:srgbClr val="FFFF00"/>
                </a:solidFill>
                <a:latin typeface="Trebuchet MS" pitchFamily="-65" charset="0"/>
              </a:rPr>
              <a:t>récidive</a:t>
            </a:r>
            <a:r>
              <a:rPr lang="fr-FR" sz="1600" dirty="0">
                <a:solidFill>
                  <a:srgbClr val="FFFF00"/>
                </a:solidFill>
                <a:latin typeface="Trebuchet MS" pitchFamily="-65" charset="0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Trebuchet MS" pitchFamily="-65" charset="0"/>
              </a:rPr>
              <a:t>?</a:t>
            </a:r>
          </a:p>
          <a:p>
            <a:pPr>
              <a:spcBef>
                <a:spcPct val="50000"/>
              </a:spcBef>
              <a:buFont typeface="Wingdings" charset="2"/>
              <a:buChar char=""/>
              <a:tabLst>
                <a:tab pos="292100" algn="l"/>
                <a:tab pos="765175" algn="l"/>
                <a:tab pos="6286500" algn="l"/>
              </a:tabLst>
            </a:pPr>
            <a:r>
              <a:rPr lang="fr-FR" sz="1600" dirty="0">
                <a:solidFill>
                  <a:schemeClr val="bg1"/>
                </a:solidFill>
                <a:latin typeface="Trebuchet MS" pitchFamily="-65" charset="0"/>
              </a:rPr>
              <a:t> </a:t>
            </a:r>
            <a:r>
              <a:rPr lang="fr-FR" sz="1600" b="1" dirty="0">
                <a:solidFill>
                  <a:srgbClr val="FFFF00"/>
                </a:solidFill>
                <a:latin typeface="Trebuchet MS" pitchFamily="-65" charset="0"/>
              </a:rPr>
              <a:t>Imputabilité</a:t>
            </a:r>
            <a:r>
              <a:rPr lang="fr-FR" sz="1600" dirty="0">
                <a:solidFill>
                  <a:srgbClr val="FFFF00"/>
                </a:solidFill>
                <a:latin typeface="Trebuchet MS" pitchFamily="-65" charset="0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rebuchet MS" pitchFamily="-65" charset="0"/>
              </a:rPr>
              <a:t>d’un traumatisme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Neurographie sensitive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61931"/>
            <a:ext cx="8896350" cy="36256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Grosses fibres myélinisées (Ia) dont le corps cellulaire  se 	trouve dans le ganglion rachidien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Stimulation du nerf en un point et détection du potentiel 	d’action sensitif transmis en un autre point du nerf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LSD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VCS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 : LSD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Amplitude (&gt; 12 J) </a:t>
            </a:r>
          </a:p>
        </p:txBody>
      </p:sp>
      <p:pic>
        <p:nvPicPr>
          <p:cNvPr id="9" name="Picture 2" descr="TRU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4788" y="4030663"/>
            <a:ext cx="24145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TRU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1138" y="4275138"/>
            <a:ext cx="2370137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4371975" y="4953000"/>
            <a:ext cx="112871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V="1">
            <a:off x="6610350" y="5448300"/>
            <a:ext cx="533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943475" y="4895850"/>
            <a:ext cx="35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>
                <a:solidFill>
                  <a:srgbClr val="FF3300"/>
                </a:solidFill>
                <a:latin typeface="Comic Sans MS" pitchFamily="-65" charset="0"/>
              </a:rPr>
              <a:t>d</a:t>
            </a:r>
            <a:endParaRPr lang="fr-FR" sz="2000">
              <a:solidFill>
                <a:srgbClr val="FF3300"/>
              </a:solidFill>
              <a:latin typeface="Comic Sans MS" pitchFamily="-65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529388" y="5597525"/>
            <a:ext cx="814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dirty="0">
                <a:solidFill>
                  <a:srgbClr val="FFFF00"/>
                </a:solidFill>
                <a:latin typeface="Comic Sans MS" pitchFamily="-65" charset="0"/>
              </a:rPr>
              <a:t>LSD</a:t>
            </a:r>
            <a:endParaRPr lang="fr-FR" sz="2000" dirty="0">
              <a:solidFill>
                <a:srgbClr val="FFFF00"/>
              </a:solidFill>
              <a:latin typeface="Comic Sans MS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Neurographie sensitive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pic>
        <p:nvPicPr>
          <p:cNvPr id="15" name="Picture 2" descr="rachidien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5788" y="744538"/>
            <a:ext cx="598963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TRU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9738" y="4410075"/>
            <a:ext cx="24145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TRU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0763" y="4722813"/>
            <a:ext cx="2370137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014413" y="3089275"/>
            <a:ext cx="7543800" cy="120032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defRPr/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Une lésion même sévère (section complète) en amont du ganglion rachidien n’entraîne aucune dégénérescence axonale sensitive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6464300" y="1244600"/>
            <a:ext cx="228600" cy="78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Neurographie sensitive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582631"/>
            <a:ext cx="8896350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2425700" algn="l"/>
                <a:tab pos="4749800" algn="l"/>
                <a:tab pos="5740400" algn="l"/>
                <a:tab pos="70866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M. Sup.	n. médian : 	&gt; 55 m/s, 	&gt; 20 µv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n. radial : 	&gt; 55 m/s, 	&gt; 25 µV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n. musculo. :	&gt; 55 m/s, 	&gt; 10 µV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n. ulnaire :	&gt; 55 m/s, 	&gt; 10 µV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n. BCI :	&gt; 55 m/s, 	&gt; 10 µV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2425700" algn="l"/>
                <a:tab pos="4749800" algn="l"/>
                <a:tab pos="5740400" algn="l"/>
                <a:tab pos="70866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M. Inf.	n. sural :	&gt; 45 m/s, 	&gt; 10 µV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n. péronier sup.:	&gt; 45 m/s, 	&gt; 15 µV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n. saphène int.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n. fémoro-cut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Neurographie sensitive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27001" y="1320800"/>
          <a:ext cx="8864599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641"/>
                <a:gridCol w="3584067"/>
                <a:gridCol w="309989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AMPLITUDE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normale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AMPLITUDE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réduite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VCS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normale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Normal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Perte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axonale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Atteinte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préganglionnaire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BC entre les sites de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détection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et de stimulation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BC proximal au site de stimulation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ou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distal au site de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détection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Neuropathie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des petites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fibres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VCS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réduite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Démyélinisation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Perte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axonale et/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ou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démyélinisation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et/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ou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BC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Neurographie motrice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pic>
        <p:nvPicPr>
          <p:cNvPr id="9" name="Picture 1026" descr="TRU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677863"/>
            <a:ext cx="33877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61931"/>
            <a:ext cx="8896350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nl-BE" b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4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Unité motrice</a:t>
            </a:r>
          </a:p>
          <a:p>
            <a:pPr indent="444500">
              <a:lnSpc>
                <a:spcPct val="120000"/>
              </a:lnSpc>
              <a:buBlip>
                <a:blip r:embed="rId4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Stimulation du nerf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détection musculaire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(surface ou aiguille)</a:t>
            </a:r>
          </a:p>
          <a:p>
            <a:pPr indent="444500">
              <a:lnSpc>
                <a:spcPct val="120000"/>
              </a:lnSpc>
              <a:buBlip>
                <a:blip r:embed="rId4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LDM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VCM</a:t>
            </a:r>
          </a:p>
          <a:p>
            <a:pPr indent="444500">
              <a:lnSpc>
                <a:spcPct val="120000"/>
              </a:lnSpc>
              <a:buBlip>
                <a:blip r:embed="rId4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Amplitude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nombre d’axones (&gt; 9 J)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transmission NM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taille des UMs </a:t>
            </a:r>
          </a:p>
          <a:p>
            <a:pPr indent="444500">
              <a:lnSpc>
                <a:spcPct val="120000"/>
              </a:lnSpc>
              <a:buBlip>
                <a:blip r:embed="rId4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Neurographie motrice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pic>
        <p:nvPicPr>
          <p:cNvPr id="8" name="Picture 12" descr="TRU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7463" y="728663"/>
            <a:ext cx="6696075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TRU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7947" y="674688"/>
            <a:ext cx="6900053" cy="507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Stimulation des nerfs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722331"/>
            <a:ext cx="6000750" cy="543533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5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Mesure des distances:</a:t>
            </a:r>
          </a:p>
          <a:p>
            <a:pPr algn="just">
              <a:spcBef>
                <a:spcPct val="50000"/>
              </a:spcBef>
              <a:tabLst>
                <a:tab pos="37465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La longueur d’un segment nerveux est 	mesuré du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centre dela cathode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(-) à un 	site de stimulation au centre de la 	cathode (-) au site de stimulation suivant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Le membre étudié doit être dans une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position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standardisée fixe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durant 	l’enregistrement des réponses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et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lors de 	la mesure de la longueur du segment 	nerveux</a:t>
            </a:r>
            <a:endParaRPr lang="fr-FR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8" name="Picture 7" descr="Ulna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3675" y="811213"/>
            <a:ext cx="2349500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Stimulation des nerfs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722331"/>
            <a:ext cx="8896350" cy="45489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5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Sites de stimulation et segments nerveux:</a:t>
            </a:r>
          </a:p>
          <a:p>
            <a:pPr algn="just">
              <a:spcBef>
                <a:spcPct val="50000"/>
              </a:spcBef>
              <a:tabLst>
                <a:tab pos="37465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Les nerfs doivent être stimulés en des points où ils sont 	facilement accessibles et suffisamment superficiels pour une 	stimulation percutanée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Ces points =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sites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stimulation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. La portion de nerf entre 2 	sites de stimulation =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segment nerveux</a:t>
            </a:r>
            <a:endParaRPr lang="fr-BE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Le plus souvent, les nerfs sont stimulables en plusieurs points 	de stimulation</a:t>
            </a:r>
            <a:endParaRPr lang="fr-FR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Stimulation des nerfs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404831"/>
            <a:ext cx="8896350" cy="58785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5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Electrodes de stimulation:</a:t>
            </a:r>
          </a:p>
          <a:p>
            <a:pPr algn="just">
              <a:spcBef>
                <a:spcPct val="50000"/>
              </a:spcBef>
              <a:tabLst>
                <a:tab pos="37465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Des électrodes aiguilles ou de surface peuvent être utilisées 	pour la stimulation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Lorsque le nerf est superficiel, une stimulation par électrodes 	de surface est préférable chez l’adulte et chez l’enfant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Chez les nouveau-nés, des électrodes avec une surface de 	stimulation réduite et une distance interélectrode plus petite 	peuvent être utilisées. Mais,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une stimulation avec de petites 	électrodes est habituellement plus douloureuses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car la 	densité locale de courant est + élevée qu’avec de larges 	électrodes</a:t>
            </a:r>
            <a:endParaRPr lang="fr-FR" dirty="0" smtClean="0">
              <a:solidFill>
                <a:schemeClr val="accent3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accent3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Buts de la neurophysiologie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Confimer ou infirmer l’atteinte: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neurologique périphérique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ENMG 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- et/ou centrale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PES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PEM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205740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Préciser le site lésionnel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proximal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corne antérieure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                 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racine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(mono-, pluriradiculaire)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distal focal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: mononeuropathie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tronculaire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ou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plexuelle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distal diffus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PNP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mononeuropathie multiple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Etablir la sévérité et l’évolutivité de l’atteinte nerveuse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Permettre le suivi objectif de la pathologie</a:t>
            </a: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Stimulation des nerfs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404831"/>
            <a:ext cx="8896350" cy="277614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5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Electrodes de stimulation:</a:t>
            </a:r>
          </a:p>
          <a:p>
            <a:pPr algn="just">
              <a:spcBef>
                <a:spcPct val="50000"/>
              </a:spcBef>
              <a:tabLst>
                <a:tab pos="37465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Stimulation monopolaire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: plus efficace et moins douloureuse 	dans les cas où les nerfs sont profonds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(ex.: point d’Erb au plexus brachial)</a:t>
            </a:r>
            <a:endParaRPr lang="fr-FR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pic>
        <p:nvPicPr>
          <p:cNvPr id="8" name="Picture 7" descr="stim monop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" y="3552825"/>
            <a:ext cx="4589463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7663" y="2913063"/>
            <a:ext cx="35083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Stimulation des nerfs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404831"/>
            <a:ext cx="8896350" cy="58785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5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Durée du stimulus:</a:t>
            </a:r>
          </a:p>
          <a:p>
            <a:pPr algn="just">
              <a:spcBef>
                <a:spcPct val="50000"/>
              </a:spcBef>
              <a:tabLst>
                <a:tab pos="37465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En général, des ondes rectangulaires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d’une durée =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0,1 ou 0,2 ms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sont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utilisées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Quand la réponse maximale ne peut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être obtenue, la durée peut être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augmentée à 0,5 ou 1 ms.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Ces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stimuli plus longs peuvent 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augmenter les latences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Pour un nerf donné, la même durée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de stimulus doit être utilisée aux différents sites de stimulation </a:t>
            </a:r>
            <a:endParaRPr lang="fr-FR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661025" y="1111250"/>
            <a:ext cx="3295650" cy="3990975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715000" y="1109663"/>
            <a:ext cx="3276600" cy="3957638"/>
            <a:chOff x="3578" y="987"/>
            <a:chExt cx="2231" cy="2745"/>
          </a:xfrm>
        </p:grpSpPr>
        <p:pic>
          <p:nvPicPr>
            <p:cNvPr id="12" name="Picture 9" descr="Durée latenc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0" contrast="-100000"/>
            </a:blip>
            <a:srcRect/>
            <a:stretch>
              <a:fillRect/>
            </a:stretch>
          </p:blipFill>
          <p:spPr bwMode="auto">
            <a:xfrm>
              <a:off x="3578" y="1055"/>
              <a:ext cx="1793" cy="2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619" y="1371"/>
              <a:ext cx="44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>
                  <a:latin typeface="Century Gothic" pitchFamily="-65" charset="0"/>
                </a:rPr>
                <a:t>4.0 ms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619" y="1779"/>
              <a:ext cx="443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>
                  <a:latin typeface="Century Gothic" pitchFamily="-65" charset="0"/>
                </a:rPr>
                <a:t>4.2 ms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619" y="2209"/>
              <a:ext cx="44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>
                  <a:latin typeface="Century Gothic" pitchFamily="-65" charset="0"/>
                </a:rPr>
                <a:t>4.2 ms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619" y="2604"/>
              <a:ext cx="44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>
                  <a:latin typeface="Century Gothic" pitchFamily="-65" charset="0"/>
                </a:rPr>
                <a:t>4.3 ms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619" y="3035"/>
              <a:ext cx="44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>
                  <a:latin typeface="Century Gothic" pitchFamily="-65" charset="0"/>
                </a:rPr>
                <a:t>4.5 ms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5307" y="1578"/>
              <a:ext cx="50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>
                  <a:solidFill>
                    <a:srgbClr val="CC3300"/>
                  </a:solidFill>
                  <a:latin typeface="Century Gothic" pitchFamily="-65" charset="0"/>
                </a:rPr>
                <a:t>0.04 ms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5307" y="1945"/>
              <a:ext cx="443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>
                  <a:solidFill>
                    <a:srgbClr val="CC3300"/>
                  </a:solidFill>
                  <a:latin typeface="Century Gothic" pitchFamily="-65" charset="0"/>
                </a:rPr>
                <a:t>0.1 ms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5307" y="2375"/>
              <a:ext cx="44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>
                  <a:solidFill>
                    <a:srgbClr val="CC3300"/>
                  </a:solidFill>
                  <a:latin typeface="Century Gothic" pitchFamily="-65" charset="0"/>
                </a:rPr>
                <a:t>0.2 ms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5307" y="2771"/>
              <a:ext cx="443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>
                  <a:solidFill>
                    <a:srgbClr val="CC3300"/>
                  </a:solidFill>
                  <a:latin typeface="Century Gothic" pitchFamily="-65" charset="0"/>
                </a:rPr>
                <a:t>0.5 ms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5307" y="3201"/>
              <a:ext cx="44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>
                  <a:solidFill>
                    <a:srgbClr val="CC3300"/>
                  </a:solidFill>
                  <a:latin typeface="Century Gothic" pitchFamily="-65" charset="0"/>
                </a:rPr>
                <a:t>1.0 ms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5335" y="987"/>
              <a:ext cx="319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b="1">
                  <a:solidFill>
                    <a:srgbClr val="CC3300"/>
                  </a:solidFill>
                  <a:latin typeface="Century Gothic" pitchFamily="-65" charset="0"/>
                </a:rPr>
                <a:t>St.</a:t>
              </a:r>
            </a:p>
            <a:p>
              <a:pPr algn="ctr"/>
              <a:r>
                <a:rPr lang="fr-FR" sz="1200" b="1">
                  <a:solidFill>
                    <a:srgbClr val="CC3300"/>
                  </a:solidFill>
                  <a:latin typeface="Century Gothic" pitchFamily="-65" charset="0"/>
                </a:rPr>
                <a:t>dur.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Stimulation des nerfs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404831"/>
            <a:ext cx="8896350" cy="499213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5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Intensité du stimulus:</a:t>
            </a:r>
          </a:p>
          <a:p>
            <a:pPr algn="just">
              <a:spcBef>
                <a:spcPct val="50000"/>
              </a:spcBef>
              <a:tabLst>
                <a:tab pos="37465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L’intensité du stimulus doit permette une activation de tous les 	axones moteurs alpha dans le nerf, sans causer de douleur 	inutile et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sans dispersion du courant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en aval du site de 	stimulation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raccourcissement de la latence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 ou à d’autres 	nerfs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morphologie de réponse variant d’un site de 	stimulation à un autre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).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Une intensité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30% supérieure à celle permettant d’évoquer 	une réponse M maximale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est habituellement recommandée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Stimulation des nerfs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404831"/>
            <a:ext cx="8896350" cy="10156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5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Intensité du stimulus:</a:t>
            </a:r>
          </a:p>
          <a:p>
            <a:pPr algn="just">
              <a:spcBef>
                <a:spcPct val="50000"/>
              </a:spcBef>
              <a:tabLst>
                <a:tab pos="37465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38175" y="1104900"/>
            <a:ext cx="2924175" cy="47625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35000" y="1092200"/>
            <a:ext cx="8064500" cy="485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ntensité latence"/>
          <p:cNvPicPr>
            <a:picLocks noChangeAspect="1" noChangeArrowheads="1"/>
          </p:cNvPicPr>
          <p:nvPr/>
        </p:nvPicPr>
        <p:blipFill>
          <a:blip r:embed="rId3">
            <a:lum bright="-54000" contrast="72000"/>
          </a:blip>
          <a:srcRect/>
          <a:stretch>
            <a:fillRect/>
          </a:stretch>
        </p:blipFill>
        <p:spPr bwMode="auto">
          <a:xfrm>
            <a:off x="3648075" y="1403350"/>
            <a:ext cx="2671763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oup 9"/>
          <p:cNvGraphicFramePr>
            <a:graphicFrameLocks noGrp="1"/>
          </p:cNvGraphicFramePr>
          <p:nvPr/>
        </p:nvGraphicFramePr>
        <p:xfrm>
          <a:off x="6438900" y="1282700"/>
          <a:ext cx="2114550" cy="3350579"/>
        </p:xfrm>
        <a:graphic>
          <a:graphicData uri="http://schemas.openxmlformats.org/drawingml/2006/table">
            <a:tbl>
              <a:tblPr/>
              <a:tblGrid>
                <a:gridCol w="1057275"/>
                <a:gridCol w="1057275"/>
              </a:tblGrid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DLAT</a:t>
                      </a:r>
                      <a:b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</a:b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AMPL</a:t>
                      </a:r>
                      <a:b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</a:b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mV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4.7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4.3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4.2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entury Gothic" pitchFamily="-1" charset="0"/>
                        </a:rPr>
                        <a:t>3.8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3698875" y="5187950"/>
            <a:ext cx="280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 b="1">
                <a:solidFill>
                  <a:srgbClr val="CC3300"/>
                </a:solidFill>
                <a:latin typeface="Century Gothic" pitchFamily="-65" charset="0"/>
              </a:rPr>
              <a:t>Nerf fibulaire</a:t>
            </a:r>
          </a:p>
          <a:p>
            <a:r>
              <a:rPr lang="fr-FR" sz="1800" b="1">
                <a:solidFill>
                  <a:srgbClr val="CC3300"/>
                </a:solidFill>
                <a:latin typeface="Century Gothic" pitchFamily="-65" charset="0"/>
              </a:rPr>
              <a:t>Stimulation à la cheville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836613" y="5197475"/>
            <a:ext cx="2659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 b="1">
                <a:solidFill>
                  <a:srgbClr val="CC3300"/>
                </a:solidFill>
                <a:latin typeface="Century Gothic" pitchFamily="-65" charset="0"/>
              </a:rPr>
              <a:t>Nerf médian</a:t>
            </a:r>
          </a:p>
          <a:p>
            <a:r>
              <a:rPr lang="fr-FR" sz="1800" b="1">
                <a:solidFill>
                  <a:srgbClr val="CC3300"/>
                </a:solidFill>
                <a:latin typeface="Century Gothic" pitchFamily="-65" charset="0"/>
              </a:rPr>
              <a:t>Stimulation au poignet</a:t>
            </a:r>
          </a:p>
        </p:txBody>
      </p:sp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801688" y="1252538"/>
            <a:ext cx="2711450" cy="3932237"/>
            <a:chOff x="562" y="1125"/>
            <a:chExt cx="1708" cy="2477"/>
          </a:xfrm>
        </p:grpSpPr>
        <p:pic>
          <p:nvPicPr>
            <p:cNvPr id="15" name="Picture 32" descr="intensité conduction en volum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2" y="1125"/>
              <a:ext cx="879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1526" y="1320"/>
              <a:ext cx="6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000">
                  <a:latin typeface="Century Gothic" pitchFamily="-65" charset="0"/>
                </a:rPr>
                <a:t>4.3 mA</a:t>
              </a:r>
            </a:p>
          </p:txBody>
        </p:sp>
        <p:sp>
          <p:nvSpPr>
            <p:cNvPr id="17" name="Text Box 34"/>
            <p:cNvSpPr txBox="1">
              <a:spLocks noChangeArrowheads="1"/>
            </p:cNvSpPr>
            <p:nvPr/>
          </p:nvSpPr>
          <p:spPr bwMode="auto">
            <a:xfrm>
              <a:off x="1526" y="1578"/>
              <a:ext cx="6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000">
                  <a:latin typeface="Century Gothic" pitchFamily="-65" charset="0"/>
                </a:rPr>
                <a:t>5.0 mA</a:t>
              </a:r>
            </a:p>
          </p:txBody>
        </p:sp>
        <p:sp>
          <p:nvSpPr>
            <p:cNvPr id="18" name="Text Box 35"/>
            <p:cNvSpPr txBox="1">
              <a:spLocks noChangeArrowheads="1"/>
            </p:cNvSpPr>
            <p:nvPr/>
          </p:nvSpPr>
          <p:spPr bwMode="auto">
            <a:xfrm>
              <a:off x="1526" y="1836"/>
              <a:ext cx="6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000">
                  <a:latin typeface="Century Gothic" pitchFamily="-65" charset="0"/>
                </a:rPr>
                <a:t>6.0 mA</a:t>
              </a:r>
            </a:p>
          </p:txBody>
        </p:sp>
        <p:sp>
          <p:nvSpPr>
            <p:cNvPr id="19" name="Text Box 36"/>
            <p:cNvSpPr txBox="1">
              <a:spLocks noChangeArrowheads="1"/>
            </p:cNvSpPr>
            <p:nvPr/>
          </p:nvSpPr>
          <p:spPr bwMode="auto">
            <a:xfrm>
              <a:off x="1526" y="2070"/>
              <a:ext cx="7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000">
                  <a:latin typeface="Century Gothic" pitchFamily="-65" charset="0"/>
                </a:rPr>
                <a:t>11.0 mA</a:t>
              </a:r>
            </a:p>
          </p:txBody>
        </p:sp>
        <p:sp>
          <p:nvSpPr>
            <p:cNvPr id="20" name="Text Box 37"/>
            <p:cNvSpPr txBox="1">
              <a:spLocks noChangeArrowheads="1"/>
            </p:cNvSpPr>
            <p:nvPr/>
          </p:nvSpPr>
          <p:spPr bwMode="auto">
            <a:xfrm>
              <a:off x="1526" y="2340"/>
              <a:ext cx="7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000">
                  <a:latin typeface="Century Gothic" pitchFamily="-65" charset="0"/>
                </a:rPr>
                <a:t>38.0 mA</a:t>
              </a:r>
            </a:p>
          </p:txBody>
        </p:sp>
        <p:sp>
          <p:nvSpPr>
            <p:cNvPr id="21" name="Text Box 38"/>
            <p:cNvSpPr txBox="1">
              <a:spLocks noChangeArrowheads="1"/>
            </p:cNvSpPr>
            <p:nvPr/>
          </p:nvSpPr>
          <p:spPr bwMode="auto">
            <a:xfrm>
              <a:off x="1526" y="2574"/>
              <a:ext cx="7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000">
                  <a:latin typeface="Century Gothic" pitchFamily="-65" charset="0"/>
                </a:rPr>
                <a:t>51.0 mA</a:t>
              </a:r>
            </a:p>
          </p:txBody>
        </p:sp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1526" y="2814"/>
              <a:ext cx="7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000">
                  <a:latin typeface="Century Gothic" pitchFamily="-65" charset="0"/>
                </a:rPr>
                <a:t>61.0 mA</a:t>
              </a:r>
            </a:p>
          </p:txBody>
        </p:sp>
        <p:sp>
          <p:nvSpPr>
            <p:cNvPr id="23" name="Text Box 40"/>
            <p:cNvSpPr txBox="1">
              <a:spLocks noChangeArrowheads="1"/>
            </p:cNvSpPr>
            <p:nvPr/>
          </p:nvSpPr>
          <p:spPr bwMode="auto">
            <a:xfrm>
              <a:off x="1526" y="3078"/>
              <a:ext cx="7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000" b="1">
                  <a:solidFill>
                    <a:srgbClr val="CC3300"/>
                  </a:solidFill>
                  <a:latin typeface="Century Gothic" pitchFamily="-65" charset="0"/>
                </a:rPr>
                <a:t>82.0 mA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Stimulation des nerfs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404831"/>
            <a:ext cx="8896350" cy="410573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5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Placement des électrodes de stimulation:</a:t>
            </a:r>
          </a:p>
          <a:p>
            <a:pPr algn="just">
              <a:spcBef>
                <a:spcPct val="50000"/>
              </a:spcBef>
              <a:tabLst>
                <a:tab pos="37465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En général, la cathode est placée directement sur le nerf et 	l’anode proximale par rapport à la cathode le long du nerf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Pour réduire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l’artéfact de stimulation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il peut être utile 	d’opérer un déplacement latéral de l’anode par rapport au nerf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Pour l’étude des ondes F, il est inutile de placer la cathode 	proximalement par rapport à l’anode, car il n’y a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pas de bloc 	anodal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pour les axones moteur</a:t>
            </a:r>
            <a:endParaRPr lang="fr-BE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Stimulation des nerfs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404831"/>
            <a:ext cx="8896350" cy="537377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5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SNR à 3 Hz:</a:t>
            </a:r>
          </a:p>
          <a:p>
            <a:pPr algn="just">
              <a:spcBef>
                <a:spcPct val="50000"/>
              </a:spcBef>
              <a:tabLst>
                <a:tab pos="37465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Stimulation nerveuse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Détection musculaire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Choc supramaximal : I</a:t>
            </a:r>
            <a:r>
              <a:rPr lang="fr-BE" baseline="-25000" dirty="0" smtClean="0">
                <a:solidFill>
                  <a:schemeClr val="bg1"/>
                </a:solidFill>
                <a:latin typeface="Cambria"/>
                <a:cs typeface="Cambria"/>
              </a:rPr>
              <a:t>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= 150 % I 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Réponse en U :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décrément 1 - 5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léger incrément 6 – 10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Paramètres: A et/ou S de la phase négative initiale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tabLst>
                <a:tab pos="1327150" algn="l"/>
              </a:tabLst>
              <a:defRPr/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1</a:t>
            </a:r>
            <a:r>
              <a:rPr lang="fr-BE" baseline="30000" dirty="0" smtClean="0">
                <a:solidFill>
                  <a:schemeClr val="bg1"/>
                </a:solidFill>
                <a:latin typeface="Cambria"/>
                <a:cs typeface="Cambria"/>
              </a:rPr>
              <a:t>ère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R : nombre de JNM en blocage au repos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5</a:t>
            </a:r>
            <a:r>
              <a:rPr lang="fr-BE" baseline="30000" dirty="0" smtClean="0">
                <a:solidFill>
                  <a:schemeClr val="bg1"/>
                </a:solidFill>
                <a:latin typeface="Cambria"/>
                <a:cs typeface="Cambria"/>
              </a:rPr>
              <a:t>ème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R comparée à la 1ère : décrément</a:t>
            </a:r>
            <a:endParaRPr lang="fr-BE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8" name="Picture 12" descr="Img0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1688" y="179388"/>
            <a:ext cx="1789112" cy="9667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19" descr="Img00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4563" y="1663700"/>
            <a:ext cx="2439987" cy="234473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  <p:sp>
        <p:nvSpPr>
          <p:cNvPr id="11" name="AutoShape 17"/>
          <p:cNvSpPr>
            <a:spLocks/>
          </p:cNvSpPr>
          <p:nvPr/>
        </p:nvSpPr>
        <p:spPr bwMode="auto">
          <a:xfrm>
            <a:off x="3619500" y="1539875"/>
            <a:ext cx="152400" cy="762000"/>
          </a:xfrm>
          <a:prstGeom prst="rightBracket">
            <a:avLst>
              <a:gd name="adj" fmla="val 41667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848100" y="1736725"/>
            <a:ext cx="173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fr-BE" sz="20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</a:rPr>
              <a:t>e</a:t>
            </a:r>
            <a:r>
              <a:rPr lang="fr-BE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</a:rPr>
              <a:t>-</a:t>
            </a:r>
            <a:r>
              <a:rPr lang="fr-BE" sz="20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</a:rPr>
              <a:t> de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Stimulation des nerfs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404831"/>
            <a:ext cx="8896350" cy="256685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5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SNR à 20-30 Hz (incrément):</a:t>
            </a:r>
          </a:p>
          <a:p>
            <a:pPr algn="just">
              <a:spcBef>
                <a:spcPct val="50000"/>
              </a:spcBef>
              <a:tabLst>
                <a:tab pos="37465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Incrément : facilitation synaptique</a:t>
            </a:r>
          </a:p>
          <a:p>
            <a:pPr marL="342900" indent="-342900" eaLnBrk="0" hangingPunct="0">
              <a:buFont typeface="Monotype Sorts" pitchFamily="-1" charset="2"/>
              <a:buNone/>
              <a:tabLst>
                <a:tab pos="2670175" algn="l"/>
                <a:tab pos="3146425" algn="l"/>
              </a:tabLst>
              <a:defRPr/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M</a:t>
            </a:r>
            <a:r>
              <a:rPr lang="fr-BE" baseline="-25000" dirty="0" smtClean="0">
                <a:solidFill>
                  <a:srgbClr val="FFFFFF"/>
                </a:solidFill>
                <a:latin typeface="Cambria"/>
                <a:cs typeface="Cambria"/>
              </a:rPr>
              <a:t>max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 - M</a:t>
            </a:r>
            <a:r>
              <a:rPr lang="fr-BE" baseline="-25000" dirty="0" smtClean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marL="444500" indent="-444500" eaLnBrk="0" hangingPunct="0">
              <a:buFont typeface="Monotype Sorts" pitchFamily="-1" charset="2"/>
              <a:buNone/>
              <a:tabLst>
                <a:tab pos="2670175" algn="l"/>
                <a:tab pos="3146425" algn="l"/>
              </a:tabLst>
              <a:defRPr/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Incrément = </a:t>
            </a:r>
          </a:p>
          <a:p>
            <a:pPr marL="342900" indent="-342900" eaLnBrk="0" hangingPunct="0">
              <a:buFont typeface="Monotype Sorts" pitchFamily="-1" charset="2"/>
              <a:buNone/>
              <a:tabLst>
                <a:tab pos="2670175" algn="l"/>
                <a:tab pos="3146425" algn="l"/>
              </a:tabLst>
              <a:defRPr/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M</a:t>
            </a:r>
            <a:r>
              <a:rPr lang="fr-BE" baseline="-25000" dirty="0" smtClean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endParaRPr lang="fr-BE" baseline="-250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8" name="Picture 12" descr="Img0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1688" y="179388"/>
            <a:ext cx="1789112" cy="9667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2743200" y="2387600"/>
            <a:ext cx="1752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8" descr="TRUC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7600" y="3327400"/>
            <a:ext cx="4795838" cy="238918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Enregistrement des réponses motrices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404831"/>
            <a:ext cx="8896350" cy="543533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5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Origine des réponses M:</a:t>
            </a:r>
          </a:p>
          <a:p>
            <a:pPr algn="just">
              <a:spcBef>
                <a:spcPct val="50000"/>
              </a:spcBef>
              <a:tabLst>
                <a:tab pos="37465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La réponse M (potentiel global d’action musculaire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PGAM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 	représente l’activité générée par les fibres musculaires 	innervées par les axones moteurs qui ont été stimulés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La morphologie et la taille de la réponse M dépend du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nombre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et de la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taille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des fibres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musculaires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activées et de la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dispersion temporelle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de leurs potentiels d’action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La dispersion temporelle des potentiels d’action peut avoir une 	influence complexe sur la sommation des potentiels d’action; 	en principe,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l’augmentaion de la dispersion temporelle 	prolonge la durée et réduit l’amplitude de la réponse M</a:t>
            </a:r>
            <a:endParaRPr lang="fr-BE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35038" y="82550"/>
            <a:ext cx="7696200" cy="6873875"/>
            <a:chOff x="438" y="28"/>
            <a:chExt cx="4848" cy="433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38" y="28"/>
              <a:ext cx="4848" cy="4330"/>
              <a:chOff x="432" y="28"/>
              <a:chExt cx="4848" cy="4330"/>
            </a:xfrm>
          </p:grpSpPr>
          <p:pic>
            <p:nvPicPr>
              <p:cNvPr id="76862" name="Picture 4" descr="Conduction 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100000" contrast="100000"/>
              </a:blip>
              <a:srcRect/>
              <a:stretch>
                <a:fillRect/>
              </a:stretch>
            </p:blipFill>
            <p:spPr bwMode="auto">
              <a:xfrm>
                <a:off x="432" y="28"/>
                <a:ext cx="4848" cy="4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863" name="Line 5"/>
              <p:cNvSpPr>
                <a:spLocks noChangeShapeType="1"/>
              </p:cNvSpPr>
              <p:nvPr/>
            </p:nvSpPr>
            <p:spPr bwMode="auto">
              <a:xfrm>
                <a:off x="4086" y="4118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846" name="Rectangle 6"/>
            <p:cNvSpPr>
              <a:spLocks noChangeArrowheads="1"/>
            </p:cNvSpPr>
            <p:nvPr/>
          </p:nvSpPr>
          <p:spPr bwMode="auto">
            <a:xfrm>
              <a:off x="900" y="2646"/>
              <a:ext cx="234" cy="216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847" name="Line 7"/>
            <p:cNvSpPr>
              <a:spLocks noChangeShapeType="1"/>
            </p:cNvSpPr>
            <p:nvPr/>
          </p:nvSpPr>
          <p:spPr bwMode="auto">
            <a:xfrm>
              <a:off x="4590" y="3468"/>
              <a:ext cx="0" cy="21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8" name="Line 8"/>
            <p:cNvSpPr>
              <a:spLocks noChangeShapeType="1"/>
            </p:cNvSpPr>
            <p:nvPr/>
          </p:nvSpPr>
          <p:spPr bwMode="auto">
            <a:xfrm>
              <a:off x="4254" y="972"/>
              <a:ext cx="0" cy="21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9" name="Rectangle 9"/>
            <p:cNvSpPr>
              <a:spLocks noChangeArrowheads="1"/>
            </p:cNvSpPr>
            <p:nvPr/>
          </p:nvSpPr>
          <p:spPr bwMode="auto">
            <a:xfrm>
              <a:off x="2448" y="132"/>
              <a:ext cx="234" cy="216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850" name="Line 10"/>
            <p:cNvSpPr>
              <a:spLocks noChangeShapeType="1"/>
            </p:cNvSpPr>
            <p:nvPr/>
          </p:nvSpPr>
          <p:spPr bwMode="auto">
            <a:xfrm>
              <a:off x="4272" y="630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1" name="Line 11"/>
            <p:cNvSpPr>
              <a:spLocks noChangeShapeType="1"/>
            </p:cNvSpPr>
            <p:nvPr/>
          </p:nvSpPr>
          <p:spPr bwMode="auto">
            <a:xfrm>
              <a:off x="4464" y="1260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2" name="Line 12"/>
            <p:cNvSpPr>
              <a:spLocks noChangeShapeType="1"/>
            </p:cNvSpPr>
            <p:nvPr/>
          </p:nvSpPr>
          <p:spPr bwMode="auto">
            <a:xfrm>
              <a:off x="4620" y="3120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3" name="Line 13"/>
            <p:cNvSpPr>
              <a:spLocks noChangeShapeType="1"/>
            </p:cNvSpPr>
            <p:nvPr/>
          </p:nvSpPr>
          <p:spPr bwMode="auto">
            <a:xfrm>
              <a:off x="4788" y="3750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4" name="Rectangle 14"/>
            <p:cNvSpPr>
              <a:spLocks noChangeArrowheads="1"/>
            </p:cNvSpPr>
            <p:nvPr/>
          </p:nvSpPr>
          <p:spPr bwMode="auto">
            <a:xfrm>
              <a:off x="4890" y="1314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855" name="Rectangle 15"/>
            <p:cNvSpPr>
              <a:spLocks noChangeArrowheads="1"/>
            </p:cNvSpPr>
            <p:nvPr/>
          </p:nvSpPr>
          <p:spPr bwMode="auto">
            <a:xfrm>
              <a:off x="3534" y="1014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856" name="Rectangle 16"/>
            <p:cNvSpPr>
              <a:spLocks noChangeArrowheads="1"/>
            </p:cNvSpPr>
            <p:nvPr/>
          </p:nvSpPr>
          <p:spPr bwMode="auto">
            <a:xfrm>
              <a:off x="3402" y="330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857" name="Text Box 17"/>
            <p:cNvSpPr txBox="1">
              <a:spLocks noChangeArrowheads="1"/>
            </p:cNvSpPr>
            <p:nvPr/>
          </p:nvSpPr>
          <p:spPr bwMode="auto">
            <a:xfrm>
              <a:off x="5078" y="90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fr-FR">
                <a:solidFill>
                  <a:srgbClr val="FF0000"/>
                </a:solidFill>
                <a:latin typeface="Comic Sans MS" pitchFamily="-65" charset="0"/>
              </a:endParaRPr>
            </a:p>
          </p:txBody>
        </p:sp>
        <p:sp>
          <p:nvSpPr>
            <p:cNvPr id="76858" name="Text Box 18"/>
            <p:cNvSpPr txBox="1">
              <a:spLocks noChangeArrowheads="1"/>
            </p:cNvSpPr>
            <p:nvPr/>
          </p:nvSpPr>
          <p:spPr bwMode="auto">
            <a:xfrm>
              <a:off x="626" y="36"/>
              <a:ext cx="7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 dirty="0" smtClean="0">
                  <a:solidFill>
                    <a:srgbClr val="FFFF00"/>
                  </a:solidFill>
                  <a:latin typeface="Comic Sans MS" pitchFamily="-65" charset="0"/>
                </a:rPr>
                <a:t>Poignet</a:t>
              </a:r>
              <a:endParaRPr lang="fr-FR" dirty="0">
                <a:solidFill>
                  <a:srgbClr val="FFFF00"/>
                </a:solidFill>
                <a:latin typeface="Comic Sans MS" pitchFamily="-65" charset="0"/>
              </a:endParaRPr>
            </a:p>
          </p:txBody>
        </p:sp>
        <p:sp>
          <p:nvSpPr>
            <p:cNvPr id="76859" name="Text Box 19"/>
            <p:cNvSpPr txBox="1">
              <a:spLocks noChangeArrowheads="1"/>
            </p:cNvSpPr>
            <p:nvPr/>
          </p:nvSpPr>
          <p:spPr bwMode="auto">
            <a:xfrm>
              <a:off x="626" y="2340"/>
              <a:ext cx="6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 dirty="0" smtClean="0">
                  <a:solidFill>
                    <a:srgbClr val="FFFF00"/>
                  </a:solidFill>
                  <a:latin typeface="Comic Sans MS" pitchFamily="-65" charset="0"/>
                </a:rPr>
                <a:t>Coude</a:t>
              </a:r>
              <a:endParaRPr lang="fr-FR" dirty="0">
                <a:solidFill>
                  <a:srgbClr val="FFFF00"/>
                </a:solidFill>
                <a:latin typeface="Comic Sans MS" pitchFamily="-65" charset="0"/>
              </a:endParaRPr>
            </a:p>
          </p:txBody>
        </p:sp>
        <p:sp>
          <p:nvSpPr>
            <p:cNvPr id="76860" name="Text Box 20"/>
            <p:cNvSpPr txBox="1">
              <a:spLocks noChangeArrowheads="1"/>
            </p:cNvSpPr>
            <p:nvPr/>
          </p:nvSpPr>
          <p:spPr bwMode="auto">
            <a:xfrm>
              <a:off x="5114" y="3449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fr-FR">
                <a:solidFill>
                  <a:srgbClr val="FF0000"/>
                </a:solidFill>
                <a:latin typeface="Comic Sans MS" pitchFamily="-65" charset="0"/>
              </a:endParaRPr>
            </a:p>
          </p:txBody>
        </p:sp>
        <p:sp>
          <p:nvSpPr>
            <p:cNvPr id="76861" name="Text Box 21"/>
            <p:cNvSpPr txBox="1">
              <a:spLocks noChangeArrowheads="1"/>
            </p:cNvSpPr>
            <p:nvPr/>
          </p:nvSpPr>
          <p:spPr bwMode="auto">
            <a:xfrm>
              <a:off x="2106" y="2021"/>
              <a:ext cx="6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 dirty="0" smtClean="0">
                  <a:solidFill>
                    <a:srgbClr val="FF0000"/>
                  </a:solidFill>
                  <a:latin typeface="Comic Sans MS" pitchFamily="-65" charset="0"/>
                </a:rPr>
                <a:t>VCM </a:t>
              </a:r>
              <a:r>
                <a:rPr lang="fr-BE" dirty="0">
                  <a:solidFill>
                    <a:srgbClr val="FF0000"/>
                  </a:solidFill>
                  <a:latin typeface="Comic Sans MS" pitchFamily="-65" charset="0"/>
                </a:rPr>
                <a:t>=</a:t>
              </a:r>
              <a:endParaRPr lang="fr-FR" dirty="0">
                <a:solidFill>
                  <a:srgbClr val="FF0000"/>
                </a:solidFill>
                <a:latin typeface="Comic Sans MS" pitchFamily="-65" charset="0"/>
              </a:endParaRPr>
            </a:p>
          </p:txBody>
        </p:sp>
      </p:grpSp>
      <p:sp>
        <p:nvSpPr>
          <p:cNvPr id="76803" name="Rectangle 22"/>
          <p:cNvSpPr>
            <a:spLocks noChangeArrowheads="1"/>
          </p:cNvSpPr>
          <p:nvPr/>
        </p:nvSpPr>
        <p:spPr bwMode="auto">
          <a:xfrm>
            <a:off x="5270500" y="4330700"/>
            <a:ext cx="1409700" cy="23749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804" name="Rectangle 23"/>
          <p:cNvSpPr>
            <a:spLocks noChangeArrowheads="1"/>
          </p:cNvSpPr>
          <p:nvPr/>
        </p:nvSpPr>
        <p:spPr bwMode="auto">
          <a:xfrm>
            <a:off x="5232400" y="406400"/>
            <a:ext cx="1409700" cy="23749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424488" y="546100"/>
            <a:ext cx="288925" cy="2070100"/>
            <a:chOff x="3267" y="296"/>
            <a:chExt cx="182" cy="130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3273" y="1438"/>
              <a:ext cx="124" cy="162"/>
              <a:chOff x="3273" y="1438"/>
              <a:chExt cx="124" cy="162"/>
            </a:xfrm>
          </p:grpSpPr>
          <p:sp>
            <p:nvSpPr>
              <p:cNvPr id="76842" name="Line 26"/>
              <p:cNvSpPr>
                <a:spLocks noChangeShapeType="1"/>
              </p:cNvSpPr>
              <p:nvPr/>
            </p:nvSpPr>
            <p:spPr bwMode="auto">
              <a:xfrm flipV="1">
                <a:off x="3273" y="1438"/>
                <a:ext cx="31" cy="1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43" name="Line 27"/>
              <p:cNvSpPr>
                <a:spLocks noChangeShapeType="1"/>
              </p:cNvSpPr>
              <p:nvPr/>
            </p:nvSpPr>
            <p:spPr bwMode="auto">
              <a:xfrm flipH="1" flipV="1">
                <a:off x="3303" y="1440"/>
                <a:ext cx="58" cy="16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44" name="Line 28"/>
              <p:cNvSpPr>
                <a:spLocks noChangeShapeType="1"/>
              </p:cNvSpPr>
              <p:nvPr/>
            </p:nvSpPr>
            <p:spPr bwMode="auto">
              <a:xfrm flipH="1">
                <a:off x="3357" y="1561"/>
                <a:ext cx="40" cy="3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3281" y="1070"/>
              <a:ext cx="120" cy="238"/>
              <a:chOff x="3281" y="1070"/>
              <a:chExt cx="120" cy="238"/>
            </a:xfrm>
          </p:grpSpPr>
          <p:sp>
            <p:nvSpPr>
              <p:cNvPr id="76839" name="Line 30"/>
              <p:cNvSpPr>
                <a:spLocks noChangeShapeType="1"/>
              </p:cNvSpPr>
              <p:nvPr/>
            </p:nvSpPr>
            <p:spPr bwMode="auto">
              <a:xfrm flipV="1">
                <a:off x="3281" y="1070"/>
                <a:ext cx="28" cy="1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40" name="Line 31"/>
              <p:cNvSpPr>
                <a:spLocks noChangeShapeType="1"/>
              </p:cNvSpPr>
              <p:nvPr/>
            </p:nvSpPr>
            <p:spPr bwMode="auto">
              <a:xfrm flipH="1" flipV="1">
                <a:off x="3309" y="1075"/>
                <a:ext cx="68" cy="23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41" name="Line 32"/>
              <p:cNvSpPr>
                <a:spLocks noChangeShapeType="1"/>
              </p:cNvSpPr>
              <p:nvPr/>
            </p:nvSpPr>
            <p:spPr bwMode="auto">
              <a:xfrm flipV="1">
                <a:off x="3378" y="1242"/>
                <a:ext cx="23" cy="6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3287" y="675"/>
              <a:ext cx="162" cy="282"/>
              <a:chOff x="3287" y="675"/>
              <a:chExt cx="162" cy="282"/>
            </a:xfrm>
          </p:grpSpPr>
          <p:sp>
            <p:nvSpPr>
              <p:cNvPr id="76836" name="Line 34"/>
              <p:cNvSpPr>
                <a:spLocks noChangeShapeType="1"/>
              </p:cNvSpPr>
              <p:nvPr/>
            </p:nvSpPr>
            <p:spPr bwMode="auto">
              <a:xfrm flipV="1">
                <a:off x="3287" y="675"/>
                <a:ext cx="44" cy="2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37" name="Line 35"/>
              <p:cNvSpPr>
                <a:spLocks noChangeShapeType="1"/>
              </p:cNvSpPr>
              <p:nvPr/>
            </p:nvSpPr>
            <p:spPr bwMode="auto">
              <a:xfrm flipH="1" flipV="1">
                <a:off x="3333" y="677"/>
                <a:ext cx="86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38" name="Line 36"/>
              <p:cNvSpPr>
                <a:spLocks noChangeShapeType="1"/>
              </p:cNvSpPr>
              <p:nvPr/>
            </p:nvSpPr>
            <p:spPr bwMode="auto">
              <a:xfrm flipV="1">
                <a:off x="3421" y="879"/>
                <a:ext cx="28" cy="7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3267" y="296"/>
              <a:ext cx="164" cy="327"/>
              <a:chOff x="3267" y="296"/>
              <a:chExt cx="164" cy="318"/>
            </a:xfrm>
          </p:grpSpPr>
          <p:sp>
            <p:nvSpPr>
              <p:cNvPr id="76833" name="Line 38"/>
              <p:cNvSpPr>
                <a:spLocks noChangeShapeType="1"/>
              </p:cNvSpPr>
              <p:nvPr/>
            </p:nvSpPr>
            <p:spPr bwMode="auto">
              <a:xfrm flipV="1">
                <a:off x="3267" y="301"/>
                <a:ext cx="50" cy="25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34" name="Line 39"/>
              <p:cNvSpPr>
                <a:spLocks noChangeShapeType="1"/>
              </p:cNvSpPr>
              <p:nvPr/>
            </p:nvSpPr>
            <p:spPr bwMode="auto">
              <a:xfrm flipH="1" flipV="1">
                <a:off x="3319" y="296"/>
                <a:ext cx="82" cy="3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35" name="Line 40"/>
              <p:cNvSpPr>
                <a:spLocks noChangeShapeType="1"/>
              </p:cNvSpPr>
              <p:nvPr/>
            </p:nvSpPr>
            <p:spPr bwMode="auto">
              <a:xfrm flipV="1">
                <a:off x="3409" y="561"/>
                <a:ext cx="22" cy="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5924550" y="4465638"/>
            <a:ext cx="371475" cy="2098675"/>
            <a:chOff x="3732" y="2813"/>
            <a:chExt cx="234" cy="1322"/>
          </a:xfrm>
        </p:grpSpPr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3842" y="3973"/>
              <a:ext cx="124" cy="162"/>
              <a:chOff x="3273" y="1438"/>
              <a:chExt cx="124" cy="162"/>
            </a:xfrm>
          </p:grpSpPr>
          <p:sp>
            <p:nvSpPr>
              <p:cNvPr id="76826" name="Line 43"/>
              <p:cNvSpPr>
                <a:spLocks noChangeShapeType="1"/>
              </p:cNvSpPr>
              <p:nvPr/>
            </p:nvSpPr>
            <p:spPr bwMode="auto">
              <a:xfrm flipV="1">
                <a:off x="3273" y="1438"/>
                <a:ext cx="31" cy="1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27" name="Line 44"/>
              <p:cNvSpPr>
                <a:spLocks noChangeShapeType="1"/>
              </p:cNvSpPr>
              <p:nvPr/>
            </p:nvSpPr>
            <p:spPr bwMode="auto">
              <a:xfrm flipH="1" flipV="1">
                <a:off x="3303" y="1440"/>
                <a:ext cx="58" cy="16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28" name="Line 45"/>
              <p:cNvSpPr>
                <a:spLocks noChangeShapeType="1"/>
              </p:cNvSpPr>
              <p:nvPr/>
            </p:nvSpPr>
            <p:spPr bwMode="auto">
              <a:xfrm flipH="1">
                <a:off x="3357" y="1561"/>
                <a:ext cx="40" cy="3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3805" y="3593"/>
              <a:ext cx="126" cy="250"/>
              <a:chOff x="3281" y="1070"/>
              <a:chExt cx="120" cy="238"/>
            </a:xfrm>
          </p:grpSpPr>
          <p:sp>
            <p:nvSpPr>
              <p:cNvPr id="76823" name="Line 47"/>
              <p:cNvSpPr>
                <a:spLocks noChangeShapeType="1"/>
              </p:cNvSpPr>
              <p:nvPr/>
            </p:nvSpPr>
            <p:spPr bwMode="auto">
              <a:xfrm flipV="1">
                <a:off x="3281" y="1070"/>
                <a:ext cx="28" cy="1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24" name="Line 48"/>
              <p:cNvSpPr>
                <a:spLocks noChangeShapeType="1"/>
              </p:cNvSpPr>
              <p:nvPr/>
            </p:nvSpPr>
            <p:spPr bwMode="auto">
              <a:xfrm flipH="1" flipV="1">
                <a:off x="3309" y="1075"/>
                <a:ext cx="68" cy="23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25" name="Line 49"/>
              <p:cNvSpPr>
                <a:spLocks noChangeShapeType="1"/>
              </p:cNvSpPr>
              <p:nvPr/>
            </p:nvSpPr>
            <p:spPr bwMode="auto">
              <a:xfrm flipV="1">
                <a:off x="3378" y="1242"/>
                <a:ext cx="23" cy="6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50"/>
            <p:cNvGrpSpPr>
              <a:grpSpLocks/>
            </p:cNvGrpSpPr>
            <p:nvPr/>
          </p:nvGrpSpPr>
          <p:grpSpPr bwMode="auto">
            <a:xfrm>
              <a:off x="3761" y="3180"/>
              <a:ext cx="162" cy="324"/>
              <a:chOff x="3287" y="675"/>
              <a:chExt cx="162" cy="282"/>
            </a:xfrm>
          </p:grpSpPr>
          <p:sp>
            <p:nvSpPr>
              <p:cNvPr id="76820" name="Line 51"/>
              <p:cNvSpPr>
                <a:spLocks noChangeShapeType="1"/>
              </p:cNvSpPr>
              <p:nvPr/>
            </p:nvSpPr>
            <p:spPr bwMode="auto">
              <a:xfrm flipV="1">
                <a:off x="3287" y="675"/>
                <a:ext cx="44" cy="2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21" name="Line 52"/>
              <p:cNvSpPr>
                <a:spLocks noChangeShapeType="1"/>
              </p:cNvSpPr>
              <p:nvPr/>
            </p:nvSpPr>
            <p:spPr bwMode="auto">
              <a:xfrm flipH="1" flipV="1">
                <a:off x="3333" y="677"/>
                <a:ext cx="86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22" name="Line 53"/>
              <p:cNvSpPr>
                <a:spLocks noChangeShapeType="1"/>
              </p:cNvSpPr>
              <p:nvPr/>
            </p:nvSpPr>
            <p:spPr bwMode="auto">
              <a:xfrm flipV="1">
                <a:off x="3421" y="879"/>
                <a:ext cx="28" cy="7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54"/>
            <p:cNvGrpSpPr>
              <a:grpSpLocks/>
            </p:cNvGrpSpPr>
            <p:nvPr/>
          </p:nvGrpSpPr>
          <p:grpSpPr bwMode="auto">
            <a:xfrm>
              <a:off x="3732" y="2813"/>
              <a:ext cx="191" cy="354"/>
              <a:chOff x="3267" y="296"/>
              <a:chExt cx="164" cy="318"/>
            </a:xfrm>
          </p:grpSpPr>
          <p:sp>
            <p:nvSpPr>
              <p:cNvPr id="76817" name="Line 55"/>
              <p:cNvSpPr>
                <a:spLocks noChangeShapeType="1"/>
              </p:cNvSpPr>
              <p:nvPr/>
            </p:nvSpPr>
            <p:spPr bwMode="auto">
              <a:xfrm flipV="1">
                <a:off x="3267" y="301"/>
                <a:ext cx="50" cy="25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18" name="Line 56"/>
              <p:cNvSpPr>
                <a:spLocks noChangeShapeType="1"/>
              </p:cNvSpPr>
              <p:nvPr/>
            </p:nvSpPr>
            <p:spPr bwMode="auto">
              <a:xfrm flipH="1" flipV="1">
                <a:off x="3319" y="296"/>
                <a:ext cx="82" cy="3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19" name="Line 57"/>
              <p:cNvSpPr>
                <a:spLocks noChangeShapeType="1"/>
              </p:cNvSpPr>
              <p:nvPr/>
            </p:nvSpPr>
            <p:spPr bwMode="auto">
              <a:xfrm flipV="1">
                <a:off x="3409" y="561"/>
                <a:ext cx="22" cy="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6807" name="Text Box 58"/>
          <p:cNvSpPr txBox="1">
            <a:spLocks noChangeArrowheads="1"/>
          </p:cNvSpPr>
          <p:nvPr/>
        </p:nvSpPr>
        <p:spPr bwMode="auto">
          <a:xfrm>
            <a:off x="4626889" y="3081338"/>
            <a:ext cx="35335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BE" dirty="0" smtClean="0">
                <a:solidFill>
                  <a:srgbClr val="FF0000"/>
                </a:solidFill>
                <a:latin typeface="Comic Sans MS" pitchFamily="-65" charset="0"/>
              </a:rPr>
              <a:t>Distance poignet-coude</a:t>
            </a:r>
            <a:br>
              <a:rPr lang="fr-BE" dirty="0" smtClean="0">
                <a:solidFill>
                  <a:srgbClr val="FF0000"/>
                </a:solidFill>
                <a:latin typeface="Comic Sans MS" pitchFamily="-65" charset="0"/>
              </a:rPr>
            </a:br>
            <a:r>
              <a:rPr lang="fr-BE" dirty="0" smtClean="0">
                <a:solidFill>
                  <a:srgbClr val="FF0000"/>
                </a:solidFill>
                <a:latin typeface="Comic Sans MS" pitchFamily="-65" charset="0"/>
              </a:rPr>
              <a:t>(LPM-LDM)</a:t>
            </a:r>
            <a:endParaRPr lang="fr-FR" dirty="0"/>
          </a:p>
        </p:txBody>
      </p:sp>
      <p:sp>
        <p:nvSpPr>
          <p:cNvPr id="76808" name="Line 59"/>
          <p:cNvSpPr>
            <a:spLocks noChangeShapeType="1"/>
          </p:cNvSpPr>
          <p:nvPr/>
        </p:nvSpPr>
        <p:spPr bwMode="auto">
          <a:xfrm>
            <a:off x="4787900" y="3492500"/>
            <a:ext cx="32385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28" name="Line 60"/>
          <p:cNvSpPr>
            <a:spLocks noChangeShapeType="1"/>
          </p:cNvSpPr>
          <p:nvPr/>
        </p:nvSpPr>
        <p:spPr bwMode="auto">
          <a:xfrm>
            <a:off x="5397500" y="0"/>
            <a:ext cx="0" cy="292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29" name="Line 61"/>
          <p:cNvSpPr>
            <a:spLocks noChangeShapeType="1"/>
          </p:cNvSpPr>
          <p:nvPr/>
        </p:nvSpPr>
        <p:spPr bwMode="auto">
          <a:xfrm>
            <a:off x="5791200" y="4356100"/>
            <a:ext cx="292100" cy="2501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6811" name="Picture 62" descr="M dist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1625" y="844550"/>
            <a:ext cx="1920875" cy="1776413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76812" name="Picture 63" descr="M proxima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8775" y="4800600"/>
            <a:ext cx="1955800" cy="1808163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28" grpId="0" animBg="1"/>
      <p:bldP spid="2888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Enregistrement des réponses motrices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9"/>
            <a:ext cx="8896350" cy="222214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5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La taille de la réponse M peut être réduite par : la perte de 	neurones moteurs alpha, un bloc de conduction entre la 	stimulation et le muscle, un bloc de transmission 	neuromuculaire etc…</a:t>
            </a:r>
            <a:endParaRPr lang="fr-BE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27001" y="2222500"/>
          <a:ext cx="8864599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641"/>
                <a:gridCol w="3597858"/>
                <a:gridCol w="30861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AMPLITUDE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normale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AMPLITUDE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réduite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VCM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normale</a:t>
                      </a:r>
                      <a:endParaRPr lang="en-US" sz="2400" b="1" dirty="0" smtClean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LDM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normale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Normal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Perte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axonale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CFFCC"/>
                          </a:solidFill>
                          <a:latin typeface="Cambria"/>
                          <a:cs typeface="Cambria"/>
                        </a:rPr>
                        <a:t>FAIBLESSE SANS ATROPHIE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affection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centrale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BC proximal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trouble de la transmission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NM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psy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BC entre les sites de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détection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et de stimulation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741680"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myopathie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trouble de transmission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neuromusculaire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non-usage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VCM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réduite</a:t>
                      </a:r>
                      <a:endParaRPr lang="en-US" sz="2400" b="1" dirty="0" smtClean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LDM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allongée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Démyélinisation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Perte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axonale et/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ou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démyélinisation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et/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ou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BC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1722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Trebuchet MS" pitchFamily="-65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71463" y="381000"/>
            <a:ext cx="38608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  <a:tabLst>
                <a:tab pos="292100" algn="l"/>
                <a:tab pos="2381250" algn="l"/>
                <a:tab pos="6286500" algn="l"/>
              </a:tabLst>
            </a:pPr>
            <a:r>
              <a:rPr lang="fr-FR">
                <a:latin typeface="Trebuchet MS" pitchFamily="-65" charset="0"/>
              </a:rPr>
              <a:t> </a:t>
            </a:r>
            <a:r>
              <a:rPr lang="fr-FR">
                <a:solidFill>
                  <a:schemeClr val="bg1"/>
                </a:solidFill>
                <a:latin typeface="Trebuchet MS" pitchFamily="-65" charset="0"/>
              </a:rPr>
              <a:t>Distinguer une atteinte </a:t>
            </a:r>
            <a:br>
              <a:rPr lang="fr-FR">
                <a:solidFill>
                  <a:schemeClr val="bg1"/>
                </a:solidFill>
                <a:latin typeface="Trebuchet MS" pitchFamily="-65" charset="0"/>
              </a:rPr>
            </a:br>
            <a:r>
              <a:rPr lang="fr-FR">
                <a:solidFill>
                  <a:schemeClr val="bg1"/>
                </a:solidFill>
                <a:latin typeface="Trebuchet MS" pitchFamily="-65" charset="0"/>
              </a:rPr>
              <a:t>	C8 vs TPI ou TSAI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  <a:tabLst>
                <a:tab pos="292100" algn="l"/>
                <a:tab pos="2381250" algn="l"/>
                <a:tab pos="6286500" algn="l"/>
              </a:tabLst>
            </a:pPr>
            <a:r>
              <a:rPr lang="fr-FR">
                <a:solidFill>
                  <a:schemeClr val="bg1"/>
                </a:solidFill>
                <a:latin typeface="Trebuchet MS" pitchFamily="-65" charset="0"/>
              </a:rPr>
              <a:t> Distinguer une atteinte </a:t>
            </a:r>
            <a:br>
              <a:rPr lang="fr-FR">
                <a:solidFill>
                  <a:schemeClr val="bg1"/>
                </a:solidFill>
                <a:latin typeface="Trebuchet MS" pitchFamily="-65" charset="0"/>
              </a:rPr>
            </a:br>
            <a:r>
              <a:rPr lang="fr-FR">
                <a:solidFill>
                  <a:schemeClr val="bg1"/>
                </a:solidFill>
                <a:latin typeface="Trebuchet MS" pitchFamily="-65" charset="0"/>
              </a:rPr>
              <a:t>	L5-S1 vs TCS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03200" y="6324600"/>
            <a:ext cx="636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Times New Roman" pitchFamily="-65" charset="0"/>
                <a:cs typeface="Times New Roman" pitchFamily="-65" charset="0"/>
              </a:rPr>
              <a:t>1) Atteinte nerveuse ? 2) Préciser le site lésionnel</a:t>
            </a:r>
          </a:p>
        </p:txBody>
      </p:sp>
      <p:pic>
        <p:nvPicPr>
          <p:cNvPr id="11" name="Picture 19" descr="C:\Users\François\Pictures\awp169f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75" y="3530600"/>
            <a:ext cx="3443288" cy="2051050"/>
          </a:xfrm>
          <a:prstGeom prst="rect">
            <a:avLst/>
          </a:prstGeom>
          <a:noFill/>
          <a:ln w="63500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12" name="Picture 20" descr="C:\Users\François\Pictures\awp169f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1738" y="3276600"/>
            <a:ext cx="3443287" cy="2590800"/>
          </a:xfrm>
          <a:prstGeom prst="rect">
            <a:avLst/>
          </a:prstGeom>
          <a:noFill/>
          <a:ln w="63500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2814638" y="194786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4256088" y="685800"/>
            <a:ext cx="4470400" cy="2027238"/>
            <a:chOff x="2640" y="192"/>
            <a:chExt cx="3168" cy="1277"/>
          </a:xfrm>
        </p:grpSpPr>
        <p:pic>
          <p:nvPicPr>
            <p:cNvPr id="15" name="Picture 18" descr="C:\Mes documents\DES2000\DES images\TOS neurologique.jpg">
              <a:hlinkClick r:id="rId6" action="ppaction://hlinkpres?slideindex=22&amp;slidetitle=Présentation PowerPoint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68" y="200"/>
              <a:ext cx="1440" cy="1269"/>
            </a:xfrm>
            <a:prstGeom prst="rect">
              <a:avLst/>
            </a:prstGeom>
            <a:noFill/>
            <a:ln w="63500">
              <a:solidFill>
                <a:srgbClr val="660066"/>
              </a:solidFill>
              <a:miter lim="800000"/>
              <a:headEnd/>
              <a:tailEnd/>
            </a:ln>
          </p:spPr>
        </p:pic>
        <p:pic>
          <p:nvPicPr>
            <p:cNvPr id="16" name="I 2" descr="F:\091101Egypte 138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40" y="192"/>
              <a:ext cx="1701" cy="1275"/>
            </a:xfrm>
            <a:prstGeom prst="rect">
              <a:avLst/>
            </a:prstGeom>
            <a:noFill/>
            <a:ln w="63500">
              <a:solidFill>
                <a:srgbClr val="660066"/>
              </a:solidFill>
              <a:miter lim="800000"/>
              <a:headEnd/>
              <a:tailEnd/>
            </a:ln>
          </p:spPr>
        </p:pic>
      </p:grp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5148263" y="1219200"/>
            <a:ext cx="7016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  <a:latin typeface="Trebuchet MS" pitchFamily="-65" charset="0"/>
              </a:rPr>
              <a:t>TOS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2506663" y="5410200"/>
            <a:ext cx="20304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  <a:latin typeface="Trebuchet MS" pitchFamily="-65" charset="0"/>
              </a:rPr>
              <a:t>Périneuriome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Enregistrement des réponses motrices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9"/>
            <a:ext cx="8896350" cy="62847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Electrodes d’enregistrement: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La plupart des réponses M peuvent être recueillies par des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électrodes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de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surface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Ces électrodes sont moins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douloureuses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pour le patient et 	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moins sélectives que les aiguilles électrodes</a:t>
            </a: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Les aiguilles électrodes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enregistre uniquement l’activité des 	fibres musculaires proches de la pointe de l’aiguille (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seule une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sous-population des axones est étudiée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De plus, les contractions musculaires déplacent souvent 	l’aiguille électrode et la morphologie de la réponse M varie 	d’une stimulation à l’autre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Enregistrement des réponses motrices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9"/>
            <a:ext cx="8896350" cy="672799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Electrodes d’enregistrement: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Dans certaines situations des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aiguilles électrodes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b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intramusculaires sont utilisées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ex.: 	-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nerf sus-scapulaire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(sus-épineux recouvert entièrement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par le trapèze),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-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nerf thoracique long, </a:t>
            </a:r>
            <a:b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-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nerf radial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(lors de la stimulation axillaire et au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point d’Erb)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-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NIA</a:t>
            </a: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8" name="Picture 2" descr="OCHSNER Fig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9913" y="1081088"/>
            <a:ext cx="339725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4" descr="Figure 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1113" y="4589463"/>
            <a:ext cx="2465387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Enregistrement des réponses motrices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9"/>
            <a:ext cx="889635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Electrodes d’enregistrement: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Quand une amplification différentielle est utilisée, l’électrode 	« d’enregistrement» et «la référence» contribuent toutes deux 	au signal enregistré</a:t>
            </a:r>
          </a:p>
        </p:txBody>
      </p:sp>
      <p:pic>
        <p:nvPicPr>
          <p:cNvPr id="11" name="Picture 6" descr="G2 position"/>
          <p:cNvPicPr>
            <a:picLocks noChangeAspect="1" noChangeArrowheads="1"/>
          </p:cNvPicPr>
          <p:nvPr/>
        </p:nvPicPr>
        <p:blipFill>
          <a:blip r:embed="rId4">
            <a:lum bright="-94000" contrast="100000"/>
          </a:blip>
          <a:srcRect/>
          <a:stretch>
            <a:fillRect/>
          </a:stretch>
        </p:blipFill>
        <p:spPr bwMode="auto">
          <a:xfrm>
            <a:off x="381000" y="2752725"/>
            <a:ext cx="2797175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478213" y="3400425"/>
            <a:ext cx="5038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>
                <a:solidFill>
                  <a:schemeClr val="bg1"/>
                </a:solidFill>
                <a:latin typeface="Century Gothic" pitchFamily="-65" charset="0"/>
              </a:rPr>
              <a:t>G2 sur la 1</a:t>
            </a:r>
            <a:r>
              <a:rPr lang="fr-FR" sz="1400" baseline="30000" dirty="0">
                <a:solidFill>
                  <a:schemeClr val="bg1"/>
                </a:solidFill>
                <a:latin typeface="Century Gothic" pitchFamily="-65" charset="0"/>
              </a:rPr>
              <a:t>ère</a:t>
            </a:r>
            <a:r>
              <a:rPr lang="fr-FR" sz="1400" dirty="0">
                <a:solidFill>
                  <a:schemeClr val="bg1"/>
                </a:solidFill>
                <a:latin typeface="Century Gothic" pitchFamily="-65" charset="0"/>
              </a:rPr>
              <a:t> phalange du pouce, </a:t>
            </a:r>
            <a:r>
              <a:rPr lang="fr-FR" sz="1400" dirty="0" err="1">
                <a:solidFill>
                  <a:schemeClr val="bg1"/>
                </a:solidFill>
                <a:latin typeface="Century Gothic" pitchFamily="-65" charset="0"/>
              </a:rPr>
              <a:t>ipsilat</a:t>
            </a:r>
            <a:r>
              <a:rPr lang="fr-FR" sz="1400" dirty="0">
                <a:solidFill>
                  <a:schemeClr val="bg1"/>
                </a:solidFill>
                <a:latin typeface="Century Gothic" pitchFamily="-65" charset="0"/>
              </a:rPr>
              <a:t>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478213" y="4143375"/>
            <a:ext cx="5038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>
                <a:solidFill>
                  <a:schemeClr val="bg1"/>
                </a:solidFill>
                <a:latin typeface="Century Gothic" pitchFamily="-65" charset="0"/>
              </a:rPr>
              <a:t>G2 sur la première phalange du 5</a:t>
            </a:r>
            <a:r>
              <a:rPr lang="fr-FR" sz="1400" baseline="30000">
                <a:solidFill>
                  <a:schemeClr val="bg1"/>
                </a:solidFill>
                <a:latin typeface="Century Gothic" pitchFamily="-65" charset="0"/>
              </a:rPr>
              <a:t>ème</a:t>
            </a:r>
            <a:r>
              <a:rPr lang="fr-FR" sz="1400">
                <a:solidFill>
                  <a:schemeClr val="bg1"/>
                </a:solidFill>
                <a:latin typeface="Century Gothic" pitchFamily="-65" charset="0"/>
              </a:rPr>
              <a:t> doigt, ipsilat.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478213" y="4886325"/>
            <a:ext cx="5038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>
                <a:solidFill>
                  <a:schemeClr val="bg1"/>
                </a:solidFill>
                <a:latin typeface="Century Gothic" pitchFamily="-65" charset="0"/>
              </a:rPr>
              <a:t>G2 sur la première phalange du pouce, controlat.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478213" y="2762250"/>
            <a:ext cx="503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FFFF00"/>
                </a:solidFill>
                <a:latin typeface="Century Gothic" pitchFamily="-65" charset="0"/>
              </a:rPr>
              <a:t>G1 sur les muscles thénariens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61938" y="5676900"/>
            <a:ext cx="4217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 b="1" dirty="0">
                <a:solidFill>
                  <a:srgbClr val="FFFF00"/>
                </a:solidFill>
                <a:latin typeface="Century Gothic" pitchFamily="-65" charset="0"/>
              </a:rPr>
              <a:t>Nerf médian stimulé au poignet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Enregistrement des réponses motrices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9"/>
            <a:ext cx="8896350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Electrodes d’enregistrement: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 L’</a:t>
            </a: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électrode d’enregistrement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(G1)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devrait être placée </a:t>
            </a:r>
            <a:r>
              <a:rPr lang="fr-BE" u="sng" dirty="0" smtClean="0">
                <a:solidFill>
                  <a:srgbClr val="FFFFFF"/>
                </a:solidFill>
                <a:latin typeface="Cambria"/>
                <a:cs typeface="Cambria"/>
              </a:rPr>
              <a:t>sur la région </a:t>
            </a:r>
            <a:br>
              <a:rPr lang="fr-BE" u="sng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lang="fr-BE" u="sng" dirty="0" smtClean="0">
                <a:solidFill>
                  <a:srgbClr val="FFFFFF"/>
                </a:solidFill>
                <a:latin typeface="Cambria"/>
                <a:cs typeface="Cambria"/>
              </a:rPr>
              <a:t>des plaques motrices 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 du muscle,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généralement au milieu du ventre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musculaire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Lorsque l’électrode d’enregistrement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est idéalement placée,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lang="fr-BE" u="sng" dirty="0" smtClean="0">
                <a:solidFill>
                  <a:srgbClr val="FFFFFF"/>
                </a:solidFill>
                <a:latin typeface="Cambria"/>
                <a:cs typeface="Cambria"/>
              </a:rPr>
              <a:t>la réponse M débute par une phase </a:t>
            </a:r>
            <a:br>
              <a:rPr lang="fr-BE" u="sng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lang="fr-BE" u="sng" dirty="0" smtClean="0">
                <a:solidFill>
                  <a:srgbClr val="FFFFFF"/>
                </a:solidFill>
                <a:latin typeface="Cambria"/>
                <a:cs typeface="Cambria"/>
              </a:rPr>
              <a:t>négative</a:t>
            </a: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17" name="Picture 2" descr="G1 position b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7825" y="85725"/>
            <a:ext cx="1065213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G1 position"/>
          <p:cNvPicPr>
            <a:picLocks noChangeAspect="1" noChangeArrowheads="1"/>
          </p:cNvPicPr>
          <p:nvPr/>
        </p:nvPicPr>
        <p:blipFill>
          <a:blip r:embed="rId5">
            <a:lum bright="-94000" contrast="100000"/>
          </a:blip>
          <a:srcRect/>
          <a:stretch>
            <a:fillRect/>
          </a:stretch>
        </p:blipFill>
        <p:spPr bwMode="auto">
          <a:xfrm>
            <a:off x="5829300" y="1736725"/>
            <a:ext cx="3227388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6234113" y="2451100"/>
            <a:ext cx="1152525" cy="2381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6291263" y="2689225"/>
            <a:ext cx="428625" cy="7524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V="1">
            <a:off x="6238875" y="3122613"/>
            <a:ext cx="485775" cy="108585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V="1">
            <a:off x="6200775" y="3784600"/>
            <a:ext cx="481013" cy="11715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6319838" y="5327650"/>
            <a:ext cx="723900" cy="36195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Enregistrement des réponses motrices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9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Electrodes d’enregistrement: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L’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 electrode d’enregistrement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(G1)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13" name="Image 18" descr="FDI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2563" y="1855788"/>
            <a:ext cx="6648959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Enregistrement des réponses motrices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9"/>
            <a:ext cx="86296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Impédance d’enregistrement: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L’impédance entre la peau et l’électrode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doit être &lt;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20 kOhms</a:t>
            </a:r>
            <a:endParaRPr lang="fr-BE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6402388" y="301625"/>
            <a:ext cx="2906712" cy="2425700"/>
            <a:chOff x="3848" y="548"/>
            <a:chExt cx="1831" cy="1528"/>
          </a:xfrm>
        </p:grpSpPr>
        <p:pic>
          <p:nvPicPr>
            <p:cNvPr id="9" name="Picture 3" descr="filtre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8" y="548"/>
              <a:ext cx="1831" cy="1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5153" y="810"/>
              <a:ext cx="310" cy="611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600" b="1">
                  <a:solidFill>
                    <a:schemeClr val="bg1"/>
                  </a:solidFill>
                  <a:latin typeface="Century Gothic" pitchFamily="-65" charset="0"/>
                </a:rPr>
                <a:t>Motor nerve</a:t>
              </a:r>
            </a:p>
            <a:p>
              <a:pPr algn="ctr"/>
              <a:r>
                <a:rPr lang="fr-FR" sz="600" b="1">
                  <a:solidFill>
                    <a:schemeClr val="bg1"/>
                  </a:solidFill>
                  <a:latin typeface="Century Gothic" pitchFamily="-65" charset="0"/>
                </a:rPr>
                <a:t>conduction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4974" y="1218"/>
              <a:ext cx="432" cy="3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4831" y="804"/>
              <a:ext cx="633" cy="6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5151" y="696"/>
              <a:ext cx="314" cy="33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4448" y="1139"/>
              <a:ext cx="639" cy="50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4319" y="924"/>
              <a:ext cx="62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4010" y="1328"/>
              <a:ext cx="91" cy="92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3997" y="765"/>
              <a:ext cx="91" cy="92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0" name="Picture 17" descr="Filtre passe haut"/>
          <p:cNvPicPr>
            <a:picLocks noChangeAspect="1" noChangeArrowheads="1"/>
          </p:cNvPicPr>
          <p:nvPr/>
        </p:nvPicPr>
        <p:blipFill>
          <a:blip r:embed="rId5">
            <a:lum bright="-94000" contrast="100000"/>
          </a:blip>
          <a:srcRect/>
          <a:stretch>
            <a:fillRect/>
          </a:stretch>
        </p:blipFill>
        <p:spPr bwMode="auto">
          <a:xfrm>
            <a:off x="387350" y="2373313"/>
            <a:ext cx="3160713" cy="3671887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281238" y="2787650"/>
            <a:ext cx="688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rgbClr val="CC3300"/>
                </a:solidFill>
                <a:latin typeface="Century Gothic" pitchFamily="-65" charset="0"/>
              </a:rPr>
              <a:t>2 Hz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281238" y="3521075"/>
            <a:ext cx="83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rgbClr val="CC3300"/>
                </a:solidFill>
                <a:latin typeface="Century Gothic" pitchFamily="-65" charset="0"/>
              </a:rPr>
              <a:t>20 Hz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281238" y="4311650"/>
            <a:ext cx="83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rgbClr val="CC3300"/>
                </a:solidFill>
                <a:latin typeface="Century Gothic" pitchFamily="-65" charset="0"/>
              </a:rPr>
              <a:t>50 Hz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281238" y="507365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rgbClr val="CC3300"/>
                </a:solidFill>
                <a:latin typeface="Century Gothic" pitchFamily="-65" charset="0"/>
              </a:rPr>
              <a:t>100 Hz</a:t>
            </a:r>
          </a:p>
        </p:txBody>
      </p:sp>
      <p:sp>
        <p:nvSpPr>
          <p:cNvPr id="25" name="Text Box 1030"/>
          <p:cNvSpPr txBox="1">
            <a:spLocks noChangeArrowheads="1"/>
          </p:cNvSpPr>
          <p:nvPr/>
        </p:nvSpPr>
        <p:spPr bwMode="auto">
          <a:xfrm>
            <a:off x="3613150" y="2132031"/>
            <a:ext cx="8629650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Réglage des filtres: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filtre passe-haut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b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(basse fréquence) est fixé à une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fréquence qui n’entraîne pas de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distorsion de la morphologie de la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réponse M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2 Hz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.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Le filtre passe-bas est fixé à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10 kHz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.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Enregistrement des réponses motrices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9"/>
            <a:ext cx="8629650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Position des membres: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Pour les segments nerveux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qui croisent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des articulations, la 	position de celles-ci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modifie la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longueur mesurée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du segment 	nerveux étudié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Dans les positions articulaires extrêmes, le nerf est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étiré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ce 	qui affecte la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longueur mesurée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du segment nerveux et la 	vitesse de conduction calculée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De ce point de vue, le segment le plus important est le nerf 	ulnaire au niveau du coude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15-35° de flexion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du coude est 	recommandé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endParaRPr lang="fr-BE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Enregistrement des réponses motrices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9"/>
            <a:ext cx="86296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Position des membres:</a:t>
            </a: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8" name="Picture 7" descr="coude 30"/>
          <p:cNvPicPr>
            <a:picLocks noChangeAspect="1" noChangeArrowheads="1"/>
          </p:cNvPicPr>
          <p:nvPr/>
        </p:nvPicPr>
        <p:blipFill>
          <a:blip r:embed="rId3">
            <a:lum bright="-94000" contrast="100000"/>
          </a:blip>
          <a:srcRect/>
          <a:stretch>
            <a:fillRect/>
          </a:stretch>
        </p:blipFill>
        <p:spPr bwMode="auto">
          <a:xfrm>
            <a:off x="450850" y="1219200"/>
            <a:ext cx="3255963" cy="2971800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3538" y="4208463"/>
            <a:ext cx="368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b="1" dirty="0">
                <a:solidFill>
                  <a:srgbClr val="FFFF00"/>
                </a:solidFill>
                <a:latin typeface="Century Gothic" pitchFamily="-65" charset="0"/>
              </a:rPr>
              <a:t>Nerf ulnaire stimulé au poignet, </a:t>
            </a:r>
            <a:br>
              <a:rPr lang="fr-FR" sz="1800" b="1" dirty="0">
                <a:solidFill>
                  <a:srgbClr val="FFFF00"/>
                </a:solidFill>
                <a:latin typeface="Century Gothic" pitchFamily="-65" charset="0"/>
              </a:rPr>
            </a:br>
            <a:r>
              <a:rPr lang="fr-FR" sz="1800" b="1" dirty="0" err="1">
                <a:solidFill>
                  <a:srgbClr val="FFFF00"/>
                </a:solidFill>
                <a:latin typeface="Century Gothic" pitchFamily="-65" charset="0"/>
              </a:rPr>
              <a:t>sous-</a:t>
            </a:r>
            <a:r>
              <a:rPr lang="fr-FR" sz="1800" b="1" dirty="0">
                <a:solidFill>
                  <a:srgbClr val="FFFF00"/>
                </a:solidFill>
                <a:latin typeface="Century Gothic" pitchFamily="-65" charset="0"/>
              </a:rPr>
              <a:t> et au-dessus du coude</a:t>
            </a:r>
          </a:p>
        </p:txBody>
      </p:sp>
      <p:graphicFrame>
        <p:nvGraphicFramePr>
          <p:cNvPr id="11" name="Group 9"/>
          <p:cNvGraphicFramePr>
            <a:graphicFrameLocks noGrp="1"/>
          </p:cNvGraphicFramePr>
          <p:nvPr/>
        </p:nvGraphicFramePr>
        <p:xfrm>
          <a:off x="822325" y="4914900"/>
          <a:ext cx="2657475" cy="1182689"/>
        </p:xfrm>
        <a:graphic>
          <a:graphicData uri="http://schemas.openxmlformats.org/drawingml/2006/table">
            <a:tbl>
              <a:tblPr/>
              <a:tblGrid>
                <a:gridCol w="885825"/>
                <a:gridCol w="885825"/>
                <a:gridCol w="88582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Flexion du coude</a:t>
                      </a: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-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/>
                      </a:r>
                      <a:b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</a:b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Distance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VCM au coude</a:t>
                      </a: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-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000" algn="r"/>
                        </a:tabLst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30°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r"/>
                          <a:tab pos="482600" algn="r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100</a:t>
                      </a: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 </a:t>
                      </a: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53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000" algn="r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0°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 </a:t>
                      </a: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94</a:t>
                      </a: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 </a:t>
                      </a: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50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2600" algn="r"/>
                        </a:tabLst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90°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104</a:t>
                      </a:r>
                      <a:r>
                        <a:rPr kumimoji="0" lang="fr-B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 </a:t>
                      </a: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55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4041775" y="1095375"/>
            <a:ext cx="4404044" cy="4902200"/>
            <a:chOff x="2699" y="648"/>
            <a:chExt cx="3119" cy="3262"/>
          </a:xfrm>
        </p:grpSpPr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2700" y="648"/>
              <a:ext cx="2976" cy="3258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4" name="Group 33"/>
            <p:cNvGrpSpPr>
              <a:grpSpLocks/>
            </p:cNvGrpSpPr>
            <p:nvPr/>
          </p:nvGrpSpPr>
          <p:grpSpPr bwMode="auto">
            <a:xfrm>
              <a:off x="2699" y="813"/>
              <a:ext cx="3119" cy="3097"/>
              <a:chOff x="2603" y="741"/>
              <a:chExt cx="3119" cy="3097"/>
            </a:xfrm>
          </p:grpSpPr>
          <p:pic>
            <p:nvPicPr>
              <p:cNvPr id="15" name="Picture 34" descr="coude 0 à 100"/>
              <p:cNvPicPr>
                <a:picLocks noChangeAspect="1" noChangeArrowheads="1"/>
              </p:cNvPicPr>
              <p:nvPr/>
            </p:nvPicPr>
            <p:blipFill>
              <a:blip r:embed="rId4">
                <a:lum bright="-94000" contrast="100000"/>
              </a:blip>
              <a:srcRect/>
              <a:stretch>
                <a:fillRect/>
              </a:stretch>
            </p:blipFill>
            <p:spPr bwMode="auto">
              <a:xfrm>
                <a:off x="2861" y="741"/>
                <a:ext cx="2029" cy="2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tangle 35"/>
              <p:cNvSpPr>
                <a:spLocks noChangeArrowheads="1"/>
              </p:cNvSpPr>
              <p:nvPr/>
            </p:nvSpPr>
            <p:spPr bwMode="auto">
              <a:xfrm>
                <a:off x="2603" y="3614"/>
                <a:ext cx="2931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rgbClr val="FFFF00"/>
                    </a:solidFill>
                    <a:latin typeface="Century Gothic" pitchFamily="-65" charset="0"/>
                  </a:rPr>
                  <a:t>Nerf ulnaire stimulé au-dessus du coude</a:t>
                </a:r>
              </a:p>
            </p:txBody>
          </p:sp>
          <p:sp>
            <p:nvSpPr>
              <p:cNvPr id="17" name="Text Box 36"/>
              <p:cNvSpPr txBox="1">
                <a:spLocks noChangeArrowheads="1"/>
              </p:cNvSpPr>
              <p:nvPr/>
            </p:nvSpPr>
            <p:spPr bwMode="auto">
              <a:xfrm>
                <a:off x="4982" y="1205"/>
                <a:ext cx="337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>
                    <a:latin typeface="Century Gothic" pitchFamily="-65" charset="0"/>
                  </a:rPr>
                  <a:t>0°</a:t>
                </a:r>
              </a:p>
            </p:txBody>
          </p:sp>
          <p:sp>
            <p:nvSpPr>
              <p:cNvPr id="18" name="Text Box 37"/>
              <p:cNvSpPr txBox="1">
                <a:spLocks noChangeArrowheads="1"/>
              </p:cNvSpPr>
              <p:nvPr/>
            </p:nvSpPr>
            <p:spPr bwMode="auto">
              <a:xfrm>
                <a:off x="4982" y="2597"/>
                <a:ext cx="575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>
                    <a:latin typeface="Century Gothic" pitchFamily="-65" charset="0"/>
                  </a:rPr>
                  <a:t>100°</a:t>
                </a:r>
              </a:p>
            </p:txBody>
          </p:sp>
          <p:sp>
            <p:nvSpPr>
              <p:cNvPr id="19" name="Line 38"/>
              <p:cNvSpPr>
                <a:spLocks noChangeShapeType="1"/>
              </p:cNvSpPr>
              <p:nvPr/>
            </p:nvSpPr>
            <p:spPr bwMode="auto">
              <a:xfrm>
                <a:off x="5088" y="1542"/>
                <a:ext cx="0" cy="97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 bwMode="auto">
              <a:xfrm>
                <a:off x="4941" y="2951"/>
                <a:ext cx="781" cy="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 b="1" dirty="0" err="1">
                    <a:solidFill>
                      <a:srgbClr val="FFFF00"/>
                    </a:solidFill>
                    <a:latin typeface="Century Gothic" pitchFamily="-65" charset="0"/>
                  </a:rPr>
                  <a:t>Flex</a:t>
                </a:r>
                <a:r>
                  <a:rPr lang="fr-FR" sz="1800" b="1" dirty="0">
                    <a:solidFill>
                      <a:srgbClr val="FFFF00"/>
                    </a:solidFill>
                    <a:latin typeface="Century Gothic" pitchFamily="-65" charset="0"/>
                  </a:rPr>
                  <a:t>.</a:t>
                </a:r>
                <a:br>
                  <a:rPr lang="fr-FR" sz="1800" b="1" dirty="0">
                    <a:solidFill>
                      <a:srgbClr val="FFFF00"/>
                    </a:solidFill>
                    <a:latin typeface="Century Gothic" pitchFamily="-65" charset="0"/>
                  </a:rPr>
                </a:br>
                <a:r>
                  <a:rPr lang="fr-FR" sz="1800" b="1" dirty="0">
                    <a:solidFill>
                      <a:srgbClr val="FFFF00"/>
                    </a:solidFill>
                    <a:latin typeface="Century Gothic" pitchFamily="-65" charset="0"/>
                  </a:rPr>
                  <a:t>max. du </a:t>
                </a:r>
                <a:br>
                  <a:rPr lang="fr-FR" sz="1800" b="1" dirty="0">
                    <a:solidFill>
                      <a:srgbClr val="FFFF00"/>
                    </a:solidFill>
                    <a:latin typeface="Century Gothic" pitchFamily="-65" charset="0"/>
                  </a:rPr>
                </a:br>
                <a:r>
                  <a:rPr lang="fr-FR" sz="1800" b="1" dirty="0">
                    <a:solidFill>
                      <a:srgbClr val="FFFF00"/>
                    </a:solidFill>
                    <a:latin typeface="Century Gothic" pitchFamily="-65" charset="0"/>
                  </a:rPr>
                  <a:t>coude</a:t>
                </a:r>
              </a:p>
            </p:txBody>
          </p:sp>
          <p:sp>
            <p:nvSpPr>
              <p:cNvPr id="21" name="Text Box 40"/>
              <p:cNvSpPr txBox="1">
                <a:spLocks noChangeArrowheads="1"/>
              </p:cNvSpPr>
              <p:nvPr/>
            </p:nvSpPr>
            <p:spPr bwMode="auto">
              <a:xfrm>
                <a:off x="2779" y="1167"/>
                <a:ext cx="45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>
                    <a:latin typeface="Century Gothic" pitchFamily="-65" charset="0"/>
                  </a:rPr>
                  <a:t>7,5 ms</a:t>
                </a:r>
              </a:p>
            </p:txBody>
          </p:sp>
          <p:sp>
            <p:nvSpPr>
              <p:cNvPr id="22" name="Text Box 41"/>
              <p:cNvSpPr txBox="1">
                <a:spLocks noChangeArrowheads="1"/>
              </p:cNvSpPr>
              <p:nvPr/>
            </p:nvSpPr>
            <p:spPr bwMode="auto">
              <a:xfrm>
                <a:off x="2779" y="1647"/>
                <a:ext cx="454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>
                    <a:latin typeface="Century Gothic" pitchFamily="-65" charset="0"/>
                  </a:rPr>
                  <a:t>7,5 ms</a:t>
                </a:r>
              </a:p>
            </p:txBody>
          </p:sp>
          <p:sp>
            <p:nvSpPr>
              <p:cNvPr id="23" name="Text Box 42"/>
              <p:cNvSpPr txBox="1">
                <a:spLocks noChangeArrowheads="1"/>
              </p:cNvSpPr>
              <p:nvPr/>
            </p:nvSpPr>
            <p:spPr bwMode="auto">
              <a:xfrm>
                <a:off x="2779" y="2133"/>
                <a:ext cx="454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>
                    <a:latin typeface="Century Gothic" pitchFamily="-65" charset="0"/>
                  </a:rPr>
                  <a:t>7,5 ms</a:t>
                </a:r>
              </a:p>
            </p:txBody>
          </p:sp>
          <p:sp>
            <p:nvSpPr>
              <p:cNvPr id="24" name="Text Box 43"/>
              <p:cNvSpPr txBox="1">
                <a:spLocks noChangeArrowheads="1"/>
              </p:cNvSpPr>
              <p:nvPr/>
            </p:nvSpPr>
            <p:spPr bwMode="auto">
              <a:xfrm>
                <a:off x="2779" y="2588"/>
                <a:ext cx="454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>
                    <a:latin typeface="Century Gothic" pitchFamily="-65" charset="0"/>
                  </a:rPr>
                  <a:t>7,5 ms</a:t>
                </a:r>
              </a:p>
            </p:txBody>
          </p:sp>
          <p:sp>
            <p:nvSpPr>
              <p:cNvPr id="25" name="Text Box 44"/>
              <p:cNvSpPr txBox="1">
                <a:spLocks noChangeArrowheads="1"/>
              </p:cNvSpPr>
              <p:nvPr/>
            </p:nvSpPr>
            <p:spPr bwMode="auto">
              <a:xfrm>
                <a:off x="2779" y="3087"/>
                <a:ext cx="46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 b="1">
                    <a:solidFill>
                      <a:srgbClr val="CC3300"/>
                    </a:solidFill>
                    <a:latin typeface="Century Gothic" pitchFamily="-65" charset="0"/>
                  </a:rPr>
                  <a:t>7,7 ms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Enregistrement des réponses motrices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9"/>
            <a:ext cx="8629650" cy="672799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Position des membres: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La position du segment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étudié influence également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 	la longueur du muscle qui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génère la réponse M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Si le muscle est raccourci,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la durée de la réponse M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diminue et son amplitude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augmente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Il est important de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maintenir une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position neutre relachée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des articulation 	distales du pied et de la mai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endParaRPr lang="fr-BE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8" name="Picture 7" descr="pouce position"/>
          <p:cNvPicPr>
            <a:picLocks noChangeAspect="1" noChangeArrowheads="1"/>
          </p:cNvPicPr>
          <p:nvPr/>
        </p:nvPicPr>
        <p:blipFill>
          <a:blip r:embed="rId4">
            <a:lum bright="-94000" contrast="100000"/>
          </a:blip>
          <a:srcRect/>
          <a:stretch>
            <a:fillRect/>
          </a:stretch>
        </p:blipFill>
        <p:spPr bwMode="auto">
          <a:xfrm>
            <a:off x="4505877" y="1368425"/>
            <a:ext cx="247015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53827" y="1476375"/>
            <a:ext cx="19901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 dirty="0">
                <a:solidFill>
                  <a:srgbClr val="FFFF00"/>
                </a:solidFill>
                <a:latin typeface="Century Gothic" pitchFamily="-65" charset="0"/>
              </a:rPr>
              <a:t>Position neutre</a:t>
            </a:r>
            <a:endParaRPr lang="fr-FR" sz="2000" b="1" dirty="0">
              <a:solidFill>
                <a:srgbClr val="FFFF00"/>
              </a:solidFill>
              <a:latin typeface="Century Gothic" pitchFamily="-65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153827" y="2247900"/>
            <a:ext cx="187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1400" dirty="0">
                <a:solidFill>
                  <a:schemeClr val="bg1"/>
                </a:solidFill>
                <a:latin typeface="Century Gothic" pitchFamily="-65" charset="0"/>
              </a:rPr>
              <a:t>m. étiré activement</a:t>
            </a:r>
            <a:endParaRPr lang="fr-FR" sz="1400" dirty="0">
              <a:solidFill>
                <a:schemeClr val="bg1"/>
              </a:solidFill>
              <a:latin typeface="Century Gothic" pitchFamily="-65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53827" y="2876550"/>
            <a:ext cx="15282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1400">
                <a:solidFill>
                  <a:schemeClr val="bg1"/>
                </a:solidFill>
                <a:latin typeface="Century Gothic" pitchFamily="-65" charset="0"/>
              </a:rPr>
              <a:t>m. Passivement </a:t>
            </a:r>
            <a:br>
              <a:rPr lang="fr-BE" sz="1400">
                <a:solidFill>
                  <a:schemeClr val="bg1"/>
                </a:solidFill>
                <a:latin typeface="Century Gothic" pitchFamily="-65" charset="0"/>
              </a:rPr>
            </a:br>
            <a:r>
              <a:rPr lang="fr-BE" sz="1400">
                <a:solidFill>
                  <a:schemeClr val="bg1"/>
                </a:solidFill>
                <a:latin typeface="Century Gothic" pitchFamily="-65" charset="0"/>
              </a:rPr>
              <a:t>raccourci</a:t>
            </a:r>
            <a:endParaRPr lang="fr-FR" sz="1400">
              <a:solidFill>
                <a:schemeClr val="bg1"/>
              </a:solidFill>
              <a:latin typeface="Century Gothic" pitchFamily="-65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53827" y="3533775"/>
            <a:ext cx="1235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1400">
                <a:solidFill>
                  <a:schemeClr val="bg1"/>
                </a:solidFill>
                <a:latin typeface="Century Gothic" pitchFamily="-65" charset="0"/>
              </a:rPr>
              <a:t>Contraction</a:t>
            </a:r>
            <a:br>
              <a:rPr lang="fr-BE" sz="1400">
                <a:solidFill>
                  <a:schemeClr val="bg1"/>
                </a:solidFill>
                <a:latin typeface="Century Gothic" pitchFamily="-65" charset="0"/>
              </a:rPr>
            </a:br>
            <a:r>
              <a:rPr lang="fr-BE" sz="1400">
                <a:solidFill>
                  <a:schemeClr val="bg1"/>
                </a:solidFill>
                <a:latin typeface="Century Gothic" pitchFamily="-65" charset="0"/>
              </a:rPr>
              <a:t>isométrique</a:t>
            </a:r>
            <a:endParaRPr lang="fr-FR" sz="1400">
              <a:solidFill>
                <a:schemeClr val="bg1"/>
              </a:solidFill>
              <a:latin typeface="Century Gothic" pitchFamily="-65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827" y="4257675"/>
            <a:ext cx="19783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1400">
                <a:solidFill>
                  <a:schemeClr val="bg1"/>
                </a:solidFill>
                <a:latin typeface="Century Gothic" pitchFamily="-65" charset="0"/>
              </a:rPr>
              <a:t>m. étiré passivement</a:t>
            </a:r>
            <a:endParaRPr lang="fr-FR" sz="1400">
              <a:solidFill>
                <a:schemeClr val="bg1"/>
              </a:solidFill>
              <a:latin typeface="Century Gothic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Paramètres étudiés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15869"/>
            <a:ext cx="8629650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La latence distale motrice (LDM):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Temps (ms) écoulé entre la stimulation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et le début de la réponse M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La latence est mesurée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de l’artéfact de stimulation à la 	première déflection du signal enregistré</a:t>
            </a:r>
            <a:endParaRPr lang="fr-BE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La mesure manuelle de la latence est dépendante de 	l’amplification du signal (une amplification de 200 µV/div 	devrait être systématiquement utilisée)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Habituellement,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le placement automatique des curseurs 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est préférable à la méthode manuelle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endParaRPr lang="fr-BE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572250" y="200025"/>
            <a:ext cx="2390775" cy="19431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6775450" y="330200"/>
            <a:ext cx="1974850" cy="1716088"/>
            <a:chOff x="4070" y="208"/>
            <a:chExt cx="1244" cy="1081"/>
          </a:xfrm>
        </p:grpSpPr>
        <p:pic>
          <p:nvPicPr>
            <p:cNvPr id="17" name="Picture 9" descr="M distale"/>
            <p:cNvPicPr>
              <a:picLocks noChangeAspect="1" noChangeArrowheads="1"/>
            </p:cNvPicPr>
            <p:nvPr/>
          </p:nvPicPr>
          <p:blipFill>
            <a:blip r:embed="rId4">
              <a:lum bright="-76000" contrast="100000"/>
            </a:blip>
            <a:srcRect/>
            <a:stretch>
              <a:fillRect/>
            </a:stretch>
          </p:blipFill>
          <p:spPr bwMode="auto">
            <a:xfrm>
              <a:off x="4070" y="208"/>
              <a:ext cx="1244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0" descr="M proximale"/>
            <p:cNvPicPr>
              <a:picLocks noChangeAspect="1" noChangeArrowheads="1"/>
            </p:cNvPicPr>
            <p:nvPr/>
          </p:nvPicPr>
          <p:blipFill>
            <a:blip r:embed="rId5">
              <a:lum bright="-76000" contrast="100000"/>
            </a:blip>
            <a:srcRect/>
            <a:stretch>
              <a:fillRect/>
            </a:stretch>
          </p:blipFill>
          <p:spPr bwMode="auto">
            <a:xfrm>
              <a:off x="4070" y="653"/>
              <a:ext cx="1244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6781800" y="333375"/>
            <a:ext cx="0" cy="1724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7096125" y="542925"/>
            <a:ext cx="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6791325" y="647700"/>
            <a:ext cx="298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705600" y="388938"/>
            <a:ext cx="455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000">
                <a:solidFill>
                  <a:srgbClr val="CC3300"/>
                </a:solidFill>
                <a:latin typeface="Century Gothic" pitchFamily="-65" charset="0"/>
              </a:rPr>
              <a:t>LDM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26"/>
          <p:cNvSpPr>
            <a:spLocks noChangeArrowheads="1"/>
          </p:cNvSpPr>
          <p:nvPr/>
        </p:nvSpPr>
        <p:spPr bwMode="auto">
          <a:xfrm>
            <a:off x="0" y="0"/>
            <a:ext cx="9144000" cy="61722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Trebuchet MS" pitchFamily="-65" charset="0"/>
            </a:endParaRPr>
          </a:p>
        </p:txBody>
      </p:sp>
      <p:sp>
        <p:nvSpPr>
          <p:cNvPr id="10" name="Line 1027"/>
          <p:cNvSpPr>
            <a:spLocks noChangeShapeType="1"/>
          </p:cNvSpPr>
          <p:nvPr/>
        </p:nvSpPr>
        <p:spPr bwMode="auto">
          <a:xfrm>
            <a:off x="4921250" y="2209800"/>
            <a:ext cx="68263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1029"/>
          <p:cNvSpPr txBox="1">
            <a:spLocks noChangeArrowheads="1"/>
          </p:cNvSpPr>
          <p:nvPr/>
        </p:nvSpPr>
        <p:spPr bwMode="auto">
          <a:xfrm>
            <a:off x="7119938" y="2057400"/>
            <a:ext cx="2506662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  <a:tabLst>
                <a:tab pos="292100" algn="l"/>
                <a:tab pos="2381250" algn="l"/>
                <a:tab pos="6286500" algn="l"/>
              </a:tabLst>
            </a:pPr>
            <a:r>
              <a:rPr lang="fr-FR" dirty="0">
                <a:latin typeface="Trebuchet MS" pitchFamily="-65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Trebuchet MS" pitchFamily="-65" charset="0"/>
              </a:rPr>
              <a:t>Atteinte</a:t>
            </a:r>
            <a:br>
              <a:rPr lang="fr-FR" dirty="0">
                <a:solidFill>
                  <a:schemeClr val="bg1"/>
                </a:solidFill>
                <a:latin typeface="Trebuchet MS" pitchFamily="-65" charset="0"/>
              </a:rPr>
            </a:br>
            <a:r>
              <a:rPr lang="fr-FR" dirty="0">
                <a:solidFill>
                  <a:schemeClr val="bg1"/>
                </a:solidFill>
                <a:latin typeface="Trebuchet MS" pitchFamily="-65" charset="0"/>
              </a:rPr>
              <a:t>	</a:t>
            </a:r>
            <a:r>
              <a:rPr lang="fr-FR" dirty="0" err="1">
                <a:solidFill>
                  <a:schemeClr val="bg1"/>
                </a:solidFill>
                <a:latin typeface="Trebuchet MS" pitchFamily="-65" charset="0"/>
              </a:rPr>
              <a:t>plexuelle</a:t>
            </a:r>
            <a:r>
              <a:rPr lang="fr-FR" dirty="0">
                <a:solidFill>
                  <a:schemeClr val="bg1"/>
                </a:solidFill>
                <a:latin typeface="Trebuchet MS" pitchFamily="-65" charset="0"/>
              </a:rPr>
              <a:t/>
            </a:r>
            <a:br>
              <a:rPr lang="fr-FR" dirty="0">
                <a:solidFill>
                  <a:schemeClr val="bg1"/>
                </a:solidFill>
                <a:latin typeface="Trebuchet MS" pitchFamily="-65" charset="0"/>
              </a:rPr>
            </a:br>
            <a:r>
              <a:rPr lang="fr-FR" dirty="0">
                <a:solidFill>
                  <a:schemeClr val="bg1"/>
                </a:solidFill>
                <a:latin typeface="Trebuchet MS" pitchFamily="-65" charset="0"/>
              </a:rPr>
              <a:t>	brachiale ?</a:t>
            </a:r>
          </a:p>
        </p:txBody>
      </p:sp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203200" y="6324600"/>
            <a:ext cx="636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Times New Roman" pitchFamily="-65" charset="0"/>
                <a:cs typeface="Times New Roman" pitchFamily="-65" charset="0"/>
              </a:rPr>
              <a:t>1) Atteinte nerveuse ? 2) Préciser le site lésionnel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625686"/>
            <a:ext cx="6841476" cy="5102014"/>
          </a:xfrm>
          <a:prstGeom prst="rect">
            <a:avLst/>
          </a:prstGeom>
          <a:ln w="6350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Paramètres étudiés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15869"/>
            <a:ext cx="86296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La latence distale motrice (LDM):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14" name="Picture 7" descr="Latence automatiq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" y="1884363"/>
            <a:ext cx="21526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Latence manuelle 2 m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884363"/>
            <a:ext cx="21367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 descr="Latence manuelle 0,5 m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6025" y="1884363"/>
            <a:ext cx="213677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525463" y="5514975"/>
            <a:ext cx="7894637" cy="48577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74700" y="1355725"/>
            <a:ext cx="18055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FFFF00"/>
                </a:solidFill>
                <a:latin typeface="Century Gothic" pitchFamily="-65" charset="0"/>
              </a:rPr>
              <a:t>Automatique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287713" y="1355725"/>
            <a:ext cx="2176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rgbClr val="FFFF00"/>
                </a:solidFill>
                <a:latin typeface="Century Gothic" pitchFamily="-65" charset="0"/>
              </a:rPr>
              <a:t>Manuel : 2mV/D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107113" y="1355725"/>
            <a:ext cx="2462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rgbClr val="FFFF00"/>
                </a:solidFill>
                <a:latin typeface="Century Gothic" pitchFamily="-65" charset="0"/>
              </a:rPr>
              <a:t>Manuel : 0,5 mV/D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911225" y="5486400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CC3300"/>
                </a:solidFill>
                <a:latin typeface="Century Gothic" pitchFamily="-65" charset="0"/>
              </a:rPr>
              <a:t>2,7 ms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3644900" y="5486400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CC3300"/>
                </a:solidFill>
                <a:latin typeface="Century Gothic" pitchFamily="-65" charset="0"/>
              </a:rPr>
              <a:t>2,5 ms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626225" y="5486400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CC3300"/>
                </a:solidFill>
                <a:latin typeface="Century Gothic" pitchFamily="-65" charset="0"/>
              </a:rPr>
              <a:t>2,3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Paramètres étudiés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265131"/>
            <a:ext cx="8629650" cy="36256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Le temps de conduction (TC):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Le TC est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la différence entre la latence 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proximale et la latence distale</a:t>
            </a:r>
            <a:endParaRPr lang="fr-BE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Dans le calcul du TC, il est parfois préférable d’utiliser la 	latence au pic pour les réponses M proximale et distale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1079500" algn="l"/>
                <a:tab pos="6096000" algn="l"/>
              </a:tabLst>
            </a:pPr>
            <a:endParaRPr lang="fr-BE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14" name="Picture 16" descr="Latence automatiqu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3763" y="4176713"/>
            <a:ext cx="1598612" cy="1484312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6" name="Picture 17" descr="Latence manuelle et au p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0100" y="4192588"/>
            <a:ext cx="1598613" cy="1468437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3" name="Picture 18" descr="Latence manuelle et au p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8500" y="4192588"/>
            <a:ext cx="1598613" cy="1468437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1181100" y="4600575"/>
            <a:ext cx="0" cy="13652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1301750" y="5356225"/>
            <a:ext cx="0" cy="13652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3616325" y="4610100"/>
            <a:ext cx="0" cy="13652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3806825" y="5349875"/>
            <a:ext cx="0" cy="13652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6188075" y="4210050"/>
            <a:ext cx="0" cy="13652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6400800" y="5019675"/>
            <a:ext cx="0" cy="13652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1479550" y="4843463"/>
            <a:ext cx="989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" b="1">
                <a:solidFill>
                  <a:srgbClr val="CC3300"/>
                </a:solidFill>
                <a:latin typeface="Century Gothic" pitchFamily="-65" charset="0"/>
              </a:rPr>
              <a:t>CV: 63 m/s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781050" y="3894138"/>
            <a:ext cx="56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" b="1" dirty="0">
                <a:solidFill>
                  <a:srgbClr val="FFFF00"/>
                </a:solidFill>
                <a:latin typeface="Century Gothic" pitchFamily="-65" charset="0"/>
              </a:rPr>
              <a:t>auto.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3914775" y="4846638"/>
            <a:ext cx="989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" b="1">
                <a:solidFill>
                  <a:srgbClr val="CC3300"/>
                </a:solidFill>
                <a:latin typeface="Century Gothic" pitchFamily="-65" charset="0"/>
              </a:rPr>
              <a:t>CV: 40 m/s</a:t>
            </a: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3216275" y="3897313"/>
            <a:ext cx="654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" b="1">
                <a:solidFill>
                  <a:srgbClr val="FFFF00"/>
                </a:solidFill>
                <a:latin typeface="Century Gothic" pitchFamily="-65" charset="0"/>
              </a:rPr>
              <a:t>manu.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6353175" y="4846638"/>
            <a:ext cx="989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" b="1">
                <a:solidFill>
                  <a:srgbClr val="CC3300"/>
                </a:solidFill>
                <a:latin typeface="Century Gothic" pitchFamily="-65" charset="0"/>
              </a:rPr>
              <a:t>CV: 35 m/s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5654675" y="3897313"/>
            <a:ext cx="4216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" b="1">
                <a:solidFill>
                  <a:srgbClr val="FFFF00"/>
                </a:solidFill>
                <a:latin typeface="Century Gothic" pitchFamily="-65" charset="0"/>
              </a:rPr>
              <a:t>pic</a:t>
            </a: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6629400" y="200025"/>
            <a:ext cx="2390775" cy="19431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7" name="Group 8"/>
          <p:cNvGrpSpPr>
            <a:grpSpLocks/>
          </p:cNvGrpSpPr>
          <p:nvPr/>
        </p:nvGrpSpPr>
        <p:grpSpPr bwMode="auto">
          <a:xfrm>
            <a:off x="6832600" y="330200"/>
            <a:ext cx="1974850" cy="1716088"/>
            <a:chOff x="4070" y="208"/>
            <a:chExt cx="1244" cy="1081"/>
          </a:xfrm>
        </p:grpSpPr>
        <p:pic>
          <p:nvPicPr>
            <p:cNvPr id="38" name="Picture 9" descr="M distale"/>
            <p:cNvPicPr>
              <a:picLocks noChangeAspect="1" noChangeArrowheads="1"/>
            </p:cNvPicPr>
            <p:nvPr/>
          </p:nvPicPr>
          <p:blipFill>
            <a:blip r:embed="rId6">
              <a:lum bright="-76000" contrast="100000"/>
            </a:blip>
            <a:srcRect/>
            <a:stretch>
              <a:fillRect/>
            </a:stretch>
          </p:blipFill>
          <p:spPr bwMode="auto">
            <a:xfrm>
              <a:off x="4070" y="208"/>
              <a:ext cx="1244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0" descr="M proximale"/>
            <p:cNvPicPr>
              <a:picLocks noChangeAspect="1" noChangeArrowheads="1"/>
            </p:cNvPicPr>
            <p:nvPr/>
          </p:nvPicPr>
          <p:blipFill>
            <a:blip r:embed="rId7">
              <a:lum bright="-76000" contrast="100000"/>
            </a:blip>
            <a:srcRect/>
            <a:stretch>
              <a:fillRect/>
            </a:stretch>
          </p:blipFill>
          <p:spPr bwMode="auto">
            <a:xfrm>
              <a:off x="4070" y="653"/>
              <a:ext cx="1244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6838950" y="333375"/>
            <a:ext cx="0" cy="1724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7153275" y="542925"/>
            <a:ext cx="0" cy="91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7156450" y="1308100"/>
            <a:ext cx="38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7178675" y="1017588"/>
            <a:ext cx="341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000">
                <a:solidFill>
                  <a:srgbClr val="CC3300"/>
                </a:solidFill>
                <a:latin typeface="Century Gothic" pitchFamily="-65" charset="0"/>
              </a:rPr>
              <a:t>TC</a:t>
            </a:r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 flipH="1">
            <a:off x="7540625" y="990600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Paramètres étudiés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328631"/>
            <a:ext cx="862965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La vitesse de conduction motrice (VCM)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La VCM est calculée en divisant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la longueur 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du segment par le TC</a:t>
            </a:r>
            <a:endParaRPr lang="fr-BE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Elle correspond à la vitesse de conduction des axones moters 	alpha les plus rapides</a:t>
            </a:r>
            <a:endParaRPr lang="fr-BE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49" name="Text Box 1030"/>
          <p:cNvSpPr txBox="1">
            <a:spLocks noChangeArrowheads="1"/>
          </p:cNvSpPr>
          <p:nvPr/>
        </p:nvSpPr>
        <p:spPr bwMode="auto">
          <a:xfrm>
            <a:off x="247650" y="3262331"/>
            <a:ext cx="862965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La durée (DUR)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La DUR de la réponse M peut être définie : (1)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du début de la 	réponse au premier croisement avec la ligne de base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, (2) 	du début de la réponse à la fin du dernier pic positif (ce 	dernier point est souvent difficile à déterminer).</a:t>
            </a:r>
            <a:endParaRPr lang="fr-BE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6605588" y="200025"/>
            <a:ext cx="2390775" cy="19431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1" name="Group 3"/>
          <p:cNvGrpSpPr>
            <a:grpSpLocks/>
          </p:cNvGrpSpPr>
          <p:nvPr/>
        </p:nvGrpSpPr>
        <p:grpSpPr bwMode="auto">
          <a:xfrm>
            <a:off x="6818313" y="330200"/>
            <a:ext cx="1974850" cy="1716088"/>
            <a:chOff x="4070" y="208"/>
            <a:chExt cx="1244" cy="1081"/>
          </a:xfrm>
        </p:grpSpPr>
        <p:pic>
          <p:nvPicPr>
            <p:cNvPr id="52" name="Picture 4" descr="M distale"/>
            <p:cNvPicPr>
              <a:picLocks noChangeAspect="1" noChangeArrowheads="1"/>
            </p:cNvPicPr>
            <p:nvPr/>
          </p:nvPicPr>
          <p:blipFill>
            <a:blip r:embed="rId4">
              <a:lum bright="-76000" contrast="100000"/>
            </a:blip>
            <a:srcRect/>
            <a:stretch>
              <a:fillRect/>
            </a:stretch>
          </p:blipFill>
          <p:spPr bwMode="auto">
            <a:xfrm>
              <a:off x="4070" y="208"/>
              <a:ext cx="1244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5" descr="M proximale"/>
            <p:cNvPicPr>
              <a:picLocks noChangeAspect="1" noChangeArrowheads="1"/>
            </p:cNvPicPr>
            <p:nvPr/>
          </p:nvPicPr>
          <p:blipFill>
            <a:blip r:embed="rId5">
              <a:lum bright="-76000" contrast="100000"/>
            </a:blip>
            <a:srcRect/>
            <a:stretch>
              <a:fillRect/>
            </a:stretch>
          </p:blipFill>
          <p:spPr bwMode="auto">
            <a:xfrm>
              <a:off x="4070" y="653"/>
              <a:ext cx="1244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Line 11"/>
          <p:cNvSpPr>
            <a:spLocks noChangeShapeType="1"/>
          </p:cNvSpPr>
          <p:nvPr/>
        </p:nvSpPr>
        <p:spPr bwMode="auto">
          <a:xfrm>
            <a:off x="6824663" y="333375"/>
            <a:ext cx="0" cy="1724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12"/>
          <p:cNvSpPr>
            <a:spLocks noChangeShapeType="1"/>
          </p:cNvSpPr>
          <p:nvPr/>
        </p:nvSpPr>
        <p:spPr bwMode="auto">
          <a:xfrm>
            <a:off x="7154863" y="819150"/>
            <a:ext cx="51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7196138" y="858838"/>
            <a:ext cx="439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000">
                <a:solidFill>
                  <a:srgbClr val="CC3300"/>
                </a:solidFill>
                <a:latin typeface="Century Gothic" pitchFamily="-65" charset="0"/>
              </a:rPr>
              <a:t>DUR</a:t>
            </a:r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 flipV="1">
            <a:off x="7542213" y="1682750"/>
            <a:ext cx="11398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8482013" y="1430338"/>
            <a:ext cx="258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000">
                <a:solidFill>
                  <a:srgbClr val="CC3300"/>
                </a:solidFill>
                <a:latin typeface="Century Gothic" pitchFamily="-65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Paramètres étudiés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328631"/>
            <a:ext cx="86296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L’amplitude (AMPL)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L’AMPL de la réponse M est mesuré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de la 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ligne de base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 (même si il y a un pic positif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initial)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au pic négatif le plus haut</a:t>
            </a:r>
            <a:endParaRPr lang="fr-BE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49" name="Text Box 1030"/>
          <p:cNvSpPr txBox="1">
            <a:spLocks noChangeArrowheads="1"/>
          </p:cNvSpPr>
          <p:nvPr/>
        </p:nvSpPr>
        <p:spPr bwMode="auto">
          <a:xfrm>
            <a:off x="247650" y="3262331"/>
            <a:ext cx="86296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La surface (SURF)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La SURF est l’aire intégrée entre le signal et la ligne de base, le long de la DUR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638925" y="200025"/>
            <a:ext cx="2390775" cy="19431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6851650" y="330200"/>
            <a:ext cx="1974850" cy="1716088"/>
            <a:chOff x="4070" y="208"/>
            <a:chExt cx="1244" cy="1081"/>
          </a:xfrm>
        </p:grpSpPr>
        <p:pic>
          <p:nvPicPr>
            <p:cNvPr id="18" name="Picture 9" descr="M distale"/>
            <p:cNvPicPr>
              <a:picLocks noChangeAspect="1" noChangeArrowheads="1"/>
            </p:cNvPicPr>
            <p:nvPr/>
          </p:nvPicPr>
          <p:blipFill>
            <a:blip r:embed="rId4">
              <a:lum bright="-76000" contrast="100000"/>
            </a:blip>
            <a:srcRect/>
            <a:stretch>
              <a:fillRect/>
            </a:stretch>
          </p:blipFill>
          <p:spPr bwMode="auto">
            <a:xfrm>
              <a:off x="4070" y="208"/>
              <a:ext cx="1244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0" descr="M proximale"/>
            <p:cNvPicPr>
              <a:picLocks noChangeAspect="1" noChangeArrowheads="1"/>
            </p:cNvPicPr>
            <p:nvPr/>
          </p:nvPicPr>
          <p:blipFill>
            <a:blip r:embed="rId5">
              <a:lum bright="-76000" contrast="100000"/>
            </a:blip>
            <a:srcRect/>
            <a:stretch>
              <a:fillRect/>
            </a:stretch>
          </p:blipFill>
          <p:spPr bwMode="auto">
            <a:xfrm>
              <a:off x="4070" y="653"/>
              <a:ext cx="1244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6858000" y="333375"/>
            <a:ext cx="0" cy="1724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7978775" y="40005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8016875" y="477838"/>
            <a:ext cx="528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000" dirty="0">
                <a:solidFill>
                  <a:srgbClr val="CC3300"/>
                </a:solidFill>
                <a:latin typeface="Century Gothic" pitchFamily="-65" charset="0"/>
              </a:rPr>
              <a:t>AMPL</a:t>
            </a: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7175500" y="400050"/>
            <a:ext cx="904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7175500" y="819150"/>
            <a:ext cx="93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7562850" y="1685925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7523163" y="1273175"/>
            <a:ext cx="706437" cy="422275"/>
          </a:xfrm>
          <a:custGeom>
            <a:avLst/>
            <a:gdLst>
              <a:gd name="T0" fmla="*/ 80962 w 445"/>
              <a:gd name="T1" fmla="*/ 407988 h 266"/>
              <a:gd name="T2" fmla="*/ 130175 w 445"/>
              <a:gd name="T3" fmla="*/ 327025 h 266"/>
              <a:gd name="T4" fmla="*/ 158750 w 445"/>
              <a:gd name="T5" fmla="*/ 292100 h 266"/>
              <a:gd name="T6" fmla="*/ 173037 w 445"/>
              <a:gd name="T7" fmla="*/ 244475 h 266"/>
              <a:gd name="T8" fmla="*/ 185737 w 445"/>
              <a:gd name="T9" fmla="*/ 217488 h 266"/>
              <a:gd name="T10" fmla="*/ 220662 w 445"/>
              <a:gd name="T11" fmla="*/ 131763 h 266"/>
              <a:gd name="T12" fmla="*/ 252412 w 445"/>
              <a:gd name="T13" fmla="*/ 74613 h 266"/>
              <a:gd name="T14" fmla="*/ 280987 w 445"/>
              <a:gd name="T15" fmla="*/ 34925 h 266"/>
              <a:gd name="T16" fmla="*/ 301625 w 445"/>
              <a:gd name="T17" fmla="*/ 7938 h 266"/>
              <a:gd name="T18" fmla="*/ 328612 w 445"/>
              <a:gd name="T19" fmla="*/ 1588 h 266"/>
              <a:gd name="T20" fmla="*/ 377825 w 445"/>
              <a:gd name="T21" fmla="*/ 22225 h 266"/>
              <a:gd name="T22" fmla="*/ 428625 w 445"/>
              <a:gd name="T23" fmla="*/ 96838 h 266"/>
              <a:gd name="T24" fmla="*/ 473075 w 445"/>
              <a:gd name="T25" fmla="*/ 203200 h 266"/>
              <a:gd name="T26" fmla="*/ 496887 w 445"/>
              <a:gd name="T27" fmla="*/ 254000 h 266"/>
              <a:gd name="T28" fmla="*/ 542925 w 445"/>
              <a:gd name="T29" fmla="*/ 322263 h 266"/>
              <a:gd name="T30" fmla="*/ 552450 w 445"/>
              <a:gd name="T31" fmla="*/ 346075 h 266"/>
              <a:gd name="T32" fmla="*/ 568325 w 445"/>
              <a:gd name="T33" fmla="*/ 369888 h 266"/>
              <a:gd name="T34" fmla="*/ 585787 w 445"/>
              <a:gd name="T35" fmla="*/ 384175 h 266"/>
              <a:gd name="T36" fmla="*/ 606425 w 445"/>
              <a:gd name="T37" fmla="*/ 398463 h 266"/>
              <a:gd name="T38" fmla="*/ 619125 w 445"/>
              <a:gd name="T39" fmla="*/ 407988 h 266"/>
              <a:gd name="T40" fmla="*/ 80962 w 445"/>
              <a:gd name="T41" fmla="*/ 407988 h 2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5"/>
              <a:gd name="T64" fmla="*/ 0 h 266"/>
              <a:gd name="T65" fmla="*/ 445 w 445"/>
              <a:gd name="T66" fmla="*/ 266 h 2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5" h="266">
                <a:moveTo>
                  <a:pt x="51" y="257"/>
                </a:moveTo>
                <a:cubicBezTo>
                  <a:pt x="0" y="248"/>
                  <a:pt x="74" y="218"/>
                  <a:pt x="82" y="206"/>
                </a:cubicBezTo>
                <a:cubicBezTo>
                  <a:pt x="90" y="194"/>
                  <a:pt x="96" y="193"/>
                  <a:pt x="100" y="184"/>
                </a:cubicBezTo>
                <a:cubicBezTo>
                  <a:pt x="104" y="175"/>
                  <a:pt x="106" y="162"/>
                  <a:pt x="109" y="154"/>
                </a:cubicBezTo>
                <a:cubicBezTo>
                  <a:pt x="112" y="146"/>
                  <a:pt x="112" y="149"/>
                  <a:pt x="117" y="137"/>
                </a:cubicBezTo>
                <a:cubicBezTo>
                  <a:pt x="122" y="125"/>
                  <a:pt x="132" y="98"/>
                  <a:pt x="139" y="83"/>
                </a:cubicBezTo>
                <a:cubicBezTo>
                  <a:pt x="146" y="68"/>
                  <a:pt x="153" y="57"/>
                  <a:pt x="159" y="47"/>
                </a:cubicBezTo>
                <a:cubicBezTo>
                  <a:pt x="165" y="37"/>
                  <a:pt x="172" y="29"/>
                  <a:pt x="177" y="22"/>
                </a:cubicBezTo>
                <a:cubicBezTo>
                  <a:pt x="182" y="15"/>
                  <a:pt x="185" y="8"/>
                  <a:pt x="190" y="5"/>
                </a:cubicBezTo>
                <a:cubicBezTo>
                  <a:pt x="195" y="2"/>
                  <a:pt x="199" y="0"/>
                  <a:pt x="207" y="1"/>
                </a:cubicBezTo>
                <a:cubicBezTo>
                  <a:pt x="215" y="2"/>
                  <a:pt x="227" y="4"/>
                  <a:pt x="238" y="14"/>
                </a:cubicBezTo>
                <a:cubicBezTo>
                  <a:pt x="249" y="24"/>
                  <a:pt x="260" y="42"/>
                  <a:pt x="270" y="61"/>
                </a:cubicBezTo>
                <a:cubicBezTo>
                  <a:pt x="280" y="80"/>
                  <a:pt x="291" y="112"/>
                  <a:pt x="298" y="128"/>
                </a:cubicBezTo>
                <a:cubicBezTo>
                  <a:pt x="305" y="144"/>
                  <a:pt x="306" y="148"/>
                  <a:pt x="313" y="160"/>
                </a:cubicBezTo>
                <a:cubicBezTo>
                  <a:pt x="320" y="172"/>
                  <a:pt x="336" y="193"/>
                  <a:pt x="342" y="203"/>
                </a:cubicBezTo>
                <a:cubicBezTo>
                  <a:pt x="348" y="213"/>
                  <a:pt x="345" y="213"/>
                  <a:pt x="348" y="218"/>
                </a:cubicBezTo>
                <a:cubicBezTo>
                  <a:pt x="351" y="223"/>
                  <a:pt x="355" y="229"/>
                  <a:pt x="358" y="233"/>
                </a:cubicBezTo>
                <a:cubicBezTo>
                  <a:pt x="361" y="237"/>
                  <a:pt x="365" y="239"/>
                  <a:pt x="369" y="242"/>
                </a:cubicBezTo>
                <a:cubicBezTo>
                  <a:pt x="373" y="245"/>
                  <a:pt x="379" y="249"/>
                  <a:pt x="382" y="251"/>
                </a:cubicBezTo>
                <a:cubicBezTo>
                  <a:pt x="385" y="253"/>
                  <a:pt x="445" y="256"/>
                  <a:pt x="390" y="257"/>
                </a:cubicBezTo>
                <a:cubicBezTo>
                  <a:pt x="335" y="258"/>
                  <a:pt x="102" y="266"/>
                  <a:pt x="51" y="25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7605713" y="1443038"/>
            <a:ext cx="465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000" b="1" dirty="0">
                <a:solidFill>
                  <a:srgbClr val="FFFF00"/>
                </a:solidFill>
                <a:latin typeface="Century Gothic" pitchFamily="-65" charset="0"/>
              </a:rPr>
              <a:t>SURF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Paramètres étudiés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87331"/>
            <a:ext cx="8629650" cy="662950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La réduction (RED) et la dispersion (DISP)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Même dans un nerf normal,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la VCM des différents axones 			oscille entre 30 et 60 m/s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En raison de cela, il y aura une augmentation de la 				dispersion temporelle des potentiels d’action nerveux et des 		potentiels d’unité motrice lorsque la distance de conduction 		augmente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Les changements de la réponse M en fonction des différents 		sites de stimulation se calculent ainsi: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RED (AMPL)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= 100*(AMPL</a:t>
            </a:r>
            <a:r>
              <a:rPr lang="fr-BE" baseline="-25000" dirty="0" smtClean="0">
                <a:solidFill>
                  <a:schemeClr val="bg1"/>
                </a:solidFill>
                <a:latin typeface="Cambria"/>
                <a:cs typeface="Cambria"/>
              </a:rPr>
              <a:t>dist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-AMPL</a:t>
            </a:r>
            <a:r>
              <a:rPr lang="fr-BE" baseline="-25000" dirty="0" smtClean="0">
                <a:solidFill>
                  <a:schemeClr val="bg1"/>
                </a:solidFill>
                <a:latin typeface="Cambria"/>
                <a:cs typeface="Cambria"/>
              </a:rPr>
              <a:t>prox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)/AMPL</a:t>
            </a:r>
            <a:r>
              <a:rPr lang="fr-BE" baseline="-25000" dirty="0" smtClean="0">
                <a:solidFill>
                  <a:schemeClr val="bg1"/>
                </a:solidFill>
                <a:latin typeface="Cambria"/>
                <a:cs typeface="Cambria"/>
              </a:rPr>
              <a:t>dist</a:t>
            </a:r>
          </a:p>
          <a:p>
            <a:pPr algn="just">
              <a:spcBef>
                <a:spcPct val="50000"/>
              </a:spcBef>
              <a:buFont typeface="Wingdings" pitchFamily="-65" charset="2"/>
              <a:buNone/>
              <a:tabLst>
                <a:tab pos="37465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RED (SURF)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= 100*(SURF</a:t>
            </a:r>
            <a:r>
              <a:rPr lang="fr-BE" baseline="-25000" dirty="0" smtClean="0">
                <a:solidFill>
                  <a:schemeClr val="bg1"/>
                </a:solidFill>
                <a:latin typeface="Cambria"/>
                <a:cs typeface="Cambria"/>
              </a:rPr>
              <a:t>dist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-SURF</a:t>
            </a:r>
            <a:r>
              <a:rPr lang="fr-BE" baseline="-25000" dirty="0" smtClean="0">
                <a:solidFill>
                  <a:schemeClr val="bg1"/>
                </a:solidFill>
                <a:latin typeface="Cambria"/>
                <a:cs typeface="Cambria"/>
              </a:rPr>
              <a:t>prox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)/SURF</a:t>
            </a:r>
            <a:r>
              <a:rPr lang="fr-BE" baseline="-25000" dirty="0" smtClean="0">
                <a:solidFill>
                  <a:schemeClr val="bg1"/>
                </a:solidFill>
                <a:latin typeface="Cambria"/>
                <a:cs typeface="Cambria"/>
              </a:rPr>
              <a:t>dist</a:t>
            </a:r>
          </a:p>
          <a:p>
            <a:pPr algn="just">
              <a:spcBef>
                <a:spcPct val="50000"/>
              </a:spcBef>
              <a:buFont typeface="Wingdings" pitchFamily="-65" charset="2"/>
              <a:buNone/>
              <a:tabLst>
                <a:tab pos="37465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DISP (DUR)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= 100*(DUR</a:t>
            </a:r>
            <a:r>
              <a:rPr lang="fr-BE" baseline="-25000" dirty="0" smtClean="0">
                <a:solidFill>
                  <a:schemeClr val="bg1"/>
                </a:solidFill>
                <a:latin typeface="Cambria"/>
                <a:cs typeface="Cambria"/>
              </a:rPr>
              <a:t>prox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-DUR</a:t>
            </a:r>
            <a:r>
              <a:rPr lang="fr-BE" baseline="-25000" dirty="0" smtClean="0">
                <a:solidFill>
                  <a:schemeClr val="bg1"/>
                </a:solidFill>
                <a:latin typeface="Cambria"/>
                <a:cs typeface="Cambria"/>
              </a:rPr>
              <a:t>dist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)/DUR</a:t>
            </a:r>
            <a:r>
              <a:rPr lang="fr-BE" baseline="-25000" dirty="0" smtClean="0">
                <a:solidFill>
                  <a:schemeClr val="bg1"/>
                </a:solidFill>
                <a:latin typeface="Cambria"/>
                <a:cs typeface="Cambria"/>
              </a:rPr>
              <a:t>dist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Pièges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87331"/>
            <a:ext cx="8629650" cy="56323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perte axonale motrice compensée par la réinnervation 	collatérale : amplitude motrice normale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perte des axones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moteur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à conduction rapide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=&gt;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    VCM et     LDM</a:t>
            </a:r>
          </a:p>
          <a:p>
            <a:pPr eaLnBrk="0" hangingPunct="0">
              <a:spcBef>
                <a:spcPct val="50000"/>
              </a:spcBef>
            </a:pPr>
            <a:endParaRPr lang="fr-FR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eaLnBrk="0" hangingPunct="0">
              <a:spcBef>
                <a:spcPct val="50000"/>
              </a:spcBef>
            </a:pPr>
            <a:endParaRPr lang="fr-FR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eaLnBrk="0" hangingPunct="0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Avant d’affirmer le caractère démyélinisant d’une neuropathie, il faut s’assurer de l’absence de remaniement neurogène (électrode-aiguille) dans les régions où l’amplitude des réponses motrices reste normale.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rot="16200000" flipH="1">
            <a:off x="1149350" y="2101850"/>
            <a:ext cx="317500" cy="203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 flipH="1" flipV="1">
            <a:off x="2387600" y="2120900"/>
            <a:ext cx="317500" cy="1651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Neurographie motrice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87331"/>
            <a:ext cx="8629650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Face 		n. facial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M. Sup.		n. médian : 	&gt; 50 m/s, &gt; 4 mV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		n. cubital : 	&gt; 50 m/s, &gt; 7 mV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		n. musculocutané	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		n. radial :				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		n. de Charles Bell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		n. sus-scapulaire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		n. spinal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		n. circonflexe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M. Inf.		n. fibulaire:	&gt; 40 m/s, &gt; 2 mV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		n. tibial:		&gt; 40 m/s, &gt; 4 mV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		n. fémoral</a:t>
            </a:r>
            <a:endParaRPr lang="fr-BE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Neurographie motrice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87331"/>
            <a:ext cx="8629650" cy="62847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Démyélinisation focale (neurapraxie)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P.A. non transmis distalement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Axone et gaine de myéline : intacts sous la lésion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Définition :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réduction d’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au moins 30%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de l’amplitude de la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réponse M lors de la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stimulation proximale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B.C. 	très distaux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proximaux (persistance des ondes F)</a:t>
            </a:r>
            <a:endParaRPr lang="fr-FR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8" name="Picture 13" descr="TRUC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4600" y="3048000"/>
            <a:ext cx="3413125" cy="210978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76200"/>
            <a:ext cx="8886825" cy="6829425"/>
            <a:chOff x="0" y="-48"/>
            <a:chExt cx="5598" cy="4302"/>
          </a:xfrm>
        </p:grpSpPr>
        <p:sp>
          <p:nvSpPr>
            <p:cNvPr id="119820" name="Text Box 3"/>
            <p:cNvSpPr txBox="1">
              <a:spLocks noChangeArrowheads="1"/>
            </p:cNvSpPr>
            <p:nvPr/>
          </p:nvSpPr>
          <p:spPr bwMode="auto">
            <a:xfrm>
              <a:off x="4872" y="4081"/>
              <a:ext cx="116" cy="17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endParaRPr lang="fr-FR" sz="1200" i="1">
                <a:solidFill>
                  <a:srgbClr val="FFFFFF"/>
                </a:solidFill>
                <a:latin typeface="Comic Sans MS" pitchFamily="-65" charset="0"/>
              </a:endParaRPr>
            </a:p>
          </p:txBody>
        </p:sp>
        <p:sp>
          <p:nvSpPr>
            <p:cNvPr id="119821" name="Rectangle 4"/>
            <p:cNvSpPr>
              <a:spLocks noChangeArrowheads="1"/>
            </p:cNvSpPr>
            <p:nvPr/>
          </p:nvSpPr>
          <p:spPr bwMode="auto">
            <a:xfrm>
              <a:off x="2135" y="145"/>
              <a:ext cx="56" cy="18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-48"/>
              <a:ext cx="2772" cy="4001"/>
              <a:chOff x="0" y="319"/>
              <a:chExt cx="2772" cy="4001"/>
            </a:xfrm>
          </p:grpSpPr>
          <p:pic>
            <p:nvPicPr>
              <p:cNvPr id="119831" name="Picture 6" descr="Conduction FH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100000" contrast="100000"/>
              </a:blip>
              <a:srcRect/>
              <a:stretch>
                <a:fillRect/>
              </a:stretch>
            </p:blipFill>
            <p:spPr bwMode="auto">
              <a:xfrm>
                <a:off x="0" y="319"/>
                <a:ext cx="2772" cy="4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32" name="Text Box 7"/>
              <p:cNvSpPr txBox="1">
                <a:spLocks noChangeArrowheads="1"/>
              </p:cNvSpPr>
              <p:nvPr/>
            </p:nvSpPr>
            <p:spPr bwMode="auto">
              <a:xfrm>
                <a:off x="956" y="1432"/>
                <a:ext cx="63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BE" sz="1600">
                    <a:solidFill>
                      <a:srgbClr val="FFFFFF"/>
                    </a:solidFill>
                    <a:latin typeface="Comic Sans MS" pitchFamily="-65" charset="0"/>
                  </a:rPr>
                  <a:t>Fibres</a:t>
                </a:r>
                <a:br>
                  <a:rPr lang="fr-BE" sz="1600">
                    <a:solidFill>
                      <a:srgbClr val="FFFFFF"/>
                    </a:solidFill>
                    <a:latin typeface="Comic Sans MS" pitchFamily="-65" charset="0"/>
                  </a:rPr>
                </a:br>
                <a:r>
                  <a:rPr lang="fr-BE" sz="1600">
                    <a:solidFill>
                      <a:srgbClr val="FFFFFF"/>
                    </a:solidFill>
                    <a:latin typeface="Comic Sans MS" pitchFamily="-65" charset="0"/>
                  </a:rPr>
                  <a:t>motrices</a:t>
                </a:r>
                <a:endParaRPr lang="fr-FR" sz="1600">
                  <a:solidFill>
                    <a:srgbClr val="FFFFFF"/>
                  </a:solidFill>
                  <a:latin typeface="Comic Sans MS" pitchFamily="-65" charset="0"/>
                </a:endParaRPr>
              </a:p>
            </p:txBody>
          </p:sp>
          <p:sp>
            <p:nvSpPr>
              <p:cNvPr id="119833" name="Text Box 8"/>
              <p:cNvSpPr txBox="1">
                <a:spLocks noChangeArrowheads="1"/>
              </p:cNvSpPr>
              <p:nvPr/>
            </p:nvSpPr>
            <p:spPr bwMode="auto">
              <a:xfrm>
                <a:off x="2113" y="404"/>
                <a:ext cx="1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fr-FR" sz="1600">
                  <a:solidFill>
                    <a:srgbClr val="FFFFFF"/>
                  </a:solidFill>
                  <a:latin typeface="Comic Sans MS" pitchFamily="-65" charset="0"/>
                </a:endParaRPr>
              </a:p>
            </p:txBody>
          </p:sp>
          <p:sp>
            <p:nvSpPr>
              <p:cNvPr id="119834" name="Text Box 9"/>
              <p:cNvSpPr txBox="1">
                <a:spLocks noChangeArrowheads="1"/>
              </p:cNvSpPr>
              <p:nvPr/>
            </p:nvSpPr>
            <p:spPr bwMode="auto">
              <a:xfrm>
                <a:off x="2323" y="1291"/>
                <a:ext cx="2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BE" sz="1600">
                    <a:solidFill>
                      <a:srgbClr val="FFFFFF"/>
                    </a:solidFill>
                    <a:latin typeface="Comic Sans MS" pitchFamily="-65" charset="0"/>
                  </a:rPr>
                  <a:t>Ia</a:t>
                </a:r>
                <a:endParaRPr lang="fr-FR" sz="1600">
                  <a:solidFill>
                    <a:srgbClr val="FFFFFF"/>
                  </a:solidFill>
                  <a:latin typeface="Comic Sans MS" pitchFamily="-65" charset="0"/>
                </a:endParaRPr>
              </a:p>
            </p:txBody>
          </p:sp>
        </p:grpSp>
        <p:sp>
          <p:nvSpPr>
            <p:cNvPr id="119823" name="Rectangle 10"/>
            <p:cNvSpPr>
              <a:spLocks noChangeArrowheads="1"/>
            </p:cNvSpPr>
            <p:nvPr/>
          </p:nvSpPr>
          <p:spPr bwMode="auto">
            <a:xfrm>
              <a:off x="2697" y="2372"/>
              <a:ext cx="56" cy="18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824" name="Rectangle 11"/>
            <p:cNvSpPr>
              <a:spLocks noChangeArrowheads="1"/>
            </p:cNvSpPr>
            <p:nvPr/>
          </p:nvSpPr>
          <p:spPr bwMode="auto">
            <a:xfrm>
              <a:off x="2272" y="566"/>
              <a:ext cx="56" cy="18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825" name="Text Box 12"/>
            <p:cNvSpPr txBox="1">
              <a:spLocks noChangeArrowheads="1"/>
            </p:cNvSpPr>
            <p:nvPr/>
          </p:nvSpPr>
          <p:spPr bwMode="auto">
            <a:xfrm>
              <a:off x="110" y="1418"/>
              <a:ext cx="27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 sz="3200">
                  <a:solidFill>
                    <a:srgbClr val="FFFFFF"/>
                  </a:solidFill>
                  <a:latin typeface="Comic Sans MS" pitchFamily="-65" charset="0"/>
                </a:rPr>
                <a:t>F</a:t>
              </a:r>
              <a:endParaRPr lang="fr-FR" sz="3200">
                <a:solidFill>
                  <a:srgbClr val="FFFFFF"/>
                </a:solidFill>
                <a:latin typeface="Comic Sans MS" pitchFamily="-65" charset="0"/>
              </a:endParaRPr>
            </a:p>
          </p:txBody>
        </p:sp>
        <p:sp>
          <p:nvSpPr>
            <p:cNvPr id="119826" name="Text Box 13"/>
            <p:cNvSpPr txBox="1">
              <a:spLocks noChangeArrowheads="1"/>
            </p:cNvSpPr>
            <p:nvPr/>
          </p:nvSpPr>
          <p:spPr bwMode="auto">
            <a:xfrm>
              <a:off x="5319" y="776"/>
              <a:ext cx="27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 sz="3200">
                  <a:solidFill>
                    <a:srgbClr val="FFFFFF"/>
                  </a:solidFill>
                  <a:latin typeface="Comic Sans MS" pitchFamily="-65" charset="0"/>
                </a:rPr>
                <a:t>F</a:t>
              </a:r>
              <a:endParaRPr lang="fr-FR" sz="3200">
                <a:solidFill>
                  <a:srgbClr val="FFFFFF"/>
                </a:solidFill>
                <a:latin typeface="Comic Sans MS" pitchFamily="-65" charset="0"/>
              </a:endParaRPr>
            </a:p>
          </p:txBody>
        </p:sp>
        <p:sp>
          <p:nvSpPr>
            <p:cNvPr id="119827" name="Text Box 14"/>
            <p:cNvSpPr txBox="1">
              <a:spLocks noChangeArrowheads="1"/>
            </p:cNvSpPr>
            <p:nvPr/>
          </p:nvSpPr>
          <p:spPr bwMode="auto">
            <a:xfrm>
              <a:off x="2482" y="1419"/>
              <a:ext cx="28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 sz="3200">
                  <a:solidFill>
                    <a:srgbClr val="FFFFFF"/>
                  </a:solidFill>
                  <a:latin typeface="Comic Sans MS" pitchFamily="-65" charset="0"/>
                </a:rPr>
                <a:t>H</a:t>
              </a:r>
              <a:endParaRPr lang="fr-FR" sz="3200">
                <a:solidFill>
                  <a:srgbClr val="FFFFFF"/>
                </a:solidFill>
                <a:latin typeface="Comic Sans MS" pitchFamily="-65" charset="0"/>
              </a:endParaRPr>
            </a:p>
          </p:txBody>
        </p:sp>
        <p:sp>
          <p:nvSpPr>
            <p:cNvPr id="119828" name="Text Box 15"/>
            <p:cNvSpPr txBox="1">
              <a:spLocks noChangeArrowheads="1"/>
            </p:cNvSpPr>
            <p:nvPr/>
          </p:nvSpPr>
          <p:spPr bwMode="auto">
            <a:xfrm>
              <a:off x="5315" y="2901"/>
              <a:ext cx="28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 sz="3200">
                  <a:solidFill>
                    <a:srgbClr val="FFFFFF"/>
                  </a:solidFill>
                  <a:latin typeface="Comic Sans MS" pitchFamily="-65" charset="0"/>
                </a:rPr>
                <a:t>H</a:t>
              </a:r>
              <a:endParaRPr lang="fr-FR" sz="3200">
                <a:solidFill>
                  <a:srgbClr val="FFFFFF"/>
                </a:solidFill>
                <a:latin typeface="Comic Sans MS" pitchFamily="-65" charset="0"/>
              </a:endParaRPr>
            </a:p>
          </p:txBody>
        </p:sp>
        <p:pic>
          <p:nvPicPr>
            <p:cNvPr id="119829" name="Picture 16" descr="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3264" y="125"/>
              <a:ext cx="1839" cy="182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19830" name="Picture 17" descr="h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3262" y="2129"/>
              <a:ext cx="1823" cy="187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sp>
        <p:nvSpPr>
          <p:cNvPr id="323602" name="Freeform 18"/>
          <p:cNvSpPr>
            <a:spLocks/>
          </p:cNvSpPr>
          <p:nvPr/>
        </p:nvSpPr>
        <p:spPr bwMode="auto">
          <a:xfrm>
            <a:off x="2425700" y="330200"/>
            <a:ext cx="1333500" cy="2794000"/>
          </a:xfrm>
          <a:custGeom>
            <a:avLst/>
            <a:gdLst>
              <a:gd name="T0" fmla="*/ 1231900 w 840"/>
              <a:gd name="T1" fmla="*/ 2794000 h 1760"/>
              <a:gd name="T2" fmla="*/ 1308100 w 840"/>
              <a:gd name="T3" fmla="*/ 2260600 h 1760"/>
              <a:gd name="T4" fmla="*/ 1308100 w 840"/>
              <a:gd name="T5" fmla="*/ 1651000 h 1760"/>
              <a:gd name="T6" fmla="*/ 1155700 w 840"/>
              <a:gd name="T7" fmla="*/ 965200 h 1760"/>
              <a:gd name="T8" fmla="*/ 850900 w 840"/>
              <a:gd name="T9" fmla="*/ 355600 h 1760"/>
              <a:gd name="T10" fmla="*/ 546100 w 840"/>
              <a:gd name="T11" fmla="*/ 50800 h 1760"/>
              <a:gd name="T12" fmla="*/ 317500 w 840"/>
              <a:gd name="T13" fmla="*/ 50800 h 1760"/>
              <a:gd name="T14" fmla="*/ 165100 w 840"/>
              <a:gd name="T15" fmla="*/ 127000 h 1760"/>
              <a:gd name="T16" fmla="*/ 88900 w 840"/>
              <a:gd name="T17" fmla="*/ 279400 h 1760"/>
              <a:gd name="T18" fmla="*/ 12700 w 840"/>
              <a:gd name="T19" fmla="*/ 508000 h 1760"/>
              <a:gd name="T20" fmla="*/ 12700 w 840"/>
              <a:gd name="T21" fmla="*/ 965200 h 17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40"/>
              <a:gd name="T34" fmla="*/ 0 h 1760"/>
              <a:gd name="T35" fmla="*/ 840 w 840"/>
              <a:gd name="T36" fmla="*/ 1760 h 17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40" h="1760">
                <a:moveTo>
                  <a:pt x="776" y="1760"/>
                </a:moveTo>
                <a:cubicBezTo>
                  <a:pt x="796" y="1652"/>
                  <a:pt x="816" y="1544"/>
                  <a:pt x="824" y="1424"/>
                </a:cubicBezTo>
                <a:cubicBezTo>
                  <a:pt x="832" y="1304"/>
                  <a:pt x="840" y="1176"/>
                  <a:pt x="824" y="1040"/>
                </a:cubicBezTo>
                <a:cubicBezTo>
                  <a:pt x="808" y="904"/>
                  <a:pt x="776" y="744"/>
                  <a:pt x="728" y="608"/>
                </a:cubicBezTo>
                <a:cubicBezTo>
                  <a:pt x="680" y="472"/>
                  <a:pt x="600" y="320"/>
                  <a:pt x="536" y="224"/>
                </a:cubicBezTo>
                <a:cubicBezTo>
                  <a:pt x="472" y="128"/>
                  <a:pt x="400" y="64"/>
                  <a:pt x="344" y="32"/>
                </a:cubicBezTo>
                <a:cubicBezTo>
                  <a:pt x="288" y="0"/>
                  <a:pt x="240" y="24"/>
                  <a:pt x="200" y="32"/>
                </a:cubicBezTo>
                <a:cubicBezTo>
                  <a:pt x="160" y="40"/>
                  <a:pt x="128" y="56"/>
                  <a:pt x="104" y="80"/>
                </a:cubicBezTo>
                <a:cubicBezTo>
                  <a:pt x="80" y="104"/>
                  <a:pt x="72" y="136"/>
                  <a:pt x="56" y="176"/>
                </a:cubicBezTo>
                <a:cubicBezTo>
                  <a:pt x="40" y="216"/>
                  <a:pt x="16" y="248"/>
                  <a:pt x="8" y="320"/>
                </a:cubicBezTo>
                <a:cubicBezTo>
                  <a:pt x="0" y="392"/>
                  <a:pt x="8" y="560"/>
                  <a:pt x="8" y="608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438400" y="1447800"/>
            <a:ext cx="1311275" cy="3516313"/>
            <a:chOff x="1536" y="912"/>
            <a:chExt cx="826" cy="2215"/>
          </a:xfrm>
        </p:grpSpPr>
        <p:sp>
          <p:nvSpPr>
            <p:cNvPr id="119817" name="Freeform 20"/>
            <p:cNvSpPr>
              <a:spLocks/>
            </p:cNvSpPr>
            <p:nvPr/>
          </p:nvSpPr>
          <p:spPr bwMode="auto">
            <a:xfrm>
              <a:off x="1536" y="912"/>
              <a:ext cx="480" cy="672"/>
            </a:xfrm>
            <a:custGeom>
              <a:avLst/>
              <a:gdLst>
                <a:gd name="T0" fmla="*/ 0 w 480"/>
                <a:gd name="T1" fmla="*/ 0 h 672"/>
                <a:gd name="T2" fmla="*/ 48 w 480"/>
                <a:gd name="T3" fmla="*/ 288 h 672"/>
                <a:gd name="T4" fmla="*/ 192 w 480"/>
                <a:gd name="T5" fmla="*/ 528 h 672"/>
                <a:gd name="T6" fmla="*/ 480 w 480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672"/>
                <a:gd name="T14" fmla="*/ 480 w 48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672">
                  <a:moveTo>
                    <a:pt x="0" y="0"/>
                  </a:moveTo>
                  <a:cubicBezTo>
                    <a:pt x="8" y="100"/>
                    <a:pt x="16" y="200"/>
                    <a:pt x="48" y="288"/>
                  </a:cubicBezTo>
                  <a:cubicBezTo>
                    <a:pt x="80" y="376"/>
                    <a:pt x="120" y="464"/>
                    <a:pt x="192" y="528"/>
                  </a:cubicBezTo>
                  <a:cubicBezTo>
                    <a:pt x="264" y="592"/>
                    <a:pt x="432" y="648"/>
                    <a:pt x="480" y="6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818" name="Freeform 21"/>
            <p:cNvSpPr>
              <a:spLocks/>
            </p:cNvSpPr>
            <p:nvPr/>
          </p:nvSpPr>
          <p:spPr bwMode="auto">
            <a:xfrm>
              <a:off x="1976" y="1568"/>
              <a:ext cx="265" cy="717"/>
            </a:xfrm>
            <a:custGeom>
              <a:avLst/>
              <a:gdLst>
                <a:gd name="T0" fmla="*/ 0 w 265"/>
                <a:gd name="T1" fmla="*/ 0 h 717"/>
                <a:gd name="T2" fmla="*/ 162 w 265"/>
                <a:gd name="T3" fmla="*/ 93 h 717"/>
                <a:gd name="T4" fmla="*/ 219 w 265"/>
                <a:gd name="T5" fmla="*/ 252 h 717"/>
                <a:gd name="T6" fmla="*/ 247 w 265"/>
                <a:gd name="T7" fmla="*/ 574 h 717"/>
                <a:gd name="T8" fmla="*/ 265 w 265"/>
                <a:gd name="T9" fmla="*/ 717 h 7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717"/>
                <a:gd name="T17" fmla="*/ 265 w 265"/>
                <a:gd name="T18" fmla="*/ 717 h 7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717">
                  <a:moveTo>
                    <a:pt x="0" y="0"/>
                  </a:moveTo>
                  <a:cubicBezTo>
                    <a:pt x="63" y="25"/>
                    <a:pt x="126" y="51"/>
                    <a:pt x="162" y="93"/>
                  </a:cubicBezTo>
                  <a:cubicBezTo>
                    <a:pt x="198" y="135"/>
                    <a:pt x="205" y="172"/>
                    <a:pt x="219" y="252"/>
                  </a:cubicBezTo>
                  <a:cubicBezTo>
                    <a:pt x="233" y="332"/>
                    <a:pt x="239" y="497"/>
                    <a:pt x="247" y="574"/>
                  </a:cubicBezTo>
                  <a:cubicBezTo>
                    <a:pt x="255" y="651"/>
                    <a:pt x="260" y="684"/>
                    <a:pt x="265" y="71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819" name="Freeform 22"/>
            <p:cNvSpPr>
              <a:spLocks/>
            </p:cNvSpPr>
            <p:nvPr/>
          </p:nvSpPr>
          <p:spPr bwMode="auto">
            <a:xfrm>
              <a:off x="2240" y="2272"/>
              <a:ext cx="122" cy="855"/>
            </a:xfrm>
            <a:custGeom>
              <a:avLst/>
              <a:gdLst>
                <a:gd name="T0" fmla="*/ 0 w 122"/>
                <a:gd name="T1" fmla="*/ 0 h 855"/>
                <a:gd name="T2" fmla="*/ 104 w 122"/>
                <a:gd name="T3" fmla="*/ 716 h 855"/>
                <a:gd name="T4" fmla="*/ 110 w 122"/>
                <a:gd name="T5" fmla="*/ 836 h 855"/>
                <a:gd name="T6" fmla="*/ 0 60000 65536"/>
                <a:gd name="T7" fmla="*/ 0 60000 65536"/>
                <a:gd name="T8" fmla="*/ 0 60000 65536"/>
                <a:gd name="T9" fmla="*/ 0 w 122"/>
                <a:gd name="T10" fmla="*/ 0 h 855"/>
                <a:gd name="T11" fmla="*/ 122 w 122"/>
                <a:gd name="T12" fmla="*/ 855 h 8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" h="855">
                  <a:moveTo>
                    <a:pt x="0" y="0"/>
                  </a:moveTo>
                  <a:cubicBezTo>
                    <a:pt x="43" y="288"/>
                    <a:pt x="86" y="577"/>
                    <a:pt x="104" y="716"/>
                  </a:cubicBezTo>
                  <a:cubicBezTo>
                    <a:pt x="122" y="855"/>
                    <a:pt x="116" y="845"/>
                    <a:pt x="110" y="83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23607" name="Freeform 23"/>
          <p:cNvSpPr>
            <a:spLocks/>
          </p:cNvSpPr>
          <p:nvPr/>
        </p:nvSpPr>
        <p:spPr bwMode="auto">
          <a:xfrm>
            <a:off x="749300" y="1428750"/>
            <a:ext cx="612775" cy="4057650"/>
          </a:xfrm>
          <a:custGeom>
            <a:avLst/>
            <a:gdLst>
              <a:gd name="T0" fmla="*/ 88900 w 386"/>
              <a:gd name="T1" fmla="*/ 4057650 h 2556"/>
              <a:gd name="T2" fmla="*/ 22225 w 386"/>
              <a:gd name="T3" fmla="*/ 3543300 h 2556"/>
              <a:gd name="T4" fmla="*/ 3175 w 386"/>
              <a:gd name="T5" fmla="*/ 2933700 h 2556"/>
              <a:gd name="T6" fmla="*/ 41275 w 386"/>
              <a:gd name="T7" fmla="*/ 2162175 h 2556"/>
              <a:gd name="T8" fmla="*/ 107950 w 386"/>
              <a:gd name="T9" fmla="*/ 1685925 h 2556"/>
              <a:gd name="T10" fmla="*/ 174625 w 386"/>
              <a:gd name="T11" fmla="*/ 1247775 h 2556"/>
              <a:gd name="T12" fmla="*/ 307975 w 386"/>
              <a:gd name="T13" fmla="*/ 733425 h 2556"/>
              <a:gd name="T14" fmla="*/ 517525 w 386"/>
              <a:gd name="T15" fmla="*/ 190500 h 2556"/>
              <a:gd name="T16" fmla="*/ 612775 w 386"/>
              <a:gd name="T17" fmla="*/ 0 h 25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6"/>
              <a:gd name="T28" fmla="*/ 0 h 2556"/>
              <a:gd name="T29" fmla="*/ 386 w 386"/>
              <a:gd name="T30" fmla="*/ 2556 h 25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6" h="2556">
                <a:moveTo>
                  <a:pt x="56" y="2556"/>
                </a:moveTo>
                <a:cubicBezTo>
                  <a:pt x="39" y="2453"/>
                  <a:pt x="23" y="2350"/>
                  <a:pt x="14" y="2232"/>
                </a:cubicBezTo>
                <a:cubicBezTo>
                  <a:pt x="5" y="2114"/>
                  <a:pt x="0" y="1993"/>
                  <a:pt x="2" y="1848"/>
                </a:cubicBezTo>
                <a:cubicBezTo>
                  <a:pt x="4" y="1703"/>
                  <a:pt x="15" y="1493"/>
                  <a:pt x="26" y="1362"/>
                </a:cubicBezTo>
                <a:cubicBezTo>
                  <a:pt x="37" y="1231"/>
                  <a:pt x="54" y="1158"/>
                  <a:pt x="68" y="1062"/>
                </a:cubicBezTo>
                <a:cubicBezTo>
                  <a:pt x="82" y="966"/>
                  <a:pt x="89" y="886"/>
                  <a:pt x="110" y="786"/>
                </a:cubicBezTo>
                <a:cubicBezTo>
                  <a:pt x="131" y="686"/>
                  <a:pt x="158" y="573"/>
                  <a:pt x="194" y="462"/>
                </a:cubicBezTo>
                <a:cubicBezTo>
                  <a:pt x="230" y="351"/>
                  <a:pt x="294" y="197"/>
                  <a:pt x="326" y="120"/>
                </a:cubicBezTo>
                <a:cubicBezTo>
                  <a:pt x="358" y="43"/>
                  <a:pt x="376" y="20"/>
                  <a:pt x="386" y="0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820738" y="1447800"/>
            <a:ext cx="665162" cy="4481513"/>
            <a:chOff x="517" y="912"/>
            <a:chExt cx="419" cy="2823"/>
          </a:xfrm>
        </p:grpSpPr>
        <p:sp>
          <p:nvSpPr>
            <p:cNvPr id="119815" name="Freeform 25"/>
            <p:cNvSpPr>
              <a:spLocks/>
            </p:cNvSpPr>
            <p:nvPr/>
          </p:nvSpPr>
          <p:spPr bwMode="auto">
            <a:xfrm>
              <a:off x="517" y="912"/>
              <a:ext cx="419" cy="2484"/>
            </a:xfrm>
            <a:custGeom>
              <a:avLst/>
              <a:gdLst>
                <a:gd name="T0" fmla="*/ 419 w 419"/>
                <a:gd name="T1" fmla="*/ 0 h 2484"/>
                <a:gd name="T2" fmla="*/ 341 w 419"/>
                <a:gd name="T3" fmla="*/ 186 h 2484"/>
                <a:gd name="T4" fmla="*/ 257 w 419"/>
                <a:gd name="T5" fmla="*/ 444 h 2484"/>
                <a:gd name="T6" fmla="*/ 173 w 419"/>
                <a:gd name="T7" fmla="*/ 738 h 2484"/>
                <a:gd name="T8" fmla="*/ 89 w 419"/>
                <a:gd name="T9" fmla="*/ 1128 h 2484"/>
                <a:gd name="T10" fmla="*/ 47 w 419"/>
                <a:gd name="T11" fmla="*/ 1482 h 2484"/>
                <a:gd name="T12" fmla="*/ 5 w 419"/>
                <a:gd name="T13" fmla="*/ 2034 h 2484"/>
                <a:gd name="T14" fmla="*/ 17 w 419"/>
                <a:gd name="T15" fmla="*/ 2292 h 2484"/>
                <a:gd name="T16" fmla="*/ 53 w 419"/>
                <a:gd name="T17" fmla="*/ 2484 h 24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9"/>
                <a:gd name="T28" fmla="*/ 0 h 2484"/>
                <a:gd name="T29" fmla="*/ 419 w 419"/>
                <a:gd name="T30" fmla="*/ 2484 h 24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9" h="2484">
                  <a:moveTo>
                    <a:pt x="419" y="0"/>
                  </a:moveTo>
                  <a:cubicBezTo>
                    <a:pt x="393" y="56"/>
                    <a:pt x="368" y="112"/>
                    <a:pt x="341" y="186"/>
                  </a:cubicBezTo>
                  <a:cubicBezTo>
                    <a:pt x="314" y="260"/>
                    <a:pt x="285" y="352"/>
                    <a:pt x="257" y="444"/>
                  </a:cubicBezTo>
                  <a:cubicBezTo>
                    <a:pt x="229" y="536"/>
                    <a:pt x="201" y="624"/>
                    <a:pt x="173" y="738"/>
                  </a:cubicBezTo>
                  <a:cubicBezTo>
                    <a:pt x="145" y="852"/>
                    <a:pt x="110" y="1004"/>
                    <a:pt x="89" y="1128"/>
                  </a:cubicBezTo>
                  <a:cubicBezTo>
                    <a:pt x="68" y="1252"/>
                    <a:pt x="61" y="1331"/>
                    <a:pt x="47" y="1482"/>
                  </a:cubicBezTo>
                  <a:cubicBezTo>
                    <a:pt x="33" y="1633"/>
                    <a:pt x="10" y="1899"/>
                    <a:pt x="5" y="2034"/>
                  </a:cubicBezTo>
                  <a:cubicBezTo>
                    <a:pt x="0" y="2169"/>
                    <a:pt x="9" y="2217"/>
                    <a:pt x="17" y="2292"/>
                  </a:cubicBezTo>
                  <a:cubicBezTo>
                    <a:pt x="25" y="2367"/>
                    <a:pt x="47" y="2452"/>
                    <a:pt x="53" y="248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816" name="Freeform 26"/>
            <p:cNvSpPr>
              <a:spLocks/>
            </p:cNvSpPr>
            <p:nvPr/>
          </p:nvSpPr>
          <p:spPr bwMode="auto">
            <a:xfrm>
              <a:off x="564" y="3360"/>
              <a:ext cx="168" cy="375"/>
            </a:xfrm>
            <a:custGeom>
              <a:avLst/>
              <a:gdLst>
                <a:gd name="T0" fmla="*/ 0 w 168"/>
                <a:gd name="T1" fmla="*/ 0 h 375"/>
                <a:gd name="T2" fmla="*/ 45 w 168"/>
                <a:gd name="T3" fmla="*/ 159 h 375"/>
                <a:gd name="T4" fmla="*/ 78 w 168"/>
                <a:gd name="T5" fmla="*/ 252 h 375"/>
                <a:gd name="T6" fmla="*/ 123 w 168"/>
                <a:gd name="T7" fmla="*/ 330 h 375"/>
                <a:gd name="T8" fmla="*/ 168 w 168"/>
                <a:gd name="T9" fmla="*/ 375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375"/>
                <a:gd name="T17" fmla="*/ 168 w 168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375">
                  <a:moveTo>
                    <a:pt x="0" y="0"/>
                  </a:moveTo>
                  <a:cubicBezTo>
                    <a:pt x="16" y="58"/>
                    <a:pt x="32" y="117"/>
                    <a:pt x="45" y="159"/>
                  </a:cubicBezTo>
                  <a:cubicBezTo>
                    <a:pt x="58" y="201"/>
                    <a:pt x="65" y="223"/>
                    <a:pt x="78" y="252"/>
                  </a:cubicBezTo>
                  <a:cubicBezTo>
                    <a:pt x="91" y="281"/>
                    <a:pt x="108" y="310"/>
                    <a:pt x="123" y="330"/>
                  </a:cubicBezTo>
                  <a:cubicBezTo>
                    <a:pt x="138" y="350"/>
                    <a:pt x="161" y="368"/>
                    <a:pt x="168" y="37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02" grpId="0" animBg="1"/>
      <p:bldP spid="32360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Réponses tardives et intermédiaires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11131"/>
            <a:ext cx="8629650" cy="62847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Réponses F 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La réponse F est une décharge récurente d’un motoneurone 		activé de façon antidromique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La réponse F suit la réponse M 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La décharge récurente survient dans chaque unité motrice 		pour 0-5% des stimuli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Plusieurs stimuli (en général 20) sont requis pour obtenir 			un échantillon de plusieurs axones moteurs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La latence minimale de la réponse F (F-M) est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la latence de 	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la réponse F la plus courte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sur 20 stimuli consécutifs 			(enregistrement d’au moins 7 réponses F)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moins la LDM</a:t>
            </a:r>
            <a:endParaRPr lang="fr-BE" baseline="-25000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Buts de la neurophysiologie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Confimer ou infirmer l’atteinte: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neurologique périphérique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ENMG 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- et/ou centrale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PES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PEM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205740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Préciser le site lésionnel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proximal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corne antérieure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                 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racine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(mono-, pluriradiculaire)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distal focal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: mononeuropathie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tronculaire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ou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plexuelle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distal diffus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PNP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mononeuropathie multiple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Etablir la sévérité et l’évolutivité de l’atteinte nerveuse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Permettre le suivi objectif de la pathologie</a:t>
            </a: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Réponses tardives et intermédiaires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66669"/>
            <a:ext cx="8629650" cy="108952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 algn="just">
              <a:spcBef>
                <a:spcPct val="50000"/>
              </a:spcBef>
              <a:tabLst>
                <a:tab pos="374650" algn="l"/>
                <a:tab pos="22860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Ondes F : latence F-M minimale</a:t>
            </a:r>
            <a:endParaRPr lang="fr-BE" baseline="-25000" dirty="0" smtClean="0">
              <a:solidFill>
                <a:srgbClr val="CCFFCC"/>
              </a:solidFill>
              <a:latin typeface="Century Gothic" pitchFamily="-65" charset="0"/>
            </a:endParaRPr>
          </a:p>
        </p:txBody>
      </p:sp>
      <p:pic>
        <p:nvPicPr>
          <p:cNvPr id="8" name="Picture 8" descr="F lat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5" y="1314450"/>
            <a:ext cx="23717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F lat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8975" y="1241425"/>
            <a:ext cx="22828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343025" y="3276600"/>
            <a:ext cx="158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CC3300"/>
                </a:solidFill>
                <a:latin typeface="Century Gothic" pitchFamily="-65" charset="0"/>
              </a:rPr>
              <a:t>35,3 ms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951663" y="3181350"/>
            <a:ext cx="131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CC3300"/>
                </a:solidFill>
                <a:latin typeface="Century Gothic" pitchFamily="-65" charset="0"/>
              </a:rPr>
              <a:t>41,3 ms</a:t>
            </a:r>
          </a:p>
        </p:txBody>
      </p:sp>
      <p:pic>
        <p:nvPicPr>
          <p:cNvPr id="13" name="Picture 12" descr="F référence à l'orte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750" y="4186238"/>
            <a:ext cx="2425700" cy="17129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3" descr="F référence à la malléo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5088" y="4051300"/>
            <a:ext cx="2386012" cy="1984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325563" y="1349375"/>
            <a:ext cx="1587" cy="23907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057525" y="1276350"/>
            <a:ext cx="2706688" cy="2476500"/>
            <a:chOff x="2296" y="1084"/>
            <a:chExt cx="1680" cy="1560"/>
          </a:xfrm>
        </p:grpSpPr>
        <p:pic>
          <p:nvPicPr>
            <p:cNvPr id="17" name="Picture 16" descr="F lat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96" y="1084"/>
              <a:ext cx="1503" cy="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978" y="2338"/>
              <a:ext cx="9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b="1">
                  <a:solidFill>
                    <a:srgbClr val="CC3300"/>
                  </a:solidFill>
                  <a:latin typeface="Century Gothic" pitchFamily="-65" charset="0"/>
                </a:rPr>
                <a:t>39,7 ms</a:t>
              </a: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986" y="1126"/>
              <a:ext cx="0" cy="1506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845300" y="1266825"/>
            <a:ext cx="1588" cy="23907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532878" y="4792663"/>
            <a:ext cx="15741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entury Gothic" pitchFamily="-65" charset="0"/>
              </a:rPr>
              <a:t>Influence</a:t>
            </a:r>
            <a:br>
              <a:rPr lang="fr-FR" dirty="0">
                <a:solidFill>
                  <a:schemeClr val="bg1"/>
                </a:solidFill>
                <a:latin typeface="Century Gothic" pitchFamily="-65" charset="0"/>
              </a:rPr>
            </a:br>
            <a:r>
              <a:rPr lang="fr-FR" dirty="0">
                <a:solidFill>
                  <a:schemeClr val="bg1"/>
                </a:solidFill>
                <a:latin typeface="Century Gothic" pitchFamily="-65" charset="0"/>
              </a:rPr>
              <a:t>de G2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Réponses tardives et intermédiaires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11131"/>
            <a:ext cx="8629650" cy="62971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Réponses F 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Unité motrice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Axone moteur 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  <a:sym typeface="Symbol" pitchFamily="-1" charset="2"/>
              </a:rPr>
              <a:t> =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  <a:sym typeface="Symbol" pitchFamily="-1" charset="2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  <a:sym typeface="Symbol" pitchFamily="-1" charset="2"/>
              </a:rPr>
              <a:t>		afférence et efférence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  <a:sym typeface="Symbol" pitchFamily="-1" charset="2"/>
              </a:rPr>
              <a:t>Stimulation nerveuse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  <a:sym typeface="Symbol" pitchFamily="-1" charset="2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  <a:sym typeface="Symbol" pitchFamily="-1" charset="2"/>
              </a:rPr>
              <a:t>		détection musculaire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  <a:sym typeface="Symbol" pitchFamily="-1" charset="2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  <a:sym typeface="Symbol" pitchFamily="-1" charset="2"/>
              </a:rPr>
              <a:t>		(surface ou aiguille)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  <a:sym typeface="Symbol" pitchFamily="-1" charset="2"/>
              </a:rPr>
              <a:t>À chaque stimulation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  <a:sym typeface="Symbol" pitchFamily="-1" charset="2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  <a:sym typeface="Symbol" pitchFamily="-1" charset="2"/>
              </a:rPr>
              <a:t>		 5% des motoneurones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  <a:sym typeface="Symbol" pitchFamily="-1" charset="2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  <a:sym typeface="Symbol" pitchFamily="-1" charset="2"/>
              </a:rPr>
              <a:t>		génèrent une réponse F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120000"/>
              <a:buFontTx/>
              <a:buBlip>
                <a:blip r:embed="rId4"/>
              </a:buBlip>
              <a:tabLst>
                <a:tab pos="850900" algn="l"/>
                <a:tab pos="1054100" algn="l"/>
                <a:tab pos="1803400" algn="l"/>
                <a:tab pos="4098925" algn="l"/>
              </a:tabLst>
              <a:defRPr/>
            </a:pPr>
            <a:endParaRPr lang="en-GB" dirty="0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pitchFamily="-1" charset="0"/>
              <a:sym typeface="Wingdings" pitchFamily="-1" charset="2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8" name="Picture 16" descr="TRU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0513" y="682625"/>
            <a:ext cx="311785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Réponses tardives et intermédiaires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11131"/>
            <a:ext cx="8629650" cy="578004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Réponses F 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Latence minimale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Chronodispersion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  <a:sym typeface="Symbol" pitchFamily="-1" charset="2"/>
              </a:rPr>
              <a:t>Amplitude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120000"/>
              <a:tabLst>
                <a:tab pos="444500" algn="l"/>
                <a:tab pos="1054100" algn="l"/>
                <a:tab pos="1803400" algn="l"/>
                <a:tab pos="4098925" algn="l"/>
              </a:tabLst>
              <a:defRPr/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  <a:sym typeface="Symbol" pitchFamily="-1" charset="2"/>
              </a:rPr>
              <a:t>		Persistance</a:t>
            </a:r>
          </a:p>
          <a:p>
            <a:pPr marL="952500" lvl="1" indent="39370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Char char="Ø"/>
              <a:tabLst>
                <a:tab pos="850900" algn="l"/>
                <a:tab pos="1054100" algn="l"/>
                <a:tab pos="1803400" algn="l"/>
                <a:tab pos="3225800" algn="l"/>
                <a:tab pos="4098925" algn="l"/>
              </a:tabLst>
              <a:defRPr/>
            </a:pPr>
            <a:r>
              <a:rPr lang="fr-BE" dirty="0" smtClean="0">
                <a:solidFill>
                  <a:srgbClr val="FFFFFF"/>
                </a:solidFill>
                <a:latin typeface="Cambria"/>
                <a:ea typeface="ＭＳ Ｐゴシック" pitchFamily="-1" charset="-128"/>
                <a:cs typeface="Cambria"/>
                <a:sym typeface="Symbol" pitchFamily="-1" charset="2"/>
              </a:rPr>
              <a:t>nb d’axones :	- perte axonale</a:t>
            </a:r>
            <a:br>
              <a:rPr lang="fr-BE" dirty="0" smtClean="0">
                <a:solidFill>
                  <a:srgbClr val="FFFFFF"/>
                </a:solidFill>
                <a:latin typeface="Cambria"/>
                <a:ea typeface="ＭＳ Ｐゴシック" pitchFamily="-1" charset="-128"/>
                <a:cs typeface="Cambria"/>
                <a:sym typeface="Symbol" pitchFamily="-1" charset="2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ea typeface="ＭＳ Ｐゴシック" pitchFamily="-1" charset="-128"/>
                <a:cs typeface="Cambria"/>
                <a:sym typeface="Symbol" pitchFamily="-1" charset="2"/>
              </a:rPr>
              <a:t>			- B.C.</a:t>
            </a:r>
          </a:p>
          <a:p>
            <a:pPr marL="952500" lvl="1" indent="39370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Char char="Ø"/>
              <a:tabLst>
                <a:tab pos="850900" algn="l"/>
                <a:tab pos="1054100" algn="l"/>
                <a:tab pos="1803400" algn="l"/>
                <a:tab pos="4098925" algn="l"/>
              </a:tabLst>
              <a:defRPr/>
            </a:pPr>
            <a:r>
              <a:rPr lang="fr-BE" dirty="0" smtClean="0">
                <a:solidFill>
                  <a:srgbClr val="FFFFFF"/>
                </a:solidFill>
                <a:latin typeface="Cambria"/>
                <a:ea typeface="ＭＳ Ｐゴシック" pitchFamily="-1" charset="-128"/>
                <a:cs typeface="Cambria"/>
                <a:sym typeface="Symbol" pitchFamily="-1" charset="2"/>
              </a:rPr>
              <a:t>excitabilité médullaire</a:t>
            </a:r>
          </a:p>
          <a:p>
            <a:pPr marL="952500" lvl="1" indent="39370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Char char="Ø"/>
              <a:tabLst>
                <a:tab pos="850900" algn="l"/>
                <a:tab pos="1054100" algn="l"/>
                <a:tab pos="1803400" algn="l"/>
                <a:tab pos="4098925" algn="l"/>
              </a:tabLst>
              <a:defRPr/>
            </a:pPr>
            <a:r>
              <a:rPr lang="fr-BE" dirty="0" smtClean="0">
                <a:solidFill>
                  <a:srgbClr val="FFFFFF"/>
                </a:solidFill>
                <a:latin typeface="Cambria"/>
                <a:ea typeface="ＭＳ Ｐゴシック" pitchFamily="-1" charset="-128"/>
                <a:cs typeface="Cambria"/>
                <a:sym typeface="Symbol" pitchFamily="-1" charset="2"/>
              </a:rPr>
              <a:t>taille des unités motrices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120000"/>
              <a:tabLst>
                <a:tab pos="850900" algn="l"/>
                <a:tab pos="1054100" algn="l"/>
                <a:tab pos="1803400" algn="l"/>
                <a:tab pos="4098925" algn="l"/>
              </a:tabLst>
              <a:defRPr/>
            </a:pPr>
            <a:r>
              <a:rPr lang="fr-BE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  <a:sym typeface="Symbol" pitchFamily="-1" charset="2"/>
              </a:rPr>
              <a:t> </a:t>
            </a:r>
            <a:endParaRPr lang="en-GB" dirty="0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pitchFamily="-1" charset="0"/>
              <a:sym typeface="Wingdings" pitchFamily="-1" charset="2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9" name="Picture 16" descr="Img0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4850" y="1752600"/>
            <a:ext cx="3263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229350" y="5334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Ulnaire : </a:t>
            </a:r>
            <a:r>
              <a:rPr lang="fr-FR" b="1" dirty="0">
                <a:solidFill>
                  <a:srgbClr val="FFFF00"/>
                </a:solidFill>
                <a:latin typeface="Cambria"/>
                <a:cs typeface="Cambria"/>
              </a:rPr>
              <a:t>CIDP</a:t>
            </a: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6942138" y="1778000"/>
            <a:ext cx="1587" cy="33004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Réponses tardives et intermédiaires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11131"/>
            <a:ext cx="8629650" cy="406880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Réponses F 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M. Sup.		n. médian : 	C8 </a:t>
            </a:r>
            <a:r>
              <a:rPr lang="fr-BE" u="sng" dirty="0" smtClean="0">
                <a:solidFill>
                  <a:srgbClr val="FFFFFF"/>
                </a:solidFill>
                <a:latin typeface="Cambria"/>
                <a:cs typeface="Cambria"/>
              </a:rPr>
              <a:t>D1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&lt; 30 ms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		n. ulnaire: 	</a:t>
            </a:r>
            <a:r>
              <a:rPr lang="fr-BE" u="sng" dirty="0" smtClean="0">
                <a:solidFill>
                  <a:srgbClr val="FFFFFF"/>
                </a:solidFill>
                <a:latin typeface="Cambria"/>
                <a:cs typeface="Cambria"/>
              </a:rPr>
              <a:t>C8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 D1 	&lt; 30 ms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		(n. radial :	C7)	&lt; 22 ms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M. Inf.		n. fibulaire:	</a:t>
            </a:r>
            <a:r>
              <a:rPr lang="fr-BE" u="sng" dirty="0" smtClean="0">
                <a:solidFill>
                  <a:srgbClr val="FFFFFF"/>
                </a:solidFill>
                <a:latin typeface="Cambria"/>
                <a:cs typeface="Cambria"/>
              </a:rPr>
              <a:t>L5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 S1	&lt; 58 ms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			n. tibial:		</a:t>
            </a:r>
            <a:r>
              <a:rPr lang="fr-BE" u="sng" dirty="0" smtClean="0">
                <a:solidFill>
                  <a:srgbClr val="FFFFFF"/>
                </a:solidFill>
                <a:latin typeface="Cambria"/>
                <a:cs typeface="Cambria"/>
              </a:rPr>
              <a:t>S1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 S2	&lt; 58 ms</a:t>
            </a:r>
            <a:endParaRPr lang="fr-BE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Réponses tardives et intermédiaires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11131"/>
            <a:ext cx="8629650" cy="622324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Réponses F 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Latence minimale</a:t>
            </a:r>
          </a:p>
          <a:p>
            <a:pPr marL="1435100" lvl="2" indent="-577850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314325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normes en fonction de l’âge et de la taille</a:t>
            </a:r>
          </a:p>
          <a:p>
            <a:pPr marL="1435100" lvl="2" indent="-577850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314325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différence G/Dr : 		&lt; 2 ms aux M.S.</a:t>
            </a:r>
            <a:b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			&lt; 4 ms aux M.I.</a:t>
            </a:r>
          </a:p>
          <a:p>
            <a:pPr marL="1435100" lvl="2" indent="-577850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314325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différence médian/ulnaire: 	&lt; 2 ms</a:t>
            </a:r>
          </a:p>
          <a:p>
            <a:pPr marL="1435100" lvl="2" indent="-577850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314325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différence fibulaire/tibial: 	&lt; 4 ms</a:t>
            </a: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marL="1143000" lvl="2" indent="-285750" eaLnBrk="0" hangingPunct="0">
              <a:spcBef>
                <a:spcPct val="20000"/>
              </a:spcBef>
              <a:buClr>
                <a:srgbClr val="FF0000"/>
              </a:buClr>
              <a:buSzPct val="120000"/>
              <a:tabLst>
                <a:tab pos="3143250" algn="l"/>
              </a:tabLst>
              <a:defRPr/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Chronodispersion</a:t>
            </a:r>
          </a:p>
          <a:p>
            <a:pPr marL="1435100" lvl="2" indent="-577850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314325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M.S. : 				&lt; 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6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 ms</a:t>
            </a:r>
          </a:p>
          <a:p>
            <a:pPr marL="1435100" lvl="2" indent="-577850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314325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M.I. : 				&lt; 10 ms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Réponses tardives et intermédiaires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395269"/>
            <a:ext cx="8629650" cy="629710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Persistance</a:t>
            </a:r>
          </a:p>
          <a:p>
            <a:pPr marL="1346200" lvl="2" indent="-488950" eaLnBrk="0" hangingPunct="0">
              <a:spcBef>
                <a:spcPct val="20000"/>
              </a:spcBef>
              <a:buSzPct val="120000"/>
              <a:buFont typeface="Wingdings" pitchFamily="-1" charset="2"/>
              <a:buChar char="Ø"/>
              <a:tabLst>
                <a:tab pos="190500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Médian : 	&gt; 60 % (LN : 50%)</a:t>
            </a:r>
          </a:p>
          <a:p>
            <a:pPr marL="1346200" lvl="2" indent="-488950" eaLnBrk="0" hangingPunct="0">
              <a:spcBef>
                <a:spcPct val="20000"/>
              </a:spcBef>
              <a:buSzPct val="120000"/>
              <a:buFont typeface="Wingdings" pitchFamily="-1" charset="2"/>
              <a:buChar char="Ø"/>
              <a:tabLst>
                <a:tab pos="190500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Ulnaire: 	&gt; 80 % (LN : 50%)</a:t>
            </a:r>
          </a:p>
          <a:p>
            <a:pPr marL="1346200" lvl="2" indent="-488950" eaLnBrk="0" hangingPunct="0">
              <a:spcBef>
                <a:spcPct val="20000"/>
              </a:spcBef>
              <a:buSzPct val="120000"/>
              <a:buFont typeface="Wingdings" pitchFamily="-1" charset="2"/>
              <a:buChar char="Ø"/>
              <a:tabLst>
                <a:tab pos="190500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Fibulaire:	 &gt; 30 % (LN : 10%)</a:t>
            </a:r>
          </a:p>
          <a:p>
            <a:pPr marL="1346200" lvl="2" indent="-488950" eaLnBrk="0" hangingPunct="0">
              <a:spcBef>
                <a:spcPct val="20000"/>
              </a:spcBef>
              <a:buSzPct val="120000"/>
              <a:buFont typeface="Wingdings" pitchFamily="-1" charset="2"/>
              <a:buChar char="Ø"/>
              <a:tabLst>
                <a:tab pos="190500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Tibial: 	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&gt; 90 % (LN : 80%)</a:t>
            </a:r>
          </a:p>
          <a:p>
            <a:pPr marL="1803400" lvl="3" indent="-279400" eaLnBrk="0" hangingPunct="0">
              <a:spcBef>
                <a:spcPct val="20000"/>
              </a:spcBef>
              <a:buClr>
                <a:schemeClr val="tx1"/>
              </a:buClr>
              <a:buSzPct val="120000"/>
              <a:tabLst>
                <a:tab pos="190500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- précocement altéré dans le SGB</a:t>
            </a:r>
          </a:p>
          <a:p>
            <a:pPr marL="1803400" lvl="3" indent="-279400" eaLnBrk="0" hangingPunct="0">
              <a:spcBef>
                <a:spcPct val="20000"/>
              </a:spcBef>
              <a:buClr>
                <a:schemeClr val="tx1"/>
              </a:buClr>
              <a:buSzPct val="120000"/>
              <a:tabLst>
                <a:tab pos="190500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- atteintes </a:t>
            </a:r>
            <a:r>
              <a:rPr lang="fr-FR" dirty="0" err="1" smtClean="0">
                <a:solidFill>
                  <a:srgbClr val="FFFFFF"/>
                </a:solidFill>
                <a:latin typeface="Cambria"/>
                <a:cs typeface="Cambria"/>
              </a:rPr>
              <a:t>corticospinales</a:t>
            </a:r>
            <a:endParaRPr lang="fr-FR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Amplitude</a:t>
            </a:r>
          </a:p>
          <a:p>
            <a:pPr marL="1346200" lvl="2" indent="-488950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190500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&lt; 5 % de la M</a:t>
            </a:r>
          </a:p>
          <a:p>
            <a:pPr marL="1346200" lvl="2" indent="-488950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190500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formellement pathologique si &gt; 10 %</a:t>
            </a:r>
          </a:p>
          <a:p>
            <a:pPr marL="1803400" lvl="3" indent="-279400" eaLnBrk="0" hangingPunct="0">
              <a:spcBef>
                <a:spcPct val="20000"/>
              </a:spcBef>
              <a:buClr>
                <a:schemeClr val="tx2"/>
              </a:buClr>
              <a:buSzPct val="120000"/>
              <a:tabLst>
                <a:tab pos="190500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- atteintes </a:t>
            </a:r>
            <a:r>
              <a:rPr lang="fr-FR" dirty="0" err="1" smtClean="0">
                <a:solidFill>
                  <a:srgbClr val="FFFFFF"/>
                </a:solidFill>
                <a:latin typeface="Cambria"/>
                <a:cs typeface="Cambria"/>
              </a:rPr>
              <a:t>corticospinales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</a:p>
          <a:p>
            <a:pPr marL="1803400" lvl="3" indent="-279400" eaLnBrk="0" hangingPunct="0">
              <a:spcBef>
                <a:spcPct val="20000"/>
              </a:spcBef>
              <a:buClr>
                <a:schemeClr val="tx2"/>
              </a:buClr>
              <a:buSzPct val="120000"/>
              <a:tabLst>
                <a:tab pos="190500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- réinnervation collatérale</a:t>
            </a:r>
            <a:endParaRPr lang="fr-BE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Réponses tardives et intermédiaires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204769"/>
            <a:ext cx="8629650" cy="672799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Réflexe H 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Equivalent (±) du réflexe myotatique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	-	afférence : fibres Ia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efférence : U.M.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Stimulation nerveuse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détection musculaire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Latence </a:t>
            </a:r>
          </a:p>
          <a:p>
            <a:pPr indent="444500"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S1 			&lt; 30 ms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L3-L4 		&lt; 20 ms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C6-C7 		&lt; 20 ms</a:t>
            </a:r>
            <a:r>
              <a:rPr lang="fr-BE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</a:rPr>
              <a:t/>
            </a:r>
            <a:br>
              <a:rPr lang="fr-BE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</a:rPr>
            </a:br>
            <a:endParaRPr lang="en-GB" dirty="0" smtClean="0">
              <a:effectLst>
                <a:outerShdw blurRad="38100" dist="38100" dir="2700000" algn="tl">
                  <a:srgbClr val="DDDDDD"/>
                </a:outerShdw>
              </a:effectLst>
              <a:latin typeface="Comic Sans MS" pitchFamily="-1" charset="0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8" name="Picture 1037" descr="TRUC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1778000"/>
            <a:ext cx="4114800" cy="17065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9" name="Picture 1038" descr="TRUC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7225" y="3711575"/>
            <a:ext cx="2563813" cy="23288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Réponses tardives et intermédiaires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204769"/>
            <a:ext cx="8629650" cy="75405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Latence minimale</a:t>
            </a:r>
          </a:p>
          <a:p>
            <a:pPr marL="1346200" lvl="2" indent="-488950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2006600" algn="l"/>
              </a:tabLst>
              <a:defRPr/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index H</a:t>
            </a:r>
          </a:p>
          <a:p>
            <a:pPr marL="1346200" lvl="2" indent="-488950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2006600" algn="l"/>
              </a:tabLst>
              <a:defRPr/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différence G/Dr</a:t>
            </a:r>
          </a:p>
          <a:p>
            <a:pPr marL="1803400" lvl="3" indent="-279400" eaLnBrk="0" hangingPunct="0">
              <a:spcBef>
                <a:spcPct val="20000"/>
              </a:spcBef>
              <a:buClr>
                <a:schemeClr val="tx1"/>
              </a:buClr>
              <a:buSzPct val="120000"/>
              <a:tabLst>
                <a:tab pos="2006600" algn="l"/>
              </a:tabLst>
              <a:defRPr/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M.S. : 	&lt; 1.1 ms </a:t>
            </a:r>
          </a:p>
          <a:p>
            <a:pPr marL="1803400" lvl="3" indent="-279400" eaLnBrk="0" hangingPunct="0">
              <a:spcBef>
                <a:spcPct val="20000"/>
              </a:spcBef>
              <a:buClr>
                <a:schemeClr val="tx1"/>
              </a:buClr>
              <a:buSzPct val="120000"/>
              <a:tabLst>
                <a:tab pos="2006600" algn="l"/>
              </a:tabLst>
              <a:defRPr/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M.I. : 	&lt; 1.4 ms</a:t>
            </a:r>
          </a:p>
          <a:p>
            <a:pPr marL="476250" indent="-476250" eaLnBrk="0" hangingPunct="0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-1" charset="2"/>
              <a:buBlip>
                <a:blip r:embed="rId4"/>
              </a:buBlip>
              <a:tabLst>
                <a:tab pos="2006600" algn="l"/>
              </a:tabLst>
              <a:defRPr/>
            </a:pPr>
            <a:r>
              <a:rPr lang="fr-FR" b="1" dirty="0" err="1" smtClean="0">
                <a:solidFill>
                  <a:srgbClr val="FFFF00"/>
                </a:solidFill>
                <a:latin typeface="Cambria"/>
                <a:cs typeface="Cambria"/>
              </a:rPr>
              <a:t>Hmax/Mmax</a:t>
            </a:r>
            <a:endParaRPr lang="fr-FR" b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346200" lvl="2" indent="-488950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2006600" algn="l"/>
              </a:tabLst>
              <a:defRPr/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{30-70} %</a:t>
            </a:r>
          </a:p>
          <a:p>
            <a:pPr marL="1803400" lvl="3" indent="-279400" eaLnBrk="0" hangingPunct="0">
              <a:spcBef>
                <a:spcPct val="20000"/>
              </a:spcBef>
              <a:buClr>
                <a:schemeClr val="tx2"/>
              </a:buClr>
              <a:buSzPct val="120000"/>
              <a:tabLst>
                <a:tab pos="2006600" algn="l"/>
              </a:tabLst>
              <a:defRPr/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&lt; 30 % : neuropathie périphérique avec atteinte des fibres proprioceptives de gros calibre Ia</a:t>
            </a:r>
          </a:p>
          <a:p>
            <a:pPr marL="1803400" lvl="3" indent="-279400" eaLnBrk="0" hangingPunct="0">
              <a:spcBef>
                <a:spcPct val="20000"/>
              </a:spcBef>
              <a:buClr>
                <a:schemeClr val="tx2"/>
              </a:buClr>
              <a:buSzPct val="120000"/>
              <a:tabLst>
                <a:tab pos="2006600" algn="l"/>
              </a:tabLst>
              <a:defRPr/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&gt; 70 % atteintes </a:t>
            </a:r>
            <a:r>
              <a:rPr lang="fr-FR" dirty="0" err="1" smtClean="0">
                <a:solidFill>
                  <a:schemeClr val="bg1"/>
                </a:solidFill>
                <a:latin typeface="Cambria"/>
                <a:cs typeface="Cambria"/>
              </a:rPr>
              <a:t>corticospinales</a:t>
            </a:r>
            <a:endParaRPr lang="fr-FR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marL="476250" indent="-476250" eaLnBrk="0" hangingPunct="0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-1" charset="2"/>
              <a:buBlip>
                <a:blip r:embed="rId4"/>
              </a:buBlip>
              <a:tabLst>
                <a:tab pos="2006600" algn="l"/>
              </a:tabLst>
              <a:defRPr/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Amplitude</a:t>
            </a:r>
          </a:p>
          <a:p>
            <a:pPr marL="1346200" lvl="2" indent="-488950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2006600" algn="l"/>
              </a:tabLst>
              <a:defRPr/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différence G/Dr : 	&lt; 50 %</a:t>
            </a:r>
          </a:p>
          <a:p>
            <a:pPr indent="444500"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</a:rPr>
              <a:t/>
            </a:r>
            <a:br>
              <a:rPr lang="fr-BE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</a:rPr>
            </a:br>
            <a:endParaRPr lang="en-GB" dirty="0" smtClean="0">
              <a:effectLst>
                <a:outerShdw blurRad="38100" dist="38100" dir="2700000" algn="tl">
                  <a:srgbClr val="DDDDDD"/>
                </a:outerShdw>
              </a:effectLst>
              <a:latin typeface="Comic Sans MS" pitchFamily="-1" charset="0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72000" y="925513"/>
            <a:ext cx="4397375" cy="212365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809750" algn="l"/>
                <a:tab pos="2381250" algn="l"/>
                <a:tab pos="3524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Taille en cm</a:t>
            </a:r>
          </a:p>
          <a:p>
            <a:pPr eaLnBrk="0" hangingPunct="0">
              <a:spcBef>
                <a:spcPct val="50000"/>
              </a:spcBef>
              <a:tabLst>
                <a:tab pos="1809750" algn="l"/>
                <a:tab pos="2381250" algn="l"/>
                <a:tab pos="3524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INDEX H =	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          	</a:t>
            </a: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X 2</a:t>
            </a:r>
          </a:p>
          <a:p>
            <a:pPr eaLnBrk="0" hangingPunct="0">
              <a:spcBef>
                <a:spcPct val="50000"/>
              </a:spcBef>
              <a:tabLst>
                <a:tab pos="1809750" algn="l"/>
                <a:tab pos="2381250" algn="l"/>
                <a:tab pos="3524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	H-M</a:t>
            </a:r>
          </a:p>
          <a:p>
            <a:pPr eaLnBrk="0" hangingPunct="0">
              <a:spcBef>
                <a:spcPct val="50000"/>
              </a:spcBef>
              <a:tabLst>
                <a:tab pos="1809750" algn="l"/>
                <a:tab pos="2381250" algn="l"/>
                <a:tab pos="3524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FR" b="1" dirty="0">
                <a:solidFill>
                  <a:srgbClr val="FFFF00"/>
                </a:solidFill>
                <a:latin typeface="Cambria"/>
                <a:cs typeface="Cambria"/>
              </a:rPr>
              <a:t>&gt; 80 %</a:t>
            </a:r>
          </a:p>
        </p:txBody>
      </p:sp>
      <p:sp>
        <p:nvSpPr>
          <p:cNvPr id="16" name="AutoShape 7"/>
          <p:cNvSpPr>
            <a:spLocks/>
          </p:cNvSpPr>
          <p:nvPr/>
        </p:nvSpPr>
        <p:spPr bwMode="auto">
          <a:xfrm>
            <a:off x="6283325" y="1104900"/>
            <a:ext cx="68263" cy="1295400"/>
          </a:xfrm>
          <a:prstGeom prst="leftBracket">
            <a:avLst>
              <a:gd name="adj" fmla="val 15813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>
            <a:off x="8035925" y="1104900"/>
            <a:ext cx="68263" cy="1295400"/>
          </a:xfrm>
          <a:prstGeom prst="rightBracket">
            <a:avLst>
              <a:gd name="adj" fmla="val 15813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6427788" y="1760538"/>
            <a:ext cx="142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105775" y="97155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b="1">
                <a:solidFill>
                  <a:schemeClr val="bg1"/>
                </a:solidFill>
                <a:latin typeface="Tahoma" pitchFamily="-1" charset="0"/>
              </a:rPr>
              <a:t>2</a:t>
            </a:r>
            <a:endParaRPr lang="fr-FR">
              <a:solidFill>
                <a:schemeClr val="bg1"/>
              </a:solidFill>
              <a:latin typeface="Times New Roman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Méthodologie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graphicFrame>
        <p:nvGraphicFramePr>
          <p:cNvPr id="12" name="Group 1036"/>
          <p:cNvGraphicFramePr>
            <a:graphicFrameLocks noGrp="1"/>
          </p:cNvGraphicFramePr>
          <p:nvPr/>
        </p:nvGraphicFramePr>
        <p:xfrm>
          <a:off x="1041400" y="777875"/>
          <a:ext cx="7454900" cy="4741865"/>
        </p:xfrm>
        <a:graphic>
          <a:graphicData uri="http://schemas.openxmlformats.org/drawingml/2006/table">
            <a:tbl>
              <a:tblPr/>
              <a:tblGrid>
                <a:gridCol w="2552700"/>
                <a:gridCol w="2095500"/>
                <a:gridCol w="28067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/>
                          <a:cs typeface="Cambria"/>
                        </a:rPr>
                        <a:t>Stimulation</a:t>
                      </a:r>
                      <a:endParaRPr kumimoji="0" lang="fr-F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Durée (ms)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Fréquence (Hz)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Pot. Sensitif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0,1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3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Réponse M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0,2 - 1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1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Réponse F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0,2 - 1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(0,2 –) 1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Réflexe H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1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0,1 – O,5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S.N.R.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0,2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3 - 50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Comptage UM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0,05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1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Neurapraxie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28569"/>
            <a:ext cx="8896350" cy="62847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Modifications structurales </a:t>
            </a: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Axones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et tissus de soutien restent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intacts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Absence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de modification structurale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du nerf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-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ischémie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de courte durée (jambes croisées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- neuropathies fonctionnelles (hypoxie, canaux ioniques)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   =&gt;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ralentissement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</a:t>
            </a:r>
            <a:r>
              <a:rPr lang="fr-FR" b="1" dirty="0" err="1" smtClean="0">
                <a:solidFill>
                  <a:srgbClr val="FFFF00"/>
                </a:solidFill>
                <a:latin typeface="Cambria"/>
                <a:cs typeface="Cambria"/>
              </a:rPr>
              <a:t>émyélinisation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latin typeface="Cambria"/>
                <a:cs typeface="Cambria"/>
              </a:rPr>
              <a:t>paranodale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-	 </a:t>
            </a:r>
            <a:r>
              <a:rPr lang="fr-FR" u="sng" dirty="0" smtClean="0">
                <a:solidFill>
                  <a:schemeClr val="bg1"/>
                </a:solidFill>
                <a:latin typeface="Cambria"/>
                <a:cs typeface="Cambria"/>
              </a:rPr>
              <a:t>ralentissement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de la conduction </a:t>
            </a:r>
            <a:r>
              <a:rPr lang="fr-FR" dirty="0" err="1" smtClean="0">
                <a:solidFill>
                  <a:schemeClr val="bg1"/>
                </a:solidFill>
                <a:latin typeface="Cambria"/>
                <a:cs typeface="Cambria"/>
              </a:rPr>
              <a:t>internodale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=&gt; des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V.C.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</a:t>
            </a:r>
            <a:r>
              <a:rPr lang="fr-FR" b="1" dirty="0" err="1" smtClean="0">
                <a:solidFill>
                  <a:srgbClr val="FFFF00"/>
                </a:solidFill>
                <a:latin typeface="Cambria"/>
                <a:cs typeface="Cambria"/>
              </a:rPr>
              <a:t>émyélinisation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segmentaire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-	 </a:t>
            </a:r>
            <a:r>
              <a:rPr lang="fr-FR" u="sng" dirty="0" smtClean="0">
                <a:solidFill>
                  <a:schemeClr val="bg1"/>
                </a:solidFill>
                <a:latin typeface="Cambria"/>
                <a:cs typeface="Cambria"/>
              </a:rPr>
              <a:t>ralentissement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de la conduction </a:t>
            </a:r>
            <a:r>
              <a:rPr lang="fr-FR" dirty="0" err="1" smtClean="0">
                <a:solidFill>
                  <a:schemeClr val="bg1"/>
                </a:solidFill>
                <a:latin typeface="Cambria"/>
                <a:cs typeface="Cambria"/>
              </a:rPr>
              <a:t>internodale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=&gt; des V.C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.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-	 </a:t>
            </a:r>
            <a:r>
              <a:rPr lang="fr-FR" u="sng" dirty="0" smtClean="0">
                <a:solidFill>
                  <a:schemeClr val="bg1"/>
                </a:solidFill>
                <a:latin typeface="Cambria"/>
                <a:cs typeface="Cambria"/>
              </a:rPr>
              <a:t>bloc </a:t>
            </a:r>
            <a:r>
              <a:rPr lang="fr-FR" u="sng" dirty="0" smtClean="0">
                <a:solidFill>
                  <a:schemeClr val="bg1"/>
                </a:solidFill>
                <a:latin typeface="Cambria"/>
                <a:cs typeface="Cambria"/>
              </a:rPr>
              <a:t>de conduction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quand le temps de conduction 	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		</a:t>
            </a:r>
            <a:r>
              <a:rPr lang="fr-FR" dirty="0" err="1" smtClean="0">
                <a:solidFill>
                  <a:schemeClr val="bg1"/>
                </a:solidFill>
                <a:latin typeface="Cambria"/>
                <a:cs typeface="Cambria"/>
              </a:rPr>
              <a:t>internodale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&gt; 500-600 µs</a:t>
            </a:r>
            <a:endParaRPr lang="fr-BE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Buts de la neurophysiologie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61931"/>
            <a:ext cx="8896350" cy="62847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Répercussions fonctionnelles d’une pathologie connue ou 	révélée par l’ENMG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Montrer ce qu’aucun autre examen ne peut montrer :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- 	myélinopathie : focale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syndrome canalaire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), inhomogène/		plurisegmentaire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PRNC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), homogène/diffus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CMT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), longueur 		dépendant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DADS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)</a:t>
            </a:r>
            <a:r>
              <a:rPr lang="en-GB" dirty="0" smtClean="0">
                <a:solidFill>
                  <a:srgbClr val="FFFFFF"/>
                </a:solidFill>
                <a:latin typeface="Cambria"/>
                <a:cs typeface="Cambria"/>
              </a:rPr>
              <a:t/>
            </a:r>
            <a:br>
              <a:rPr lang="en-GB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en-GB" dirty="0" smtClean="0">
                <a:solidFill>
                  <a:srgbClr val="FFFFFF"/>
                </a:solidFill>
                <a:latin typeface="Cambria"/>
                <a:cs typeface="Cambria"/>
              </a:rPr>
              <a:t>	- 	bloc de conduction (</a:t>
            </a:r>
            <a:r>
              <a:rPr lang="en-GB" b="1" dirty="0" smtClean="0">
                <a:solidFill>
                  <a:srgbClr val="FFFF00"/>
                </a:solidFill>
                <a:latin typeface="Cambria"/>
                <a:cs typeface="Cambria"/>
              </a:rPr>
              <a:t>syndrome canalaire</a:t>
            </a:r>
            <a:r>
              <a:rPr lang="en-GB" dirty="0" smtClean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en-GB" b="1" dirty="0" smtClean="0">
                <a:solidFill>
                  <a:srgbClr val="FFFF00"/>
                </a:solidFill>
                <a:latin typeface="Cambria"/>
                <a:cs typeface="Cambria"/>
              </a:rPr>
              <a:t>neuropathies 			dysimmunes</a:t>
            </a:r>
            <a:r>
              <a:rPr lang="en-GB" dirty="0" smtClean="0">
                <a:solidFill>
                  <a:srgbClr val="FFFFFF"/>
                </a:solidFill>
                <a:latin typeface="Cambria"/>
                <a:cs typeface="Cambria"/>
              </a:rPr>
              <a:t>)</a:t>
            </a:r>
            <a:br>
              <a:rPr lang="en-GB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en-GB" dirty="0" smtClean="0">
                <a:solidFill>
                  <a:srgbClr val="FFFFFF"/>
                </a:solidFill>
                <a:latin typeface="Cambria"/>
                <a:cs typeface="Cambria"/>
              </a:rPr>
              <a:t>	- 	trouble de la transmission </a:t>
            </a:r>
            <a:r>
              <a:rPr lang="en-GB" dirty="0" err="1" smtClean="0">
                <a:solidFill>
                  <a:srgbClr val="FFFFFF"/>
                </a:solidFill>
                <a:latin typeface="Cambria"/>
                <a:cs typeface="Cambria"/>
              </a:rPr>
              <a:t>neuromusculaire</a:t>
            </a:r>
            <a:r>
              <a:rPr lang="en-GB" dirty="0" smtClean="0">
                <a:solidFill>
                  <a:srgbClr val="FFFFFF"/>
                </a:solidFill>
                <a:latin typeface="Cambria"/>
                <a:cs typeface="Cambria"/>
              </a:rPr>
              <a:t> (</a:t>
            </a:r>
            <a:r>
              <a:rPr lang="en-GB" b="1" dirty="0" err="1" smtClean="0">
                <a:solidFill>
                  <a:srgbClr val="FFFF00"/>
                </a:solidFill>
                <a:latin typeface="Cambria"/>
                <a:cs typeface="Cambria"/>
              </a:rPr>
              <a:t>myasthénie</a:t>
            </a:r>
            <a:r>
              <a:rPr lang="en-GB" dirty="0" smtClean="0">
                <a:solidFill>
                  <a:srgbClr val="FFFFFF"/>
                </a:solidFill>
                <a:latin typeface="Cambria"/>
                <a:cs typeface="Cambria"/>
              </a:rPr>
              <a:t>, 		</a:t>
            </a:r>
            <a:r>
              <a:rPr lang="en-GB" b="1" dirty="0" smtClean="0">
                <a:solidFill>
                  <a:srgbClr val="FFFF00"/>
                </a:solidFill>
                <a:latin typeface="Cambria"/>
                <a:cs typeface="Cambria"/>
              </a:rPr>
              <a:t>Lambert Eaton</a:t>
            </a:r>
            <a:r>
              <a:rPr lang="en-GB" dirty="0" smtClean="0">
                <a:solidFill>
                  <a:srgbClr val="FFFFFF"/>
                </a:solidFill>
                <a:latin typeface="Cambria"/>
                <a:cs typeface="Cambria"/>
              </a:rPr>
              <a:t>)</a:t>
            </a:r>
            <a:br>
              <a:rPr lang="en-GB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en-GB" dirty="0" smtClean="0">
                <a:solidFill>
                  <a:srgbClr val="FFFFFF"/>
                </a:solidFill>
                <a:latin typeface="Cambria"/>
                <a:cs typeface="Cambria"/>
              </a:rPr>
              <a:t>	- 	</a:t>
            </a:r>
            <a:r>
              <a:rPr lang="en-GB" dirty="0" err="1" smtClean="0">
                <a:solidFill>
                  <a:srgbClr val="FFFFFF"/>
                </a:solidFill>
                <a:latin typeface="Cambria"/>
                <a:cs typeface="Cambria"/>
              </a:rPr>
              <a:t>inexcitabilité</a:t>
            </a:r>
            <a:r>
              <a:rPr lang="en-GB" dirty="0" smtClean="0">
                <a:solidFill>
                  <a:srgbClr val="FFFFFF"/>
                </a:solidFill>
                <a:latin typeface="Cambria"/>
                <a:cs typeface="Cambria"/>
              </a:rPr>
              <a:t> des membranes </a:t>
            </a:r>
            <a:r>
              <a:rPr lang="en-GB" dirty="0" err="1" smtClean="0">
                <a:solidFill>
                  <a:srgbClr val="FFFFFF"/>
                </a:solidFill>
                <a:latin typeface="Cambria"/>
                <a:cs typeface="Cambria"/>
              </a:rPr>
              <a:t>musculaires</a:t>
            </a:r>
            <a:r>
              <a:rPr lang="en-GB" dirty="0" smtClean="0">
                <a:solidFill>
                  <a:srgbClr val="FFFFFF"/>
                </a:solidFill>
                <a:latin typeface="Cambria"/>
                <a:cs typeface="Cambria"/>
              </a:rPr>
              <a:t> (</a:t>
            </a:r>
            <a:r>
              <a:rPr lang="en-GB" b="1" dirty="0" err="1" smtClean="0">
                <a:solidFill>
                  <a:srgbClr val="FFFF00"/>
                </a:solidFill>
                <a:latin typeface="Cambria"/>
                <a:cs typeface="Cambria"/>
              </a:rPr>
              <a:t>paralysie</a:t>
            </a:r>
            <a:r>
              <a:rPr lang="en-GB" b="1" dirty="0" smtClean="0">
                <a:solidFill>
                  <a:srgbClr val="FFFF00"/>
                </a:solidFill>
                <a:latin typeface="Cambria"/>
                <a:cs typeface="Cambria"/>
              </a:rPr>
              <a:t> 			</a:t>
            </a:r>
            <a:r>
              <a:rPr lang="en-GB" b="1" dirty="0" err="1" smtClean="0">
                <a:solidFill>
                  <a:srgbClr val="FFFF00"/>
                </a:solidFill>
                <a:latin typeface="Cambria"/>
                <a:cs typeface="Cambria"/>
              </a:rPr>
              <a:t>périodique</a:t>
            </a:r>
            <a:r>
              <a:rPr lang="en-GB" dirty="0" smtClean="0">
                <a:solidFill>
                  <a:srgbClr val="FFFFFF"/>
                </a:solidFill>
                <a:latin typeface="Cambria"/>
                <a:cs typeface="Cambria"/>
              </a:rPr>
              <a:t>)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FF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Neurapraxie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pic>
        <p:nvPicPr>
          <p:cNvPr id="8" name="Picture 14" descr="C:\Mes documents\DES2000\DES images\Neuraprax-axonot.jpg">
            <a:hlinkClick r:id="rId3" action="ppaction://hlinkpres?slideindex=5&amp;slidetitle=Présentation PowerPoin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497" y="0"/>
            <a:ext cx="572440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4878468" y="1000125"/>
            <a:ext cx="3514646" cy="881565"/>
            <a:chOff x="3141" y="630"/>
            <a:chExt cx="2146" cy="535"/>
          </a:xfrm>
        </p:grpSpPr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141" y="877"/>
              <a:ext cx="21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BE">
                  <a:solidFill>
                    <a:srgbClr val="FF0000"/>
                  </a:solidFill>
                  <a:latin typeface="Modern" pitchFamily="34" charset="0"/>
                </a:rPr>
                <a:t>Ac anti canaux ioniques</a:t>
              </a:r>
              <a:endParaRPr lang="fr-FR">
                <a:solidFill>
                  <a:srgbClr val="FF0000"/>
                </a:solidFill>
                <a:latin typeface="Modern" pitchFamily="34" charset="0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V="1">
              <a:off x="3470" y="630"/>
              <a:ext cx="329" cy="347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Neurapraxie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509569"/>
            <a:ext cx="8896350" cy="680186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ENMG:</a:t>
            </a: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079500" algn="l"/>
                <a:tab pos="23876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B.C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.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	-	 immédiatement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détectable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	-	 chute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d’amplitude ou de surface de la réponse		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		M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&gt; 30% sur un segment de nerf de 25 cm ou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moins</a:t>
            </a:r>
            <a:endParaRPr lang="fr-FR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079500" algn="l"/>
                <a:tab pos="2387600" algn="r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R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alentissement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de la conduction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nerveuse</a:t>
            </a: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079500" algn="l"/>
                <a:tab pos="2387600" algn="r"/>
              </a:tabLst>
            </a:pP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Ralentissement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+ B.C.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marL="381000" indent="-381000"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952500" algn="l"/>
                <a:tab pos="1143000" algn="l"/>
              </a:tabLst>
              <a:defRPr/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B.C. sur les fibres les plus rapides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démyélinisation des fibres restant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fonctionnelles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Ralentissement sans B.C.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démyélinisation, au moins des fibres les plus rapides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B.C. sans ralentissement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B.C. épargnant les fibres les plus rapides</a:t>
            </a:r>
            <a:endParaRPr lang="fr-FR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079500" algn="l"/>
                <a:tab pos="2387600" algn="r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R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éduction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du recrutement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spatial, augmentation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du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				recrutement temporel, morphologie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normale des </a:t>
            </a:r>
            <a:r>
              <a:rPr lang="fr-FR" dirty="0" err="1" smtClean="0">
                <a:solidFill>
                  <a:schemeClr val="bg1"/>
                </a:solidFill>
                <a:latin typeface="Cambria"/>
                <a:cs typeface="Cambria"/>
              </a:rPr>
              <a:t>P.U.M.s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- aspect </a:t>
            </a:r>
            <a:r>
              <a:rPr lang="fr-FR" dirty="0" err="1" smtClean="0">
                <a:solidFill>
                  <a:schemeClr val="bg1"/>
                </a:solidFill>
                <a:latin typeface="Cambria"/>
                <a:cs typeface="Cambria"/>
              </a:rPr>
              <a:t>pseudo-myogène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si B.C. très terminaux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Neurapraxie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28569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Site lésionnel:</a:t>
            </a:r>
          </a:p>
          <a:p>
            <a:pPr indent="444500"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60400" y="2527300"/>
            <a:ext cx="7543800" cy="156966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defRPr/>
            </a:pPr>
            <a:r>
              <a:rPr lang="fr-FR" b="1">
                <a:solidFill>
                  <a:schemeClr val="bg1"/>
                </a:solidFill>
                <a:latin typeface="Cambria"/>
                <a:cs typeface="Cambria"/>
              </a:rPr>
              <a:t>La présence d’un ralentissement focal et/ou d’un bloc de conduction permet de localiser facilement le site lésionnel (sauf si la lésion est très proximale voire très distale)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Neurapraxie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509569"/>
            <a:ext cx="8896350" cy="672799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Récupération:</a:t>
            </a:r>
            <a:b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</a:b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079500" algn="l"/>
                <a:tab pos="23876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Lésion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purement ischémique 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(sans modification 	structurale) : récupération très 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rapide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079500" algn="l"/>
                <a:tab pos="23876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Démyélinisation </a:t>
            </a:r>
            <a:r>
              <a:rPr lang="fr-FR" b="1" dirty="0" err="1" smtClean="0">
                <a:solidFill>
                  <a:srgbClr val="FFFF00"/>
                </a:solidFill>
                <a:latin typeface="Cambria"/>
                <a:cs typeface="Cambria"/>
              </a:rPr>
              <a:t>paranodale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		- 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élongation de la myéline pour recouvrir les zones 	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			axonales 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dénudées</a:t>
            </a:r>
            <a:b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		- 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restauration </a:t>
            </a:r>
            <a:r>
              <a:rPr lang="fr-FR" i="1" dirty="0" smtClean="0">
                <a:solidFill>
                  <a:srgbClr val="FFFFFF"/>
                </a:solidFill>
                <a:latin typeface="Cambria"/>
                <a:cs typeface="Cambria"/>
              </a:rPr>
              <a:t>ad </a:t>
            </a:r>
            <a:r>
              <a:rPr lang="fr-FR" i="1" dirty="0" err="1" smtClean="0">
                <a:solidFill>
                  <a:srgbClr val="FFFFFF"/>
                </a:solidFill>
                <a:latin typeface="Cambria"/>
                <a:cs typeface="Cambria"/>
              </a:rPr>
              <a:t>integrum</a:t>
            </a:r>
            <a:endParaRPr lang="fr-FR" i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079500" algn="l"/>
                <a:tab pos="23876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Démyélinisation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segmentaire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		-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prolifération des cellules de Schwann</a:t>
            </a:r>
            <a:b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		-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production d’une nouvelle myéline dont les 		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			segments </a:t>
            </a:r>
            <a:r>
              <a:rPr lang="fr-FR" dirty="0" err="1" smtClean="0">
                <a:solidFill>
                  <a:srgbClr val="FFFFFF"/>
                </a:solidFill>
                <a:latin typeface="Cambria"/>
                <a:cs typeface="Cambria"/>
              </a:rPr>
              <a:t>internodaux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 sont habituellement plus 	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			courts 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qu’à l’origine</a:t>
            </a:r>
            <a:b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		-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persistance d’un ralentissement focal de la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 conduction </a:t>
            </a:r>
            <a:endParaRPr lang="fr-FR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Neurapraxie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pic>
        <p:nvPicPr>
          <p:cNvPr id="8" name="Picture 11" descr="Neura récup">
            <a:hlinkClick r:id="rId3" action="ppaction://hlinkpres?slideindex=8&amp;slidetitle=Présentation PowerPoin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77838"/>
            <a:ext cx="693420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247650" y="3592531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Pronostic:</a:t>
            </a:r>
          </a:p>
          <a:p>
            <a:pPr indent="444500"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663700" y="4749800"/>
            <a:ext cx="5562600" cy="120032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defRPr/>
            </a:pPr>
            <a:r>
              <a:rPr lang="fr-FR">
                <a:solidFill>
                  <a:schemeClr val="bg1"/>
                </a:solidFill>
                <a:latin typeface="Cambria"/>
                <a:cs typeface="Cambria"/>
              </a:rPr>
              <a:t>Toujours très bon avec une récupération fonctionnelle complète dans les 3 mois (max. 6 mois)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Axonotmèse-neurotmèse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28569"/>
            <a:ext cx="8896350" cy="62971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Modifications structurales </a:t>
            </a: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FR" b="1" dirty="0" err="1" smtClean="0">
                <a:solidFill>
                  <a:srgbClr val="FFFF00"/>
                </a:solidFill>
                <a:latin typeface="Cambria"/>
                <a:cs typeface="Cambria"/>
              </a:rPr>
              <a:t>Axonotmèse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: 	interruption des axones</a:t>
            </a:r>
            <a:b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				dégénérescence 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Wallérienne</a:t>
            </a:r>
            <a:b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				</a:t>
            </a:r>
            <a:r>
              <a:rPr lang="fr-FR" dirty="0" err="1" smtClean="0">
                <a:solidFill>
                  <a:srgbClr val="FFFFFF"/>
                </a:solidFill>
                <a:latin typeface="Cambria"/>
                <a:cs typeface="Cambria"/>
              </a:rPr>
              <a:t>épinèvre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intact</a:t>
            </a:r>
            <a:b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				régénérescence 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axonale 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possible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FR" b="1" dirty="0" err="1" smtClean="0">
                <a:solidFill>
                  <a:srgbClr val="FFFF00"/>
                </a:solidFill>
                <a:latin typeface="Cambria"/>
                <a:cs typeface="Cambria"/>
              </a:rPr>
              <a:t>Neurotmèse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	section 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nerveuse complète</a:t>
            </a:r>
            <a:b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				dégénérescence 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Wallérienne</a:t>
            </a:r>
            <a:b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				régénérescence 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axonale souvent 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impossible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L’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ENMG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 ne peut différencier 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ces deux types de lésion </a:t>
            </a: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nerveuse </a:t>
            </a:r>
            <a:b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FFFFFF"/>
                </a:solidFill>
                <a:latin typeface="Cambria"/>
                <a:cs typeface="Cambria"/>
              </a:rPr>
              <a:t>		(échographie, exploration chirurgicale)</a:t>
            </a: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marL="381000" indent="-381000"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2095500" algn="l"/>
              </a:tabLst>
              <a:defRPr/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</a:t>
            </a:r>
          </a:p>
          <a:p>
            <a:pPr marL="381000" indent="-381000"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2095500" algn="l"/>
              </a:tabLst>
              <a:defRPr/>
            </a:pPr>
            <a:r>
              <a:rPr lang="fr-B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" charset="0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L’anamnèse 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est parfois évocatrice</a:t>
            </a:r>
            <a:endParaRPr lang="fr-FR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Axonotmèse-neurotmèse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28569"/>
            <a:ext cx="8896350" cy="62847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Modifications structurales </a:t>
            </a: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Axone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-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J1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-J2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 	- fuite du fluide </a:t>
            </a:r>
            <a:r>
              <a:rPr lang="fr-FR" dirty="0" err="1" smtClean="0">
                <a:solidFill>
                  <a:schemeClr val="bg1"/>
                </a:solidFill>
                <a:latin typeface="Cambria"/>
                <a:cs typeface="Cambria"/>
              </a:rPr>
              <a:t>intra-axonal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gonflement et disparition des </a:t>
            </a:r>
            <a:r>
              <a:rPr lang="fr-FR" dirty="0" err="1" smtClean="0">
                <a:solidFill>
                  <a:schemeClr val="bg1"/>
                </a:solidFill>
                <a:latin typeface="Cambria"/>
                <a:cs typeface="Cambria"/>
              </a:rPr>
              <a:t>neurofilaments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						au niveau de l’extrémité distale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-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J3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: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fragmentation de l’axone et de la myéline avec 			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début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de digestion de celle-ci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-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J8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axone digéré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FR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Corps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neuronal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-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premières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48 h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 corps de </a:t>
            </a:r>
            <a:r>
              <a:rPr lang="fr-FR" dirty="0" err="1" smtClean="0">
                <a:solidFill>
                  <a:schemeClr val="bg1"/>
                </a:solidFill>
                <a:latin typeface="Cambria"/>
                <a:cs typeface="Cambria"/>
              </a:rPr>
              <a:t>Nissl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(</a:t>
            </a:r>
            <a:r>
              <a:rPr lang="fr-FR" dirty="0" err="1" smtClean="0">
                <a:solidFill>
                  <a:schemeClr val="bg1"/>
                </a:solidFill>
                <a:latin typeface="Cambria"/>
                <a:cs typeface="Cambria"/>
              </a:rPr>
              <a:t>r.e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.) se fragmentent 	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	en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fines particules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-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S2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-S3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 noyau et nucléole excentrés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Axonotmèse-neurotmèse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28569"/>
            <a:ext cx="8896350" cy="45243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ENMG </a:t>
            </a: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omic Sans MS" pitchFamily="-1" charset="0"/>
              </a:rPr>
              <a:t>Immédiatement </a:t>
            </a:r>
            <a:r>
              <a:rPr lang="fr-FR" b="1" dirty="0" smtClean="0">
                <a:solidFill>
                  <a:srgbClr val="FFFF00"/>
                </a:solidFill>
                <a:latin typeface="Comic Sans MS" pitchFamily="-1" charset="0"/>
              </a:rPr>
              <a:t>et dans les jours qui suivent </a:t>
            </a:r>
            <a:r>
              <a:rPr lang="fr-FR" dirty="0" smtClean="0">
                <a:solidFill>
                  <a:schemeClr val="bg1"/>
                </a:solidFill>
                <a:latin typeface="Comic Sans MS" pitchFamily="-1" charset="0"/>
              </a:rPr>
              <a:t>: anomalies</a:t>
            </a:r>
            <a:r>
              <a:rPr lang="fr-FR" dirty="0" smtClean="0">
                <a:solidFill>
                  <a:schemeClr val="bg1"/>
                </a:solidFill>
                <a:latin typeface="Comic Sans MS" pitchFamily="-1" charset="0"/>
              </a:rPr>
              <a:t> 	identiques </a:t>
            </a:r>
            <a:r>
              <a:rPr lang="fr-FR" dirty="0" smtClean="0">
                <a:solidFill>
                  <a:schemeClr val="bg1"/>
                </a:solidFill>
                <a:latin typeface="Comic Sans MS" pitchFamily="-1" charset="0"/>
              </a:rPr>
              <a:t>à celles d’une </a:t>
            </a:r>
            <a:r>
              <a:rPr lang="fr-FR" dirty="0" err="1" smtClean="0">
                <a:solidFill>
                  <a:schemeClr val="bg1"/>
                </a:solidFill>
                <a:latin typeface="Comic Sans MS" pitchFamily="-1" charset="0"/>
              </a:rPr>
              <a:t>neurapraxie</a:t>
            </a:r>
            <a:endParaRPr lang="fr-FR" dirty="0" smtClean="0">
              <a:solidFill>
                <a:schemeClr val="bg1"/>
              </a:solidFill>
              <a:latin typeface="Comic Sans MS" pitchFamily="-1" charset="0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omic Sans MS" pitchFamily="-1" charset="0"/>
              </a:rPr>
              <a:t>J9</a:t>
            </a:r>
            <a:r>
              <a:rPr lang="fr-FR" dirty="0" smtClean="0">
                <a:solidFill>
                  <a:schemeClr val="bg1"/>
                </a:solidFill>
                <a:latin typeface="Comic Sans MS" pitchFamily="-1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omic Sans MS" pitchFamily="-1" charset="0"/>
              </a:rPr>
              <a:t>: - chute de l’amplitude de la </a:t>
            </a:r>
            <a:r>
              <a:rPr lang="fr-FR" b="1" dirty="0" smtClean="0">
                <a:solidFill>
                  <a:srgbClr val="FFFF00"/>
                </a:solidFill>
                <a:latin typeface="Comic Sans MS" pitchFamily="-1" charset="0"/>
              </a:rPr>
              <a:t>réponse M</a:t>
            </a:r>
            <a:r>
              <a:rPr lang="fr-FR" dirty="0" smtClean="0">
                <a:solidFill>
                  <a:schemeClr val="bg1"/>
                </a:solidFill>
                <a:latin typeface="Comic Sans MS" pitchFamily="-1" charset="0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omic Sans MS" pitchFamily="-1" charset="0"/>
              </a:rPr>
            </a:br>
            <a:r>
              <a:rPr lang="fr-FR" dirty="0" smtClean="0">
                <a:solidFill>
                  <a:schemeClr val="bg1"/>
                </a:solidFill>
                <a:latin typeface="Comic Sans MS" pitchFamily="-1" charset="0"/>
              </a:rPr>
              <a:t>			- </a:t>
            </a:r>
            <a:r>
              <a:rPr lang="fr-FR" dirty="0" smtClean="0">
                <a:solidFill>
                  <a:schemeClr val="bg1"/>
                </a:solidFill>
                <a:latin typeface="Comic Sans MS" pitchFamily="-1" charset="0"/>
              </a:rPr>
              <a:t>parfois plus tôt lorsque le segment nerveux est court</a:t>
            </a:r>
            <a:br>
              <a:rPr lang="fr-FR" dirty="0" smtClean="0">
                <a:solidFill>
                  <a:schemeClr val="bg1"/>
                </a:solidFill>
                <a:latin typeface="Comic Sans MS" pitchFamily="-1" charset="0"/>
              </a:rPr>
            </a:br>
            <a:r>
              <a:rPr lang="fr-FR" dirty="0" smtClean="0">
                <a:solidFill>
                  <a:schemeClr val="bg1"/>
                </a:solidFill>
                <a:latin typeface="Comic Sans MS" pitchFamily="-1" charset="0"/>
              </a:rPr>
              <a:t>			- </a:t>
            </a:r>
            <a:r>
              <a:rPr lang="fr-FR" dirty="0" smtClean="0">
                <a:solidFill>
                  <a:schemeClr val="bg1"/>
                </a:solidFill>
                <a:latin typeface="Comic Sans MS" pitchFamily="-1" charset="0"/>
              </a:rPr>
              <a:t>ENG pour apprécier le degré de perte axonale </a:t>
            </a:r>
            <a:br>
              <a:rPr lang="fr-FR" dirty="0" smtClean="0">
                <a:solidFill>
                  <a:schemeClr val="bg1"/>
                </a:solidFill>
                <a:latin typeface="Comic Sans MS" pitchFamily="-1" charset="0"/>
              </a:rPr>
            </a:br>
            <a:r>
              <a:rPr lang="fr-FR" dirty="0" smtClean="0">
                <a:solidFill>
                  <a:schemeClr val="bg1"/>
                </a:solidFill>
                <a:latin typeface="Comic Sans MS" pitchFamily="-1" charset="0"/>
              </a:rPr>
              <a:t>	</a:t>
            </a:r>
            <a:r>
              <a:rPr lang="fr-FR" dirty="0" smtClean="0">
                <a:solidFill>
                  <a:schemeClr val="bg1"/>
                </a:solidFill>
                <a:latin typeface="Comic Sans MS" pitchFamily="-1" charset="0"/>
              </a:rPr>
              <a:t>			(</a:t>
            </a:r>
            <a:r>
              <a:rPr lang="fr-FR" dirty="0" smtClean="0">
                <a:solidFill>
                  <a:schemeClr val="bg1"/>
                </a:solidFill>
                <a:latin typeface="Comic Sans MS" pitchFamily="-1" charset="0"/>
              </a:rPr>
              <a:t>LSN : 30%</a:t>
            </a:r>
            <a:r>
              <a:rPr lang="fr-FR" dirty="0" smtClean="0">
                <a:solidFill>
                  <a:schemeClr val="bg1"/>
                </a:solidFill>
                <a:latin typeface="Comic Sans MS" pitchFamily="-1" charset="0"/>
              </a:rPr>
              <a:t>)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omic Sans MS" pitchFamily="-1" charset="0"/>
              </a:rPr>
              <a:t>J11</a:t>
            </a:r>
            <a:r>
              <a:rPr lang="fr-FR" dirty="0" smtClean="0">
                <a:solidFill>
                  <a:schemeClr val="bg1"/>
                </a:solidFill>
                <a:latin typeface="Comic Sans MS" pitchFamily="-1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omic Sans MS" pitchFamily="-1" charset="0"/>
              </a:rPr>
              <a:t>: chute de l’amplitude des </a:t>
            </a:r>
            <a:r>
              <a:rPr lang="fr-FR" b="1" dirty="0" smtClean="0">
                <a:solidFill>
                  <a:srgbClr val="FFFF00"/>
                </a:solidFill>
                <a:latin typeface="Comic Sans MS" pitchFamily="-1" charset="0"/>
              </a:rPr>
              <a:t>réponses sensitives</a:t>
            </a:r>
            <a:endParaRPr lang="fr-FR" b="1" dirty="0">
              <a:solidFill>
                <a:srgbClr val="FFFF00"/>
              </a:solidFill>
              <a:latin typeface="Comic Sans MS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Axonotmèse-neurotmèse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pic>
        <p:nvPicPr>
          <p:cNvPr id="8" name="Picture 11" descr="ENMG">
            <a:hlinkClick r:id="rId3" action="ppaction://hlinkpres?slideindex=11&amp;slidetitle=Présentation PowerPoin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8401" y="0"/>
            <a:ext cx="6934200" cy="624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Axonotmèse-neurotmèse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458769"/>
            <a:ext cx="8896350" cy="666644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ENMG </a:t>
            </a: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: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J10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-J14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/>
            </a:r>
            <a:b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		J21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-J30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	-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fibrillations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et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ondes lentes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de dénervation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-	 amplitude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des fibrillations diminue avec le temps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-	 abondance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des fibrillations diminue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			réinnervation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			fibrose musculaire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-	 fibrillations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également présentes dans les lésions 			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musculaires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directes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			biopsie musculaire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			</a:t>
            </a:r>
            <a:r>
              <a:rPr lang="fr-FR" dirty="0" err="1" smtClean="0">
                <a:solidFill>
                  <a:schemeClr val="bg1"/>
                </a:solidFill>
                <a:latin typeface="Cambria"/>
                <a:cs typeface="Cambria"/>
              </a:rPr>
              <a:t>polytraumatis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m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J21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 	réinnervation collatérale manifeste : potentiels 		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satellites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et </a:t>
            </a:r>
            <a:r>
              <a:rPr lang="fr-FR" b="1" dirty="0" err="1" smtClean="0">
                <a:solidFill>
                  <a:srgbClr val="FFFF00"/>
                </a:solidFill>
                <a:latin typeface="Cambria"/>
                <a:cs typeface="Cambria"/>
              </a:rPr>
              <a:t>polyphasiques</a:t>
            </a:r>
            <a:endParaRPr lang="fr-FR" b="1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Buts de la neurophysiologie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61931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Montrer ce qu’aucun autre examen ne peut montrer :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- 	</a:t>
            </a:r>
            <a:r>
              <a:rPr lang="nl-BE" b="1" dirty="0" smtClean="0">
                <a:solidFill>
                  <a:srgbClr val="FFFF00"/>
                </a:solidFill>
                <a:latin typeface="Cambria"/>
                <a:cs typeface="Cambria"/>
              </a:rPr>
              <a:t>perte axonale chronique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787400" y="2100263"/>
          <a:ext cx="7772400" cy="3492500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  <a:gridCol w="2038350"/>
                <a:gridCol w="2133600"/>
              </a:tblGrid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-65" charset="0"/>
                          <a:ea typeface="Times New Roman" pitchFamily="-65" charset="0"/>
                          <a:cs typeface="Times New Roman" pitchFamily="-65" charset="0"/>
                        </a:rPr>
                        <a:t>Plaintes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-65" charset="0"/>
                          <a:ea typeface="Times New Roman" pitchFamily="-65" charset="0"/>
                          <a:cs typeface="Times New Roman" pitchFamily="-65" charset="0"/>
                        </a:rPr>
                        <a:t>Sémiologie clinique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-65" charset="0"/>
                          <a:ea typeface="Times New Roman" pitchFamily="-65" charset="0"/>
                          <a:cs typeface="Times New Roman" pitchFamily="-65" charset="0"/>
                        </a:rPr>
                        <a:t>ENMG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-65" charset="0"/>
                          <a:ea typeface="Times New Roman" pitchFamily="-65" charset="0"/>
                          <a:cs typeface="Times New Roman" pitchFamily="-65" charset="0"/>
                        </a:rPr>
                        <a:t>Aigu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-65" charset="0"/>
                          <a:ea typeface="Times New Roman" pitchFamily="-65" charset="0"/>
                          <a:cs typeface="Times New Roman" pitchFamily="-65" charset="0"/>
                        </a:rPr>
                        <a:t>(1 mois max)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rebuchet MS" pitchFamily="-65" charset="0"/>
                          <a:ea typeface="Times New Roman" pitchFamily="-65" charset="0"/>
                          <a:cs typeface="Times New Roman" pitchFamily="-65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-65" charset="0"/>
                          <a:ea typeface="Times New Roman" pitchFamily="-65" charset="0"/>
                          <a:cs typeface="Times New Roman" pitchFamily="-65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-65" charset="0"/>
                          <a:ea typeface="Times New Roman" pitchFamily="-65" charset="0"/>
                          <a:cs typeface="Times New Roman" pitchFamily="-65" charset="0"/>
                        </a:rPr>
                        <a:t>+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-65" charset="0"/>
                          <a:ea typeface="Times New Roman" pitchFamily="-65" charset="0"/>
                          <a:cs typeface="Times New Roman" pitchFamily="-65" charset="0"/>
                        </a:rPr>
                        <a:t>Subaigu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-65" charset="0"/>
                          <a:ea typeface="Times New Roman" pitchFamily="-65" charset="0"/>
                          <a:cs typeface="Times New Roman" pitchFamily="-65" charset="0"/>
                        </a:rPr>
                        <a:t>(1 à 3 mois)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-65" charset="0"/>
                          <a:ea typeface="Times New Roman" pitchFamily="-65" charset="0"/>
                          <a:cs typeface="Times New Roman" pitchFamily="-65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-65" charset="0"/>
                          <a:ea typeface="Times New Roman" pitchFamily="-65" charset="0"/>
                          <a:cs typeface="Times New Roman" pitchFamily="-65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rebuchet MS" pitchFamily="-65" charset="0"/>
                          <a:ea typeface="Times New Roman" pitchFamily="-65" charset="0"/>
                          <a:cs typeface="Times New Roman" pitchFamily="-65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-65" charset="0"/>
                          <a:ea typeface="Times New Roman" pitchFamily="-65" charset="0"/>
                          <a:cs typeface="Times New Roman" pitchFamily="-65" charset="0"/>
                        </a:rPr>
                        <a:t>Chronique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-65" charset="0"/>
                          <a:ea typeface="Times New Roman" pitchFamily="-65" charset="0"/>
                          <a:cs typeface="Times New Roman" pitchFamily="-65" charset="0"/>
                        </a:rPr>
                        <a:t>(plus de 3 mois)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-65" charset="0"/>
                          <a:ea typeface="Times New Roman" pitchFamily="-65" charset="0"/>
                          <a:cs typeface="Times New Roman" pitchFamily="-65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-65" charset="0"/>
                          <a:ea typeface="Times New Roman" pitchFamily="-65" charset="0"/>
                          <a:cs typeface="Times New Roman" pitchFamily="-65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rebuchet MS" pitchFamily="-65" charset="0"/>
                          <a:ea typeface="Times New Roman" pitchFamily="-65" charset="0"/>
                          <a:cs typeface="Times New Roman" pitchFamily="-65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Axonotmèse-neurotmèse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925531"/>
            <a:ext cx="8896350" cy="40811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Site lésionnel:</a:t>
            </a: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Neurographie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motrice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 peu utile car ralentissement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			homogène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de la conduction nerveuse par perte des axones à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		conduction rapide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Neurographie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sensitive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lésion </a:t>
            </a:r>
            <a:r>
              <a:rPr lang="fr-FR" b="1" dirty="0" err="1" smtClean="0">
                <a:solidFill>
                  <a:srgbClr val="FFFF00"/>
                </a:solidFill>
                <a:latin typeface="Cambria"/>
                <a:cs typeface="Cambria"/>
              </a:rPr>
              <a:t>préganglionnaire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 vs lésion </a:t>
            </a:r>
            <a:r>
              <a:rPr lang="fr-FR" b="1" dirty="0" err="1" smtClean="0">
                <a:solidFill>
                  <a:srgbClr val="FFFF00"/>
                </a:solidFill>
                <a:latin typeface="Cambria"/>
                <a:cs typeface="Cambria"/>
              </a:rPr>
              <a:t>postganglionnaire</a:t>
            </a:r>
            <a:endParaRPr lang="fr-FR" b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EMG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 exige une connaissance approfondie de l’anatomie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Axonotmèse-neurotmèse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925531"/>
            <a:ext cx="8896350" cy="40811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Site lésionnel:</a:t>
            </a: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Neurographie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motrice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 peu utile car ralentissement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			homogène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de la conduction nerveuse par perte des axones à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		conduction rapide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Neurographie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sensitive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lésion </a:t>
            </a:r>
            <a:r>
              <a:rPr lang="fr-FR" b="1" dirty="0" err="1" smtClean="0">
                <a:solidFill>
                  <a:srgbClr val="FFFF00"/>
                </a:solidFill>
                <a:latin typeface="Cambria"/>
                <a:cs typeface="Cambria"/>
              </a:rPr>
              <a:t>préganglionnaire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 vs lésion </a:t>
            </a:r>
            <a:r>
              <a:rPr lang="fr-FR" b="1" dirty="0" err="1" smtClean="0">
                <a:solidFill>
                  <a:srgbClr val="FFFF00"/>
                </a:solidFill>
                <a:latin typeface="Cambria"/>
                <a:cs typeface="Cambria"/>
              </a:rPr>
              <a:t>postganglionnaire</a:t>
            </a:r>
            <a:endParaRPr lang="fr-FR" b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EMG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 exige une connaissance approfondie de l’anatomie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Axonotmèse-neurotmèse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392131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Site lésionnel:</a:t>
            </a:r>
          </a:p>
          <a:p>
            <a:pPr indent="444500"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8" name="Picture 11" descr="Somatotopie">
            <a:hlinkClick r:id="rId3" action="ppaction://hlinkpres?slideindex=15&amp;slidetitle=Présentation PowerPoin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943100"/>
            <a:ext cx="719296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Axonotmèse-neurotmèse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4269"/>
            <a:ext cx="8896350" cy="62847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Récupération:</a:t>
            </a: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Réinnervation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collatérale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 dans les lésions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partielles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Réinnervation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terminale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 dans les lésions complètes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-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prolifération active des cellules de Schwann (qui participent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à 			la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phagocytose des débris)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cellules de Schwann se placent en colonnes longitudinales le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long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de la lame basale d’origine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excroissances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axonales apparaissent dans la 1</a:t>
            </a:r>
            <a:r>
              <a:rPr lang="fr-FR" baseline="30000" dirty="0" smtClean="0">
                <a:solidFill>
                  <a:schemeClr val="bg1"/>
                </a:solidFill>
                <a:latin typeface="Cambria"/>
                <a:cs typeface="Cambria"/>
              </a:rPr>
              <a:t>ère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semaine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qui 			suit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la lésion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repousse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axonale guidée par les cellules de Schwann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	disposées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le long de la lame basale :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1 à 5 mm/J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</a:t>
            </a:r>
            <a:r>
              <a:rPr lang="fr-FR" dirty="0" err="1" smtClean="0">
                <a:solidFill>
                  <a:schemeClr val="bg1"/>
                </a:solidFill>
                <a:latin typeface="Cambria"/>
                <a:cs typeface="Cambria"/>
              </a:rPr>
              <a:t>remyélinisation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avec segments </a:t>
            </a:r>
            <a:r>
              <a:rPr lang="fr-FR" dirty="0" err="1" smtClean="0">
                <a:solidFill>
                  <a:schemeClr val="bg1"/>
                </a:solidFill>
                <a:latin typeface="Cambria"/>
                <a:cs typeface="Cambria"/>
              </a:rPr>
              <a:t>internodaux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plus courts qu’à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l’origine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 la conduction nerveuse reste ralentie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Axonotmèse-neurotmèse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112731"/>
            <a:ext cx="8896350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Récupération:</a:t>
            </a:r>
          </a:p>
        </p:txBody>
      </p:sp>
      <p:pic>
        <p:nvPicPr>
          <p:cNvPr id="8" name="Picture 11" descr="Axonot récup">
            <a:hlinkClick r:id="rId3" action="ppaction://hlinkpres?slideindex=16&amp;slidetitle=Présentation PowerPoin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2400" y="838200"/>
            <a:ext cx="6629400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Axonotmèse-neurotmèse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404831"/>
            <a:ext cx="8896350" cy="495520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Récupération:</a:t>
            </a: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Réinnervation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terminale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 dans les lésions complètes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- 	premier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signe EMG de réinnervation terminale :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petits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				potentiels </a:t>
            </a:r>
            <a:r>
              <a:rPr lang="fr-FR" b="1" dirty="0" err="1" smtClean="0">
                <a:solidFill>
                  <a:srgbClr val="FFFF00"/>
                </a:solidFill>
                <a:latin typeface="Cambria"/>
                <a:cs typeface="Cambria"/>
              </a:rPr>
              <a:t>polyphasiques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 souvent instables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le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muscle reste viable pour la réinnervation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18 à 24 mois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sur le plan sensitif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de façon précoce, les fibres saines de la sensibilité 		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tactile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étendent leur territoire cutané de 			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perception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sensitive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-	repousse axonale qui peut se poursuivre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&gt; 2 ans</a:t>
            </a:r>
            <a:endParaRPr lang="fr-FR" b="1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Axonotmèse-neurotmèse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227031"/>
            <a:ext cx="8896350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r>
              <a:rPr lang="fr-BE" b="1" dirty="0" smtClean="0">
                <a:solidFill>
                  <a:srgbClr val="CCFFCC"/>
                </a:solidFill>
                <a:latin typeface="Century Gothic" pitchFamily="-65" charset="0"/>
              </a:rPr>
              <a:t>Chirurgie réparatrice:</a:t>
            </a:r>
            <a:endParaRPr lang="fr-BE" b="1" dirty="0" smtClean="0">
              <a:solidFill>
                <a:srgbClr val="CCFFCC"/>
              </a:solidFill>
              <a:latin typeface="Century Gothic" pitchFamily="-65" charset="0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Immédiate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 lésion nerveuse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complète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par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lacération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Après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1 mois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 lésion nerveuse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complète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par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avulsion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					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T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.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contondant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Après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3 à 6 mois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	aucune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certitude sur la discontinuité nerveuse au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départ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pas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d’amélioration clinique après 3 à 6 mois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	aucun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signe de réinnervation dans les muscles les plus 	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	proches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du site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lésionnel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Tardive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	complication sur le versant sensitif :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névrome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transfert tendineux</a:t>
            </a:r>
            <a:endParaRPr lang="fr-FR" b="1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06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Lésions mixtes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1001731"/>
            <a:ext cx="8896350" cy="406880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374650" algn="l"/>
                <a:tab pos="444500" algn="l"/>
                <a:tab pos="901700" algn="l"/>
                <a:tab pos="2387600" algn="r"/>
                <a:tab pos="2578100" algn="l"/>
              </a:tabLst>
            </a:pP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Comparaison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des réponses motrices après stimulation distale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		et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proximale par rapport au site lésionnel :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pourcentage des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 		fibres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avec bloc de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conduction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Comparaison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des réponses motrices entre côté sain et côté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			atteint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(ENG)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pourcentage de la perte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axonale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374650" algn="l"/>
                <a:tab pos="444500" algn="l"/>
                <a:tab pos="901700" algn="l"/>
                <a:tab pos="1968500" algn="l"/>
                <a:tab pos="2425700" algn="r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B.C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. sur 50% des fibres et 50% des fibres en dégénérescence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		Wallérienne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: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		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aucun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tracé volontaire en EMG</a:t>
            </a:r>
            <a:b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		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				bon </a:t>
            </a:r>
            <a:r>
              <a:rPr lang="fr-FR" b="1" dirty="0" smtClean="0">
                <a:solidFill>
                  <a:srgbClr val="FFFF00"/>
                </a:solidFill>
                <a:latin typeface="Cambria"/>
                <a:cs typeface="Cambria"/>
              </a:rPr>
              <a:t>pronostic</a:t>
            </a:r>
            <a:endParaRPr lang="fr-FR" b="1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61722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Trebuchet MS" pitchFamily="-84" charset="0"/>
            </a:endParaRP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3579813" y="214313"/>
            <a:ext cx="79375" cy="290512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49238" y="6308725"/>
            <a:ext cx="8805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Times New Roman" pitchFamily="-65" charset="0"/>
                <a:cs typeface="Times New Roman" pitchFamily="-65" charset="0"/>
              </a:rPr>
              <a:t>Neuropathie du nerf fibulaire commun gauche à la tête de la </a:t>
            </a:r>
            <a:r>
              <a:rPr lang="fr-FR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Times New Roman" pitchFamily="-65" charset="0"/>
                <a:cs typeface="Times New Roman" pitchFamily="-65" charset="0"/>
              </a:rPr>
              <a:t>fibula</a:t>
            </a:r>
            <a:r>
              <a:rPr lang="fr-FR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Times New Roman" pitchFamily="-65" charset="0"/>
                <a:cs typeface="Times New Roman" pitchFamily="-65" charset="0"/>
              </a:rPr>
              <a:t> : J30</a:t>
            </a:r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7431088" y="6462713"/>
            <a:ext cx="185737" cy="276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fr-FR" sz="1200" i="1">
              <a:solidFill>
                <a:srgbClr val="FFFFFF"/>
              </a:solidFill>
              <a:latin typeface="Comic Sans MS" pitchFamily="-84" charset="0"/>
            </a:endParaRPr>
          </a:p>
        </p:txBody>
      </p:sp>
      <p:pic>
        <p:nvPicPr>
          <p:cNvPr id="5632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838200"/>
            <a:ext cx="4248150" cy="4598988"/>
          </a:xfrm>
          <a:prstGeom prst="rect">
            <a:avLst/>
          </a:prstGeom>
          <a:noFill/>
          <a:ln w="63500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56328" name="Text Box 12"/>
          <p:cNvSpPr txBox="1">
            <a:spLocks noChangeArrowheads="1"/>
          </p:cNvSpPr>
          <p:nvPr/>
        </p:nvSpPr>
        <p:spPr bwMode="auto">
          <a:xfrm>
            <a:off x="6637338" y="4038600"/>
            <a:ext cx="2462212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Trebuchet MS" pitchFamily="-84" charset="0"/>
              </a:rPr>
              <a:t>Neurapraxie 85%</a:t>
            </a:r>
          </a:p>
        </p:txBody>
      </p:sp>
      <p:sp>
        <p:nvSpPr>
          <p:cNvPr id="56329" name="Text Box 13"/>
          <p:cNvSpPr txBox="1">
            <a:spLocks noChangeArrowheads="1"/>
          </p:cNvSpPr>
          <p:nvPr/>
        </p:nvSpPr>
        <p:spPr bwMode="auto">
          <a:xfrm>
            <a:off x="5080000" y="2743200"/>
            <a:ext cx="2593975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Trebuchet MS" pitchFamily="-84" charset="0"/>
              </a:rPr>
              <a:t>Axonotmèsis 50 %</a:t>
            </a:r>
          </a:p>
        </p:txBody>
      </p:sp>
      <p:sp>
        <p:nvSpPr>
          <p:cNvPr id="56330" name="Line 14"/>
          <p:cNvSpPr>
            <a:spLocks noChangeShapeType="1"/>
          </p:cNvSpPr>
          <p:nvPr/>
        </p:nvSpPr>
        <p:spPr bwMode="auto">
          <a:xfrm>
            <a:off x="4605338" y="2133600"/>
            <a:ext cx="474662" cy="838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1" name="Line 15"/>
          <p:cNvSpPr>
            <a:spLocks noChangeShapeType="1"/>
          </p:cNvSpPr>
          <p:nvPr/>
        </p:nvSpPr>
        <p:spPr bwMode="auto">
          <a:xfrm flipV="1">
            <a:off x="4605338" y="2971800"/>
            <a:ext cx="474662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2" name="Line 16"/>
          <p:cNvSpPr>
            <a:spLocks noChangeShapeType="1"/>
          </p:cNvSpPr>
          <p:nvPr/>
        </p:nvSpPr>
        <p:spPr bwMode="auto">
          <a:xfrm flipV="1">
            <a:off x="4605338" y="3200400"/>
            <a:ext cx="1016000" cy="10810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3" name="Line 17"/>
          <p:cNvSpPr>
            <a:spLocks noChangeShapeType="1"/>
          </p:cNvSpPr>
          <p:nvPr/>
        </p:nvSpPr>
        <p:spPr bwMode="auto">
          <a:xfrm flipV="1">
            <a:off x="4589463" y="3200400"/>
            <a:ext cx="1031875" cy="20526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4" name="Line 18"/>
          <p:cNvSpPr>
            <a:spLocks noChangeShapeType="1"/>
          </p:cNvSpPr>
          <p:nvPr/>
        </p:nvSpPr>
        <p:spPr bwMode="auto">
          <a:xfrm>
            <a:off x="4605338" y="3429000"/>
            <a:ext cx="2032000" cy="8382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Line 19"/>
          <p:cNvSpPr>
            <a:spLocks noChangeShapeType="1"/>
          </p:cNvSpPr>
          <p:nvPr/>
        </p:nvSpPr>
        <p:spPr bwMode="auto">
          <a:xfrm>
            <a:off x="4597400" y="3548063"/>
            <a:ext cx="2039938" cy="719137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6" name="Line 20"/>
          <p:cNvSpPr>
            <a:spLocks noChangeShapeType="1"/>
          </p:cNvSpPr>
          <p:nvPr/>
        </p:nvSpPr>
        <p:spPr bwMode="auto">
          <a:xfrm flipV="1">
            <a:off x="4605338" y="4505325"/>
            <a:ext cx="2506662" cy="752475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7" name="Line 21"/>
          <p:cNvSpPr>
            <a:spLocks noChangeShapeType="1"/>
          </p:cNvSpPr>
          <p:nvPr/>
        </p:nvSpPr>
        <p:spPr bwMode="auto">
          <a:xfrm flipV="1">
            <a:off x="4605338" y="4495800"/>
            <a:ext cx="2506662" cy="904875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38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609600"/>
            <a:ext cx="2428875" cy="1141413"/>
          </a:xfrm>
          <a:prstGeom prst="rect">
            <a:avLst/>
          </a:prstGeom>
          <a:noFill/>
          <a:ln w="63500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56339" name="Line 23"/>
          <p:cNvSpPr>
            <a:spLocks noChangeShapeType="1"/>
          </p:cNvSpPr>
          <p:nvPr/>
        </p:nvSpPr>
        <p:spPr bwMode="auto">
          <a:xfrm flipV="1">
            <a:off x="6027738" y="1524000"/>
            <a:ext cx="339725" cy="1219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0" name="Line 24"/>
          <p:cNvSpPr>
            <a:spLocks noChangeShapeType="1"/>
          </p:cNvSpPr>
          <p:nvPr/>
        </p:nvSpPr>
        <p:spPr bwMode="auto">
          <a:xfrm flipV="1">
            <a:off x="6027738" y="685800"/>
            <a:ext cx="271462" cy="20574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Buts de la neurophysiologie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61931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4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Montrer ce qu’aucun autre examen ne peut montrer :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- 	</a:t>
            </a:r>
            <a:r>
              <a:rPr lang="nl-BE" b="1" dirty="0" smtClean="0">
                <a:solidFill>
                  <a:srgbClr val="FFFF00"/>
                </a:solidFill>
                <a:latin typeface="Cambria"/>
                <a:cs typeface="Cambria"/>
              </a:rPr>
              <a:t>perte en motoneurones spinaux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8" name="Picture 33" descr="m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6875" y="201613"/>
            <a:ext cx="944563" cy="94615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6661150" y="1641475"/>
            <a:ext cx="2209800" cy="4343400"/>
            <a:chOff x="0" y="768"/>
            <a:chExt cx="1440" cy="2832"/>
          </a:xfrm>
        </p:grpSpPr>
        <p:sp>
          <p:nvSpPr>
            <p:cNvPr id="11" name="Rectangle 35"/>
            <p:cNvSpPr>
              <a:spLocks noChangeArrowheads="1"/>
            </p:cNvSpPr>
            <p:nvPr/>
          </p:nvSpPr>
          <p:spPr bwMode="auto">
            <a:xfrm>
              <a:off x="0" y="768"/>
              <a:ext cx="1440" cy="2832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2" name="Picture 36" descr="fibrillatio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6" y="912"/>
              <a:ext cx="1296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527" y="1873"/>
              <a:ext cx="486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BE" sz="1400" b="1">
                  <a:solidFill>
                    <a:srgbClr val="333399"/>
                  </a:solidFill>
                  <a:latin typeface="Comic Sans MS" pitchFamily="-65" charset="0"/>
                </a:rPr>
                <a:t>2</a:t>
              </a:r>
              <a:endParaRPr lang="fr-BE" sz="1400">
                <a:solidFill>
                  <a:srgbClr val="333399"/>
                </a:solidFill>
                <a:latin typeface="Comic Sans MS" pitchFamily="-65" charset="0"/>
              </a:endParaRPr>
            </a:p>
          </p:txBody>
        </p:sp>
        <p:sp>
          <p:nvSpPr>
            <p:cNvPr id="14" name="Text Box 38"/>
            <p:cNvSpPr txBox="1">
              <a:spLocks noChangeArrowheads="1"/>
            </p:cNvSpPr>
            <p:nvPr/>
          </p:nvSpPr>
          <p:spPr bwMode="auto">
            <a:xfrm>
              <a:off x="527" y="2016"/>
              <a:ext cx="486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BE" sz="1400" b="1">
                  <a:solidFill>
                    <a:srgbClr val="333399"/>
                  </a:solidFill>
                  <a:latin typeface="Comic Sans MS" pitchFamily="-65" charset="0"/>
                </a:rPr>
                <a:t>3</a:t>
              </a:r>
              <a:endParaRPr lang="fr-BE" sz="1400">
                <a:solidFill>
                  <a:srgbClr val="333399"/>
                </a:solidFill>
                <a:latin typeface="Comic Sans MS" pitchFamily="-65" charset="0"/>
              </a:endParaRPr>
            </a:p>
          </p:txBody>
        </p:sp>
        <p:sp>
          <p:nvSpPr>
            <p:cNvPr id="15" name="Text Box 39"/>
            <p:cNvSpPr txBox="1">
              <a:spLocks noChangeArrowheads="1"/>
            </p:cNvSpPr>
            <p:nvPr/>
          </p:nvSpPr>
          <p:spPr bwMode="auto">
            <a:xfrm>
              <a:off x="673" y="2831"/>
              <a:ext cx="48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BE" sz="1400" b="1">
                  <a:solidFill>
                    <a:srgbClr val="333399"/>
                  </a:solidFill>
                  <a:latin typeface="Comic Sans MS" pitchFamily="-65" charset="0"/>
                </a:rPr>
                <a:t>4</a:t>
              </a:r>
              <a:endParaRPr lang="fr-BE" sz="1400">
                <a:solidFill>
                  <a:srgbClr val="333399"/>
                </a:solidFill>
                <a:latin typeface="Comic Sans MS" pitchFamily="-65" charset="0"/>
              </a:endParaRPr>
            </a:p>
          </p:txBody>
        </p:sp>
        <p:sp>
          <p:nvSpPr>
            <p:cNvPr id="16" name="Text Box 40"/>
            <p:cNvSpPr txBox="1">
              <a:spLocks noChangeArrowheads="1"/>
            </p:cNvSpPr>
            <p:nvPr/>
          </p:nvSpPr>
          <p:spPr bwMode="auto">
            <a:xfrm>
              <a:off x="527" y="1775"/>
              <a:ext cx="486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BE" sz="1400" b="1">
                  <a:solidFill>
                    <a:srgbClr val="333399"/>
                  </a:solidFill>
                  <a:latin typeface="Comic Sans MS" pitchFamily="-65" charset="0"/>
                </a:rPr>
                <a:t>1</a:t>
              </a:r>
              <a:endParaRPr lang="fr-BE" sz="1400">
                <a:solidFill>
                  <a:srgbClr val="333399"/>
                </a:solidFill>
                <a:latin typeface="Comic Sans MS" pitchFamily="-65" charset="0"/>
              </a:endParaRPr>
            </a:p>
          </p:txBody>
        </p:sp>
      </p:grp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322263" y="2298700"/>
          <a:ext cx="6137275" cy="2867025"/>
        </p:xfrm>
        <a:graphic>
          <a:graphicData uri="http://schemas.openxmlformats.org/presentationml/2006/ole">
            <p:oleObj spid="_x0000_s226306" name="Grafiek" r:id="rId7" imgW="3746500" imgH="11303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Buts de la neurophysiologie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61931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Montrer ce qu’aucun autre examen ne peut montrer :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- 	</a:t>
            </a:r>
            <a:r>
              <a:rPr lang="nl-BE" b="1" dirty="0" smtClean="0">
                <a:solidFill>
                  <a:srgbClr val="FFFF00"/>
                </a:solidFill>
                <a:latin typeface="Cambria"/>
                <a:cs typeface="Cambria"/>
              </a:rPr>
              <a:t>des décharges myotoniques infracliniques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18" name="Picture 18" descr="Myotoni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3163" y="1960563"/>
            <a:ext cx="5605350" cy="3614737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37829</TotalTime>
  <Words>5589</Words>
  <Application>Microsoft Macintosh PowerPoint</Application>
  <PresentationFormat>Présentation à l'écran (4:3)</PresentationFormat>
  <Paragraphs>715</Paragraphs>
  <Slides>78</Slides>
  <Notes>77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78</vt:i4>
      </vt:variant>
    </vt:vector>
  </HeadingPairs>
  <TitlesOfParts>
    <vt:vector size="80" baseType="lpstr">
      <vt:lpstr>Modèle par défaut</vt:lpstr>
      <vt:lpstr>Grafiek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</vt:vector>
  </TitlesOfParts>
  <Company>Liminh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Wangpage</dc:creator>
  <cp:lastModifiedBy>Francois Wang</cp:lastModifiedBy>
  <cp:revision>464</cp:revision>
  <dcterms:created xsi:type="dcterms:W3CDTF">2014-02-18T08:51:56Z</dcterms:created>
  <dcterms:modified xsi:type="dcterms:W3CDTF">2014-02-22T09:32:52Z</dcterms:modified>
</cp:coreProperties>
</file>