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85.xml" ContentType="application/vnd.openxmlformats-officedocument.presentationml.notes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9.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Default Extension="jpeg" ContentType="image/jpeg"/>
  <Override PartName="/ppt/notesSlides/notesSlide106.xml" ContentType="application/vnd.openxmlformats-officedocument.presentationml.notesSlide+xml"/>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77.xml" ContentType="application/vnd.openxmlformats-officedocument.presentationml.notes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notesSlides/notesSlide61.xml" ContentType="application/vnd.openxmlformats-officedocument.presentationml.notesSlide+xml"/>
  <Override PartName="/ppt/slides/slide80.xml" ContentType="application/vnd.openxmlformats-officedocument.presentationml.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notesSlides/notesSlide124.xml" ContentType="application/vnd.openxmlformats-officedocument.presentationml.notesSlid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79.xml" ContentType="application/vnd.openxmlformats-officedocument.presentationml.slide+xml"/>
  <Override PartName="/ppt/slides/slide92.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3.xml" ContentType="application/vnd.openxmlformats-officedocument.presentationml.slide+xml"/>
  <Override PartName="/ppt/notesSlides/notesSlide100.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7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76.xml" ContentType="application/vnd.openxmlformats-officedocument.presentationml.notesSlide+xml"/>
  <Override PartName="/ppt/slides/slide9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notesSlides/notesSlide60.xml" ContentType="application/vnd.openxmlformats-officedocument.presentationml.notesSlide+xml"/>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notesSlides/notesSlide123.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29"/>
  </p:notesMasterIdLst>
  <p:handoutMasterIdLst>
    <p:handoutMasterId r:id="rId130"/>
  </p:handoutMasterIdLst>
  <p:sldIdLst>
    <p:sldId id="256" r:id="rId2"/>
    <p:sldId id="503" r:id="rId3"/>
    <p:sldId id="534" r:id="rId4"/>
    <p:sldId id="535" r:id="rId5"/>
    <p:sldId id="504" r:id="rId6"/>
    <p:sldId id="536" r:id="rId7"/>
    <p:sldId id="537" r:id="rId8"/>
    <p:sldId id="539" r:id="rId9"/>
    <p:sldId id="565" r:id="rId10"/>
    <p:sldId id="546" r:id="rId11"/>
    <p:sldId id="518" r:id="rId12"/>
    <p:sldId id="519" r:id="rId13"/>
    <p:sldId id="521" r:id="rId14"/>
    <p:sldId id="522" r:id="rId15"/>
    <p:sldId id="523" r:id="rId16"/>
    <p:sldId id="524" r:id="rId17"/>
    <p:sldId id="525" r:id="rId18"/>
    <p:sldId id="526" r:id="rId19"/>
    <p:sldId id="532" r:id="rId20"/>
    <p:sldId id="505" r:id="rId21"/>
    <p:sldId id="547" r:id="rId22"/>
    <p:sldId id="548" r:id="rId23"/>
    <p:sldId id="549" r:id="rId24"/>
    <p:sldId id="550" r:id="rId25"/>
    <p:sldId id="551" r:id="rId26"/>
    <p:sldId id="552" r:id="rId27"/>
    <p:sldId id="553" r:id="rId28"/>
    <p:sldId id="554" r:id="rId29"/>
    <p:sldId id="555" r:id="rId30"/>
    <p:sldId id="556" r:id="rId31"/>
    <p:sldId id="557" r:id="rId32"/>
    <p:sldId id="558" r:id="rId33"/>
    <p:sldId id="559" r:id="rId34"/>
    <p:sldId id="506" r:id="rId35"/>
    <p:sldId id="541" r:id="rId36"/>
    <p:sldId id="540" r:id="rId37"/>
    <p:sldId id="574" r:id="rId38"/>
    <p:sldId id="542" r:id="rId39"/>
    <p:sldId id="544" r:id="rId40"/>
    <p:sldId id="545" r:id="rId41"/>
    <p:sldId id="570" r:id="rId42"/>
    <p:sldId id="566" r:id="rId43"/>
    <p:sldId id="567" r:id="rId44"/>
    <p:sldId id="571" r:id="rId45"/>
    <p:sldId id="572" r:id="rId46"/>
    <p:sldId id="432" r:id="rId47"/>
    <p:sldId id="573" r:id="rId48"/>
    <p:sldId id="569" r:id="rId49"/>
    <p:sldId id="568" r:id="rId50"/>
    <p:sldId id="561" r:id="rId51"/>
    <p:sldId id="560" r:id="rId52"/>
    <p:sldId id="501" r:id="rId53"/>
    <p:sldId id="564" r:id="rId54"/>
    <p:sldId id="433" r:id="rId55"/>
    <p:sldId id="434" r:id="rId56"/>
    <p:sldId id="435" r:id="rId57"/>
    <p:sldId id="436" r:id="rId58"/>
    <p:sldId id="437" r:id="rId59"/>
    <p:sldId id="439" r:id="rId60"/>
    <p:sldId id="438" r:id="rId61"/>
    <p:sldId id="440" r:id="rId62"/>
    <p:sldId id="441" r:id="rId63"/>
    <p:sldId id="442" r:id="rId64"/>
    <p:sldId id="443" r:id="rId65"/>
    <p:sldId id="444" r:id="rId66"/>
    <p:sldId id="445" r:id="rId67"/>
    <p:sldId id="562" r:id="rId68"/>
    <p:sldId id="446" r:id="rId69"/>
    <p:sldId id="478" r:id="rId70"/>
    <p:sldId id="447" r:id="rId71"/>
    <p:sldId id="502" r:id="rId72"/>
    <p:sldId id="449" r:id="rId73"/>
    <p:sldId id="450" r:id="rId74"/>
    <p:sldId id="451" r:id="rId75"/>
    <p:sldId id="452" r:id="rId76"/>
    <p:sldId id="453" r:id="rId77"/>
    <p:sldId id="454" r:id="rId78"/>
    <p:sldId id="455" r:id="rId79"/>
    <p:sldId id="563" r:id="rId80"/>
    <p:sldId id="456" r:id="rId81"/>
    <p:sldId id="457" r:id="rId82"/>
    <p:sldId id="458" r:id="rId83"/>
    <p:sldId id="459" r:id="rId84"/>
    <p:sldId id="460" r:id="rId85"/>
    <p:sldId id="462" r:id="rId86"/>
    <p:sldId id="461" r:id="rId87"/>
    <p:sldId id="463" r:id="rId88"/>
    <p:sldId id="464" r:id="rId89"/>
    <p:sldId id="465" r:id="rId90"/>
    <p:sldId id="473" r:id="rId91"/>
    <p:sldId id="466" r:id="rId92"/>
    <p:sldId id="467" r:id="rId93"/>
    <p:sldId id="468" r:id="rId94"/>
    <p:sldId id="469" r:id="rId95"/>
    <p:sldId id="470" r:id="rId96"/>
    <p:sldId id="471" r:id="rId97"/>
    <p:sldId id="472" r:id="rId98"/>
    <p:sldId id="474" r:id="rId99"/>
    <p:sldId id="475" r:id="rId100"/>
    <p:sldId id="476" r:id="rId101"/>
    <p:sldId id="477" r:id="rId102"/>
    <p:sldId id="479" r:id="rId103"/>
    <p:sldId id="480" r:id="rId104"/>
    <p:sldId id="481" r:id="rId105"/>
    <p:sldId id="482" r:id="rId106"/>
    <p:sldId id="483" r:id="rId107"/>
    <p:sldId id="484" r:id="rId108"/>
    <p:sldId id="485" r:id="rId109"/>
    <p:sldId id="486" r:id="rId110"/>
    <p:sldId id="487" r:id="rId111"/>
    <p:sldId id="488" r:id="rId112"/>
    <p:sldId id="490" r:id="rId113"/>
    <p:sldId id="489" r:id="rId114"/>
    <p:sldId id="491" r:id="rId115"/>
    <p:sldId id="493" r:id="rId116"/>
    <p:sldId id="494" r:id="rId117"/>
    <p:sldId id="495" r:id="rId118"/>
    <p:sldId id="496" r:id="rId119"/>
    <p:sldId id="497" r:id="rId120"/>
    <p:sldId id="498" r:id="rId121"/>
    <p:sldId id="500" r:id="rId122"/>
    <p:sldId id="581" r:id="rId123"/>
    <p:sldId id="582" r:id="rId124"/>
    <p:sldId id="583" r:id="rId125"/>
    <p:sldId id="584" r:id="rId126"/>
    <p:sldId id="585" r:id="rId127"/>
    <p:sldId id="586" r:id="rId1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16" charset="0"/>
        <a:ea typeface="Times New Roman" pitchFamily="16" charset="0"/>
        <a:cs typeface="Times New Roman" pitchFamily="16" charset="0"/>
      </a:defRPr>
    </a:lvl1pPr>
    <a:lvl2pPr marL="457181" algn="l" rtl="0" fontAlgn="base">
      <a:spcBef>
        <a:spcPct val="0"/>
      </a:spcBef>
      <a:spcAft>
        <a:spcPct val="0"/>
      </a:spcAft>
      <a:defRPr sz="2400" kern="1200">
        <a:solidFill>
          <a:schemeClr val="tx1"/>
        </a:solidFill>
        <a:latin typeface="Comic Sans MS" pitchFamily="16" charset="0"/>
        <a:ea typeface="Times New Roman" pitchFamily="16" charset="0"/>
        <a:cs typeface="Times New Roman" pitchFamily="16" charset="0"/>
      </a:defRPr>
    </a:lvl2pPr>
    <a:lvl3pPr marL="914362" algn="l" rtl="0" fontAlgn="base">
      <a:spcBef>
        <a:spcPct val="0"/>
      </a:spcBef>
      <a:spcAft>
        <a:spcPct val="0"/>
      </a:spcAft>
      <a:defRPr sz="2400" kern="1200">
        <a:solidFill>
          <a:schemeClr val="tx1"/>
        </a:solidFill>
        <a:latin typeface="Comic Sans MS" pitchFamily="16" charset="0"/>
        <a:ea typeface="Times New Roman" pitchFamily="16" charset="0"/>
        <a:cs typeface="Times New Roman" pitchFamily="16" charset="0"/>
      </a:defRPr>
    </a:lvl3pPr>
    <a:lvl4pPr marL="1371543" algn="l" rtl="0" fontAlgn="base">
      <a:spcBef>
        <a:spcPct val="0"/>
      </a:spcBef>
      <a:spcAft>
        <a:spcPct val="0"/>
      </a:spcAft>
      <a:defRPr sz="2400" kern="1200">
        <a:solidFill>
          <a:schemeClr val="tx1"/>
        </a:solidFill>
        <a:latin typeface="Comic Sans MS" pitchFamily="16" charset="0"/>
        <a:ea typeface="Times New Roman" pitchFamily="16" charset="0"/>
        <a:cs typeface="Times New Roman" pitchFamily="16" charset="0"/>
      </a:defRPr>
    </a:lvl4pPr>
    <a:lvl5pPr marL="1828724" algn="l" rtl="0" fontAlgn="base">
      <a:spcBef>
        <a:spcPct val="0"/>
      </a:spcBef>
      <a:spcAft>
        <a:spcPct val="0"/>
      </a:spcAft>
      <a:defRPr sz="2400" kern="1200">
        <a:solidFill>
          <a:schemeClr val="tx1"/>
        </a:solidFill>
        <a:latin typeface="Comic Sans MS" pitchFamily="16" charset="0"/>
        <a:ea typeface="Times New Roman" pitchFamily="16" charset="0"/>
        <a:cs typeface="Times New Roman" pitchFamily="16" charset="0"/>
      </a:defRPr>
    </a:lvl5pPr>
    <a:lvl6pPr marL="2285905" algn="l" defTabSz="457181" rtl="0" eaLnBrk="1" latinLnBrk="0" hangingPunct="1">
      <a:defRPr sz="2400" kern="1200">
        <a:solidFill>
          <a:schemeClr val="tx1"/>
        </a:solidFill>
        <a:latin typeface="Comic Sans MS" pitchFamily="16" charset="0"/>
        <a:ea typeface="Times New Roman" pitchFamily="16" charset="0"/>
        <a:cs typeface="Times New Roman" pitchFamily="16" charset="0"/>
      </a:defRPr>
    </a:lvl6pPr>
    <a:lvl7pPr marL="2743086" algn="l" defTabSz="457181" rtl="0" eaLnBrk="1" latinLnBrk="0" hangingPunct="1">
      <a:defRPr sz="2400" kern="1200">
        <a:solidFill>
          <a:schemeClr val="tx1"/>
        </a:solidFill>
        <a:latin typeface="Comic Sans MS" pitchFamily="16" charset="0"/>
        <a:ea typeface="Times New Roman" pitchFamily="16" charset="0"/>
        <a:cs typeface="Times New Roman" pitchFamily="16" charset="0"/>
      </a:defRPr>
    </a:lvl7pPr>
    <a:lvl8pPr marL="3200266" algn="l" defTabSz="457181" rtl="0" eaLnBrk="1" latinLnBrk="0" hangingPunct="1">
      <a:defRPr sz="2400" kern="1200">
        <a:solidFill>
          <a:schemeClr val="tx1"/>
        </a:solidFill>
        <a:latin typeface="Comic Sans MS" pitchFamily="16" charset="0"/>
        <a:ea typeface="Times New Roman" pitchFamily="16" charset="0"/>
        <a:cs typeface="Times New Roman" pitchFamily="16" charset="0"/>
      </a:defRPr>
    </a:lvl8pPr>
    <a:lvl9pPr marL="3657448" algn="l" defTabSz="457181" rtl="0" eaLnBrk="1" latinLnBrk="0" hangingPunct="1">
      <a:defRPr sz="2400" kern="1200">
        <a:solidFill>
          <a:schemeClr val="tx1"/>
        </a:solidFill>
        <a:latin typeface="Comic Sans MS" pitchFamily="16" charset="0"/>
        <a:ea typeface="Times New Roman" pitchFamily="16" charset="0"/>
        <a:cs typeface="Times New Roman" pitchFamily="16"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75E9D2"/>
    <a:srgbClr val="6FE9B6"/>
    <a:srgbClr val="290029"/>
    <a:srgbClr val="82007A"/>
    <a:srgbClr val="6C1B64"/>
    <a:srgbClr val="F2F8AA"/>
    <a:srgbClr val="E2ED98"/>
    <a:srgbClr val="3D0D47"/>
    <a:srgbClr val="0C43F4"/>
    <a:srgbClr val="FF990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3859" autoAdjust="0"/>
    <p:restoredTop sz="88726" autoAdjust="0"/>
  </p:normalViewPr>
  <p:slideViewPr>
    <p:cSldViewPr snapToGrid="0">
      <p:cViewPr>
        <p:scale>
          <a:sx n="100" d="100"/>
          <a:sy n="100" d="100"/>
        </p:scale>
        <p:origin x="-110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1" d="100"/>
          <a:sy n="61" d="100"/>
        </p:scale>
        <p:origin x="-1536"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handoutMaster" Target="handoutMasters/handoutMaster1.xml"/><Relationship Id="rId131" Type="http://schemas.openxmlformats.org/officeDocument/2006/relationships/printerSettings" Target="printerSettings/printerSettings1.bin"/><Relationship Id="rId132" Type="http://schemas.openxmlformats.org/officeDocument/2006/relationships/presProps" Target="presProps.xml"/><Relationship Id="rId133" Type="http://schemas.openxmlformats.org/officeDocument/2006/relationships/viewProps" Target="viewProps.xml"/><Relationship Id="rId134" Type="http://schemas.openxmlformats.org/officeDocument/2006/relationships/theme" Target="theme/theme1.xml"/><Relationship Id="rId13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pitchFamily="-65" charset="0"/>
                <a:ea typeface="Times New Roman" pitchFamily="-65" charset="0"/>
                <a:cs typeface="Times New Roman" pitchFamily="-65" charset="0"/>
              </a:defRPr>
            </a:lvl1pPr>
          </a:lstStyle>
          <a:p>
            <a:pPr>
              <a:defRPr/>
            </a:pPr>
            <a:endParaRPr lang="fr-FR"/>
          </a:p>
        </p:txBody>
      </p:sp>
      <p:sp>
        <p:nvSpPr>
          <p:cNvPr id="819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5" charset="0"/>
                <a:ea typeface="Times New Roman" pitchFamily="-65" charset="0"/>
                <a:cs typeface="Times New Roman" pitchFamily="-65" charset="0"/>
              </a:defRPr>
            </a:lvl1pPr>
          </a:lstStyle>
          <a:p>
            <a:pPr>
              <a:defRPr/>
            </a:pPr>
            <a:endParaRPr lang="fr-FR"/>
          </a:p>
        </p:txBody>
      </p:sp>
      <p:sp>
        <p:nvSpPr>
          <p:cNvPr id="819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pitchFamily="-65" charset="0"/>
                <a:ea typeface="Times New Roman" pitchFamily="-65" charset="0"/>
                <a:cs typeface="Times New Roman" pitchFamily="-65" charset="0"/>
              </a:defRPr>
            </a:lvl1pPr>
          </a:lstStyle>
          <a:p>
            <a:pPr>
              <a:defRPr/>
            </a:pPr>
            <a:endParaRPr lang="fr-FR"/>
          </a:p>
        </p:txBody>
      </p:sp>
      <p:sp>
        <p:nvSpPr>
          <p:cNvPr id="819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pitchFamily="-65" charset="0"/>
                <a:ea typeface="Times New Roman" pitchFamily="-65" charset="0"/>
                <a:cs typeface="Times New Roman" pitchFamily="-65" charset="0"/>
              </a:defRPr>
            </a:lvl1pPr>
          </a:lstStyle>
          <a:p>
            <a:pPr>
              <a:defRPr/>
            </a:pPr>
            <a:fld id="{CB559157-B03F-0245-A195-89308B1632E6}" type="slidenum">
              <a:rPr lang="fr-FR"/>
              <a:pPr>
                <a:defRPr/>
              </a:pPr>
              <a:t>‹#›</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pitchFamily="-65" charset="0"/>
                <a:ea typeface="Times New Roman" pitchFamily="-65" charset="0"/>
                <a:cs typeface="Times New Roman" pitchFamily="-65" charset="0"/>
              </a:defRPr>
            </a:lvl1pPr>
          </a:lstStyle>
          <a:p>
            <a:pPr>
              <a:defRPr/>
            </a:pPr>
            <a:endParaRPr lang="fr-FR"/>
          </a:p>
        </p:txBody>
      </p:sp>
      <p:sp>
        <p:nvSpPr>
          <p:cNvPr id="829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5" charset="0"/>
                <a:ea typeface="Times New Roman" pitchFamily="-65" charset="0"/>
                <a:cs typeface="Times New Roman" pitchFamily="-65" charset="0"/>
              </a:defRPr>
            </a:lvl1pPr>
          </a:lstStyle>
          <a:p>
            <a:pPr>
              <a:defRPr/>
            </a:pPr>
            <a:endParaRPr lang="fr-FR"/>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829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pitchFamily="-65" charset="0"/>
                <a:ea typeface="Times New Roman" pitchFamily="-65" charset="0"/>
                <a:cs typeface="Times New Roman" pitchFamily="-65" charset="0"/>
              </a:defRPr>
            </a:lvl1pPr>
          </a:lstStyle>
          <a:p>
            <a:pPr>
              <a:defRPr/>
            </a:pPr>
            <a:endParaRPr lang="fr-FR"/>
          </a:p>
        </p:txBody>
      </p:sp>
      <p:sp>
        <p:nvSpPr>
          <p:cNvPr id="829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pitchFamily="-65" charset="0"/>
                <a:ea typeface="Times New Roman" pitchFamily="-65" charset="0"/>
                <a:cs typeface="Times New Roman" pitchFamily="-65" charset="0"/>
              </a:defRPr>
            </a:lvl1pPr>
          </a:lstStyle>
          <a:p>
            <a:pPr>
              <a:defRPr/>
            </a:pPr>
            <a:fld id="{AA1A5150-837D-D14C-B479-1BCAF0C514E2}"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Times New Roman" pitchFamily="-65" charset="0"/>
        <a:cs typeface="Times New Roman" pitchFamily="-65" charset="0"/>
      </a:defRPr>
    </a:lvl1pPr>
    <a:lvl2pPr marL="457181" algn="l" rtl="0" eaLnBrk="0" fontAlgn="base" hangingPunct="0">
      <a:spcBef>
        <a:spcPct val="30000"/>
      </a:spcBef>
      <a:spcAft>
        <a:spcPct val="0"/>
      </a:spcAft>
      <a:defRPr sz="1200" kern="1200">
        <a:solidFill>
          <a:schemeClr val="tx1"/>
        </a:solidFill>
        <a:latin typeface="Times New Roman" pitchFamily="-65" charset="0"/>
        <a:ea typeface="Times New Roman" pitchFamily="-65" charset="0"/>
        <a:cs typeface="Times New Roman" pitchFamily="-65" charset="0"/>
      </a:defRPr>
    </a:lvl2pPr>
    <a:lvl3pPr marL="914362" algn="l" rtl="0" eaLnBrk="0" fontAlgn="base" hangingPunct="0">
      <a:spcBef>
        <a:spcPct val="30000"/>
      </a:spcBef>
      <a:spcAft>
        <a:spcPct val="0"/>
      </a:spcAft>
      <a:defRPr sz="1200" kern="1200">
        <a:solidFill>
          <a:schemeClr val="tx1"/>
        </a:solidFill>
        <a:latin typeface="Times New Roman" pitchFamily="-65" charset="0"/>
        <a:ea typeface="Times New Roman" pitchFamily="-65" charset="0"/>
        <a:cs typeface="Times New Roman" pitchFamily="-65" charset="0"/>
      </a:defRPr>
    </a:lvl3pPr>
    <a:lvl4pPr marL="1371543" algn="l" rtl="0" eaLnBrk="0" fontAlgn="base" hangingPunct="0">
      <a:spcBef>
        <a:spcPct val="30000"/>
      </a:spcBef>
      <a:spcAft>
        <a:spcPct val="0"/>
      </a:spcAft>
      <a:defRPr sz="1200" kern="1200">
        <a:solidFill>
          <a:schemeClr val="tx1"/>
        </a:solidFill>
        <a:latin typeface="Times New Roman" pitchFamily="-65" charset="0"/>
        <a:ea typeface="Times New Roman" pitchFamily="-65" charset="0"/>
        <a:cs typeface="Times New Roman" pitchFamily="-65" charset="0"/>
      </a:defRPr>
    </a:lvl4pPr>
    <a:lvl5pPr marL="1828724" algn="l" rtl="0" eaLnBrk="0" fontAlgn="base" hangingPunct="0">
      <a:spcBef>
        <a:spcPct val="30000"/>
      </a:spcBef>
      <a:spcAft>
        <a:spcPct val="0"/>
      </a:spcAft>
      <a:defRPr sz="1200" kern="1200">
        <a:solidFill>
          <a:schemeClr val="tx1"/>
        </a:solidFill>
        <a:latin typeface="Times New Roman" pitchFamily="-65" charset="0"/>
        <a:ea typeface="Times New Roman" pitchFamily="-65" charset="0"/>
        <a:cs typeface="Times New Roman" pitchFamily="-65" charset="0"/>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At each stage in this process, the signal and noise are affected. Hence it is important to understand their important characteristics and specifications. The goal should be to </a:t>
            </a:r>
            <a:r>
              <a:rPr lang="en-US" b="1">
                <a:ea typeface="ＭＳ Ｐゴシック" pitchFamily="-102" charset="-128"/>
                <a:cs typeface="ＭＳ Ｐゴシック" pitchFamily="-102" charset="-128"/>
              </a:rPr>
              <a:t>attenuate noise without distorting the signal</a:t>
            </a:r>
            <a:r>
              <a:rPr lang="en-US">
                <a:ea typeface="ＭＳ Ｐゴシック" pitchFamily="-102" charset="-128"/>
                <a:cs typeface="ＭＳ Ｐゴシック" pitchFamily="-102" charset="-128"/>
              </a:rPr>
              <a:t>. This is best accomplished by minimizing the ambient noise. Reduced noise with high amplitude signal will increase the signal to noise ratio. </a:t>
            </a:r>
            <a:r>
              <a:rPr lang="en-US" b="1">
                <a:ea typeface="ＭＳ Ｐゴシック" pitchFamily="-102" charset="-128"/>
                <a:cs typeface="ＭＳ Ｐゴシック" pitchFamily="-102" charset="-128"/>
              </a:rPr>
              <a:t>A good recording has high signal amplitude and low noise.</a:t>
            </a:r>
            <a:r>
              <a:rPr lang="fr-FR" b="1">
                <a:ea typeface="ＭＳ Ｐゴシック" pitchFamily="-102" charset="-128"/>
                <a:cs typeface="ＭＳ Ｐゴシック" pitchFamily="-102" charset="-128"/>
              </a:rPr>
              <a:t>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101</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102</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109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7827"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A lead connects the recording electrode to the amplifier input. A collection of leads makes a cable. </a:t>
            </a:r>
            <a:r>
              <a:rPr lang="en-US" b="1">
                <a:ea typeface="ＭＳ Ｐゴシック" pitchFamily="-102" charset="-128"/>
                <a:cs typeface="ＭＳ Ｐゴシック" pitchFamily="-102" charset="-128"/>
              </a:rPr>
              <a:t>Needle EMG recording requires three leads: active reference </a:t>
            </a:r>
            <a:r>
              <a:rPr lang="en-US">
                <a:ea typeface="ＭＳ Ｐゴシック" pitchFamily="-102" charset="-128"/>
                <a:cs typeface="ＭＳ Ｐゴシック" pitchFamily="-102" charset="-128"/>
              </a:rPr>
              <a:t>and ground. </a:t>
            </a:r>
          </a:p>
          <a:p>
            <a:r>
              <a:rPr lang="en-US" b="1">
                <a:ea typeface="ＭＳ Ｐゴシック" pitchFamily="-102" charset="-128"/>
                <a:cs typeface="ＭＳ Ｐゴシック" pitchFamily="-102" charset="-128"/>
              </a:rPr>
              <a:t>A lead is essentially a piece of wire</a:t>
            </a:r>
            <a:r>
              <a:rPr lang="en-US">
                <a:ea typeface="ＭＳ Ｐゴシック" pitchFamily="-102" charset="-128"/>
                <a:cs typeface="ＭＳ Ｐゴシック" pitchFamily="-102" charset="-128"/>
              </a:rPr>
              <a:t>, just like an antenna. </a:t>
            </a:r>
            <a:r>
              <a:rPr lang="en-US" b="1">
                <a:ea typeface="ＭＳ Ｐゴシック" pitchFamily="-102" charset="-128"/>
                <a:cs typeface="ＭＳ Ｐゴシック" pitchFamily="-102" charset="-128"/>
              </a:rPr>
              <a:t>Hence it also acts as a recording device for the ambient electromagnetic radiation</a:t>
            </a:r>
            <a:r>
              <a:rPr lang="en-US">
                <a:ea typeface="ＭＳ Ｐゴシック" pitchFamily="-102" charset="-128"/>
                <a:cs typeface="ＭＳ Ｐゴシック" pitchFamily="-102" charset="-128"/>
              </a:rPr>
              <a:t>. The signals recorded by the lead appear as noise in the EMG recordings. </a:t>
            </a:r>
            <a:r>
              <a:rPr lang="en-US" b="1">
                <a:ea typeface="ＭＳ Ｐゴシック" pitchFamily="-102" charset="-128"/>
                <a:cs typeface="ＭＳ Ｐゴシック" pitchFamily="-102" charset="-128"/>
              </a:rPr>
              <a:t>Just as a longer antenna picks more signal for better reception; a longer lead will pick up more noise</a:t>
            </a:r>
            <a:r>
              <a:rPr lang="en-US">
                <a:ea typeface="ＭＳ Ｐゴシック" pitchFamily="-102" charset="-128"/>
                <a:cs typeface="ＭＳ Ｐゴシック" pitchFamily="-102" charset="-128"/>
              </a:rPr>
              <a:t>. Hence the lead should be as short as possible.  Shielding the leads will reduce the noise recorded by them. </a:t>
            </a:r>
            <a:endParaRPr lang="fr-FR">
              <a:ea typeface="ＭＳ Ｐゴシック" pitchFamily="-102" charset="-128"/>
              <a:cs typeface="ＭＳ Ｐゴシック" pitchFamily="-102" charset="-128"/>
            </a:endParaRPr>
          </a:p>
          <a:p>
            <a:endParaRPr lang="en-US">
              <a:ea typeface="ＭＳ Ｐゴシック" pitchFamily="-102" charset="-128"/>
              <a:cs typeface="ＭＳ Ｐゴシック" pitchFamily="-102"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111</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112</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119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r>
              <a:rPr lang="en-US" sz="1300">
                <a:ea typeface="ＭＳ Ｐゴシック" pitchFamily="-102" charset="-128"/>
                <a:cs typeface="ＭＳ Ｐゴシック" pitchFamily="-102" charset="-128"/>
              </a:rPr>
              <a:t>The noise recorded by the lead is best minimized by reducing the ambient electromagnetic radiation. This is accomplished by several simple steps.</a:t>
            </a:r>
            <a:endParaRPr lang="fr-FR" sz="1300">
              <a:ea typeface="ＭＳ Ｐゴシック" pitchFamily="-102" charset="-128"/>
              <a:cs typeface="ＭＳ Ｐゴシック" pitchFamily="-102" charset="-128"/>
            </a:endParaRPr>
          </a:p>
          <a:p>
            <a:r>
              <a:rPr lang="en-US" sz="1300">
                <a:ea typeface="ＭＳ Ｐゴシック" pitchFamily="-102" charset="-128"/>
                <a:cs typeface="ＭＳ Ｐゴシック" pitchFamily="-102" charset="-128"/>
              </a:rPr>
              <a:t> </a:t>
            </a:r>
            <a:endParaRPr lang="fr-FR" sz="1300">
              <a:ea typeface="ＭＳ Ｐゴシック" pitchFamily="-102" charset="-128"/>
              <a:cs typeface="ＭＳ Ｐゴシック" pitchFamily="-102" charset="-128"/>
            </a:endParaRPr>
          </a:p>
          <a:p>
            <a:r>
              <a:rPr lang="en-US" sz="1300">
                <a:ea typeface="ＭＳ Ｐゴシック" pitchFamily="-102" charset="-128"/>
                <a:cs typeface="ＭＳ Ｐゴシック" pitchFamily="-102" charset="-128"/>
              </a:rPr>
              <a:t>Fluorescent lights give out much more radiation than </a:t>
            </a:r>
            <a:r>
              <a:rPr lang="en-US" sz="1300" b="1">
                <a:ea typeface="ＭＳ Ｐゴシック" pitchFamily="-102" charset="-128"/>
                <a:cs typeface="ＭＳ Ｐゴシック" pitchFamily="-102" charset="-128"/>
              </a:rPr>
              <a:t>incandescent </a:t>
            </a:r>
            <a:r>
              <a:rPr lang="en-US" sz="1300">
                <a:ea typeface="ＭＳ Ｐゴシック" pitchFamily="-102" charset="-128"/>
                <a:cs typeface="ＭＳ Ｐゴシック" pitchFamily="-102" charset="-128"/>
              </a:rPr>
              <a:t>variety. Hence it is a good practice to turn off the tube-lights and provide illumination using incandescent lamps.</a:t>
            </a:r>
            <a:endParaRPr lang="fr-FR" sz="1300">
              <a:ea typeface="ＭＳ Ｐゴシック" pitchFamily="-102" charset="-128"/>
              <a:cs typeface="ＭＳ Ｐゴシック" pitchFamily="-102" charset="-128"/>
            </a:endParaRPr>
          </a:p>
          <a:p>
            <a:r>
              <a:rPr lang="en-US" sz="1300" b="1">
                <a:ea typeface="ＭＳ Ｐゴシック" pitchFamily="-102" charset="-128"/>
                <a:cs typeface="ＭＳ Ｐゴシック" pitchFamily="-102" charset="-128"/>
              </a:rPr>
              <a:t>Power off the unnecessary electrically powered instruments</a:t>
            </a:r>
            <a:r>
              <a:rPr lang="en-US" sz="1300">
                <a:ea typeface="ＭＳ Ｐゴシック" pitchFamily="-102" charset="-128"/>
                <a:cs typeface="ＭＳ Ｐゴシック" pitchFamily="-102" charset="-128"/>
              </a:rPr>
              <a:t>. They emit electromagnetic radiation. Better yet, unplug their power cord from the wall outlet. Even when the instrument is not powered on, one of its power cable leads is still connected to the main supply. It behaves as a transmitting antenna and adds noise to the EMG recordings.</a:t>
            </a:r>
            <a:endParaRPr lang="fr-FR" sz="1300">
              <a:ea typeface="ＭＳ Ｐゴシック" pitchFamily="-102" charset="-128"/>
              <a:cs typeface="ＭＳ Ｐゴシック" pitchFamily="-102" charset="-128"/>
            </a:endParaRPr>
          </a:p>
          <a:p>
            <a:r>
              <a:rPr lang="en-US" sz="1300">
                <a:ea typeface="ＭＳ Ｐゴシック" pitchFamily="-102" charset="-128"/>
                <a:cs typeface="ＭＳ Ｐゴシック" pitchFamily="-102" charset="-128"/>
              </a:rPr>
              <a:t>The cables can truly behave as a “conventional” antenna and pick up radio and television transmissions. Many have experienced this type of interference. When it is low in amplitude, one may not hear it, but it can be seen as high frequency noise along the baseline. There are three strategies. First, identify the broadcast frequency and inform the instrument manufacturer of that setting. It may be possible to make modifications to the amplifier to </a:t>
            </a:r>
            <a:r>
              <a:rPr lang="en-US" sz="1300" b="1">
                <a:ea typeface="ＭＳ Ｐゴシック" pitchFamily="-102" charset="-128"/>
                <a:cs typeface="ＭＳ Ｐゴシック" pitchFamily="-102" charset="-128"/>
              </a:rPr>
              <a:t>attenuate that band of frequencies</a:t>
            </a:r>
            <a:r>
              <a:rPr lang="en-US" sz="1300">
                <a:ea typeface="ＭＳ Ｐゴシック" pitchFamily="-102" charset="-128"/>
                <a:cs typeface="ＭＳ Ｐゴシック" pitchFamily="-102" charset="-128"/>
              </a:rPr>
              <a:t>. Secondly, </a:t>
            </a:r>
            <a:r>
              <a:rPr lang="en-US" sz="1300" b="1">
                <a:ea typeface="ＭＳ Ｐゴシック" pitchFamily="-102" charset="-128"/>
                <a:cs typeface="ＭＳ Ｐゴシック" pitchFamily="-102" charset="-128"/>
              </a:rPr>
              <a:t>position the instrument such that it’s back </a:t>
            </a:r>
            <a:r>
              <a:rPr lang="en-US" sz="1300">
                <a:ea typeface="ＭＳ Ｐゴシック" pitchFamily="-102" charset="-128"/>
                <a:cs typeface="ＭＳ Ｐゴシック" pitchFamily="-102" charset="-128"/>
              </a:rPr>
              <a:t>is facing the broadcasting station. The third solution is to </a:t>
            </a:r>
            <a:r>
              <a:rPr lang="en-US" sz="1300" b="1">
                <a:ea typeface="ＭＳ Ｐゴシック" pitchFamily="-102" charset="-128"/>
                <a:cs typeface="ＭＳ Ｐゴシック" pitchFamily="-102" charset="-128"/>
              </a:rPr>
              <a:t>reduce the high frequency setting of the bandpass filter </a:t>
            </a:r>
            <a:r>
              <a:rPr lang="en-US" sz="1300">
                <a:ea typeface="ＭＳ Ｐゴシック" pitchFamily="-102" charset="-128"/>
                <a:cs typeface="ＭＳ Ｐゴシック" pitchFamily="-102" charset="-128"/>
              </a:rPr>
              <a:t>of the amplifier, e.g. from 10 kHz to 3 kHz. </a:t>
            </a:r>
            <a:r>
              <a:rPr lang="en-US" sz="1300" b="1">
                <a:ea typeface="ＭＳ Ｐゴシック" pitchFamily="-102" charset="-128"/>
                <a:cs typeface="ＭＳ Ｐゴシック" pitchFamily="-102" charset="-128"/>
              </a:rPr>
              <a:t>This reduces the “demodulation” of the radio transmission</a:t>
            </a:r>
            <a:r>
              <a:rPr lang="en-US" sz="1300">
                <a:ea typeface="ＭＳ Ｐゴシック" pitchFamily="-102" charset="-128"/>
                <a:cs typeface="ＭＳ Ｐゴシック" pitchFamily="-102" charset="-128"/>
              </a:rPr>
              <a:t>, It also attenuates the signal amplitude and increases its risetime. This is not the most desirable solution.</a:t>
            </a:r>
            <a:endParaRPr lang="fr-FR" sz="1300">
              <a:ea typeface="ＭＳ Ｐゴシック" pitchFamily="-102" charset="-128"/>
              <a:cs typeface="ＭＳ Ｐゴシック" pitchFamily="-102" charset="-128"/>
            </a:endParaRPr>
          </a:p>
          <a:p>
            <a:r>
              <a:rPr lang="en-US" sz="1300">
                <a:ea typeface="ＭＳ Ｐゴシック" pitchFamily="-102" charset="-128"/>
                <a:cs typeface="ＭＳ Ｐゴシック" pitchFamily="-102" charset="-128"/>
              </a:rPr>
              <a:t>Keep the leads away from sources of electromagnetic radiation, i.e. other power cords, computer monitors, etc.</a:t>
            </a:r>
            <a:endParaRPr lang="fr-FR" sz="1300">
              <a:ea typeface="ＭＳ Ｐゴシック" pitchFamily="-102" charset="-128"/>
              <a:cs typeface="ＭＳ Ｐゴシック" pitchFamily="-102" charset="-128"/>
            </a:endParaRPr>
          </a:p>
          <a:p>
            <a:endParaRPr lang="fr-FR" sz="1300">
              <a:ea typeface="ＭＳ Ｐゴシック" pitchFamily="-102" charset="-128"/>
              <a:cs typeface="ＭＳ Ｐゴシック" pitchFamily="-102" charset="-128"/>
            </a:endParaRPr>
          </a:p>
          <a:p>
            <a:r>
              <a:rPr lang="en-US" sz="1300" b="1">
                <a:ea typeface="ＭＳ Ｐゴシック" pitchFamily="-102" charset="-128"/>
                <a:cs typeface="ＭＳ Ｐゴシック" pitchFamily="-102" charset="-128"/>
              </a:rPr>
              <a:t>The ambient noise in the EMG examination room can vary significantly at different positions of the instrument within the room</a:t>
            </a:r>
            <a:r>
              <a:rPr lang="en-US" sz="1300">
                <a:ea typeface="ＭＳ Ｐゴシック" pitchFamily="-102" charset="-128"/>
                <a:cs typeface="ＭＳ Ｐゴシック" pitchFamily="-102" charset="-128"/>
              </a:rPr>
              <a:t>. This is easily investigated by moving the system to different locations, before choosing the location that gives the least noise. In extreme cases, one may have to prepare the so-called </a:t>
            </a:r>
            <a:r>
              <a:rPr lang="en-US" sz="1300" b="1">
                <a:ea typeface="ＭＳ Ｐゴシック" pitchFamily="-102" charset="-128"/>
                <a:cs typeface="ＭＳ Ｐゴシック" pitchFamily="-102" charset="-128"/>
              </a:rPr>
              <a:t>“Faraday cage</a:t>
            </a:r>
            <a:r>
              <a:rPr lang="en-US" sz="1300">
                <a:ea typeface="ＭＳ Ｐゴシック" pitchFamily="-102" charset="-128"/>
                <a:cs typeface="ＭＳ Ｐゴシック" pitchFamily="-102" charset="-128"/>
              </a:rPr>
              <a:t>” to keep off the external radiation. This is a very costly proposal requiring alterations to the wall of the room.</a:t>
            </a:r>
            <a:r>
              <a:rPr lang="fr-FR" sz="1300">
                <a:ea typeface="ＭＳ Ｐゴシック" pitchFamily="-102" charset="-128"/>
                <a:cs typeface="ＭＳ Ｐゴシック" pitchFamily="-102" charset="-128"/>
              </a:rPr>
              <a:t> </a:t>
            </a:r>
          </a:p>
          <a:p>
            <a:endParaRPr lang="en-US">
              <a:ea typeface="ＭＳ Ｐゴシック" pitchFamily="-102" charset="-128"/>
              <a:cs typeface="ＭＳ Ｐゴシック" pitchFamily="-102"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120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122</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123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124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125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126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127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3971"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This is perhaps the most critical component of the electromyography. The recording electrode registers low amplitude neurophysiologic potentials in an environment with high ambient noise. At the input of the amplifier, the signal to noise ratio is poor. At the output of the amplifier, we desire high signal amplitude and a reduced noise, i.e. increased signal to noise ratio. This is accomplished by using a so-called “differential amplifier”.</a:t>
            </a:r>
            <a:endParaRPr lang="fr-FR">
              <a:ea typeface="ＭＳ Ｐゴシック" pitchFamily="-102" charset="-128"/>
              <a:cs typeface="ＭＳ Ｐゴシック" pitchFamily="-10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6019"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Let us consider that a monopolar electrode is recording a </a:t>
            </a:r>
            <a:r>
              <a:rPr lang="en-US" b="1">
                <a:ea typeface="ＭＳ Ｐゴシック" pitchFamily="-102" charset="-128"/>
                <a:cs typeface="ＭＳ Ｐゴシック" pitchFamily="-102" charset="-128"/>
              </a:rPr>
              <a:t>fibrillation potential of 50 microV amplitude</a:t>
            </a:r>
            <a:r>
              <a:rPr lang="en-US">
                <a:ea typeface="ＭＳ Ｐゴシック" pitchFamily="-102" charset="-128"/>
                <a:cs typeface="ＭＳ Ｐゴシック" pitchFamily="-102" charset="-128"/>
              </a:rPr>
              <a:t>. The reference electrode registers no electrical activity. The difference between these two potentials is amplified and the signal at the amplifier output has the same shape but of 0.5 volt amplitude</a:t>
            </a:r>
          </a:p>
          <a:p>
            <a:r>
              <a:rPr lang="en-US">
                <a:ea typeface="ＭＳ Ｐゴシック" pitchFamily="-102" charset="-128"/>
                <a:cs typeface="ＭＳ Ｐゴシック" pitchFamily="-102" charset="-128"/>
              </a:rPr>
              <a:t>At the same time there is a 2 mV amplitude noise at the amplifier inputs. However, this noise is identical at both inputs. Their difference is zero and hence we do not see the noise at the amplifier output. In this fashion we have managed to selectively amplify the EMG signal while attenuating the noise</a:t>
            </a:r>
            <a:r>
              <a:rPr lang="fr-FR">
                <a:ea typeface="ＭＳ Ｐゴシック" pitchFamily="-102" charset="-128"/>
                <a:cs typeface="ＭＳ Ｐゴシック" pitchFamily="-102" charset="-128"/>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8067"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The real amplifiers are not so perfect in attenuating the noise. Signals common to the active and reference inputs are also amplified, but with a much lower gain. In this illustration, the signal common to active and reference input is the noise of 2 mV amplitude. This is often called the common mode signal. The amplifier output is the same signal with same amplitude. This gives it a “common mode gain” of one. In contrast, the differential gain of the amplifier is 10,000 in this illustration. </a:t>
            </a:r>
            <a:r>
              <a:rPr lang="en-US" b="1">
                <a:ea typeface="ＭＳ Ｐゴシック" pitchFamily="-102" charset="-128"/>
                <a:cs typeface="ＭＳ Ｐゴシック" pitchFamily="-102" charset="-128"/>
              </a:rPr>
              <a:t>A good amplifier should have a high differential gain and a low common mode gain.</a:t>
            </a:r>
            <a:r>
              <a:rPr lang="en-US">
                <a:ea typeface="ＭＳ Ｐゴシック" pitchFamily="-102" charset="-128"/>
                <a:cs typeface="ＭＳ Ｐゴシック" pitchFamily="-102" charset="-128"/>
              </a:rPr>
              <a:t> These two characteristics are incorporated in to a single measure of performance by computing the differential to common mode gains. The result is called the “common mode rejection ratio (CMRR)”. Engineers often express this value in decibels by using the formula</a:t>
            </a:r>
            <a:endParaRPr lang="fr-FR">
              <a:ea typeface="ＭＳ Ｐゴシック" pitchFamily="-102" charset="-128"/>
              <a:cs typeface="ＭＳ Ｐゴシック" pitchFamily="-102" charset="-128"/>
            </a:endParaRPr>
          </a:p>
          <a:p>
            <a:r>
              <a:rPr lang="en-US">
                <a:ea typeface="ＭＳ Ｐゴシック" pitchFamily="-102" charset="-128"/>
                <a:cs typeface="ＭＳ Ｐゴシック" pitchFamily="-102" charset="-128"/>
              </a:rPr>
              <a:t> </a:t>
            </a:r>
            <a:endParaRPr lang="fr-FR">
              <a:ea typeface="ＭＳ Ｐゴシック" pitchFamily="-102" charset="-128"/>
              <a:cs typeface="ＭＳ Ｐゴシック" pitchFamily="-102" charset="-128"/>
            </a:endParaRPr>
          </a:p>
          <a:p>
            <a:r>
              <a:rPr lang="en-US">
                <a:ea typeface="ＭＳ Ｐゴシック" pitchFamily="-102" charset="-128"/>
                <a:cs typeface="ＭＳ Ｐゴシック" pitchFamily="-102" charset="-128"/>
              </a:rPr>
              <a:t>CMRR (db) = 20 log (CMRR). </a:t>
            </a:r>
          </a:p>
          <a:p>
            <a:r>
              <a:rPr lang="en-US">
                <a:ea typeface="ＭＳ Ｐゴシック" pitchFamily="-102" charset="-128"/>
                <a:cs typeface="ＭＳ Ｐゴシック" pitchFamily="-102" charset="-128"/>
              </a:rPr>
              <a:t>Modern EMG instruments have a CMRR greater than 90-100 dB.</a:t>
            </a:r>
            <a:r>
              <a:rPr lang="fr-FR">
                <a:ea typeface="ＭＳ Ｐゴシック" pitchFamily="-102" charset="-128"/>
                <a:cs typeface="ＭＳ Ｐゴシック" pitchFamily="-102" charset="-128"/>
              </a:rPr>
              <a:t> </a:t>
            </a:r>
          </a:p>
          <a:p>
            <a:endParaRPr lang="fr-FR">
              <a:ea typeface="ＭＳ Ｐゴシック" pitchFamily="-102" charset="-128"/>
              <a:cs typeface="ＭＳ Ｐゴシック" pitchFamily="-10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0115"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The purpose of a filter is to </a:t>
            </a:r>
            <a:r>
              <a:rPr lang="en-US" b="1">
                <a:ea typeface="ＭＳ Ｐゴシック" pitchFamily="-102" charset="-128"/>
                <a:cs typeface="ＭＳ Ｐゴシック" pitchFamily="-102" charset="-128"/>
              </a:rPr>
              <a:t>stop the unwanted noise and interference</a:t>
            </a:r>
            <a:r>
              <a:rPr lang="en-US">
                <a:ea typeface="ＭＳ Ｐゴシック" pitchFamily="-102" charset="-128"/>
                <a:cs typeface="ＭＳ Ｐゴシック" pitchFamily="-102" charset="-128"/>
              </a:rPr>
              <a:t>, and let pass the signal itself. Two types of filters are used in the EMG systems. The </a:t>
            </a:r>
            <a:r>
              <a:rPr lang="en-US" b="1">
                <a:ea typeface="ＭＳ Ｐゴシック" pitchFamily="-102" charset="-128"/>
                <a:cs typeface="ＭＳ Ｐゴシック" pitchFamily="-102" charset="-128"/>
              </a:rPr>
              <a:t>analog filter </a:t>
            </a:r>
            <a:r>
              <a:rPr lang="en-US">
                <a:ea typeface="ＭＳ Ｐゴシック" pitchFamily="-102" charset="-128"/>
                <a:cs typeface="ＭＳ Ｐゴシック" pitchFamily="-102" charset="-128"/>
              </a:rPr>
              <a:t>is a hardware circuit consisting </a:t>
            </a:r>
            <a:r>
              <a:rPr lang="en-US" b="1">
                <a:ea typeface="ＭＳ Ｐゴシック" pitchFamily="-102" charset="-128"/>
                <a:cs typeface="ＭＳ Ｐゴシック" pitchFamily="-102" charset="-128"/>
              </a:rPr>
              <a:t>of resistors, capacitors</a:t>
            </a:r>
            <a:r>
              <a:rPr lang="en-US">
                <a:ea typeface="ＭＳ Ｐゴシック" pitchFamily="-102" charset="-128"/>
                <a:cs typeface="ＭＳ Ｐゴシック" pitchFamily="-102" charset="-128"/>
              </a:rPr>
              <a:t>, etc. A </a:t>
            </a:r>
            <a:r>
              <a:rPr lang="en-US" b="1">
                <a:ea typeface="ＭＳ Ｐゴシック" pitchFamily="-102" charset="-128"/>
                <a:cs typeface="ＭＳ Ｐゴシック" pitchFamily="-102" charset="-128"/>
              </a:rPr>
              <a:t>digital filter is a signal processing algorithm on the computer</a:t>
            </a:r>
            <a:r>
              <a:rPr lang="en-US">
                <a:ea typeface="ＭＳ Ｐゴシック" pitchFamily="-102" charset="-128"/>
                <a:cs typeface="ＭＳ Ｐゴシック" pitchFamily="-102" charset="-128"/>
              </a:rPr>
              <a:t>. The advantage of a digital filter is that it can be “updated” by software. For practical purposes, we need not make distinction between these two types. Perhaps the most commonly used filter is the “tone” control on an audio CD or tape player. One reduces the “treble” to reduce the hiss, or reduces the “base” to cut down the drum line. The same principle is also used in the EMG signal processing. </a:t>
            </a:r>
            <a:r>
              <a:rPr lang="en-US" b="1">
                <a:ea typeface="ＭＳ Ｐゴシック" pitchFamily="-102" charset="-128"/>
                <a:cs typeface="ＭＳ Ｐゴシック" pitchFamily="-102" charset="-128"/>
              </a:rPr>
              <a:t>One can judiciously use filters to eliminate noise and interference, and to highlight specific characteristics of the EMG potential. It is important to realize that filters do affect the EMG signals</a:t>
            </a:r>
            <a:r>
              <a:rPr lang="en-US">
                <a:ea typeface="ＭＳ Ｐゴシック" pitchFamily="-102" charset="-128"/>
                <a:cs typeface="ＭＳ Ｐゴシック" pitchFamily="-102" charset="-128"/>
              </a:rPr>
              <a:t>, and as far as possible one should not deviate from their standard settings. When using nonstandard settings, it is important to understand the signal distortion by the filters.</a:t>
            </a:r>
            <a:endParaRPr lang="fr-FR">
              <a:ea typeface="ＭＳ Ｐゴシック" pitchFamily="-102" charset="-128"/>
              <a:cs typeface="ＭＳ Ｐゴシック" pitchFamily="-10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We will treat the filter as a “black box”. A sinusoidal signal is connected to the input of the filter and the ratio of output to input signal amplitude is measured. This is the gain of the filter, and it is less than or equal to one. By plotting the gain against the input signal frequency, the filter characteristics are defined. In this example, the gain is equal to 1 for all frequencies below 100 Hz. For higher input frequency the gain is zero. In other words, the signals of frequency less than </a:t>
            </a:r>
            <a:r>
              <a:rPr lang="en-US" b="1">
                <a:ea typeface="ＭＳ Ｐゴシック" pitchFamily="-102" charset="-128"/>
                <a:cs typeface="ＭＳ Ｐゴシック" pitchFamily="-102" charset="-128"/>
              </a:rPr>
              <a:t>100 Hz </a:t>
            </a:r>
            <a:r>
              <a:rPr lang="en-US">
                <a:ea typeface="ＭＳ Ｐゴシック" pitchFamily="-102" charset="-128"/>
                <a:cs typeface="ＭＳ Ｐゴシック" pitchFamily="-102" charset="-128"/>
              </a:rPr>
              <a:t>pass through the circuit. Higher frequency signals are stopped and are not seen at the output. Because low frequency signals “pass” through the circuit to its output, this type of a filter is called a “low pass” filter. The frequency where the transition between “pass” and “stop” occurs is called the </a:t>
            </a:r>
            <a:r>
              <a:rPr lang="en-US" b="1">
                <a:ea typeface="ＭＳ Ｐゴシック" pitchFamily="-102" charset="-128"/>
                <a:cs typeface="ＭＳ Ｐゴシック" pitchFamily="-102" charset="-128"/>
              </a:rPr>
              <a:t>“cutoff frequency</a:t>
            </a:r>
            <a:r>
              <a:rPr lang="en-US">
                <a:ea typeface="ＭＳ Ｐゴシック" pitchFamily="-102" charset="-128"/>
                <a:cs typeface="ＭＳ Ｐゴシック" pitchFamily="-102" charset="-128"/>
              </a:rPr>
              <a:t>”.</a:t>
            </a:r>
            <a:endParaRPr lang="fr-FR">
              <a:ea typeface="ＭＳ Ｐゴシック" pitchFamily="-102" charset="-128"/>
              <a:cs typeface="ＭＳ Ｐゴシック" pitchFamily="-10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The “high pass” filter attenuates low frequency signals, while high frequency signals pass without attenuation. Practically all electronic amplifier systems use a combination of a “low pass” and a “high pass” filters. The result is so called a bandpass filter. This filter is characterized by two frequencies, the low setting (f</a:t>
            </a:r>
            <a:r>
              <a:rPr lang="en-US" baseline="-25000">
                <a:ea typeface="ＭＳ Ｐゴシック" pitchFamily="-102" charset="-128"/>
                <a:cs typeface="ＭＳ Ｐゴシック" pitchFamily="-102" charset="-128"/>
              </a:rPr>
              <a:t>L</a:t>
            </a:r>
            <a:r>
              <a:rPr lang="en-US">
                <a:ea typeface="ＭＳ Ｐゴシック" pitchFamily="-102" charset="-128"/>
                <a:cs typeface="ＭＳ Ｐゴシック" pitchFamily="-102" charset="-128"/>
              </a:rPr>
              <a:t>), and the high setting (f</a:t>
            </a:r>
            <a:r>
              <a:rPr lang="en-US" baseline="-25000">
                <a:ea typeface="ＭＳ Ｐゴシック" pitchFamily="-102" charset="-128"/>
                <a:cs typeface="ＭＳ Ｐゴシック" pitchFamily="-102" charset="-128"/>
              </a:rPr>
              <a:t>H</a:t>
            </a:r>
            <a:r>
              <a:rPr lang="en-US">
                <a:ea typeface="ＭＳ Ｐゴシック" pitchFamily="-102" charset="-128"/>
                <a:cs typeface="ＭＳ Ｐゴシック" pitchFamily="-102" charset="-128"/>
              </a:rPr>
              <a:t>). Note that the low frequency setting corresponds to the cutoff frequency of the high pass filter circuit. Similarly the f</a:t>
            </a:r>
            <a:r>
              <a:rPr lang="en-US" baseline="-25000">
                <a:ea typeface="ＭＳ Ｐゴシック" pitchFamily="-102" charset="-128"/>
                <a:cs typeface="ＭＳ Ｐゴシック" pitchFamily="-102" charset="-128"/>
              </a:rPr>
              <a:t>H</a:t>
            </a:r>
            <a:r>
              <a:rPr lang="en-US">
                <a:ea typeface="ＭＳ Ｐゴシック" pitchFamily="-102" charset="-128"/>
                <a:cs typeface="ＭＳ Ｐゴシック" pitchFamily="-102" charset="-128"/>
              </a:rPr>
              <a:t> corresponds to the low pass filter cutoff setting. This is often confusing in the initial learning stages. </a:t>
            </a:r>
            <a:endParaRPr lang="fr-FR">
              <a:ea typeface="ＭＳ Ｐゴシック" pitchFamily="-102" charset="-128"/>
              <a:cs typeface="ＭＳ Ｐゴシック" pitchFamily="-10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There is a lot of electromagnetic radiation from the power cords of different electrical devices in the laboratory and the neighboring area. Despite the differential amplification, it may not be adequately suppressed. Therefore, </a:t>
            </a:r>
            <a:r>
              <a:rPr lang="en-US" b="1">
                <a:ea typeface="ＭＳ Ｐゴシック" pitchFamily="-102" charset="-128"/>
                <a:cs typeface="ＭＳ Ｐゴシック" pitchFamily="-102" charset="-128"/>
              </a:rPr>
              <a:t>EMG systems offer a filter that “stops” or “attenuates” a very narrow band of frequencies</a:t>
            </a:r>
            <a:r>
              <a:rPr lang="en-US">
                <a:ea typeface="ＭＳ Ｐゴシック" pitchFamily="-102" charset="-128"/>
                <a:cs typeface="ＭＳ Ｐゴシック" pitchFamily="-102" charset="-128"/>
              </a:rPr>
              <a:t>. </a:t>
            </a:r>
            <a:r>
              <a:rPr lang="en-US" b="1">
                <a:ea typeface="ＭＳ Ｐゴシック" pitchFamily="-102" charset="-128"/>
                <a:cs typeface="ＭＳ Ｐゴシック" pitchFamily="-102" charset="-128"/>
              </a:rPr>
              <a:t>Other frequencies are unaffected</a:t>
            </a:r>
            <a:r>
              <a:rPr lang="en-US">
                <a:ea typeface="ＭＳ Ｐゴシック" pitchFamily="-102" charset="-128"/>
                <a:cs typeface="ＭＳ Ｐゴシック" pitchFamily="-102" charset="-128"/>
              </a:rPr>
              <a:t>. In the filter characteristics, it looks like a notch in the pass band. Hence this is called the “notch filter”. Its attenuation frequency is matched to the power line frequency. </a:t>
            </a:r>
            <a:r>
              <a:rPr lang="en-US" b="1">
                <a:solidFill>
                  <a:srgbClr val="FF0000"/>
                </a:solidFill>
                <a:ea typeface="ＭＳ Ｐゴシック" pitchFamily="-102" charset="-128"/>
                <a:cs typeface="ＭＳ Ｐゴシック" pitchFamily="-102" charset="-128"/>
              </a:rPr>
              <a:t>This is quite useful in a hostile environment, e.g. in the ICU</a:t>
            </a:r>
            <a:r>
              <a:rPr lang="en-US">
                <a:ea typeface="ＭＳ Ｐゴシック" pitchFamily="-102" charset="-128"/>
                <a:cs typeface="ＭＳ Ｐゴシック" pitchFamily="-102" charset="-128"/>
              </a:rPr>
              <a:t>. The power line interference is recognized quite easily. If the sweep duration is 100 ms, each sweep contains 6 cycles of a sinusoid for 60 Hz interference. A 50 Hz interference will give 5 cycles. Use notch filter to suppress it.</a:t>
            </a:r>
            <a:endParaRPr lang="fr-FR">
              <a:ea typeface="ＭＳ Ｐゴシック" pitchFamily="-102" charset="-128"/>
              <a:cs typeface="ＭＳ Ｐゴシック" pitchFamily="-10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7107"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ea typeface="ＭＳ Ｐゴシック" pitchFamily="-102" charset="-128"/>
                <a:cs typeface="ＭＳ Ｐゴシック" pitchFamily="-102" charset="-128"/>
              </a:rPr>
              <a:t>This illustration shows the signal flow in a typical modern digital EMG system. The </a:t>
            </a:r>
            <a:r>
              <a:rPr lang="en-US" b="1">
                <a:ea typeface="ＭＳ Ｐゴシック" pitchFamily="-102" charset="-128"/>
                <a:cs typeface="ＭＳ Ｐゴシック" pitchFamily="-102" charset="-128"/>
              </a:rPr>
              <a:t>electrodes </a:t>
            </a:r>
            <a:r>
              <a:rPr lang="en-US">
                <a:ea typeface="ＭＳ Ｐゴシック" pitchFamily="-102" charset="-128"/>
                <a:cs typeface="ＭＳ Ｐゴシック" pitchFamily="-102" charset="-128"/>
              </a:rPr>
              <a:t>are used to register the neurophysiologic potentials. </a:t>
            </a:r>
            <a:r>
              <a:rPr lang="en-US" b="1">
                <a:ea typeface="ＭＳ Ｐゴシック" pitchFamily="-102" charset="-128"/>
                <a:cs typeface="ＭＳ Ｐゴシック" pitchFamily="-102" charset="-128"/>
              </a:rPr>
              <a:t>The leads and cables</a:t>
            </a:r>
            <a:r>
              <a:rPr lang="en-US">
                <a:ea typeface="ＭＳ Ｐゴシック" pitchFamily="-102" charset="-128"/>
                <a:cs typeface="ＭＳ Ｐゴシック" pitchFamily="-102" charset="-128"/>
              </a:rPr>
              <a:t> bring it to the </a:t>
            </a:r>
            <a:r>
              <a:rPr lang="en-US" b="1">
                <a:ea typeface="ＭＳ Ｐゴシック" pitchFamily="-102" charset="-128"/>
                <a:cs typeface="ＭＳ Ｐゴシック" pitchFamily="-102" charset="-128"/>
              </a:rPr>
              <a:t>amplifier </a:t>
            </a:r>
            <a:r>
              <a:rPr lang="en-US">
                <a:ea typeface="ＭＳ Ｐゴシック" pitchFamily="-102" charset="-128"/>
                <a:cs typeface="ＭＳ Ｐゴシック" pitchFamily="-102" charset="-128"/>
              </a:rPr>
              <a:t>input. The amplifier may be divided in to </a:t>
            </a:r>
            <a:r>
              <a:rPr lang="en-US" b="1">
                <a:ea typeface="ＭＳ Ｐゴシック" pitchFamily="-102" charset="-128"/>
                <a:cs typeface="ＭＳ Ｐゴシック" pitchFamily="-102" charset="-128"/>
              </a:rPr>
              <a:t>“pre-amplifier</a:t>
            </a:r>
            <a:r>
              <a:rPr lang="en-US">
                <a:ea typeface="ＭＳ Ｐゴシック" pitchFamily="-102" charset="-128"/>
                <a:cs typeface="ＭＳ Ｐゴシック" pitchFamily="-102" charset="-128"/>
              </a:rPr>
              <a:t>” and  “</a:t>
            </a:r>
            <a:r>
              <a:rPr lang="en-US" b="1">
                <a:ea typeface="ＭＳ Ｐゴシック" pitchFamily="-102" charset="-128"/>
                <a:cs typeface="ＭＳ Ｐゴシック" pitchFamily="-102" charset="-128"/>
              </a:rPr>
              <a:t>main amplifier</a:t>
            </a:r>
            <a:r>
              <a:rPr lang="en-US">
                <a:ea typeface="ＭＳ Ｐゴシック" pitchFamily="-102" charset="-128"/>
                <a:cs typeface="ＭＳ Ｐゴシック" pitchFamily="-102" charset="-128"/>
              </a:rPr>
              <a:t>” sections. For the sake of simplicity, we will treat these sections as one entity. The amplifiers are </a:t>
            </a:r>
            <a:r>
              <a:rPr lang="en-US" b="1">
                <a:ea typeface="ＭＳ Ｐゴシック" pitchFamily="-102" charset="-128"/>
                <a:cs typeface="ＭＳ Ｐゴシック" pitchFamily="-102" charset="-128"/>
              </a:rPr>
              <a:t>analog devices </a:t>
            </a:r>
            <a:r>
              <a:rPr lang="en-US">
                <a:ea typeface="ＭＳ Ｐゴシック" pitchFamily="-102" charset="-128"/>
                <a:cs typeface="ＭＳ Ｐゴシック" pitchFamily="-102" charset="-128"/>
              </a:rPr>
              <a:t>and may contain some signal conditioning circuits called </a:t>
            </a:r>
            <a:r>
              <a:rPr lang="en-US" b="1">
                <a:ea typeface="ＭＳ Ｐゴシック" pitchFamily="-102" charset="-128"/>
                <a:cs typeface="ＭＳ Ｐゴシック" pitchFamily="-102" charset="-128"/>
              </a:rPr>
              <a:t>filters</a:t>
            </a:r>
            <a:r>
              <a:rPr lang="en-US">
                <a:ea typeface="ＭＳ Ｐゴシック" pitchFamily="-102" charset="-128"/>
                <a:cs typeface="ＭＳ Ｐゴシック" pitchFamily="-102" charset="-128"/>
              </a:rPr>
              <a:t>. Once the signals are amplified, they are fed in to a device called “</a:t>
            </a:r>
            <a:r>
              <a:rPr lang="en-US" b="1">
                <a:ea typeface="ＭＳ Ｐゴシック" pitchFamily="-102" charset="-128"/>
                <a:cs typeface="ＭＳ Ｐゴシック" pitchFamily="-102" charset="-128"/>
              </a:rPr>
              <a:t>analog to digital” converter</a:t>
            </a:r>
            <a:r>
              <a:rPr lang="en-US">
                <a:ea typeface="ＭＳ Ｐゴシック" pitchFamily="-102" charset="-128"/>
                <a:cs typeface="ＭＳ Ｐゴシック" pitchFamily="-102" charset="-128"/>
              </a:rPr>
              <a:t>. This converts the EMG signal into a </a:t>
            </a:r>
            <a:r>
              <a:rPr lang="en-US" b="1">
                <a:ea typeface="ＭＳ Ｐゴシック" pitchFamily="-102" charset="-128"/>
                <a:cs typeface="ＭＳ Ｐゴシック" pitchFamily="-102" charset="-128"/>
              </a:rPr>
              <a:t>record of voltage values at different times</a:t>
            </a:r>
            <a:r>
              <a:rPr lang="en-US">
                <a:ea typeface="ＭＳ Ｐゴシック" pitchFamily="-102" charset="-128"/>
                <a:cs typeface="ＭＳ Ｐゴシック" pitchFamily="-102" charset="-128"/>
              </a:rPr>
              <a:t>.</a:t>
            </a:r>
            <a:endParaRPr lang="fr-FR">
              <a:ea typeface="ＭＳ Ｐゴシック" pitchFamily="-102" charset="-128"/>
              <a:cs typeface="ＭＳ Ｐゴシック" pitchFamily="-10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ea typeface="ＭＳ Ｐゴシック" pitchFamily="-102" charset="-128"/>
                <a:cs typeface="ＭＳ Ｐゴシック" pitchFamily="-102" charset="-128"/>
              </a:rPr>
              <a:t>This is the most critical component of the digital EMG instruments</a:t>
            </a:r>
            <a:r>
              <a:rPr lang="en-US" smtClean="0">
                <a:ea typeface="ＭＳ Ｐゴシック" pitchFamily="-102" charset="-128"/>
                <a:cs typeface="ＭＳ Ｐゴシック" pitchFamily="-102" charset="-128"/>
              </a:rPr>
              <a:t>. The analog to digital converter, called the ADC, </a:t>
            </a:r>
            <a:r>
              <a:rPr lang="en-US" b="1" smtClean="0">
                <a:ea typeface="ＭＳ Ｐゴシック" pitchFamily="-102" charset="-128"/>
                <a:cs typeface="ＭＳ Ｐゴシック" pitchFamily="-102" charset="-128"/>
              </a:rPr>
              <a:t>measures the EMG signal amplitude at regular intervals</a:t>
            </a:r>
            <a:r>
              <a:rPr lang="en-US" smtClean="0">
                <a:ea typeface="ＭＳ Ｐゴシック" pitchFamily="-102" charset="-128"/>
                <a:cs typeface="ＭＳ Ｐゴシック" pitchFamily="-102" charset="-128"/>
              </a:rPr>
              <a:t>. </a:t>
            </a:r>
            <a:r>
              <a:rPr lang="en-US" b="1" smtClean="0">
                <a:ea typeface="ＭＳ Ｐゴシック" pitchFamily="-102" charset="-128"/>
                <a:cs typeface="ＭＳ Ｐゴシック" pitchFamily="-102" charset="-128"/>
              </a:rPr>
              <a:t>Each measurement is called a sample</a:t>
            </a:r>
            <a:r>
              <a:rPr lang="en-US" smtClean="0">
                <a:ea typeface="ＭＳ Ｐゴシック" pitchFamily="-102" charset="-128"/>
                <a:cs typeface="ＭＳ Ｐゴシック" pitchFamily="-102" charset="-128"/>
              </a:rPr>
              <a:t>. </a:t>
            </a:r>
            <a:r>
              <a:rPr lang="en-US" b="1" smtClean="0">
                <a:ea typeface="ＭＳ Ｐゴシック" pitchFamily="-102" charset="-128"/>
                <a:cs typeface="ＭＳ Ｐゴシック" pitchFamily="-102" charset="-128"/>
              </a:rPr>
              <a:t>These samples are connected by straight lines to construct the digitized EMG signal</a:t>
            </a:r>
            <a:r>
              <a:rPr lang="en-US" smtClean="0">
                <a:ea typeface="ＭＳ Ｐゴシック" pitchFamily="-102" charset="-128"/>
                <a:cs typeface="ＭＳ Ｐゴシック" pitchFamily="-102" charset="-128"/>
              </a:rPr>
              <a:t>. The samples of an EMG recording </a:t>
            </a:r>
            <a:r>
              <a:rPr lang="en-US" b="1" smtClean="0">
                <a:ea typeface="ＭＳ Ｐゴシック" pitchFamily="-102" charset="-128"/>
                <a:cs typeface="ＭＳ Ｐゴシック" pitchFamily="-102" charset="-128"/>
              </a:rPr>
              <a:t>can be saved </a:t>
            </a:r>
            <a:r>
              <a:rPr lang="en-US" smtClean="0">
                <a:ea typeface="ＭＳ Ｐゴシック" pitchFamily="-102" charset="-128"/>
                <a:cs typeface="ＭＳ Ｐゴシック" pitchFamily="-102" charset="-128"/>
              </a:rPr>
              <a:t>as on the computer as a file. It allows the user to </a:t>
            </a:r>
            <a:r>
              <a:rPr lang="en-US" b="1" smtClean="0">
                <a:ea typeface="ＭＳ Ｐゴシック" pitchFamily="-102" charset="-128"/>
                <a:cs typeface="ＭＳ Ｐゴシック" pitchFamily="-102" charset="-128"/>
              </a:rPr>
              <a:t>review the signals </a:t>
            </a:r>
            <a:r>
              <a:rPr lang="en-US" smtClean="0">
                <a:ea typeface="ＭＳ Ｐゴシック" pitchFamily="-102" charset="-128"/>
                <a:cs typeface="ＭＳ Ｐゴシック" pitchFamily="-102" charset="-128"/>
              </a:rPr>
              <a:t>in an “off-line” fashion</a:t>
            </a:r>
            <a:r>
              <a:rPr lang="en-US" b="1" smtClean="0">
                <a:ea typeface="ＭＳ Ｐゴシック" pitchFamily="-102" charset="-128"/>
                <a:cs typeface="ＭＳ Ｐゴシック" pitchFamily="-102" charset="-128"/>
              </a:rPr>
              <a:t>, freeze the trace </a:t>
            </a:r>
            <a:r>
              <a:rPr lang="en-US" smtClean="0">
                <a:ea typeface="ＭＳ Ｐゴシック" pitchFamily="-102" charset="-128"/>
                <a:cs typeface="ＭＳ Ｐゴシック" pitchFamily="-102" charset="-128"/>
              </a:rPr>
              <a:t>on the screen, </a:t>
            </a:r>
            <a:r>
              <a:rPr lang="en-US" b="1" smtClean="0">
                <a:ea typeface="ＭＳ Ｐゴシック" pitchFamily="-102" charset="-128"/>
                <a:cs typeface="ＭＳ Ｐゴシック" pitchFamily="-102" charset="-128"/>
              </a:rPr>
              <a:t>make automated measurements</a:t>
            </a:r>
            <a:r>
              <a:rPr lang="en-US" smtClean="0">
                <a:ea typeface="ＭＳ Ｐゴシック" pitchFamily="-102" charset="-128"/>
                <a:cs typeface="ＭＳ Ｐゴシック" pitchFamily="-102" charset="-128"/>
              </a:rPr>
              <a:t>, </a:t>
            </a:r>
            <a:r>
              <a:rPr lang="en-US" b="1" smtClean="0">
                <a:ea typeface="ＭＳ Ｐゴシック" pitchFamily="-102" charset="-128"/>
                <a:cs typeface="ＭＳ Ｐゴシック" pitchFamily="-102" charset="-128"/>
              </a:rPr>
              <a:t>perform complex analysis</a:t>
            </a:r>
            <a:r>
              <a:rPr lang="en-US" smtClean="0">
                <a:ea typeface="ＭＳ Ｐゴシック" pitchFamily="-102" charset="-128"/>
                <a:cs typeface="ＭＳ Ｐゴシック" pitchFamily="-102" charset="-128"/>
              </a:rPr>
              <a:t> that could not be performed manually, etc. Indeed, the digitized EMG record offers many benefits that were not available from the previous generation analog EMG systems. At the same time, one must be aware of some technical problems that can arise in digital EMG systems. Failure to recognize them may result in some incorrect inferences about the underlying pathology.</a:t>
            </a:r>
            <a:r>
              <a:rPr lang="fr-FR" smtClean="0">
                <a:ea typeface="ＭＳ Ｐゴシック" pitchFamily="-102" charset="-128"/>
                <a:cs typeface="ＭＳ Ｐゴシック" pitchFamily="-102" charset="-128"/>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fr-FR" b="1" dirty="0">
              <a:ea typeface="ＭＳ Ｐゴシック" pitchFamily="-102" charset="-128"/>
              <a:cs typeface="ＭＳ Ｐゴシック" pitchFamily="-102"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2643"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ea typeface="ＭＳ Ｐゴシック" pitchFamily="-102" charset="-128"/>
                <a:cs typeface="ＭＳ Ｐゴシック" pitchFamily="-102" charset="-128"/>
              </a:rPr>
              <a:t>The time interval between the samples is the “sampling interval</a:t>
            </a:r>
            <a:r>
              <a:rPr lang="en-US" smtClean="0">
                <a:ea typeface="ＭＳ Ｐゴシック" pitchFamily="-102" charset="-128"/>
                <a:cs typeface="ＭＳ Ｐゴシック" pitchFamily="-102" charset="-128"/>
              </a:rPr>
              <a:t>”. Reciprocal of sampling interval is the </a:t>
            </a:r>
            <a:r>
              <a:rPr lang="en-US" b="1" smtClean="0">
                <a:ea typeface="ＭＳ Ｐゴシック" pitchFamily="-102" charset="-128"/>
                <a:cs typeface="ＭＳ Ｐゴシック" pitchFamily="-102" charset="-128"/>
              </a:rPr>
              <a:t>sampling frequency</a:t>
            </a:r>
            <a:r>
              <a:rPr lang="en-US" smtClean="0">
                <a:ea typeface="ＭＳ Ｐゴシック" pitchFamily="-102" charset="-128"/>
                <a:cs typeface="ＭＳ Ｐゴシック" pitchFamily="-102" charset="-128"/>
              </a:rPr>
              <a:t>. In this illustration, there is a good concordance between the analog and digital versions of the EMG. Let us now double the sampling interval. The EMG record contains only half the samples compared to the earlier record. The digital EMG signal looks quite different from the analog signal. Specifically, the amplitude is reduced, the rise time is increased and sharp peaks appear smooth and some peaks are missing. This type of distortion, called aliasing, would clearly affect our EMG signal interpretation</a:t>
            </a:r>
            <a:r>
              <a:rPr lang="fr-FR" smtClean="0">
                <a:ea typeface="ＭＳ Ｐゴシック" pitchFamily="-102" charset="-128"/>
                <a:cs typeface="ＭＳ Ｐゴシック" pitchFamily="-102" charset="-128"/>
              </a:rP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b="1">
              <a:ea typeface="ＭＳ Ｐゴシック" pitchFamily="-102" charset="-128"/>
              <a:cs typeface="ＭＳ Ｐゴシック" pitchFamily="-102"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45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46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47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48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49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9155" name="Rectangle 3"/>
          <p:cNvSpPr>
            <a:spLocks noGrp="1"/>
          </p:cNvSpPr>
          <p:nvPr>
            <p:ph type="body" idx="1"/>
          </p:nvPr>
        </p:nvSpPr>
        <p:spPr bwMode="auto">
          <a:noFill/>
        </p:spPr>
        <p:txBody>
          <a:bodyPr wrap="square" numCol="1" anchor="t" anchorCtr="0" compatLnSpc="1">
            <a:prstTxWarp prst="textNoShape">
              <a:avLst/>
            </a:prstTxWarp>
          </a:bodyPr>
          <a:lstStyle/>
          <a:p>
            <a:r>
              <a:rPr lang="en-US">
                <a:ea typeface="ＭＳ Ｐゴシック" pitchFamily="-102" charset="-128"/>
                <a:cs typeface="ＭＳ Ｐゴシック" pitchFamily="-102" charset="-128"/>
              </a:rPr>
              <a:t>The digitized record is the foundation of the EMG instruments. These records can be analyzed using the “digital signal processing” (DSP) systems. This includes filtering the signals to get rid of noise and interference. These are called the digital filters. One can also write applications to process the signals, enhance the signal to noise ratio, make automated measurements, etc.</a:t>
            </a:r>
            <a:endParaRPr lang="fr-FR">
              <a:ea typeface="ＭＳ Ｐゴシック" pitchFamily="-102" charset="-128"/>
              <a:cs typeface="ＭＳ Ｐゴシック" pitchFamily="-102" charset="-128"/>
            </a:endParaRPr>
          </a:p>
          <a:p>
            <a:pPr>
              <a:spcBef>
                <a:spcPct val="0"/>
              </a:spcBef>
            </a:pPr>
            <a:endParaRPr lang="fr-FR">
              <a:ea typeface="ＭＳ Ｐゴシック" pitchFamily="-102" charset="-128"/>
              <a:cs typeface="ＭＳ Ｐゴシック" pitchFamily="-102"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51</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52</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59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2" charset="-128"/>
                <a:cs typeface="ＭＳ Ｐゴシック" pitchFamily="-102" charset="-128"/>
              </a:rPr>
              <a:t>In this illustration, there is a good concordance between the analog and digital versions of the EMG. </a:t>
            </a:r>
            <a:endParaRPr lang="fr-FR" smtClean="0">
              <a:ea typeface="ＭＳ Ｐゴシック" pitchFamily="-102" charset="-128"/>
              <a:cs typeface="ＭＳ Ｐゴシック" pitchFamily="-102"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61</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62</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69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6739"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2" charset="-128"/>
                <a:cs typeface="ＭＳ Ｐゴシック" pitchFamily="-102" charset="-128"/>
              </a:rPr>
              <a:t>Let us now double the sampling interval. The EMG record contains only half the samples compared to the earlier record. The digital EMG signal looks quite different from the analog signal. Specifically, the amplitude is reduced, the rise time is increased and sharp peaks appear smooth and some peaks are missing. This type of distortion, called </a:t>
            </a:r>
            <a:r>
              <a:rPr lang="en-US" b="1" smtClean="0">
                <a:ea typeface="ＭＳ Ｐゴシック" pitchFamily="-102" charset="-128"/>
                <a:cs typeface="ＭＳ Ｐゴシック" pitchFamily="-102" charset="-128"/>
              </a:rPr>
              <a:t>aliasing</a:t>
            </a:r>
            <a:r>
              <a:rPr lang="en-US" smtClean="0">
                <a:ea typeface="ＭＳ Ｐゴシック" pitchFamily="-102" charset="-128"/>
                <a:cs typeface="ＭＳ Ｐゴシック" pitchFamily="-102" charset="-128"/>
              </a:rPr>
              <a:t>, would clearly affect our EMG signal interpretation.</a:t>
            </a:r>
            <a:r>
              <a:rPr lang="fr-FR" smtClean="0">
                <a:ea typeface="ＭＳ Ｐゴシック" pitchFamily="-102" charset="-128"/>
                <a:cs typeface="ＭＳ Ｐゴシック" pitchFamily="-102" charset="-128"/>
              </a:rPr>
              <a:t> </a:t>
            </a:r>
          </a:p>
          <a:p>
            <a:endParaRPr lang="fr-FR" smtClean="0">
              <a:ea typeface="ＭＳ Ｐゴシック" pitchFamily="-102" charset="-128"/>
              <a:cs typeface="ＭＳ Ｐゴシック" pitchFamily="-102"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80781E8-0CEC-CB4A-862F-578492E746FB}" type="slidenum">
              <a:rPr lang="fr-FR">
                <a:latin typeface="Times New Roman" pitchFamily="-65" charset="0"/>
              </a:rPr>
              <a:pPr/>
              <a:t>71</a:t>
            </a:fld>
            <a:endParaRPr lang="fr-FR">
              <a:latin typeface="Times New Roman" pitchFamily="-65" charset="0"/>
            </a:endParaRPr>
          </a:p>
        </p:txBody>
      </p:sp>
      <p:sp>
        <p:nvSpPr>
          <p:cNvPr id="7782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77828" name="Rectangle 3"/>
          <p:cNvSpPr>
            <a:spLocks noGrp="1" noChangeArrowheads="1"/>
          </p:cNvSpPr>
          <p:nvPr>
            <p:ph type="body" idx="1"/>
          </p:nvPr>
        </p:nvSpPr>
        <p:spPr>
          <a:xfrm>
            <a:off x="940287" y="4322377"/>
            <a:ext cx="5019145" cy="4110308"/>
          </a:xfrm>
          <a:solidFill>
            <a:srgbClr val="FFFFFF"/>
          </a:solidFill>
          <a:ln>
            <a:solidFill>
              <a:srgbClr val="000000"/>
            </a:solidFill>
          </a:ln>
        </p:spPr>
        <p:txBody>
          <a:bodyPr/>
          <a:lstStyle/>
          <a:p>
            <a:pPr eaLnBrk="1" hangingPunct="1"/>
            <a:r>
              <a:rPr lang="fr-BE">
                <a:latin typeface="Times New Roman" pitchFamily="-65" charset="0"/>
              </a:rPr>
              <a:t>Le nerf est représenté par 4 axones de taille différente. La conduction nerveuse est plus rapide au niveau des axones de gros calibre.</a:t>
            </a:r>
          </a:p>
          <a:p>
            <a:pPr eaLnBrk="1" hangingPunct="1"/>
            <a:endParaRPr lang="fr-BE">
              <a:latin typeface="Times New Roman" pitchFamily="-65" charset="0"/>
            </a:endParaRPr>
          </a:p>
          <a:p>
            <a:pPr eaLnBrk="1" hangingPunct="1"/>
            <a:r>
              <a:rPr lang="fr-BE">
                <a:latin typeface="Times New Roman" pitchFamily="-65" charset="0"/>
              </a:rPr>
              <a:t>Stimulation supramaximale</a:t>
            </a:r>
            <a:endParaRPr lang="fr-FR">
              <a:latin typeface="Times New Roman" pitchFamily="-65"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72</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79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6979"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2" charset="-128"/>
                <a:cs typeface="ＭＳ Ｐゴシック" pitchFamily="-102" charset="-128"/>
              </a:rPr>
              <a:t>If a ramp like signal is sampled by an ADC, the digital output looks like a “stair case”. The ADC can resolve amplitude change only in “quantal” fashion. The amplitude corresponding to the size of the step is called the “least bit resolution”. Clearly, this amplitude should be low for high fidelity recordings. </a:t>
            </a:r>
          </a:p>
          <a:p>
            <a:r>
              <a:rPr lang="en-US" smtClean="0">
                <a:ea typeface="ＭＳ Ｐゴシック" pitchFamily="-102" charset="-128"/>
                <a:cs typeface="ＭＳ Ｐゴシック" pitchFamily="-102" charset="-128"/>
              </a:rPr>
              <a:t>The resolution is defined by the “number of bits” in the ADC. These days, most commercially available systems use a 16+ bit ADC. Hence amplitude resolution is no longer an issue in EMG systems.</a:t>
            </a:r>
            <a:endParaRPr lang="fr-FR" smtClean="0">
              <a:ea typeface="ＭＳ Ｐゴシック" pitchFamily="-102" charset="-128"/>
              <a:cs typeface="ＭＳ Ｐゴシック" pitchFamily="-102" charset="-128"/>
            </a:endParaRPr>
          </a:p>
          <a:p>
            <a:endParaRPr lang="fr-FR" smtClean="0">
              <a:ea typeface="ＭＳ Ｐゴシック" pitchFamily="-102" charset="-128"/>
              <a:cs typeface="ＭＳ Ｐゴシック" pitchFamily="-102"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81</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82</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89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6979"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02" charset="-128"/>
                <a:cs typeface="ＭＳ Ｐゴシック" pitchFamily="-102" charset="-128"/>
              </a:rPr>
              <a:t>If a ramp like signal is sampled by an ADC, the digital output looks like a “stair case”. The ADC can resolve amplitude change only in “quantal” fashion. The amplitude corresponding to the size of the step is called the “least bit resolution”. Clearly, this amplitude should be low for high fidelity recordings. </a:t>
            </a:r>
          </a:p>
          <a:p>
            <a:r>
              <a:rPr lang="en-US" smtClean="0">
                <a:ea typeface="ＭＳ Ｐゴシック" pitchFamily="-102" charset="-128"/>
                <a:cs typeface="ＭＳ Ｐゴシック" pitchFamily="-102" charset="-128"/>
              </a:rPr>
              <a:t>The resolution is defined by the “number of bits” in the ADC. These days, most commercially available systems use a 16+ bit ADC. Hence amplitude resolution is no longer an issue in EMG systems.</a:t>
            </a:r>
            <a:endParaRPr lang="fr-FR" smtClean="0">
              <a:ea typeface="ＭＳ Ｐゴシック" pitchFamily="-102" charset="-128"/>
              <a:cs typeface="ＭＳ Ｐゴシック" pitchFamily="-102" charset="-128"/>
            </a:endParaRPr>
          </a:p>
          <a:p>
            <a:endParaRPr lang="fr-FR" smtClean="0">
              <a:ea typeface="ＭＳ Ｐゴシック" pitchFamily="-102" charset="-128"/>
              <a:cs typeface="ＭＳ Ｐゴシック" pitchFamily="-102"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90</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91</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1C511E1-6A0C-A941-823F-668D0FE0E361}" type="slidenum">
              <a:rPr lang="fr-FR">
                <a:latin typeface="Times New Roman" pitchFamily="-65" charset="0"/>
              </a:rPr>
              <a:pPr/>
              <a:t>92</a:t>
            </a:fld>
            <a:endParaRPr lang="fr-FR">
              <a:latin typeface="Times New Roman" pitchFamily="-65" charset="0"/>
            </a:endParaRPr>
          </a:p>
        </p:txBody>
      </p:sp>
      <p:sp>
        <p:nvSpPr>
          <p:cNvPr id="120835"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120836" name="Rectangle 3"/>
          <p:cNvSpPr>
            <a:spLocks noGrp="1" noChangeArrowheads="1"/>
          </p:cNvSpPr>
          <p:nvPr>
            <p:ph type="body" idx="1"/>
          </p:nvPr>
        </p:nvSpPr>
        <p:spPr>
          <a:xfrm>
            <a:off x="914615" y="4342996"/>
            <a:ext cx="5028772" cy="4114726"/>
          </a:xfrm>
          <a:solidFill>
            <a:srgbClr val="FFFFFF"/>
          </a:solidFill>
          <a:ln>
            <a:solidFill>
              <a:srgbClr val="000000"/>
            </a:solidFill>
          </a:ln>
        </p:spPr>
        <p:txBody>
          <a:bodyPr/>
          <a:lstStyle/>
          <a:p>
            <a:pPr eaLnBrk="1" hangingPunct="1"/>
            <a:r>
              <a:rPr lang="fr-BE">
                <a:latin typeface="Times New Roman" pitchFamily="-65" charset="0"/>
              </a:rPr>
              <a:t>H : expliquer pas à pas en fonction de l’intensité de la stimulation nerveuse</a:t>
            </a:r>
          </a:p>
          <a:p>
            <a:pPr eaLnBrk="1" hangingPunct="1"/>
            <a:r>
              <a:rPr lang="fr-BE">
                <a:latin typeface="Times New Roman" pitchFamily="-65" charset="0"/>
              </a:rPr>
              <a:t>(durée=1ms, faible intensité uniquement Ia, puis Ia et f motrices, puis f motrices et collision de toutes les H)</a:t>
            </a:r>
          </a:p>
          <a:p>
            <a:pPr eaLnBrk="1" hangingPunct="1"/>
            <a:endParaRPr lang="fr-BE">
              <a:latin typeface="Times New Roman" pitchFamily="-65" charset="0"/>
            </a:endParaRPr>
          </a:p>
          <a:p>
            <a:pPr eaLnBrk="1" hangingPunct="1"/>
            <a:r>
              <a:rPr lang="fr-BE">
                <a:latin typeface="Times New Roman" pitchFamily="-65" charset="0"/>
              </a:rPr>
              <a:t>F : chaque trace = st supramaximale, 5mV/D à gauche et 500 µV/D à droite</a:t>
            </a:r>
          </a:p>
          <a:p>
            <a:pPr eaLnBrk="1" hangingPunct="1"/>
            <a:endParaRPr lang="fr-BE">
              <a:latin typeface="Times New Roman" pitchFamily="-65" charset="0"/>
            </a:endParaRPr>
          </a:p>
          <a:p>
            <a:pPr eaLnBrk="1" hangingPunct="1"/>
            <a:r>
              <a:rPr lang="fr-BE">
                <a:latin typeface="Times New Roman" pitchFamily="-65" charset="0"/>
              </a:rPr>
              <a:t>Paramètres pour les F et les H, et exemples pathologiques</a:t>
            </a:r>
            <a:endParaRPr lang="fr-FR">
              <a:latin typeface="Times New Roman" pitchFamily="-65"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93</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94</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95</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96</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97</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98</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7C1A1F2-932B-914D-95CD-989CF81F18F7}" type="slidenum">
              <a:rPr lang="fr-FR">
                <a:latin typeface="Comic Sans MS" pitchFamily="16" charset="0"/>
                <a:ea typeface="Times New Roman" pitchFamily="16" charset="0"/>
                <a:cs typeface="Times New Roman" pitchFamily="16" charset="0"/>
              </a:rPr>
              <a:pPr/>
              <a:t>99</a:t>
            </a:fld>
            <a:endParaRPr lang="fr-FR">
              <a:latin typeface="Comic Sans MS" pitchFamily="16" charset="0"/>
              <a:ea typeface="Times New Roman" pitchFamily="16" charset="0"/>
              <a:cs typeface="Times New Roman" pitchFamily="16" charset="0"/>
            </a:endParaRPr>
          </a:p>
        </p:txBody>
      </p:sp>
      <p:sp>
        <p:nvSpPr>
          <p:cNvPr id="16387" name="Rectangle 2"/>
          <p:cNvSpPr>
            <a:spLocks noGrp="1" noRot="1" noChangeAspect="1" noChangeArrowheads="1" noTextEdit="1"/>
          </p:cNvSpPr>
          <p:nvPr>
            <p:ph type="sldImg"/>
          </p:nvPr>
        </p:nvSpPr>
        <p:spPr>
          <a:xfrm>
            <a:off x="1143000" y="685800"/>
            <a:ext cx="4572000" cy="3429000"/>
          </a:xfrm>
          <a:ln/>
        </p:spPr>
      </p:sp>
      <p:sp>
        <p:nvSpPr>
          <p:cNvPr id="16388" name="Rectangle 3"/>
          <p:cNvSpPr>
            <a:spLocks noGrp="1" noChangeArrowheads="1"/>
          </p:cNvSpPr>
          <p:nvPr>
            <p:ph type="body" idx="1"/>
          </p:nvPr>
        </p:nvSpPr>
        <p:spPr>
          <a:noFill/>
          <a:ln/>
        </p:spPr>
        <p:txBody>
          <a:bodyPr/>
          <a:lstStyle/>
          <a:p>
            <a:pPr eaLnBrk="1" hangingPunct="1"/>
            <a:endParaRPr lang="fr-FR">
              <a:latin typeface="Times New Roman" pitchFamily="16" charset="0"/>
              <a:ea typeface="Times New Roman" pitchFamily="16" charset="0"/>
              <a:cs typeface="Times New Roman" pitchFamily="1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nl-BE"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181" indent="0" algn="ctr">
              <a:buNone/>
              <a:defRPr/>
            </a:lvl2pPr>
            <a:lvl3pPr marL="914362" indent="0" algn="ctr">
              <a:buNone/>
              <a:defRPr/>
            </a:lvl3pPr>
            <a:lvl4pPr marL="1371543" indent="0" algn="ctr">
              <a:buNone/>
              <a:defRPr/>
            </a:lvl4pPr>
            <a:lvl5pPr marL="1828724" indent="0" algn="ctr">
              <a:buNone/>
              <a:defRPr/>
            </a:lvl5pPr>
            <a:lvl6pPr marL="2285905" indent="0" algn="ctr">
              <a:buNone/>
              <a:defRPr/>
            </a:lvl6pPr>
            <a:lvl7pPr marL="2743086" indent="0" algn="ctr">
              <a:buNone/>
              <a:defRPr/>
            </a:lvl7pPr>
            <a:lvl8pPr marL="3200266" indent="0" algn="ctr">
              <a:buNone/>
              <a:defRPr/>
            </a:lvl8pPr>
            <a:lvl9pPr marL="3657448" indent="0" algn="ctr">
              <a:buNone/>
              <a:defRPr/>
            </a:lvl9pPr>
          </a:lstStyle>
          <a:p>
            <a:r>
              <a:rPr lang="nl-BE"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B2F9052-5D3F-EE4F-8ED1-A8490C95191C}"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F0626D3-1C44-0F49-BEEA-61CC3B1296D7}"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685801" y="609600"/>
            <a:ext cx="5676900" cy="54864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EEE2288-5DAE-B848-A508-68B8A141ADF8}"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43D00A6-F22B-434A-808C-97602B2758BA}"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181" indent="0">
              <a:buNone/>
              <a:defRPr sz="1800"/>
            </a:lvl2pPr>
            <a:lvl3pPr marL="914362" indent="0">
              <a:buNone/>
              <a:defRPr sz="1600"/>
            </a:lvl3pPr>
            <a:lvl4pPr marL="1371543" indent="0">
              <a:buNone/>
              <a:defRPr sz="1400"/>
            </a:lvl4pPr>
            <a:lvl5pPr marL="1828724" indent="0">
              <a:buNone/>
              <a:defRPr sz="1400"/>
            </a:lvl5pPr>
            <a:lvl6pPr marL="2285905" indent="0">
              <a:buNone/>
              <a:defRPr sz="1400"/>
            </a:lvl6pPr>
            <a:lvl7pPr marL="2743086" indent="0">
              <a:buNone/>
              <a:defRPr sz="1400"/>
            </a:lvl7pPr>
            <a:lvl8pPr marL="3200266" indent="0">
              <a:buNone/>
              <a:defRPr sz="1400"/>
            </a:lvl8pPr>
            <a:lvl9pPr marL="3657448" indent="0">
              <a:buNone/>
              <a:defRPr sz="1400"/>
            </a:lvl9pPr>
          </a:lstStyle>
          <a:p>
            <a:pPr lvl="0"/>
            <a:r>
              <a:rPr lang="nl-BE"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D67A94A-B51B-D842-8A40-F10F2F2A2B51}"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5F091A6-16D5-CA47-8066-78485835F027}"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8" y="1535113"/>
            <a:ext cx="4041775" cy="639763"/>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EE99D50B-4958-E94F-B919-BBC5A5D43B5F}"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E2087379-9B2D-6649-BAD9-645612AC54FE}"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F45EE10-CC89-C84D-82E5-32BE5E0DB6E0}"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49"/>
            <a:ext cx="3008313" cy="1162051"/>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3" y="1435103"/>
            <a:ext cx="3008313" cy="4691063"/>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nl-BE"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56C51FA-BA55-6345-8E70-B63BD67244A8}"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9"/>
            <a:ext cx="5486400" cy="804863"/>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nl-BE"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896DEA8-0592-5441-BF40-F846B59BD827}"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1258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1028" name="Rectangle 4"/>
          <p:cNvSpPr>
            <a:spLocks noGrp="1" noChangeArrowheads="1"/>
          </p:cNvSpPr>
          <p:nvPr>
            <p:ph type="dt" sz="half" idx="2"/>
          </p:nvPr>
        </p:nvSpPr>
        <p:spPr bwMode="auto">
          <a:xfrm>
            <a:off x="685801"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latin typeface="+mn-lt"/>
                <a:ea typeface="Times New Roman" pitchFamily="-65" charset="0"/>
                <a:cs typeface="Times New Roman" pitchFamily="-65" charset="0"/>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latin typeface="+mn-lt"/>
                <a:ea typeface="Times New Roman" pitchFamily="-65" charset="0"/>
                <a:cs typeface="Times New Roman" pitchFamily="-65"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latin typeface="+mn-lt"/>
                <a:ea typeface="Times New Roman" pitchFamily="-65" charset="0"/>
                <a:cs typeface="Times New Roman" pitchFamily="-65" charset="0"/>
              </a:defRPr>
            </a:lvl1pPr>
          </a:lstStyle>
          <a:p>
            <a:pPr>
              <a:defRPr/>
            </a:pPr>
            <a:fld id="{6684A7D4-DB0A-AF42-A094-9D9343CD87F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2pPr>
      <a:lvl3pPr algn="ctr" rtl="0" eaLnBrk="0" fontAlgn="base" hangingPunct="0">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3pPr>
      <a:lvl4pPr algn="ctr" rtl="0" eaLnBrk="0" fontAlgn="base" hangingPunct="0">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4pPr>
      <a:lvl5pPr algn="ctr" rtl="0" eaLnBrk="0" fontAlgn="base" hangingPunct="0">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5pPr>
      <a:lvl6pPr marL="457181"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6pPr>
      <a:lvl7pPr marL="914362"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7pPr>
      <a:lvl8pPr marL="1371543"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8pPr>
      <a:lvl9pPr marL="1828724"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9pPr>
    </p:titleStyle>
    <p:bodyStyle>
      <a:lvl1pPr marL="342886" indent="-342886" algn="l" rtl="0" eaLnBrk="0" fontAlgn="base" hangingPunct="0">
        <a:spcBef>
          <a:spcPct val="20000"/>
        </a:spcBef>
        <a:spcAft>
          <a:spcPct val="0"/>
        </a:spcAft>
        <a:buChar char="•"/>
        <a:defRPr sz="3200">
          <a:solidFill>
            <a:schemeClr val="tx1"/>
          </a:solidFill>
          <a:latin typeface="+mn-lt"/>
          <a:ea typeface="+mn-ea"/>
          <a:cs typeface="+mn-cs"/>
        </a:defRPr>
      </a:lvl1pPr>
      <a:lvl2pPr marL="742919" indent="-285738" algn="l" rtl="0" eaLnBrk="0" fontAlgn="base" hangingPunct="0">
        <a:spcBef>
          <a:spcPct val="20000"/>
        </a:spcBef>
        <a:spcAft>
          <a:spcPct val="0"/>
        </a:spcAft>
        <a:buChar char="–"/>
        <a:defRPr sz="2800">
          <a:solidFill>
            <a:schemeClr val="tx1"/>
          </a:solidFill>
          <a:latin typeface="+mn-lt"/>
          <a:ea typeface="+mn-ea"/>
          <a:cs typeface="+mn-cs"/>
        </a:defRPr>
      </a:lvl2pPr>
      <a:lvl3pPr marL="1142952" indent="-228591" algn="l" rtl="0" eaLnBrk="0" fontAlgn="base" hangingPunct="0">
        <a:spcBef>
          <a:spcPct val="20000"/>
        </a:spcBef>
        <a:spcAft>
          <a:spcPct val="0"/>
        </a:spcAft>
        <a:buChar char="•"/>
        <a:defRPr sz="2400">
          <a:solidFill>
            <a:schemeClr val="tx1"/>
          </a:solidFill>
          <a:latin typeface="+mn-lt"/>
          <a:ea typeface="+mn-ea"/>
          <a:cs typeface="+mn-cs"/>
        </a:defRPr>
      </a:lvl3pPr>
      <a:lvl4pPr marL="1600134" indent="-228591" algn="l" rtl="0" eaLnBrk="0" fontAlgn="base" hangingPunct="0">
        <a:spcBef>
          <a:spcPct val="20000"/>
        </a:spcBef>
        <a:spcAft>
          <a:spcPct val="0"/>
        </a:spcAft>
        <a:buChar char="–"/>
        <a:defRPr sz="2000">
          <a:solidFill>
            <a:schemeClr val="tx1"/>
          </a:solidFill>
          <a:latin typeface="+mn-lt"/>
          <a:ea typeface="+mn-ea"/>
          <a:cs typeface="+mn-cs"/>
        </a:defRPr>
      </a:lvl4pPr>
      <a:lvl5pPr marL="2057314" indent="-228591" algn="l" rtl="0" eaLnBrk="0" fontAlgn="base" hangingPunct="0">
        <a:spcBef>
          <a:spcPct val="20000"/>
        </a:spcBef>
        <a:spcAft>
          <a:spcPct val="0"/>
        </a:spcAft>
        <a:buChar char="»"/>
        <a:defRPr sz="2000">
          <a:solidFill>
            <a:schemeClr val="tx1"/>
          </a:solidFill>
          <a:latin typeface="+mn-lt"/>
          <a:ea typeface="+mn-ea"/>
          <a:cs typeface="+mn-cs"/>
        </a:defRPr>
      </a:lvl5pPr>
      <a:lvl6pPr marL="2514495" indent="-228591" algn="l" rtl="0" fontAlgn="base">
        <a:spcBef>
          <a:spcPct val="20000"/>
        </a:spcBef>
        <a:spcAft>
          <a:spcPct val="0"/>
        </a:spcAft>
        <a:buChar char="»"/>
        <a:defRPr sz="2000">
          <a:solidFill>
            <a:schemeClr val="tx1"/>
          </a:solidFill>
          <a:latin typeface="+mn-lt"/>
          <a:ea typeface="+mn-ea"/>
          <a:cs typeface="+mn-cs"/>
        </a:defRPr>
      </a:lvl6pPr>
      <a:lvl7pPr marL="2971676" indent="-228591" algn="l" rtl="0" fontAlgn="base">
        <a:spcBef>
          <a:spcPct val="20000"/>
        </a:spcBef>
        <a:spcAft>
          <a:spcPct val="0"/>
        </a:spcAft>
        <a:buChar char="»"/>
        <a:defRPr sz="2000">
          <a:solidFill>
            <a:schemeClr val="tx1"/>
          </a:solidFill>
          <a:latin typeface="+mn-lt"/>
          <a:ea typeface="+mn-ea"/>
          <a:cs typeface="+mn-cs"/>
        </a:defRPr>
      </a:lvl7pPr>
      <a:lvl8pPr marL="3428857" indent="-228591" algn="l" rtl="0" fontAlgn="base">
        <a:spcBef>
          <a:spcPct val="20000"/>
        </a:spcBef>
        <a:spcAft>
          <a:spcPct val="0"/>
        </a:spcAft>
        <a:buChar char="»"/>
        <a:defRPr sz="2000">
          <a:solidFill>
            <a:schemeClr val="tx1"/>
          </a:solidFill>
          <a:latin typeface="+mn-lt"/>
          <a:ea typeface="+mn-ea"/>
          <a:cs typeface="+mn-cs"/>
        </a:defRPr>
      </a:lvl8pPr>
      <a:lvl9pPr marL="3886038" indent="-228591" algn="l" rtl="0" fontAlgn="base">
        <a:spcBef>
          <a:spcPct val="20000"/>
        </a:spcBef>
        <a:spcAft>
          <a:spcPct val="0"/>
        </a:spcAft>
        <a:buChar char="»"/>
        <a:defRPr sz="2000">
          <a:solidFill>
            <a:schemeClr val="tx1"/>
          </a:solidFill>
          <a:latin typeface="+mn-lt"/>
          <a:ea typeface="+mn-ea"/>
          <a:cs typeface="+mn-cs"/>
        </a:defRPr>
      </a:lvl9pPr>
    </p:bodyStyle>
    <p:otherStyle>
      <a:defPPr>
        <a:defRPr lang="fr-FR"/>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hyperlink" Target="C:%5CWINDOWS%5CBureau%5CDES2000%20bis.ppt%235.%20Pr%C3%A9sentation%20PowerPoint" TargetMode="External"/><Relationship Id="rId4"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hyperlink" Target="DES%202000%5CDES2000%20bis.ppt%238.%20Pr%C3%A9sentation%20PowerPoint" TargetMode="External"/><Relationship Id="rId4"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hyperlink" Target="DES%202000%5CDES2000%20bis.ppt%2311.%20Pr%C3%A9sentation%20PowerPoint" TargetMode="External"/><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hyperlink" Target="DES%202000%5CDES2000%20bis.ppt%2315.%20Pr%C3%A9sentation%20PowerPoint" TargetMode="External"/><Relationship Id="rId4"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hyperlink" Target="DES%202000%5CDES2000%20bis.ppt%2316.%20Pr%C3%A9sentation%20PowerPoint" TargetMode="External"/><Relationship Id="rId4"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image" Target="../media/image87.wmf"/></Relationships>
</file>

<file path=ppt/slides/_rels/slide12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9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3.jpe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8" name="Text Box 1028"/>
          <p:cNvSpPr txBox="1">
            <a:spLocks noChangeArrowheads="1"/>
          </p:cNvSpPr>
          <p:nvPr/>
        </p:nvSpPr>
        <p:spPr bwMode="auto">
          <a:xfrm>
            <a:off x="50799" y="6324602"/>
            <a:ext cx="4495800" cy="369328"/>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sz="1800" b="1" dirty="0" smtClean="0">
                <a:solidFill>
                  <a:schemeClr val="bg1"/>
                </a:solidFill>
                <a:latin typeface="Calibri"/>
                <a:cs typeface="Calibri"/>
              </a:rPr>
              <a:t>François </a:t>
            </a:r>
            <a:r>
              <a:rPr lang="fr-FR" sz="1800" b="1" dirty="0">
                <a:solidFill>
                  <a:schemeClr val="bg1"/>
                </a:solidFill>
                <a:latin typeface="Calibri"/>
                <a:cs typeface="Calibri"/>
              </a:rPr>
              <a:t>Wang</a:t>
            </a:r>
          </a:p>
        </p:txBody>
      </p:sp>
      <p:sp>
        <p:nvSpPr>
          <p:cNvPr id="9" name="Text Box 4"/>
          <p:cNvSpPr txBox="1">
            <a:spLocks noChangeArrowheads="1"/>
          </p:cNvSpPr>
          <p:nvPr/>
        </p:nvSpPr>
        <p:spPr bwMode="auto">
          <a:xfrm>
            <a:off x="1066800" y="1066802"/>
            <a:ext cx="7239000" cy="2246765"/>
          </a:xfrm>
          <a:prstGeom prst="rect">
            <a:avLst/>
          </a:prstGeom>
          <a:noFill/>
          <a:ln w="9525">
            <a:noFill/>
            <a:miter lim="800000"/>
            <a:headEnd/>
            <a:tailEnd/>
          </a:ln>
        </p:spPr>
        <p:txBody>
          <a:bodyPr lIns="91436" tIns="45718" rIns="91436" bIns="45718">
            <a:prstTxWarp prst="textNoShape">
              <a:avLst/>
            </a:prstTxWarp>
            <a:spAutoFit/>
          </a:bodyPr>
          <a:lstStyle/>
          <a:p>
            <a:pPr algn="ctr">
              <a:spcBef>
                <a:spcPct val="50000"/>
              </a:spcBef>
            </a:pPr>
            <a:r>
              <a:rPr lang="en-US" sz="4000" b="1" dirty="0" err="1" smtClean="0">
                <a:solidFill>
                  <a:srgbClr val="FF6600"/>
                </a:solidFill>
                <a:latin typeface="Calibri"/>
                <a:cs typeface="Calibri"/>
              </a:rPr>
              <a:t>Neurographies</a:t>
            </a:r>
            <a:r>
              <a:rPr lang="en-US" sz="4000" b="1" dirty="0" smtClean="0">
                <a:solidFill>
                  <a:srgbClr val="FF6600"/>
                </a:solidFill>
                <a:latin typeface="Calibri"/>
                <a:cs typeface="Calibri"/>
              </a:rPr>
              <a:t> </a:t>
            </a:r>
            <a:r>
              <a:rPr lang="en-US" sz="4000" b="1" dirty="0" err="1" smtClean="0">
                <a:solidFill>
                  <a:srgbClr val="FF6600"/>
                </a:solidFill>
                <a:latin typeface="Calibri"/>
                <a:cs typeface="Calibri"/>
              </a:rPr>
              <a:t>sensitives</a:t>
            </a:r>
            <a:r>
              <a:rPr lang="en-US" sz="4000" b="1" dirty="0" smtClean="0">
                <a:solidFill>
                  <a:srgbClr val="FF6600"/>
                </a:solidFill>
                <a:latin typeface="Calibri"/>
                <a:cs typeface="Calibri"/>
              </a:rPr>
              <a:t> et </a:t>
            </a:r>
            <a:r>
              <a:rPr lang="en-US" sz="4000" b="1" dirty="0" err="1" smtClean="0">
                <a:solidFill>
                  <a:srgbClr val="FF6600"/>
                </a:solidFill>
                <a:latin typeface="Calibri"/>
                <a:cs typeface="Calibri"/>
              </a:rPr>
              <a:t>motrices</a:t>
            </a:r>
            <a:endParaRPr lang="en-US" sz="4000" b="1" dirty="0" smtClean="0">
              <a:solidFill>
                <a:srgbClr val="FF6600"/>
              </a:solidFill>
              <a:latin typeface="Calibri"/>
              <a:cs typeface="Calibri"/>
            </a:endParaRPr>
          </a:p>
          <a:p>
            <a:pPr algn="ctr">
              <a:spcBef>
                <a:spcPct val="50000"/>
              </a:spcBef>
            </a:pPr>
            <a:r>
              <a:rPr lang="en-US" sz="4000" b="1" dirty="0" smtClean="0">
                <a:solidFill>
                  <a:schemeClr val="bg1"/>
                </a:solidFill>
                <a:latin typeface="Calibri"/>
                <a:cs typeface="Calibri"/>
              </a:rPr>
              <a:t>Bases techniques</a:t>
            </a:r>
            <a:endParaRPr lang="en-US" sz="4000" b="1"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Rapport signal/bruit</a:t>
            </a:r>
          </a:p>
        </p:txBody>
      </p:sp>
      <p:sp>
        <p:nvSpPr>
          <p:cNvPr id="50180" name="Text Box 5"/>
          <p:cNvSpPr txBox="1">
            <a:spLocks noChangeArrowheads="1"/>
          </p:cNvSpPr>
          <p:nvPr/>
        </p:nvSpPr>
        <p:spPr bwMode="auto">
          <a:xfrm>
            <a:off x="533400" y="1524002"/>
            <a:ext cx="8382000" cy="2862318"/>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buFontTx/>
              <a:buChar char="•"/>
            </a:pPr>
            <a:r>
              <a:rPr lang="en-US" b="1" dirty="0">
                <a:solidFill>
                  <a:schemeClr val="bg1"/>
                </a:solidFill>
                <a:latin typeface="Calibri"/>
                <a:cs typeface="Calibri"/>
              </a:rPr>
              <a:t> Les </a:t>
            </a:r>
            <a:r>
              <a:rPr lang="en-US" b="1" dirty="0">
                <a:solidFill>
                  <a:srgbClr val="FFFF00"/>
                </a:solidFill>
                <a:latin typeface="Calibri"/>
                <a:cs typeface="Calibri"/>
              </a:rPr>
              <a:t>SIGNAUX</a:t>
            </a:r>
            <a:r>
              <a:rPr lang="en-US" b="1" dirty="0">
                <a:solidFill>
                  <a:schemeClr val="bg1"/>
                </a:solidFill>
                <a:latin typeface="Calibri"/>
                <a:cs typeface="Calibri"/>
              </a:rPr>
              <a:t> et le </a:t>
            </a:r>
            <a:r>
              <a:rPr lang="en-US" b="1" dirty="0">
                <a:solidFill>
                  <a:srgbClr val="FFFF00"/>
                </a:solidFill>
                <a:latin typeface="Calibri"/>
                <a:cs typeface="Calibri"/>
              </a:rPr>
              <a:t>BRUIT</a:t>
            </a:r>
            <a:r>
              <a:rPr lang="en-US" b="1" dirty="0">
                <a:solidFill>
                  <a:schemeClr val="bg1"/>
                </a:solidFill>
                <a:latin typeface="Calibri"/>
                <a:cs typeface="Calibri"/>
              </a:rPr>
              <a:t> </a:t>
            </a:r>
            <a:r>
              <a:rPr lang="en-US" b="1" dirty="0" err="1">
                <a:solidFill>
                  <a:schemeClr val="bg1"/>
                </a:solidFill>
                <a:latin typeface="Calibri"/>
                <a:cs typeface="Calibri"/>
              </a:rPr>
              <a:t>sont</a:t>
            </a:r>
            <a:r>
              <a:rPr lang="en-US" b="1" dirty="0">
                <a:solidFill>
                  <a:schemeClr val="bg1"/>
                </a:solidFill>
                <a:latin typeface="Calibri"/>
                <a:cs typeface="Calibri"/>
              </a:rPr>
              <a:t> </a:t>
            </a:r>
            <a:r>
              <a:rPr lang="en-US" b="1" dirty="0" err="1">
                <a:solidFill>
                  <a:schemeClr val="bg1"/>
                </a:solidFill>
                <a:latin typeface="Calibri"/>
                <a:cs typeface="Calibri"/>
              </a:rPr>
              <a:t>affectés</a:t>
            </a:r>
            <a:r>
              <a:rPr lang="en-US" b="1" dirty="0">
                <a:solidFill>
                  <a:schemeClr val="bg1"/>
                </a:solidFill>
                <a:latin typeface="Calibri"/>
                <a:cs typeface="Calibri"/>
              </a:rPr>
              <a:t> par </a:t>
            </a:r>
            <a:r>
              <a:rPr lang="en-US" b="1" dirty="0" err="1">
                <a:solidFill>
                  <a:schemeClr val="bg1"/>
                </a:solidFill>
                <a:latin typeface="Calibri"/>
                <a:cs typeface="Calibri"/>
              </a:rPr>
              <a:t>toutes</a:t>
            </a:r>
            <a:r>
              <a:rPr lang="en-US" b="1" dirty="0">
                <a:solidFill>
                  <a:schemeClr val="bg1"/>
                </a:solidFill>
                <a:latin typeface="Calibri"/>
                <a:cs typeface="Calibri"/>
              </a:rPr>
              <a:t> les</a:t>
            </a:r>
            <a:r>
              <a:rPr lang="en-US" b="1" dirty="0" smtClean="0">
                <a:solidFill>
                  <a:schemeClr val="bg1"/>
                </a:solidFill>
                <a:latin typeface="Calibri"/>
                <a:cs typeface="Calibri"/>
              </a:rPr>
              <a:t> 	</a:t>
            </a:r>
            <a:r>
              <a:rPr lang="en-US" b="1" dirty="0" err="1" smtClean="0">
                <a:solidFill>
                  <a:schemeClr val="bg1"/>
                </a:solidFill>
                <a:latin typeface="Calibri"/>
                <a:cs typeface="Calibri"/>
              </a:rPr>
              <a:t>composantes</a:t>
            </a:r>
            <a:r>
              <a:rPr lang="en-US" b="1" dirty="0" smtClean="0">
                <a:solidFill>
                  <a:schemeClr val="bg1"/>
                </a:solidFill>
                <a:latin typeface="Calibri"/>
                <a:cs typeface="Calibri"/>
              </a:rPr>
              <a:t> </a:t>
            </a:r>
            <a:r>
              <a:rPr lang="en-US" b="1" dirty="0">
                <a:solidFill>
                  <a:schemeClr val="bg1"/>
                </a:solidFill>
                <a:latin typeface="Calibri"/>
                <a:cs typeface="Calibri"/>
              </a:rPr>
              <a:t>de</a:t>
            </a:r>
            <a:r>
              <a:rPr lang="en-US" b="1" dirty="0" smtClean="0">
                <a:solidFill>
                  <a:schemeClr val="bg1"/>
                </a:solidFill>
                <a:latin typeface="Calibri"/>
                <a:cs typeface="Calibri"/>
              </a:rPr>
              <a:t> </a:t>
            </a:r>
            <a:r>
              <a:rPr lang="en-US" b="1" dirty="0" err="1" smtClean="0">
                <a:solidFill>
                  <a:schemeClr val="bg1"/>
                </a:solidFill>
                <a:latin typeface="Calibri"/>
                <a:cs typeface="Calibri"/>
              </a:rPr>
              <a:t>l’électromyographe</a:t>
            </a:r>
            <a:r>
              <a:rPr lang="en-US" b="1" dirty="0" smtClean="0">
                <a:solidFill>
                  <a:schemeClr val="bg1"/>
                </a:solidFill>
                <a:latin typeface="Calibri"/>
                <a:cs typeface="Calibri"/>
              </a:rPr>
              <a:t> </a:t>
            </a:r>
            <a:r>
              <a:rPr lang="en-US" b="1" dirty="0">
                <a:solidFill>
                  <a:schemeClr val="bg1"/>
                </a:solidFill>
                <a:latin typeface="Calibri"/>
                <a:cs typeface="Calibri"/>
              </a:rPr>
              <a:t>et </a:t>
            </a:r>
            <a:r>
              <a:rPr lang="en-US" b="1" dirty="0" err="1">
                <a:solidFill>
                  <a:schemeClr val="bg1"/>
                </a:solidFill>
                <a:latin typeface="Calibri"/>
                <a:cs typeface="Calibri"/>
              </a:rPr>
              <a:t>toutes</a:t>
            </a:r>
            <a:r>
              <a:rPr lang="en-US" b="1" dirty="0">
                <a:solidFill>
                  <a:schemeClr val="bg1"/>
                </a:solidFill>
                <a:latin typeface="Calibri"/>
                <a:cs typeface="Calibri"/>
              </a:rPr>
              <a:t> les</a:t>
            </a:r>
            <a:r>
              <a:rPr lang="en-US" b="1" dirty="0" smtClean="0">
                <a:solidFill>
                  <a:schemeClr val="bg1"/>
                </a:solidFill>
                <a:latin typeface="Calibri"/>
                <a:cs typeface="Calibri"/>
              </a:rPr>
              <a:t> </a:t>
            </a:r>
            <a:r>
              <a:rPr lang="en-US" b="1" dirty="0" err="1" smtClean="0">
                <a:solidFill>
                  <a:schemeClr val="bg1"/>
                </a:solidFill>
                <a:latin typeface="Calibri"/>
                <a:cs typeface="Calibri"/>
              </a:rPr>
              <a:t>étapes</a:t>
            </a:r>
            <a:r>
              <a:rPr lang="en-US" b="1" dirty="0" smtClean="0">
                <a:solidFill>
                  <a:schemeClr val="bg1"/>
                </a:solidFill>
                <a:latin typeface="Calibri"/>
                <a:cs typeface="Calibri"/>
              </a:rPr>
              <a:t> 	du </a:t>
            </a:r>
            <a:r>
              <a:rPr lang="en-US" b="1" dirty="0" err="1" smtClean="0">
                <a:solidFill>
                  <a:schemeClr val="bg1"/>
                </a:solidFill>
                <a:latin typeface="Calibri"/>
                <a:cs typeface="Calibri"/>
              </a:rPr>
              <a:t>traitement</a:t>
            </a:r>
            <a:r>
              <a:rPr lang="en-US" b="1" dirty="0" smtClean="0">
                <a:solidFill>
                  <a:schemeClr val="bg1"/>
                </a:solidFill>
                <a:latin typeface="Calibri"/>
                <a:cs typeface="Calibri"/>
              </a:rPr>
              <a:t> </a:t>
            </a:r>
            <a:r>
              <a:rPr lang="en-US" b="1" dirty="0">
                <a:solidFill>
                  <a:schemeClr val="bg1"/>
                </a:solidFill>
                <a:latin typeface="Calibri"/>
                <a:cs typeface="Calibri"/>
              </a:rPr>
              <a:t>du</a:t>
            </a:r>
            <a:r>
              <a:rPr lang="en-US" b="1" dirty="0" smtClean="0">
                <a:solidFill>
                  <a:schemeClr val="bg1"/>
                </a:solidFill>
                <a:latin typeface="Calibri"/>
                <a:cs typeface="Calibri"/>
              </a:rPr>
              <a:t> signal</a:t>
            </a:r>
            <a:endParaRPr lang="en-US" b="1" dirty="0">
              <a:solidFill>
                <a:schemeClr val="bg1"/>
              </a:solidFill>
              <a:latin typeface="Calibri"/>
              <a:cs typeface="Calibri"/>
            </a:endParaRPr>
          </a:p>
          <a:p>
            <a:pPr>
              <a:spcBef>
                <a:spcPct val="50000"/>
              </a:spcBef>
              <a:buFontTx/>
              <a:buChar char="•"/>
            </a:pPr>
            <a:r>
              <a:rPr lang="en-US" b="1" dirty="0">
                <a:solidFill>
                  <a:schemeClr val="bg1"/>
                </a:solidFill>
                <a:latin typeface="Calibri"/>
                <a:cs typeface="Calibri"/>
              </a:rPr>
              <a:t> Il </a:t>
            </a:r>
            <a:r>
              <a:rPr lang="en-US" b="1" dirty="0" err="1">
                <a:solidFill>
                  <a:schemeClr val="bg1"/>
                </a:solidFill>
                <a:latin typeface="Calibri"/>
                <a:cs typeface="Calibri"/>
              </a:rPr>
              <a:t>faut</a:t>
            </a:r>
            <a:r>
              <a:rPr lang="en-US" b="1" dirty="0">
                <a:solidFill>
                  <a:schemeClr val="bg1"/>
                </a:solidFill>
                <a:latin typeface="Calibri"/>
                <a:cs typeface="Calibri"/>
              </a:rPr>
              <a:t> </a:t>
            </a:r>
            <a:r>
              <a:rPr lang="en-US" b="1" dirty="0" err="1">
                <a:solidFill>
                  <a:schemeClr val="bg1"/>
                </a:solidFill>
                <a:latin typeface="Calibri"/>
                <a:cs typeface="Calibri"/>
              </a:rPr>
              <a:t>atténuer</a:t>
            </a:r>
            <a:r>
              <a:rPr lang="en-US" b="1" dirty="0">
                <a:solidFill>
                  <a:schemeClr val="bg1"/>
                </a:solidFill>
                <a:latin typeface="Calibri"/>
                <a:cs typeface="Calibri"/>
              </a:rPr>
              <a:t> le </a:t>
            </a:r>
            <a:r>
              <a:rPr lang="en-US" b="1" dirty="0">
                <a:solidFill>
                  <a:srgbClr val="FFFF00"/>
                </a:solidFill>
                <a:latin typeface="Calibri"/>
                <a:cs typeface="Calibri"/>
              </a:rPr>
              <a:t>BRUIT</a:t>
            </a:r>
            <a:r>
              <a:rPr lang="en-US" b="1" dirty="0">
                <a:solidFill>
                  <a:schemeClr val="bg1"/>
                </a:solidFill>
                <a:latin typeface="Calibri"/>
                <a:cs typeface="Calibri"/>
              </a:rPr>
              <a:t> sans </a:t>
            </a:r>
            <a:r>
              <a:rPr lang="en-US" b="1" dirty="0" err="1">
                <a:solidFill>
                  <a:schemeClr val="bg1"/>
                </a:solidFill>
                <a:latin typeface="Calibri"/>
                <a:cs typeface="Calibri"/>
              </a:rPr>
              <a:t>distorsion</a:t>
            </a:r>
            <a:r>
              <a:rPr lang="en-US" b="1" dirty="0">
                <a:solidFill>
                  <a:schemeClr val="bg1"/>
                </a:solidFill>
                <a:latin typeface="Calibri"/>
                <a:cs typeface="Calibri"/>
              </a:rPr>
              <a:t> du </a:t>
            </a:r>
            <a:r>
              <a:rPr lang="en-US" b="1" dirty="0">
                <a:solidFill>
                  <a:srgbClr val="FFFF00"/>
                </a:solidFill>
                <a:latin typeface="Calibri"/>
                <a:cs typeface="Calibri"/>
              </a:rPr>
              <a:t>SIGNAL</a:t>
            </a:r>
            <a:endParaRPr lang="en-US" b="1" dirty="0">
              <a:solidFill>
                <a:schemeClr val="bg1"/>
              </a:solidFill>
              <a:latin typeface="Calibri"/>
              <a:cs typeface="Calibri"/>
            </a:endParaRPr>
          </a:p>
          <a:p>
            <a:pPr>
              <a:spcBef>
                <a:spcPct val="50000"/>
              </a:spcBef>
              <a:buFontTx/>
              <a:buChar char="•"/>
            </a:pPr>
            <a:endParaRPr lang="en-US" b="1" dirty="0">
              <a:solidFill>
                <a:schemeClr val="bg1"/>
              </a:solidFill>
              <a:latin typeface="Calibri"/>
              <a:cs typeface="Calibri"/>
            </a:endParaRPr>
          </a:p>
          <a:p>
            <a:pPr>
              <a:spcBef>
                <a:spcPct val="50000"/>
              </a:spcBef>
              <a:buFontTx/>
              <a:buChar char="•"/>
            </a:pPr>
            <a:r>
              <a:rPr lang="en-US" b="1" dirty="0">
                <a:solidFill>
                  <a:schemeClr val="bg1"/>
                </a:solidFill>
                <a:latin typeface="Calibri"/>
                <a:cs typeface="Calibri"/>
              </a:rPr>
              <a:t> Il </a:t>
            </a:r>
            <a:r>
              <a:rPr lang="en-US" b="1" dirty="0" err="1">
                <a:solidFill>
                  <a:schemeClr val="bg1"/>
                </a:solidFill>
                <a:latin typeface="Calibri"/>
                <a:cs typeface="Calibri"/>
              </a:rPr>
              <a:t>faut</a:t>
            </a:r>
            <a:r>
              <a:rPr lang="en-US" b="1" dirty="0">
                <a:solidFill>
                  <a:schemeClr val="bg1"/>
                </a:solidFill>
                <a:latin typeface="Calibri"/>
                <a:cs typeface="Calibri"/>
              </a:rPr>
              <a:t> </a:t>
            </a:r>
            <a:r>
              <a:rPr lang="en-US" b="1" dirty="0" err="1">
                <a:solidFill>
                  <a:schemeClr val="bg1"/>
                </a:solidFill>
                <a:latin typeface="Calibri"/>
                <a:cs typeface="Calibri"/>
              </a:rPr>
              <a:t>donc</a:t>
            </a:r>
            <a:r>
              <a:rPr lang="en-US" b="1" dirty="0">
                <a:solidFill>
                  <a:schemeClr val="bg1"/>
                </a:solidFill>
                <a:latin typeface="Calibri"/>
                <a:cs typeface="Calibri"/>
              </a:rPr>
              <a:t> augmenter le rapport </a:t>
            </a:r>
            <a:r>
              <a:rPr lang="en-US" b="1" dirty="0">
                <a:solidFill>
                  <a:srgbClr val="FFFF00"/>
                </a:solidFill>
                <a:latin typeface="Calibri"/>
                <a:cs typeface="Calibri"/>
              </a:rPr>
              <a:t>SIGNAL/BRUIT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204769"/>
            <a:ext cx="8629650" cy="6727992"/>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Réflexe H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Equivalent (±) du réflexe myotatique</a:t>
            </a:r>
            <a:br>
              <a:rPr lang="fr-BE" dirty="0" smtClean="0">
                <a:solidFill>
                  <a:schemeClr val="bg1"/>
                </a:solidFill>
                <a:latin typeface="Calibri"/>
                <a:cs typeface="Calibri"/>
              </a:rPr>
            </a:br>
            <a:r>
              <a:rPr lang="fr-BE" dirty="0" smtClean="0">
                <a:solidFill>
                  <a:schemeClr val="bg1"/>
                </a:solidFill>
                <a:latin typeface="Calibri"/>
                <a:cs typeface="Calibri"/>
              </a:rPr>
              <a:t> 	-	afférence : fibres Ia</a:t>
            </a:r>
            <a:br>
              <a:rPr lang="fr-BE" dirty="0" smtClean="0">
                <a:solidFill>
                  <a:schemeClr val="bg1"/>
                </a:solidFill>
                <a:latin typeface="Calibri"/>
                <a:cs typeface="Calibri"/>
              </a:rPr>
            </a:br>
            <a:r>
              <a:rPr lang="fr-BE" dirty="0" smtClean="0">
                <a:solidFill>
                  <a:schemeClr val="bg1"/>
                </a:solidFill>
                <a:latin typeface="Calibri"/>
                <a:cs typeface="Calibri"/>
              </a:rPr>
              <a:t>	-	efférence : U.M.</a:t>
            </a: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Stimulation nerveuse</a:t>
            </a:r>
            <a:br>
              <a:rPr lang="fr-BE" dirty="0" smtClean="0">
                <a:solidFill>
                  <a:schemeClr val="bg1"/>
                </a:solidFill>
                <a:latin typeface="Calibri"/>
                <a:cs typeface="Calibri"/>
              </a:rPr>
            </a:br>
            <a:r>
              <a:rPr lang="fr-BE" dirty="0" smtClean="0">
                <a:solidFill>
                  <a:schemeClr val="bg1"/>
                </a:solidFill>
                <a:latin typeface="Calibri"/>
                <a:cs typeface="Calibri"/>
              </a:rPr>
              <a:t>		détection musculaire</a:t>
            </a:r>
            <a:br>
              <a:rPr lang="fr-BE" dirty="0" smtClean="0">
                <a:solidFill>
                  <a:schemeClr val="bg1"/>
                </a:solidFill>
                <a:latin typeface="Calibri"/>
                <a:cs typeface="Calibri"/>
              </a:rPr>
            </a:br>
            <a:endParaRPr lang="fr-BE" dirty="0" smtClean="0">
              <a:solidFill>
                <a:schemeClr val="bg1"/>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b="1" dirty="0" smtClean="0">
                <a:solidFill>
                  <a:srgbClr val="FFFF00"/>
                </a:solidFill>
                <a:latin typeface="Calibri"/>
                <a:cs typeface="Calibri"/>
              </a:rPr>
              <a:t>Latence </a:t>
            </a:r>
          </a:p>
          <a:p>
            <a:pPr indent="444482">
              <a:lnSpc>
                <a:spcPct val="120000"/>
              </a:lnSpc>
              <a:tabLst>
                <a:tab pos="374634" algn="l"/>
                <a:tab pos="444482" algn="l"/>
                <a:tab pos="901662" algn="l"/>
                <a:tab pos="2387501" algn="r"/>
                <a:tab pos="2577992" algn="l"/>
              </a:tabLst>
            </a:pPr>
            <a:r>
              <a:rPr lang="fr-BE" dirty="0" smtClean="0">
                <a:solidFill>
                  <a:schemeClr val="bg1"/>
                </a:solidFill>
                <a:latin typeface="Calibri"/>
                <a:cs typeface="Calibri"/>
              </a:rPr>
              <a:t>S1 			&lt; 30 ms </a:t>
            </a:r>
            <a:br>
              <a:rPr lang="fr-BE" dirty="0" smtClean="0">
                <a:solidFill>
                  <a:schemeClr val="bg1"/>
                </a:solidFill>
                <a:latin typeface="Calibri"/>
                <a:cs typeface="Calibri"/>
              </a:rPr>
            </a:br>
            <a:r>
              <a:rPr lang="fr-BE" dirty="0" smtClean="0">
                <a:solidFill>
                  <a:schemeClr val="bg1"/>
                </a:solidFill>
                <a:latin typeface="Calibri"/>
                <a:cs typeface="Calibri"/>
              </a:rPr>
              <a:t>		L3-L4 		&lt; 20 ms</a:t>
            </a:r>
            <a:br>
              <a:rPr lang="fr-BE" dirty="0" smtClean="0">
                <a:solidFill>
                  <a:schemeClr val="bg1"/>
                </a:solidFill>
                <a:latin typeface="Calibri"/>
                <a:cs typeface="Calibri"/>
              </a:rPr>
            </a:br>
            <a:r>
              <a:rPr lang="fr-BE" dirty="0" smtClean="0">
                <a:solidFill>
                  <a:schemeClr val="bg1"/>
                </a:solidFill>
                <a:latin typeface="Calibri"/>
                <a:cs typeface="Calibri"/>
              </a:rPr>
              <a:t>		C6-C7 		&lt; 20 ms</a:t>
            </a:r>
            <a:r>
              <a:rPr lang="fr-BE" dirty="0" smtClean="0">
                <a:effectLst>
                  <a:outerShdw blurRad="38100" dist="38100" dir="2700000" algn="tl">
                    <a:srgbClr val="DDDDDD"/>
                  </a:outerShdw>
                </a:effectLst>
                <a:latin typeface="Calibri"/>
                <a:cs typeface="Calibri"/>
              </a:rPr>
              <a:t/>
            </a:r>
            <a:br>
              <a:rPr lang="fr-BE" dirty="0" smtClean="0">
                <a:effectLst>
                  <a:outerShdw blurRad="38100" dist="38100" dir="2700000" algn="tl">
                    <a:srgbClr val="DDDDDD"/>
                  </a:outerShdw>
                </a:effectLst>
                <a:latin typeface="Calibri"/>
                <a:cs typeface="Calibri"/>
              </a:rPr>
            </a:br>
            <a:endParaRPr lang="en-GB" dirty="0" smtClean="0">
              <a:effectLst>
                <a:outerShdw blurRad="38100" dist="38100" dir="2700000" algn="tl">
                  <a:srgbClr val="DDDDDD"/>
                </a:outerShdw>
              </a:effectLst>
              <a:latin typeface="Calibri"/>
              <a:cs typeface="Calibri"/>
            </a:endParaRPr>
          </a:p>
          <a:p>
            <a:pPr indent="444482">
              <a:lnSpc>
                <a:spcPct val="120000"/>
              </a:lnSpc>
              <a:buBlip>
                <a:blip r:embed="rId3"/>
              </a:buBlip>
              <a:tabLst>
                <a:tab pos="476230" algn="l"/>
                <a:tab pos="857214" algn="l"/>
                <a:tab pos="6095746" algn="l"/>
              </a:tabLst>
            </a:pPr>
            <a:endParaRPr lang="fr-BE" dirty="0">
              <a:solidFill>
                <a:srgbClr val="FFFFFF"/>
              </a:solidFill>
              <a:latin typeface="Calibri"/>
              <a:cs typeface="Calibri"/>
            </a:endParaRPr>
          </a:p>
        </p:txBody>
      </p:sp>
      <p:pic>
        <p:nvPicPr>
          <p:cNvPr id="8" name="Picture 1037" descr="TRUC6"/>
          <p:cNvPicPr>
            <a:picLocks noChangeAspect="1" noChangeArrowheads="1"/>
          </p:cNvPicPr>
          <p:nvPr/>
        </p:nvPicPr>
        <p:blipFill>
          <a:blip r:embed="rId4"/>
          <a:srcRect/>
          <a:stretch>
            <a:fillRect/>
          </a:stretch>
        </p:blipFill>
        <p:spPr bwMode="auto">
          <a:xfrm>
            <a:off x="4762500" y="1778001"/>
            <a:ext cx="4114800" cy="1706563"/>
          </a:xfrm>
          <a:prstGeom prst="rect">
            <a:avLst/>
          </a:prstGeom>
          <a:noFill/>
          <a:ln w="38100">
            <a:solidFill>
              <a:srgbClr val="FF9900"/>
            </a:solidFill>
            <a:miter lim="800000"/>
            <a:headEnd/>
            <a:tailEnd/>
          </a:ln>
        </p:spPr>
      </p:pic>
      <p:pic>
        <p:nvPicPr>
          <p:cNvPr id="9" name="Picture 1038" descr="TRUC5"/>
          <p:cNvPicPr>
            <a:picLocks noChangeAspect="1" noChangeArrowheads="1"/>
          </p:cNvPicPr>
          <p:nvPr/>
        </p:nvPicPr>
        <p:blipFill>
          <a:blip r:embed="rId5"/>
          <a:srcRect/>
          <a:stretch>
            <a:fillRect/>
          </a:stretch>
        </p:blipFill>
        <p:spPr bwMode="auto">
          <a:xfrm>
            <a:off x="5737228" y="3711578"/>
            <a:ext cx="2563813" cy="2328863"/>
          </a:xfrm>
          <a:prstGeom prst="rect">
            <a:avLst/>
          </a:prstGeom>
          <a:noFill/>
          <a:ln w="38100">
            <a:solidFill>
              <a:srgbClr val="FF9900"/>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204767"/>
            <a:ext cx="8629650" cy="7540521"/>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b="1" dirty="0" smtClean="0">
                <a:solidFill>
                  <a:srgbClr val="FFFF00"/>
                </a:solidFill>
                <a:latin typeface="Calibri"/>
                <a:cs typeface="Calibri"/>
              </a:rPr>
              <a:t>Latence minimale</a:t>
            </a:r>
          </a:p>
          <a:p>
            <a:pPr marL="1346144" lvl="2" indent="-488929" eaLnBrk="0" hangingPunct="0">
              <a:spcBef>
                <a:spcPct val="20000"/>
              </a:spcBef>
              <a:buClr>
                <a:schemeClr val="bg1"/>
              </a:buClr>
              <a:buSzPct val="120000"/>
              <a:buFont typeface="Wingdings" pitchFamily="-1" charset="2"/>
              <a:buChar char="Ø"/>
              <a:tabLst>
                <a:tab pos="2006516" algn="l"/>
              </a:tabLst>
              <a:defRPr/>
            </a:pPr>
            <a:r>
              <a:rPr lang="fr-FR" dirty="0" smtClean="0">
                <a:solidFill>
                  <a:schemeClr val="bg1"/>
                </a:solidFill>
                <a:latin typeface="Calibri"/>
                <a:cs typeface="Calibri"/>
              </a:rPr>
              <a:t>index H</a:t>
            </a:r>
          </a:p>
          <a:p>
            <a:pPr marL="1346144" lvl="2" indent="-488929" eaLnBrk="0" hangingPunct="0">
              <a:spcBef>
                <a:spcPct val="20000"/>
              </a:spcBef>
              <a:buClr>
                <a:schemeClr val="bg1"/>
              </a:buClr>
              <a:buSzPct val="120000"/>
              <a:buFont typeface="Wingdings" pitchFamily="-1" charset="2"/>
              <a:buChar char="Ø"/>
              <a:tabLst>
                <a:tab pos="2006516" algn="l"/>
              </a:tabLst>
              <a:defRPr/>
            </a:pPr>
            <a:r>
              <a:rPr lang="fr-FR" dirty="0" smtClean="0">
                <a:solidFill>
                  <a:schemeClr val="bg1"/>
                </a:solidFill>
                <a:latin typeface="Calibri"/>
                <a:cs typeface="Calibri"/>
              </a:rPr>
              <a:t>différence G/Dr</a:t>
            </a:r>
          </a:p>
          <a:p>
            <a:pPr marL="1803325" lvl="3" indent="-279388" eaLnBrk="0" hangingPunct="0">
              <a:spcBef>
                <a:spcPct val="20000"/>
              </a:spcBef>
              <a:buClr>
                <a:schemeClr val="tx1"/>
              </a:buClr>
              <a:buSzPct val="120000"/>
              <a:tabLst>
                <a:tab pos="2006516" algn="l"/>
              </a:tabLst>
              <a:defRPr/>
            </a:pPr>
            <a:r>
              <a:rPr lang="fr-FR" dirty="0" smtClean="0">
                <a:solidFill>
                  <a:schemeClr val="bg1"/>
                </a:solidFill>
                <a:latin typeface="Calibri"/>
                <a:cs typeface="Calibri"/>
              </a:rPr>
              <a:t>	- M.S. : &lt; 1.1 ms </a:t>
            </a:r>
          </a:p>
          <a:p>
            <a:pPr marL="1803325" lvl="3" indent="-279388" eaLnBrk="0" hangingPunct="0">
              <a:spcBef>
                <a:spcPct val="20000"/>
              </a:spcBef>
              <a:buClr>
                <a:schemeClr val="tx1"/>
              </a:buClr>
              <a:buSzPct val="120000"/>
              <a:tabLst>
                <a:tab pos="2006516" algn="l"/>
              </a:tabLst>
              <a:defRPr/>
            </a:pPr>
            <a:r>
              <a:rPr lang="fr-FR" dirty="0" smtClean="0">
                <a:solidFill>
                  <a:schemeClr val="bg1"/>
                </a:solidFill>
                <a:latin typeface="Calibri"/>
                <a:cs typeface="Calibri"/>
              </a:rPr>
              <a:t>	- M.I. : &lt; 1.4 ms</a:t>
            </a:r>
          </a:p>
          <a:p>
            <a:pPr marL="476230" indent="-476230" eaLnBrk="0" hangingPunct="0">
              <a:spcBef>
                <a:spcPct val="20000"/>
              </a:spcBef>
              <a:buClr>
                <a:schemeClr val="tx1"/>
              </a:buClr>
              <a:buSzPct val="120000"/>
              <a:buBlip>
                <a:blip r:embed="rId4"/>
              </a:buBlip>
              <a:tabLst>
                <a:tab pos="2006516" algn="l"/>
              </a:tabLst>
              <a:defRPr/>
            </a:pPr>
            <a:r>
              <a:rPr lang="fr-FR" b="1" dirty="0" err="1" smtClean="0">
                <a:solidFill>
                  <a:srgbClr val="FFFF00"/>
                </a:solidFill>
                <a:latin typeface="Calibri"/>
                <a:cs typeface="Calibri"/>
              </a:rPr>
              <a:t>Hmax/Mmax</a:t>
            </a:r>
            <a:endParaRPr lang="fr-FR" b="1" dirty="0" smtClean="0">
              <a:solidFill>
                <a:srgbClr val="FFFF00"/>
              </a:solidFill>
              <a:latin typeface="Calibri"/>
              <a:cs typeface="Calibri"/>
            </a:endParaRPr>
          </a:p>
          <a:p>
            <a:pPr marL="1346144" lvl="2" indent="-488929" eaLnBrk="0" hangingPunct="0">
              <a:spcBef>
                <a:spcPct val="20000"/>
              </a:spcBef>
              <a:buClr>
                <a:schemeClr val="bg1"/>
              </a:buClr>
              <a:buSzPct val="120000"/>
              <a:buFont typeface="Wingdings" pitchFamily="-1" charset="2"/>
              <a:buChar char="Ø"/>
              <a:tabLst>
                <a:tab pos="2006516" algn="l"/>
              </a:tabLst>
              <a:defRPr/>
            </a:pPr>
            <a:r>
              <a:rPr lang="fr-FR" dirty="0" smtClean="0">
                <a:solidFill>
                  <a:schemeClr val="bg1"/>
                </a:solidFill>
                <a:latin typeface="Calibri"/>
                <a:cs typeface="Calibri"/>
              </a:rPr>
              <a:t>{30-70} %</a:t>
            </a:r>
          </a:p>
          <a:p>
            <a:pPr marL="1803325" lvl="3" indent="-279388" eaLnBrk="0" hangingPunct="0">
              <a:spcBef>
                <a:spcPct val="20000"/>
              </a:spcBef>
              <a:buClr>
                <a:schemeClr val="tx2"/>
              </a:buClr>
              <a:buSzPct val="120000"/>
              <a:tabLst>
                <a:tab pos="2006516" algn="l"/>
              </a:tabLst>
              <a:defRPr/>
            </a:pPr>
            <a:r>
              <a:rPr lang="fr-FR" dirty="0" smtClean="0">
                <a:solidFill>
                  <a:schemeClr val="bg1"/>
                </a:solidFill>
                <a:latin typeface="Calibri"/>
                <a:cs typeface="Calibri"/>
              </a:rPr>
              <a:t>	- &lt; 30 % : neuropathie périphérique avec atteinte des fibres proprioceptives de gros calibre Ia</a:t>
            </a:r>
          </a:p>
          <a:p>
            <a:pPr marL="1803325" lvl="3" indent="-279388" eaLnBrk="0" hangingPunct="0">
              <a:spcBef>
                <a:spcPct val="20000"/>
              </a:spcBef>
              <a:buClr>
                <a:schemeClr val="tx2"/>
              </a:buClr>
              <a:buSzPct val="120000"/>
              <a:tabLst>
                <a:tab pos="2006516" algn="l"/>
              </a:tabLst>
              <a:defRPr/>
            </a:pPr>
            <a:r>
              <a:rPr lang="fr-FR" dirty="0" smtClean="0">
                <a:solidFill>
                  <a:schemeClr val="bg1"/>
                </a:solidFill>
                <a:latin typeface="Calibri"/>
                <a:cs typeface="Calibri"/>
              </a:rPr>
              <a:t>	- &gt; 70 % atteintes </a:t>
            </a:r>
            <a:r>
              <a:rPr lang="fr-FR" dirty="0" err="1" smtClean="0">
                <a:solidFill>
                  <a:schemeClr val="bg1"/>
                </a:solidFill>
                <a:latin typeface="Calibri"/>
                <a:cs typeface="Calibri"/>
              </a:rPr>
              <a:t>corticospinales</a:t>
            </a:r>
            <a:endParaRPr lang="fr-FR" dirty="0" smtClean="0">
              <a:solidFill>
                <a:schemeClr val="bg1"/>
              </a:solidFill>
              <a:latin typeface="Calibri"/>
              <a:cs typeface="Calibri"/>
            </a:endParaRPr>
          </a:p>
          <a:p>
            <a:pPr marL="476230" indent="-476230" eaLnBrk="0" hangingPunct="0">
              <a:spcBef>
                <a:spcPct val="20000"/>
              </a:spcBef>
              <a:buClr>
                <a:schemeClr val="tx1"/>
              </a:buClr>
              <a:buSzPct val="120000"/>
              <a:buBlip>
                <a:blip r:embed="rId4"/>
              </a:buBlip>
              <a:tabLst>
                <a:tab pos="2006516" algn="l"/>
              </a:tabLst>
              <a:defRPr/>
            </a:pPr>
            <a:r>
              <a:rPr lang="fr-FR" b="1" dirty="0" smtClean="0">
                <a:solidFill>
                  <a:srgbClr val="FFFF00"/>
                </a:solidFill>
                <a:latin typeface="Calibri"/>
                <a:cs typeface="Calibri"/>
              </a:rPr>
              <a:t>Amplitude</a:t>
            </a:r>
          </a:p>
          <a:p>
            <a:pPr marL="1346144" lvl="2" indent="-488929" eaLnBrk="0" hangingPunct="0">
              <a:spcBef>
                <a:spcPct val="20000"/>
              </a:spcBef>
              <a:buClr>
                <a:schemeClr val="bg1"/>
              </a:buClr>
              <a:buSzPct val="120000"/>
              <a:buFont typeface="Wingdings" pitchFamily="-1" charset="2"/>
              <a:buChar char="Ø"/>
              <a:tabLst>
                <a:tab pos="2006516" algn="l"/>
              </a:tabLst>
              <a:defRPr/>
            </a:pPr>
            <a:r>
              <a:rPr lang="fr-FR" dirty="0" smtClean="0">
                <a:solidFill>
                  <a:schemeClr val="bg1"/>
                </a:solidFill>
                <a:latin typeface="Calibri"/>
                <a:cs typeface="Calibri"/>
              </a:rPr>
              <a:t>différence G/Dr : &lt; 50 %</a:t>
            </a:r>
          </a:p>
          <a:p>
            <a:pPr indent="444482">
              <a:lnSpc>
                <a:spcPct val="120000"/>
              </a:lnSpc>
              <a:tabLst>
                <a:tab pos="374634" algn="l"/>
                <a:tab pos="444482" algn="l"/>
                <a:tab pos="901662" algn="l"/>
                <a:tab pos="2387501" algn="r"/>
                <a:tab pos="2577992" algn="l"/>
              </a:tabLst>
            </a:pPr>
            <a:r>
              <a:rPr lang="fr-BE" dirty="0" smtClean="0">
                <a:effectLst>
                  <a:outerShdw blurRad="38100" dist="38100" dir="2700000" algn="tl">
                    <a:srgbClr val="DDDDDD"/>
                  </a:outerShdw>
                </a:effectLst>
                <a:latin typeface="Calibri"/>
                <a:cs typeface="Calibri"/>
              </a:rPr>
              <a:t/>
            </a:r>
            <a:br>
              <a:rPr lang="fr-BE" dirty="0" smtClean="0">
                <a:effectLst>
                  <a:outerShdw blurRad="38100" dist="38100" dir="2700000" algn="tl">
                    <a:srgbClr val="DDDDDD"/>
                  </a:outerShdw>
                </a:effectLst>
                <a:latin typeface="Calibri"/>
                <a:cs typeface="Calibri"/>
              </a:rPr>
            </a:br>
            <a:endParaRPr lang="en-GB" dirty="0" smtClean="0">
              <a:effectLst>
                <a:outerShdw blurRad="38100" dist="38100" dir="2700000" algn="tl">
                  <a:srgbClr val="DDDDDD"/>
                </a:outerShdw>
              </a:effectLst>
              <a:latin typeface="Calibri"/>
              <a:cs typeface="Calibri"/>
            </a:endParaRPr>
          </a:p>
          <a:p>
            <a:pPr indent="444482">
              <a:lnSpc>
                <a:spcPct val="120000"/>
              </a:lnSpc>
              <a:buBlip>
                <a:blip r:embed="rId3"/>
              </a:buBlip>
              <a:tabLst>
                <a:tab pos="476230" algn="l"/>
                <a:tab pos="857214" algn="l"/>
                <a:tab pos="6095746" algn="l"/>
              </a:tabLst>
            </a:pPr>
            <a:endParaRPr lang="fr-BE" dirty="0">
              <a:solidFill>
                <a:srgbClr val="FFFFFF"/>
              </a:solidFill>
              <a:latin typeface="Calibri"/>
              <a:cs typeface="Calibri"/>
            </a:endParaRPr>
          </a:p>
        </p:txBody>
      </p:sp>
      <p:sp>
        <p:nvSpPr>
          <p:cNvPr id="11" name="Text Box 6"/>
          <p:cNvSpPr txBox="1">
            <a:spLocks noChangeArrowheads="1"/>
          </p:cNvSpPr>
          <p:nvPr/>
        </p:nvSpPr>
        <p:spPr bwMode="auto">
          <a:xfrm>
            <a:off x="4572002" y="925513"/>
            <a:ext cx="4397375" cy="2123654"/>
          </a:xfrm>
          <a:prstGeom prst="rect">
            <a:avLst/>
          </a:prstGeom>
          <a:noFill/>
          <a:ln w="38100">
            <a:solidFill>
              <a:srgbClr val="FFFF00"/>
            </a:solidFill>
            <a:miter lim="800000"/>
            <a:headEnd/>
            <a:tailEnd/>
          </a:ln>
        </p:spPr>
        <p:txBody>
          <a:bodyPr lIns="91436" tIns="45718" rIns="91436" bIns="45718">
            <a:prstTxWarp prst="textNoShape">
              <a:avLst/>
            </a:prstTxWarp>
            <a:spAutoFit/>
          </a:bodyPr>
          <a:lstStyle/>
          <a:p>
            <a:pPr eaLnBrk="0" hangingPunct="0">
              <a:spcBef>
                <a:spcPct val="50000"/>
              </a:spcBef>
              <a:tabLst>
                <a:tab pos="1809675" algn="l"/>
                <a:tab pos="2381150" algn="l"/>
                <a:tab pos="3524103" algn="l"/>
              </a:tabLst>
            </a:pPr>
            <a:r>
              <a:rPr lang="fr-FR" dirty="0">
                <a:solidFill>
                  <a:schemeClr val="bg1"/>
                </a:solidFill>
                <a:latin typeface="Calibri"/>
                <a:cs typeface="Calibri"/>
              </a:rPr>
              <a:t>	Taille en cm</a:t>
            </a:r>
          </a:p>
          <a:p>
            <a:pPr eaLnBrk="0" hangingPunct="0">
              <a:spcBef>
                <a:spcPct val="50000"/>
              </a:spcBef>
              <a:tabLst>
                <a:tab pos="1809675" algn="l"/>
                <a:tab pos="2381150" algn="l"/>
                <a:tab pos="3524103" algn="l"/>
              </a:tabLst>
            </a:pPr>
            <a:r>
              <a:rPr lang="fr-FR" dirty="0">
                <a:solidFill>
                  <a:schemeClr val="bg1"/>
                </a:solidFill>
                <a:latin typeface="Calibri"/>
                <a:cs typeface="Calibri"/>
              </a:rPr>
              <a:t>INDEX H =		</a:t>
            </a:r>
            <a:r>
              <a:rPr lang="fr-BE" dirty="0">
                <a:solidFill>
                  <a:schemeClr val="bg1"/>
                </a:solidFill>
                <a:latin typeface="Calibri"/>
                <a:cs typeface="Calibri"/>
              </a:rPr>
              <a:t>           	</a:t>
            </a:r>
            <a:r>
              <a:rPr lang="fr-FR" dirty="0">
                <a:solidFill>
                  <a:schemeClr val="bg1"/>
                </a:solidFill>
                <a:latin typeface="Calibri"/>
                <a:cs typeface="Calibri"/>
              </a:rPr>
              <a:t>X 2</a:t>
            </a:r>
          </a:p>
          <a:p>
            <a:pPr eaLnBrk="0" hangingPunct="0">
              <a:spcBef>
                <a:spcPct val="50000"/>
              </a:spcBef>
              <a:tabLst>
                <a:tab pos="1809675" algn="l"/>
                <a:tab pos="2381150" algn="l"/>
                <a:tab pos="3524103" algn="l"/>
              </a:tabLst>
            </a:pPr>
            <a:r>
              <a:rPr lang="fr-FR" dirty="0">
                <a:solidFill>
                  <a:schemeClr val="bg1"/>
                </a:solidFill>
                <a:latin typeface="Calibri"/>
                <a:cs typeface="Calibri"/>
              </a:rPr>
              <a:t>		H-M</a:t>
            </a:r>
          </a:p>
          <a:p>
            <a:pPr eaLnBrk="0" hangingPunct="0">
              <a:spcBef>
                <a:spcPct val="50000"/>
              </a:spcBef>
              <a:tabLst>
                <a:tab pos="1809675" algn="l"/>
                <a:tab pos="2381150" algn="l"/>
                <a:tab pos="3524103" algn="l"/>
              </a:tabLst>
            </a:pPr>
            <a:r>
              <a:rPr lang="fr-FR" dirty="0">
                <a:solidFill>
                  <a:schemeClr val="bg1"/>
                </a:solidFill>
                <a:latin typeface="Calibri"/>
                <a:cs typeface="Calibri"/>
              </a:rPr>
              <a:t>	</a:t>
            </a:r>
            <a:r>
              <a:rPr lang="fr-FR" b="1" dirty="0">
                <a:solidFill>
                  <a:srgbClr val="FFFF00"/>
                </a:solidFill>
                <a:latin typeface="Calibri"/>
                <a:cs typeface="Calibri"/>
              </a:rPr>
              <a:t>&gt; 80 %</a:t>
            </a:r>
          </a:p>
        </p:txBody>
      </p:sp>
      <p:sp>
        <p:nvSpPr>
          <p:cNvPr id="16" name="AutoShape 7"/>
          <p:cNvSpPr>
            <a:spLocks/>
          </p:cNvSpPr>
          <p:nvPr/>
        </p:nvSpPr>
        <p:spPr bwMode="auto">
          <a:xfrm>
            <a:off x="6283328" y="1104900"/>
            <a:ext cx="68263" cy="1295400"/>
          </a:xfrm>
          <a:prstGeom prst="leftBracket">
            <a:avLst>
              <a:gd name="adj" fmla="val 158138"/>
            </a:avLst>
          </a:prstGeom>
          <a:noFill/>
          <a:ln w="38100">
            <a:solidFill>
              <a:schemeClr val="bg1"/>
            </a:solidFill>
            <a:round/>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17" name="AutoShape 8"/>
          <p:cNvSpPr>
            <a:spLocks/>
          </p:cNvSpPr>
          <p:nvPr/>
        </p:nvSpPr>
        <p:spPr bwMode="auto">
          <a:xfrm>
            <a:off x="8035927" y="1104900"/>
            <a:ext cx="68263" cy="1295400"/>
          </a:xfrm>
          <a:prstGeom prst="rightBracket">
            <a:avLst>
              <a:gd name="adj" fmla="val 158138"/>
            </a:avLst>
          </a:prstGeom>
          <a:noFill/>
          <a:ln w="38100">
            <a:solidFill>
              <a:schemeClr val="bg1"/>
            </a:solidFill>
            <a:round/>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18" name="Line 9"/>
          <p:cNvSpPr>
            <a:spLocks noChangeShapeType="1"/>
          </p:cNvSpPr>
          <p:nvPr/>
        </p:nvSpPr>
        <p:spPr bwMode="auto">
          <a:xfrm>
            <a:off x="6427788" y="1760539"/>
            <a:ext cx="1422400" cy="0"/>
          </a:xfrm>
          <a:prstGeom prst="line">
            <a:avLst/>
          </a:prstGeom>
          <a:noFill/>
          <a:ln w="38100">
            <a:solidFill>
              <a:schemeClr val="bg1"/>
            </a:solidFill>
            <a:round/>
            <a:headEnd/>
            <a:tailEnd/>
          </a:ln>
        </p:spPr>
        <p:txBody>
          <a:bodyPr wrap="none" lIns="91436" tIns="45718" rIns="91436" bIns="45718" anchor="ctr">
            <a:prstTxWarp prst="textNoShape">
              <a:avLst/>
            </a:prstTxWarp>
          </a:bodyPr>
          <a:lstStyle/>
          <a:p>
            <a:endParaRPr lang="en-US">
              <a:solidFill>
                <a:schemeClr val="bg1"/>
              </a:solidFill>
              <a:latin typeface="Calibri"/>
              <a:cs typeface="Calibri"/>
            </a:endParaRPr>
          </a:p>
        </p:txBody>
      </p:sp>
      <p:sp>
        <p:nvSpPr>
          <p:cNvPr id="19" name="Text Box 10"/>
          <p:cNvSpPr txBox="1">
            <a:spLocks noChangeArrowheads="1"/>
          </p:cNvSpPr>
          <p:nvPr/>
        </p:nvSpPr>
        <p:spPr bwMode="auto">
          <a:xfrm>
            <a:off x="8105775" y="971553"/>
            <a:ext cx="406400" cy="461661"/>
          </a:xfrm>
          <a:prstGeom prst="rect">
            <a:avLst/>
          </a:prstGeom>
          <a:noFill/>
          <a:ln w="9525">
            <a:noFill/>
            <a:miter lim="800000"/>
            <a:headEnd/>
            <a:tailEnd/>
          </a:ln>
          <a:effectLst/>
        </p:spPr>
        <p:txBody>
          <a:bodyPr lIns="91436" tIns="45718" rIns="91436" bIns="45718">
            <a:prstTxWarp prst="textNoShape">
              <a:avLst/>
            </a:prstTxWarp>
            <a:spAutoFit/>
          </a:bodyPr>
          <a:lstStyle/>
          <a:p>
            <a:pPr eaLnBrk="0" hangingPunct="0">
              <a:spcBef>
                <a:spcPct val="50000"/>
              </a:spcBef>
              <a:defRPr/>
            </a:pPr>
            <a:r>
              <a:rPr lang="fr-FR" b="1">
                <a:solidFill>
                  <a:schemeClr val="bg1"/>
                </a:solidFill>
                <a:latin typeface="Calibri"/>
                <a:cs typeface="Calibri"/>
              </a:rPr>
              <a:t>2</a:t>
            </a:r>
            <a:endParaRPr lang="fr-FR">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Méthodologie</a:t>
            </a:r>
            <a:endParaRPr lang="fr-FR" b="1" dirty="0">
              <a:solidFill>
                <a:schemeClr val="bg1"/>
              </a:solidFill>
              <a:latin typeface="Calibri"/>
              <a:cs typeface="Calibri"/>
            </a:endParaRPr>
          </a:p>
        </p:txBody>
      </p:sp>
      <p:graphicFrame>
        <p:nvGraphicFramePr>
          <p:cNvPr id="12" name="Group 1036"/>
          <p:cNvGraphicFramePr>
            <a:graphicFrameLocks noGrp="1"/>
          </p:cNvGraphicFramePr>
          <p:nvPr/>
        </p:nvGraphicFramePr>
        <p:xfrm>
          <a:off x="1041400" y="777878"/>
          <a:ext cx="7454900" cy="4741865"/>
        </p:xfrm>
        <a:graphic>
          <a:graphicData uri="http://schemas.openxmlformats.org/drawingml/2006/table">
            <a:tbl>
              <a:tblPr/>
              <a:tblGrid>
                <a:gridCol w="2552700"/>
                <a:gridCol w="2095500"/>
                <a:gridCol w="2806700"/>
              </a:tblGrid>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1" i="0" u="none" strike="noStrike" cap="none" normalizeH="0" baseline="0" dirty="0">
                          <a:ln>
                            <a:noFill/>
                          </a:ln>
                          <a:solidFill>
                            <a:srgbClr val="FFFF00"/>
                          </a:solidFill>
                          <a:effectLst/>
                          <a:latin typeface="Cambria"/>
                          <a:cs typeface="Cambria"/>
                        </a:rPr>
                        <a:t>Stimulation</a:t>
                      </a:r>
                      <a:endParaRPr kumimoji="0" lang="fr-FR" sz="2800" b="1" i="0" u="none" strike="noStrike" cap="none" normalizeH="0" baseline="0" dirty="0">
                        <a:ln>
                          <a:noFill/>
                        </a:ln>
                        <a:solidFill>
                          <a:srgbClr val="FFFF00"/>
                        </a:solidFill>
                        <a:effectLst/>
                        <a:latin typeface="Cambria"/>
                        <a:cs typeface="Cambria"/>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Durée (ms)</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Fréquence (Hz)</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dirty="0">
                          <a:ln>
                            <a:noFill/>
                          </a:ln>
                          <a:solidFill>
                            <a:srgbClr val="FFFFFF"/>
                          </a:solidFill>
                          <a:effectLst/>
                          <a:latin typeface="Cambria"/>
                          <a:cs typeface="Cambria"/>
                        </a:rPr>
                        <a:t>Pot. Sensitif</a:t>
                      </a:r>
                      <a:endParaRPr kumimoji="0" lang="fr-FR" sz="2800" b="0" i="0" u="none" strike="noStrike" cap="none" normalizeH="0" baseline="0" dirty="0">
                        <a:ln>
                          <a:noFill/>
                        </a:ln>
                        <a:solidFill>
                          <a:srgbClr val="FFFFFF"/>
                        </a:solidFill>
                        <a:effectLst/>
                        <a:latin typeface="Cambria"/>
                        <a:cs typeface="Cambria"/>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0,1</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3</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Réponse M</a:t>
                      </a:r>
                      <a:endParaRPr kumimoji="0" lang="fr-FR" sz="2800" b="0" i="0" u="none" strike="noStrike" cap="none" normalizeH="0" baseline="0">
                        <a:ln>
                          <a:noFill/>
                        </a:ln>
                        <a:solidFill>
                          <a:srgbClr val="FFFFFF"/>
                        </a:solidFill>
                        <a:effectLst/>
                        <a:latin typeface="Cambria"/>
                        <a:cs typeface="Cambria"/>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dirty="0">
                          <a:ln>
                            <a:noFill/>
                          </a:ln>
                          <a:solidFill>
                            <a:srgbClr val="FFFFFF"/>
                          </a:solidFill>
                          <a:effectLst/>
                          <a:latin typeface="Cambria"/>
                          <a:cs typeface="Cambria"/>
                        </a:rPr>
                        <a:t>0,2 - 1</a:t>
                      </a:r>
                      <a:endParaRPr kumimoji="0" lang="fr-FR" sz="2800" b="0" i="0" u="none" strike="noStrike" cap="none" normalizeH="0" baseline="0" dirty="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1</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Réponse F</a:t>
                      </a:r>
                      <a:endParaRPr kumimoji="0" lang="fr-FR" sz="2800" b="0" i="0" u="none" strike="noStrike" cap="none" normalizeH="0" baseline="0">
                        <a:ln>
                          <a:noFill/>
                        </a:ln>
                        <a:solidFill>
                          <a:srgbClr val="FFFFFF"/>
                        </a:solidFill>
                        <a:effectLst/>
                        <a:latin typeface="Cambria"/>
                        <a:cs typeface="Cambria"/>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dirty="0">
                          <a:ln>
                            <a:noFill/>
                          </a:ln>
                          <a:solidFill>
                            <a:srgbClr val="FFFFFF"/>
                          </a:solidFill>
                          <a:effectLst/>
                          <a:latin typeface="Cambria"/>
                          <a:cs typeface="Cambria"/>
                        </a:rPr>
                        <a:t>0,2 - 1</a:t>
                      </a:r>
                      <a:endParaRPr kumimoji="0" lang="fr-FR" sz="2800" b="0" i="0" u="none" strike="noStrike" cap="none" normalizeH="0" baseline="0" dirty="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(0,2 –) 1</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dirty="0">
                          <a:ln>
                            <a:noFill/>
                          </a:ln>
                          <a:solidFill>
                            <a:srgbClr val="FFFFFF"/>
                          </a:solidFill>
                          <a:effectLst/>
                          <a:latin typeface="Cambria"/>
                          <a:cs typeface="Cambria"/>
                        </a:rPr>
                        <a:t>Réflexe H</a:t>
                      </a:r>
                      <a:endParaRPr kumimoji="0" lang="fr-FR" sz="2800" b="0" i="0" u="none" strike="noStrike" cap="none" normalizeH="0" baseline="0" dirty="0">
                        <a:ln>
                          <a:noFill/>
                        </a:ln>
                        <a:solidFill>
                          <a:srgbClr val="FFFFFF"/>
                        </a:solidFill>
                        <a:effectLst/>
                        <a:latin typeface="Cambria"/>
                        <a:cs typeface="Cambria"/>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dirty="0">
                          <a:ln>
                            <a:noFill/>
                          </a:ln>
                          <a:solidFill>
                            <a:srgbClr val="FFFFFF"/>
                          </a:solidFill>
                          <a:effectLst/>
                          <a:latin typeface="Cambria"/>
                          <a:cs typeface="Cambria"/>
                        </a:rPr>
                        <a:t>1</a:t>
                      </a:r>
                      <a:endParaRPr kumimoji="0" lang="fr-FR" sz="2800" b="0" i="0" u="none" strike="noStrike" cap="none" normalizeH="0" baseline="0" dirty="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0,1 – O,5</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S.N.R.</a:t>
                      </a:r>
                      <a:endParaRPr kumimoji="0" lang="fr-FR" sz="2800" b="0" i="0" u="none" strike="noStrike" cap="none" normalizeH="0" baseline="0">
                        <a:ln>
                          <a:noFill/>
                        </a:ln>
                        <a:solidFill>
                          <a:srgbClr val="FFFFFF"/>
                        </a:solidFill>
                        <a:effectLst/>
                        <a:latin typeface="Cambria"/>
                        <a:cs typeface="Cambria"/>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dirty="0">
                          <a:ln>
                            <a:noFill/>
                          </a:ln>
                          <a:solidFill>
                            <a:srgbClr val="FFFFFF"/>
                          </a:solidFill>
                          <a:effectLst/>
                          <a:latin typeface="Cambria"/>
                          <a:cs typeface="Cambria"/>
                        </a:rPr>
                        <a:t>0,2</a:t>
                      </a:r>
                      <a:endParaRPr kumimoji="0" lang="fr-FR" sz="2800" b="0" i="0" u="none" strike="noStrike" cap="none" normalizeH="0" baseline="0" dirty="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3 - 50</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Comptage UM</a:t>
                      </a:r>
                      <a:endParaRPr kumimoji="0" lang="fr-FR" sz="2800" b="0" i="0" u="none" strike="noStrike" cap="none" normalizeH="0" baseline="0">
                        <a:ln>
                          <a:noFill/>
                        </a:ln>
                        <a:solidFill>
                          <a:srgbClr val="FFFFFF"/>
                        </a:solidFill>
                        <a:effectLst/>
                        <a:latin typeface="Cambria"/>
                        <a:cs typeface="Cambria"/>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a:ln>
                            <a:noFill/>
                          </a:ln>
                          <a:solidFill>
                            <a:srgbClr val="FFFFFF"/>
                          </a:solidFill>
                          <a:effectLst/>
                          <a:latin typeface="Cambria"/>
                          <a:cs typeface="Cambria"/>
                        </a:rPr>
                        <a:t>0,05</a:t>
                      </a:r>
                      <a:endParaRPr kumimoji="0" lang="fr-FR" sz="2800" b="0" i="0" u="none" strike="noStrike" cap="none" normalizeH="0" baseline="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2800" b="0" i="0" u="none" strike="noStrike" cap="none" normalizeH="0" baseline="0" dirty="0">
                          <a:ln>
                            <a:noFill/>
                          </a:ln>
                          <a:solidFill>
                            <a:srgbClr val="FFFFFF"/>
                          </a:solidFill>
                          <a:effectLst/>
                          <a:latin typeface="Cambria"/>
                          <a:cs typeface="Cambria"/>
                        </a:rPr>
                        <a:t>1</a:t>
                      </a:r>
                      <a:endParaRPr kumimoji="0" lang="fr-FR" sz="2800" b="0" i="0" u="none" strike="noStrike" cap="none" normalizeH="0" baseline="0" dirty="0">
                        <a:ln>
                          <a:noFill/>
                        </a:ln>
                        <a:solidFill>
                          <a:srgbClr val="FFFFFF"/>
                        </a:solidFill>
                        <a:effectLst/>
                        <a:latin typeface="Cambria"/>
                        <a:cs typeface="Cambri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Neurapraxie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28569"/>
            <a:ext cx="8896350" cy="628479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Modifications structurales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dirty="0" smtClean="0">
                <a:solidFill>
                  <a:schemeClr val="bg1"/>
                </a:solidFill>
                <a:latin typeface="Calibri"/>
                <a:cs typeface="Calibri"/>
              </a:rPr>
              <a:t>Axones et tissus de soutien restent intacts</a:t>
            </a:r>
          </a:p>
          <a:p>
            <a:pPr indent="444482">
              <a:lnSpc>
                <a:spcPct val="120000"/>
              </a:lnSpc>
              <a:buBlip>
                <a:blip r:embed="rId3"/>
              </a:buBlip>
              <a:tabLst>
                <a:tab pos="374634" algn="l"/>
                <a:tab pos="444482" algn="l"/>
                <a:tab pos="901662" algn="l"/>
                <a:tab pos="2387501" algn="r"/>
                <a:tab pos="2577992" algn="l"/>
              </a:tabLst>
            </a:pPr>
            <a:r>
              <a:rPr lang="fr-BE" b="1" dirty="0" smtClean="0">
                <a:solidFill>
                  <a:srgbClr val="FFFF00"/>
                </a:solidFill>
                <a:latin typeface="Calibri"/>
                <a:cs typeface="Calibri"/>
              </a:rPr>
              <a:t>Absence de modification structurale</a:t>
            </a:r>
            <a:r>
              <a:rPr lang="fr-BE" dirty="0" smtClean="0">
                <a:solidFill>
                  <a:schemeClr val="bg1"/>
                </a:solidFill>
                <a:latin typeface="Calibri"/>
                <a:cs typeface="Calibri"/>
              </a:rPr>
              <a:t> du nerf</a:t>
            </a:r>
            <a:r>
              <a:rPr lang="fr-FR" dirty="0" smtClean="0">
                <a:solidFill>
                  <a:schemeClr val="bg1"/>
                </a:solidFill>
                <a:latin typeface="Calibri"/>
                <a:cs typeface="Calibri"/>
              </a:rPr>
              <a:t> </a:t>
            </a:r>
            <a:br>
              <a:rPr lang="fr-FR" dirty="0" smtClean="0">
                <a:solidFill>
                  <a:schemeClr val="bg1"/>
                </a:solidFill>
                <a:latin typeface="Calibri"/>
                <a:cs typeface="Calibri"/>
              </a:rPr>
            </a:br>
            <a:r>
              <a:rPr lang="fr-FR" dirty="0" smtClean="0">
                <a:solidFill>
                  <a:schemeClr val="bg1"/>
                </a:solidFill>
                <a:latin typeface="Calibri"/>
                <a:cs typeface="Calibri"/>
              </a:rPr>
              <a:t>			- </a:t>
            </a:r>
            <a:r>
              <a:rPr lang="fr-BE" dirty="0" smtClean="0">
                <a:solidFill>
                  <a:schemeClr val="bg1"/>
                </a:solidFill>
                <a:latin typeface="Calibri"/>
                <a:cs typeface="Calibri"/>
              </a:rPr>
              <a:t>ischémie de courte durée (jambes croisées)</a:t>
            </a:r>
            <a:br>
              <a:rPr lang="fr-BE" dirty="0" smtClean="0">
                <a:solidFill>
                  <a:schemeClr val="bg1"/>
                </a:solidFill>
                <a:latin typeface="Calibri"/>
                <a:cs typeface="Calibri"/>
              </a:rPr>
            </a:br>
            <a:r>
              <a:rPr lang="fr-BE" dirty="0" smtClean="0">
                <a:solidFill>
                  <a:schemeClr val="bg1"/>
                </a:solidFill>
                <a:latin typeface="Calibri"/>
                <a:cs typeface="Calibri"/>
              </a:rPr>
              <a:t>			- neuropathies fonctionnelles (hypoxie, canaux ioniques) </a:t>
            </a:r>
            <a:br>
              <a:rPr lang="fr-BE" dirty="0" smtClean="0">
                <a:solidFill>
                  <a:schemeClr val="bg1"/>
                </a:solidFill>
                <a:latin typeface="Calibri"/>
                <a:cs typeface="Calibri"/>
              </a:rPr>
            </a:br>
            <a:r>
              <a:rPr lang="fr-BE" dirty="0" smtClean="0">
                <a:solidFill>
                  <a:schemeClr val="bg1"/>
                </a:solidFill>
                <a:latin typeface="Calibri"/>
                <a:cs typeface="Calibri"/>
              </a:rPr>
              <a:t>			   =&gt; </a:t>
            </a:r>
            <a:r>
              <a:rPr lang="fr-BE" u="sng" dirty="0" smtClean="0">
                <a:solidFill>
                  <a:schemeClr val="bg1"/>
                </a:solidFill>
                <a:latin typeface="Calibri"/>
                <a:cs typeface="Calibri"/>
              </a:rPr>
              <a:t>ralentissement</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a:t>
            </a:r>
            <a:r>
              <a:rPr lang="fr-BE" b="1" dirty="0" smtClean="0">
                <a:solidFill>
                  <a:srgbClr val="FFFF00"/>
                </a:solidFill>
                <a:latin typeface="Calibri"/>
                <a:cs typeface="Calibri"/>
              </a:rPr>
              <a:t>D</a:t>
            </a:r>
            <a:r>
              <a:rPr lang="fr-FR" b="1" dirty="0" err="1" smtClean="0">
                <a:solidFill>
                  <a:srgbClr val="FFFF00"/>
                </a:solidFill>
                <a:latin typeface="Calibri"/>
                <a:cs typeface="Calibri"/>
              </a:rPr>
              <a:t>émyélinisation</a:t>
            </a:r>
            <a:r>
              <a:rPr lang="fr-FR" b="1" dirty="0" smtClean="0">
                <a:solidFill>
                  <a:srgbClr val="FFFF00"/>
                </a:solidFill>
                <a:latin typeface="Calibri"/>
                <a:cs typeface="Calibri"/>
              </a:rPr>
              <a:t> </a:t>
            </a:r>
            <a:r>
              <a:rPr lang="fr-FR" b="1" dirty="0" err="1" smtClean="0">
                <a:solidFill>
                  <a:srgbClr val="FFFF00"/>
                </a:solidFill>
                <a:latin typeface="Calibri"/>
                <a:cs typeface="Calibri"/>
              </a:rPr>
              <a:t>paranodale</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u="sng" dirty="0" smtClean="0">
                <a:solidFill>
                  <a:schemeClr val="bg1"/>
                </a:solidFill>
                <a:latin typeface="Calibri"/>
                <a:cs typeface="Calibri"/>
              </a:rPr>
              <a:t>ralentissement</a:t>
            </a:r>
            <a:r>
              <a:rPr lang="fr-FR" dirty="0" smtClean="0">
                <a:solidFill>
                  <a:schemeClr val="bg1"/>
                </a:solidFill>
                <a:latin typeface="Calibri"/>
                <a:cs typeface="Calibri"/>
              </a:rPr>
              <a:t> de la conduction </a:t>
            </a:r>
            <a:r>
              <a:rPr lang="fr-FR" dirty="0" err="1" smtClean="0">
                <a:solidFill>
                  <a:schemeClr val="bg1"/>
                </a:solidFill>
                <a:latin typeface="Calibri"/>
                <a:cs typeface="Calibri"/>
              </a:rPr>
              <a:t>internodale</a:t>
            </a:r>
            <a:r>
              <a:rPr lang="fr-FR" dirty="0" smtClean="0">
                <a:solidFill>
                  <a:schemeClr val="bg1"/>
                </a:solidFill>
                <a:latin typeface="Calibri"/>
                <a:cs typeface="Calibri"/>
              </a:rPr>
              <a:t> =&gt; des V.C.</a:t>
            </a:r>
            <a:br>
              <a:rPr lang="fr-FR" dirty="0" smtClean="0">
                <a:solidFill>
                  <a:schemeClr val="bg1"/>
                </a:solidFill>
                <a:latin typeface="Calibri"/>
                <a:cs typeface="Calibri"/>
              </a:rPr>
            </a:br>
            <a:r>
              <a:rPr lang="fr-FR" dirty="0" smtClean="0">
                <a:solidFill>
                  <a:schemeClr val="bg1"/>
                </a:solidFill>
                <a:latin typeface="Calibri"/>
                <a:cs typeface="Calibri"/>
              </a:rPr>
              <a:t>		</a:t>
            </a:r>
            <a:r>
              <a:rPr lang="fr-BE" b="1" dirty="0" smtClean="0">
                <a:solidFill>
                  <a:srgbClr val="FFFF00"/>
                </a:solidFill>
                <a:latin typeface="Calibri"/>
                <a:cs typeface="Calibri"/>
              </a:rPr>
              <a:t>D</a:t>
            </a:r>
            <a:r>
              <a:rPr lang="fr-FR" b="1" dirty="0" err="1" smtClean="0">
                <a:solidFill>
                  <a:srgbClr val="FFFF00"/>
                </a:solidFill>
                <a:latin typeface="Calibri"/>
                <a:cs typeface="Calibri"/>
              </a:rPr>
              <a:t>émyélinisation</a:t>
            </a:r>
            <a:r>
              <a:rPr lang="fr-FR" b="1" dirty="0" smtClean="0">
                <a:solidFill>
                  <a:srgbClr val="FFFF00"/>
                </a:solidFill>
                <a:latin typeface="Calibri"/>
                <a:cs typeface="Calibri"/>
              </a:rPr>
              <a:t> segmentaire</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u="sng" dirty="0" smtClean="0">
                <a:solidFill>
                  <a:schemeClr val="bg1"/>
                </a:solidFill>
                <a:latin typeface="Calibri"/>
                <a:cs typeface="Calibri"/>
              </a:rPr>
              <a:t>ralentissement </a:t>
            </a:r>
            <a:r>
              <a:rPr lang="fr-FR" dirty="0" smtClean="0">
                <a:solidFill>
                  <a:schemeClr val="bg1"/>
                </a:solidFill>
                <a:latin typeface="Calibri"/>
                <a:cs typeface="Calibri"/>
              </a:rPr>
              <a:t>de la conduction </a:t>
            </a:r>
            <a:r>
              <a:rPr lang="fr-FR" dirty="0" err="1" smtClean="0">
                <a:solidFill>
                  <a:schemeClr val="bg1"/>
                </a:solidFill>
                <a:latin typeface="Calibri"/>
                <a:cs typeface="Calibri"/>
              </a:rPr>
              <a:t>internodale</a:t>
            </a:r>
            <a:r>
              <a:rPr lang="fr-FR" dirty="0" smtClean="0">
                <a:solidFill>
                  <a:schemeClr val="bg1"/>
                </a:solidFill>
                <a:latin typeface="Calibri"/>
                <a:cs typeface="Calibri"/>
              </a:rPr>
              <a:t> =&gt; des V.C.</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u="sng" dirty="0" smtClean="0">
                <a:solidFill>
                  <a:schemeClr val="bg1"/>
                </a:solidFill>
                <a:latin typeface="Calibri"/>
                <a:cs typeface="Calibri"/>
              </a:rPr>
              <a:t>bloc de conduction </a:t>
            </a:r>
            <a:r>
              <a:rPr lang="fr-FR" dirty="0" smtClean="0">
                <a:solidFill>
                  <a:schemeClr val="bg1"/>
                </a:solidFill>
                <a:latin typeface="Calibri"/>
                <a:cs typeface="Calibri"/>
              </a:rPr>
              <a:t>quand le temps de conduction 						</a:t>
            </a:r>
            <a:r>
              <a:rPr lang="fr-FR" dirty="0" err="1" smtClean="0">
                <a:solidFill>
                  <a:schemeClr val="bg1"/>
                </a:solidFill>
                <a:latin typeface="Calibri"/>
                <a:cs typeface="Calibri"/>
              </a:rPr>
              <a:t>internodale</a:t>
            </a:r>
            <a:r>
              <a:rPr lang="fr-FR" dirty="0" smtClean="0">
                <a:solidFill>
                  <a:schemeClr val="bg1"/>
                </a:solidFill>
                <a:latin typeface="Calibri"/>
                <a:cs typeface="Calibri"/>
              </a:rPr>
              <a:t> &gt; 500-600 µs</a:t>
            </a:r>
            <a:endParaRPr lang="fr-BE"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Neurapraxie</a:t>
            </a:r>
            <a:r>
              <a:rPr lang="fr-FR" b="1" dirty="0" smtClean="0">
                <a:solidFill>
                  <a:schemeClr val="bg1"/>
                </a:solidFill>
                <a:latin typeface="Calibri"/>
                <a:cs typeface="Calibri"/>
              </a:rPr>
              <a:t> vs NODOPATHIE</a:t>
            </a:r>
            <a:endParaRPr lang="fr-FR" b="1" dirty="0">
              <a:solidFill>
                <a:schemeClr val="bg1"/>
              </a:solidFill>
              <a:latin typeface="Calibri"/>
              <a:cs typeface="Calibri"/>
            </a:endParaRPr>
          </a:p>
        </p:txBody>
      </p:sp>
      <p:pic>
        <p:nvPicPr>
          <p:cNvPr id="8" name="Picture 14" descr="C:\Mes documents\DES2000\DES images\Neuraprax-axonot.jpg">
            <a:hlinkClick r:id="rId3" action="ppaction://hlinkpres?slideindex=5&amp;slidetitle=Présentation PowerPoint"/>
          </p:cNvPr>
          <p:cNvPicPr>
            <a:picLocks noChangeAspect="1" noChangeArrowheads="1"/>
          </p:cNvPicPr>
          <p:nvPr/>
        </p:nvPicPr>
        <p:blipFill>
          <a:blip r:embed="rId4"/>
          <a:srcRect/>
          <a:stretch>
            <a:fillRect/>
          </a:stretch>
        </p:blipFill>
        <p:spPr bwMode="auto">
          <a:xfrm>
            <a:off x="1857498" y="0"/>
            <a:ext cx="5724404" cy="6248400"/>
          </a:xfrm>
          <a:prstGeom prst="rect">
            <a:avLst/>
          </a:prstGeom>
          <a:noFill/>
          <a:ln w="9525">
            <a:noFill/>
            <a:miter lim="800000"/>
            <a:headEnd/>
            <a:tailEnd/>
          </a:ln>
        </p:spPr>
      </p:pic>
      <p:grpSp>
        <p:nvGrpSpPr>
          <p:cNvPr id="9" name="Group 17"/>
          <p:cNvGrpSpPr>
            <a:grpSpLocks/>
          </p:cNvGrpSpPr>
          <p:nvPr/>
        </p:nvGrpSpPr>
        <p:grpSpPr bwMode="auto">
          <a:xfrm>
            <a:off x="4878468" y="1000125"/>
            <a:ext cx="3514646" cy="868383"/>
            <a:chOff x="3141" y="630"/>
            <a:chExt cx="2146" cy="527"/>
          </a:xfrm>
        </p:grpSpPr>
        <p:sp>
          <p:nvSpPr>
            <p:cNvPr id="11" name="Text Box 15"/>
            <p:cNvSpPr txBox="1">
              <a:spLocks noChangeArrowheads="1"/>
            </p:cNvSpPr>
            <p:nvPr/>
          </p:nvSpPr>
          <p:spPr bwMode="auto">
            <a:xfrm>
              <a:off x="3141" y="877"/>
              <a:ext cx="2146" cy="280"/>
            </a:xfrm>
            <a:prstGeom prst="rect">
              <a:avLst/>
            </a:prstGeom>
            <a:noFill/>
            <a:ln w="9525">
              <a:noFill/>
              <a:miter lim="800000"/>
              <a:headEnd/>
              <a:tailEnd/>
            </a:ln>
          </p:spPr>
          <p:txBody>
            <a:bodyPr wrap="square">
              <a:prstTxWarp prst="textNoShape">
                <a:avLst/>
              </a:prstTxWarp>
              <a:spAutoFit/>
            </a:bodyPr>
            <a:lstStyle/>
            <a:p>
              <a:r>
                <a:rPr lang="fr-BE">
                  <a:solidFill>
                    <a:srgbClr val="FF0000"/>
                  </a:solidFill>
                  <a:latin typeface="Calibri"/>
                  <a:cs typeface="Calibri"/>
                </a:rPr>
                <a:t>Ac anti canaux ioniques</a:t>
              </a:r>
              <a:endParaRPr lang="fr-FR">
                <a:solidFill>
                  <a:srgbClr val="FF0000"/>
                </a:solidFill>
                <a:latin typeface="Calibri"/>
                <a:cs typeface="Calibri"/>
              </a:endParaRPr>
            </a:p>
          </p:txBody>
        </p:sp>
        <p:sp>
          <p:nvSpPr>
            <p:cNvPr id="12" name="Line 16"/>
            <p:cNvSpPr>
              <a:spLocks noChangeShapeType="1"/>
            </p:cNvSpPr>
            <p:nvPr/>
          </p:nvSpPr>
          <p:spPr bwMode="auto">
            <a:xfrm flipV="1">
              <a:off x="3470" y="630"/>
              <a:ext cx="329" cy="347"/>
            </a:xfrm>
            <a:prstGeom prst="line">
              <a:avLst/>
            </a:prstGeom>
            <a:noFill/>
            <a:ln w="25400">
              <a:solidFill>
                <a:schemeClr val="hlink"/>
              </a:solidFill>
              <a:round/>
              <a:headEnd/>
              <a:tailEnd type="triangle" w="med" len="med"/>
            </a:ln>
          </p:spPr>
          <p:txBody>
            <a:bodyPr>
              <a:prstTxWarp prst="textNoShape">
                <a:avLst/>
              </a:prstTxWarp>
            </a:bodyPr>
            <a:lstStyle/>
            <a:p>
              <a:endParaRPr lang="en-US">
                <a:latin typeface="Calibri"/>
                <a:cs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Neurapraxie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509569"/>
            <a:ext cx="8896350" cy="6801856"/>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ENMG:</a:t>
            </a:r>
            <a:endParaRPr lang="fr-BE" dirty="0" smtClean="0">
              <a:solidFill>
                <a:srgbClr val="FFFFFF"/>
              </a:solidFill>
              <a:latin typeface="Calibri"/>
              <a:cs typeface="Calibri"/>
            </a:endParaRPr>
          </a:p>
          <a:p>
            <a:pPr indent="444482">
              <a:lnSpc>
                <a:spcPct val="120000"/>
              </a:lnSpc>
              <a:buBlip>
                <a:blip r:embed="rId3"/>
              </a:buBlip>
              <a:tabLst>
                <a:tab pos="373063" algn="l"/>
                <a:tab pos="442913" algn="l"/>
                <a:tab pos="900113" algn="l"/>
                <a:tab pos="1168400" algn="l"/>
                <a:tab pos="2386013" algn="r"/>
              </a:tabLst>
            </a:pPr>
            <a:r>
              <a:rPr lang="fr-FR" b="1" dirty="0" smtClean="0">
                <a:solidFill>
                  <a:srgbClr val="FFFF00"/>
                </a:solidFill>
                <a:latin typeface="Calibri"/>
                <a:cs typeface="Calibri"/>
              </a:rPr>
              <a:t>B.C.</a:t>
            </a:r>
            <a:r>
              <a:rPr lang="fr-FR" dirty="0" smtClean="0">
                <a:solidFill>
                  <a:schemeClr val="bg1"/>
                </a:solidFill>
                <a:latin typeface="Calibri"/>
                <a:cs typeface="Calibri"/>
              </a:rPr>
              <a:t> 	-	 immédiatement détectable</a:t>
            </a:r>
            <a:br>
              <a:rPr lang="fr-FR" dirty="0" smtClean="0">
                <a:solidFill>
                  <a:schemeClr val="bg1"/>
                </a:solidFill>
                <a:latin typeface="Calibri"/>
                <a:cs typeface="Calibri"/>
              </a:rPr>
            </a:br>
            <a:r>
              <a:rPr lang="fr-FR" dirty="0" smtClean="0">
                <a:solidFill>
                  <a:schemeClr val="bg1"/>
                </a:solidFill>
                <a:latin typeface="Calibri"/>
                <a:cs typeface="Calibri"/>
              </a:rPr>
              <a:t>				-	 chute d’amplitude ou de surface de la réponse						M &gt; 30% sur un segment de nerf de 25 cm ou moins</a:t>
            </a:r>
          </a:p>
          <a:p>
            <a:pPr indent="444482">
              <a:lnSpc>
                <a:spcPct val="120000"/>
              </a:lnSpc>
              <a:buBlip>
                <a:blip r:embed="rId3"/>
              </a:buBlip>
              <a:tabLst>
                <a:tab pos="374634" algn="l"/>
                <a:tab pos="444482" algn="l"/>
                <a:tab pos="901662" algn="l"/>
                <a:tab pos="1079455" algn="l"/>
                <a:tab pos="2387501" algn="r"/>
              </a:tabLst>
            </a:pPr>
            <a:r>
              <a:rPr lang="fr-BE" b="1" dirty="0" smtClean="0">
                <a:solidFill>
                  <a:srgbClr val="FFFF00"/>
                </a:solidFill>
                <a:latin typeface="Calibri"/>
                <a:cs typeface="Calibri"/>
              </a:rPr>
              <a:t>R</a:t>
            </a:r>
            <a:r>
              <a:rPr lang="fr-FR" b="1" dirty="0" smtClean="0">
                <a:solidFill>
                  <a:srgbClr val="FFFF00"/>
                </a:solidFill>
                <a:latin typeface="Calibri"/>
                <a:cs typeface="Calibri"/>
              </a:rPr>
              <a:t>alentissement</a:t>
            </a:r>
            <a:r>
              <a:rPr lang="fr-FR" dirty="0" smtClean="0">
                <a:solidFill>
                  <a:schemeClr val="bg1"/>
                </a:solidFill>
                <a:latin typeface="Calibri"/>
                <a:cs typeface="Calibri"/>
              </a:rPr>
              <a:t> de la conduction nerveuse</a:t>
            </a:r>
            <a:endParaRPr lang="fr-BE" dirty="0" smtClean="0">
              <a:solidFill>
                <a:schemeClr val="bg1"/>
              </a:solidFill>
              <a:latin typeface="Calibri"/>
              <a:cs typeface="Calibri"/>
            </a:endParaRPr>
          </a:p>
          <a:p>
            <a:pPr indent="444482">
              <a:lnSpc>
                <a:spcPct val="120000"/>
              </a:lnSpc>
              <a:buBlip>
                <a:blip r:embed="rId3"/>
              </a:buBlip>
              <a:tabLst>
                <a:tab pos="374634" algn="l"/>
                <a:tab pos="444482" algn="l"/>
                <a:tab pos="901662" algn="l"/>
                <a:tab pos="1079455" algn="l"/>
                <a:tab pos="2387501" algn="r"/>
              </a:tabLst>
            </a:pPr>
            <a:r>
              <a:rPr lang="fr-BE" u="sng" dirty="0" smtClean="0">
                <a:solidFill>
                  <a:schemeClr val="bg1"/>
                </a:solidFill>
                <a:latin typeface="Calibri"/>
                <a:cs typeface="Calibri"/>
              </a:rPr>
              <a:t>Ralentissement + B.C.</a:t>
            </a:r>
            <a:r>
              <a:rPr lang="fr-FR" dirty="0" smtClean="0">
                <a:solidFill>
                  <a:schemeClr val="bg1"/>
                </a:solidFill>
                <a:latin typeface="Calibri"/>
                <a:cs typeface="Calibri"/>
              </a:rPr>
              <a:t> </a:t>
            </a:r>
            <a:endParaRPr lang="fr-BE" dirty="0" smtClean="0">
              <a:solidFill>
                <a:schemeClr val="bg1"/>
              </a:solidFill>
              <a:latin typeface="Calibri"/>
              <a:cs typeface="Calibri"/>
            </a:endParaRPr>
          </a:p>
          <a:p>
            <a:pPr marL="380984" indent="-380984" eaLnBrk="0" hangingPunct="0">
              <a:spcBef>
                <a:spcPct val="20000"/>
              </a:spcBef>
              <a:buClr>
                <a:srgbClr val="FF3300"/>
              </a:buClr>
              <a:buSzPct val="120000"/>
              <a:tabLst>
                <a:tab pos="952460" algn="l"/>
                <a:tab pos="1142952" algn="l"/>
              </a:tabLst>
              <a:defRPr/>
            </a:pPr>
            <a:r>
              <a:rPr lang="fr-BE" dirty="0" smtClean="0">
                <a:solidFill>
                  <a:schemeClr val="bg1"/>
                </a:solidFill>
                <a:latin typeface="Calibri"/>
                <a:cs typeface="Calibri"/>
              </a:rPr>
              <a:t>	</a:t>
            </a:r>
            <a:r>
              <a:rPr lang="fr-FR" dirty="0" smtClean="0">
                <a:solidFill>
                  <a:schemeClr val="bg1"/>
                </a:solidFill>
                <a:latin typeface="Calibri"/>
                <a:cs typeface="Calibri"/>
              </a:rPr>
              <a:t>	- B.C. sur les fibres les plus rapides</a:t>
            </a:r>
            <a:br>
              <a:rPr lang="fr-FR" dirty="0" smtClean="0">
                <a:solidFill>
                  <a:schemeClr val="bg1"/>
                </a:solidFill>
                <a:latin typeface="Calibri"/>
                <a:cs typeface="Calibri"/>
              </a:rPr>
            </a:br>
            <a:r>
              <a:rPr lang="fr-FR" dirty="0" smtClean="0">
                <a:solidFill>
                  <a:schemeClr val="bg1"/>
                </a:solidFill>
                <a:latin typeface="Calibri"/>
                <a:cs typeface="Calibri"/>
              </a:rPr>
              <a:t>	- démyélinisation des fibres restant</a:t>
            </a:r>
            <a:r>
              <a:rPr lang="fr-BE" dirty="0" smtClean="0">
                <a:solidFill>
                  <a:schemeClr val="bg1"/>
                </a:solidFill>
                <a:latin typeface="Calibri"/>
                <a:cs typeface="Calibri"/>
              </a:rPr>
              <a:t> </a:t>
            </a:r>
            <a:r>
              <a:rPr lang="fr-FR" dirty="0" smtClean="0">
                <a:solidFill>
                  <a:schemeClr val="bg1"/>
                </a:solidFill>
                <a:latin typeface="Calibri"/>
                <a:cs typeface="Calibri"/>
              </a:rPr>
              <a:t>fonctionnelles</a:t>
            </a:r>
            <a:r>
              <a:rPr lang="fr-BE" dirty="0" smtClean="0">
                <a:solidFill>
                  <a:schemeClr val="bg1"/>
                </a:solidFill>
                <a:latin typeface="Calibri"/>
                <a:cs typeface="Calibri"/>
              </a:rPr>
              <a:t/>
            </a:r>
            <a:br>
              <a:rPr lang="fr-BE" dirty="0" smtClean="0">
                <a:solidFill>
                  <a:schemeClr val="bg1"/>
                </a:solidFill>
                <a:latin typeface="Calibri"/>
                <a:cs typeface="Calibri"/>
              </a:rPr>
            </a:br>
            <a:r>
              <a:rPr lang="fr-BE" u="sng" dirty="0" smtClean="0">
                <a:solidFill>
                  <a:schemeClr val="bg1"/>
                </a:solidFill>
                <a:latin typeface="Calibri"/>
                <a:cs typeface="Calibri"/>
              </a:rPr>
              <a:t>Ralentissement sans B.C.</a:t>
            </a:r>
            <a:r>
              <a:rPr lang="fr-BE" dirty="0" smtClean="0">
                <a:solidFill>
                  <a:schemeClr val="bg1"/>
                </a:solidFill>
                <a:latin typeface="Calibri"/>
                <a:cs typeface="Calibri"/>
              </a:rPr>
              <a:t/>
            </a:r>
            <a:br>
              <a:rPr lang="fr-BE" dirty="0" smtClean="0">
                <a:solidFill>
                  <a:schemeClr val="bg1"/>
                </a:solidFill>
                <a:latin typeface="Calibri"/>
                <a:cs typeface="Calibri"/>
              </a:rPr>
            </a:br>
            <a:r>
              <a:rPr lang="fr-BE" dirty="0" smtClean="0">
                <a:solidFill>
                  <a:schemeClr val="bg1"/>
                </a:solidFill>
                <a:latin typeface="Calibri"/>
                <a:cs typeface="Calibri"/>
              </a:rPr>
              <a:t>	-	démyélinisation, au moins des fibres les plus rapides</a:t>
            </a:r>
            <a:br>
              <a:rPr lang="fr-BE" dirty="0" smtClean="0">
                <a:solidFill>
                  <a:schemeClr val="bg1"/>
                </a:solidFill>
                <a:latin typeface="Calibri"/>
                <a:cs typeface="Calibri"/>
              </a:rPr>
            </a:br>
            <a:r>
              <a:rPr lang="fr-BE" u="sng" dirty="0" smtClean="0">
                <a:solidFill>
                  <a:schemeClr val="bg1"/>
                </a:solidFill>
                <a:latin typeface="Calibri"/>
                <a:cs typeface="Calibri"/>
              </a:rPr>
              <a:t>B.C. sans ralentissement</a:t>
            </a:r>
            <a:r>
              <a:rPr lang="fr-BE" dirty="0" smtClean="0">
                <a:solidFill>
                  <a:schemeClr val="bg1"/>
                </a:solidFill>
                <a:latin typeface="Calibri"/>
                <a:cs typeface="Calibri"/>
              </a:rPr>
              <a:t/>
            </a:r>
            <a:br>
              <a:rPr lang="fr-BE" dirty="0" smtClean="0">
                <a:solidFill>
                  <a:schemeClr val="bg1"/>
                </a:solidFill>
                <a:latin typeface="Calibri"/>
                <a:cs typeface="Calibri"/>
              </a:rPr>
            </a:br>
            <a:r>
              <a:rPr lang="fr-BE" dirty="0" smtClean="0">
                <a:solidFill>
                  <a:schemeClr val="bg1"/>
                </a:solidFill>
                <a:latin typeface="Calibri"/>
                <a:cs typeface="Calibri"/>
              </a:rPr>
              <a:t>	-	B.C. épargnant les fibres les plus rapides</a:t>
            </a:r>
            <a:endParaRPr lang="fr-FR" dirty="0" smtClean="0">
              <a:solidFill>
                <a:schemeClr val="bg1"/>
              </a:solidFill>
              <a:latin typeface="Calibri"/>
              <a:cs typeface="Calibri"/>
            </a:endParaRPr>
          </a:p>
          <a:p>
            <a:pPr indent="444482">
              <a:lnSpc>
                <a:spcPct val="120000"/>
              </a:lnSpc>
              <a:buBlip>
                <a:blip r:embed="rId3"/>
              </a:buBlip>
              <a:tabLst>
                <a:tab pos="374634" algn="l"/>
                <a:tab pos="444482" algn="l"/>
                <a:tab pos="901662" algn="l"/>
                <a:tab pos="1079455" algn="l"/>
                <a:tab pos="2387501" algn="r"/>
              </a:tabLst>
            </a:pPr>
            <a:r>
              <a:rPr lang="fr-FR" dirty="0" smtClean="0">
                <a:solidFill>
                  <a:schemeClr val="bg1"/>
                </a:solidFill>
                <a:latin typeface="Calibri"/>
                <a:cs typeface="Calibri"/>
              </a:rPr>
              <a:t>Réduction du recrutement spatial, augmentation du 				recrutement temporel, morphologie normale des </a:t>
            </a:r>
            <a:r>
              <a:rPr lang="fr-FR" dirty="0" err="1" smtClean="0">
                <a:solidFill>
                  <a:schemeClr val="bg1"/>
                </a:solidFill>
                <a:latin typeface="Calibri"/>
                <a:cs typeface="Calibri"/>
              </a:rPr>
              <a:t>P.U.M.s</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aspect </a:t>
            </a:r>
            <a:r>
              <a:rPr lang="fr-FR" dirty="0" err="1" smtClean="0">
                <a:solidFill>
                  <a:schemeClr val="bg1"/>
                </a:solidFill>
                <a:latin typeface="Calibri"/>
                <a:cs typeface="Calibri"/>
              </a:rPr>
              <a:t>pseudo-myogène</a:t>
            </a:r>
            <a:r>
              <a:rPr lang="fr-FR" dirty="0" smtClean="0">
                <a:solidFill>
                  <a:schemeClr val="bg1"/>
                </a:solidFill>
                <a:latin typeface="Calibri"/>
                <a:cs typeface="Calibri"/>
              </a:rPr>
              <a:t> si B.C. très terminaux</a:t>
            </a:r>
            <a:endParaRPr lang="fr-FR"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Neurapraxie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28569"/>
            <a:ext cx="8896350" cy="140961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Site lésionnel:</a:t>
            </a:r>
          </a:p>
          <a:p>
            <a:pPr indent="444482">
              <a:lnSpc>
                <a:spcPct val="120000"/>
              </a:lnSpc>
              <a:tabLst>
                <a:tab pos="374634" algn="l"/>
                <a:tab pos="444482" algn="l"/>
                <a:tab pos="901662" algn="l"/>
                <a:tab pos="2387501" algn="r"/>
                <a:tab pos="2577992" algn="l"/>
              </a:tabLst>
            </a:pPr>
            <a:endParaRPr lang="fr-BE" dirty="0" smtClean="0">
              <a:solidFill>
                <a:srgbClr val="FFFFFF"/>
              </a:solidFill>
              <a:latin typeface="Calibri"/>
              <a:cs typeface="Calibri"/>
            </a:endParaRPr>
          </a:p>
        </p:txBody>
      </p:sp>
      <p:sp>
        <p:nvSpPr>
          <p:cNvPr id="8" name="Text Box 13"/>
          <p:cNvSpPr txBox="1">
            <a:spLocks noChangeArrowheads="1"/>
          </p:cNvSpPr>
          <p:nvPr/>
        </p:nvSpPr>
        <p:spPr bwMode="auto">
          <a:xfrm>
            <a:off x="660400" y="2527300"/>
            <a:ext cx="7886700" cy="1569656"/>
          </a:xfrm>
          <a:prstGeom prst="rect">
            <a:avLst/>
          </a:prstGeom>
          <a:noFill/>
          <a:ln w="38100">
            <a:solidFill>
              <a:srgbClr val="FFFF00"/>
            </a:solidFill>
            <a:miter lim="800000"/>
            <a:headEnd/>
            <a:tailEnd/>
          </a:ln>
          <a:effectLst/>
        </p:spPr>
        <p:txBody>
          <a:bodyPr wrap="square" lIns="91436" tIns="45718" rIns="91436" bIns="45718">
            <a:prstTxWarp prst="textNoShape">
              <a:avLst/>
            </a:prstTxWarp>
            <a:spAutoFit/>
          </a:bodyPr>
          <a:lstStyle/>
          <a:p>
            <a:pPr eaLnBrk="0" hangingPunct="0">
              <a:spcBef>
                <a:spcPct val="20000"/>
              </a:spcBef>
              <a:buClr>
                <a:srgbClr val="FF3300"/>
              </a:buClr>
              <a:buSzPct val="120000"/>
              <a:buFont typeface="Wingdings" pitchFamily="-1" charset="2"/>
              <a:buNone/>
              <a:defRPr/>
            </a:pPr>
            <a:r>
              <a:rPr lang="fr-FR" b="1">
                <a:solidFill>
                  <a:schemeClr val="bg1"/>
                </a:solidFill>
                <a:latin typeface="Calibri"/>
                <a:cs typeface="Calibri"/>
              </a:rPr>
              <a:t>La présence d’un ralentissement focal et/ou d’un bloc de conduction permet de localiser facilement le site lésionnel (sauf si la lésion est très proximale voire très distale)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Neurapraxie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509569"/>
            <a:ext cx="8896350" cy="6727992"/>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Récupération:</a:t>
            </a:r>
            <a:br>
              <a:rPr lang="fr-BE" b="1" dirty="0" smtClean="0">
                <a:solidFill>
                  <a:srgbClr val="CCFFCC"/>
                </a:solidFill>
                <a:latin typeface="Calibri"/>
                <a:cs typeface="Calibri"/>
              </a:rPr>
            </a:b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079455" algn="l"/>
                <a:tab pos="2387501" algn="r"/>
              </a:tabLst>
            </a:pPr>
            <a:r>
              <a:rPr lang="fr-FR" b="1" dirty="0" smtClean="0">
                <a:solidFill>
                  <a:srgbClr val="FFFF00"/>
                </a:solidFill>
                <a:latin typeface="Calibri"/>
                <a:cs typeface="Calibri"/>
              </a:rPr>
              <a:t>Lésion purement ischémique </a:t>
            </a:r>
            <a:r>
              <a:rPr lang="fr-FR" dirty="0" smtClean="0">
                <a:solidFill>
                  <a:srgbClr val="FFFFFF"/>
                </a:solidFill>
                <a:latin typeface="Calibri"/>
                <a:cs typeface="Calibri"/>
              </a:rPr>
              <a:t>(sans modification 				structurale) : récupération très rapide</a:t>
            </a:r>
          </a:p>
          <a:p>
            <a:pPr indent="444482">
              <a:lnSpc>
                <a:spcPct val="120000"/>
              </a:lnSpc>
              <a:buBlip>
                <a:blip r:embed="rId3"/>
              </a:buBlip>
              <a:tabLst>
                <a:tab pos="374634" algn="l"/>
                <a:tab pos="444482" algn="l"/>
                <a:tab pos="901662" algn="l"/>
                <a:tab pos="1079455" algn="l"/>
                <a:tab pos="2387501" algn="r"/>
              </a:tabLst>
            </a:pPr>
            <a:r>
              <a:rPr lang="fr-FR" b="1" dirty="0" smtClean="0">
                <a:solidFill>
                  <a:srgbClr val="FFFF00"/>
                </a:solidFill>
                <a:latin typeface="Calibri"/>
                <a:cs typeface="Calibri"/>
              </a:rPr>
              <a:t>Démyélinisation </a:t>
            </a:r>
            <a:r>
              <a:rPr lang="fr-FR" b="1" dirty="0" err="1" smtClean="0">
                <a:solidFill>
                  <a:srgbClr val="FFFF00"/>
                </a:solidFill>
                <a:latin typeface="Calibri"/>
                <a:cs typeface="Calibri"/>
              </a:rPr>
              <a:t>paranodale</a:t>
            </a:r>
            <a:r>
              <a:rPr lang="fr-FR" dirty="0" smtClean="0">
                <a:solidFill>
                  <a:srgbClr val="FFFFFF"/>
                </a:solidFill>
                <a:latin typeface="Calibri"/>
                <a:cs typeface="Calibri"/>
              </a:rPr>
              <a:t/>
            </a:r>
            <a:br>
              <a:rPr lang="fr-FR" dirty="0" smtClean="0">
                <a:solidFill>
                  <a:srgbClr val="FFFFFF"/>
                </a:solidFill>
                <a:latin typeface="Calibri"/>
                <a:cs typeface="Calibri"/>
              </a:rPr>
            </a:br>
            <a:r>
              <a:rPr lang="fr-FR" dirty="0" smtClean="0">
                <a:solidFill>
                  <a:srgbClr val="FFFFFF"/>
                </a:solidFill>
                <a:latin typeface="Calibri"/>
                <a:cs typeface="Calibri"/>
              </a:rPr>
              <a:t>			- élongation de la myéline pour recouvrir les zones 						axonales dénudées</a:t>
            </a:r>
            <a:br>
              <a:rPr lang="fr-FR" dirty="0" smtClean="0">
                <a:solidFill>
                  <a:srgbClr val="FFFFFF"/>
                </a:solidFill>
                <a:latin typeface="Calibri"/>
                <a:cs typeface="Calibri"/>
              </a:rPr>
            </a:br>
            <a:r>
              <a:rPr lang="fr-FR" dirty="0" smtClean="0">
                <a:solidFill>
                  <a:srgbClr val="FFFFFF"/>
                </a:solidFill>
                <a:latin typeface="Calibri"/>
                <a:cs typeface="Calibri"/>
              </a:rPr>
              <a:t>			- restauration </a:t>
            </a:r>
            <a:r>
              <a:rPr lang="fr-FR" i="1" dirty="0" smtClean="0">
                <a:solidFill>
                  <a:srgbClr val="FFFFFF"/>
                </a:solidFill>
                <a:latin typeface="Calibri"/>
                <a:cs typeface="Calibri"/>
              </a:rPr>
              <a:t>ad </a:t>
            </a:r>
            <a:r>
              <a:rPr lang="fr-FR" i="1" dirty="0" err="1" smtClean="0">
                <a:solidFill>
                  <a:srgbClr val="FFFFFF"/>
                </a:solidFill>
                <a:latin typeface="Calibri"/>
                <a:cs typeface="Calibri"/>
              </a:rPr>
              <a:t>integrum</a:t>
            </a:r>
            <a:endParaRPr lang="fr-FR" i="1"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079455" algn="l"/>
                <a:tab pos="2387501" algn="r"/>
              </a:tabLst>
            </a:pPr>
            <a:r>
              <a:rPr lang="fr-FR" b="1" dirty="0" smtClean="0">
                <a:solidFill>
                  <a:srgbClr val="FFFF00"/>
                </a:solidFill>
                <a:latin typeface="Calibri"/>
                <a:cs typeface="Calibri"/>
              </a:rPr>
              <a:t>Démyélinisation segmentaire</a:t>
            </a:r>
            <a:r>
              <a:rPr lang="fr-FR" dirty="0" smtClean="0">
                <a:solidFill>
                  <a:srgbClr val="FFFFFF"/>
                </a:solidFill>
                <a:latin typeface="Calibri"/>
                <a:cs typeface="Calibri"/>
              </a:rPr>
              <a:t/>
            </a:r>
            <a:br>
              <a:rPr lang="fr-FR" dirty="0" smtClean="0">
                <a:solidFill>
                  <a:srgbClr val="FFFFFF"/>
                </a:solidFill>
                <a:latin typeface="Calibri"/>
                <a:cs typeface="Calibri"/>
              </a:rPr>
            </a:br>
            <a:r>
              <a:rPr lang="fr-FR" dirty="0" smtClean="0">
                <a:solidFill>
                  <a:srgbClr val="FFFFFF"/>
                </a:solidFill>
                <a:latin typeface="Calibri"/>
                <a:cs typeface="Calibri"/>
              </a:rPr>
              <a:t>			-	prolifération des cellules de Schwann</a:t>
            </a:r>
            <a:br>
              <a:rPr lang="fr-FR" dirty="0" smtClean="0">
                <a:solidFill>
                  <a:srgbClr val="FFFFFF"/>
                </a:solidFill>
                <a:latin typeface="Calibri"/>
                <a:cs typeface="Calibri"/>
              </a:rPr>
            </a:br>
            <a:r>
              <a:rPr lang="fr-FR" dirty="0" smtClean="0">
                <a:solidFill>
                  <a:srgbClr val="FFFFFF"/>
                </a:solidFill>
                <a:latin typeface="Calibri"/>
                <a:cs typeface="Calibri"/>
              </a:rPr>
              <a:t>			-	production d’une nouvelle myéline dont les 						segments </a:t>
            </a:r>
            <a:r>
              <a:rPr lang="fr-FR" dirty="0" err="1" smtClean="0">
                <a:solidFill>
                  <a:srgbClr val="FFFFFF"/>
                </a:solidFill>
                <a:latin typeface="Calibri"/>
                <a:cs typeface="Calibri"/>
              </a:rPr>
              <a:t>internodaux</a:t>
            </a:r>
            <a:r>
              <a:rPr lang="fr-FR" dirty="0" smtClean="0">
                <a:solidFill>
                  <a:srgbClr val="FFFFFF"/>
                </a:solidFill>
                <a:latin typeface="Calibri"/>
                <a:cs typeface="Calibri"/>
              </a:rPr>
              <a:t> sont habituellement plus 						courts qu’à l’origine</a:t>
            </a:r>
            <a:br>
              <a:rPr lang="fr-FR" dirty="0" smtClean="0">
                <a:solidFill>
                  <a:srgbClr val="FFFFFF"/>
                </a:solidFill>
                <a:latin typeface="Calibri"/>
                <a:cs typeface="Calibri"/>
              </a:rPr>
            </a:br>
            <a:r>
              <a:rPr lang="fr-FR" dirty="0" smtClean="0">
                <a:solidFill>
                  <a:srgbClr val="FFFFFF"/>
                </a:solidFill>
                <a:latin typeface="Calibri"/>
                <a:cs typeface="Calibri"/>
              </a:rPr>
              <a:t>			-	persistance d’un ralentissement focal de la conduction </a:t>
            </a:r>
            <a:endParaRPr lang="fr-FR"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Neurapraxie</a:t>
            </a:r>
            <a:endParaRPr lang="fr-FR" b="1" dirty="0">
              <a:solidFill>
                <a:schemeClr val="bg1"/>
              </a:solidFill>
              <a:latin typeface="Calibri"/>
              <a:cs typeface="Calibri"/>
            </a:endParaRPr>
          </a:p>
        </p:txBody>
      </p:sp>
      <p:pic>
        <p:nvPicPr>
          <p:cNvPr id="8" name="Picture 11" descr="Neura récup">
            <a:hlinkClick r:id="rId3" action="ppaction://hlinkpres?slideindex=8&amp;slidetitle=Présentation PowerPoint"/>
          </p:cNvPr>
          <p:cNvPicPr>
            <a:picLocks noChangeAspect="1" noChangeArrowheads="1"/>
          </p:cNvPicPr>
          <p:nvPr/>
        </p:nvPicPr>
        <p:blipFill>
          <a:blip r:embed="rId4"/>
          <a:srcRect/>
          <a:stretch>
            <a:fillRect/>
          </a:stretch>
        </p:blipFill>
        <p:spPr bwMode="auto">
          <a:xfrm>
            <a:off x="1219200" y="477837"/>
            <a:ext cx="6934200" cy="3473451"/>
          </a:xfrm>
          <a:prstGeom prst="rect">
            <a:avLst/>
          </a:prstGeom>
          <a:noFill/>
          <a:ln w="9525">
            <a:noFill/>
            <a:miter lim="800000"/>
            <a:headEnd/>
            <a:tailEnd/>
          </a:ln>
        </p:spPr>
      </p:pic>
      <p:sp>
        <p:nvSpPr>
          <p:cNvPr id="9" name="Text Box 1030"/>
          <p:cNvSpPr txBox="1">
            <a:spLocks noChangeArrowheads="1"/>
          </p:cNvSpPr>
          <p:nvPr/>
        </p:nvSpPr>
        <p:spPr bwMode="auto">
          <a:xfrm>
            <a:off x="247650" y="3592534"/>
            <a:ext cx="8896350" cy="140961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Pronostic:</a:t>
            </a:r>
          </a:p>
          <a:p>
            <a:pPr indent="444482">
              <a:lnSpc>
                <a:spcPct val="120000"/>
              </a:lnSpc>
              <a:tabLst>
                <a:tab pos="374634" algn="l"/>
                <a:tab pos="444482" algn="l"/>
                <a:tab pos="901662" algn="l"/>
                <a:tab pos="2387501" algn="r"/>
                <a:tab pos="2577992" algn="l"/>
              </a:tabLst>
            </a:pPr>
            <a:endParaRPr lang="fr-BE" dirty="0" smtClean="0">
              <a:solidFill>
                <a:srgbClr val="FFFFFF"/>
              </a:solidFill>
              <a:latin typeface="Calibri"/>
              <a:cs typeface="Calibri"/>
            </a:endParaRPr>
          </a:p>
        </p:txBody>
      </p:sp>
      <p:sp>
        <p:nvSpPr>
          <p:cNvPr id="11" name="Text Box 13"/>
          <p:cNvSpPr txBox="1">
            <a:spLocks noChangeArrowheads="1"/>
          </p:cNvSpPr>
          <p:nvPr/>
        </p:nvSpPr>
        <p:spPr bwMode="auto">
          <a:xfrm>
            <a:off x="1663701" y="4749800"/>
            <a:ext cx="5562600" cy="1200324"/>
          </a:xfrm>
          <a:prstGeom prst="rect">
            <a:avLst/>
          </a:prstGeom>
          <a:noFill/>
          <a:ln w="38100">
            <a:solidFill>
              <a:srgbClr val="FFFF00"/>
            </a:solidFill>
            <a:miter lim="800000"/>
            <a:headEnd/>
            <a:tailEnd/>
          </a:ln>
          <a:effectLst/>
        </p:spPr>
        <p:txBody>
          <a:bodyPr lIns="91436" tIns="45718" rIns="91436" bIns="45718">
            <a:prstTxWarp prst="textNoShape">
              <a:avLst/>
            </a:prstTxWarp>
            <a:spAutoFit/>
          </a:bodyPr>
          <a:lstStyle/>
          <a:p>
            <a:pPr algn="ctr" eaLnBrk="0" hangingPunct="0">
              <a:spcBef>
                <a:spcPct val="20000"/>
              </a:spcBef>
              <a:buClr>
                <a:srgbClr val="FF3300"/>
              </a:buClr>
              <a:buSzPct val="120000"/>
              <a:buFont typeface="Wingdings" pitchFamily="-1" charset="2"/>
              <a:buNone/>
              <a:defRPr/>
            </a:pPr>
            <a:r>
              <a:rPr lang="fr-FR">
                <a:solidFill>
                  <a:schemeClr val="bg1"/>
                </a:solidFill>
                <a:latin typeface="Calibri"/>
                <a:cs typeface="Calibri"/>
              </a:rPr>
              <a:t>Toujours très bon avec une récupération fonctionnelle complète dans les 3 mois (max. 6 mois)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28570"/>
            <a:ext cx="8896350" cy="6297104"/>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Modifications structurales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b="1" dirty="0" err="1" smtClean="0">
                <a:solidFill>
                  <a:srgbClr val="FFFF00"/>
                </a:solidFill>
                <a:latin typeface="Calibri"/>
                <a:cs typeface="Calibri"/>
              </a:rPr>
              <a:t>Axonotmèse</a:t>
            </a:r>
            <a:r>
              <a:rPr lang="fr-FR" b="1" dirty="0" smtClean="0">
                <a:solidFill>
                  <a:srgbClr val="FFFF00"/>
                </a:solidFill>
                <a:latin typeface="Calibri"/>
                <a:cs typeface="Calibri"/>
              </a:rPr>
              <a:t> </a:t>
            </a:r>
            <a:r>
              <a:rPr lang="fr-FR" dirty="0" smtClean="0">
                <a:solidFill>
                  <a:srgbClr val="FFFFFF"/>
                </a:solidFill>
                <a:latin typeface="Calibri"/>
                <a:cs typeface="Calibri"/>
              </a:rPr>
              <a:t>: 	interruption des axones</a:t>
            </a:r>
            <a:br>
              <a:rPr lang="fr-FR" dirty="0" smtClean="0">
                <a:solidFill>
                  <a:srgbClr val="FFFFFF"/>
                </a:solidFill>
                <a:latin typeface="Calibri"/>
                <a:cs typeface="Calibri"/>
              </a:rPr>
            </a:br>
            <a:r>
              <a:rPr lang="fr-FR" dirty="0" smtClean="0">
                <a:solidFill>
                  <a:srgbClr val="FFFFFF"/>
                </a:solidFill>
                <a:latin typeface="Calibri"/>
                <a:cs typeface="Calibri"/>
              </a:rPr>
              <a:t>					dégénérescence Wallérienne</a:t>
            </a:r>
            <a:br>
              <a:rPr lang="fr-FR" dirty="0" smtClean="0">
                <a:solidFill>
                  <a:srgbClr val="FFFFFF"/>
                </a:solidFill>
                <a:latin typeface="Calibri"/>
                <a:cs typeface="Calibri"/>
              </a:rPr>
            </a:br>
            <a:r>
              <a:rPr lang="fr-FR" dirty="0" smtClean="0">
                <a:solidFill>
                  <a:srgbClr val="FFFFFF"/>
                </a:solidFill>
                <a:latin typeface="Calibri"/>
                <a:cs typeface="Calibri"/>
              </a:rPr>
              <a:t>					</a:t>
            </a:r>
            <a:r>
              <a:rPr lang="fr-FR" dirty="0" err="1" smtClean="0">
                <a:solidFill>
                  <a:srgbClr val="FFFFFF"/>
                </a:solidFill>
                <a:latin typeface="Calibri"/>
                <a:cs typeface="Calibri"/>
              </a:rPr>
              <a:t>épinèvre</a:t>
            </a:r>
            <a:r>
              <a:rPr lang="fr-FR" dirty="0" smtClean="0">
                <a:solidFill>
                  <a:srgbClr val="FFFFFF"/>
                </a:solidFill>
                <a:latin typeface="Calibri"/>
                <a:cs typeface="Calibri"/>
              </a:rPr>
              <a:t> intact</a:t>
            </a:r>
            <a:br>
              <a:rPr lang="fr-FR" dirty="0" smtClean="0">
                <a:solidFill>
                  <a:srgbClr val="FFFFFF"/>
                </a:solidFill>
                <a:latin typeface="Calibri"/>
                <a:cs typeface="Calibri"/>
              </a:rPr>
            </a:br>
            <a:r>
              <a:rPr lang="fr-FR" dirty="0" smtClean="0">
                <a:solidFill>
                  <a:srgbClr val="FFFFFF"/>
                </a:solidFill>
                <a:latin typeface="Calibri"/>
                <a:cs typeface="Calibri"/>
              </a:rPr>
              <a:t>					régénérescence axonale possible</a:t>
            </a:r>
          </a:p>
          <a:p>
            <a:pPr indent="444482">
              <a:lnSpc>
                <a:spcPct val="120000"/>
              </a:lnSpc>
              <a:buBlip>
                <a:blip r:embed="rId3"/>
              </a:buBlip>
              <a:tabLst>
                <a:tab pos="374634" algn="l"/>
                <a:tab pos="444482" algn="l"/>
                <a:tab pos="901662" algn="l"/>
                <a:tab pos="2387501" algn="r"/>
                <a:tab pos="2577992" algn="l"/>
              </a:tabLst>
            </a:pPr>
            <a:r>
              <a:rPr lang="fr-FR" b="1" dirty="0" err="1" smtClean="0">
                <a:solidFill>
                  <a:srgbClr val="FFFF00"/>
                </a:solidFill>
                <a:latin typeface="Calibri"/>
                <a:cs typeface="Calibri"/>
              </a:rPr>
              <a:t>Neurotmèse</a:t>
            </a:r>
            <a:r>
              <a:rPr lang="fr-FR" b="1" dirty="0" smtClean="0">
                <a:solidFill>
                  <a:srgbClr val="FFFF00"/>
                </a:solidFill>
                <a:latin typeface="Calibri"/>
                <a:cs typeface="Calibri"/>
              </a:rPr>
              <a:t> </a:t>
            </a:r>
            <a:r>
              <a:rPr lang="fr-FR" dirty="0" smtClean="0">
                <a:solidFill>
                  <a:srgbClr val="FFFFFF"/>
                </a:solidFill>
                <a:latin typeface="Calibri"/>
                <a:cs typeface="Calibri"/>
              </a:rPr>
              <a:t>:		section nerveuse complète</a:t>
            </a:r>
            <a:br>
              <a:rPr lang="fr-FR" dirty="0" smtClean="0">
                <a:solidFill>
                  <a:srgbClr val="FFFFFF"/>
                </a:solidFill>
                <a:latin typeface="Calibri"/>
                <a:cs typeface="Calibri"/>
              </a:rPr>
            </a:br>
            <a:r>
              <a:rPr lang="fr-FR" dirty="0" smtClean="0">
                <a:solidFill>
                  <a:srgbClr val="FFFFFF"/>
                </a:solidFill>
                <a:latin typeface="Calibri"/>
                <a:cs typeface="Calibri"/>
              </a:rPr>
              <a:t>					dégénérescence Wallérienne</a:t>
            </a:r>
            <a:br>
              <a:rPr lang="fr-FR" dirty="0" smtClean="0">
                <a:solidFill>
                  <a:srgbClr val="FFFFFF"/>
                </a:solidFill>
                <a:latin typeface="Calibri"/>
                <a:cs typeface="Calibri"/>
              </a:rPr>
            </a:br>
            <a:r>
              <a:rPr lang="fr-FR" dirty="0" smtClean="0">
                <a:solidFill>
                  <a:srgbClr val="FFFFFF"/>
                </a:solidFill>
                <a:latin typeface="Calibri"/>
                <a:cs typeface="Calibri"/>
              </a:rPr>
              <a:t>					régénérescence axonale souvent impossible</a:t>
            </a:r>
          </a:p>
          <a:p>
            <a:pPr indent="444482">
              <a:lnSpc>
                <a:spcPct val="120000"/>
              </a:lnSpc>
              <a:buBlip>
                <a:blip r:embed="rId3"/>
              </a:buBlip>
              <a:tabLst>
                <a:tab pos="374634" algn="l"/>
                <a:tab pos="444482" algn="l"/>
                <a:tab pos="901662" algn="l"/>
                <a:tab pos="2387501" algn="r"/>
                <a:tab pos="2577992" algn="l"/>
              </a:tabLst>
            </a:pPr>
            <a:r>
              <a:rPr lang="fr-FR" dirty="0" smtClean="0">
                <a:solidFill>
                  <a:srgbClr val="FFFFFF"/>
                </a:solidFill>
                <a:latin typeface="Calibri"/>
                <a:cs typeface="Calibri"/>
              </a:rPr>
              <a:t>L’</a:t>
            </a:r>
            <a:r>
              <a:rPr lang="fr-FR" b="1" dirty="0" smtClean="0">
                <a:solidFill>
                  <a:srgbClr val="FFFF00"/>
                </a:solidFill>
                <a:latin typeface="Calibri"/>
                <a:cs typeface="Calibri"/>
              </a:rPr>
              <a:t>ENMG</a:t>
            </a:r>
            <a:r>
              <a:rPr lang="fr-FR" dirty="0" smtClean="0">
                <a:solidFill>
                  <a:srgbClr val="FFFFFF"/>
                </a:solidFill>
                <a:latin typeface="Calibri"/>
                <a:cs typeface="Calibri"/>
              </a:rPr>
              <a:t> ne peut différencier ces deux types de lésion 				nerveuse 	(échographie, exploration chirurgicale)</a:t>
            </a:r>
            <a:endParaRPr lang="fr-BE" dirty="0" smtClean="0">
              <a:solidFill>
                <a:srgbClr val="FFFFFF"/>
              </a:solidFill>
              <a:latin typeface="Calibri"/>
              <a:cs typeface="Calibri"/>
            </a:endParaRPr>
          </a:p>
          <a:p>
            <a:pPr marL="380984" indent="-380984" eaLnBrk="0" hangingPunct="0">
              <a:spcBef>
                <a:spcPct val="20000"/>
              </a:spcBef>
              <a:buClr>
                <a:srgbClr val="FF3300"/>
              </a:buClr>
              <a:buSzPct val="120000"/>
              <a:tabLst>
                <a:tab pos="2095413" algn="l"/>
              </a:tabLst>
              <a:defRPr/>
            </a:pPr>
            <a:r>
              <a:rPr lang="fr-BE" dirty="0" smtClean="0">
                <a:solidFill>
                  <a:srgbClr val="FFFFFF"/>
                </a:solidFill>
                <a:latin typeface="Calibri"/>
                <a:cs typeface="Calibri"/>
              </a:rPr>
              <a:t>	</a:t>
            </a:r>
          </a:p>
          <a:p>
            <a:pPr marL="380984" indent="-380984" eaLnBrk="0" hangingPunct="0">
              <a:spcBef>
                <a:spcPct val="20000"/>
              </a:spcBef>
              <a:buClr>
                <a:srgbClr val="FF3300"/>
              </a:buClr>
              <a:buSzPct val="120000"/>
              <a:tabLst>
                <a:tab pos="2095413" algn="l"/>
              </a:tabLst>
              <a:defRPr/>
            </a:pPr>
            <a:r>
              <a:rPr lang="fr-BE" dirty="0" smtClean="0">
                <a:solidFill>
                  <a:srgbClr val="FFFFFF"/>
                </a:solidFill>
                <a:effectLst>
                  <a:outerShdw blurRad="38100" dist="38100" dir="2700000" algn="tl">
                    <a:srgbClr val="DDDDDD"/>
                  </a:outerShdw>
                </a:effectLst>
                <a:latin typeface="Calibri"/>
                <a:cs typeface="Calibri"/>
              </a:rPr>
              <a:t>	</a:t>
            </a:r>
            <a:r>
              <a:rPr lang="fr-BE" dirty="0" smtClean="0">
                <a:solidFill>
                  <a:srgbClr val="FFFFFF"/>
                </a:solidFill>
                <a:latin typeface="Calibri"/>
                <a:cs typeface="Calibri"/>
              </a:rPr>
              <a:t>L’anamnèse est parfois évocatrice</a:t>
            </a:r>
            <a:endParaRPr lang="fr-FR"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76803"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Fils et câbles</a:t>
            </a:r>
          </a:p>
        </p:txBody>
      </p:sp>
      <p:sp>
        <p:nvSpPr>
          <p:cNvPr id="76804" name="Text Box 5"/>
          <p:cNvSpPr txBox="1">
            <a:spLocks noChangeArrowheads="1"/>
          </p:cNvSpPr>
          <p:nvPr/>
        </p:nvSpPr>
        <p:spPr bwMode="auto">
          <a:xfrm>
            <a:off x="304800" y="1143001"/>
            <a:ext cx="8458200" cy="3785648"/>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buFontTx/>
              <a:buChar char="•"/>
            </a:pPr>
            <a:r>
              <a:rPr lang="en-US" b="1" dirty="0">
                <a:solidFill>
                  <a:schemeClr val="bg1"/>
                </a:solidFill>
                <a:latin typeface="Calibri"/>
                <a:cs typeface="Calibri"/>
              </a:rPr>
              <a:t>  Des </a:t>
            </a:r>
            <a:r>
              <a:rPr lang="en-US" b="1" dirty="0" err="1">
                <a:solidFill>
                  <a:schemeClr val="bg1"/>
                </a:solidFill>
                <a:latin typeface="Calibri"/>
                <a:cs typeface="Calibri"/>
              </a:rPr>
              <a:t>fils</a:t>
            </a:r>
            <a:r>
              <a:rPr lang="en-US" b="1" dirty="0">
                <a:solidFill>
                  <a:schemeClr val="bg1"/>
                </a:solidFill>
                <a:latin typeface="Calibri"/>
                <a:cs typeface="Calibri"/>
              </a:rPr>
              <a:t> </a:t>
            </a:r>
            <a:r>
              <a:rPr lang="en-US" b="1" dirty="0" err="1">
                <a:solidFill>
                  <a:schemeClr val="bg1"/>
                </a:solidFill>
                <a:latin typeface="Calibri"/>
                <a:cs typeface="Calibri"/>
              </a:rPr>
              <a:t>métalliques</a:t>
            </a:r>
            <a:r>
              <a:rPr lang="en-US" b="1" dirty="0">
                <a:solidFill>
                  <a:schemeClr val="bg1"/>
                </a:solidFill>
                <a:latin typeface="Calibri"/>
                <a:cs typeface="Calibri"/>
              </a:rPr>
              <a:t> </a:t>
            </a:r>
            <a:r>
              <a:rPr lang="en-US" b="1" dirty="0" err="1">
                <a:solidFill>
                  <a:schemeClr val="bg1"/>
                </a:solidFill>
                <a:latin typeface="Calibri"/>
                <a:cs typeface="Calibri"/>
              </a:rPr>
              <a:t>connectent</a:t>
            </a:r>
            <a:r>
              <a:rPr lang="en-US" b="1" dirty="0">
                <a:solidFill>
                  <a:schemeClr val="bg1"/>
                </a:solidFill>
                <a:latin typeface="Calibri"/>
                <a:cs typeface="Calibri"/>
              </a:rPr>
              <a:t> </a:t>
            </a:r>
            <a:r>
              <a:rPr lang="en-US" b="1" dirty="0" smtClean="0">
                <a:solidFill>
                  <a:schemeClr val="bg1"/>
                </a:solidFill>
                <a:latin typeface="Calibri"/>
                <a:cs typeface="Calibri"/>
              </a:rPr>
              <a:t>les </a:t>
            </a:r>
            <a:r>
              <a:rPr lang="en-US" b="1" dirty="0" err="1" smtClean="0">
                <a:solidFill>
                  <a:schemeClr val="bg1"/>
                </a:solidFill>
                <a:latin typeface="Calibri"/>
                <a:cs typeface="Calibri"/>
              </a:rPr>
              <a:t>électrodes</a:t>
            </a:r>
            <a:r>
              <a:rPr lang="en-US" b="1" dirty="0" smtClean="0">
                <a:solidFill>
                  <a:schemeClr val="bg1"/>
                </a:solidFill>
                <a:latin typeface="Calibri"/>
                <a:cs typeface="Calibri"/>
              </a:rPr>
              <a:t> au </a:t>
            </a:r>
            <a:r>
              <a:rPr lang="en-US" b="1" dirty="0">
                <a:solidFill>
                  <a:schemeClr val="bg1"/>
                </a:solidFill>
                <a:latin typeface="Calibri"/>
                <a:cs typeface="Calibri"/>
              </a:rPr>
              <a:t>	</a:t>
            </a:r>
            <a:r>
              <a:rPr lang="en-US" b="1" dirty="0" err="1">
                <a:solidFill>
                  <a:schemeClr val="bg1"/>
                </a:solidFill>
                <a:latin typeface="Calibri"/>
                <a:cs typeface="Calibri"/>
              </a:rPr>
              <a:t>système</a:t>
            </a:r>
            <a:r>
              <a:rPr lang="en-US" b="1" dirty="0">
                <a:solidFill>
                  <a:schemeClr val="bg1"/>
                </a:solidFill>
                <a:latin typeface="Calibri"/>
                <a:cs typeface="Calibri"/>
              </a:rPr>
              <a:t> </a:t>
            </a:r>
            <a:r>
              <a:rPr lang="en-US" b="1" dirty="0" err="1">
                <a:solidFill>
                  <a:schemeClr val="bg1"/>
                </a:solidFill>
                <a:latin typeface="Calibri"/>
                <a:cs typeface="Calibri"/>
              </a:rPr>
              <a:t>d’amplification</a:t>
            </a:r>
            <a:endParaRPr lang="en-US" b="1" dirty="0">
              <a:solidFill>
                <a:schemeClr val="bg1"/>
              </a:solidFill>
              <a:latin typeface="Calibri"/>
              <a:cs typeface="Calibri"/>
            </a:endParaRPr>
          </a:p>
          <a:p>
            <a:pPr>
              <a:spcBef>
                <a:spcPct val="50000"/>
              </a:spcBef>
              <a:buFontTx/>
              <a:buChar char="•"/>
            </a:pPr>
            <a:r>
              <a:rPr lang="en-US" b="1" dirty="0">
                <a:solidFill>
                  <a:schemeClr val="bg1"/>
                </a:solidFill>
                <a:latin typeface="Calibri"/>
                <a:cs typeface="Calibri"/>
              </a:rPr>
              <a:t> Un </a:t>
            </a:r>
            <a:r>
              <a:rPr lang="en-US" b="1" dirty="0" err="1">
                <a:solidFill>
                  <a:schemeClr val="bg1"/>
                </a:solidFill>
                <a:latin typeface="Calibri"/>
                <a:cs typeface="Calibri"/>
              </a:rPr>
              <a:t>câble</a:t>
            </a:r>
            <a:r>
              <a:rPr lang="en-US" b="1" dirty="0">
                <a:solidFill>
                  <a:schemeClr val="bg1"/>
                </a:solidFill>
                <a:latin typeface="Calibri"/>
                <a:cs typeface="Calibri"/>
              </a:rPr>
              <a:t> </a:t>
            </a:r>
            <a:r>
              <a:rPr lang="en-US" b="1" dirty="0" err="1">
                <a:solidFill>
                  <a:schemeClr val="bg1"/>
                </a:solidFill>
                <a:latin typeface="Calibri"/>
                <a:cs typeface="Calibri"/>
              </a:rPr>
              <a:t>est</a:t>
            </a:r>
            <a:r>
              <a:rPr lang="en-US" b="1" dirty="0">
                <a:solidFill>
                  <a:schemeClr val="bg1"/>
                </a:solidFill>
                <a:latin typeface="Calibri"/>
                <a:cs typeface="Calibri"/>
              </a:rPr>
              <a:t> un ensemble de </a:t>
            </a:r>
            <a:r>
              <a:rPr lang="en-US" b="1" dirty="0" err="1">
                <a:solidFill>
                  <a:schemeClr val="bg1"/>
                </a:solidFill>
                <a:latin typeface="Calibri"/>
                <a:cs typeface="Calibri"/>
              </a:rPr>
              <a:t>fils</a:t>
            </a:r>
            <a:r>
              <a:rPr lang="en-US" b="1" dirty="0">
                <a:solidFill>
                  <a:schemeClr val="bg1"/>
                </a:solidFill>
                <a:latin typeface="Calibri"/>
                <a:cs typeface="Calibri"/>
              </a:rPr>
              <a:t>, 3 en EMG : </a:t>
            </a:r>
            <a:br>
              <a:rPr lang="en-US" b="1" dirty="0">
                <a:solidFill>
                  <a:schemeClr val="bg1"/>
                </a:solidFill>
                <a:latin typeface="Calibri"/>
                <a:cs typeface="Calibri"/>
              </a:rPr>
            </a:br>
            <a:r>
              <a:rPr lang="en-US" b="1" dirty="0">
                <a:solidFill>
                  <a:schemeClr val="bg1"/>
                </a:solidFill>
                <a:latin typeface="Calibri"/>
                <a:cs typeface="Calibri"/>
              </a:rPr>
              <a:t>	</a:t>
            </a:r>
            <a:r>
              <a:rPr lang="en-US" b="1" dirty="0">
                <a:latin typeface="Calibri"/>
                <a:cs typeface="Calibri"/>
              </a:rPr>
              <a:t>Active, </a:t>
            </a:r>
            <a:r>
              <a:rPr lang="en-US" b="1" dirty="0" err="1">
                <a:solidFill>
                  <a:srgbClr val="FF0000"/>
                </a:solidFill>
                <a:latin typeface="Calibri"/>
                <a:cs typeface="Calibri"/>
              </a:rPr>
              <a:t>Référence</a:t>
            </a:r>
            <a:r>
              <a:rPr lang="en-US" b="1" dirty="0">
                <a:solidFill>
                  <a:srgbClr val="FF0000"/>
                </a:solidFill>
                <a:latin typeface="Calibri"/>
                <a:cs typeface="Calibri"/>
              </a:rPr>
              <a:t>, </a:t>
            </a:r>
            <a:r>
              <a:rPr lang="en-US" b="1" dirty="0">
                <a:solidFill>
                  <a:srgbClr val="008000"/>
                </a:solidFill>
                <a:latin typeface="Calibri"/>
                <a:cs typeface="Calibri"/>
              </a:rPr>
              <a:t>Terre</a:t>
            </a:r>
          </a:p>
          <a:p>
            <a:pPr>
              <a:spcBef>
                <a:spcPct val="50000"/>
              </a:spcBef>
              <a:buFontTx/>
              <a:buChar char="•"/>
            </a:pPr>
            <a:r>
              <a:rPr lang="en-US" b="1" dirty="0">
                <a:solidFill>
                  <a:schemeClr val="bg1"/>
                </a:solidFill>
                <a:latin typeface="Calibri"/>
                <a:cs typeface="Calibri"/>
              </a:rPr>
              <a:t> </a:t>
            </a:r>
            <a:r>
              <a:rPr lang="en-US" b="1" dirty="0" err="1">
                <a:solidFill>
                  <a:schemeClr val="bg1"/>
                </a:solidFill>
                <a:latin typeface="Calibri"/>
                <a:cs typeface="Calibri"/>
              </a:rPr>
              <a:t>Chaque</a:t>
            </a:r>
            <a:r>
              <a:rPr lang="en-US" b="1" dirty="0">
                <a:solidFill>
                  <a:schemeClr val="bg1"/>
                </a:solidFill>
                <a:latin typeface="Calibri"/>
                <a:cs typeface="Calibri"/>
              </a:rPr>
              <a:t> </a:t>
            </a:r>
            <a:r>
              <a:rPr lang="en-US" b="1" dirty="0" err="1">
                <a:solidFill>
                  <a:schemeClr val="bg1"/>
                </a:solidFill>
                <a:latin typeface="Calibri"/>
                <a:cs typeface="Calibri"/>
              </a:rPr>
              <a:t>fil</a:t>
            </a:r>
            <a:r>
              <a:rPr lang="en-US" b="1" dirty="0">
                <a:solidFill>
                  <a:schemeClr val="bg1"/>
                </a:solidFill>
                <a:latin typeface="Calibri"/>
                <a:cs typeface="Calibri"/>
              </a:rPr>
              <a:t> se </a:t>
            </a:r>
            <a:r>
              <a:rPr lang="en-US" b="1" dirty="0" err="1">
                <a:solidFill>
                  <a:schemeClr val="bg1"/>
                </a:solidFill>
                <a:latin typeface="Calibri"/>
                <a:cs typeface="Calibri"/>
              </a:rPr>
              <a:t>comporte</a:t>
            </a:r>
            <a:r>
              <a:rPr lang="en-US" b="1" dirty="0">
                <a:solidFill>
                  <a:schemeClr val="bg1"/>
                </a:solidFill>
                <a:latin typeface="Calibri"/>
                <a:cs typeface="Calibri"/>
              </a:rPr>
              <a:t> </a:t>
            </a:r>
            <a:r>
              <a:rPr lang="en-US" b="1" dirty="0" err="1">
                <a:solidFill>
                  <a:schemeClr val="bg1"/>
                </a:solidFill>
                <a:latin typeface="Calibri"/>
                <a:cs typeface="Calibri"/>
              </a:rPr>
              <a:t>comme</a:t>
            </a:r>
            <a:r>
              <a:rPr lang="en-US" b="1" dirty="0">
                <a:solidFill>
                  <a:schemeClr val="bg1"/>
                </a:solidFill>
                <a:latin typeface="Calibri"/>
                <a:cs typeface="Calibri"/>
              </a:rPr>
              <a:t> </a:t>
            </a:r>
            <a:r>
              <a:rPr lang="en-US" b="1" dirty="0" err="1">
                <a:solidFill>
                  <a:schemeClr val="bg1"/>
                </a:solidFill>
                <a:latin typeface="Calibri"/>
                <a:cs typeface="Calibri"/>
              </a:rPr>
              <a:t>une</a:t>
            </a:r>
            <a:r>
              <a:rPr lang="en-US" b="1" dirty="0">
                <a:solidFill>
                  <a:schemeClr val="bg1"/>
                </a:solidFill>
                <a:latin typeface="Calibri"/>
                <a:cs typeface="Calibri"/>
              </a:rPr>
              <a:t> </a:t>
            </a:r>
            <a:r>
              <a:rPr lang="en-US" b="1" dirty="0" err="1">
                <a:solidFill>
                  <a:schemeClr val="bg1"/>
                </a:solidFill>
                <a:latin typeface="Calibri"/>
                <a:cs typeface="Calibri"/>
              </a:rPr>
              <a:t>antenne</a:t>
            </a:r>
            <a:r>
              <a:rPr lang="en-US" b="1" dirty="0">
                <a:solidFill>
                  <a:schemeClr val="bg1"/>
                </a:solidFill>
                <a:latin typeface="Calibri"/>
                <a:cs typeface="Calibri"/>
              </a:rPr>
              <a:t> pour les 	radiations </a:t>
            </a:r>
            <a:r>
              <a:rPr lang="en-US" b="1" dirty="0" err="1">
                <a:solidFill>
                  <a:schemeClr val="bg1"/>
                </a:solidFill>
                <a:latin typeface="Calibri"/>
                <a:cs typeface="Calibri"/>
              </a:rPr>
              <a:t>électromagnétiques</a:t>
            </a:r>
            <a:endParaRPr lang="en-US" b="1" dirty="0">
              <a:solidFill>
                <a:schemeClr val="bg1"/>
              </a:solidFill>
              <a:latin typeface="Calibri"/>
              <a:cs typeface="Calibri"/>
            </a:endParaRPr>
          </a:p>
          <a:p>
            <a:pPr>
              <a:spcBef>
                <a:spcPct val="50000"/>
              </a:spcBef>
              <a:buFontTx/>
              <a:buChar char="•"/>
            </a:pPr>
            <a:r>
              <a:rPr lang="en-US" b="1" dirty="0">
                <a:solidFill>
                  <a:schemeClr val="bg1"/>
                </a:solidFill>
                <a:latin typeface="Calibri"/>
                <a:cs typeface="Calibri"/>
              </a:rPr>
              <a:t> Plus le </a:t>
            </a:r>
            <a:r>
              <a:rPr lang="en-US" b="1" dirty="0" err="1">
                <a:solidFill>
                  <a:schemeClr val="bg1"/>
                </a:solidFill>
                <a:latin typeface="Calibri"/>
                <a:cs typeface="Calibri"/>
              </a:rPr>
              <a:t>fil</a:t>
            </a:r>
            <a:r>
              <a:rPr lang="en-US" b="1" dirty="0">
                <a:solidFill>
                  <a:schemeClr val="bg1"/>
                </a:solidFill>
                <a:latin typeface="Calibri"/>
                <a:cs typeface="Calibri"/>
              </a:rPr>
              <a:t> </a:t>
            </a:r>
            <a:r>
              <a:rPr lang="en-US" b="1" dirty="0" err="1">
                <a:solidFill>
                  <a:schemeClr val="bg1"/>
                </a:solidFill>
                <a:latin typeface="Calibri"/>
                <a:cs typeface="Calibri"/>
              </a:rPr>
              <a:t>ou</a:t>
            </a:r>
            <a:r>
              <a:rPr lang="en-US" b="1" dirty="0">
                <a:solidFill>
                  <a:schemeClr val="bg1"/>
                </a:solidFill>
                <a:latin typeface="Calibri"/>
                <a:cs typeface="Calibri"/>
              </a:rPr>
              <a:t> </a:t>
            </a:r>
            <a:r>
              <a:rPr lang="en-US" b="1" dirty="0" err="1">
                <a:solidFill>
                  <a:schemeClr val="bg1"/>
                </a:solidFill>
                <a:latin typeface="Calibri"/>
                <a:cs typeface="Calibri"/>
              </a:rPr>
              <a:t>câble</a:t>
            </a:r>
            <a:r>
              <a:rPr lang="en-US" b="1" dirty="0">
                <a:solidFill>
                  <a:schemeClr val="bg1"/>
                </a:solidFill>
                <a:latin typeface="Calibri"/>
                <a:cs typeface="Calibri"/>
              </a:rPr>
              <a:t> </a:t>
            </a:r>
            <a:r>
              <a:rPr lang="en-US" b="1" dirty="0" err="1">
                <a:solidFill>
                  <a:schemeClr val="bg1"/>
                </a:solidFill>
                <a:latin typeface="Calibri"/>
                <a:cs typeface="Calibri"/>
              </a:rPr>
              <a:t>est</a:t>
            </a:r>
            <a:r>
              <a:rPr lang="en-US" b="1" dirty="0">
                <a:solidFill>
                  <a:schemeClr val="bg1"/>
                </a:solidFill>
                <a:latin typeface="Calibri"/>
                <a:cs typeface="Calibri"/>
              </a:rPr>
              <a:t> long et plus </a:t>
            </a:r>
            <a:r>
              <a:rPr lang="en-US" b="1" dirty="0" err="1">
                <a:solidFill>
                  <a:schemeClr val="bg1"/>
                </a:solidFill>
                <a:latin typeface="Calibri"/>
                <a:cs typeface="Calibri"/>
              </a:rPr>
              <a:t>il</a:t>
            </a:r>
            <a:r>
              <a:rPr lang="en-US" b="1" dirty="0">
                <a:solidFill>
                  <a:schemeClr val="bg1"/>
                </a:solidFill>
                <a:latin typeface="Calibri"/>
                <a:cs typeface="Calibri"/>
              </a:rPr>
              <a:t> </a:t>
            </a:r>
            <a:r>
              <a:rPr lang="en-US" b="1" dirty="0" err="1">
                <a:solidFill>
                  <a:schemeClr val="bg1"/>
                </a:solidFill>
                <a:latin typeface="Calibri"/>
                <a:cs typeface="Calibri"/>
              </a:rPr>
              <a:t>captera</a:t>
            </a:r>
            <a:r>
              <a:rPr lang="en-US" b="1" dirty="0">
                <a:solidFill>
                  <a:schemeClr val="bg1"/>
                </a:solidFill>
                <a:latin typeface="Calibri"/>
                <a:cs typeface="Calibri"/>
              </a:rPr>
              <a:t> du </a:t>
            </a:r>
            <a:r>
              <a:rPr lang="en-US" b="1" dirty="0">
                <a:solidFill>
                  <a:srgbClr val="FFFF00"/>
                </a:solidFill>
                <a:latin typeface="Calibri"/>
                <a:cs typeface="Calibri"/>
              </a:rPr>
              <a:t>BRUIT</a:t>
            </a:r>
            <a:r>
              <a:rPr lang="en-US" b="1" dirty="0">
                <a:solidFill>
                  <a:srgbClr val="008000"/>
                </a:solidFill>
                <a:latin typeface="Calibri"/>
                <a:cs typeface="Calibri"/>
              </a:rPr>
              <a:t> </a:t>
            </a:r>
          </a:p>
          <a:p>
            <a:pPr>
              <a:spcBef>
                <a:spcPct val="50000"/>
              </a:spcBef>
              <a:buClr>
                <a:schemeClr val="bg1"/>
              </a:buClr>
              <a:buFontTx/>
              <a:buChar char="•"/>
            </a:pPr>
            <a:r>
              <a:rPr lang="en-US" b="1" dirty="0">
                <a:solidFill>
                  <a:srgbClr val="008000"/>
                </a:solidFill>
                <a:latin typeface="Calibri"/>
                <a:cs typeface="Calibri"/>
              </a:rPr>
              <a:t> </a:t>
            </a:r>
            <a:r>
              <a:rPr lang="en-US" b="1" dirty="0">
                <a:solidFill>
                  <a:schemeClr val="bg1"/>
                </a:solidFill>
                <a:latin typeface="Calibri"/>
                <a:cs typeface="Calibri"/>
              </a:rPr>
              <a:t>Les </a:t>
            </a:r>
            <a:r>
              <a:rPr lang="en-US" b="1" dirty="0" err="1">
                <a:solidFill>
                  <a:schemeClr val="bg1"/>
                </a:solidFill>
                <a:latin typeface="Calibri"/>
                <a:cs typeface="Calibri"/>
              </a:rPr>
              <a:t>câbles</a:t>
            </a:r>
            <a:r>
              <a:rPr lang="en-US" b="1" dirty="0">
                <a:solidFill>
                  <a:schemeClr val="bg1"/>
                </a:solidFill>
                <a:latin typeface="Calibri"/>
                <a:cs typeface="Calibri"/>
              </a:rPr>
              <a:t> </a:t>
            </a:r>
            <a:r>
              <a:rPr lang="en-US" b="1" dirty="0" err="1">
                <a:solidFill>
                  <a:schemeClr val="bg1"/>
                </a:solidFill>
                <a:latin typeface="Calibri"/>
                <a:cs typeface="Calibri"/>
              </a:rPr>
              <a:t>blindés</a:t>
            </a:r>
            <a:r>
              <a:rPr lang="en-US" b="1" dirty="0">
                <a:solidFill>
                  <a:schemeClr val="bg1"/>
                </a:solidFill>
                <a:latin typeface="Calibri"/>
                <a:cs typeface="Calibri"/>
              </a:rPr>
              <a:t> </a:t>
            </a:r>
            <a:r>
              <a:rPr lang="en-US" b="1" dirty="0" err="1">
                <a:solidFill>
                  <a:schemeClr val="bg1"/>
                </a:solidFill>
                <a:latin typeface="Calibri"/>
                <a:cs typeface="Calibri"/>
              </a:rPr>
              <a:t>captent</a:t>
            </a:r>
            <a:r>
              <a:rPr lang="en-US" b="1" dirty="0">
                <a:solidFill>
                  <a:schemeClr val="bg1"/>
                </a:solidFill>
                <a:latin typeface="Calibri"/>
                <a:cs typeface="Calibri"/>
              </a:rPr>
              <a:t> </a:t>
            </a:r>
            <a:r>
              <a:rPr lang="en-US" b="1" dirty="0" err="1">
                <a:solidFill>
                  <a:schemeClr val="bg1"/>
                </a:solidFill>
                <a:latin typeface="Calibri"/>
                <a:cs typeface="Calibri"/>
              </a:rPr>
              <a:t>moins</a:t>
            </a:r>
            <a:r>
              <a:rPr lang="en-US" b="1" dirty="0">
                <a:solidFill>
                  <a:schemeClr val="bg1"/>
                </a:solidFill>
                <a:latin typeface="Calibri"/>
                <a:cs typeface="Calibri"/>
              </a:rPr>
              <a:t> de </a:t>
            </a:r>
            <a:r>
              <a:rPr lang="en-US" b="1" dirty="0">
                <a:solidFill>
                  <a:srgbClr val="FFFF00"/>
                </a:solidFill>
                <a:latin typeface="Calibri"/>
                <a:cs typeface="Calibri"/>
              </a:rPr>
              <a:t>BRUIT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28569"/>
            <a:ext cx="8896350" cy="628479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Modifications structurales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3063" algn="l"/>
                <a:tab pos="442913" algn="l"/>
                <a:tab pos="723900" algn="l"/>
                <a:tab pos="1968500" algn="l"/>
                <a:tab pos="2159000" algn="l"/>
              </a:tabLst>
            </a:pPr>
            <a:r>
              <a:rPr lang="fr-FR" b="1" dirty="0" smtClean="0">
                <a:solidFill>
                  <a:srgbClr val="FFFF00"/>
                </a:solidFill>
                <a:latin typeface="Calibri"/>
                <a:cs typeface="Calibri"/>
              </a:rPr>
              <a:t>Axone</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b="1" dirty="0" smtClean="0">
                <a:solidFill>
                  <a:srgbClr val="FFFF00"/>
                </a:solidFill>
                <a:latin typeface="Calibri"/>
                <a:cs typeface="Calibri"/>
              </a:rPr>
              <a:t>J1-J2 </a:t>
            </a:r>
            <a:r>
              <a:rPr lang="fr-FR" dirty="0" smtClean="0">
                <a:solidFill>
                  <a:schemeClr val="bg1"/>
                </a:solidFill>
                <a:latin typeface="Calibri"/>
                <a:cs typeface="Calibri"/>
              </a:rPr>
              <a:t>: 	- 	fuite du fluide </a:t>
            </a:r>
            <a:r>
              <a:rPr lang="fr-FR" dirty="0" err="1" smtClean="0">
                <a:solidFill>
                  <a:schemeClr val="bg1"/>
                </a:solidFill>
                <a:latin typeface="Calibri"/>
                <a:cs typeface="Calibri"/>
              </a:rPr>
              <a:t>intra-axonal</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gonflement et disparition des </a:t>
            </a:r>
            <a:r>
              <a:rPr lang="fr-FR" dirty="0" err="1" smtClean="0">
                <a:solidFill>
                  <a:schemeClr val="bg1"/>
                </a:solidFill>
                <a:latin typeface="Calibri"/>
                <a:cs typeface="Calibri"/>
              </a:rPr>
              <a:t>neurofilaments</a:t>
            </a:r>
            <a:r>
              <a:rPr lang="fr-FR" dirty="0" smtClean="0">
                <a:solidFill>
                  <a:schemeClr val="bg1"/>
                </a:solidFill>
                <a:latin typeface="Calibri"/>
                <a:cs typeface="Calibri"/>
              </a:rPr>
              <a:t> 							au niveau de l’extrémité distale</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b="1" dirty="0" smtClean="0">
                <a:solidFill>
                  <a:srgbClr val="FFFF00"/>
                </a:solidFill>
                <a:latin typeface="Calibri"/>
                <a:cs typeface="Calibri"/>
              </a:rPr>
              <a:t>J3</a:t>
            </a:r>
            <a:r>
              <a:rPr lang="fr-FR" dirty="0" smtClean="0">
                <a:solidFill>
                  <a:schemeClr val="bg1"/>
                </a:solidFill>
                <a:latin typeface="Calibri"/>
                <a:cs typeface="Calibri"/>
              </a:rPr>
              <a:t> : </a:t>
            </a:r>
            <a:r>
              <a:rPr lang="fr-BE" dirty="0" smtClean="0">
                <a:solidFill>
                  <a:schemeClr val="bg1"/>
                </a:solidFill>
                <a:latin typeface="Calibri"/>
                <a:cs typeface="Calibri"/>
              </a:rPr>
              <a:t>	-	</a:t>
            </a:r>
            <a:r>
              <a:rPr lang="fr-FR" dirty="0" smtClean="0">
                <a:solidFill>
                  <a:schemeClr val="bg1"/>
                </a:solidFill>
                <a:latin typeface="Calibri"/>
                <a:cs typeface="Calibri"/>
              </a:rPr>
              <a:t>fragmentation de l’axone et de la myéline avec 						début de digestion de celle-ci</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b="1" dirty="0" smtClean="0">
                <a:solidFill>
                  <a:srgbClr val="FFFF00"/>
                </a:solidFill>
                <a:latin typeface="Calibri"/>
                <a:cs typeface="Calibri"/>
              </a:rPr>
              <a:t>J8</a:t>
            </a:r>
            <a:r>
              <a:rPr lang="fr-FR" dirty="0" smtClean="0">
                <a:solidFill>
                  <a:schemeClr val="bg1"/>
                </a:solidFill>
                <a:latin typeface="Calibri"/>
                <a:cs typeface="Calibri"/>
              </a:rPr>
              <a:t> : </a:t>
            </a:r>
            <a:r>
              <a:rPr lang="fr-BE" dirty="0" smtClean="0">
                <a:solidFill>
                  <a:schemeClr val="bg1"/>
                </a:solidFill>
                <a:latin typeface="Calibri"/>
                <a:cs typeface="Calibri"/>
              </a:rPr>
              <a:t>	-	</a:t>
            </a:r>
            <a:r>
              <a:rPr lang="fr-FR" dirty="0" smtClean="0">
                <a:solidFill>
                  <a:schemeClr val="bg1"/>
                </a:solidFill>
                <a:latin typeface="Calibri"/>
                <a:cs typeface="Calibri"/>
              </a:rPr>
              <a:t>axone digéré	</a:t>
            </a:r>
          </a:p>
          <a:p>
            <a:pPr indent="444482">
              <a:lnSpc>
                <a:spcPct val="120000"/>
              </a:lnSpc>
              <a:buBlip>
                <a:blip r:embed="rId3"/>
              </a:buBlip>
              <a:tabLst>
                <a:tab pos="373063" algn="l"/>
                <a:tab pos="442913" algn="l"/>
                <a:tab pos="723900" algn="l"/>
                <a:tab pos="1966913" algn="l"/>
                <a:tab pos="2424113" algn="r"/>
              </a:tabLst>
            </a:pPr>
            <a:r>
              <a:rPr lang="fr-FR" b="1" dirty="0" smtClean="0">
                <a:solidFill>
                  <a:srgbClr val="FFFF00"/>
                </a:solidFill>
                <a:latin typeface="Calibri"/>
                <a:cs typeface="Calibri"/>
              </a:rPr>
              <a:t>Corps neuronal</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b="1" dirty="0" smtClean="0">
                <a:solidFill>
                  <a:srgbClr val="FFFF00"/>
                </a:solidFill>
                <a:latin typeface="Calibri"/>
                <a:cs typeface="Calibri"/>
              </a:rPr>
              <a:t>premières 48 h </a:t>
            </a:r>
            <a:r>
              <a:rPr lang="fr-FR" dirty="0" smtClean="0">
                <a:solidFill>
                  <a:schemeClr val="bg1"/>
                </a:solidFill>
                <a:latin typeface="Calibri"/>
                <a:cs typeface="Calibri"/>
              </a:rPr>
              <a:t>: corps de </a:t>
            </a:r>
            <a:r>
              <a:rPr lang="fr-FR" dirty="0" err="1" smtClean="0">
                <a:solidFill>
                  <a:schemeClr val="bg1"/>
                </a:solidFill>
                <a:latin typeface="Calibri"/>
                <a:cs typeface="Calibri"/>
              </a:rPr>
              <a:t>Nissl</a:t>
            </a:r>
            <a:r>
              <a:rPr lang="fr-FR" dirty="0" smtClean="0">
                <a:solidFill>
                  <a:schemeClr val="bg1"/>
                </a:solidFill>
                <a:latin typeface="Calibri"/>
                <a:cs typeface="Calibri"/>
              </a:rPr>
              <a:t> (</a:t>
            </a:r>
            <a:r>
              <a:rPr lang="fr-FR" dirty="0" err="1" smtClean="0">
                <a:solidFill>
                  <a:schemeClr val="bg1"/>
                </a:solidFill>
                <a:latin typeface="Calibri"/>
                <a:cs typeface="Calibri"/>
              </a:rPr>
              <a:t>r.e</a:t>
            </a:r>
            <a:r>
              <a:rPr lang="fr-FR" dirty="0" smtClean="0">
                <a:solidFill>
                  <a:schemeClr val="bg1"/>
                </a:solidFill>
                <a:latin typeface="Calibri"/>
                <a:cs typeface="Calibri"/>
              </a:rPr>
              <a:t>.) se fragmentent 					en fines particules</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b="1" dirty="0" smtClean="0">
                <a:solidFill>
                  <a:srgbClr val="FFFF00"/>
                </a:solidFill>
                <a:latin typeface="Calibri"/>
                <a:cs typeface="Calibri"/>
              </a:rPr>
              <a:t>S2-S3 </a:t>
            </a:r>
            <a:r>
              <a:rPr lang="fr-FR" dirty="0" smtClean="0">
                <a:solidFill>
                  <a:schemeClr val="bg1"/>
                </a:solidFill>
                <a:latin typeface="Calibri"/>
                <a:cs typeface="Calibri"/>
              </a:rPr>
              <a:t>: noyau et nucléole excentrés</a:t>
            </a:r>
            <a:endParaRPr lang="fr-FR"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28568"/>
            <a:ext cx="8896350" cy="4512000"/>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ENMG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Immédiatement et dans les jours qui suivent </a:t>
            </a:r>
            <a:r>
              <a:rPr lang="fr-FR" dirty="0" smtClean="0">
                <a:solidFill>
                  <a:schemeClr val="bg1"/>
                </a:solidFill>
                <a:latin typeface="Calibri"/>
                <a:cs typeface="Calibri"/>
              </a:rPr>
              <a:t>: anomalies 			identiques à celles d’une </a:t>
            </a:r>
            <a:r>
              <a:rPr lang="fr-FR" dirty="0" err="1" smtClean="0">
                <a:solidFill>
                  <a:schemeClr val="bg1"/>
                </a:solidFill>
                <a:latin typeface="Calibri"/>
                <a:cs typeface="Calibri"/>
              </a:rPr>
              <a:t>neurapraxie</a:t>
            </a:r>
            <a:endParaRPr lang="fr-FR" dirty="0" smtClean="0">
              <a:solidFill>
                <a:schemeClr val="bg1"/>
              </a:solidFill>
              <a:latin typeface="Calibri"/>
              <a:cs typeface="Calibri"/>
            </a:endParaRPr>
          </a:p>
          <a:p>
            <a:pPr indent="444482">
              <a:lnSpc>
                <a:spcPct val="120000"/>
              </a:lnSpc>
              <a:buBlip>
                <a:blip r:embed="rId3"/>
              </a:buBlip>
              <a:tabLst>
                <a:tab pos="373063" algn="l"/>
                <a:tab pos="442913" algn="l"/>
                <a:tab pos="900113" algn="l"/>
                <a:tab pos="1435100" algn="l"/>
                <a:tab pos="2424113" algn="r"/>
              </a:tabLst>
            </a:pPr>
            <a:r>
              <a:rPr lang="fr-FR" b="1" dirty="0" smtClean="0">
                <a:solidFill>
                  <a:srgbClr val="FFFF00"/>
                </a:solidFill>
                <a:latin typeface="Calibri"/>
                <a:cs typeface="Calibri"/>
              </a:rPr>
              <a:t>J9</a:t>
            </a:r>
            <a:r>
              <a:rPr lang="fr-FR" dirty="0" smtClean="0">
                <a:solidFill>
                  <a:schemeClr val="bg1"/>
                </a:solidFill>
                <a:latin typeface="Calibri"/>
                <a:cs typeface="Calibri"/>
              </a:rPr>
              <a:t> : 	- chute de l’amplitude de la </a:t>
            </a:r>
            <a:r>
              <a:rPr lang="fr-FR" b="1" dirty="0" smtClean="0">
                <a:solidFill>
                  <a:srgbClr val="FFFF00"/>
                </a:solidFill>
                <a:latin typeface="Calibri"/>
                <a:cs typeface="Calibri"/>
              </a:rPr>
              <a:t>réponse M</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parfois plus tôt lorsque le segment nerveux est court</a:t>
            </a:r>
            <a:br>
              <a:rPr lang="fr-FR" dirty="0" smtClean="0">
                <a:solidFill>
                  <a:schemeClr val="bg1"/>
                </a:solidFill>
                <a:latin typeface="Calibri"/>
                <a:cs typeface="Calibri"/>
              </a:rPr>
            </a:br>
            <a:r>
              <a:rPr lang="fr-FR" dirty="0" smtClean="0">
                <a:solidFill>
                  <a:schemeClr val="bg1"/>
                </a:solidFill>
                <a:latin typeface="Calibri"/>
                <a:cs typeface="Calibri"/>
              </a:rPr>
              <a:t>				- ENG pour apprécier le degré de perte axonale </a:t>
            </a:r>
            <a:br>
              <a:rPr lang="fr-FR" dirty="0" smtClean="0">
                <a:solidFill>
                  <a:schemeClr val="bg1"/>
                </a:solidFill>
                <a:latin typeface="Calibri"/>
                <a:cs typeface="Calibri"/>
              </a:rPr>
            </a:br>
            <a:r>
              <a:rPr lang="fr-FR" dirty="0" smtClean="0">
                <a:solidFill>
                  <a:schemeClr val="bg1"/>
                </a:solidFill>
                <a:latin typeface="Calibri"/>
                <a:cs typeface="Calibri"/>
              </a:rPr>
              <a:t>						(LSN : 30%)</a:t>
            </a: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J11</a:t>
            </a:r>
            <a:r>
              <a:rPr lang="fr-FR" dirty="0" smtClean="0">
                <a:solidFill>
                  <a:schemeClr val="bg1"/>
                </a:solidFill>
                <a:latin typeface="Calibri"/>
                <a:cs typeface="Calibri"/>
              </a:rPr>
              <a:t> : chute de l’amplitude des </a:t>
            </a:r>
            <a:r>
              <a:rPr lang="fr-FR" b="1" dirty="0" smtClean="0">
                <a:solidFill>
                  <a:srgbClr val="FFFF00"/>
                </a:solidFill>
                <a:latin typeface="Calibri"/>
                <a:cs typeface="Calibri"/>
              </a:rPr>
              <a:t>réponses sensitives</a:t>
            </a:r>
            <a:endParaRPr lang="fr-FR" b="1"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58769"/>
            <a:ext cx="8896350" cy="6727992"/>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ENMG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3063" algn="l"/>
                <a:tab pos="442913" algn="l"/>
                <a:tab pos="900113" algn="l"/>
                <a:tab pos="1879600" algn="l"/>
              </a:tabLst>
            </a:pPr>
            <a:r>
              <a:rPr lang="fr-FR" b="1" dirty="0" smtClean="0">
                <a:solidFill>
                  <a:srgbClr val="FFFF00"/>
                </a:solidFill>
                <a:latin typeface="Calibri"/>
                <a:cs typeface="Calibri"/>
              </a:rPr>
              <a:t>J10-J14</a:t>
            </a:r>
            <a:br>
              <a:rPr lang="fr-FR" b="1" dirty="0" smtClean="0">
                <a:solidFill>
                  <a:srgbClr val="FFFF00"/>
                </a:solidFill>
                <a:latin typeface="Calibri"/>
                <a:cs typeface="Calibri"/>
              </a:rPr>
            </a:br>
            <a:r>
              <a:rPr lang="fr-FR" b="1" dirty="0" smtClean="0">
                <a:solidFill>
                  <a:srgbClr val="FFFF00"/>
                </a:solidFill>
                <a:latin typeface="Calibri"/>
                <a:cs typeface="Calibri"/>
              </a:rPr>
              <a:t>		J21-J30 </a:t>
            </a:r>
            <a:r>
              <a:rPr lang="fr-FR" dirty="0" smtClean="0">
                <a:solidFill>
                  <a:schemeClr val="bg1"/>
                </a:solidFill>
                <a:latin typeface="Calibri"/>
                <a:cs typeface="Calibri"/>
              </a:rPr>
              <a:t>: 	- </a:t>
            </a:r>
            <a:r>
              <a:rPr lang="fr-FR" b="1" dirty="0" smtClean="0">
                <a:solidFill>
                  <a:srgbClr val="FFFF00"/>
                </a:solidFill>
                <a:latin typeface="Calibri"/>
                <a:cs typeface="Calibri"/>
              </a:rPr>
              <a:t>fibrillations </a:t>
            </a:r>
            <a:r>
              <a:rPr lang="fr-FR" dirty="0" smtClean="0">
                <a:solidFill>
                  <a:schemeClr val="bg1"/>
                </a:solidFill>
                <a:latin typeface="Calibri"/>
                <a:cs typeface="Calibri"/>
              </a:rPr>
              <a:t>et </a:t>
            </a:r>
            <a:r>
              <a:rPr lang="fr-FR" b="1" dirty="0" smtClean="0">
                <a:solidFill>
                  <a:srgbClr val="FFFF00"/>
                </a:solidFill>
                <a:latin typeface="Calibri"/>
                <a:cs typeface="Calibri"/>
              </a:rPr>
              <a:t>ondes lentes </a:t>
            </a:r>
            <a:r>
              <a:rPr lang="fr-FR" dirty="0" smtClean="0">
                <a:solidFill>
                  <a:schemeClr val="bg1"/>
                </a:solidFill>
                <a:latin typeface="Calibri"/>
                <a:cs typeface="Calibri"/>
              </a:rPr>
              <a:t>de dénervation</a:t>
            </a:r>
            <a:br>
              <a:rPr lang="fr-FR" dirty="0" smtClean="0">
                <a:solidFill>
                  <a:schemeClr val="bg1"/>
                </a:solidFill>
                <a:latin typeface="Calibri"/>
                <a:cs typeface="Calibri"/>
              </a:rPr>
            </a:br>
            <a:r>
              <a:rPr lang="fr-FR" dirty="0" smtClean="0">
                <a:solidFill>
                  <a:schemeClr val="bg1"/>
                </a:solidFill>
                <a:latin typeface="Calibri"/>
                <a:cs typeface="Calibri"/>
              </a:rPr>
              <a:t>				- amplitude des fibrillations diminue avec le temps</a:t>
            </a:r>
            <a:br>
              <a:rPr lang="fr-FR" dirty="0" smtClean="0">
                <a:solidFill>
                  <a:schemeClr val="bg1"/>
                </a:solidFill>
                <a:latin typeface="Calibri"/>
                <a:cs typeface="Calibri"/>
              </a:rPr>
            </a:br>
            <a:r>
              <a:rPr lang="fr-FR" dirty="0" smtClean="0">
                <a:solidFill>
                  <a:schemeClr val="bg1"/>
                </a:solidFill>
                <a:latin typeface="Calibri"/>
                <a:cs typeface="Calibri"/>
              </a:rPr>
              <a:t>				- abondance des fibrillations diminue</a:t>
            </a:r>
            <a:br>
              <a:rPr lang="fr-FR" dirty="0" smtClean="0">
                <a:solidFill>
                  <a:schemeClr val="bg1"/>
                </a:solidFill>
                <a:latin typeface="Calibri"/>
                <a:cs typeface="Calibri"/>
              </a:rPr>
            </a:br>
            <a:r>
              <a:rPr lang="fr-FR" dirty="0" smtClean="0">
                <a:solidFill>
                  <a:schemeClr val="bg1"/>
                </a:solidFill>
                <a:latin typeface="Calibri"/>
                <a:cs typeface="Calibri"/>
              </a:rPr>
              <a:t>						réinnervation</a:t>
            </a:r>
            <a:br>
              <a:rPr lang="fr-FR" dirty="0" smtClean="0">
                <a:solidFill>
                  <a:schemeClr val="bg1"/>
                </a:solidFill>
                <a:latin typeface="Calibri"/>
                <a:cs typeface="Calibri"/>
              </a:rPr>
            </a:br>
            <a:r>
              <a:rPr lang="fr-FR" dirty="0" smtClean="0">
                <a:solidFill>
                  <a:schemeClr val="bg1"/>
                </a:solidFill>
                <a:latin typeface="Calibri"/>
                <a:cs typeface="Calibri"/>
              </a:rPr>
              <a:t>						fibrose musculaire</a:t>
            </a:r>
            <a:br>
              <a:rPr lang="fr-FR" dirty="0" smtClean="0">
                <a:solidFill>
                  <a:schemeClr val="bg1"/>
                </a:solidFill>
                <a:latin typeface="Calibri"/>
                <a:cs typeface="Calibri"/>
              </a:rPr>
            </a:br>
            <a:r>
              <a:rPr lang="fr-FR" dirty="0" smtClean="0">
                <a:solidFill>
                  <a:schemeClr val="bg1"/>
                </a:solidFill>
                <a:latin typeface="Calibri"/>
                <a:cs typeface="Calibri"/>
              </a:rPr>
              <a:t>				- fibrillations également présentes dans les lésion 						musculaires directes</a:t>
            </a:r>
            <a:br>
              <a:rPr lang="fr-FR" dirty="0" smtClean="0">
                <a:solidFill>
                  <a:schemeClr val="bg1"/>
                </a:solidFill>
                <a:latin typeface="Calibri"/>
                <a:cs typeface="Calibri"/>
              </a:rPr>
            </a:br>
            <a:r>
              <a:rPr lang="fr-FR" dirty="0" smtClean="0">
                <a:solidFill>
                  <a:schemeClr val="bg1"/>
                </a:solidFill>
                <a:latin typeface="Calibri"/>
                <a:cs typeface="Calibri"/>
              </a:rPr>
              <a:t>						biopsie musculaire</a:t>
            </a:r>
            <a:br>
              <a:rPr lang="fr-FR" dirty="0" smtClean="0">
                <a:solidFill>
                  <a:schemeClr val="bg1"/>
                </a:solidFill>
                <a:latin typeface="Calibri"/>
                <a:cs typeface="Calibri"/>
              </a:rPr>
            </a:br>
            <a:r>
              <a:rPr lang="fr-FR" dirty="0" smtClean="0">
                <a:solidFill>
                  <a:schemeClr val="bg1"/>
                </a:solidFill>
                <a:latin typeface="Calibri"/>
                <a:cs typeface="Calibri"/>
              </a:rPr>
              <a:t>						</a:t>
            </a:r>
            <a:r>
              <a:rPr lang="fr-FR" dirty="0" err="1" smtClean="0">
                <a:solidFill>
                  <a:schemeClr val="bg1"/>
                </a:solidFill>
                <a:latin typeface="Calibri"/>
                <a:cs typeface="Calibri"/>
              </a:rPr>
              <a:t>polytraumatis</a:t>
            </a:r>
            <a:r>
              <a:rPr lang="fr-BE" dirty="0" smtClean="0">
                <a:solidFill>
                  <a:schemeClr val="bg1"/>
                </a:solidFill>
                <a:latin typeface="Calibri"/>
                <a:cs typeface="Calibri"/>
              </a:rPr>
              <a:t>m</a:t>
            </a:r>
            <a:r>
              <a:rPr lang="fr-FR" dirty="0" smtClean="0">
                <a:solidFill>
                  <a:schemeClr val="bg1"/>
                </a:solidFill>
                <a:latin typeface="Calibri"/>
                <a:cs typeface="Calibri"/>
              </a:rPr>
              <a:t>e</a:t>
            </a:r>
          </a:p>
          <a:p>
            <a:pPr indent="444482">
              <a:lnSpc>
                <a:spcPct val="120000"/>
              </a:lnSpc>
              <a:buBlip>
                <a:blip r:embed="rId3"/>
              </a:buBlip>
              <a:tabLst>
                <a:tab pos="373063" algn="l"/>
                <a:tab pos="442913" algn="l"/>
                <a:tab pos="900113" algn="l"/>
                <a:tab pos="1701800" algn="l"/>
                <a:tab pos="2514600" algn="r"/>
              </a:tabLst>
            </a:pPr>
            <a:r>
              <a:rPr lang="fr-FR" b="1" dirty="0" smtClean="0">
                <a:solidFill>
                  <a:srgbClr val="FFFF00"/>
                </a:solidFill>
                <a:latin typeface="Calibri"/>
                <a:cs typeface="Calibri"/>
              </a:rPr>
              <a:t>J21</a:t>
            </a:r>
            <a:r>
              <a:rPr lang="fr-FR" dirty="0" smtClean="0">
                <a:solidFill>
                  <a:schemeClr val="bg1"/>
                </a:solidFill>
                <a:latin typeface="Calibri"/>
                <a:cs typeface="Calibri"/>
              </a:rPr>
              <a:t> : 	- réinnervation collatérale manifeste : potentiels 							</a:t>
            </a:r>
            <a:r>
              <a:rPr lang="fr-FR" b="1" dirty="0" smtClean="0">
                <a:solidFill>
                  <a:srgbClr val="FFFF00"/>
                </a:solidFill>
                <a:latin typeface="Calibri"/>
                <a:cs typeface="Calibri"/>
              </a:rPr>
              <a:t>satellites </a:t>
            </a:r>
            <a:r>
              <a:rPr lang="fr-FR" dirty="0" smtClean="0">
                <a:solidFill>
                  <a:schemeClr val="bg1"/>
                </a:solidFill>
                <a:latin typeface="Calibri"/>
                <a:cs typeface="Calibri"/>
              </a:rPr>
              <a:t>et </a:t>
            </a:r>
            <a:r>
              <a:rPr lang="fr-FR" b="1" dirty="0" err="1" smtClean="0">
                <a:solidFill>
                  <a:srgbClr val="FFFF00"/>
                </a:solidFill>
                <a:latin typeface="Calibri"/>
                <a:cs typeface="Calibri"/>
              </a:rPr>
              <a:t>polyphasiques</a:t>
            </a:r>
            <a:endParaRPr lang="fr-FR" b="1"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pic>
        <p:nvPicPr>
          <p:cNvPr id="8" name="Picture 11" descr="ENMG">
            <a:hlinkClick r:id="rId3" action="ppaction://hlinkpres?slideindex=11&amp;slidetitle=Présentation PowerPoint"/>
          </p:cNvPr>
          <p:cNvPicPr>
            <a:picLocks noChangeAspect="1" noChangeArrowheads="1"/>
          </p:cNvPicPr>
          <p:nvPr/>
        </p:nvPicPr>
        <p:blipFill>
          <a:blip r:embed="rId4"/>
          <a:srcRect/>
          <a:stretch>
            <a:fillRect/>
          </a:stretch>
        </p:blipFill>
        <p:spPr bwMode="auto">
          <a:xfrm>
            <a:off x="1168401" y="2"/>
            <a:ext cx="6934200" cy="6242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925533"/>
            <a:ext cx="8896350" cy="4068802"/>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Site lésionnel:</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Neurographie motrice </a:t>
            </a:r>
            <a:r>
              <a:rPr lang="fr-FR" dirty="0" smtClean="0">
                <a:solidFill>
                  <a:schemeClr val="bg1"/>
                </a:solidFill>
                <a:latin typeface="Calibri"/>
                <a:cs typeface="Calibri"/>
              </a:rPr>
              <a:t>: peu utile car ralentissement 				homogène de la conduction nerveuse par perte des axones à 			conduction rapide</a:t>
            </a: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Neurographie sensitive</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a:t>
            </a:r>
            <a:r>
              <a:rPr lang="fr-FR" b="1" dirty="0" smtClean="0">
                <a:solidFill>
                  <a:srgbClr val="FFFF00"/>
                </a:solidFill>
                <a:latin typeface="Calibri"/>
                <a:cs typeface="Calibri"/>
              </a:rPr>
              <a:t>lésion </a:t>
            </a:r>
            <a:r>
              <a:rPr lang="fr-FR" b="1" dirty="0" err="1" smtClean="0">
                <a:solidFill>
                  <a:srgbClr val="FFFF00"/>
                </a:solidFill>
                <a:latin typeface="Calibri"/>
                <a:cs typeface="Calibri"/>
              </a:rPr>
              <a:t>préganglionnaire</a:t>
            </a:r>
            <a:r>
              <a:rPr lang="fr-FR" b="1" dirty="0" smtClean="0">
                <a:solidFill>
                  <a:srgbClr val="FFFF00"/>
                </a:solidFill>
                <a:latin typeface="Calibri"/>
                <a:cs typeface="Calibri"/>
              </a:rPr>
              <a:t> vs lésion </a:t>
            </a:r>
            <a:r>
              <a:rPr lang="fr-FR" b="1" dirty="0" err="1" smtClean="0">
                <a:solidFill>
                  <a:srgbClr val="FFFF00"/>
                </a:solidFill>
                <a:latin typeface="Calibri"/>
                <a:cs typeface="Calibri"/>
              </a:rPr>
              <a:t>postganglionnaire</a:t>
            </a:r>
            <a:endParaRPr lang="fr-FR" b="1" dirty="0" smtClean="0">
              <a:solidFill>
                <a:srgbClr val="FFFF00"/>
              </a:solidFill>
              <a:latin typeface="Calibri"/>
              <a:cs typeface="Calibri"/>
            </a:endParaRP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EMG</a:t>
            </a:r>
            <a:r>
              <a:rPr lang="fr-FR" dirty="0" smtClean="0">
                <a:solidFill>
                  <a:schemeClr val="bg1"/>
                </a:solidFill>
                <a:latin typeface="Calibri"/>
                <a:cs typeface="Calibri"/>
              </a:rPr>
              <a:t> : exige une connaissance approfondie de l’anatomie</a:t>
            </a:r>
            <a:endParaRPr lang="fr-FR"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392134"/>
            <a:ext cx="8896350" cy="140961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Site lésionnel:</a:t>
            </a:r>
          </a:p>
          <a:p>
            <a:pPr indent="444482">
              <a:lnSpc>
                <a:spcPct val="120000"/>
              </a:lnSpc>
              <a:tabLst>
                <a:tab pos="374634" algn="l"/>
                <a:tab pos="444482" algn="l"/>
                <a:tab pos="901662" algn="l"/>
                <a:tab pos="2387501" algn="r"/>
                <a:tab pos="2577992" algn="l"/>
              </a:tabLst>
            </a:pPr>
            <a:endParaRPr lang="fr-BE" dirty="0" smtClean="0">
              <a:solidFill>
                <a:srgbClr val="FFFFFF"/>
              </a:solidFill>
              <a:latin typeface="Calibri"/>
              <a:cs typeface="Calibri"/>
            </a:endParaRPr>
          </a:p>
        </p:txBody>
      </p:sp>
      <p:pic>
        <p:nvPicPr>
          <p:cNvPr id="8" name="Picture 11" descr="Somatotopie">
            <a:hlinkClick r:id="rId3" action="ppaction://hlinkpres?slideindex=15&amp;slidetitle=Présentation PowerPoint"/>
          </p:cNvPr>
          <p:cNvPicPr>
            <a:picLocks noChangeAspect="1" noChangeArrowheads="1"/>
          </p:cNvPicPr>
          <p:nvPr/>
        </p:nvPicPr>
        <p:blipFill>
          <a:blip r:embed="rId4"/>
          <a:srcRect/>
          <a:stretch>
            <a:fillRect/>
          </a:stretch>
        </p:blipFill>
        <p:spPr bwMode="auto">
          <a:xfrm>
            <a:off x="1066802" y="1943102"/>
            <a:ext cx="7192963" cy="350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4269"/>
            <a:ext cx="8896350" cy="628479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Récupération:</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Réinnervation collatérale </a:t>
            </a:r>
            <a:r>
              <a:rPr lang="fr-FR" dirty="0" smtClean="0">
                <a:solidFill>
                  <a:schemeClr val="bg1"/>
                </a:solidFill>
                <a:latin typeface="Calibri"/>
                <a:cs typeface="Calibri"/>
              </a:rPr>
              <a:t>: dans les lésions partielles</a:t>
            </a: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Réinnervation terminale </a:t>
            </a:r>
            <a:r>
              <a:rPr lang="fr-FR" dirty="0" smtClean="0">
                <a:solidFill>
                  <a:schemeClr val="bg1"/>
                </a:solidFill>
                <a:latin typeface="Calibri"/>
                <a:cs typeface="Calibri"/>
              </a:rPr>
              <a:t>: dans les lésions complètes</a:t>
            </a:r>
            <a:br>
              <a:rPr lang="fr-FR" dirty="0" smtClean="0">
                <a:solidFill>
                  <a:schemeClr val="bg1"/>
                </a:solidFill>
                <a:latin typeface="Calibri"/>
                <a:cs typeface="Calibri"/>
              </a:rPr>
            </a:br>
            <a:r>
              <a:rPr lang="fr-FR" dirty="0" smtClean="0">
                <a:solidFill>
                  <a:schemeClr val="bg1"/>
                </a:solidFill>
                <a:latin typeface="Calibri"/>
                <a:cs typeface="Calibri"/>
              </a:rPr>
              <a:t>		- 	prolifération active des cellules de Schwann (qui participent à 			la phagocytose des débris)</a:t>
            </a:r>
            <a:br>
              <a:rPr lang="fr-FR" dirty="0" smtClean="0">
                <a:solidFill>
                  <a:schemeClr val="bg1"/>
                </a:solidFill>
                <a:latin typeface="Calibri"/>
                <a:cs typeface="Calibri"/>
              </a:rPr>
            </a:br>
            <a:r>
              <a:rPr lang="fr-FR" dirty="0" smtClean="0">
                <a:solidFill>
                  <a:schemeClr val="bg1"/>
                </a:solidFill>
                <a:latin typeface="Calibri"/>
                <a:cs typeface="Calibri"/>
              </a:rPr>
              <a:t>	- 	cellules de Schwann se placent en colonnes longitudinales le 			long de la lame basale d’origine</a:t>
            </a:r>
            <a:br>
              <a:rPr lang="fr-FR" dirty="0" smtClean="0">
                <a:solidFill>
                  <a:schemeClr val="bg1"/>
                </a:solidFill>
                <a:latin typeface="Calibri"/>
                <a:cs typeface="Calibri"/>
              </a:rPr>
            </a:br>
            <a:r>
              <a:rPr lang="fr-FR" dirty="0" smtClean="0">
                <a:solidFill>
                  <a:schemeClr val="bg1"/>
                </a:solidFill>
                <a:latin typeface="Calibri"/>
                <a:cs typeface="Calibri"/>
              </a:rPr>
              <a:t>	- 	excroissances axonales apparaissent dans la 1</a:t>
            </a:r>
            <a:r>
              <a:rPr lang="fr-FR" baseline="30000" dirty="0" smtClean="0">
                <a:solidFill>
                  <a:schemeClr val="bg1"/>
                </a:solidFill>
                <a:latin typeface="Calibri"/>
                <a:cs typeface="Calibri"/>
              </a:rPr>
              <a:t>ère</a:t>
            </a:r>
            <a:r>
              <a:rPr lang="fr-FR" dirty="0" smtClean="0">
                <a:solidFill>
                  <a:schemeClr val="bg1"/>
                </a:solidFill>
                <a:latin typeface="Calibri"/>
                <a:cs typeface="Calibri"/>
              </a:rPr>
              <a:t> semaine 				qui suit la lésion</a:t>
            </a:r>
            <a:br>
              <a:rPr lang="fr-FR" dirty="0" smtClean="0">
                <a:solidFill>
                  <a:schemeClr val="bg1"/>
                </a:solidFill>
                <a:latin typeface="Calibri"/>
                <a:cs typeface="Calibri"/>
              </a:rPr>
            </a:br>
            <a:r>
              <a:rPr lang="fr-FR" dirty="0" smtClean="0">
                <a:solidFill>
                  <a:schemeClr val="bg1"/>
                </a:solidFill>
                <a:latin typeface="Calibri"/>
                <a:cs typeface="Calibri"/>
              </a:rPr>
              <a:t>	- 	repousse axonale guidée par les cellules de Schwann 				disposées le long de la lame basale : </a:t>
            </a:r>
            <a:r>
              <a:rPr lang="fr-FR" b="1" dirty="0" smtClean="0">
                <a:solidFill>
                  <a:srgbClr val="FFFF00"/>
                </a:solidFill>
                <a:latin typeface="Calibri"/>
                <a:cs typeface="Calibri"/>
              </a:rPr>
              <a:t>1 à 5 mm/J</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dirty="0" err="1" smtClean="0">
                <a:solidFill>
                  <a:schemeClr val="bg1"/>
                </a:solidFill>
                <a:latin typeface="Calibri"/>
                <a:cs typeface="Calibri"/>
              </a:rPr>
              <a:t>remyélinisation</a:t>
            </a:r>
            <a:r>
              <a:rPr lang="fr-FR" dirty="0" smtClean="0">
                <a:solidFill>
                  <a:schemeClr val="bg1"/>
                </a:solidFill>
                <a:latin typeface="Calibri"/>
                <a:cs typeface="Calibri"/>
              </a:rPr>
              <a:t> avec segments </a:t>
            </a:r>
            <a:r>
              <a:rPr lang="fr-FR" dirty="0" err="1" smtClean="0">
                <a:solidFill>
                  <a:schemeClr val="bg1"/>
                </a:solidFill>
                <a:latin typeface="Calibri"/>
                <a:cs typeface="Calibri"/>
              </a:rPr>
              <a:t>internodaux</a:t>
            </a:r>
            <a:r>
              <a:rPr lang="fr-FR" dirty="0" smtClean="0">
                <a:solidFill>
                  <a:schemeClr val="bg1"/>
                </a:solidFill>
                <a:latin typeface="Calibri"/>
                <a:cs typeface="Calibri"/>
              </a:rPr>
              <a:t> plus courts qu’à 			l’origine : la conduction nerveuse reste ralentie</a:t>
            </a:r>
            <a:endParaRPr lang="fr-FR"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2732"/>
            <a:ext cx="8896350" cy="523216"/>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Récupération:</a:t>
            </a:r>
          </a:p>
        </p:txBody>
      </p:sp>
      <p:pic>
        <p:nvPicPr>
          <p:cNvPr id="8" name="Picture 11" descr="Axonot récup">
            <a:hlinkClick r:id="rId3" action="ppaction://hlinkpres?slideindex=16&amp;slidetitle=Présentation PowerPoint"/>
          </p:cNvPr>
          <p:cNvPicPr>
            <a:picLocks noChangeAspect="1" noChangeArrowheads="1"/>
          </p:cNvPicPr>
          <p:nvPr/>
        </p:nvPicPr>
        <p:blipFill>
          <a:blip r:embed="rId4"/>
          <a:srcRect/>
          <a:stretch>
            <a:fillRect/>
          </a:stretch>
        </p:blipFill>
        <p:spPr bwMode="auto">
          <a:xfrm>
            <a:off x="1422400" y="838200"/>
            <a:ext cx="6629400" cy="520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4"/>
            <a:ext cx="8896350" cy="4955199"/>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Récupération:</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Réinnervation terminale </a:t>
            </a:r>
            <a:r>
              <a:rPr lang="fr-FR" dirty="0" smtClean="0">
                <a:solidFill>
                  <a:schemeClr val="bg1"/>
                </a:solidFill>
                <a:latin typeface="Calibri"/>
                <a:cs typeface="Calibri"/>
              </a:rPr>
              <a:t>: dans les lésions complètes</a:t>
            </a:r>
            <a:br>
              <a:rPr lang="fr-FR" dirty="0" smtClean="0">
                <a:solidFill>
                  <a:schemeClr val="bg1"/>
                </a:solidFill>
                <a:latin typeface="Calibri"/>
                <a:cs typeface="Calibri"/>
              </a:rPr>
            </a:br>
            <a:r>
              <a:rPr lang="fr-FR" dirty="0" smtClean="0">
                <a:solidFill>
                  <a:schemeClr val="bg1"/>
                </a:solidFill>
                <a:latin typeface="Calibri"/>
                <a:cs typeface="Calibri"/>
              </a:rPr>
              <a:t>		- 	premier signe EMG de réinnervation terminale : </a:t>
            </a:r>
            <a:r>
              <a:rPr lang="fr-FR" b="1" dirty="0" smtClean="0">
                <a:solidFill>
                  <a:srgbClr val="FFFF00"/>
                </a:solidFill>
                <a:latin typeface="Calibri"/>
                <a:cs typeface="Calibri"/>
              </a:rPr>
              <a:t>petits 				potentiels </a:t>
            </a:r>
            <a:r>
              <a:rPr lang="fr-FR" b="1" dirty="0" err="1" smtClean="0">
                <a:solidFill>
                  <a:srgbClr val="FFFF00"/>
                </a:solidFill>
                <a:latin typeface="Calibri"/>
                <a:cs typeface="Calibri"/>
              </a:rPr>
              <a:t>polyphasiques</a:t>
            </a:r>
            <a:r>
              <a:rPr lang="fr-FR" b="1" dirty="0" smtClean="0">
                <a:solidFill>
                  <a:srgbClr val="FFFF00"/>
                </a:solidFill>
                <a:latin typeface="Calibri"/>
                <a:cs typeface="Calibri"/>
              </a:rPr>
              <a:t> souvent instables</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le muscle reste viable pour la réinnervation </a:t>
            </a:r>
            <a:r>
              <a:rPr lang="fr-FR" b="1" dirty="0" smtClean="0">
                <a:solidFill>
                  <a:srgbClr val="FFFF00"/>
                </a:solidFill>
                <a:latin typeface="Calibri"/>
                <a:cs typeface="Calibri"/>
              </a:rPr>
              <a:t>18 à 24 mois</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sur le plan sensitif</a:t>
            </a:r>
            <a:br>
              <a:rPr lang="fr-FR" dirty="0" smtClean="0">
                <a:solidFill>
                  <a:schemeClr val="bg1"/>
                </a:solidFill>
                <a:latin typeface="Calibri"/>
                <a:cs typeface="Calibri"/>
              </a:rPr>
            </a:br>
            <a:r>
              <a:rPr lang="fr-FR" dirty="0" smtClean="0">
                <a:solidFill>
                  <a:schemeClr val="bg1"/>
                </a:solidFill>
                <a:latin typeface="Calibri"/>
                <a:cs typeface="Calibri"/>
              </a:rPr>
              <a:t>	- 	de façon précoce, les fibres saines de la sensibilité 					tactile étendent leur territoire cutané de 						perception sensitive</a:t>
            </a:r>
            <a:br>
              <a:rPr lang="fr-FR" dirty="0" smtClean="0">
                <a:solidFill>
                  <a:schemeClr val="bg1"/>
                </a:solidFill>
                <a:latin typeface="Calibri"/>
                <a:cs typeface="Calibri"/>
              </a:rPr>
            </a:br>
            <a:r>
              <a:rPr lang="fr-FR" dirty="0" smtClean="0">
                <a:solidFill>
                  <a:schemeClr val="bg1"/>
                </a:solidFill>
                <a:latin typeface="Calibri"/>
                <a:cs typeface="Calibri"/>
              </a:rPr>
              <a:t>		-	repousse axonale qui peut se poursuivre </a:t>
            </a:r>
            <a:r>
              <a:rPr lang="fr-FR" b="1" dirty="0" smtClean="0">
                <a:solidFill>
                  <a:srgbClr val="FFFF00"/>
                </a:solidFill>
                <a:latin typeface="Calibri"/>
                <a:cs typeface="Calibri"/>
              </a:rPr>
              <a:t>&gt; 2 ans</a:t>
            </a:r>
            <a:endParaRPr lang="fr-FR" b="1"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err="1" smtClean="0">
                <a:solidFill>
                  <a:schemeClr val="bg1"/>
                </a:solidFill>
                <a:latin typeface="Calibri"/>
                <a:cs typeface="Calibri"/>
              </a:rPr>
              <a:t>Axonotmèse-neurotmèse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227034"/>
            <a:ext cx="8896350" cy="5841595"/>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Chirurgie réparatrice:</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Immédiate </a:t>
            </a:r>
            <a:r>
              <a:rPr lang="fr-FR" dirty="0" smtClean="0">
                <a:solidFill>
                  <a:schemeClr val="bg1"/>
                </a:solidFill>
                <a:latin typeface="Calibri"/>
                <a:cs typeface="Calibri"/>
              </a:rPr>
              <a:t>: lésion nerveuse </a:t>
            </a:r>
            <a:r>
              <a:rPr lang="fr-FR" b="1" dirty="0" smtClean="0">
                <a:solidFill>
                  <a:srgbClr val="FFFF00"/>
                </a:solidFill>
                <a:latin typeface="Calibri"/>
                <a:cs typeface="Calibri"/>
              </a:rPr>
              <a:t>complète </a:t>
            </a:r>
            <a:r>
              <a:rPr lang="fr-FR" dirty="0" smtClean="0">
                <a:solidFill>
                  <a:schemeClr val="bg1"/>
                </a:solidFill>
                <a:latin typeface="Calibri"/>
                <a:cs typeface="Calibri"/>
              </a:rPr>
              <a:t>par </a:t>
            </a:r>
            <a:r>
              <a:rPr lang="fr-FR" b="1" dirty="0" smtClean="0">
                <a:solidFill>
                  <a:srgbClr val="FFFF00"/>
                </a:solidFill>
                <a:latin typeface="Calibri"/>
                <a:cs typeface="Calibri"/>
              </a:rPr>
              <a:t>lacération</a:t>
            </a: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Après 1 mois </a:t>
            </a:r>
            <a:r>
              <a:rPr lang="fr-FR" dirty="0" smtClean="0">
                <a:solidFill>
                  <a:schemeClr val="bg1"/>
                </a:solidFill>
                <a:latin typeface="Calibri"/>
                <a:cs typeface="Calibri"/>
              </a:rPr>
              <a:t>: lésion nerveuse </a:t>
            </a:r>
            <a:r>
              <a:rPr lang="fr-FR" b="1" dirty="0" smtClean="0">
                <a:solidFill>
                  <a:srgbClr val="FFFF00"/>
                </a:solidFill>
                <a:latin typeface="Calibri"/>
                <a:cs typeface="Calibri"/>
              </a:rPr>
              <a:t>complète </a:t>
            </a:r>
            <a:r>
              <a:rPr lang="fr-FR" dirty="0" smtClean="0">
                <a:solidFill>
                  <a:schemeClr val="bg1"/>
                </a:solidFill>
                <a:latin typeface="Calibri"/>
                <a:cs typeface="Calibri"/>
              </a:rPr>
              <a:t>par </a:t>
            </a:r>
            <a:r>
              <a:rPr lang="fr-FR" b="1" dirty="0" smtClean="0">
                <a:solidFill>
                  <a:srgbClr val="FFFF00"/>
                </a:solidFill>
                <a:latin typeface="Calibri"/>
                <a:cs typeface="Calibri"/>
              </a:rPr>
              <a:t>avulsion</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a:t>
            </a:r>
            <a:r>
              <a:rPr lang="fr-FR" dirty="0" smtClean="0">
                <a:solidFill>
                  <a:schemeClr val="bg1"/>
                </a:solidFill>
                <a:latin typeface="Calibri"/>
                <a:cs typeface="Calibri"/>
              </a:rPr>
              <a:t>	</a:t>
            </a:r>
            <a:r>
              <a:rPr lang="fr-FR" b="1" dirty="0" smtClean="0">
                <a:solidFill>
                  <a:srgbClr val="FFFF00"/>
                </a:solidFill>
                <a:latin typeface="Calibri"/>
                <a:cs typeface="Calibri"/>
              </a:rPr>
              <a:t>T</a:t>
            </a:r>
            <a:r>
              <a:rPr lang="fr-FR" b="1" dirty="0" smtClean="0">
                <a:solidFill>
                  <a:srgbClr val="FFFF00"/>
                </a:solidFill>
                <a:latin typeface="Calibri"/>
                <a:cs typeface="Calibri"/>
              </a:rPr>
              <a:t>. contondant</a:t>
            </a: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Après 3 à 6 mois </a:t>
            </a:r>
            <a:r>
              <a:rPr lang="fr-FR" dirty="0" smtClean="0">
                <a:solidFill>
                  <a:schemeClr val="bg1"/>
                </a:solidFill>
                <a:latin typeface="Calibri"/>
                <a:cs typeface="Calibri"/>
              </a:rPr>
              <a:t>:</a:t>
            </a:r>
            <a:br>
              <a:rPr lang="fr-FR" dirty="0" smtClean="0">
                <a:solidFill>
                  <a:schemeClr val="bg1"/>
                </a:solidFill>
                <a:latin typeface="Calibri"/>
                <a:cs typeface="Calibri"/>
              </a:rPr>
            </a:br>
            <a:r>
              <a:rPr lang="fr-FR" dirty="0" smtClean="0">
                <a:solidFill>
                  <a:schemeClr val="bg1"/>
                </a:solidFill>
                <a:latin typeface="Calibri"/>
                <a:cs typeface="Calibri"/>
              </a:rPr>
              <a:t>	- 	aucune certitude sur la discontinuité nerveuse au départ</a:t>
            </a:r>
            <a:br>
              <a:rPr lang="fr-FR" dirty="0" smtClean="0">
                <a:solidFill>
                  <a:schemeClr val="bg1"/>
                </a:solidFill>
                <a:latin typeface="Calibri"/>
                <a:cs typeface="Calibri"/>
              </a:rPr>
            </a:br>
            <a:r>
              <a:rPr lang="fr-FR" dirty="0" smtClean="0">
                <a:solidFill>
                  <a:schemeClr val="bg1"/>
                </a:solidFill>
                <a:latin typeface="Calibri"/>
                <a:cs typeface="Calibri"/>
              </a:rPr>
              <a:t>	- 	pas d’amélioration clinique après 3 à 6 mois</a:t>
            </a:r>
            <a:br>
              <a:rPr lang="fr-FR" dirty="0" smtClean="0">
                <a:solidFill>
                  <a:schemeClr val="bg1"/>
                </a:solidFill>
                <a:latin typeface="Calibri"/>
                <a:cs typeface="Calibri"/>
              </a:rPr>
            </a:br>
            <a:r>
              <a:rPr lang="fr-FR" dirty="0" smtClean="0">
                <a:solidFill>
                  <a:schemeClr val="bg1"/>
                </a:solidFill>
                <a:latin typeface="Calibri"/>
                <a:cs typeface="Calibri"/>
              </a:rPr>
              <a:t>	- 	aucun signe de réinnervation dans les muscles les plus 				proches du site lésionnel</a:t>
            </a:r>
          </a:p>
          <a:p>
            <a:pPr indent="444482">
              <a:lnSpc>
                <a:spcPct val="120000"/>
              </a:lnSpc>
              <a:buBlip>
                <a:blip r:embed="rId3"/>
              </a:buBlip>
              <a:tabLst>
                <a:tab pos="374634" algn="l"/>
                <a:tab pos="444482" algn="l"/>
                <a:tab pos="901662" algn="l"/>
                <a:tab pos="1968418" algn="l"/>
                <a:tab pos="2425599" algn="r"/>
              </a:tabLst>
            </a:pPr>
            <a:r>
              <a:rPr lang="fr-FR" b="1" dirty="0" smtClean="0">
                <a:solidFill>
                  <a:srgbClr val="FFFF00"/>
                </a:solidFill>
                <a:latin typeface="Calibri"/>
                <a:cs typeface="Calibri"/>
              </a:rPr>
              <a:t>Tardive </a:t>
            </a:r>
            <a:r>
              <a:rPr lang="fr-FR" dirty="0" smtClean="0">
                <a:solidFill>
                  <a:schemeClr val="bg1"/>
                </a:solidFill>
                <a:latin typeface="Calibri"/>
                <a:cs typeface="Calibri"/>
              </a:rPr>
              <a:t>:</a:t>
            </a:r>
            <a:br>
              <a:rPr lang="fr-FR" dirty="0" smtClean="0">
                <a:solidFill>
                  <a:schemeClr val="bg1"/>
                </a:solidFill>
                <a:latin typeface="Calibri"/>
                <a:cs typeface="Calibri"/>
              </a:rPr>
            </a:br>
            <a:r>
              <a:rPr lang="fr-FR" dirty="0" smtClean="0">
                <a:solidFill>
                  <a:schemeClr val="bg1"/>
                </a:solidFill>
                <a:latin typeface="Calibri"/>
                <a:cs typeface="Calibri"/>
              </a:rPr>
              <a:t>	-	complication sur le versant sensitif : </a:t>
            </a:r>
            <a:r>
              <a:rPr lang="fr-FR" b="1" dirty="0" smtClean="0">
                <a:solidFill>
                  <a:srgbClr val="FFFF00"/>
                </a:solidFill>
                <a:latin typeface="Calibri"/>
                <a:cs typeface="Calibri"/>
              </a:rPr>
              <a:t>névrome</a:t>
            </a:r>
            <a:r>
              <a:rPr lang="fr-FR" dirty="0" smtClean="0">
                <a:solidFill>
                  <a:schemeClr val="bg1"/>
                </a:solidFill>
                <a:latin typeface="Calibri"/>
                <a:cs typeface="Calibri"/>
              </a:rPr>
              <a:t/>
            </a:r>
            <a:br>
              <a:rPr lang="fr-FR" dirty="0" smtClean="0">
                <a:solidFill>
                  <a:schemeClr val="bg1"/>
                </a:solidFill>
                <a:latin typeface="Calibri"/>
                <a:cs typeface="Calibri"/>
              </a:rPr>
            </a:br>
            <a:r>
              <a:rPr lang="fr-FR" dirty="0" smtClean="0">
                <a:solidFill>
                  <a:schemeClr val="bg1"/>
                </a:solidFill>
                <a:latin typeface="Calibri"/>
                <a:cs typeface="Calibri"/>
              </a:rPr>
              <a:t>	-	</a:t>
            </a:r>
            <a:r>
              <a:rPr lang="fr-FR" b="1" dirty="0" smtClean="0">
                <a:solidFill>
                  <a:srgbClr val="FFFF00"/>
                </a:solidFill>
                <a:latin typeface="Calibri"/>
                <a:cs typeface="Calibri"/>
              </a:rPr>
              <a:t>transfert tendineux</a:t>
            </a:r>
            <a:endParaRPr lang="fr-FR" b="1"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78851"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Réduire les interférences</a:t>
            </a:r>
          </a:p>
        </p:txBody>
      </p:sp>
      <p:sp>
        <p:nvSpPr>
          <p:cNvPr id="78852" name="Text Box 5"/>
          <p:cNvSpPr txBox="1">
            <a:spLocks noChangeArrowheads="1"/>
          </p:cNvSpPr>
          <p:nvPr/>
        </p:nvSpPr>
        <p:spPr bwMode="auto">
          <a:xfrm>
            <a:off x="228601" y="762003"/>
            <a:ext cx="8458200" cy="5078309"/>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buFontTx/>
              <a:buChar char="•"/>
            </a:pPr>
            <a:r>
              <a:rPr lang="en-US" b="1" dirty="0">
                <a:solidFill>
                  <a:schemeClr val="bg1"/>
                </a:solidFill>
                <a:latin typeface="Calibri"/>
                <a:cs typeface="Calibri"/>
              </a:rPr>
              <a:t> </a:t>
            </a:r>
            <a:r>
              <a:rPr lang="en-US" b="1" dirty="0" err="1">
                <a:solidFill>
                  <a:schemeClr val="bg1"/>
                </a:solidFill>
                <a:latin typeface="Calibri"/>
                <a:cs typeface="Calibri"/>
              </a:rPr>
              <a:t>Lampes</a:t>
            </a:r>
            <a:r>
              <a:rPr lang="en-US" b="1" dirty="0">
                <a:solidFill>
                  <a:schemeClr val="bg1"/>
                </a:solidFill>
                <a:latin typeface="Calibri"/>
                <a:cs typeface="Calibri"/>
              </a:rPr>
              <a:t> </a:t>
            </a:r>
            <a:r>
              <a:rPr lang="en-US" b="1" dirty="0" err="1">
                <a:solidFill>
                  <a:schemeClr val="bg1"/>
                </a:solidFill>
                <a:latin typeface="Calibri"/>
                <a:cs typeface="Calibri"/>
              </a:rPr>
              <a:t>à</a:t>
            </a:r>
            <a:r>
              <a:rPr lang="en-US" b="1" dirty="0">
                <a:solidFill>
                  <a:schemeClr val="bg1"/>
                </a:solidFill>
                <a:latin typeface="Calibri"/>
                <a:cs typeface="Calibri"/>
              </a:rPr>
              <a:t> incandescence </a:t>
            </a:r>
            <a:r>
              <a:rPr lang="en-US" b="1" dirty="0" err="1">
                <a:solidFill>
                  <a:schemeClr val="bg1"/>
                </a:solidFill>
                <a:latin typeface="Calibri"/>
                <a:cs typeface="Calibri"/>
              </a:rPr>
              <a:t>plutôt</a:t>
            </a:r>
            <a:r>
              <a:rPr lang="en-US" b="1" dirty="0">
                <a:solidFill>
                  <a:schemeClr val="bg1"/>
                </a:solidFill>
                <a:latin typeface="Calibri"/>
                <a:cs typeface="Calibri"/>
              </a:rPr>
              <a:t> </a:t>
            </a:r>
            <a:r>
              <a:rPr lang="en-US" b="1" dirty="0" err="1">
                <a:solidFill>
                  <a:schemeClr val="bg1"/>
                </a:solidFill>
                <a:latin typeface="Calibri"/>
                <a:cs typeface="Calibri"/>
              </a:rPr>
              <a:t>que</a:t>
            </a:r>
            <a:r>
              <a:rPr lang="en-US" b="1" dirty="0">
                <a:solidFill>
                  <a:schemeClr val="bg1"/>
                </a:solidFill>
                <a:latin typeface="Calibri"/>
                <a:cs typeface="Calibri"/>
              </a:rPr>
              <a:t> </a:t>
            </a:r>
            <a:r>
              <a:rPr lang="en-US" b="1" dirty="0" err="1">
                <a:solidFill>
                  <a:schemeClr val="bg1"/>
                </a:solidFill>
                <a:latin typeface="Calibri"/>
                <a:cs typeface="Calibri"/>
              </a:rPr>
              <a:t>fluorescentes</a:t>
            </a:r>
            <a:endParaRPr lang="en-US" b="1" dirty="0">
              <a:solidFill>
                <a:schemeClr val="bg1"/>
              </a:solidFill>
              <a:latin typeface="Calibri"/>
              <a:cs typeface="Calibri"/>
            </a:endParaRPr>
          </a:p>
          <a:p>
            <a:pPr>
              <a:spcBef>
                <a:spcPct val="50000"/>
              </a:spcBef>
              <a:buFontTx/>
              <a:buChar char="•"/>
            </a:pPr>
            <a:r>
              <a:rPr lang="en-US" b="1" dirty="0">
                <a:solidFill>
                  <a:schemeClr val="bg1"/>
                </a:solidFill>
                <a:latin typeface="Calibri"/>
                <a:cs typeface="Calibri"/>
              </a:rPr>
              <a:t> </a:t>
            </a:r>
            <a:r>
              <a:rPr lang="en-US" b="1" dirty="0" err="1">
                <a:solidFill>
                  <a:schemeClr val="bg1"/>
                </a:solidFill>
                <a:latin typeface="Calibri"/>
                <a:cs typeface="Calibri"/>
              </a:rPr>
              <a:t>Débrancher</a:t>
            </a:r>
            <a:r>
              <a:rPr lang="en-US" b="1" dirty="0">
                <a:solidFill>
                  <a:schemeClr val="bg1"/>
                </a:solidFill>
                <a:latin typeface="Calibri"/>
                <a:cs typeface="Calibri"/>
              </a:rPr>
              <a:t> les </a:t>
            </a:r>
            <a:r>
              <a:rPr lang="en-US" b="1" dirty="0" err="1">
                <a:solidFill>
                  <a:schemeClr val="bg1"/>
                </a:solidFill>
                <a:latin typeface="Calibri"/>
                <a:cs typeface="Calibri"/>
              </a:rPr>
              <a:t>équipements</a:t>
            </a:r>
            <a:r>
              <a:rPr lang="en-US" b="1" dirty="0">
                <a:solidFill>
                  <a:schemeClr val="bg1"/>
                </a:solidFill>
                <a:latin typeface="Calibri"/>
                <a:cs typeface="Calibri"/>
              </a:rPr>
              <a:t> </a:t>
            </a:r>
            <a:r>
              <a:rPr lang="en-US" b="1" dirty="0" err="1">
                <a:solidFill>
                  <a:schemeClr val="bg1"/>
                </a:solidFill>
                <a:latin typeface="Calibri"/>
                <a:cs typeface="Calibri"/>
              </a:rPr>
              <a:t>électriques</a:t>
            </a:r>
            <a:r>
              <a:rPr lang="en-US" b="1" dirty="0">
                <a:solidFill>
                  <a:schemeClr val="bg1"/>
                </a:solidFill>
                <a:latin typeface="Calibri"/>
                <a:cs typeface="Calibri"/>
              </a:rPr>
              <a:t> non</a:t>
            </a:r>
            <a:r>
              <a:rPr lang="en-US" b="1" dirty="0" smtClean="0">
                <a:solidFill>
                  <a:schemeClr val="bg1"/>
                </a:solidFill>
                <a:latin typeface="Calibri"/>
                <a:cs typeface="Calibri"/>
              </a:rPr>
              <a:t> </a:t>
            </a:r>
            <a:r>
              <a:rPr lang="en-US" b="1" dirty="0" err="1" smtClean="0">
                <a:solidFill>
                  <a:schemeClr val="bg1"/>
                </a:solidFill>
                <a:latin typeface="Calibri"/>
                <a:cs typeface="Calibri"/>
              </a:rPr>
              <a:t>nécessaires</a:t>
            </a:r>
            <a:endParaRPr lang="en-US" b="1" dirty="0">
              <a:solidFill>
                <a:srgbClr val="008000"/>
              </a:solidFill>
              <a:latin typeface="Calibri"/>
              <a:cs typeface="Calibri"/>
            </a:endParaRPr>
          </a:p>
          <a:p>
            <a:pPr>
              <a:spcBef>
                <a:spcPct val="50000"/>
              </a:spcBef>
              <a:buFontTx/>
              <a:buChar char="•"/>
            </a:pPr>
            <a:r>
              <a:rPr lang="en-US" b="1" dirty="0">
                <a:solidFill>
                  <a:schemeClr val="bg1"/>
                </a:solidFill>
                <a:latin typeface="Calibri"/>
                <a:cs typeface="Calibri"/>
              </a:rPr>
              <a:t> </a:t>
            </a:r>
            <a:r>
              <a:rPr lang="en-US" b="1" dirty="0" err="1">
                <a:solidFill>
                  <a:schemeClr val="bg1"/>
                </a:solidFill>
                <a:latin typeface="Calibri"/>
                <a:cs typeface="Calibri"/>
              </a:rPr>
              <a:t>Eloigner</a:t>
            </a:r>
            <a:r>
              <a:rPr lang="en-US" b="1" dirty="0">
                <a:solidFill>
                  <a:schemeClr val="bg1"/>
                </a:solidFill>
                <a:latin typeface="Calibri"/>
                <a:cs typeface="Calibri"/>
              </a:rPr>
              <a:t> les </a:t>
            </a:r>
            <a:r>
              <a:rPr lang="en-US" b="1" dirty="0" err="1">
                <a:solidFill>
                  <a:schemeClr val="bg1"/>
                </a:solidFill>
                <a:latin typeface="Calibri"/>
                <a:cs typeface="Calibri"/>
              </a:rPr>
              <a:t>émetteurs</a:t>
            </a:r>
            <a:r>
              <a:rPr lang="en-US" b="1" dirty="0">
                <a:solidFill>
                  <a:schemeClr val="bg1"/>
                </a:solidFill>
                <a:latin typeface="Calibri"/>
                <a:cs typeface="Calibri"/>
              </a:rPr>
              <a:t> radio et TV</a:t>
            </a:r>
          </a:p>
          <a:p>
            <a:pPr>
              <a:spcBef>
                <a:spcPct val="50000"/>
              </a:spcBef>
              <a:buFontTx/>
              <a:buChar char="•"/>
            </a:pPr>
            <a:r>
              <a:rPr lang="en-US" b="1" dirty="0">
                <a:solidFill>
                  <a:schemeClr val="bg1"/>
                </a:solidFill>
                <a:latin typeface="Calibri"/>
                <a:cs typeface="Calibri"/>
              </a:rPr>
              <a:t> </a:t>
            </a:r>
            <a:r>
              <a:rPr lang="en-US" b="1" dirty="0" err="1">
                <a:solidFill>
                  <a:schemeClr val="bg1"/>
                </a:solidFill>
                <a:latin typeface="Calibri"/>
                <a:cs typeface="Calibri"/>
              </a:rPr>
              <a:t>Tenir</a:t>
            </a:r>
            <a:r>
              <a:rPr lang="en-US" b="1" dirty="0">
                <a:solidFill>
                  <a:schemeClr val="bg1"/>
                </a:solidFill>
                <a:latin typeface="Calibri"/>
                <a:cs typeface="Calibri"/>
              </a:rPr>
              <a:t> </a:t>
            </a:r>
            <a:r>
              <a:rPr lang="en-US" b="1" dirty="0" err="1">
                <a:solidFill>
                  <a:schemeClr val="bg1"/>
                </a:solidFill>
                <a:latin typeface="Calibri"/>
                <a:cs typeface="Calibri"/>
              </a:rPr>
              <a:t>éloigner</a:t>
            </a:r>
            <a:r>
              <a:rPr lang="en-US" b="1" dirty="0">
                <a:solidFill>
                  <a:schemeClr val="bg1"/>
                </a:solidFill>
                <a:latin typeface="Calibri"/>
                <a:cs typeface="Calibri"/>
              </a:rPr>
              <a:t> les </a:t>
            </a:r>
            <a:r>
              <a:rPr lang="en-US" b="1" dirty="0" err="1">
                <a:solidFill>
                  <a:schemeClr val="bg1"/>
                </a:solidFill>
                <a:latin typeface="Calibri"/>
                <a:cs typeface="Calibri"/>
              </a:rPr>
              <a:t>câbles</a:t>
            </a:r>
            <a:r>
              <a:rPr lang="en-US" b="1" dirty="0">
                <a:solidFill>
                  <a:schemeClr val="bg1"/>
                </a:solidFill>
                <a:latin typeface="Calibri"/>
                <a:cs typeface="Calibri"/>
              </a:rPr>
              <a:t> des </a:t>
            </a:r>
            <a:r>
              <a:rPr lang="en-US" b="1" dirty="0" err="1">
                <a:solidFill>
                  <a:schemeClr val="bg1"/>
                </a:solidFill>
                <a:latin typeface="Calibri"/>
                <a:cs typeface="Calibri"/>
              </a:rPr>
              <a:t>prises</a:t>
            </a:r>
            <a:r>
              <a:rPr lang="en-US" b="1" dirty="0">
                <a:solidFill>
                  <a:schemeClr val="bg1"/>
                </a:solidFill>
                <a:latin typeface="Calibri"/>
                <a:cs typeface="Calibri"/>
              </a:rPr>
              <a:t> de </a:t>
            </a:r>
            <a:r>
              <a:rPr lang="en-US" b="1" dirty="0" err="1">
                <a:solidFill>
                  <a:schemeClr val="bg1"/>
                </a:solidFill>
                <a:latin typeface="Calibri"/>
                <a:cs typeface="Calibri"/>
              </a:rPr>
              <a:t>secteur</a:t>
            </a:r>
            <a:r>
              <a:rPr lang="en-US" b="1" dirty="0">
                <a:solidFill>
                  <a:schemeClr val="bg1"/>
                </a:solidFill>
                <a:latin typeface="Calibri"/>
                <a:cs typeface="Calibri"/>
              </a:rPr>
              <a:t> et des 	</a:t>
            </a:r>
            <a:r>
              <a:rPr lang="en-US" b="1" dirty="0" err="1">
                <a:solidFill>
                  <a:schemeClr val="bg1"/>
                </a:solidFill>
                <a:latin typeface="Calibri"/>
                <a:cs typeface="Calibri"/>
              </a:rPr>
              <a:t>ordinateurs</a:t>
            </a:r>
            <a:r>
              <a:rPr lang="en-US" b="1" dirty="0">
                <a:solidFill>
                  <a:srgbClr val="008000"/>
                </a:solidFill>
                <a:latin typeface="Calibri"/>
                <a:cs typeface="Calibri"/>
              </a:rPr>
              <a:t> </a:t>
            </a:r>
          </a:p>
          <a:p>
            <a:pPr>
              <a:spcBef>
                <a:spcPct val="50000"/>
              </a:spcBef>
              <a:buClr>
                <a:schemeClr val="bg1"/>
              </a:buClr>
              <a:buFontTx/>
              <a:buChar char="•"/>
            </a:pPr>
            <a:r>
              <a:rPr lang="en-US" b="1" dirty="0">
                <a:solidFill>
                  <a:srgbClr val="008000"/>
                </a:solidFill>
                <a:latin typeface="Calibri"/>
                <a:cs typeface="Calibri"/>
              </a:rPr>
              <a:t> </a:t>
            </a:r>
            <a:r>
              <a:rPr lang="en-US" b="1" dirty="0" err="1">
                <a:solidFill>
                  <a:schemeClr val="bg1"/>
                </a:solidFill>
                <a:latin typeface="Calibri"/>
                <a:cs typeface="Calibri"/>
              </a:rPr>
              <a:t>Trouver</a:t>
            </a:r>
            <a:r>
              <a:rPr lang="en-US" b="1" dirty="0">
                <a:solidFill>
                  <a:schemeClr val="bg1"/>
                </a:solidFill>
                <a:latin typeface="Calibri"/>
                <a:cs typeface="Calibri"/>
              </a:rPr>
              <a:t> la </a:t>
            </a:r>
            <a:r>
              <a:rPr lang="en-US" b="1" dirty="0" err="1">
                <a:solidFill>
                  <a:schemeClr val="bg1"/>
                </a:solidFill>
                <a:latin typeface="Calibri"/>
                <a:cs typeface="Calibri"/>
              </a:rPr>
              <a:t>meilleure</a:t>
            </a:r>
            <a:r>
              <a:rPr lang="en-US" b="1" dirty="0">
                <a:solidFill>
                  <a:schemeClr val="bg1"/>
                </a:solidFill>
                <a:latin typeface="Calibri"/>
                <a:cs typeface="Calibri"/>
              </a:rPr>
              <a:t> place </a:t>
            </a:r>
            <a:r>
              <a:rPr lang="en-US" b="1" dirty="0" err="1">
                <a:solidFill>
                  <a:schemeClr val="bg1"/>
                </a:solidFill>
                <a:latin typeface="Calibri"/>
                <a:cs typeface="Calibri"/>
              </a:rPr>
              <a:t>dans</a:t>
            </a:r>
            <a:r>
              <a:rPr lang="en-US" b="1" dirty="0">
                <a:solidFill>
                  <a:schemeClr val="bg1"/>
                </a:solidFill>
                <a:latin typeface="Calibri"/>
                <a:cs typeface="Calibri"/>
              </a:rPr>
              <a:t> le local</a:t>
            </a:r>
          </a:p>
          <a:p>
            <a:pPr>
              <a:spcBef>
                <a:spcPct val="50000"/>
              </a:spcBef>
              <a:buClr>
                <a:schemeClr val="bg1"/>
              </a:buClr>
              <a:buFontTx/>
              <a:buChar char="•"/>
            </a:pPr>
            <a:r>
              <a:rPr lang="en-US" b="1" dirty="0">
                <a:solidFill>
                  <a:schemeClr val="bg1"/>
                </a:solidFill>
                <a:latin typeface="Calibri"/>
                <a:cs typeface="Calibri"/>
              </a:rPr>
              <a:t> </a:t>
            </a:r>
            <a:r>
              <a:rPr lang="en-US" b="1" dirty="0" err="1">
                <a:solidFill>
                  <a:schemeClr val="bg1"/>
                </a:solidFill>
                <a:latin typeface="Calibri"/>
                <a:cs typeface="Calibri"/>
              </a:rPr>
              <a:t>Utiliser</a:t>
            </a:r>
            <a:r>
              <a:rPr lang="en-US" b="1" dirty="0">
                <a:solidFill>
                  <a:schemeClr val="bg1"/>
                </a:solidFill>
                <a:latin typeface="Calibri"/>
                <a:cs typeface="Calibri"/>
              </a:rPr>
              <a:t> </a:t>
            </a:r>
            <a:r>
              <a:rPr lang="en-US" b="1" dirty="0" err="1">
                <a:solidFill>
                  <a:schemeClr val="bg1"/>
                </a:solidFill>
                <a:latin typeface="Calibri"/>
                <a:cs typeface="Calibri"/>
              </a:rPr>
              <a:t>une</a:t>
            </a:r>
            <a:r>
              <a:rPr lang="en-US" b="1" dirty="0">
                <a:solidFill>
                  <a:schemeClr val="bg1"/>
                </a:solidFill>
                <a:latin typeface="Calibri"/>
                <a:cs typeface="Calibri"/>
              </a:rPr>
              <a:t> cage de Faraday</a:t>
            </a:r>
          </a:p>
          <a:p>
            <a:pPr>
              <a:spcBef>
                <a:spcPct val="50000"/>
              </a:spcBef>
              <a:buClr>
                <a:schemeClr val="bg1"/>
              </a:buClr>
              <a:buFontTx/>
              <a:buChar char="•"/>
            </a:pPr>
            <a:r>
              <a:rPr lang="en-US" b="1" dirty="0">
                <a:solidFill>
                  <a:schemeClr val="bg1"/>
                </a:solidFill>
                <a:latin typeface="Calibri"/>
                <a:cs typeface="Calibri"/>
              </a:rPr>
              <a:t> </a:t>
            </a:r>
            <a:r>
              <a:rPr lang="en-US" b="1" dirty="0" err="1">
                <a:solidFill>
                  <a:schemeClr val="bg1"/>
                </a:solidFill>
                <a:latin typeface="Calibri"/>
                <a:cs typeface="Calibri"/>
              </a:rPr>
              <a:t>Utiliser</a:t>
            </a:r>
            <a:r>
              <a:rPr lang="en-US" b="1" dirty="0">
                <a:solidFill>
                  <a:schemeClr val="bg1"/>
                </a:solidFill>
                <a:latin typeface="Calibri"/>
                <a:cs typeface="Calibri"/>
              </a:rPr>
              <a:t> un </a:t>
            </a:r>
            <a:r>
              <a:rPr lang="en-US" b="1" dirty="0" err="1">
                <a:solidFill>
                  <a:schemeClr val="bg1"/>
                </a:solidFill>
                <a:latin typeface="Calibri"/>
                <a:cs typeface="Calibri"/>
              </a:rPr>
              <a:t>amplificateur</a:t>
            </a:r>
            <a:r>
              <a:rPr lang="en-US" b="1" dirty="0">
                <a:solidFill>
                  <a:schemeClr val="bg1"/>
                </a:solidFill>
                <a:latin typeface="Calibri"/>
                <a:cs typeface="Calibri"/>
              </a:rPr>
              <a:t> </a:t>
            </a:r>
            <a:r>
              <a:rPr lang="en-US" b="1" dirty="0" err="1">
                <a:solidFill>
                  <a:schemeClr val="bg1"/>
                </a:solidFill>
                <a:latin typeface="Calibri"/>
                <a:cs typeface="Calibri"/>
              </a:rPr>
              <a:t>différentiel</a:t>
            </a:r>
            <a:r>
              <a:rPr lang="en-US" b="1" dirty="0">
                <a:solidFill>
                  <a:schemeClr val="bg1"/>
                </a:solidFill>
                <a:latin typeface="Calibri"/>
                <a:cs typeface="Calibri"/>
              </a:rPr>
              <a:t> (</a:t>
            </a:r>
            <a:r>
              <a:rPr lang="en-US" b="1" dirty="0" err="1">
                <a:solidFill>
                  <a:schemeClr val="bg1"/>
                </a:solidFill>
                <a:latin typeface="Calibri"/>
                <a:cs typeface="Calibri"/>
              </a:rPr>
              <a:t>cf</a:t>
            </a:r>
            <a:r>
              <a:rPr lang="en-US" b="1" dirty="0">
                <a:solidFill>
                  <a:schemeClr val="bg1"/>
                </a:solidFill>
                <a:latin typeface="Calibri"/>
                <a:cs typeface="Calibri"/>
              </a:rPr>
              <a:t> plus loin)</a:t>
            </a:r>
          </a:p>
          <a:p>
            <a:pPr>
              <a:spcBef>
                <a:spcPct val="50000"/>
              </a:spcBef>
              <a:buClr>
                <a:schemeClr val="bg1"/>
              </a:buClr>
              <a:buFontTx/>
              <a:buChar char="•"/>
            </a:pPr>
            <a:r>
              <a:rPr lang="en-US" b="1" dirty="0">
                <a:solidFill>
                  <a:schemeClr val="bg1"/>
                </a:solidFill>
                <a:latin typeface="Calibri"/>
                <a:cs typeface="Calibri"/>
              </a:rPr>
              <a:t> </a:t>
            </a:r>
            <a:r>
              <a:rPr lang="en-US" b="1" dirty="0" err="1">
                <a:solidFill>
                  <a:schemeClr val="bg1"/>
                </a:solidFill>
                <a:latin typeface="Calibri"/>
                <a:cs typeface="Calibri"/>
              </a:rPr>
              <a:t>Référence</a:t>
            </a:r>
            <a:r>
              <a:rPr lang="en-US" b="1" dirty="0">
                <a:solidFill>
                  <a:schemeClr val="bg1"/>
                </a:solidFill>
                <a:latin typeface="Calibri"/>
                <a:cs typeface="Calibri"/>
              </a:rPr>
              <a:t> et active </a:t>
            </a:r>
            <a:r>
              <a:rPr lang="en-US" b="1" dirty="0" err="1">
                <a:solidFill>
                  <a:schemeClr val="bg1"/>
                </a:solidFill>
                <a:latin typeface="Calibri"/>
                <a:cs typeface="Calibri"/>
              </a:rPr>
              <a:t>dans</a:t>
            </a:r>
            <a:r>
              <a:rPr lang="en-US" b="1" dirty="0">
                <a:solidFill>
                  <a:schemeClr val="bg1"/>
                </a:solidFill>
                <a:latin typeface="Calibri"/>
                <a:cs typeface="Calibri"/>
              </a:rPr>
              <a:t> un </a:t>
            </a:r>
            <a:r>
              <a:rPr lang="en-US" b="1" dirty="0" err="1">
                <a:solidFill>
                  <a:schemeClr val="bg1"/>
                </a:solidFill>
                <a:latin typeface="Calibri"/>
                <a:cs typeface="Calibri"/>
              </a:rPr>
              <a:t>même</a:t>
            </a:r>
            <a:r>
              <a:rPr lang="en-US" b="1" dirty="0">
                <a:solidFill>
                  <a:schemeClr val="bg1"/>
                </a:solidFill>
                <a:latin typeface="Calibri"/>
                <a:cs typeface="Calibri"/>
              </a:rPr>
              <a:t> </a:t>
            </a:r>
            <a:r>
              <a:rPr lang="en-US" b="1" dirty="0" err="1">
                <a:solidFill>
                  <a:schemeClr val="bg1"/>
                </a:solidFill>
                <a:latin typeface="Calibri"/>
                <a:cs typeface="Calibri"/>
              </a:rPr>
              <a:t>câble</a:t>
            </a:r>
            <a:r>
              <a:rPr lang="en-US" b="1" dirty="0">
                <a:solidFill>
                  <a:schemeClr val="bg1"/>
                </a:solidFill>
                <a:latin typeface="Calibri"/>
                <a:cs typeface="Calibri"/>
              </a:rPr>
              <a:t> (</a:t>
            </a:r>
            <a:r>
              <a:rPr lang="en-US" b="1" dirty="0" err="1">
                <a:solidFill>
                  <a:schemeClr val="bg1"/>
                </a:solidFill>
                <a:latin typeface="Calibri"/>
                <a:cs typeface="Calibri"/>
              </a:rPr>
              <a:t>aiguille</a:t>
            </a:r>
            <a:r>
              <a:rPr lang="en-US" b="1" dirty="0">
                <a:solidFill>
                  <a:schemeClr val="bg1"/>
                </a:solidFill>
                <a:latin typeface="Calibri"/>
                <a:cs typeface="Calibri"/>
              </a:rPr>
              <a:t> 	</a:t>
            </a:r>
            <a:r>
              <a:rPr lang="en-US" b="1" dirty="0" err="1">
                <a:solidFill>
                  <a:schemeClr val="bg1"/>
                </a:solidFill>
                <a:latin typeface="Calibri"/>
                <a:cs typeface="Calibri"/>
              </a:rPr>
              <a:t>concentrique</a:t>
            </a:r>
            <a:r>
              <a:rPr lang="en-US" b="1" dirty="0">
                <a:solidFill>
                  <a:schemeClr val="bg1"/>
                </a:solidFill>
                <a:latin typeface="Calibri"/>
                <a:cs typeface="Calibri"/>
              </a:rPr>
              <a:t> &gt;&lt; </a:t>
            </a:r>
            <a:r>
              <a:rPr lang="en-US" b="1" dirty="0" err="1">
                <a:solidFill>
                  <a:schemeClr val="bg1"/>
                </a:solidFill>
                <a:latin typeface="Calibri"/>
                <a:cs typeface="Calibri"/>
              </a:rPr>
              <a:t>aiguille</a:t>
            </a:r>
            <a:r>
              <a:rPr lang="en-US" b="1" dirty="0">
                <a:solidFill>
                  <a:schemeClr val="bg1"/>
                </a:solidFill>
                <a:latin typeface="Calibri"/>
                <a:cs typeface="Calibri"/>
              </a:rPr>
              <a:t> </a:t>
            </a:r>
            <a:r>
              <a:rPr lang="en-US" b="1" dirty="0" err="1">
                <a:solidFill>
                  <a:schemeClr val="bg1"/>
                </a:solidFill>
                <a:latin typeface="Calibri"/>
                <a:cs typeface="Calibri"/>
              </a:rPr>
              <a:t>monopolaire</a:t>
            </a:r>
            <a:r>
              <a:rPr lang="en-US" b="1" dirty="0">
                <a:solidFill>
                  <a:schemeClr val="bg1"/>
                </a:solidFill>
                <a:latin typeface="Calibri"/>
                <a:cs typeface="Calibri"/>
              </a:rPr>
              <a:t>)</a:t>
            </a:r>
            <a:endParaRPr lang="en-US" b="1"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Lésions mixtes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001730"/>
            <a:ext cx="8896350" cy="4068802"/>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1968418" algn="l"/>
                <a:tab pos="2425599" algn="r"/>
              </a:tabLst>
            </a:pPr>
            <a:r>
              <a:rPr lang="fr-FR" dirty="0" smtClean="0">
                <a:solidFill>
                  <a:schemeClr val="bg1"/>
                </a:solidFill>
                <a:latin typeface="Calibri"/>
                <a:cs typeface="Calibri"/>
              </a:rPr>
              <a:t>Comparaison des réponses motrices après stimulation</a:t>
            </a:r>
            <a:r>
              <a:rPr lang="fr-FR" dirty="0" smtClean="0">
                <a:solidFill>
                  <a:schemeClr val="bg1"/>
                </a:solidFill>
                <a:latin typeface="Calibri"/>
                <a:cs typeface="Calibri"/>
              </a:rPr>
              <a:t> distale </a:t>
            </a:r>
            <a:r>
              <a:rPr lang="fr-FR" dirty="0" smtClean="0">
                <a:solidFill>
                  <a:schemeClr val="bg1"/>
                </a:solidFill>
                <a:latin typeface="Calibri"/>
                <a:cs typeface="Calibri"/>
              </a:rPr>
              <a:t>et 		proximale par rapport au site lésionnel : 	</a:t>
            </a:r>
            <a:r>
              <a:rPr lang="fr-FR" b="1" dirty="0" smtClean="0">
                <a:solidFill>
                  <a:srgbClr val="FFFF00"/>
                </a:solidFill>
                <a:latin typeface="Calibri"/>
                <a:cs typeface="Calibri"/>
              </a:rPr>
              <a:t>pourcentage des fibres 		avec bloc de conduction</a:t>
            </a:r>
          </a:p>
          <a:p>
            <a:pPr indent="444482">
              <a:lnSpc>
                <a:spcPct val="120000"/>
              </a:lnSpc>
              <a:buBlip>
                <a:blip r:embed="rId3"/>
              </a:buBlip>
              <a:tabLst>
                <a:tab pos="374634" algn="l"/>
                <a:tab pos="444482" algn="l"/>
                <a:tab pos="901662" algn="l"/>
                <a:tab pos="1968418" algn="l"/>
                <a:tab pos="2425599" algn="r"/>
              </a:tabLst>
            </a:pPr>
            <a:r>
              <a:rPr lang="fr-FR" dirty="0" smtClean="0">
                <a:solidFill>
                  <a:schemeClr val="bg1"/>
                </a:solidFill>
                <a:latin typeface="Calibri"/>
                <a:cs typeface="Calibri"/>
              </a:rPr>
              <a:t>Comparaison des réponses motrices entre côté sain et côté 			atteint </a:t>
            </a:r>
            <a:r>
              <a:rPr lang="fr-BE" dirty="0" smtClean="0">
                <a:solidFill>
                  <a:schemeClr val="bg1"/>
                </a:solidFill>
                <a:latin typeface="Calibri"/>
                <a:cs typeface="Calibri"/>
              </a:rPr>
              <a:t>(ENG) </a:t>
            </a:r>
            <a:r>
              <a:rPr lang="fr-FR" dirty="0" smtClean="0">
                <a:solidFill>
                  <a:schemeClr val="bg1"/>
                </a:solidFill>
                <a:latin typeface="Calibri"/>
                <a:cs typeface="Calibri"/>
              </a:rPr>
              <a:t>: </a:t>
            </a:r>
            <a:r>
              <a:rPr lang="fr-FR" b="1" dirty="0" smtClean="0">
                <a:solidFill>
                  <a:srgbClr val="FFFF00"/>
                </a:solidFill>
                <a:latin typeface="Calibri"/>
                <a:cs typeface="Calibri"/>
              </a:rPr>
              <a:t>pourcentage de la perte axonale</a:t>
            </a:r>
          </a:p>
          <a:p>
            <a:pPr indent="444482">
              <a:lnSpc>
                <a:spcPct val="120000"/>
              </a:lnSpc>
              <a:buBlip>
                <a:blip r:embed="rId3"/>
              </a:buBlip>
              <a:tabLst>
                <a:tab pos="374634" algn="l"/>
                <a:tab pos="444482" algn="l"/>
                <a:tab pos="901662" algn="l"/>
                <a:tab pos="1968418" algn="l"/>
                <a:tab pos="2425599" algn="r"/>
              </a:tabLst>
            </a:pPr>
            <a:r>
              <a:rPr lang="fr-FR" dirty="0" smtClean="0">
                <a:solidFill>
                  <a:schemeClr val="bg1"/>
                </a:solidFill>
                <a:latin typeface="Calibri"/>
                <a:cs typeface="Calibri"/>
              </a:rPr>
              <a:t>B.C. sur 50% des fibres et 50% des fibres en dégénérescence 			Wallérienne : </a:t>
            </a:r>
            <a:r>
              <a:rPr lang="fr-FR" b="1" dirty="0" smtClean="0">
                <a:solidFill>
                  <a:srgbClr val="FFFF00"/>
                </a:solidFill>
                <a:latin typeface="Calibri"/>
                <a:cs typeface="Calibri"/>
              </a:rPr>
              <a:t>aucun tracé volontaire en 	EMG</a:t>
            </a:r>
            <a:br>
              <a:rPr lang="fr-FR" b="1" dirty="0" smtClean="0">
                <a:solidFill>
                  <a:srgbClr val="FFFF00"/>
                </a:solidFill>
                <a:latin typeface="Calibri"/>
                <a:cs typeface="Calibri"/>
              </a:rPr>
            </a:br>
            <a:r>
              <a:rPr lang="fr-FR" b="1" dirty="0" smtClean="0">
                <a:solidFill>
                  <a:srgbClr val="FFFF00"/>
                </a:solidFill>
                <a:latin typeface="Calibri"/>
                <a:cs typeface="Calibri"/>
              </a:rPr>
              <a:t>						bon pronostic</a:t>
            </a:r>
            <a:endParaRPr lang="fr-FR" b="1"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61722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56323" name="Rectangle 4"/>
          <p:cNvSpPr>
            <a:spLocks noChangeArrowheads="1"/>
          </p:cNvSpPr>
          <p:nvPr/>
        </p:nvSpPr>
        <p:spPr bwMode="auto">
          <a:xfrm>
            <a:off x="3351215" y="214313"/>
            <a:ext cx="79375" cy="290512"/>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BE">
              <a:latin typeface="Calibri"/>
              <a:cs typeface="Calibri"/>
            </a:endParaRPr>
          </a:p>
        </p:txBody>
      </p:sp>
      <p:sp>
        <p:nvSpPr>
          <p:cNvPr id="35844" name="Text Box 4"/>
          <p:cNvSpPr txBox="1">
            <a:spLocks noChangeArrowheads="1"/>
          </p:cNvSpPr>
          <p:nvPr/>
        </p:nvSpPr>
        <p:spPr bwMode="auto">
          <a:xfrm>
            <a:off x="249238" y="6308726"/>
            <a:ext cx="8805862" cy="400105"/>
          </a:xfrm>
          <a:prstGeom prst="rect">
            <a:avLst/>
          </a:prstGeom>
          <a:noFill/>
          <a:ln w="9525">
            <a:noFill/>
            <a:miter lim="800000"/>
            <a:headEnd/>
            <a:tailEnd/>
          </a:ln>
          <a:effectLst/>
        </p:spPr>
        <p:txBody>
          <a:bodyPr wrap="square" lIns="91436" tIns="45718" rIns="91436" bIns="45718">
            <a:prstTxWarp prst="textNoShape">
              <a:avLst/>
            </a:prstTxWarp>
            <a:spAutoFit/>
          </a:bodyPr>
          <a:lstStyle/>
          <a:p>
            <a:pPr>
              <a:defRPr/>
            </a:pPr>
            <a:r>
              <a:rPr lang="fr-FR" sz="2000" i="1" dirty="0">
                <a:solidFill>
                  <a:schemeClr val="bg1"/>
                </a:solidFill>
                <a:effectLst>
                  <a:outerShdw blurRad="38100" dist="38100" dir="2700000" algn="tl">
                    <a:srgbClr val="000000"/>
                  </a:outerShdw>
                </a:effectLst>
                <a:latin typeface="Calibri"/>
                <a:ea typeface="Times New Roman" pitchFamily="-65" charset="0"/>
                <a:cs typeface="Calibri"/>
              </a:rPr>
              <a:t>Neuropathie du nerf fibulaire commun gauche à la tête de la </a:t>
            </a:r>
            <a:r>
              <a:rPr lang="fr-FR" sz="2000" i="1" dirty="0" err="1">
                <a:solidFill>
                  <a:schemeClr val="bg1"/>
                </a:solidFill>
                <a:effectLst>
                  <a:outerShdw blurRad="38100" dist="38100" dir="2700000" algn="tl">
                    <a:srgbClr val="000000"/>
                  </a:outerShdw>
                </a:effectLst>
                <a:latin typeface="Calibri"/>
                <a:ea typeface="Times New Roman" pitchFamily="-65" charset="0"/>
                <a:cs typeface="Calibri"/>
              </a:rPr>
              <a:t>fibula</a:t>
            </a:r>
            <a:r>
              <a:rPr lang="fr-FR" sz="2000" i="1" dirty="0">
                <a:solidFill>
                  <a:schemeClr val="bg1"/>
                </a:solidFill>
                <a:effectLst>
                  <a:outerShdw blurRad="38100" dist="38100" dir="2700000" algn="tl">
                    <a:srgbClr val="000000"/>
                  </a:outerShdw>
                </a:effectLst>
                <a:latin typeface="Calibri"/>
                <a:ea typeface="Times New Roman" pitchFamily="-65" charset="0"/>
                <a:cs typeface="Calibri"/>
              </a:rPr>
              <a:t> : J30</a:t>
            </a:r>
          </a:p>
        </p:txBody>
      </p:sp>
      <p:sp>
        <p:nvSpPr>
          <p:cNvPr id="56325" name="Text Box 3"/>
          <p:cNvSpPr txBox="1">
            <a:spLocks noChangeArrowheads="1"/>
          </p:cNvSpPr>
          <p:nvPr/>
        </p:nvSpPr>
        <p:spPr bwMode="auto">
          <a:xfrm>
            <a:off x="7431629" y="6462715"/>
            <a:ext cx="184658" cy="276995"/>
          </a:xfrm>
          <a:prstGeom prst="rect">
            <a:avLst/>
          </a:prstGeom>
          <a:noFill/>
          <a:ln w="38100">
            <a:noFill/>
            <a:miter lim="800000"/>
            <a:headEnd/>
            <a:tailEnd/>
          </a:ln>
        </p:spPr>
        <p:txBody>
          <a:bodyPr wrap="none" lIns="91436" tIns="45718" rIns="91436" bIns="45718">
            <a:prstTxWarp prst="textNoShape">
              <a:avLst/>
            </a:prstTxWarp>
            <a:spAutoFit/>
          </a:bodyPr>
          <a:lstStyle/>
          <a:p>
            <a:pPr algn="ctr"/>
            <a:endParaRPr lang="fr-FR" sz="1200" i="1" dirty="0">
              <a:solidFill>
                <a:srgbClr val="FFFFFF"/>
              </a:solidFill>
              <a:latin typeface="Calibri"/>
              <a:cs typeface="Calibri"/>
            </a:endParaRPr>
          </a:p>
        </p:txBody>
      </p:sp>
      <p:pic>
        <p:nvPicPr>
          <p:cNvPr id="56327" name="Picture 11"/>
          <p:cNvPicPr>
            <a:picLocks noChangeAspect="1" noChangeArrowheads="1"/>
          </p:cNvPicPr>
          <p:nvPr/>
        </p:nvPicPr>
        <p:blipFill>
          <a:blip r:embed="rId2"/>
          <a:srcRect/>
          <a:stretch>
            <a:fillRect/>
          </a:stretch>
        </p:blipFill>
        <p:spPr bwMode="auto">
          <a:xfrm>
            <a:off x="109538" y="838202"/>
            <a:ext cx="4248150" cy="4598988"/>
          </a:xfrm>
          <a:prstGeom prst="rect">
            <a:avLst/>
          </a:prstGeom>
          <a:noFill/>
          <a:ln w="63500">
            <a:solidFill>
              <a:srgbClr val="660066"/>
            </a:solidFill>
            <a:miter lim="800000"/>
            <a:headEnd/>
            <a:tailEnd/>
          </a:ln>
        </p:spPr>
      </p:pic>
      <p:sp>
        <p:nvSpPr>
          <p:cNvPr id="56328" name="Text Box 12"/>
          <p:cNvSpPr txBox="1">
            <a:spLocks noChangeArrowheads="1"/>
          </p:cNvSpPr>
          <p:nvPr/>
        </p:nvSpPr>
        <p:spPr bwMode="auto">
          <a:xfrm>
            <a:off x="6408740" y="4038604"/>
            <a:ext cx="2557460" cy="461661"/>
          </a:xfrm>
          <a:prstGeom prst="rect">
            <a:avLst/>
          </a:prstGeom>
          <a:noFill/>
          <a:ln w="9525">
            <a:solidFill>
              <a:schemeClr val="bg1"/>
            </a:solidFill>
            <a:miter lim="800000"/>
            <a:headEnd/>
            <a:tailEnd/>
          </a:ln>
        </p:spPr>
        <p:txBody>
          <a:bodyPr wrap="square" lIns="91436" tIns="45718" rIns="91436" bIns="45718">
            <a:prstTxWarp prst="textNoShape">
              <a:avLst/>
            </a:prstTxWarp>
            <a:spAutoFit/>
          </a:bodyPr>
          <a:lstStyle/>
          <a:p>
            <a:r>
              <a:rPr lang="fr-FR" dirty="0" err="1">
                <a:solidFill>
                  <a:schemeClr val="bg1"/>
                </a:solidFill>
                <a:latin typeface="Calibri"/>
                <a:cs typeface="Calibri"/>
              </a:rPr>
              <a:t>Neurapraxie</a:t>
            </a:r>
            <a:r>
              <a:rPr lang="fr-FR" dirty="0">
                <a:solidFill>
                  <a:schemeClr val="bg1"/>
                </a:solidFill>
                <a:latin typeface="Calibri"/>
                <a:cs typeface="Calibri"/>
              </a:rPr>
              <a:t> 85%</a:t>
            </a:r>
          </a:p>
        </p:txBody>
      </p:sp>
      <p:sp>
        <p:nvSpPr>
          <p:cNvPr id="56329" name="Text Box 13"/>
          <p:cNvSpPr txBox="1">
            <a:spLocks noChangeArrowheads="1"/>
          </p:cNvSpPr>
          <p:nvPr/>
        </p:nvSpPr>
        <p:spPr bwMode="auto">
          <a:xfrm>
            <a:off x="4851400" y="2743204"/>
            <a:ext cx="2832100" cy="461661"/>
          </a:xfrm>
          <a:prstGeom prst="rect">
            <a:avLst/>
          </a:prstGeom>
          <a:noFill/>
          <a:ln w="9525">
            <a:solidFill>
              <a:schemeClr val="bg1"/>
            </a:solidFill>
            <a:miter lim="800000"/>
            <a:headEnd/>
            <a:tailEnd/>
          </a:ln>
        </p:spPr>
        <p:txBody>
          <a:bodyPr wrap="square" lIns="91436" tIns="45718" rIns="91436" bIns="45718">
            <a:prstTxWarp prst="textNoShape">
              <a:avLst/>
            </a:prstTxWarp>
            <a:spAutoFit/>
          </a:bodyPr>
          <a:lstStyle/>
          <a:p>
            <a:r>
              <a:rPr lang="fr-FR" dirty="0" err="1">
                <a:solidFill>
                  <a:schemeClr val="bg1"/>
                </a:solidFill>
                <a:latin typeface="Calibri"/>
                <a:cs typeface="Calibri"/>
              </a:rPr>
              <a:t>Axonotmèsis</a:t>
            </a:r>
            <a:r>
              <a:rPr lang="fr-FR" dirty="0">
                <a:solidFill>
                  <a:schemeClr val="bg1"/>
                </a:solidFill>
                <a:latin typeface="Calibri"/>
                <a:cs typeface="Calibri"/>
              </a:rPr>
              <a:t> 50 %</a:t>
            </a:r>
          </a:p>
        </p:txBody>
      </p:sp>
      <p:sp>
        <p:nvSpPr>
          <p:cNvPr id="56330" name="Line 14"/>
          <p:cNvSpPr>
            <a:spLocks noChangeShapeType="1"/>
          </p:cNvSpPr>
          <p:nvPr/>
        </p:nvSpPr>
        <p:spPr bwMode="auto">
          <a:xfrm>
            <a:off x="4376738" y="2133600"/>
            <a:ext cx="474662" cy="838200"/>
          </a:xfrm>
          <a:prstGeom prst="line">
            <a:avLst/>
          </a:prstGeom>
          <a:noFill/>
          <a:ln w="1270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56331" name="Line 15"/>
          <p:cNvSpPr>
            <a:spLocks noChangeShapeType="1"/>
          </p:cNvSpPr>
          <p:nvPr/>
        </p:nvSpPr>
        <p:spPr bwMode="auto">
          <a:xfrm flipV="1">
            <a:off x="4376738" y="2971800"/>
            <a:ext cx="474662" cy="304800"/>
          </a:xfrm>
          <a:prstGeom prst="line">
            <a:avLst/>
          </a:prstGeom>
          <a:noFill/>
          <a:ln w="1270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56332" name="Line 16"/>
          <p:cNvSpPr>
            <a:spLocks noChangeShapeType="1"/>
          </p:cNvSpPr>
          <p:nvPr/>
        </p:nvSpPr>
        <p:spPr bwMode="auto">
          <a:xfrm flipV="1">
            <a:off x="4376738" y="3200400"/>
            <a:ext cx="1016000" cy="1081088"/>
          </a:xfrm>
          <a:prstGeom prst="line">
            <a:avLst/>
          </a:prstGeom>
          <a:noFill/>
          <a:ln w="1270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56333" name="Line 17"/>
          <p:cNvSpPr>
            <a:spLocks noChangeShapeType="1"/>
          </p:cNvSpPr>
          <p:nvPr/>
        </p:nvSpPr>
        <p:spPr bwMode="auto">
          <a:xfrm flipV="1">
            <a:off x="4360866" y="3200402"/>
            <a:ext cx="1031875" cy="2052639"/>
          </a:xfrm>
          <a:prstGeom prst="line">
            <a:avLst/>
          </a:prstGeom>
          <a:noFill/>
          <a:ln w="1270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56334" name="Line 18"/>
          <p:cNvSpPr>
            <a:spLocks noChangeShapeType="1"/>
          </p:cNvSpPr>
          <p:nvPr/>
        </p:nvSpPr>
        <p:spPr bwMode="auto">
          <a:xfrm>
            <a:off x="4376738" y="3429000"/>
            <a:ext cx="2032000" cy="838200"/>
          </a:xfrm>
          <a:prstGeom prst="line">
            <a:avLst/>
          </a:prstGeom>
          <a:noFill/>
          <a:ln w="12700">
            <a:solidFill>
              <a:schemeClr val="bg1"/>
            </a:solidFill>
            <a:prstDash val="dash"/>
            <a:round/>
            <a:headEnd/>
            <a:tailEnd/>
          </a:ln>
        </p:spPr>
        <p:txBody>
          <a:bodyPr lIns="91436" tIns="45718" rIns="91436" bIns="45718">
            <a:prstTxWarp prst="textNoShape">
              <a:avLst/>
            </a:prstTxWarp>
          </a:bodyPr>
          <a:lstStyle/>
          <a:p>
            <a:endParaRPr lang="en-US">
              <a:latin typeface="Calibri"/>
              <a:cs typeface="Calibri"/>
            </a:endParaRPr>
          </a:p>
        </p:txBody>
      </p:sp>
      <p:sp>
        <p:nvSpPr>
          <p:cNvPr id="56335" name="Line 19"/>
          <p:cNvSpPr>
            <a:spLocks noChangeShapeType="1"/>
          </p:cNvSpPr>
          <p:nvPr/>
        </p:nvSpPr>
        <p:spPr bwMode="auto">
          <a:xfrm>
            <a:off x="4368800" y="3548066"/>
            <a:ext cx="2039938" cy="719137"/>
          </a:xfrm>
          <a:prstGeom prst="line">
            <a:avLst/>
          </a:prstGeom>
          <a:noFill/>
          <a:ln w="12700">
            <a:solidFill>
              <a:schemeClr val="bg1"/>
            </a:solidFill>
            <a:prstDash val="dash"/>
            <a:round/>
            <a:headEnd/>
            <a:tailEnd/>
          </a:ln>
        </p:spPr>
        <p:txBody>
          <a:bodyPr lIns="91436" tIns="45718" rIns="91436" bIns="45718">
            <a:prstTxWarp prst="textNoShape">
              <a:avLst/>
            </a:prstTxWarp>
          </a:bodyPr>
          <a:lstStyle/>
          <a:p>
            <a:endParaRPr lang="en-US">
              <a:latin typeface="Calibri"/>
              <a:cs typeface="Calibri"/>
            </a:endParaRPr>
          </a:p>
        </p:txBody>
      </p:sp>
      <p:sp>
        <p:nvSpPr>
          <p:cNvPr id="56336" name="Line 20"/>
          <p:cNvSpPr>
            <a:spLocks noChangeShapeType="1"/>
          </p:cNvSpPr>
          <p:nvPr/>
        </p:nvSpPr>
        <p:spPr bwMode="auto">
          <a:xfrm flipV="1">
            <a:off x="4376738" y="4505325"/>
            <a:ext cx="2506662" cy="752475"/>
          </a:xfrm>
          <a:prstGeom prst="line">
            <a:avLst/>
          </a:prstGeom>
          <a:noFill/>
          <a:ln w="12700">
            <a:solidFill>
              <a:schemeClr val="bg1"/>
            </a:solidFill>
            <a:prstDash val="dash"/>
            <a:round/>
            <a:headEnd/>
            <a:tailEnd/>
          </a:ln>
        </p:spPr>
        <p:txBody>
          <a:bodyPr lIns="91436" tIns="45718" rIns="91436" bIns="45718">
            <a:prstTxWarp prst="textNoShape">
              <a:avLst/>
            </a:prstTxWarp>
          </a:bodyPr>
          <a:lstStyle/>
          <a:p>
            <a:endParaRPr lang="en-US">
              <a:latin typeface="Calibri"/>
              <a:cs typeface="Calibri"/>
            </a:endParaRPr>
          </a:p>
        </p:txBody>
      </p:sp>
      <p:sp>
        <p:nvSpPr>
          <p:cNvPr id="56337" name="Line 21"/>
          <p:cNvSpPr>
            <a:spLocks noChangeShapeType="1"/>
          </p:cNvSpPr>
          <p:nvPr/>
        </p:nvSpPr>
        <p:spPr bwMode="auto">
          <a:xfrm flipV="1">
            <a:off x="4376738" y="4495801"/>
            <a:ext cx="2506662" cy="904875"/>
          </a:xfrm>
          <a:prstGeom prst="line">
            <a:avLst/>
          </a:prstGeom>
          <a:noFill/>
          <a:ln w="12700">
            <a:solidFill>
              <a:schemeClr val="bg1"/>
            </a:solidFill>
            <a:prstDash val="dash"/>
            <a:round/>
            <a:headEnd/>
            <a:tailEnd/>
          </a:ln>
        </p:spPr>
        <p:txBody>
          <a:bodyPr lIns="91436" tIns="45718" rIns="91436" bIns="45718">
            <a:prstTxWarp prst="textNoShape">
              <a:avLst/>
            </a:prstTxWarp>
          </a:bodyPr>
          <a:lstStyle/>
          <a:p>
            <a:endParaRPr lang="en-US">
              <a:latin typeface="Calibri"/>
              <a:cs typeface="Calibri"/>
            </a:endParaRPr>
          </a:p>
        </p:txBody>
      </p:sp>
      <p:pic>
        <p:nvPicPr>
          <p:cNvPr id="56338" name="Picture 22"/>
          <p:cNvPicPr>
            <a:picLocks noChangeAspect="1" noChangeArrowheads="1"/>
          </p:cNvPicPr>
          <p:nvPr/>
        </p:nvPicPr>
        <p:blipFill>
          <a:blip r:embed="rId3"/>
          <a:srcRect/>
          <a:stretch>
            <a:fillRect/>
          </a:stretch>
        </p:blipFill>
        <p:spPr bwMode="auto">
          <a:xfrm>
            <a:off x="6138866" y="609600"/>
            <a:ext cx="2428875" cy="1141413"/>
          </a:xfrm>
          <a:prstGeom prst="rect">
            <a:avLst/>
          </a:prstGeom>
          <a:noFill/>
          <a:ln w="63500">
            <a:solidFill>
              <a:srgbClr val="660066"/>
            </a:solidFill>
            <a:miter lim="800000"/>
            <a:headEnd/>
            <a:tailEnd/>
          </a:ln>
        </p:spPr>
      </p:pic>
      <p:sp>
        <p:nvSpPr>
          <p:cNvPr id="56339" name="Line 23"/>
          <p:cNvSpPr>
            <a:spLocks noChangeShapeType="1"/>
          </p:cNvSpPr>
          <p:nvPr/>
        </p:nvSpPr>
        <p:spPr bwMode="auto">
          <a:xfrm flipV="1">
            <a:off x="5799141" y="1524000"/>
            <a:ext cx="339725" cy="1219200"/>
          </a:xfrm>
          <a:prstGeom prst="line">
            <a:avLst/>
          </a:prstGeom>
          <a:noFill/>
          <a:ln w="1270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56340" name="Line 24"/>
          <p:cNvSpPr>
            <a:spLocks noChangeShapeType="1"/>
          </p:cNvSpPr>
          <p:nvPr/>
        </p:nvSpPr>
        <p:spPr bwMode="auto">
          <a:xfrm flipV="1">
            <a:off x="5799138" y="685800"/>
            <a:ext cx="271462" cy="2057400"/>
          </a:xfrm>
          <a:prstGeom prst="line">
            <a:avLst/>
          </a:prstGeom>
          <a:noFill/>
          <a:ln w="1270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Pronostic</a:t>
            </a:r>
            <a:endParaRPr lang="fr-FR" b="1" dirty="0">
              <a:solidFill>
                <a:schemeClr val="bg1"/>
              </a:solidFill>
              <a:latin typeface="Calibri"/>
              <a:cs typeface="Calibri"/>
            </a:endParaRPr>
          </a:p>
        </p:txBody>
      </p:sp>
      <p:sp>
        <p:nvSpPr>
          <p:cNvPr id="8" name="Rectangle 7"/>
          <p:cNvSpPr/>
          <p:nvPr/>
        </p:nvSpPr>
        <p:spPr>
          <a:xfrm>
            <a:off x="378994" y="1337700"/>
            <a:ext cx="8765006" cy="6001642"/>
          </a:xfrm>
          <a:prstGeom prst="rect">
            <a:avLst/>
          </a:prstGeom>
        </p:spPr>
        <p:txBody>
          <a:bodyPr wrap="square">
            <a:spAutoFit/>
          </a:bodyPr>
          <a:lstStyle/>
          <a:p>
            <a:pPr marL="444500" lvl="2"/>
            <a:r>
              <a:rPr lang="fr-FR" b="1" dirty="0" err="1" smtClean="0">
                <a:solidFill>
                  <a:schemeClr val="bg1"/>
                </a:solidFill>
                <a:latin typeface="Calibri"/>
                <a:ea typeface="Times New Roman" pitchFamily="-1" charset="0"/>
                <a:cs typeface="Calibri"/>
              </a:rPr>
              <a:t>Neurapraxie</a:t>
            </a:r>
            <a:r>
              <a:rPr lang="fr-FR" dirty="0" smtClean="0">
                <a:solidFill>
                  <a:schemeClr val="bg1"/>
                </a:solidFill>
                <a:latin typeface="Calibri"/>
                <a:ea typeface="Times New Roman" pitchFamily="-1" charset="0"/>
                <a:cs typeface="Calibri"/>
              </a:rPr>
              <a:t> :</a:t>
            </a:r>
            <a:br>
              <a:rPr lang="fr-FR" dirty="0" smtClean="0">
                <a:solidFill>
                  <a:schemeClr val="bg1"/>
                </a:solidFill>
                <a:latin typeface="Calibri"/>
                <a:ea typeface="Times New Roman" pitchFamily="-1" charset="0"/>
                <a:cs typeface="Calibri"/>
              </a:rPr>
            </a:br>
            <a:r>
              <a:rPr lang="fr-FR" dirty="0" smtClean="0">
                <a:solidFill>
                  <a:schemeClr val="bg1"/>
                </a:solidFill>
                <a:latin typeface="Calibri"/>
                <a:ea typeface="Times New Roman" pitchFamily="-1" charset="0"/>
                <a:cs typeface="Calibri"/>
              </a:rPr>
              <a:t>	PRONOSTIC </a:t>
            </a:r>
            <a:r>
              <a:rPr lang="fr-FR" dirty="0" smtClean="0">
                <a:solidFill>
                  <a:srgbClr val="FF6600"/>
                </a:solidFill>
                <a:latin typeface="Calibri"/>
                <a:ea typeface="Times New Roman" pitchFamily="-1" charset="0"/>
                <a:cs typeface="Calibri"/>
              </a:rPr>
              <a:t>FAVORABLE </a:t>
            </a:r>
            <a:br>
              <a:rPr lang="fr-FR" dirty="0" smtClean="0">
                <a:solidFill>
                  <a:srgbClr val="FF6600"/>
                </a:solidFill>
                <a:latin typeface="Calibri"/>
                <a:ea typeface="Times New Roman" pitchFamily="-1" charset="0"/>
                <a:cs typeface="Calibri"/>
              </a:rPr>
            </a:br>
            <a:r>
              <a:rPr lang="fr-FR" dirty="0" smtClean="0">
                <a:solidFill>
                  <a:srgbClr val="FF6600"/>
                </a:solidFill>
                <a:latin typeface="Calibri"/>
                <a:ea typeface="Times New Roman" pitchFamily="-1" charset="0"/>
                <a:cs typeface="Calibri"/>
              </a:rPr>
              <a:t>	</a:t>
            </a:r>
            <a:r>
              <a:rPr lang="fr-FR" dirty="0" smtClean="0">
                <a:solidFill>
                  <a:srgbClr val="FFFFFF"/>
                </a:solidFill>
                <a:latin typeface="Calibri"/>
                <a:ea typeface="Times New Roman" pitchFamily="-1" charset="0"/>
                <a:cs typeface="Calibri"/>
              </a:rPr>
              <a:t>: 2 à 3 mois</a:t>
            </a:r>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endParaRPr lang="fr-FR" dirty="0" smtClean="0">
              <a:solidFill>
                <a:srgbClr val="7B01AA"/>
              </a:solidFill>
              <a:latin typeface="Calibri"/>
              <a:ea typeface="Times New Roman" pitchFamily="-1" charset="0"/>
              <a:cs typeface="Calibri"/>
            </a:endParaRPr>
          </a:p>
          <a:p>
            <a:pPr marL="444500" lvl="2"/>
            <a:r>
              <a:rPr lang="fr-FR" b="1" dirty="0" err="1" smtClean="0">
                <a:solidFill>
                  <a:srgbClr val="FFFFFF"/>
                </a:solidFill>
                <a:latin typeface="Calibri"/>
                <a:ea typeface="Times New Roman" pitchFamily="-1" charset="0"/>
                <a:cs typeface="Calibri"/>
              </a:rPr>
              <a:t>Neurotmèse</a:t>
            </a:r>
            <a:r>
              <a:rPr lang="fr-FR" dirty="0" smtClean="0">
                <a:solidFill>
                  <a:srgbClr val="FFFFFF"/>
                </a:solidFill>
                <a:latin typeface="Calibri"/>
                <a:ea typeface="Times New Roman" pitchFamily="-1" charset="0"/>
                <a:cs typeface="Calibri"/>
              </a:rPr>
              <a:t> :</a:t>
            </a:r>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t>
            </a:r>
            <a:r>
              <a:rPr lang="fr-FR" dirty="0" smtClean="0">
                <a:solidFill>
                  <a:srgbClr val="FFFFFF"/>
                </a:solidFill>
                <a:latin typeface="Calibri"/>
                <a:ea typeface="Times New Roman" pitchFamily="-1" charset="0"/>
                <a:cs typeface="Calibri"/>
              </a:rPr>
              <a:t>PRONOSTIC</a:t>
            </a:r>
            <a:r>
              <a:rPr lang="fr-FR" dirty="0" smtClean="0">
                <a:solidFill>
                  <a:srgbClr val="7B01AA"/>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RESERVE</a:t>
            </a:r>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r>
              <a:rPr lang="fr-FR" b="1" dirty="0" err="1" smtClean="0">
                <a:solidFill>
                  <a:srgbClr val="FFFFFF"/>
                </a:solidFill>
                <a:latin typeface="Calibri"/>
                <a:ea typeface="Times New Roman" pitchFamily="-1" charset="0"/>
                <a:cs typeface="Calibri"/>
              </a:rPr>
              <a:t>Axonotmèse</a:t>
            </a:r>
            <a:r>
              <a:rPr lang="fr-FR" dirty="0" smtClean="0">
                <a:solidFill>
                  <a:srgbClr val="7B01AA"/>
                </a:solidFill>
                <a:latin typeface="Calibri"/>
                <a:ea typeface="Times New Roman" pitchFamily="-1" charset="0"/>
                <a:cs typeface="Calibri"/>
              </a:rPr>
              <a:t>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t>
            </a:r>
            <a:r>
              <a:rPr lang="fr-FR" dirty="0" smtClean="0">
                <a:solidFill>
                  <a:srgbClr val="FFFFFF"/>
                </a:solidFill>
                <a:latin typeface="Calibri"/>
                <a:ea typeface="Times New Roman" pitchFamily="-1" charset="0"/>
                <a:cs typeface="Calibri"/>
              </a:rPr>
              <a:t>PRONOSTIC</a:t>
            </a:r>
            <a:r>
              <a:rPr lang="fr-FR" dirty="0" smtClean="0">
                <a:solidFill>
                  <a:srgbClr val="7B01AA"/>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VARIABLE </a:t>
            </a:r>
            <a:r>
              <a:rPr lang="fr-FR" dirty="0" smtClean="0">
                <a:solidFill>
                  <a:srgbClr val="7B01AA"/>
                </a:solidFill>
                <a:latin typeface="Calibri"/>
                <a:ea typeface="Times New Roman" pitchFamily="-1" charset="0"/>
                <a:cs typeface="Calibri"/>
              </a:rPr>
              <a:t>: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t>
            </a:r>
            <a:r>
              <a:rPr lang="fr-FR" dirty="0" smtClean="0">
                <a:solidFill>
                  <a:srgbClr val="FFFFFF"/>
                </a:solidFill>
                <a:latin typeface="Calibri"/>
                <a:cs typeface="Calibri"/>
              </a:rPr>
              <a:t>en fonction des possibilités de repousse axonale</a:t>
            </a:r>
            <a:r>
              <a:rPr lang="fr-FR" dirty="0" smtClean="0">
                <a:solidFill>
                  <a:srgbClr val="7B01AA"/>
                </a:solidFill>
                <a:latin typeface="Calibri"/>
                <a:cs typeface="Calibri"/>
              </a:rPr>
              <a:t/>
            </a:r>
            <a:br>
              <a:rPr lang="fr-FR" dirty="0" smtClean="0">
                <a:solidFill>
                  <a:srgbClr val="7B01AA"/>
                </a:solidFill>
                <a:latin typeface="Calibri"/>
                <a:cs typeface="Calibri"/>
              </a:rPr>
            </a:br>
            <a:endParaRPr lang="fr-FR" dirty="0" smtClean="0">
              <a:solidFill>
                <a:srgbClr val="7B01AA"/>
              </a:solidFill>
              <a:latin typeface="Calibri"/>
              <a:cs typeface="Calibri"/>
            </a:endParaRPr>
          </a:p>
          <a:p>
            <a:pPr lvl="1"/>
            <a:r>
              <a:rPr lang="fr-FR" b="1" dirty="0" smtClean="0">
                <a:solidFill>
                  <a:srgbClr val="FFFFFF"/>
                </a:solidFill>
                <a:latin typeface="Calibri"/>
                <a:ea typeface="Times New Roman" pitchFamily="-1" charset="0"/>
                <a:cs typeface="Calibri"/>
              </a:rPr>
              <a:t>Avulsion de racine</a:t>
            </a:r>
            <a:r>
              <a:rPr lang="fr-FR" dirty="0" smtClean="0">
                <a:solidFill>
                  <a:srgbClr val="FFFFFF"/>
                </a:solidFill>
                <a:latin typeface="Calibri"/>
                <a:ea typeface="Times New Roman" pitchFamily="-1" charset="0"/>
                <a:cs typeface="Calibri"/>
              </a:rPr>
              <a:t> :</a:t>
            </a:r>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t>
            </a:r>
            <a:r>
              <a:rPr lang="fr-FR" dirty="0" smtClean="0">
                <a:solidFill>
                  <a:srgbClr val="FFFFFF"/>
                </a:solidFill>
                <a:latin typeface="Calibri"/>
                <a:ea typeface="Times New Roman" pitchFamily="-1" charset="0"/>
                <a:cs typeface="Calibri"/>
              </a:rPr>
              <a:t>PRONOSTIC</a:t>
            </a:r>
            <a:r>
              <a:rPr lang="fr-FR" dirty="0" smtClean="0">
                <a:solidFill>
                  <a:srgbClr val="7B01AA"/>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NUL</a:t>
            </a:r>
            <a:endParaRPr lang="fr-FR" dirty="0" smtClean="0">
              <a:solidFill>
                <a:srgbClr val="FF6600"/>
              </a:solidFill>
              <a:latin typeface="Calibri"/>
              <a:cs typeface="Calibri"/>
            </a:endParaRPr>
          </a:p>
          <a:p>
            <a:pPr lvl="1"/>
            <a:endParaRPr lang="en-US" dirty="0" smtClean="0">
              <a:solidFill>
                <a:srgbClr val="3366FF"/>
              </a:solidFill>
              <a:latin typeface="Calibri"/>
              <a:cs typeface="Calibri"/>
            </a:endParaRPr>
          </a:p>
          <a:p>
            <a:pPr lvl="1"/>
            <a:endParaRPr lang="en-US" dirty="0" smtClean="0">
              <a:solidFill>
                <a:srgbClr val="3366FF"/>
              </a:solidFill>
              <a:latin typeface="Calibri"/>
              <a:cs typeface="Calibri"/>
            </a:endParaRPr>
          </a:p>
          <a:p>
            <a:pPr lvl="1">
              <a:buFontTx/>
              <a:buChar char="-"/>
            </a:pPr>
            <a:endParaRPr lang="en-US" dirty="0">
              <a:solidFill>
                <a:srgbClr val="3366FF"/>
              </a:solidFill>
              <a:latin typeface="Calibri"/>
              <a:cs typeface="Calibri"/>
            </a:endParaRPr>
          </a:p>
        </p:txBody>
      </p:sp>
      <p:sp>
        <p:nvSpPr>
          <p:cNvPr id="9" name="Titre 7"/>
          <p:cNvSpPr txBox="1">
            <a:spLocks/>
          </p:cNvSpPr>
          <p:nvPr/>
        </p:nvSpPr>
        <p:spPr bwMode="auto">
          <a:xfrm>
            <a:off x="262692" y="84138"/>
            <a:ext cx="88813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fr-FR" sz="4400" b="1" dirty="0" smtClean="0">
                <a:solidFill>
                  <a:srgbClr val="FF6600"/>
                </a:solidFill>
                <a:latin typeface="Calibri"/>
                <a:cs typeface="Calibri"/>
              </a:rPr>
              <a:t>Le type physiopathologique de la </a:t>
            </a:r>
            <a:r>
              <a:rPr lang="fr-FR" sz="4400" b="1" dirty="0" err="1" smtClean="0">
                <a:solidFill>
                  <a:srgbClr val="FF6600"/>
                </a:solidFill>
                <a:latin typeface="Calibri"/>
                <a:cs typeface="Calibri"/>
              </a:rPr>
              <a:t>lésion</a:t>
            </a:r>
            <a:r>
              <a:rPr lang="fr-FR" sz="4400" b="1" dirty="0" smtClean="0">
                <a:solidFill>
                  <a:srgbClr val="FF6600"/>
                </a:solidFill>
                <a:latin typeface="Calibri"/>
                <a:cs typeface="Calibri"/>
              </a:rPr>
              <a:t> nerveuse </a:t>
            </a:r>
            <a:endParaRPr lang="fr-FR" sz="4400" b="1" dirty="0">
              <a:solidFill>
                <a:srgbClr val="FF6600"/>
              </a:solidFill>
              <a:latin typeface="Calibri"/>
              <a:cs typeface="Calibri"/>
            </a:endParaRPr>
          </a:p>
        </p:txBody>
      </p:sp>
      <p:pic>
        <p:nvPicPr>
          <p:cNvPr id="11" name="Image 10"/>
          <p:cNvPicPr>
            <a:picLocks noChangeAspect="1"/>
          </p:cNvPicPr>
          <p:nvPr/>
        </p:nvPicPr>
        <p:blipFill>
          <a:blip r:embed="rId3"/>
          <a:stretch>
            <a:fillRect/>
          </a:stretch>
        </p:blipFill>
        <p:spPr>
          <a:xfrm>
            <a:off x="5562600" y="1320800"/>
            <a:ext cx="723900" cy="2413000"/>
          </a:xfrm>
          <a:prstGeom prst="rect">
            <a:avLst/>
          </a:prstGeom>
        </p:spPr>
      </p:pic>
      <p:pic>
        <p:nvPicPr>
          <p:cNvPr id="12" name="Image 11"/>
          <p:cNvPicPr>
            <a:picLocks noChangeAspect="1"/>
          </p:cNvPicPr>
          <p:nvPr/>
        </p:nvPicPr>
        <p:blipFill>
          <a:blip r:embed="rId4"/>
          <a:stretch>
            <a:fillRect/>
          </a:stretch>
        </p:blipFill>
        <p:spPr>
          <a:xfrm>
            <a:off x="7443787" y="1314450"/>
            <a:ext cx="697775" cy="2406650"/>
          </a:xfrm>
          <a:prstGeom prst="rect">
            <a:avLst/>
          </a:prstGeom>
        </p:spPr>
      </p:pic>
      <p:pic>
        <p:nvPicPr>
          <p:cNvPr id="13" name="Image 12"/>
          <p:cNvPicPr>
            <a:picLocks noChangeAspect="1"/>
          </p:cNvPicPr>
          <p:nvPr/>
        </p:nvPicPr>
        <p:blipFill>
          <a:blip r:embed="rId5"/>
          <a:stretch>
            <a:fillRect/>
          </a:stretch>
        </p:blipFill>
        <p:spPr>
          <a:xfrm>
            <a:off x="6510338" y="1314450"/>
            <a:ext cx="707658" cy="2393950"/>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Pronostic</a:t>
            </a:r>
            <a:endParaRPr lang="fr-FR" b="1" dirty="0">
              <a:solidFill>
                <a:schemeClr val="bg1"/>
              </a:solidFill>
              <a:latin typeface="Calibri"/>
              <a:cs typeface="Calibri"/>
            </a:endParaRPr>
          </a:p>
        </p:txBody>
      </p:sp>
      <p:sp>
        <p:nvSpPr>
          <p:cNvPr id="10" name="Rectangle 9"/>
          <p:cNvSpPr/>
          <p:nvPr/>
        </p:nvSpPr>
        <p:spPr>
          <a:xfrm>
            <a:off x="-304800" y="144126"/>
            <a:ext cx="9144000" cy="6370974"/>
          </a:xfrm>
          <a:prstGeom prst="rect">
            <a:avLst/>
          </a:prstGeom>
        </p:spPr>
        <p:txBody>
          <a:bodyPr wrap="square">
            <a:spAutoFit/>
          </a:bodyPr>
          <a:lstStyle/>
          <a:p>
            <a:pPr marL="444500" lvl="2"/>
            <a:r>
              <a:rPr lang="fr-FR" b="1" dirty="0" smtClean="0">
                <a:solidFill>
                  <a:srgbClr val="FFFFFF"/>
                </a:solidFill>
                <a:latin typeface="Calibri"/>
                <a:ea typeface="Times New Roman" pitchFamily="-1" charset="0"/>
                <a:cs typeface="Calibri"/>
              </a:rPr>
              <a:t>Degré de démyélinisation</a:t>
            </a:r>
            <a:r>
              <a:rPr lang="fr-FR" dirty="0" smtClean="0">
                <a:solidFill>
                  <a:srgbClr val="FFFFFF"/>
                </a:solidFill>
                <a:latin typeface="Calibri"/>
                <a:ea typeface="Times New Roman" pitchFamily="-1" charset="0"/>
                <a:cs typeface="Calibri"/>
              </a:rPr>
              <a:t> :</a:t>
            </a:r>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faible impact </a:t>
            </a:r>
            <a:r>
              <a:rPr lang="fr-FR" dirty="0" smtClean="0">
                <a:solidFill>
                  <a:srgbClr val="FFFFFF"/>
                </a:solidFill>
                <a:latin typeface="Calibri"/>
                <a:ea typeface="Times New Roman" pitchFamily="-1" charset="0"/>
                <a:cs typeface="Calibri"/>
              </a:rPr>
              <a:t>sur le PRONOSTIC</a:t>
            </a:r>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t>
            </a:r>
            <a:r>
              <a:rPr lang="fr-FR" u="sng" dirty="0" smtClean="0">
                <a:solidFill>
                  <a:srgbClr val="FFFFFF"/>
                </a:solidFill>
                <a:latin typeface="Calibri"/>
                <a:ea typeface="Times New Roman" pitchFamily="-1" charset="0"/>
                <a:cs typeface="Calibri"/>
              </a:rPr>
              <a:t>sauf SCC</a:t>
            </a:r>
            <a:r>
              <a:rPr lang="fr-FR" dirty="0" smtClean="0">
                <a:solidFill>
                  <a:srgbClr val="FFFFFF"/>
                </a:solidFill>
                <a:latin typeface="Calibri"/>
                <a:ea typeface="Times New Roman" pitchFamily="-1" charset="0"/>
                <a:cs typeface="Calibri"/>
              </a:rPr>
              <a:t> : meilleure réponse au </a:t>
            </a:r>
            <a:r>
              <a:rPr lang="fr-FR" dirty="0" err="1" smtClean="0">
                <a:solidFill>
                  <a:srgbClr val="FFFFFF"/>
                </a:solidFill>
                <a:latin typeface="Calibri"/>
                <a:ea typeface="Times New Roman" pitchFamily="-1" charset="0"/>
                <a:cs typeface="Calibri"/>
              </a:rPr>
              <a:t>ttt</a:t>
            </a:r>
            <a:r>
              <a:rPr lang="fr-FR" dirty="0" smtClean="0">
                <a:solidFill>
                  <a:srgbClr val="FFFFFF"/>
                </a:solidFill>
                <a:latin typeface="Calibri"/>
                <a:ea typeface="Times New Roman" pitchFamily="-1" charset="0"/>
                <a:cs typeface="Calibri"/>
              </a:rPr>
              <a:t> chirurgical si le 	ralentissement est d’intensité moyenne (vs absent, léger ou 	sévère)</a:t>
            </a:r>
            <a:br>
              <a:rPr lang="fr-FR" dirty="0" smtClean="0">
                <a:solidFill>
                  <a:srgbClr val="FFFFFF"/>
                </a:solidFill>
                <a:latin typeface="Calibri"/>
                <a:ea typeface="Times New Roman" pitchFamily="-1" charset="0"/>
                <a:cs typeface="Calibri"/>
              </a:rPr>
            </a:br>
            <a:endParaRPr lang="fr-FR" dirty="0" smtClean="0">
              <a:solidFill>
                <a:srgbClr val="7B01AA"/>
              </a:solidFill>
              <a:latin typeface="Calibri"/>
              <a:ea typeface="Times New Roman" pitchFamily="-1" charset="0"/>
              <a:cs typeface="Calibri"/>
            </a:endParaRPr>
          </a:p>
          <a:p>
            <a:pPr marL="444500" lvl="2"/>
            <a:r>
              <a:rPr lang="fr-FR" b="1" dirty="0" smtClean="0">
                <a:solidFill>
                  <a:srgbClr val="FFFFFF"/>
                </a:solidFill>
                <a:latin typeface="Calibri"/>
                <a:ea typeface="Times New Roman" pitchFamily="-1" charset="0"/>
                <a:cs typeface="Calibri"/>
              </a:rPr>
              <a:t>Degré de perte axonale</a:t>
            </a:r>
            <a:r>
              <a:rPr lang="fr-FR" dirty="0" smtClean="0">
                <a:solidFill>
                  <a:srgbClr val="7B01AA"/>
                </a:solidFill>
                <a:latin typeface="Calibri"/>
                <a:ea typeface="Times New Roman" pitchFamily="-1" charset="0"/>
                <a:cs typeface="Calibri"/>
              </a:rPr>
              <a:t> :</a:t>
            </a:r>
            <a:br>
              <a:rPr lang="fr-FR" dirty="0" smtClean="0">
                <a:solidFill>
                  <a:srgbClr val="7B01AA"/>
                </a:solidFill>
                <a:latin typeface="Calibri"/>
                <a:ea typeface="Times New Roman" pitchFamily="-1" charset="0"/>
                <a:cs typeface="Calibri"/>
              </a:rPr>
            </a:br>
            <a:r>
              <a:rPr lang="fr-FR" dirty="0" smtClean="0">
                <a:solidFill>
                  <a:srgbClr val="7B01AA"/>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déterminant</a:t>
            </a:r>
            <a:r>
              <a:rPr lang="fr-FR" dirty="0" smtClean="0">
                <a:solidFill>
                  <a:srgbClr val="7B01AA"/>
                </a:solidFill>
                <a:latin typeface="Calibri"/>
                <a:ea typeface="Times New Roman" pitchFamily="-1" charset="0"/>
                <a:cs typeface="Calibri"/>
              </a:rPr>
              <a:t> </a:t>
            </a:r>
            <a:r>
              <a:rPr lang="fr-FR" dirty="0" smtClean="0">
                <a:solidFill>
                  <a:srgbClr val="FFFFFF"/>
                </a:solidFill>
                <a:latin typeface="Calibri"/>
                <a:ea typeface="Times New Roman" pitchFamily="-1" charset="0"/>
                <a:cs typeface="Calibri"/>
              </a:rPr>
              <a:t>sur le PRONOSTIC : 	</a:t>
            </a:r>
            <a:r>
              <a:rPr lang="fr-FR" dirty="0" smtClean="0">
                <a:solidFill>
                  <a:srgbClr val="FF6600"/>
                </a:solidFill>
                <a:latin typeface="Calibri"/>
                <a:ea typeface="Times New Roman" pitchFamily="-1" charset="0"/>
                <a:cs typeface="Calibri"/>
              </a:rPr>
              <a:t>FAVORABLE </a:t>
            </a:r>
            <a:r>
              <a:rPr lang="fr-FR" dirty="0" smtClean="0">
                <a:solidFill>
                  <a:srgbClr val="FFFFFF"/>
                </a:solidFill>
                <a:latin typeface="Calibri"/>
                <a:ea typeface="Times New Roman" pitchFamily="-1" charset="0"/>
                <a:cs typeface="Calibri"/>
              </a:rPr>
              <a:t>si faible,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RESERVE </a:t>
            </a:r>
            <a:r>
              <a:rPr lang="fr-FR" dirty="0" smtClean="0">
                <a:solidFill>
                  <a:srgbClr val="FFFFFF"/>
                </a:solidFill>
                <a:latin typeface="Calibri"/>
                <a:ea typeface="Times New Roman" pitchFamily="-1" charset="0"/>
                <a:cs typeface="Calibri"/>
              </a:rPr>
              <a:t>si &gt; 90%</a:t>
            </a:r>
            <a:br>
              <a:rPr lang="fr-FR" dirty="0" smtClean="0">
                <a:solidFill>
                  <a:srgbClr val="FFFFFF"/>
                </a:solidFill>
                <a:latin typeface="Calibri"/>
                <a:ea typeface="Times New Roman" pitchFamily="-1" charset="0"/>
                <a:cs typeface="Calibri"/>
              </a:rPr>
            </a:br>
            <a:endParaRPr lang="fr-FR" dirty="0" smtClean="0">
              <a:solidFill>
                <a:srgbClr val="FFFFFF"/>
              </a:solidFill>
              <a:latin typeface="Calibri"/>
              <a:ea typeface="Times New Roman" pitchFamily="-1" charset="0"/>
              <a:cs typeface="Calibri"/>
            </a:endParaRPr>
          </a:p>
          <a:p>
            <a:pPr marL="444500" lvl="2"/>
            <a:r>
              <a:rPr lang="fr-FR" b="1" dirty="0" smtClean="0">
                <a:solidFill>
                  <a:srgbClr val="FFFFFF"/>
                </a:solidFill>
                <a:latin typeface="Calibri"/>
                <a:ea typeface="Times New Roman" pitchFamily="-1" charset="0"/>
                <a:cs typeface="Calibri"/>
              </a:rPr>
              <a:t>Sévérité de la </a:t>
            </a:r>
            <a:r>
              <a:rPr lang="fr-FR" b="1" dirty="0" err="1" smtClean="0">
                <a:solidFill>
                  <a:srgbClr val="FFFFFF"/>
                </a:solidFill>
                <a:latin typeface="Calibri"/>
                <a:ea typeface="Times New Roman" pitchFamily="-1" charset="0"/>
                <a:cs typeface="Calibri"/>
              </a:rPr>
              <a:t>nodopathie</a:t>
            </a:r>
            <a:r>
              <a:rPr lang="fr-FR" b="1" dirty="0" smtClean="0">
                <a:solidFill>
                  <a:srgbClr val="FFFFFF"/>
                </a:solidFill>
                <a:latin typeface="Calibri"/>
                <a:ea typeface="Times New Roman" pitchFamily="-1" charset="0"/>
                <a:cs typeface="Calibri"/>
              </a:rPr>
              <a:t> (</a:t>
            </a:r>
            <a:r>
              <a:rPr lang="fr-FR" b="1" dirty="0" err="1" smtClean="0">
                <a:solidFill>
                  <a:srgbClr val="FFFFFF"/>
                </a:solidFill>
                <a:latin typeface="Calibri"/>
                <a:ea typeface="Times New Roman" pitchFamily="-1" charset="0"/>
                <a:cs typeface="Calibri"/>
              </a:rPr>
              <a:t>Ac</a:t>
            </a:r>
            <a:r>
              <a:rPr lang="fr-FR" b="1" dirty="0" smtClean="0">
                <a:solidFill>
                  <a:srgbClr val="FFFFFF"/>
                </a:solidFill>
                <a:latin typeface="Calibri"/>
                <a:ea typeface="Times New Roman" pitchFamily="-1" charset="0"/>
                <a:cs typeface="Calibri"/>
              </a:rPr>
              <a:t> anti canaux, ischémie -&gt; pompe à Na/K)</a:t>
            </a:r>
            <a:r>
              <a:rPr lang="fr-FR" dirty="0" smtClean="0">
                <a:solidFill>
                  <a:srgbClr val="FFFFFF"/>
                </a:solidFill>
                <a:latin typeface="Calibri"/>
                <a:ea typeface="Times New Roman" pitchFamily="-1" charset="0"/>
                <a:cs typeface="Calibri"/>
              </a:rPr>
              <a:t>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PRONOSTIC </a:t>
            </a:r>
            <a:r>
              <a:rPr lang="fr-FR" dirty="0" smtClean="0">
                <a:solidFill>
                  <a:srgbClr val="FF6600"/>
                </a:solidFill>
                <a:latin typeface="Calibri"/>
                <a:ea typeface="Times New Roman" pitchFamily="-1" charset="0"/>
                <a:cs typeface="Calibri"/>
              </a:rPr>
              <a:t>FAVORABLE </a:t>
            </a:r>
            <a:r>
              <a:rPr lang="fr-FR" dirty="0" smtClean="0">
                <a:solidFill>
                  <a:srgbClr val="7B01AA"/>
                </a:solidFill>
                <a:latin typeface="Calibri"/>
                <a:ea typeface="Times New Roman" pitchFamily="-1" charset="0"/>
                <a:cs typeface="Calibri"/>
              </a:rPr>
              <a:t>: </a:t>
            </a:r>
            <a:r>
              <a:rPr lang="fr-FR" dirty="0" smtClean="0">
                <a:solidFill>
                  <a:srgbClr val="FFFFFF"/>
                </a:solidFill>
                <a:latin typeface="Calibri"/>
                <a:cs typeface="Calibri"/>
              </a:rPr>
              <a:t>pas de perte axonale secondaire</a:t>
            </a:r>
            <a:r>
              <a:rPr lang="fr-FR" dirty="0" smtClean="0">
                <a:solidFill>
                  <a:srgbClr val="7B01AA"/>
                </a:solidFill>
                <a:latin typeface="Calibri"/>
                <a:cs typeface="Calibri"/>
              </a:rPr>
              <a:t/>
            </a:r>
            <a:br>
              <a:rPr lang="fr-FR" dirty="0" smtClean="0">
                <a:solidFill>
                  <a:srgbClr val="7B01AA"/>
                </a:solidFill>
                <a:latin typeface="Calibri"/>
                <a:cs typeface="Calibri"/>
              </a:rPr>
            </a:br>
            <a:r>
              <a:rPr lang="fr-FR" dirty="0" smtClean="0">
                <a:solidFill>
                  <a:srgbClr val="7B01AA"/>
                </a:solidFill>
                <a:latin typeface="Calibri"/>
                <a:cs typeface="Calibri"/>
              </a:rPr>
              <a:t>	</a:t>
            </a:r>
            <a:r>
              <a:rPr lang="fr-FR" dirty="0" smtClean="0">
                <a:solidFill>
                  <a:srgbClr val="FFFFFF"/>
                </a:solidFill>
                <a:latin typeface="Calibri"/>
                <a:cs typeface="Calibri"/>
              </a:rPr>
              <a:t>PRONOSTIC </a:t>
            </a:r>
            <a:r>
              <a:rPr lang="fr-FR" dirty="0" smtClean="0">
                <a:solidFill>
                  <a:srgbClr val="FF6600"/>
                </a:solidFill>
                <a:latin typeface="Calibri"/>
                <a:cs typeface="Calibri"/>
              </a:rPr>
              <a:t>RESERVE </a:t>
            </a:r>
            <a:r>
              <a:rPr lang="fr-FR" dirty="0" smtClean="0">
                <a:solidFill>
                  <a:srgbClr val="7B01AA"/>
                </a:solidFill>
                <a:latin typeface="Calibri"/>
                <a:cs typeface="Calibri"/>
              </a:rPr>
              <a:t>: </a:t>
            </a:r>
            <a:r>
              <a:rPr lang="fr-FR" dirty="0" smtClean="0">
                <a:solidFill>
                  <a:srgbClr val="FFFFFF"/>
                </a:solidFill>
                <a:latin typeface="Calibri"/>
                <a:cs typeface="Calibri"/>
              </a:rPr>
              <a:t>perte axonale secondaire</a:t>
            </a:r>
          </a:p>
          <a:p>
            <a:pPr lvl="1"/>
            <a:endParaRPr lang="en-US" dirty="0" smtClean="0">
              <a:solidFill>
                <a:srgbClr val="3366FF"/>
              </a:solidFill>
              <a:latin typeface="Calibri"/>
              <a:cs typeface="Calibri"/>
            </a:endParaRPr>
          </a:p>
          <a:p>
            <a:pPr lvl="1"/>
            <a:endParaRPr lang="en-US" dirty="0" smtClean="0">
              <a:solidFill>
                <a:srgbClr val="3366FF"/>
              </a:solidFill>
              <a:latin typeface="Calibri"/>
              <a:cs typeface="Calibri"/>
            </a:endParaRPr>
          </a:p>
          <a:p>
            <a:pPr lvl="1">
              <a:buFontTx/>
              <a:buChar char="-"/>
            </a:pPr>
            <a:endParaRPr lang="en-US" dirty="0">
              <a:solidFill>
                <a:srgbClr val="3366FF"/>
              </a:solidFill>
              <a:latin typeface="Calibri"/>
              <a:cs typeface="Calibri"/>
            </a:endParaRPr>
          </a:p>
        </p:txBody>
      </p:sp>
      <p:pic>
        <p:nvPicPr>
          <p:cNvPr id="14" name="Image 13"/>
          <p:cNvPicPr>
            <a:picLocks noChangeAspect="1"/>
          </p:cNvPicPr>
          <p:nvPr/>
        </p:nvPicPr>
        <p:blipFill>
          <a:blip r:embed="rId3"/>
          <a:stretch>
            <a:fillRect/>
          </a:stretch>
        </p:blipFill>
        <p:spPr>
          <a:xfrm>
            <a:off x="6848475" y="5075168"/>
            <a:ext cx="2295525" cy="1782832"/>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Pronostic</a:t>
            </a:r>
            <a:endParaRPr lang="fr-FR" b="1" dirty="0">
              <a:solidFill>
                <a:schemeClr val="bg1"/>
              </a:solidFill>
              <a:latin typeface="Calibri"/>
              <a:cs typeface="Calibri"/>
            </a:endParaRPr>
          </a:p>
        </p:txBody>
      </p:sp>
      <p:sp>
        <p:nvSpPr>
          <p:cNvPr id="8" name="Rectangle 7"/>
          <p:cNvSpPr/>
          <p:nvPr/>
        </p:nvSpPr>
        <p:spPr>
          <a:xfrm>
            <a:off x="378994" y="2074299"/>
            <a:ext cx="8765006" cy="4893647"/>
          </a:xfrm>
          <a:prstGeom prst="rect">
            <a:avLst/>
          </a:prstGeom>
        </p:spPr>
        <p:txBody>
          <a:bodyPr wrap="square">
            <a:spAutoFit/>
          </a:bodyPr>
          <a:lstStyle/>
          <a:p>
            <a:pPr marL="444500" lvl="2"/>
            <a:r>
              <a:rPr lang="fr-FR" b="1" dirty="0" smtClean="0">
                <a:solidFill>
                  <a:srgbClr val="FFFFFF"/>
                </a:solidFill>
                <a:latin typeface="Calibri"/>
                <a:ea typeface="Times New Roman" pitchFamily="-1" charset="0"/>
                <a:cs typeface="Calibri"/>
              </a:rPr>
              <a:t>Sachant que</a:t>
            </a:r>
            <a:r>
              <a:rPr lang="fr-FR" dirty="0" smtClean="0">
                <a:solidFill>
                  <a:srgbClr val="FFFFFF"/>
                </a:solidFill>
                <a:latin typeface="Calibri"/>
                <a:ea typeface="Times New Roman" pitchFamily="-1" charset="0"/>
                <a:cs typeface="Calibri"/>
              </a:rPr>
              <a:t>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a:t>
            </a:r>
            <a:r>
              <a:rPr lang="fr-FR" dirty="0" smtClean="0">
                <a:solidFill>
                  <a:srgbClr val="FFFFFF"/>
                </a:solidFill>
                <a:latin typeface="Calibri"/>
                <a:cs typeface="Calibri"/>
              </a:rPr>
              <a:t>un muscle squelettique reste </a:t>
            </a:r>
            <a:r>
              <a:rPr lang="fr-FR" dirty="0" err="1" smtClean="0">
                <a:solidFill>
                  <a:srgbClr val="FFFFFF"/>
                </a:solidFill>
                <a:latin typeface="Calibri"/>
                <a:cs typeface="Calibri"/>
              </a:rPr>
              <a:t>réinnervable</a:t>
            </a:r>
            <a:r>
              <a:rPr lang="fr-FR" dirty="0" smtClean="0">
                <a:solidFill>
                  <a:srgbClr val="FFFFFF"/>
                </a:solidFill>
                <a:latin typeface="Calibri"/>
                <a:cs typeface="Calibri"/>
              </a:rPr>
              <a:t> durant 18 </a:t>
            </a:r>
            <a:r>
              <a:rPr lang="fr-FR" dirty="0" err="1" smtClean="0">
                <a:solidFill>
                  <a:srgbClr val="FFFFFF"/>
                </a:solidFill>
                <a:latin typeface="Calibri"/>
                <a:cs typeface="Calibri"/>
              </a:rPr>
              <a:t>à</a:t>
            </a:r>
            <a:r>
              <a:rPr lang="fr-FR" dirty="0" smtClean="0">
                <a:solidFill>
                  <a:srgbClr val="FFFFFF"/>
                </a:solidFill>
                <a:latin typeface="Calibri"/>
                <a:cs typeface="Calibri"/>
              </a:rPr>
              <a:t> 24 mois </a:t>
            </a:r>
          </a:p>
          <a:p>
            <a:pPr marL="444500" lvl="2"/>
            <a:r>
              <a:rPr lang="fr-FR" dirty="0" smtClean="0">
                <a:solidFill>
                  <a:srgbClr val="FFFFFF"/>
                </a:solidFill>
                <a:latin typeface="Calibri"/>
                <a:ea typeface="Times New Roman" pitchFamily="-1" charset="0"/>
                <a:cs typeface="Calibri"/>
              </a:rPr>
              <a:t>	l</a:t>
            </a:r>
            <a:r>
              <a:rPr lang="fr-FR" dirty="0" smtClean="0">
                <a:solidFill>
                  <a:srgbClr val="FFFFFF"/>
                </a:solidFill>
                <a:latin typeface="Calibri"/>
                <a:cs typeface="Calibri"/>
              </a:rPr>
              <a:t>a repousse axonale est de 1 </a:t>
            </a:r>
            <a:r>
              <a:rPr lang="fr-FR" dirty="0" err="1" smtClean="0">
                <a:solidFill>
                  <a:srgbClr val="FFFFFF"/>
                </a:solidFill>
                <a:latin typeface="Calibri"/>
                <a:cs typeface="Calibri"/>
              </a:rPr>
              <a:t>à</a:t>
            </a:r>
            <a:r>
              <a:rPr lang="fr-FR" dirty="0" smtClean="0">
                <a:solidFill>
                  <a:srgbClr val="FFFFFF"/>
                </a:solidFill>
                <a:latin typeface="Calibri"/>
                <a:cs typeface="Calibri"/>
              </a:rPr>
              <a:t> 5 mm/j (et d’autant plus rapide 	que le sujet est jeune) </a:t>
            </a:r>
            <a:endParaRPr lang="fr-FR" dirty="0" smtClean="0">
              <a:solidFill>
                <a:srgbClr val="FFFFFF"/>
              </a:solidFill>
              <a:latin typeface="Calibri"/>
              <a:ea typeface="Times New Roman" pitchFamily="-1" charset="0"/>
              <a:cs typeface="Calibri"/>
            </a:endParaRPr>
          </a:p>
          <a:p>
            <a:pPr marL="444500" lvl="2" algn="ctr"/>
            <a:endParaRPr lang="fr-FR" dirty="0" smtClean="0">
              <a:solidFill>
                <a:srgbClr val="FFFFFF"/>
              </a:solidFill>
              <a:latin typeface="Calibri"/>
              <a:ea typeface="Times New Roman" pitchFamily="-1" charset="0"/>
              <a:cs typeface="Calibri"/>
            </a:endParaRPr>
          </a:p>
          <a:p>
            <a:pPr marL="444500" lvl="2">
              <a:tabLst>
                <a:tab pos="1079500" algn="l"/>
              </a:tabLst>
            </a:pPr>
            <a:r>
              <a:rPr lang="fr-FR" dirty="0" smtClean="0">
                <a:solidFill>
                  <a:srgbClr val="FFFFFF"/>
                </a:solidFill>
                <a:latin typeface="Calibri"/>
                <a:ea typeface="Times New Roman" pitchFamily="-1" charset="0"/>
                <a:cs typeface="Calibri"/>
              </a:rPr>
              <a:t>		PRONOSTIC</a:t>
            </a:r>
            <a:r>
              <a:rPr lang="fr-FR" dirty="0" smtClean="0">
                <a:solidFill>
                  <a:srgbClr val="7B01AA"/>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FAVORABLE </a:t>
            </a:r>
            <a:r>
              <a:rPr lang="fr-FR" dirty="0" smtClean="0">
                <a:solidFill>
                  <a:srgbClr val="FFFFFF"/>
                </a:solidFill>
                <a:latin typeface="Calibri"/>
                <a:ea typeface="Times New Roman" pitchFamily="-1" charset="0"/>
                <a:cs typeface="Calibri"/>
              </a:rPr>
              <a:t>: </a:t>
            </a:r>
            <a:r>
              <a:rPr lang="fr-FR" u="sng" dirty="0" smtClean="0">
                <a:solidFill>
                  <a:srgbClr val="FFFFFF"/>
                </a:solidFill>
                <a:latin typeface="Calibri"/>
                <a:ea typeface="Times New Roman" pitchFamily="-1" charset="0"/>
                <a:cs typeface="Calibri"/>
              </a:rPr>
              <a:t>TPS &gt;&gt; TPI</a:t>
            </a:r>
          </a:p>
          <a:p>
            <a:pPr marL="444500" lvl="2"/>
            <a:r>
              <a:rPr lang="fr-FR" dirty="0" smtClean="0">
                <a:solidFill>
                  <a:srgbClr val="7B01AA"/>
                </a:solidFill>
                <a:latin typeface="Calibri"/>
                <a:ea typeface="Times New Roman" pitchFamily="-1" charset="0"/>
                <a:cs typeface="Calibri"/>
              </a:rPr>
              <a:t>		</a:t>
            </a:r>
            <a:r>
              <a:rPr lang="fr-FR" dirty="0" smtClean="0">
                <a:solidFill>
                  <a:srgbClr val="FFFFFF"/>
                </a:solidFill>
                <a:latin typeface="Calibri"/>
                <a:ea typeface="Times New Roman" pitchFamily="-1" charset="0"/>
                <a:cs typeface="Calibri"/>
              </a:rPr>
              <a:t>PRONOSTIC</a:t>
            </a:r>
            <a:r>
              <a:rPr lang="fr-FR" dirty="0" smtClean="0">
                <a:solidFill>
                  <a:srgbClr val="7B01AA"/>
                </a:solidFill>
                <a:latin typeface="Calibri"/>
                <a:ea typeface="Times New Roman" pitchFamily="-1" charset="0"/>
                <a:cs typeface="Calibri"/>
              </a:rPr>
              <a:t> </a:t>
            </a:r>
            <a:r>
              <a:rPr lang="fr-FR" dirty="0" smtClean="0">
                <a:solidFill>
                  <a:srgbClr val="FF6600"/>
                </a:solidFill>
                <a:latin typeface="Calibri"/>
                <a:ea typeface="Times New Roman" pitchFamily="-1" charset="0"/>
                <a:cs typeface="Calibri"/>
              </a:rPr>
              <a:t>FAVORABLE </a:t>
            </a:r>
            <a:r>
              <a:rPr lang="fr-FR" dirty="0" smtClean="0">
                <a:solidFill>
                  <a:srgbClr val="FFFFFF"/>
                </a:solidFill>
                <a:latin typeface="Calibri"/>
                <a:ea typeface="Times New Roman" pitchFamily="-1" charset="0"/>
                <a:cs typeface="Calibri"/>
              </a:rPr>
              <a:t>: </a:t>
            </a:r>
            <a:r>
              <a:rPr lang="fr-FR" u="sng" dirty="0" smtClean="0">
                <a:solidFill>
                  <a:srgbClr val="FFFFFF"/>
                </a:solidFill>
                <a:latin typeface="Calibri"/>
                <a:ea typeface="Times New Roman" pitchFamily="-1" charset="0"/>
                <a:cs typeface="Calibri"/>
              </a:rPr>
              <a:t>nerf facial &gt; nerf sciatique</a:t>
            </a:r>
          </a:p>
          <a:p>
            <a:pPr marL="444500"/>
            <a:r>
              <a:rPr lang="fr-FR" dirty="0" smtClean="0">
                <a:solidFill>
                  <a:srgbClr val="7B01AA"/>
                </a:solidFill>
                <a:latin typeface="Calibri"/>
                <a:ea typeface="Times New Roman" pitchFamily="-1" charset="0"/>
                <a:cs typeface="Calibri"/>
              </a:rPr>
              <a:t/>
            </a:r>
            <a:br>
              <a:rPr lang="fr-FR" dirty="0" smtClean="0">
                <a:solidFill>
                  <a:srgbClr val="7B01AA"/>
                </a:solidFill>
                <a:latin typeface="Calibri"/>
                <a:ea typeface="Times New Roman" pitchFamily="-1" charset="0"/>
                <a:cs typeface="Calibri"/>
              </a:rPr>
            </a:br>
            <a:r>
              <a:rPr lang="fr-FR" b="1" dirty="0" smtClean="0">
                <a:solidFill>
                  <a:srgbClr val="FFFFFF"/>
                </a:solidFill>
                <a:latin typeface="Calibri"/>
                <a:cs typeface="Calibri"/>
              </a:rPr>
              <a:t>Concernant le contingent des fibres sensitives : la </a:t>
            </a:r>
            <a:r>
              <a:rPr lang="fr-FR" b="1" dirty="0" err="1" smtClean="0">
                <a:solidFill>
                  <a:srgbClr val="FFFFFF"/>
                </a:solidFill>
                <a:latin typeface="Calibri"/>
                <a:cs typeface="Calibri"/>
              </a:rPr>
              <a:t>récupération</a:t>
            </a:r>
            <a:r>
              <a:rPr lang="fr-FR" b="1" dirty="0" smtClean="0">
                <a:solidFill>
                  <a:srgbClr val="FFFFFF"/>
                </a:solidFill>
                <a:latin typeface="Calibri"/>
                <a:cs typeface="Calibri"/>
              </a:rPr>
              <a:t> peut se poursuivre </a:t>
            </a:r>
            <a:r>
              <a:rPr lang="fr-FR" b="1" dirty="0" err="1" smtClean="0">
                <a:solidFill>
                  <a:srgbClr val="FFFFFF"/>
                </a:solidFill>
                <a:latin typeface="Calibri"/>
                <a:cs typeface="Calibri"/>
              </a:rPr>
              <a:t>au-delà</a:t>
            </a:r>
            <a:r>
              <a:rPr lang="fr-FR" b="1" dirty="0" smtClean="0">
                <a:solidFill>
                  <a:srgbClr val="FFFFFF"/>
                </a:solidFill>
                <a:latin typeface="Calibri"/>
                <a:cs typeface="Calibri"/>
              </a:rPr>
              <a:t> de 2 ans </a:t>
            </a:r>
          </a:p>
          <a:p>
            <a:pPr lvl="1"/>
            <a:endParaRPr lang="en-US" b="1" dirty="0" smtClean="0">
              <a:solidFill>
                <a:srgbClr val="3366FF"/>
              </a:solidFill>
              <a:latin typeface="Calibri"/>
              <a:cs typeface="Calibri"/>
            </a:endParaRPr>
          </a:p>
          <a:p>
            <a:pPr lvl="1"/>
            <a:endParaRPr lang="en-US" dirty="0" smtClean="0">
              <a:solidFill>
                <a:srgbClr val="3366FF"/>
              </a:solidFill>
              <a:latin typeface="Calibri"/>
              <a:cs typeface="Calibri"/>
            </a:endParaRPr>
          </a:p>
          <a:p>
            <a:pPr lvl="1">
              <a:buFontTx/>
              <a:buChar char="-"/>
            </a:pPr>
            <a:endParaRPr lang="en-US" dirty="0">
              <a:solidFill>
                <a:srgbClr val="3366FF"/>
              </a:solidFill>
              <a:latin typeface="Calibri"/>
              <a:cs typeface="Calibri"/>
            </a:endParaRPr>
          </a:p>
        </p:txBody>
      </p:sp>
      <p:sp>
        <p:nvSpPr>
          <p:cNvPr id="9" name="Titre 7"/>
          <p:cNvSpPr txBox="1">
            <a:spLocks/>
          </p:cNvSpPr>
          <p:nvPr/>
        </p:nvSpPr>
        <p:spPr bwMode="auto">
          <a:xfrm>
            <a:off x="262692" y="439738"/>
            <a:ext cx="88813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fr-FR" sz="4400" b="1" dirty="0" smtClean="0">
                <a:solidFill>
                  <a:srgbClr val="FF6600"/>
                </a:solidFill>
                <a:latin typeface="Calibri"/>
                <a:cs typeface="Calibri"/>
              </a:rPr>
              <a:t>La distance entre le site </a:t>
            </a:r>
            <a:r>
              <a:rPr lang="fr-FR" sz="4400" b="1" dirty="0" err="1" smtClean="0">
                <a:solidFill>
                  <a:srgbClr val="FF6600"/>
                </a:solidFill>
                <a:latin typeface="Calibri"/>
                <a:cs typeface="Calibri"/>
              </a:rPr>
              <a:t>lésionnel</a:t>
            </a:r>
            <a:r>
              <a:rPr lang="fr-FR" sz="4400" b="1" dirty="0" smtClean="0">
                <a:solidFill>
                  <a:srgbClr val="FF6600"/>
                </a:solidFill>
                <a:latin typeface="Calibri"/>
                <a:cs typeface="Calibri"/>
              </a:rPr>
              <a:t> et la musculature devant </a:t>
            </a:r>
            <a:r>
              <a:rPr lang="fr-FR" sz="4400" b="1" dirty="0" err="1" smtClean="0">
                <a:solidFill>
                  <a:srgbClr val="FF6600"/>
                </a:solidFill>
                <a:latin typeface="Calibri"/>
                <a:cs typeface="Calibri"/>
              </a:rPr>
              <a:t>être</a:t>
            </a:r>
            <a:r>
              <a:rPr lang="fr-FR" sz="4400" b="1" dirty="0" smtClean="0">
                <a:solidFill>
                  <a:srgbClr val="FF6600"/>
                </a:solidFill>
                <a:latin typeface="Calibri"/>
                <a:cs typeface="Calibri"/>
              </a:rPr>
              <a:t> </a:t>
            </a:r>
            <a:r>
              <a:rPr lang="fr-FR" sz="4400" b="1" dirty="0" err="1" smtClean="0">
                <a:solidFill>
                  <a:srgbClr val="FF6600"/>
                </a:solidFill>
                <a:latin typeface="Calibri"/>
                <a:cs typeface="Calibri"/>
              </a:rPr>
              <a:t>réinnervée</a:t>
            </a:r>
            <a:r>
              <a:rPr lang="fr-FR" sz="4400" b="1" dirty="0" smtClean="0">
                <a:solidFill>
                  <a:srgbClr val="FF6600"/>
                </a:solidFill>
                <a:latin typeface="Calibri"/>
                <a:cs typeface="Calibri"/>
              </a:rPr>
              <a:t> </a:t>
            </a:r>
            <a:endParaRPr lang="fr-FR" sz="4400" b="1" dirty="0">
              <a:solidFill>
                <a:srgbClr val="FF6600"/>
              </a:solidFill>
              <a:latin typeface="Calibri"/>
              <a:cs typeface="Calibri"/>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Pronostic</a:t>
            </a:r>
            <a:endParaRPr lang="fr-FR" b="1" dirty="0">
              <a:solidFill>
                <a:schemeClr val="bg1"/>
              </a:solidFill>
              <a:latin typeface="Calibri"/>
              <a:cs typeface="Calibri"/>
            </a:endParaRPr>
          </a:p>
        </p:txBody>
      </p:sp>
      <p:sp>
        <p:nvSpPr>
          <p:cNvPr id="10" name="Rectangle 9"/>
          <p:cNvSpPr/>
          <p:nvPr/>
        </p:nvSpPr>
        <p:spPr>
          <a:xfrm>
            <a:off x="378994" y="1909199"/>
            <a:ext cx="8765006" cy="3416320"/>
          </a:xfrm>
          <a:prstGeom prst="rect">
            <a:avLst/>
          </a:prstGeom>
        </p:spPr>
        <p:txBody>
          <a:bodyPr wrap="square">
            <a:spAutoFit/>
          </a:bodyPr>
          <a:lstStyle/>
          <a:p>
            <a:r>
              <a:rPr lang="fr-FR" b="1" dirty="0" smtClean="0">
                <a:solidFill>
                  <a:srgbClr val="FFFFFF"/>
                </a:solidFill>
                <a:latin typeface="Calibri"/>
                <a:ea typeface="Times New Roman" pitchFamily="-1" charset="0"/>
                <a:cs typeface="Calibri"/>
              </a:rPr>
              <a:t>Architecture nerveuse</a:t>
            </a:r>
            <a:r>
              <a:rPr lang="fr-FR" dirty="0" smtClean="0">
                <a:solidFill>
                  <a:srgbClr val="FFFFFF"/>
                </a:solidFill>
                <a:latin typeface="Calibri"/>
                <a:ea typeface="Times New Roman" pitchFamily="-1" charset="0"/>
                <a:cs typeface="Calibri"/>
              </a:rPr>
              <a:t>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a:t>
            </a:r>
            <a:r>
              <a:rPr lang="fr-FR" dirty="0" err="1" smtClean="0">
                <a:solidFill>
                  <a:srgbClr val="FFFFFF"/>
                </a:solidFill>
                <a:latin typeface="Calibri"/>
                <a:cs typeface="Calibri"/>
              </a:rPr>
              <a:t>Bcp</a:t>
            </a:r>
            <a:r>
              <a:rPr lang="fr-FR" dirty="0" smtClean="0">
                <a:solidFill>
                  <a:srgbClr val="FFFFFF"/>
                </a:solidFill>
                <a:latin typeface="Calibri"/>
                <a:cs typeface="Calibri"/>
              </a:rPr>
              <a:t> de fascicules </a:t>
            </a:r>
            <a:r>
              <a:rPr lang="fr-FR" dirty="0" err="1" smtClean="0">
                <a:solidFill>
                  <a:srgbClr val="FFFFFF"/>
                </a:solidFill>
                <a:latin typeface="Calibri"/>
                <a:cs typeface="Calibri"/>
              </a:rPr>
              <a:t>séparés</a:t>
            </a:r>
            <a:r>
              <a:rPr lang="fr-FR" dirty="0" smtClean="0">
                <a:solidFill>
                  <a:srgbClr val="FFFFFF"/>
                </a:solidFill>
                <a:latin typeface="Calibri"/>
                <a:cs typeface="Calibri"/>
              </a:rPr>
              <a:t> par une grande </a:t>
            </a:r>
            <a:r>
              <a:rPr lang="fr-FR" dirty="0" err="1" smtClean="0">
                <a:solidFill>
                  <a:srgbClr val="FFFFFF"/>
                </a:solidFill>
                <a:latin typeface="Calibri"/>
                <a:cs typeface="Calibri"/>
              </a:rPr>
              <a:t>quantité</a:t>
            </a:r>
            <a:r>
              <a:rPr lang="fr-FR" dirty="0" smtClean="0">
                <a:solidFill>
                  <a:srgbClr val="FFFFFF"/>
                </a:solidFill>
                <a:latin typeface="Calibri"/>
                <a:cs typeface="Calibri"/>
              </a:rPr>
              <a:t> de tissus mous : 	PRONOSTIC </a:t>
            </a:r>
            <a:r>
              <a:rPr lang="fr-FR" dirty="0" smtClean="0">
                <a:solidFill>
                  <a:srgbClr val="FF6600"/>
                </a:solidFill>
                <a:latin typeface="Calibri"/>
                <a:cs typeface="Calibri"/>
              </a:rPr>
              <a:t>FAVORABLE </a:t>
            </a:r>
            <a:r>
              <a:rPr lang="fr-FR" dirty="0" smtClean="0">
                <a:solidFill>
                  <a:srgbClr val="FFFFFF"/>
                </a:solidFill>
                <a:latin typeface="Calibri"/>
                <a:cs typeface="Calibri"/>
              </a:rPr>
              <a:t>: </a:t>
            </a:r>
            <a:r>
              <a:rPr lang="fr-FR" u="sng" dirty="0" smtClean="0">
                <a:solidFill>
                  <a:srgbClr val="FFFFFF"/>
                </a:solidFill>
                <a:latin typeface="Calibri"/>
                <a:cs typeface="Calibri"/>
              </a:rPr>
              <a:t>nerf tibial &gt; nerf fibulaire</a:t>
            </a:r>
            <a:r>
              <a:rPr lang="fr-FR" u="sng" dirty="0" smtClean="0">
                <a:solidFill>
                  <a:srgbClr val="7B01AA"/>
                </a:solidFill>
                <a:latin typeface="Calibri"/>
                <a:cs typeface="Calibri"/>
              </a:rPr>
              <a:t/>
            </a:r>
            <a:br>
              <a:rPr lang="fr-FR" u="sng" dirty="0" smtClean="0">
                <a:solidFill>
                  <a:srgbClr val="7B01AA"/>
                </a:solidFill>
                <a:latin typeface="Calibri"/>
                <a:cs typeface="Calibri"/>
              </a:rPr>
            </a:br>
            <a:endParaRPr lang="fr-FR" u="sng" dirty="0" smtClean="0">
              <a:solidFill>
                <a:srgbClr val="7B01AA"/>
              </a:solidFill>
              <a:latin typeface="Calibri"/>
              <a:cs typeface="Calibri"/>
            </a:endParaRPr>
          </a:p>
          <a:p>
            <a:r>
              <a:rPr lang="fr-FR" b="1" dirty="0" smtClean="0">
                <a:solidFill>
                  <a:srgbClr val="FFFFFF"/>
                </a:solidFill>
                <a:latin typeface="Calibri"/>
                <a:ea typeface="Times New Roman" pitchFamily="-1" charset="0"/>
                <a:cs typeface="Calibri"/>
              </a:rPr>
              <a:t>Apport sanguin</a:t>
            </a:r>
            <a:r>
              <a:rPr lang="fr-FR" dirty="0" smtClean="0">
                <a:solidFill>
                  <a:srgbClr val="FFFFFF"/>
                </a:solidFill>
                <a:latin typeface="Calibri"/>
                <a:ea typeface="Times New Roman" pitchFamily="-1" charset="0"/>
                <a:cs typeface="Calibri"/>
              </a:rPr>
              <a:t>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a:t>
            </a:r>
            <a:r>
              <a:rPr lang="fr-FR" dirty="0" smtClean="0">
                <a:solidFill>
                  <a:srgbClr val="FFFFFF"/>
                </a:solidFill>
                <a:latin typeface="Calibri"/>
                <a:cs typeface="Calibri"/>
              </a:rPr>
              <a:t>Important : 	</a:t>
            </a:r>
            <a:br>
              <a:rPr lang="fr-FR" dirty="0" smtClean="0">
                <a:solidFill>
                  <a:srgbClr val="FFFFFF"/>
                </a:solidFill>
                <a:latin typeface="Calibri"/>
                <a:cs typeface="Calibri"/>
              </a:rPr>
            </a:br>
            <a:r>
              <a:rPr lang="fr-FR" dirty="0" smtClean="0">
                <a:solidFill>
                  <a:srgbClr val="FFFFFF"/>
                </a:solidFill>
                <a:latin typeface="Calibri"/>
                <a:cs typeface="Calibri"/>
              </a:rPr>
              <a:t>	PRONOSTIC </a:t>
            </a:r>
            <a:r>
              <a:rPr lang="fr-FR" dirty="0" smtClean="0">
                <a:solidFill>
                  <a:srgbClr val="FF6600"/>
                </a:solidFill>
                <a:latin typeface="Calibri"/>
                <a:cs typeface="Calibri"/>
              </a:rPr>
              <a:t>FAVORABLE </a:t>
            </a:r>
            <a:r>
              <a:rPr lang="fr-FR" dirty="0" smtClean="0">
                <a:solidFill>
                  <a:srgbClr val="FFFFFF"/>
                </a:solidFill>
                <a:latin typeface="Calibri"/>
                <a:cs typeface="Calibri"/>
              </a:rPr>
              <a:t>: </a:t>
            </a:r>
            <a:r>
              <a:rPr lang="fr-FR" u="sng" dirty="0" smtClean="0">
                <a:solidFill>
                  <a:srgbClr val="FFFFFF"/>
                </a:solidFill>
                <a:latin typeface="Calibri"/>
                <a:cs typeface="Calibri"/>
              </a:rPr>
              <a:t>nerf tibial &gt; nerf fibulaire</a:t>
            </a:r>
          </a:p>
          <a:p>
            <a:endParaRPr lang="en-US" dirty="0" smtClean="0">
              <a:solidFill>
                <a:srgbClr val="3366FF"/>
              </a:solidFill>
              <a:latin typeface="Calibri"/>
              <a:cs typeface="Calibri"/>
            </a:endParaRPr>
          </a:p>
          <a:p>
            <a:pPr lvl="1">
              <a:buFontTx/>
              <a:buChar char="-"/>
            </a:pPr>
            <a:endParaRPr lang="en-US" dirty="0">
              <a:solidFill>
                <a:srgbClr val="3366FF"/>
              </a:solidFill>
              <a:latin typeface="Calibri"/>
              <a:cs typeface="Calibri"/>
            </a:endParaRPr>
          </a:p>
        </p:txBody>
      </p:sp>
      <p:sp>
        <p:nvSpPr>
          <p:cNvPr id="11" name="Titre 7"/>
          <p:cNvSpPr txBox="1">
            <a:spLocks/>
          </p:cNvSpPr>
          <p:nvPr/>
        </p:nvSpPr>
        <p:spPr bwMode="auto">
          <a:xfrm>
            <a:off x="262692" y="274638"/>
            <a:ext cx="88813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fr-FR" sz="4400" b="1" dirty="0" smtClean="0">
                <a:solidFill>
                  <a:srgbClr val="FF6600"/>
                </a:solidFill>
                <a:latin typeface="Calibri"/>
                <a:cs typeface="Calibri"/>
              </a:rPr>
              <a:t>Autres </a:t>
            </a:r>
            <a:r>
              <a:rPr lang="fr-FR" sz="4400" b="1" dirty="0" err="1" smtClean="0">
                <a:solidFill>
                  <a:srgbClr val="FF6600"/>
                </a:solidFill>
                <a:latin typeface="Calibri"/>
                <a:cs typeface="Calibri"/>
              </a:rPr>
              <a:t>caractéristiques</a:t>
            </a:r>
            <a:r>
              <a:rPr lang="fr-FR" sz="4400" b="1" dirty="0" smtClean="0">
                <a:solidFill>
                  <a:srgbClr val="FF6600"/>
                </a:solidFill>
                <a:latin typeface="Calibri"/>
                <a:cs typeface="Calibri"/>
              </a:rPr>
              <a:t> </a:t>
            </a:r>
            <a:r>
              <a:rPr lang="fr-FR" sz="4400" b="1" dirty="0" err="1" smtClean="0">
                <a:solidFill>
                  <a:srgbClr val="FF6600"/>
                </a:solidFill>
                <a:latin typeface="Calibri"/>
                <a:cs typeface="Calibri"/>
              </a:rPr>
              <a:t>intrinsèques</a:t>
            </a:r>
            <a:r>
              <a:rPr lang="fr-FR" sz="4400" b="1" dirty="0" smtClean="0">
                <a:solidFill>
                  <a:srgbClr val="FF6600"/>
                </a:solidFill>
                <a:latin typeface="Calibri"/>
                <a:cs typeface="Calibri"/>
              </a:rPr>
              <a:t> du nerf </a:t>
            </a:r>
            <a:r>
              <a:rPr lang="fr-FR" sz="4400" b="1" dirty="0" err="1" smtClean="0">
                <a:solidFill>
                  <a:srgbClr val="FF6600"/>
                </a:solidFill>
                <a:latin typeface="Calibri"/>
                <a:cs typeface="Calibri"/>
              </a:rPr>
              <a:t>lésé</a:t>
            </a:r>
            <a:r>
              <a:rPr lang="fr-FR" sz="4400" b="1" dirty="0" smtClean="0">
                <a:solidFill>
                  <a:srgbClr val="FF6600"/>
                </a:solidFill>
                <a:latin typeface="Calibri"/>
                <a:cs typeface="Calibri"/>
              </a:rPr>
              <a:t> </a:t>
            </a:r>
            <a:endParaRPr lang="fr-FR" sz="4400" b="1" dirty="0">
              <a:solidFill>
                <a:srgbClr val="FF6600"/>
              </a:solidFill>
              <a:latin typeface="Calibri"/>
              <a:cs typeface="Calibri"/>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Pronostic</a:t>
            </a:r>
            <a:endParaRPr lang="fr-FR" b="1" dirty="0">
              <a:solidFill>
                <a:schemeClr val="bg1"/>
              </a:solidFill>
              <a:latin typeface="Calibri"/>
              <a:cs typeface="Calibri"/>
            </a:endParaRPr>
          </a:p>
        </p:txBody>
      </p:sp>
      <p:sp>
        <p:nvSpPr>
          <p:cNvPr id="8" name="Rectangle 7"/>
          <p:cNvSpPr/>
          <p:nvPr/>
        </p:nvSpPr>
        <p:spPr>
          <a:xfrm>
            <a:off x="378994" y="1210700"/>
            <a:ext cx="8765006" cy="6001642"/>
          </a:xfrm>
          <a:prstGeom prst="rect">
            <a:avLst/>
          </a:prstGeom>
        </p:spPr>
        <p:txBody>
          <a:bodyPr wrap="square">
            <a:spAutoFit/>
          </a:bodyPr>
          <a:lstStyle/>
          <a:p>
            <a:r>
              <a:rPr lang="fr-FR" b="1" dirty="0" smtClean="0">
                <a:solidFill>
                  <a:srgbClr val="FFFFFF"/>
                </a:solidFill>
                <a:latin typeface="Calibri"/>
                <a:ea typeface="Times New Roman" pitchFamily="-1" charset="0"/>
                <a:cs typeface="Calibri"/>
              </a:rPr>
              <a:t>Type de motricité</a:t>
            </a:r>
            <a:r>
              <a:rPr lang="fr-FR" dirty="0" smtClean="0">
                <a:solidFill>
                  <a:srgbClr val="FFFFFF"/>
                </a:solidFill>
                <a:latin typeface="Calibri"/>
                <a:ea typeface="Times New Roman" pitchFamily="-1" charset="0"/>
                <a:cs typeface="Calibri"/>
              </a:rPr>
              <a:t>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a:t>
            </a:r>
            <a:r>
              <a:rPr lang="fr-FR" dirty="0" smtClean="0">
                <a:solidFill>
                  <a:srgbClr val="FFFFFF"/>
                </a:solidFill>
                <a:latin typeface="Calibri"/>
                <a:cs typeface="Calibri"/>
              </a:rPr>
              <a:t>Globale/Intense &gt;&lt; En finesse/En précision : 	</a:t>
            </a:r>
            <a:br>
              <a:rPr lang="fr-FR" dirty="0" smtClean="0">
                <a:solidFill>
                  <a:srgbClr val="FFFFFF"/>
                </a:solidFill>
                <a:latin typeface="Calibri"/>
                <a:cs typeface="Calibri"/>
              </a:rPr>
            </a:br>
            <a:r>
              <a:rPr lang="fr-FR" dirty="0" smtClean="0">
                <a:solidFill>
                  <a:srgbClr val="FFFFFF"/>
                </a:solidFill>
                <a:latin typeface="Calibri"/>
                <a:cs typeface="Calibri"/>
              </a:rPr>
              <a:t>	PRONOSTIC</a:t>
            </a:r>
            <a:r>
              <a:rPr lang="fr-FR" dirty="0" smtClean="0">
                <a:solidFill>
                  <a:srgbClr val="7B01AA"/>
                </a:solidFill>
                <a:latin typeface="Calibri"/>
                <a:cs typeface="Calibri"/>
              </a:rPr>
              <a:t> </a:t>
            </a:r>
            <a:r>
              <a:rPr lang="fr-FR" dirty="0" smtClean="0">
                <a:solidFill>
                  <a:srgbClr val="FF6600"/>
                </a:solidFill>
                <a:latin typeface="Calibri"/>
                <a:cs typeface="Calibri"/>
              </a:rPr>
              <a:t>FAVORABLE </a:t>
            </a:r>
            <a:r>
              <a:rPr lang="fr-FR" dirty="0" smtClean="0">
                <a:solidFill>
                  <a:srgbClr val="FFFFFF"/>
                </a:solidFill>
                <a:latin typeface="Calibri"/>
                <a:cs typeface="Calibri"/>
              </a:rPr>
              <a:t>: </a:t>
            </a:r>
            <a:r>
              <a:rPr lang="fr-FR" u="sng" dirty="0" smtClean="0">
                <a:solidFill>
                  <a:srgbClr val="FFFFFF"/>
                </a:solidFill>
                <a:latin typeface="Calibri"/>
                <a:cs typeface="Calibri"/>
              </a:rPr>
              <a:t>nerf fémoral &gt; nerf facial</a:t>
            </a:r>
            <a:r>
              <a:rPr lang="fr-FR" u="sng" dirty="0" smtClean="0">
                <a:solidFill>
                  <a:srgbClr val="7B01AA"/>
                </a:solidFill>
                <a:latin typeface="Calibri"/>
                <a:cs typeface="Calibri"/>
              </a:rPr>
              <a:t/>
            </a:r>
            <a:br>
              <a:rPr lang="fr-FR" u="sng" dirty="0" smtClean="0">
                <a:solidFill>
                  <a:srgbClr val="7B01AA"/>
                </a:solidFill>
                <a:latin typeface="Calibri"/>
                <a:cs typeface="Calibri"/>
              </a:rPr>
            </a:br>
            <a:endParaRPr lang="fr-FR" u="sng" dirty="0" smtClean="0">
              <a:solidFill>
                <a:srgbClr val="7B01AA"/>
              </a:solidFill>
              <a:latin typeface="Calibri"/>
              <a:cs typeface="Calibri"/>
            </a:endParaRPr>
          </a:p>
          <a:p>
            <a:r>
              <a:rPr lang="fr-FR" b="1" dirty="0" smtClean="0">
                <a:solidFill>
                  <a:srgbClr val="FFFFFF"/>
                </a:solidFill>
                <a:latin typeface="Calibri"/>
                <a:ea typeface="Times New Roman" pitchFamily="-1" charset="0"/>
                <a:cs typeface="Calibri"/>
              </a:rPr>
              <a:t>Localisation du segment fonctionnel</a:t>
            </a:r>
            <a:r>
              <a:rPr lang="fr-FR" dirty="0" smtClean="0">
                <a:solidFill>
                  <a:srgbClr val="FFFFFF"/>
                </a:solidFill>
                <a:latin typeface="Calibri"/>
                <a:ea typeface="Times New Roman" pitchFamily="-1" charset="0"/>
                <a:cs typeface="Calibri"/>
              </a:rPr>
              <a:t>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a:t>
            </a:r>
            <a:r>
              <a:rPr lang="fr-FR" dirty="0" smtClean="0">
                <a:solidFill>
                  <a:srgbClr val="FFFFFF"/>
                </a:solidFill>
                <a:latin typeface="Calibri"/>
                <a:cs typeface="Calibri"/>
              </a:rPr>
              <a:t>Proximal &gt;&lt; Distal	</a:t>
            </a:r>
            <a:br>
              <a:rPr lang="fr-FR" dirty="0" smtClean="0">
                <a:solidFill>
                  <a:srgbClr val="FFFFFF"/>
                </a:solidFill>
                <a:latin typeface="Calibri"/>
                <a:cs typeface="Calibri"/>
              </a:rPr>
            </a:br>
            <a:r>
              <a:rPr lang="fr-FR" dirty="0" smtClean="0">
                <a:solidFill>
                  <a:srgbClr val="FFFFFF"/>
                </a:solidFill>
                <a:latin typeface="Calibri"/>
                <a:cs typeface="Calibri"/>
              </a:rPr>
              <a:t>	PRONOSTIC</a:t>
            </a:r>
            <a:r>
              <a:rPr lang="fr-FR" dirty="0" smtClean="0">
                <a:solidFill>
                  <a:srgbClr val="7B01AA"/>
                </a:solidFill>
                <a:latin typeface="Calibri"/>
                <a:cs typeface="Calibri"/>
              </a:rPr>
              <a:t> </a:t>
            </a:r>
            <a:r>
              <a:rPr lang="fr-FR" dirty="0" smtClean="0">
                <a:solidFill>
                  <a:srgbClr val="FF6600"/>
                </a:solidFill>
                <a:latin typeface="Calibri"/>
                <a:cs typeface="Calibri"/>
              </a:rPr>
              <a:t>FAVORABLE </a:t>
            </a:r>
            <a:r>
              <a:rPr lang="fr-FR" dirty="0" smtClean="0">
                <a:solidFill>
                  <a:srgbClr val="FFFFFF"/>
                </a:solidFill>
                <a:latin typeface="Calibri"/>
                <a:cs typeface="Calibri"/>
              </a:rPr>
              <a:t>: </a:t>
            </a:r>
            <a:r>
              <a:rPr lang="fr-FR" u="sng" dirty="0" smtClean="0">
                <a:solidFill>
                  <a:srgbClr val="FFFFFF"/>
                </a:solidFill>
                <a:latin typeface="Calibri"/>
                <a:cs typeface="Calibri"/>
              </a:rPr>
              <a:t>nerf fibulaire &gt; nerf ulnaire</a:t>
            </a:r>
          </a:p>
          <a:p>
            <a:endParaRPr lang="fr-FR" b="1" dirty="0" smtClean="0">
              <a:solidFill>
                <a:srgbClr val="7B01AA"/>
              </a:solidFill>
              <a:latin typeface="Calibri"/>
              <a:ea typeface="Times New Roman" pitchFamily="-1" charset="0"/>
              <a:cs typeface="Calibri"/>
            </a:endParaRPr>
          </a:p>
          <a:p>
            <a:r>
              <a:rPr lang="fr-FR" b="1" dirty="0" smtClean="0">
                <a:solidFill>
                  <a:srgbClr val="FFFFFF"/>
                </a:solidFill>
                <a:latin typeface="Calibri"/>
                <a:cs typeface="Calibri"/>
              </a:rPr>
              <a:t>L’importance fonctionnelle de l’innervation sensitive </a:t>
            </a:r>
            <a:r>
              <a:rPr lang="fr-FR" b="1" dirty="0" smtClean="0">
                <a:solidFill>
                  <a:srgbClr val="FFFFFF"/>
                </a:solidFill>
                <a:latin typeface="Calibri"/>
                <a:ea typeface="Times New Roman" pitchFamily="-1" charset="0"/>
                <a:cs typeface="Calibri"/>
              </a:rPr>
              <a:t>:</a:t>
            </a:r>
            <a:r>
              <a:rPr lang="fr-FR" dirty="0" smtClean="0">
                <a:solidFill>
                  <a:srgbClr val="FFFFFF"/>
                </a:solidFill>
                <a:latin typeface="Calibri"/>
                <a:ea typeface="Times New Roman" pitchFamily="-1" charset="0"/>
                <a:cs typeface="Calibri"/>
              </a:rPr>
              <a:t/>
            </a:r>
            <a:br>
              <a:rPr lang="fr-FR" dirty="0" smtClean="0">
                <a:solidFill>
                  <a:srgbClr val="FFFFFF"/>
                </a:solidFill>
                <a:latin typeface="Calibri"/>
                <a:ea typeface="Times New Roman" pitchFamily="-1" charset="0"/>
                <a:cs typeface="Calibri"/>
              </a:rPr>
            </a:br>
            <a:r>
              <a:rPr lang="fr-FR" dirty="0" smtClean="0">
                <a:solidFill>
                  <a:srgbClr val="FFFFFF"/>
                </a:solidFill>
                <a:latin typeface="Calibri"/>
                <a:ea typeface="Times New Roman" pitchFamily="-1" charset="0"/>
                <a:cs typeface="Calibri"/>
              </a:rPr>
              <a:t>	</a:t>
            </a:r>
            <a:r>
              <a:rPr lang="fr-FR" dirty="0" smtClean="0">
                <a:solidFill>
                  <a:srgbClr val="FFFFFF"/>
                </a:solidFill>
                <a:latin typeface="Calibri"/>
                <a:cs typeface="Calibri"/>
              </a:rPr>
              <a:t>Négligeable &gt;&lt; Majeure	</a:t>
            </a:r>
            <a:br>
              <a:rPr lang="fr-FR" dirty="0" smtClean="0">
                <a:solidFill>
                  <a:srgbClr val="FFFFFF"/>
                </a:solidFill>
                <a:latin typeface="Calibri"/>
                <a:cs typeface="Calibri"/>
              </a:rPr>
            </a:br>
            <a:r>
              <a:rPr lang="fr-FR" dirty="0" smtClean="0">
                <a:solidFill>
                  <a:srgbClr val="FFFFFF"/>
                </a:solidFill>
                <a:latin typeface="Calibri"/>
                <a:cs typeface="Calibri"/>
              </a:rPr>
              <a:t>	PRONOSTIC </a:t>
            </a:r>
            <a:r>
              <a:rPr lang="fr-FR" dirty="0" smtClean="0">
                <a:solidFill>
                  <a:srgbClr val="FF6600"/>
                </a:solidFill>
                <a:latin typeface="Calibri"/>
                <a:cs typeface="Calibri"/>
              </a:rPr>
              <a:t>FAVORABLE </a:t>
            </a:r>
            <a:r>
              <a:rPr lang="fr-FR" dirty="0" smtClean="0">
                <a:solidFill>
                  <a:srgbClr val="FFFFFF"/>
                </a:solidFill>
                <a:latin typeface="Calibri"/>
                <a:cs typeface="Calibri"/>
              </a:rPr>
              <a:t>: </a:t>
            </a:r>
            <a:r>
              <a:rPr lang="fr-FR" u="sng" dirty="0" smtClean="0">
                <a:solidFill>
                  <a:srgbClr val="FFFFFF"/>
                </a:solidFill>
                <a:latin typeface="Calibri"/>
                <a:cs typeface="Calibri"/>
              </a:rPr>
              <a:t>nerf fibulaire profond &gt; nerf médian</a:t>
            </a:r>
            <a:r>
              <a:rPr lang="fr-FR" u="sng" dirty="0" smtClean="0">
                <a:solidFill>
                  <a:srgbClr val="7B01AA"/>
                </a:solidFill>
                <a:latin typeface="Calibri"/>
                <a:cs typeface="Calibri"/>
              </a:rPr>
              <a:t/>
            </a:r>
            <a:br>
              <a:rPr lang="fr-FR" u="sng" dirty="0" smtClean="0">
                <a:solidFill>
                  <a:srgbClr val="7B01AA"/>
                </a:solidFill>
                <a:latin typeface="Calibri"/>
                <a:cs typeface="Calibri"/>
              </a:rPr>
            </a:br>
            <a:endParaRPr lang="fr-FR" u="sng" dirty="0" smtClean="0">
              <a:solidFill>
                <a:srgbClr val="7B01AA"/>
              </a:solidFill>
              <a:latin typeface="Calibri"/>
              <a:cs typeface="Calibri"/>
            </a:endParaRPr>
          </a:p>
          <a:p>
            <a:r>
              <a:rPr lang="fr-FR" b="1" dirty="0" smtClean="0">
                <a:solidFill>
                  <a:srgbClr val="FFFFFF"/>
                </a:solidFill>
                <a:latin typeface="Calibri"/>
                <a:cs typeface="Calibri"/>
              </a:rPr>
              <a:t>Gène fonctionnelle liée à la réinnervation aberrante : </a:t>
            </a:r>
            <a:r>
              <a:rPr lang="fr-FR" u="sng" dirty="0" smtClean="0">
                <a:solidFill>
                  <a:srgbClr val="FFFFFF"/>
                </a:solidFill>
                <a:latin typeface="Calibri"/>
                <a:cs typeface="Calibri"/>
              </a:rPr>
              <a:t>nerf facial +++</a:t>
            </a:r>
          </a:p>
          <a:p>
            <a:endParaRPr lang="fr-FR" u="sng" dirty="0" smtClean="0">
              <a:solidFill>
                <a:srgbClr val="3366FF"/>
              </a:solidFill>
              <a:latin typeface="Calibri"/>
              <a:cs typeface="Calibri"/>
            </a:endParaRPr>
          </a:p>
          <a:p>
            <a:endParaRPr lang="en-US" dirty="0" smtClean="0">
              <a:solidFill>
                <a:srgbClr val="3366FF"/>
              </a:solidFill>
              <a:latin typeface="Calibri"/>
              <a:cs typeface="Calibri"/>
            </a:endParaRPr>
          </a:p>
          <a:p>
            <a:pPr lvl="1">
              <a:buFontTx/>
              <a:buChar char="-"/>
            </a:pPr>
            <a:endParaRPr lang="en-US" dirty="0">
              <a:solidFill>
                <a:srgbClr val="3366FF"/>
              </a:solidFill>
              <a:latin typeface="Calibri"/>
              <a:cs typeface="Calibri"/>
            </a:endParaRPr>
          </a:p>
        </p:txBody>
      </p:sp>
      <p:sp>
        <p:nvSpPr>
          <p:cNvPr id="9" name="Titre 7"/>
          <p:cNvSpPr txBox="1">
            <a:spLocks/>
          </p:cNvSpPr>
          <p:nvPr/>
        </p:nvSpPr>
        <p:spPr bwMode="auto">
          <a:xfrm>
            <a:off x="262692" y="-157162"/>
            <a:ext cx="88813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fr-FR" sz="4400" b="1" dirty="0" smtClean="0">
                <a:solidFill>
                  <a:srgbClr val="FF6600"/>
                </a:solidFill>
                <a:latin typeface="Calibri"/>
                <a:cs typeface="Calibri"/>
              </a:rPr>
              <a:t>Aspects fonctionnels</a:t>
            </a:r>
            <a:endParaRPr lang="fr-FR" sz="4400" b="1" dirty="0">
              <a:solidFill>
                <a:srgbClr val="FF6600"/>
              </a:solidFill>
              <a:latin typeface="Calibri"/>
              <a:cs typeface="Calibri"/>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Pronostic</a:t>
            </a:r>
            <a:endParaRPr lang="fr-FR" b="1" dirty="0">
              <a:solidFill>
                <a:schemeClr val="bg1"/>
              </a:solidFill>
              <a:latin typeface="Calibri"/>
              <a:cs typeface="Calibri"/>
            </a:endParaRPr>
          </a:p>
        </p:txBody>
      </p:sp>
      <p:sp>
        <p:nvSpPr>
          <p:cNvPr id="10" name="Rectangle 9"/>
          <p:cNvSpPr/>
          <p:nvPr/>
        </p:nvSpPr>
        <p:spPr>
          <a:xfrm>
            <a:off x="378994" y="994800"/>
            <a:ext cx="8765006" cy="1938992"/>
          </a:xfrm>
          <a:prstGeom prst="rect">
            <a:avLst/>
          </a:prstGeom>
        </p:spPr>
        <p:txBody>
          <a:bodyPr wrap="square">
            <a:spAutoFit/>
          </a:bodyPr>
          <a:lstStyle/>
          <a:p>
            <a:r>
              <a:rPr lang="fr-FR" b="1" dirty="0" smtClean="0">
                <a:solidFill>
                  <a:srgbClr val="FFFFFF"/>
                </a:solidFill>
                <a:latin typeface="Calibri"/>
                <a:cs typeface="Calibri"/>
              </a:rPr>
              <a:t>Plus performante pour certains troncs nerveux que pour d’autres</a:t>
            </a:r>
          </a:p>
          <a:p>
            <a:r>
              <a:rPr lang="fr-FR" dirty="0" smtClean="0">
                <a:solidFill>
                  <a:srgbClr val="FFFFFF"/>
                </a:solidFill>
                <a:latin typeface="Calibri"/>
                <a:cs typeface="Calibri"/>
              </a:rPr>
              <a:t> 	</a:t>
            </a:r>
            <a:br>
              <a:rPr lang="fr-FR" dirty="0" smtClean="0">
                <a:solidFill>
                  <a:srgbClr val="FFFFFF"/>
                </a:solidFill>
                <a:latin typeface="Calibri"/>
                <a:cs typeface="Calibri"/>
              </a:rPr>
            </a:br>
            <a:r>
              <a:rPr lang="fr-FR" dirty="0" smtClean="0">
                <a:solidFill>
                  <a:srgbClr val="FFFFFF"/>
                </a:solidFill>
                <a:latin typeface="Calibri"/>
                <a:cs typeface="Calibri"/>
              </a:rPr>
              <a:t>	PRONOSTIC </a:t>
            </a:r>
            <a:r>
              <a:rPr lang="fr-FR" dirty="0" smtClean="0">
                <a:solidFill>
                  <a:srgbClr val="FF6600"/>
                </a:solidFill>
                <a:latin typeface="Calibri"/>
                <a:cs typeface="Calibri"/>
              </a:rPr>
              <a:t>FAVORABLE </a:t>
            </a:r>
            <a:r>
              <a:rPr lang="fr-FR" dirty="0" smtClean="0">
                <a:solidFill>
                  <a:srgbClr val="7B01AA"/>
                </a:solidFill>
                <a:latin typeface="Calibri"/>
                <a:cs typeface="Calibri"/>
              </a:rPr>
              <a:t>: </a:t>
            </a:r>
            <a:br>
              <a:rPr lang="fr-FR" dirty="0" smtClean="0">
                <a:solidFill>
                  <a:srgbClr val="7B01AA"/>
                </a:solidFill>
                <a:latin typeface="Calibri"/>
                <a:cs typeface="Calibri"/>
              </a:rPr>
            </a:br>
            <a:r>
              <a:rPr lang="fr-FR" dirty="0" smtClean="0">
                <a:solidFill>
                  <a:srgbClr val="7B01AA"/>
                </a:solidFill>
                <a:latin typeface="Calibri"/>
                <a:cs typeface="Calibri"/>
              </a:rPr>
              <a:t>	</a:t>
            </a:r>
            <a:r>
              <a:rPr lang="fr-FR" u="sng" dirty="0" smtClean="0">
                <a:solidFill>
                  <a:srgbClr val="FFFFFF"/>
                </a:solidFill>
                <a:latin typeface="Calibri"/>
                <a:cs typeface="Calibri"/>
              </a:rPr>
              <a:t>nerf radial (transferts tendineux) &gt; </a:t>
            </a:r>
            <a:br>
              <a:rPr lang="fr-FR" u="sng" dirty="0" smtClean="0">
                <a:solidFill>
                  <a:srgbClr val="FFFFFF"/>
                </a:solidFill>
                <a:latin typeface="Calibri"/>
                <a:cs typeface="Calibri"/>
              </a:rPr>
            </a:br>
            <a:r>
              <a:rPr lang="fr-FR" dirty="0" smtClean="0">
                <a:solidFill>
                  <a:srgbClr val="FFFFFF"/>
                </a:solidFill>
                <a:latin typeface="Calibri"/>
                <a:cs typeface="Calibri"/>
              </a:rPr>
              <a:t>	</a:t>
            </a:r>
            <a:r>
              <a:rPr lang="fr-FR" u="sng" dirty="0" smtClean="0">
                <a:solidFill>
                  <a:srgbClr val="FFFFFF"/>
                </a:solidFill>
                <a:latin typeface="Calibri"/>
                <a:cs typeface="Calibri"/>
              </a:rPr>
              <a:t>atteintes complètes des nerfs ulnaire ou médian</a:t>
            </a:r>
          </a:p>
        </p:txBody>
      </p:sp>
      <p:sp>
        <p:nvSpPr>
          <p:cNvPr id="11" name="Titre 7"/>
          <p:cNvSpPr txBox="1">
            <a:spLocks/>
          </p:cNvSpPr>
          <p:nvPr/>
        </p:nvSpPr>
        <p:spPr bwMode="auto">
          <a:xfrm>
            <a:off x="262692" y="-207962"/>
            <a:ext cx="88813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fr-FR" sz="4400" b="1" dirty="0" smtClean="0">
                <a:solidFill>
                  <a:srgbClr val="FF6600"/>
                </a:solidFill>
                <a:latin typeface="Calibri"/>
                <a:cs typeface="Calibri"/>
              </a:rPr>
              <a:t>Chirurgie palliative</a:t>
            </a:r>
            <a:endParaRPr lang="fr-FR" sz="4400" b="1" dirty="0">
              <a:solidFill>
                <a:srgbClr val="FF6600"/>
              </a:solidFill>
              <a:latin typeface="Calibri"/>
              <a:cs typeface="Calibri"/>
            </a:endParaRPr>
          </a:p>
        </p:txBody>
      </p:sp>
      <p:pic>
        <p:nvPicPr>
          <p:cNvPr id="12" name="Image 11"/>
          <p:cNvPicPr>
            <a:picLocks noChangeAspect="1"/>
          </p:cNvPicPr>
          <p:nvPr/>
        </p:nvPicPr>
        <p:blipFill>
          <a:blip r:embed="rId3"/>
          <a:stretch>
            <a:fillRect/>
          </a:stretch>
        </p:blipFill>
        <p:spPr>
          <a:xfrm>
            <a:off x="1490663" y="3162300"/>
            <a:ext cx="5953125" cy="2997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82947"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Amplificateur</a:t>
            </a:r>
          </a:p>
        </p:txBody>
      </p:sp>
      <p:sp>
        <p:nvSpPr>
          <p:cNvPr id="82948" name="Line 14"/>
          <p:cNvSpPr>
            <a:spLocks noChangeShapeType="1"/>
          </p:cNvSpPr>
          <p:nvPr/>
        </p:nvSpPr>
        <p:spPr bwMode="auto">
          <a:xfrm>
            <a:off x="4953000" y="2819400"/>
            <a:ext cx="685800" cy="0"/>
          </a:xfrm>
          <a:prstGeom prst="line">
            <a:avLst/>
          </a:prstGeom>
          <a:noFill/>
          <a:ln w="2540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2949" name="Line 21"/>
          <p:cNvSpPr>
            <a:spLocks noChangeShapeType="1"/>
          </p:cNvSpPr>
          <p:nvPr/>
        </p:nvSpPr>
        <p:spPr bwMode="auto">
          <a:xfrm>
            <a:off x="3048000" y="2819400"/>
            <a:ext cx="685800" cy="0"/>
          </a:xfrm>
          <a:prstGeom prst="line">
            <a:avLst/>
          </a:prstGeom>
          <a:noFill/>
          <a:ln w="2540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2950" name="Text Box 22"/>
          <p:cNvSpPr txBox="1">
            <a:spLocks noChangeArrowheads="1"/>
          </p:cNvSpPr>
          <p:nvPr/>
        </p:nvSpPr>
        <p:spPr bwMode="auto">
          <a:xfrm>
            <a:off x="381001" y="2743202"/>
            <a:ext cx="3505200" cy="255454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2000" b="1" dirty="0">
                <a:solidFill>
                  <a:schemeClr val="bg1"/>
                </a:solidFill>
                <a:latin typeface="Calibri"/>
                <a:cs typeface="Calibri"/>
              </a:rPr>
              <a:t>Entrée</a:t>
            </a:r>
          </a:p>
          <a:p>
            <a:pPr>
              <a:spcBef>
                <a:spcPct val="50000"/>
              </a:spcBef>
            </a:pPr>
            <a:r>
              <a:rPr lang="en-US" sz="2000" b="1" dirty="0">
                <a:solidFill>
                  <a:schemeClr val="bg1"/>
                </a:solidFill>
                <a:latin typeface="Calibri"/>
                <a:cs typeface="Calibri"/>
              </a:rPr>
              <a:t>   - </a:t>
            </a:r>
            <a:r>
              <a:rPr lang="en-US" sz="2000" b="1" dirty="0" err="1">
                <a:solidFill>
                  <a:schemeClr val="bg1"/>
                </a:solidFill>
                <a:latin typeface="Calibri"/>
                <a:cs typeface="Calibri"/>
              </a:rPr>
              <a:t>Faible</a:t>
            </a:r>
            <a:r>
              <a:rPr lang="en-US" sz="2000" b="1" dirty="0">
                <a:solidFill>
                  <a:schemeClr val="bg1"/>
                </a:solidFill>
                <a:latin typeface="Calibri"/>
                <a:cs typeface="Calibri"/>
              </a:rPr>
              <a:t> signal EMG</a:t>
            </a:r>
          </a:p>
          <a:p>
            <a:pPr>
              <a:spcBef>
                <a:spcPct val="50000"/>
              </a:spcBef>
            </a:pPr>
            <a:r>
              <a:rPr lang="en-US" sz="2000" b="1" dirty="0">
                <a:solidFill>
                  <a:schemeClr val="bg1"/>
                </a:solidFill>
                <a:latin typeface="Calibri"/>
                <a:cs typeface="Calibri"/>
              </a:rPr>
              <a:t>   - </a:t>
            </a:r>
            <a:r>
              <a:rPr lang="en-US" sz="2000" b="1" dirty="0">
                <a:solidFill>
                  <a:srgbClr val="FFFF00"/>
                </a:solidFill>
                <a:latin typeface="Calibri"/>
                <a:cs typeface="Calibri"/>
              </a:rPr>
              <a:t>BRUIT</a:t>
            </a:r>
            <a:r>
              <a:rPr lang="en-US" sz="2000" b="1" dirty="0">
                <a:solidFill>
                  <a:schemeClr val="bg1"/>
                </a:solidFill>
                <a:latin typeface="Calibri"/>
                <a:cs typeface="Calibri"/>
              </a:rPr>
              <a:t> </a:t>
            </a:r>
            <a:r>
              <a:rPr lang="en-US" sz="2000" b="1" dirty="0" err="1">
                <a:solidFill>
                  <a:schemeClr val="bg1"/>
                </a:solidFill>
                <a:latin typeface="Calibri"/>
                <a:cs typeface="Calibri"/>
              </a:rPr>
              <a:t>élevé</a:t>
            </a:r>
            <a:endParaRPr lang="en-US" sz="2000" b="1" dirty="0">
              <a:solidFill>
                <a:schemeClr val="bg1"/>
              </a:solidFill>
              <a:latin typeface="Calibri"/>
              <a:cs typeface="Calibri"/>
            </a:endParaRPr>
          </a:p>
          <a:p>
            <a:pPr>
              <a:spcBef>
                <a:spcPct val="50000"/>
              </a:spcBef>
            </a:pPr>
            <a:endParaRPr lang="en-US" sz="2000" b="1" dirty="0">
              <a:latin typeface="Calibri"/>
              <a:cs typeface="Calibri"/>
            </a:endParaRPr>
          </a:p>
          <a:p>
            <a:pPr>
              <a:spcBef>
                <a:spcPct val="50000"/>
              </a:spcBef>
            </a:pPr>
            <a:r>
              <a:rPr lang="en-US" sz="2000" b="1" dirty="0" err="1">
                <a:solidFill>
                  <a:srgbClr val="FF0000"/>
                </a:solidFill>
                <a:latin typeface="Calibri"/>
                <a:cs typeface="Calibri"/>
              </a:rPr>
              <a:t>Faible</a:t>
            </a:r>
            <a:r>
              <a:rPr lang="en-US" sz="2000" b="1" dirty="0" smtClean="0">
                <a:solidFill>
                  <a:srgbClr val="FF0000"/>
                </a:solidFill>
                <a:latin typeface="Calibri"/>
                <a:cs typeface="Calibri"/>
              </a:rPr>
              <a:t> </a:t>
            </a:r>
            <a:br>
              <a:rPr lang="en-US" sz="2000" b="1" dirty="0" smtClean="0">
                <a:solidFill>
                  <a:srgbClr val="FF0000"/>
                </a:solidFill>
                <a:latin typeface="Calibri"/>
                <a:cs typeface="Calibri"/>
              </a:rPr>
            </a:br>
            <a:r>
              <a:rPr lang="en-US" sz="2000" b="1" dirty="0" smtClean="0">
                <a:solidFill>
                  <a:srgbClr val="FF0000"/>
                </a:solidFill>
                <a:latin typeface="Calibri"/>
                <a:cs typeface="Calibri"/>
              </a:rPr>
              <a:t>rapport </a:t>
            </a:r>
            <a:r>
              <a:rPr lang="en-US" sz="2000" b="1" dirty="0">
                <a:solidFill>
                  <a:srgbClr val="FF0000"/>
                </a:solidFill>
                <a:latin typeface="Calibri"/>
                <a:cs typeface="Calibri"/>
              </a:rPr>
              <a:t>SIGNAL/BRUIT</a:t>
            </a:r>
          </a:p>
        </p:txBody>
      </p:sp>
      <p:sp>
        <p:nvSpPr>
          <p:cNvPr id="82951" name="Text Box 24"/>
          <p:cNvSpPr txBox="1">
            <a:spLocks noChangeArrowheads="1"/>
          </p:cNvSpPr>
          <p:nvPr/>
        </p:nvSpPr>
        <p:spPr bwMode="auto">
          <a:xfrm>
            <a:off x="5791200" y="2590803"/>
            <a:ext cx="3352800" cy="255454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2000" b="1" dirty="0">
                <a:solidFill>
                  <a:schemeClr val="bg1"/>
                </a:solidFill>
                <a:latin typeface="Calibri"/>
                <a:cs typeface="Calibri"/>
              </a:rPr>
              <a:t>Sortie</a:t>
            </a:r>
          </a:p>
          <a:p>
            <a:pPr>
              <a:spcBef>
                <a:spcPct val="50000"/>
              </a:spcBef>
            </a:pPr>
            <a:r>
              <a:rPr lang="en-US" sz="2000" b="1" dirty="0">
                <a:solidFill>
                  <a:schemeClr val="bg1"/>
                </a:solidFill>
                <a:latin typeface="Calibri"/>
                <a:cs typeface="Calibri"/>
              </a:rPr>
              <a:t>   - Fort signal EMG</a:t>
            </a:r>
          </a:p>
          <a:p>
            <a:pPr>
              <a:spcBef>
                <a:spcPct val="50000"/>
              </a:spcBef>
            </a:pPr>
            <a:r>
              <a:rPr lang="en-US" sz="2000" b="1" dirty="0">
                <a:solidFill>
                  <a:schemeClr val="bg1"/>
                </a:solidFill>
                <a:latin typeface="Calibri"/>
                <a:cs typeface="Calibri"/>
              </a:rPr>
              <a:t>   - </a:t>
            </a:r>
            <a:r>
              <a:rPr lang="en-US" sz="2000" b="1" dirty="0" err="1">
                <a:solidFill>
                  <a:schemeClr val="bg1"/>
                </a:solidFill>
                <a:latin typeface="Calibri"/>
                <a:cs typeface="Calibri"/>
              </a:rPr>
              <a:t>Faible</a:t>
            </a:r>
            <a:r>
              <a:rPr lang="en-US" sz="2000" b="1" dirty="0">
                <a:solidFill>
                  <a:schemeClr val="bg1"/>
                </a:solidFill>
                <a:latin typeface="Calibri"/>
                <a:cs typeface="Calibri"/>
              </a:rPr>
              <a:t> </a:t>
            </a:r>
            <a:r>
              <a:rPr lang="en-US" sz="2000" b="1" dirty="0">
                <a:solidFill>
                  <a:srgbClr val="FFFF00"/>
                </a:solidFill>
                <a:latin typeface="Calibri"/>
                <a:cs typeface="Calibri"/>
              </a:rPr>
              <a:t>BRUIT</a:t>
            </a:r>
          </a:p>
          <a:p>
            <a:pPr>
              <a:spcBef>
                <a:spcPct val="50000"/>
              </a:spcBef>
            </a:pPr>
            <a:endParaRPr lang="en-US" sz="2000" b="1" dirty="0">
              <a:solidFill>
                <a:schemeClr val="bg1"/>
              </a:solidFill>
              <a:latin typeface="Calibri"/>
              <a:cs typeface="Calibri"/>
            </a:endParaRPr>
          </a:p>
          <a:p>
            <a:pPr>
              <a:spcBef>
                <a:spcPct val="50000"/>
              </a:spcBef>
            </a:pPr>
            <a:r>
              <a:rPr lang="en-US" sz="2000" b="1" dirty="0">
                <a:solidFill>
                  <a:srgbClr val="FF0000"/>
                </a:solidFill>
                <a:latin typeface="Calibri"/>
                <a:cs typeface="Calibri"/>
              </a:rPr>
              <a:t>Rapport SIGNAL/</a:t>
            </a:r>
            <a:r>
              <a:rPr lang="en-US" sz="2000" b="1" dirty="0" smtClean="0">
                <a:solidFill>
                  <a:srgbClr val="FF0000"/>
                </a:solidFill>
                <a:latin typeface="Calibri"/>
                <a:cs typeface="Calibri"/>
              </a:rPr>
              <a:t>BRUIT</a:t>
            </a:r>
            <a:br>
              <a:rPr lang="en-US" sz="2000" b="1" dirty="0" smtClean="0">
                <a:solidFill>
                  <a:srgbClr val="FF0000"/>
                </a:solidFill>
                <a:latin typeface="Calibri"/>
                <a:cs typeface="Calibri"/>
              </a:rPr>
            </a:br>
            <a:r>
              <a:rPr lang="en-US" sz="2000" b="1" dirty="0" smtClean="0">
                <a:solidFill>
                  <a:srgbClr val="FF0000"/>
                </a:solidFill>
                <a:latin typeface="Calibri"/>
                <a:cs typeface="Calibri"/>
              </a:rPr>
              <a:t> </a:t>
            </a:r>
            <a:r>
              <a:rPr lang="en-US" sz="2000" b="1" dirty="0" err="1">
                <a:solidFill>
                  <a:srgbClr val="FF0000"/>
                </a:solidFill>
                <a:latin typeface="Calibri"/>
                <a:cs typeface="Calibri"/>
              </a:rPr>
              <a:t>élevé</a:t>
            </a:r>
            <a:endParaRPr lang="en-US" sz="2000" b="1" dirty="0">
              <a:solidFill>
                <a:srgbClr val="FF0000"/>
              </a:solidFill>
              <a:latin typeface="Calibri"/>
              <a:cs typeface="Calibri"/>
            </a:endParaRPr>
          </a:p>
        </p:txBody>
      </p:sp>
      <p:sp>
        <p:nvSpPr>
          <p:cNvPr id="82952" name="Rectangle 25"/>
          <p:cNvSpPr>
            <a:spLocks noChangeArrowheads="1"/>
          </p:cNvSpPr>
          <p:nvPr/>
        </p:nvSpPr>
        <p:spPr bwMode="auto">
          <a:xfrm>
            <a:off x="3733800" y="2286000"/>
            <a:ext cx="1219200" cy="11430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82953" name="Text Box 26"/>
          <p:cNvSpPr txBox="1">
            <a:spLocks noChangeArrowheads="1"/>
          </p:cNvSpPr>
          <p:nvPr/>
        </p:nvSpPr>
        <p:spPr bwMode="auto">
          <a:xfrm>
            <a:off x="3738563" y="2667002"/>
            <a:ext cx="1371600" cy="30777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400" b="1" dirty="0" err="1">
                <a:solidFill>
                  <a:schemeClr val="bg1"/>
                </a:solidFill>
                <a:latin typeface="Calibri"/>
                <a:cs typeface="Calibri"/>
              </a:rPr>
              <a:t>Amplificateur</a:t>
            </a:r>
            <a:endParaRPr lang="en-US" sz="1400" b="1"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84995"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Amplificateur différentiel</a:t>
            </a:r>
          </a:p>
        </p:txBody>
      </p:sp>
      <p:grpSp>
        <p:nvGrpSpPr>
          <p:cNvPr id="2" name="Group 87"/>
          <p:cNvGrpSpPr>
            <a:grpSpLocks/>
          </p:cNvGrpSpPr>
          <p:nvPr/>
        </p:nvGrpSpPr>
        <p:grpSpPr bwMode="auto">
          <a:xfrm>
            <a:off x="1066800" y="609603"/>
            <a:ext cx="7480300" cy="5414964"/>
            <a:chOff x="672" y="240"/>
            <a:chExt cx="4712" cy="3411"/>
          </a:xfrm>
        </p:grpSpPr>
        <p:sp>
          <p:nvSpPr>
            <p:cNvPr id="84998" name="AutoShape 44"/>
            <p:cNvSpPr>
              <a:spLocks noChangeArrowheads="1"/>
            </p:cNvSpPr>
            <p:nvPr/>
          </p:nvSpPr>
          <p:spPr bwMode="auto">
            <a:xfrm rot="5400000">
              <a:off x="2856" y="2712"/>
              <a:ext cx="768" cy="624"/>
            </a:xfrm>
            <a:prstGeom prst="triangle">
              <a:avLst>
                <a:gd name="adj" fmla="val 50000"/>
              </a:avLst>
            </a:prstGeom>
            <a:solidFill>
              <a:srgbClr val="0000FF"/>
            </a:solidFill>
            <a:ln w="19050">
              <a:solidFill>
                <a:srgbClr val="0000FF"/>
              </a:solidFill>
              <a:miter lim="800000"/>
              <a:headEnd/>
              <a:tailEnd/>
            </a:ln>
          </p:spPr>
          <p:txBody>
            <a:bodyPr rot="10800000" vert="eaVert" wrap="none" anchor="ctr">
              <a:prstTxWarp prst="textNoShape">
                <a:avLst/>
              </a:prstTxWarp>
            </a:bodyPr>
            <a:lstStyle/>
            <a:p>
              <a:endParaRPr lang="fr-FR">
                <a:latin typeface="Calibri"/>
                <a:cs typeface="Calibri"/>
              </a:endParaRPr>
            </a:p>
          </p:txBody>
        </p:sp>
        <p:sp>
          <p:nvSpPr>
            <p:cNvPr id="84999" name="Line 45"/>
            <p:cNvSpPr>
              <a:spLocks noChangeShapeType="1"/>
            </p:cNvSpPr>
            <p:nvPr/>
          </p:nvSpPr>
          <p:spPr bwMode="auto">
            <a:xfrm>
              <a:off x="3312" y="3168"/>
              <a:ext cx="0" cy="384"/>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00" name="Line 46"/>
            <p:cNvSpPr>
              <a:spLocks noChangeShapeType="1"/>
            </p:cNvSpPr>
            <p:nvPr/>
          </p:nvSpPr>
          <p:spPr bwMode="auto">
            <a:xfrm>
              <a:off x="3168" y="3552"/>
              <a:ext cx="288" cy="0"/>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01" name="Line 47"/>
            <p:cNvSpPr>
              <a:spLocks noChangeShapeType="1"/>
            </p:cNvSpPr>
            <p:nvPr/>
          </p:nvSpPr>
          <p:spPr bwMode="auto">
            <a:xfrm>
              <a:off x="3216" y="3600"/>
              <a:ext cx="192" cy="0"/>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02" name="Line 48"/>
            <p:cNvSpPr>
              <a:spLocks noChangeShapeType="1"/>
            </p:cNvSpPr>
            <p:nvPr/>
          </p:nvSpPr>
          <p:spPr bwMode="auto">
            <a:xfrm>
              <a:off x="3264" y="3648"/>
              <a:ext cx="115" cy="0"/>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03" name="Line 49"/>
            <p:cNvSpPr>
              <a:spLocks noChangeShapeType="1"/>
            </p:cNvSpPr>
            <p:nvPr/>
          </p:nvSpPr>
          <p:spPr bwMode="auto">
            <a:xfrm>
              <a:off x="2448" y="2832"/>
              <a:ext cx="480"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04" name="Line 50"/>
            <p:cNvSpPr>
              <a:spLocks noChangeShapeType="1"/>
            </p:cNvSpPr>
            <p:nvPr/>
          </p:nvSpPr>
          <p:spPr bwMode="auto">
            <a:xfrm>
              <a:off x="2448" y="3216"/>
              <a:ext cx="480" cy="0"/>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5005" name="Line 51"/>
            <p:cNvSpPr>
              <a:spLocks noChangeShapeType="1"/>
            </p:cNvSpPr>
            <p:nvPr/>
          </p:nvSpPr>
          <p:spPr bwMode="auto">
            <a:xfrm>
              <a:off x="3552" y="3024"/>
              <a:ext cx="43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06" name="Text Box 52"/>
            <p:cNvSpPr txBox="1">
              <a:spLocks noChangeArrowheads="1"/>
            </p:cNvSpPr>
            <p:nvPr/>
          </p:nvSpPr>
          <p:spPr bwMode="auto">
            <a:xfrm>
              <a:off x="2064" y="2496"/>
              <a:ext cx="736"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Active</a:t>
              </a:r>
            </a:p>
          </p:txBody>
        </p:sp>
        <p:sp>
          <p:nvSpPr>
            <p:cNvPr id="85007" name="Text Box 53"/>
            <p:cNvSpPr txBox="1">
              <a:spLocks noChangeArrowheads="1"/>
            </p:cNvSpPr>
            <p:nvPr/>
          </p:nvSpPr>
          <p:spPr bwMode="auto">
            <a:xfrm>
              <a:off x="2064" y="3360"/>
              <a:ext cx="1328"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err="1">
                  <a:solidFill>
                    <a:srgbClr val="FF0000"/>
                  </a:solidFill>
                  <a:latin typeface="Calibri"/>
                  <a:cs typeface="Calibri"/>
                </a:rPr>
                <a:t>Référence</a:t>
              </a:r>
              <a:endParaRPr lang="en-US" dirty="0">
                <a:solidFill>
                  <a:srgbClr val="FF0000"/>
                </a:solidFill>
                <a:latin typeface="Calibri"/>
                <a:cs typeface="Calibri"/>
              </a:endParaRPr>
            </a:p>
          </p:txBody>
        </p:sp>
        <p:sp>
          <p:nvSpPr>
            <p:cNvPr id="85008" name="Text Box 54"/>
            <p:cNvSpPr txBox="1">
              <a:spLocks noChangeArrowheads="1"/>
            </p:cNvSpPr>
            <p:nvPr/>
          </p:nvSpPr>
          <p:spPr bwMode="auto">
            <a:xfrm>
              <a:off x="3312" y="3216"/>
              <a:ext cx="720" cy="291"/>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8000"/>
                  </a:solidFill>
                  <a:latin typeface="Calibri"/>
                  <a:cs typeface="Calibri"/>
                </a:rPr>
                <a:t>Terre</a:t>
              </a:r>
            </a:p>
          </p:txBody>
        </p:sp>
        <p:sp>
          <p:nvSpPr>
            <p:cNvPr id="85009" name="Text Box 55"/>
            <p:cNvSpPr txBox="1">
              <a:spLocks noChangeArrowheads="1"/>
            </p:cNvSpPr>
            <p:nvPr/>
          </p:nvSpPr>
          <p:spPr bwMode="auto">
            <a:xfrm>
              <a:off x="2160" y="2736"/>
              <a:ext cx="384" cy="291"/>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latin typeface="Calibri"/>
                  <a:cs typeface="Calibri"/>
                </a:rPr>
                <a:t>V</a:t>
              </a:r>
              <a:r>
                <a:rPr lang="en-US" baseline="-25000">
                  <a:solidFill>
                    <a:schemeClr val="bg1"/>
                  </a:solidFill>
                  <a:latin typeface="Calibri"/>
                  <a:cs typeface="Calibri"/>
                </a:rPr>
                <a:t>A</a:t>
              </a:r>
            </a:p>
          </p:txBody>
        </p:sp>
        <p:sp>
          <p:nvSpPr>
            <p:cNvPr id="85010" name="Text Box 56"/>
            <p:cNvSpPr txBox="1">
              <a:spLocks noChangeArrowheads="1"/>
            </p:cNvSpPr>
            <p:nvPr/>
          </p:nvSpPr>
          <p:spPr bwMode="auto">
            <a:xfrm>
              <a:off x="2160" y="3120"/>
              <a:ext cx="624" cy="291"/>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latin typeface="Calibri"/>
                  <a:cs typeface="Calibri"/>
                </a:rPr>
                <a:t>V</a:t>
              </a:r>
              <a:r>
                <a:rPr lang="en-US" baseline="-25000">
                  <a:solidFill>
                    <a:srgbClr val="FF0000"/>
                  </a:solidFill>
                  <a:latin typeface="Calibri"/>
                  <a:cs typeface="Calibri"/>
                </a:rPr>
                <a:t>R</a:t>
              </a:r>
              <a:endParaRPr lang="en-US">
                <a:solidFill>
                  <a:srgbClr val="FF0000"/>
                </a:solidFill>
                <a:latin typeface="Calibri"/>
                <a:cs typeface="Calibri"/>
              </a:endParaRPr>
            </a:p>
          </p:txBody>
        </p:sp>
        <p:sp>
          <p:nvSpPr>
            <p:cNvPr id="85011" name="Line 63"/>
            <p:cNvSpPr>
              <a:spLocks noChangeShapeType="1"/>
            </p:cNvSpPr>
            <p:nvPr/>
          </p:nvSpPr>
          <p:spPr bwMode="auto">
            <a:xfrm>
              <a:off x="816" y="2352"/>
              <a:ext cx="1008" cy="0"/>
            </a:xfrm>
            <a:prstGeom prst="line">
              <a:avLst/>
            </a:prstGeom>
            <a:noFill/>
            <a:ln w="19050">
              <a:solidFill>
                <a:schemeClr val="bg1"/>
              </a:solidFill>
              <a:prstDash val="lgDash"/>
              <a:round/>
              <a:headEnd/>
              <a:tailEnd/>
            </a:ln>
          </p:spPr>
          <p:txBody>
            <a:bodyPr>
              <a:prstTxWarp prst="textNoShape">
                <a:avLst/>
              </a:prstTxWarp>
            </a:bodyPr>
            <a:lstStyle/>
            <a:p>
              <a:endParaRPr lang="en-US">
                <a:latin typeface="Calibri"/>
                <a:cs typeface="Calibri"/>
              </a:endParaRPr>
            </a:p>
          </p:txBody>
        </p:sp>
        <p:sp>
          <p:nvSpPr>
            <p:cNvPr id="85012" name="Line 64"/>
            <p:cNvSpPr>
              <a:spLocks noChangeShapeType="1"/>
            </p:cNvSpPr>
            <p:nvPr/>
          </p:nvSpPr>
          <p:spPr bwMode="auto">
            <a:xfrm>
              <a:off x="816" y="2736"/>
              <a:ext cx="1056" cy="0"/>
            </a:xfrm>
            <a:prstGeom prst="line">
              <a:avLst/>
            </a:prstGeom>
            <a:noFill/>
            <a:ln w="19050">
              <a:solidFill>
                <a:schemeClr val="bg1"/>
              </a:solidFill>
              <a:prstDash val="lgDash"/>
              <a:round/>
              <a:headEnd/>
              <a:tailEnd/>
            </a:ln>
          </p:spPr>
          <p:txBody>
            <a:bodyPr>
              <a:prstTxWarp prst="textNoShape">
                <a:avLst/>
              </a:prstTxWarp>
            </a:bodyPr>
            <a:lstStyle/>
            <a:p>
              <a:endParaRPr lang="en-US">
                <a:latin typeface="Calibri"/>
                <a:cs typeface="Calibri"/>
              </a:endParaRPr>
            </a:p>
          </p:txBody>
        </p:sp>
        <p:sp>
          <p:nvSpPr>
            <p:cNvPr id="85013" name="Line 65"/>
            <p:cNvSpPr>
              <a:spLocks noChangeShapeType="1"/>
            </p:cNvSpPr>
            <p:nvPr/>
          </p:nvSpPr>
          <p:spPr bwMode="auto">
            <a:xfrm>
              <a:off x="960" y="2352"/>
              <a:ext cx="0" cy="384"/>
            </a:xfrm>
            <a:prstGeom prst="line">
              <a:avLst/>
            </a:prstGeom>
            <a:noFill/>
            <a:ln w="19050">
              <a:solidFill>
                <a:schemeClr val="bg1"/>
              </a:solidFill>
              <a:round/>
              <a:headEnd type="triangle" w="med" len="med"/>
              <a:tailEnd type="triangle" w="med" len="med"/>
            </a:ln>
          </p:spPr>
          <p:txBody>
            <a:bodyPr>
              <a:prstTxWarp prst="textNoShape">
                <a:avLst/>
              </a:prstTxWarp>
            </a:bodyPr>
            <a:lstStyle/>
            <a:p>
              <a:endParaRPr lang="en-US">
                <a:latin typeface="Calibri"/>
                <a:cs typeface="Calibri"/>
              </a:endParaRPr>
            </a:p>
          </p:txBody>
        </p:sp>
        <p:sp>
          <p:nvSpPr>
            <p:cNvPr id="85014" name="Text Box 66"/>
            <p:cNvSpPr txBox="1">
              <a:spLocks noChangeArrowheads="1"/>
            </p:cNvSpPr>
            <p:nvPr/>
          </p:nvSpPr>
          <p:spPr bwMode="auto">
            <a:xfrm>
              <a:off x="720" y="2112"/>
              <a:ext cx="1208"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2000 µV</a:t>
              </a:r>
            </a:p>
          </p:txBody>
        </p:sp>
        <p:grpSp>
          <p:nvGrpSpPr>
            <p:cNvPr id="3" name="Group 79"/>
            <p:cNvGrpSpPr>
              <a:grpSpLocks/>
            </p:cNvGrpSpPr>
            <p:nvPr/>
          </p:nvGrpSpPr>
          <p:grpSpPr bwMode="auto">
            <a:xfrm>
              <a:off x="1152" y="2352"/>
              <a:ext cx="192" cy="384"/>
              <a:chOff x="1152" y="2592"/>
              <a:chExt cx="192" cy="384"/>
            </a:xfrm>
          </p:grpSpPr>
          <p:sp>
            <p:nvSpPr>
              <p:cNvPr id="85071" name="Line 77"/>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72" name="Line 78"/>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grpSp>
          <p:nvGrpSpPr>
            <p:cNvPr id="4" name="Group 80"/>
            <p:cNvGrpSpPr>
              <a:grpSpLocks/>
            </p:cNvGrpSpPr>
            <p:nvPr/>
          </p:nvGrpSpPr>
          <p:grpSpPr bwMode="auto">
            <a:xfrm>
              <a:off x="1344" y="2352"/>
              <a:ext cx="192" cy="384"/>
              <a:chOff x="1152" y="2592"/>
              <a:chExt cx="192" cy="384"/>
            </a:xfrm>
          </p:grpSpPr>
          <p:sp>
            <p:nvSpPr>
              <p:cNvPr id="85069" name="Line 81"/>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70" name="Line 82"/>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grpSp>
          <p:nvGrpSpPr>
            <p:cNvPr id="5" name="Group 83"/>
            <p:cNvGrpSpPr>
              <a:grpSpLocks/>
            </p:cNvGrpSpPr>
            <p:nvPr/>
          </p:nvGrpSpPr>
          <p:grpSpPr bwMode="auto">
            <a:xfrm>
              <a:off x="1536" y="2352"/>
              <a:ext cx="192" cy="384"/>
              <a:chOff x="1152" y="2592"/>
              <a:chExt cx="192" cy="384"/>
            </a:xfrm>
          </p:grpSpPr>
          <p:sp>
            <p:nvSpPr>
              <p:cNvPr id="85067" name="Line 84"/>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68" name="Line 85"/>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sp>
          <p:nvSpPr>
            <p:cNvPr id="85018" name="Text Box 91"/>
            <p:cNvSpPr txBox="1">
              <a:spLocks noChangeArrowheads="1"/>
            </p:cNvSpPr>
            <p:nvPr/>
          </p:nvSpPr>
          <p:spPr bwMode="auto">
            <a:xfrm>
              <a:off x="768" y="3024"/>
              <a:ext cx="1096"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FF0000"/>
                  </a:solidFill>
                  <a:latin typeface="Calibri"/>
                  <a:cs typeface="Calibri"/>
                </a:rPr>
                <a:t>2000 µV</a:t>
              </a:r>
            </a:p>
          </p:txBody>
        </p:sp>
        <p:sp>
          <p:nvSpPr>
            <p:cNvPr id="85019" name="Line 88"/>
            <p:cNvSpPr>
              <a:spLocks noChangeShapeType="1"/>
            </p:cNvSpPr>
            <p:nvPr/>
          </p:nvSpPr>
          <p:spPr bwMode="auto">
            <a:xfrm>
              <a:off x="864" y="3264"/>
              <a:ext cx="1008" cy="0"/>
            </a:xfrm>
            <a:prstGeom prst="line">
              <a:avLst/>
            </a:prstGeom>
            <a:noFill/>
            <a:ln w="19050">
              <a:solidFill>
                <a:srgbClr val="FF0000"/>
              </a:solidFill>
              <a:prstDash val="lgDash"/>
              <a:round/>
              <a:headEnd/>
              <a:tailEnd/>
            </a:ln>
          </p:spPr>
          <p:txBody>
            <a:bodyPr>
              <a:prstTxWarp prst="textNoShape">
                <a:avLst/>
              </a:prstTxWarp>
            </a:bodyPr>
            <a:lstStyle/>
            <a:p>
              <a:endParaRPr lang="en-US">
                <a:latin typeface="Calibri"/>
                <a:cs typeface="Calibri"/>
              </a:endParaRPr>
            </a:p>
          </p:txBody>
        </p:sp>
        <p:sp>
          <p:nvSpPr>
            <p:cNvPr id="85020" name="Line 89"/>
            <p:cNvSpPr>
              <a:spLocks noChangeShapeType="1"/>
            </p:cNvSpPr>
            <p:nvPr/>
          </p:nvSpPr>
          <p:spPr bwMode="auto">
            <a:xfrm>
              <a:off x="864" y="3648"/>
              <a:ext cx="1056" cy="0"/>
            </a:xfrm>
            <a:prstGeom prst="line">
              <a:avLst/>
            </a:prstGeom>
            <a:noFill/>
            <a:ln w="19050">
              <a:solidFill>
                <a:srgbClr val="FF0000"/>
              </a:solidFill>
              <a:prstDash val="lgDash"/>
              <a:round/>
              <a:headEnd/>
              <a:tailEnd/>
            </a:ln>
          </p:spPr>
          <p:txBody>
            <a:bodyPr>
              <a:prstTxWarp prst="textNoShape">
                <a:avLst/>
              </a:prstTxWarp>
            </a:bodyPr>
            <a:lstStyle/>
            <a:p>
              <a:endParaRPr lang="en-US">
                <a:latin typeface="Calibri"/>
                <a:cs typeface="Calibri"/>
              </a:endParaRPr>
            </a:p>
          </p:txBody>
        </p:sp>
        <p:sp>
          <p:nvSpPr>
            <p:cNvPr id="85021" name="Line 90"/>
            <p:cNvSpPr>
              <a:spLocks noChangeShapeType="1"/>
            </p:cNvSpPr>
            <p:nvPr/>
          </p:nvSpPr>
          <p:spPr bwMode="auto">
            <a:xfrm>
              <a:off x="1008" y="3264"/>
              <a:ext cx="0" cy="384"/>
            </a:xfrm>
            <a:prstGeom prst="line">
              <a:avLst/>
            </a:prstGeom>
            <a:noFill/>
            <a:ln w="19050">
              <a:solidFill>
                <a:srgbClr val="FF0000"/>
              </a:solidFill>
              <a:round/>
              <a:headEnd type="triangle" w="med" len="med"/>
              <a:tailEnd type="triangle" w="med" len="med"/>
            </a:ln>
          </p:spPr>
          <p:txBody>
            <a:bodyPr>
              <a:prstTxWarp prst="textNoShape">
                <a:avLst/>
              </a:prstTxWarp>
            </a:bodyPr>
            <a:lstStyle/>
            <a:p>
              <a:endParaRPr lang="en-US">
                <a:latin typeface="Calibri"/>
                <a:cs typeface="Calibri"/>
              </a:endParaRPr>
            </a:p>
          </p:txBody>
        </p:sp>
        <p:grpSp>
          <p:nvGrpSpPr>
            <p:cNvPr id="6" name="Group 92"/>
            <p:cNvGrpSpPr>
              <a:grpSpLocks/>
            </p:cNvGrpSpPr>
            <p:nvPr/>
          </p:nvGrpSpPr>
          <p:grpSpPr bwMode="auto">
            <a:xfrm>
              <a:off x="1200" y="3264"/>
              <a:ext cx="192" cy="384"/>
              <a:chOff x="1152" y="2592"/>
              <a:chExt cx="192" cy="384"/>
            </a:xfrm>
          </p:grpSpPr>
          <p:sp>
            <p:nvSpPr>
              <p:cNvPr id="85065" name="Line 93"/>
              <p:cNvSpPr>
                <a:spLocks noChangeShapeType="1"/>
              </p:cNvSpPr>
              <p:nvPr/>
            </p:nvSpPr>
            <p:spPr bwMode="auto">
              <a:xfrm flipV="1">
                <a:off x="1152"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5066" name="Line 94"/>
              <p:cNvSpPr>
                <a:spLocks noChangeShapeType="1"/>
              </p:cNvSpPr>
              <p:nvPr/>
            </p:nvSpPr>
            <p:spPr bwMode="auto">
              <a:xfrm>
                <a:off x="1248"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7" name="Group 95"/>
            <p:cNvGrpSpPr>
              <a:grpSpLocks/>
            </p:cNvGrpSpPr>
            <p:nvPr/>
          </p:nvGrpSpPr>
          <p:grpSpPr bwMode="auto">
            <a:xfrm>
              <a:off x="1392" y="3264"/>
              <a:ext cx="192" cy="384"/>
              <a:chOff x="1152" y="2592"/>
              <a:chExt cx="192" cy="384"/>
            </a:xfrm>
          </p:grpSpPr>
          <p:sp>
            <p:nvSpPr>
              <p:cNvPr id="85063" name="Line 96"/>
              <p:cNvSpPr>
                <a:spLocks noChangeShapeType="1"/>
              </p:cNvSpPr>
              <p:nvPr/>
            </p:nvSpPr>
            <p:spPr bwMode="auto">
              <a:xfrm flipV="1">
                <a:off x="1152"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5064" name="Line 97"/>
              <p:cNvSpPr>
                <a:spLocks noChangeShapeType="1"/>
              </p:cNvSpPr>
              <p:nvPr/>
            </p:nvSpPr>
            <p:spPr bwMode="auto">
              <a:xfrm>
                <a:off x="1248"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8" name="Group 98"/>
            <p:cNvGrpSpPr>
              <a:grpSpLocks/>
            </p:cNvGrpSpPr>
            <p:nvPr/>
          </p:nvGrpSpPr>
          <p:grpSpPr bwMode="auto">
            <a:xfrm>
              <a:off x="1584" y="3264"/>
              <a:ext cx="192" cy="384"/>
              <a:chOff x="1152" y="2592"/>
              <a:chExt cx="192" cy="384"/>
            </a:xfrm>
          </p:grpSpPr>
          <p:sp>
            <p:nvSpPr>
              <p:cNvPr id="85061" name="Line 99"/>
              <p:cNvSpPr>
                <a:spLocks noChangeShapeType="1"/>
              </p:cNvSpPr>
              <p:nvPr/>
            </p:nvSpPr>
            <p:spPr bwMode="auto">
              <a:xfrm flipV="1">
                <a:off x="1152"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5062" name="Line 100"/>
              <p:cNvSpPr>
                <a:spLocks noChangeShapeType="1"/>
              </p:cNvSpPr>
              <p:nvPr/>
            </p:nvSpPr>
            <p:spPr bwMode="auto">
              <a:xfrm>
                <a:off x="1248"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grpSp>
        <p:sp>
          <p:nvSpPr>
            <p:cNvPr id="85025" name="Line 103"/>
            <p:cNvSpPr>
              <a:spLocks noChangeShapeType="1"/>
            </p:cNvSpPr>
            <p:nvPr/>
          </p:nvSpPr>
          <p:spPr bwMode="auto">
            <a:xfrm>
              <a:off x="4272" y="3024"/>
              <a:ext cx="720"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26" name="Text Box 104"/>
            <p:cNvSpPr txBox="1">
              <a:spLocks noChangeArrowheads="1"/>
            </p:cNvSpPr>
            <p:nvPr/>
          </p:nvSpPr>
          <p:spPr bwMode="auto">
            <a:xfrm>
              <a:off x="4128" y="2736"/>
              <a:ext cx="1256"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Sortie = 0 V</a:t>
              </a:r>
            </a:p>
          </p:txBody>
        </p:sp>
        <p:sp>
          <p:nvSpPr>
            <p:cNvPr id="85027" name="AutoShape 7"/>
            <p:cNvSpPr>
              <a:spLocks noChangeArrowheads="1"/>
            </p:cNvSpPr>
            <p:nvPr/>
          </p:nvSpPr>
          <p:spPr bwMode="auto">
            <a:xfrm rot="5400000">
              <a:off x="2808" y="840"/>
              <a:ext cx="768" cy="624"/>
            </a:xfrm>
            <a:prstGeom prst="triangle">
              <a:avLst>
                <a:gd name="adj" fmla="val 50000"/>
              </a:avLst>
            </a:prstGeom>
            <a:solidFill>
              <a:srgbClr val="0000FF"/>
            </a:solidFill>
            <a:ln w="19050">
              <a:solidFill>
                <a:srgbClr val="0000FF"/>
              </a:solidFill>
              <a:miter lim="800000"/>
              <a:headEnd/>
              <a:tailEnd/>
            </a:ln>
          </p:spPr>
          <p:txBody>
            <a:bodyPr rot="10800000" vert="eaVert" wrap="none" anchor="ctr">
              <a:prstTxWarp prst="textNoShape">
                <a:avLst/>
              </a:prstTxWarp>
            </a:bodyPr>
            <a:lstStyle/>
            <a:p>
              <a:endParaRPr lang="fr-FR">
                <a:latin typeface="Calibri"/>
                <a:cs typeface="Calibri"/>
              </a:endParaRPr>
            </a:p>
          </p:txBody>
        </p:sp>
        <p:sp>
          <p:nvSpPr>
            <p:cNvPr id="85028" name="Line 8"/>
            <p:cNvSpPr>
              <a:spLocks noChangeShapeType="1"/>
            </p:cNvSpPr>
            <p:nvPr/>
          </p:nvSpPr>
          <p:spPr bwMode="auto">
            <a:xfrm>
              <a:off x="3264" y="1296"/>
              <a:ext cx="0" cy="384"/>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29" name="Line 9"/>
            <p:cNvSpPr>
              <a:spLocks noChangeShapeType="1"/>
            </p:cNvSpPr>
            <p:nvPr/>
          </p:nvSpPr>
          <p:spPr bwMode="auto">
            <a:xfrm>
              <a:off x="3120" y="1680"/>
              <a:ext cx="288" cy="0"/>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30" name="Line 10"/>
            <p:cNvSpPr>
              <a:spLocks noChangeShapeType="1"/>
            </p:cNvSpPr>
            <p:nvPr/>
          </p:nvSpPr>
          <p:spPr bwMode="auto">
            <a:xfrm>
              <a:off x="3168" y="1728"/>
              <a:ext cx="192" cy="0"/>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31" name="Line 11"/>
            <p:cNvSpPr>
              <a:spLocks noChangeShapeType="1"/>
            </p:cNvSpPr>
            <p:nvPr/>
          </p:nvSpPr>
          <p:spPr bwMode="auto">
            <a:xfrm>
              <a:off x="3216" y="1776"/>
              <a:ext cx="115" cy="0"/>
            </a:xfrm>
            <a:prstGeom prst="line">
              <a:avLst/>
            </a:prstGeom>
            <a:noFill/>
            <a:ln w="19050">
              <a:solidFill>
                <a:srgbClr val="008000"/>
              </a:solidFill>
              <a:round/>
              <a:headEnd/>
              <a:tailEnd/>
            </a:ln>
          </p:spPr>
          <p:txBody>
            <a:bodyPr>
              <a:prstTxWarp prst="textNoShape">
                <a:avLst/>
              </a:prstTxWarp>
            </a:bodyPr>
            <a:lstStyle/>
            <a:p>
              <a:endParaRPr lang="en-US">
                <a:latin typeface="Calibri"/>
                <a:cs typeface="Calibri"/>
              </a:endParaRPr>
            </a:p>
          </p:txBody>
        </p:sp>
        <p:sp>
          <p:nvSpPr>
            <p:cNvPr id="85032" name="Line 12"/>
            <p:cNvSpPr>
              <a:spLocks noChangeShapeType="1"/>
            </p:cNvSpPr>
            <p:nvPr/>
          </p:nvSpPr>
          <p:spPr bwMode="auto">
            <a:xfrm>
              <a:off x="2400" y="960"/>
              <a:ext cx="480"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33" name="Line 13"/>
            <p:cNvSpPr>
              <a:spLocks noChangeShapeType="1"/>
            </p:cNvSpPr>
            <p:nvPr/>
          </p:nvSpPr>
          <p:spPr bwMode="auto">
            <a:xfrm>
              <a:off x="2400" y="1344"/>
              <a:ext cx="480" cy="0"/>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5034" name="Line 14"/>
            <p:cNvSpPr>
              <a:spLocks noChangeShapeType="1"/>
            </p:cNvSpPr>
            <p:nvPr/>
          </p:nvSpPr>
          <p:spPr bwMode="auto">
            <a:xfrm>
              <a:off x="3504" y="1152"/>
              <a:ext cx="43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35" name="Text Box 15"/>
            <p:cNvSpPr txBox="1">
              <a:spLocks noChangeArrowheads="1"/>
            </p:cNvSpPr>
            <p:nvPr/>
          </p:nvSpPr>
          <p:spPr bwMode="auto">
            <a:xfrm>
              <a:off x="2016" y="624"/>
              <a:ext cx="760"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Active</a:t>
              </a:r>
            </a:p>
          </p:txBody>
        </p:sp>
        <p:sp>
          <p:nvSpPr>
            <p:cNvPr id="85036" name="Text Box 16"/>
            <p:cNvSpPr txBox="1">
              <a:spLocks noChangeArrowheads="1"/>
            </p:cNvSpPr>
            <p:nvPr/>
          </p:nvSpPr>
          <p:spPr bwMode="auto">
            <a:xfrm>
              <a:off x="1680" y="1488"/>
              <a:ext cx="1168"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err="1">
                  <a:solidFill>
                    <a:srgbClr val="FF0000"/>
                  </a:solidFill>
                  <a:latin typeface="Calibri"/>
                  <a:cs typeface="Calibri"/>
                </a:rPr>
                <a:t>Référence</a:t>
              </a:r>
              <a:endParaRPr lang="en-US" dirty="0">
                <a:solidFill>
                  <a:srgbClr val="FF0000"/>
                </a:solidFill>
                <a:latin typeface="Calibri"/>
                <a:cs typeface="Calibri"/>
              </a:endParaRPr>
            </a:p>
          </p:txBody>
        </p:sp>
        <p:sp>
          <p:nvSpPr>
            <p:cNvPr id="85037" name="Text Box 17"/>
            <p:cNvSpPr txBox="1">
              <a:spLocks noChangeArrowheads="1"/>
            </p:cNvSpPr>
            <p:nvPr/>
          </p:nvSpPr>
          <p:spPr bwMode="auto">
            <a:xfrm>
              <a:off x="3264" y="1344"/>
              <a:ext cx="720" cy="291"/>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8000"/>
                  </a:solidFill>
                  <a:latin typeface="Calibri"/>
                  <a:cs typeface="Calibri"/>
                </a:rPr>
                <a:t>Terre</a:t>
              </a:r>
            </a:p>
          </p:txBody>
        </p:sp>
        <p:sp>
          <p:nvSpPr>
            <p:cNvPr id="85038" name="Text Box 19"/>
            <p:cNvSpPr txBox="1">
              <a:spLocks noChangeArrowheads="1"/>
            </p:cNvSpPr>
            <p:nvPr/>
          </p:nvSpPr>
          <p:spPr bwMode="auto">
            <a:xfrm>
              <a:off x="2112" y="864"/>
              <a:ext cx="384" cy="291"/>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latin typeface="Calibri"/>
                  <a:cs typeface="Calibri"/>
                </a:rPr>
                <a:t>V</a:t>
              </a:r>
              <a:r>
                <a:rPr lang="en-US" baseline="-25000">
                  <a:solidFill>
                    <a:schemeClr val="bg1"/>
                  </a:solidFill>
                  <a:latin typeface="Calibri"/>
                  <a:cs typeface="Calibri"/>
                </a:rPr>
                <a:t>A</a:t>
              </a:r>
            </a:p>
          </p:txBody>
        </p:sp>
        <p:sp>
          <p:nvSpPr>
            <p:cNvPr id="85039" name="Text Box 20"/>
            <p:cNvSpPr txBox="1">
              <a:spLocks noChangeArrowheads="1"/>
            </p:cNvSpPr>
            <p:nvPr/>
          </p:nvSpPr>
          <p:spPr bwMode="auto">
            <a:xfrm>
              <a:off x="1872" y="1248"/>
              <a:ext cx="824"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FF0000"/>
                  </a:solidFill>
                  <a:latin typeface="Calibri"/>
                  <a:cs typeface="Calibri"/>
                </a:rPr>
                <a:t>V</a:t>
              </a:r>
              <a:r>
                <a:rPr lang="en-US" baseline="-25000" dirty="0">
                  <a:solidFill>
                    <a:srgbClr val="FF0000"/>
                  </a:solidFill>
                  <a:latin typeface="Calibri"/>
                  <a:cs typeface="Calibri"/>
                </a:rPr>
                <a:t>R </a:t>
              </a:r>
              <a:r>
                <a:rPr lang="en-US" dirty="0">
                  <a:solidFill>
                    <a:srgbClr val="FF0000"/>
                  </a:solidFill>
                  <a:latin typeface="Calibri"/>
                  <a:cs typeface="Calibri"/>
                </a:rPr>
                <a:t>= 0</a:t>
              </a:r>
            </a:p>
          </p:txBody>
        </p:sp>
        <p:sp>
          <p:nvSpPr>
            <p:cNvPr id="85040" name="Line 21"/>
            <p:cNvSpPr>
              <a:spLocks noChangeShapeType="1"/>
            </p:cNvSpPr>
            <p:nvPr/>
          </p:nvSpPr>
          <p:spPr bwMode="auto">
            <a:xfrm>
              <a:off x="1248" y="912"/>
              <a:ext cx="19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41" name="Line 22"/>
            <p:cNvSpPr>
              <a:spLocks noChangeShapeType="1"/>
            </p:cNvSpPr>
            <p:nvPr/>
          </p:nvSpPr>
          <p:spPr bwMode="auto">
            <a:xfrm>
              <a:off x="1440" y="912"/>
              <a:ext cx="96" cy="288"/>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42" name="Line 23"/>
            <p:cNvSpPr>
              <a:spLocks noChangeShapeType="1"/>
            </p:cNvSpPr>
            <p:nvPr/>
          </p:nvSpPr>
          <p:spPr bwMode="auto">
            <a:xfrm flipV="1">
              <a:off x="1536" y="480"/>
              <a:ext cx="96" cy="72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43" name="Line 24"/>
            <p:cNvSpPr>
              <a:spLocks noChangeShapeType="1"/>
            </p:cNvSpPr>
            <p:nvPr/>
          </p:nvSpPr>
          <p:spPr bwMode="auto">
            <a:xfrm>
              <a:off x="1632" y="480"/>
              <a:ext cx="96" cy="432"/>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44" name="Line 25"/>
            <p:cNvSpPr>
              <a:spLocks noChangeShapeType="1"/>
            </p:cNvSpPr>
            <p:nvPr/>
          </p:nvSpPr>
          <p:spPr bwMode="auto">
            <a:xfrm>
              <a:off x="1728" y="912"/>
              <a:ext cx="19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45" name="Line 26"/>
            <p:cNvSpPr>
              <a:spLocks noChangeShapeType="1"/>
            </p:cNvSpPr>
            <p:nvPr/>
          </p:nvSpPr>
          <p:spPr bwMode="auto">
            <a:xfrm>
              <a:off x="672" y="480"/>
              <a:ext cx="1104" cy="0"/>
            </a:xfrm>
            <a:prstGeom prst="line">
              <a:avLst/>
            </a:prstGeom>
            <a:noFill/>
            <a:ln w="19050">
              <a:solidFill>
                <a:schemeClr val="bg1"/>
              </a:solidFill>
              <a:prstDash val="lgDash"/>
              <a:round/>
              <a:headEnd/>
              <a:tailEnd/>
            </a:ln>
          </p:spPr>
          <p:txBody>
            <a:bodyPr>
              <a:prstTxWarp prst="textNoShape">
                <a:avLst/>
              </a:prstTxWarp>
            </a:bodyPr>
            <a:lstStyle/>
            <a:p>
              <a:endParaRPr lang="en-US">
                <a:latin typeface="Calibri"/>
                <a:cs typeface="Calibri"/>
              </a:endParaRPr>
            </a:p>
          </p:txBody>
        </p:sp>
        <p:sp>
          <p:nvSpPr>
            <p:cNvPr id="85046" name="Line 27"/>
            <p:cNvSpPr>
              <a:spLocks noChangeShapeType="1"/>
            </p:cNvSpPr>
            <p:nvPr/>
          </p:nvSpPr>
          <p:spPr bwMode="auto">
            <a:xfrm>
              <a:off x="720" y="1200"/>
              <a:ext cx="1056" cy="0"/>
            </a:xfrm>
            <a:prstGeom prst="line">
              <a:avLst/>
            </a:prstGeom>
            <a:noFill/>
            <a:ln w="19050">
              <a:solidFill>
                <a:schemeClr val="bg1"/>
              </a:solidFill>
              <a:prstDash val="lgDash"/>
              <a:round/>
              <a:headEnd/>
              <a:tailEnd/>
            </a:ln>
          </p:spPr>
          <p:txBody>
            <a:bodyPr>
              <a:prstTxWarp prst="textNoShape">
                <a:avLst/>
              </a:prstTxWarp>
            </a:bodyPr>
            <a:lstStyle/>
            <a:p>
              <a:endParaRPr lang="en-US">
                <a:latin typeface="Calibri"/>
                <a:cs typeface="Calibri"/>
              </a:endParaRPr>
            </a:p>
          </p:txBody>
        </p:sp>
        <p:sp>
          <p:nvSpPr>
            <p:cNvPr id="85047" name="Line 28"/>
            <p:cNvSpPr>
              <a:spLocks noChangeShapeType="1"/>
            </p:cNvSpPr>
            <p:nvPr/>
          </p:nvSpPr>
          <p:spPr bwMode="auto">
            <a:xfrm>
              <a:off x="912" y="480"/>
              <a:ext cx="0" cy="720"/>
            </a:xfrm>
            <a:prstGeom prst="line">
              <a:avLst/>
            </a:prstGeom>
            <a:noFill/>
            <a:ln w="19050">
              <a:solidFill>
                <a:schemeClr val="bg1"/>
              </a:solidFill>
              <a:round/>
              <a:headEnd type="triangle" w="med" len="med"/>
              <a:tailEnd type="triangle" w="med" len="med"/>
            </a:ln>
          </p:spPr>
          <p:txBody>
            <a:bodyPr>
              <a:prstTxWarp prst="textNoShape">
                <a:avLst/>
              </a:prstTxWarp>
            </a:bodyPr>
            <a:lstStyle/>
            <a:p>
              <a:endParaRPr lang="en-US">
                <a:latin typeface="Calibri"/>
                <a:cs typeface="Calibri"/>
              </a:endParaRPr>
            </a:p>
          </p:txBody>
        </p:sp>
        <p:sp>
          <p:nvSpPr>
            <p:cNvPr id="85048" name="Text Box 29"/>
            <p:cNvSpPr txBox="1">
              <a:spLocks noChangeArrowheads="1"/>
            </p:cNvSpPr>
            <p:nvPr/>
          </p:nvSpPr>
          <p:spPr bwMode="auto">
            <a:xfrm>
              <a:off x="672" y="240"/>
              <a:ext cx="808"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50 µV</a:t>
              </a:r>
            </a:p>
          </p:txBody>
        </p:sp>
        <p:grpSp>
          <p:nvGrpSpPr>
            <p:cNvPr id="9" name="Group 41"/>
            <p:cNvGrpSpPr>
              <a:grpSpLocks/>
            </p:cNvGrpSpPr>
            <p:nvPr/>
          </p:nvGrpSpPr>
          <p:grpSpPr bwMode="auto">
            <a:xfrm>
              <a:off x="4032" y="720"/>
              <a:ext cx="672" cy="720"/>
              <a:chOff x="4320" y="1344"/>
              <a:chExt cx="672" cy="720"/>
            </a:xfrm>
          </p:grpSpPr>
          <p:sp>
            <p:nvSpPr>
              <p:cNvPr id="85056" name="Line 32"/>
              <p:cNvSpPr>
                <a:spLocks noChangeShapeType="1"/>
              </p:cNvSpPr>
              <p:nvPr/>
            </p:nvSpPr>
            <p:spPr bwMode="auto">
              <a:xfrm>
                <a:off x="4320" y="1776"/>
                <a:ext cx="19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57" name="Line 33"/>
              <p:cNvSpPr>
                <a:spLocks noChangeShapeType="1"/>
              </p:cNvSpPr>
              <p:nvPr/>
            </p:nvSpPr>
            <p:spPr bwMode="auto">
              <a:xfrm>
                <a:off x="4512" y="1776"/>
                <a:ext cx="96" cy="288"/>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58" name="Line 34"/>
              <p:cNvSpPr>
                <a:spLocks noChangeShapeType="1"/>
              </p:cNvSpPr>
              <p:nvPr/>
            </p:nvSpPr>
            <p:spPr bwMode="auto">
              <a:xfrm flipV="1">
                <a:off x="4608" y="1344"/>
                <a:ext cx="96" cy="72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59" name="Line 35"/>
              <p:cNvSpPr>
                <a:spLocks noChangeShapeType="1"/>
              </p:cNvSpPr>
              <p:nvPr/>
            </p:nvSpPr>
            <p:spPr bwMode="auto">
              <a:xfrm>
                <a:off x="4704" y="1344"/>
                <a:ext cx="96" cy="432"/>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5060" name="Line 36"/>
              <p:cNvSpPr>
                <a:spLocks noChangeShapeType="1"/>
              </p:cNvSpPr>
              <p:nvPr/>
            </p:nvSpPr>
            <p:spPr bwMode="auto">
              <a:xfrm>
                <a:off x="4800" y="1776"/>
                <a:ext cx="19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sp>
          <p:nvSpPr>
            <p:cNvPr id="85050" name="Line 37"/>
            <p:cNvSpPr>
              <a:spLocks noChangeShapeType="1"/>
            </p:cNvSpPr>
            <p:nvPr/>
          </p:nvSpPr>
          <p:spPr bwMode="auto">
            <a:xfrm>
              <a:off x="3936" y="720"/>
              <a:ext cx="1104" cy="0"/>
            </a:xfrm>
            <a:prstGeom prst="line">
              <a:avLst/>
            </a:prstGeom>
            <a:noFill/>
            <a:ln w="19050">
              <a:solidFill>
                <a:schemeClr val="bg1"/>
              </a:solidFill>
              <a:prstDash val="lgDash"/>
              <a:round/>
              <a:headEnd/>
              <a:tailEnd/>
            </a:ln>
          </p:spPr>
          <p:txBody>
            <a:bodyPr>
              <a:prstTxWarp prst="textNoShape">
                <a:avLst/>
              </a:prstTxWarp>
            </a:bodyPr>
            <a:lstStyle/>
            <a:p>
              <a:endParaRPr lang="en-US">
                <a:latin typeface="Calibri"/>
                <a:cs typeface="Calibri"/>
              </a:endParaRPr>
            </a:p>
          </p:txBody>
        </p:sp>
        <p:sp>
          <p:nvSpPr>
            <p:cNvPr id="85051" name="Line 38"/>
            <p:cNvSpPr>
              <a:spLocks noChangeShapeType="1"/>
            </p:cNvSpPr>
            <p:nvPr/>
          </p:nvSpPr>
          <p:spPr bwMode="auto">
            <a:xfrm>
              <a:off x="3936" y="1440"/>
              <a:ext cx="1152" cy="0"/>
            </a:xfrm>
            <a:prstGeom prst="line">
              <a:avLst/>
            </a:prstGeom>
            <a:noFill/>
            <a:ln w="19050">
              <a:solidFill>
                <a:schemeClr val="bg1"/>
              </a:solidFill>
              <a:prstDash val="lgDash"/>
              <a:round/>
              <a:headEnd/>
              <a:tailEnd/>
            </a:ln>
          </p:spPr>
          <p:txBody>
            <a:bodyPr>
              <a:prstTxWarp prst="textNoShape">
                <a:avLst/>
              </a:prstTxWarp>
            </a:bodyPr>
            <a:lstStyle/>
            <a:p>
              <a:endParaRPr lang="en-US">
                <a:latin typeface="Calibri"/>
                <a:cs typeface="Calibri"/>
              </a:endParaRPr>
            </a:p>
          </p:txBody>
        </p:sp>
        <p:sp>
          <p:nvSpPr>
            <p:cNvPr id="85052" name="Line 39"/>
            <p:cNvSpPr>
              <a:spLocks noChangeShapeType="1"/>
            </p:cNvSpPr>
            <p:nvPr/>
          </p:nvSpPr>
          <p:spPr bwMode="auto">
            <a:xfrm>
              <a:off x="4944" y="720"/>
              <a:ext cx="0" cy="720"/>
            </a:xfrm>
            <a:prstGeom prst="line">
              <a:avLst/>
            </a:prstGeom>
            <a:noFill/>
            <a:ln w="19050">
              <a:solidFill>
                <a:schemeClr val="bg1"/>
              </a:solidFill>
              <a:round/>
              <a:headEnd type="triangle" w="med" len="med"/>
              <a:tailEnd type="triangle" w="med" len="med"/>
            </a:ln>
          </p:spPr>
          <p:txBody>
            <a:bodyPr>
              <a:prstTxWarp prst="textNoShape">
                <a:avLst/>
              </a:prstTxWarp>
            </a:bodyPr>
            <a:lstStyle/>
            <a:p>
              <a:endParaRPr lang="en-US">
                <a:latin typeface="Calibri"/>
                <a:cs typeface="Calibri"/>
              </a:endParaRPr>
            </a:p>
          </p:txBody>
        </p:sp>
        <p:sp>
          <p:nvSpPr>
            <p:cNvPr id="85053" name="Text Box 40"/>
            <p:cNvSpPr txBox="1">
              <a:spLocks noChangeArrowheads="1"/>
            </p:cNvSpPr>
            <p:nvPr/>
          </p:nvSpPr>
          <p:spPr bwMode="auto">
            <a:xfrm>
              <a:off x="3888" y="480"/>
              <a:ext cx="1464"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Sortie = 0.5 V</a:t>
              </a:r>
            </a:p>
          </p:txBody>
        </p:sp>
        <p:sp>
          <p:nvSpPr>
            <p:cNvPr id="85054" name="Line 105"/>
            <p:cNvSpPr>
              <a:spLocks noChangeShapeType="1"/>
            </p:cNvSpPr>
            <p:nvPr/>
          </p:nvSpPr>
          <p:spPr bwMode="auto">
            <a:xfrm>
              <a:off x="816" y="1392"/>
              <a:ext cx="960" cy="0"/>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5055" name="Text Box 106"/>
            <p:cNvSpPr txBox="1">
              <a:spLocks noChangeArrowheads="1"/>
            </p:cNvSpPr>
            <p:nvPr/>
          </p:nvSpPr>
          <p:spPr bwMode="auto">
            <a:xfrm>
              <a:off x="2688" y="2304"/>
              <a:ext cx="1392"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V</a:t>
              </a:r>
              <a:r>
                <a:rPr lang="en-US" baseline="-25000" dirty="0">
                  <a:solidFill>
                    <a:schemeClr val="bg1"/>
                  </a:solidFill>
                  <a:latin typeface="Calibri"/>
                  <a:cs typeface="Calibri"/>
                </a:rPr>
                <a:t>A</a:t>
              </a:r>
              <a:r>
                <a:rPr lang="en-US" dirty="0">
                  <a:solidFill>
                    <a:schemeClr val="bg1"/>
                  </a:solidFill>
                  <a:latin typeface="Calibri"/>
                  <a:cs typeface="Calibri"/>
                </a:rPr>
                <a:t> –</a:t>
              </a:r>
              <a:r>
                <a:rPr lang="en-US" dirty="0">
                  <a:latin typeface="Calibri"/>
                  <a:cs typeface="Calibri"/>
                </a:rPr>
                <a:t> </a:t>
              </a:r>
              <a:r>
                <a:rPr lang="en-US" dirty="0">
                  <a:solidFill>
                    <a:srgbClr val="FF0000"/>
                  </a:solidFill>
                  <a:latin typeface="Calibri"/>
                  <a:cs typeface="Calibri"/>
                </a:rPr>
                <a:t>V</a:t>
              </a:r>
              <a:r>
                <a:rPr lang="en-US" baseline="-25000" dirty="0">
                  <a:solidFill>
                    <a:srgbClr val="FF0000"/>
                  </a:solidFill>
                  <a:latin typeface="Calibri"/>
                  <a:cs typeface="Calibri"/>
                </a:rPr>
                <a:t>R</a:t>
              </a:r>
              <a:r>
                <a:rPr lang="en-US" dirty="0">
                  <a:latin typeface="Calibri"/>
                  <a:cs typeface="Calibri"/>
                </a:rPr>
                <a:t> </a:t>
              </a:r>
              <a:r>
                <a:rPr lang="en-US" dirty="0">
                  <a:solidFill>
                    <a:schemeClr val="bg1"/>
                  </a:solidFill>
                  <a:latin typeface="Calibri"/>
                  <a:cs typeface="Calibri"/>
                </a:rPr>
                <a:t>= 0</a:t>
              </a:r>
            </a:p>
          </p:txBody>
        </p:sp>
      </p:grpSp>
      <p:sp>
        <p:nvSpPr>
          <p:cNvPr id="84997" name="Text Box 88"/>
          <p:cNvSpPr txBox="1">
            <a:spLocks noChangeArrowheads="1"/>
          </p:cNvSpPr>
          <p:nvPr/>
        </p:nvSpPr>
        <p:spPr bwMode="auto">
          <a:xfrm>
            <a:off x="533400" y="76202"/>
            <a:ext cx="8458200" cy="461661"/>
          </a:xfrm>
          <a:prstGeom prst="rect">
            <a:avLst/>
          </a:prstGeom>
          <a:noFill/>
          <a:ln w="9525">
            <a:solidFill>
              <a:schemeClr val="bg1"/>
            </a:solidFill>
            <a:miter lim="800000"/>
            <a:headEnd/>
            <a:tailEnd/>
          </a:ln>
        </p:spPr>
        <p:txBody>
          <a:bodyPr lIns="91436" tIns="45718" rIns="91436" bIns="45718">
            <a:prstTxWarp prst="textNoShape">
              <a:avLst/>
            </a:prstTxWarp>
            <a:spAutoFit/>
          </a:bodyPr>
          <a:lstStyle/>
          <a:p>
            <a:pPr>
              <a:spcBef>
                <a:spcPct val="50000"/>
              </a:spcBef>
            </a:pPr>
            <a:r>
              <a:rPr lang="fr-FR" dirty="0">
                <a:solidFill>
                  <a:schemeClr val="bg1"/>
                </a:solidFill>
                <a:latin typeface="Calibri"/>
                <a:cs typeface="Calibri"/>
              </a:rPr>
              <a:t>Amplification de la différence entre l’active et la référence </a:t>
            </a:r>
          </a:p>
        </p:txBody>
      </p:sp>
      <p:sp>
        <p:nvSpPr>
          <p:cNvPr id="81" name="Rectangle 80"/>
          <p:cNvSpPr/>
          <p:nvPr/>
        </p:nvSpPr>
        <p:spPr>
          <a:xfrm>
            <a:off x="6535617" y="6336268"/>
            <a:ext cx="2703096" cy="369332"/>
          </a:xfrm>
          <a:prstGeom prst="rect">
            <a:avLst/>
          </a:prstGeom>
        </p:spPr>
        <p:txBody>
          <a:bodyPr wrap="none">
            <a:spAutoFit/>
          </a:bodyPr>
          <a:lstStyle/>
          <a:p>
            <a:r>
              <a:rPr lang="fr-FR" sz="1800" i="1" dirty="0" smtClean="0">
                <a:solidFill>
                  <a:schemeClr val="bg1"/>
                </a:solidFill>
              </a:rPr>
              <a:t>D’après SD </a:t>
            </a:r>
            <a:r>
              <a:rPr lang="fr-FR" sz="1800" i="1" dirty="0" err="1" smtClean="0">
                <a:solidFill>
                  <a:schemeClr val="bg1"/>
                </a:solidFill>
              </a:rPr>
              <a:t>Nandedkar</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87043"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Amplificateur différentiel</a:t>
            </a:r>
          </a:p>
        </p:txBody>
      </p:sp>
      <p:sp>
        <p:nvSpPr>
          <p:cNvPr id="87044" name="AutoShape 48"/>
          <p:cNvSpPr>
            <a:spLocks noChangeArrowheads="1"/>
          </p:cNvSpPr>
          <p:nvPr/>
        </p:nvSpPr>
        <p:spPr bwMode="auto">
          <a:xfrm rot="5400000">
            <a:off x="4076700" y="1409700"/>
            <a:ext cx="1219200" cy="990600"/>
          </a:xfrm>
          <a:prstGeom prst="triangle">
            <a:avLst>
              <a:gd name="adj" fmla="val 50000"/>
            </a:avLst>
          </a:prstGeom>
          <a:solidFill>
            <a:srgbClr val="0000FF"/>
          </a:solidFill>
          <a:ln w="19050">
            <a:solidFill>
              <a:srgbClr val="0000FF"/>
            </a:solidFill>
            <a:miter lim="800000"/>
            <a:headEnd/>
            <a:tailEnd/>
          </a:ln>
        </p:spPr>
        <p:txBody>
          <a:bodyPr rot="10800000" vert="eaVert" wrap="none" lIns="91436" tIns="45718" rIns="91436" bIns="45718" anchor="ctr">
            <a:prstTxWarp prst="textNoShape">
              <a:avLst/>
            </a:prstTxWarp>
          </a:bodyPr>
          <a:lstStyle/>
          <a:p>
            <a:endParaRPr lang="fr-FR">
              <a:latin typeface="Calibri"/>
              <a:cs typeface="Calibri"/>
            </a:endParaRPr>
          </a:p>
        </p:txBody>
      </p:sp>
      <p:sp>
        <p:nvSpPr>
          <p:cNvPr id="87045" name="Line 49"/>
          <p:cNvSpPr>
            <a:spLocks noChangeShapeType="1"/>
          </p:cNvSpPr>
          <p:nvPr/>
        </p:nvSpPr>
        <p:spPr bwMode="auto">
          <a:xfrm>
            <a:off x="4800600" y="2133600"/>
            <a:ext cx="0" cy="60960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46" name="Line 50"/>
          <p:cNvSpPr>
            <a:spLocks noChangeShapeType="1"/>
          </p:cNvSpPr>
          <p:nvPr/>
        </p:nvSpPr>
        <p:spPr bwMode="auto">
          <a:xfrm>
            <a:off x="4572001" y="2743200"/>
            <a:ext cx="457200" cy="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47" name="Line 51"/>
          <p:cNvSpPr>
            <a:spLocks noChangeShapeType="1"/>
          </p:cNvSpPr>
          <p:nvPr/>
        </p:nvSpPr>
        <p:spPr bwMode="auto">
          <a:xfrm>
            <a:off x="4648200" y="2819400"/>
            <a:ext cx="304800" cy="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48" name="Line 52"/>
          <p:cNvSpPr>
            <a:spLocks noChangeShapeType="1"/>
          </p:cNvSpPr>
          <p:nvPr/>
        </p:nvSpPr>
        <p:spPr bwMode="auto">
          <a:xfrm>
            <a:off x="4724403" y="2895600"/>
            <a:ext cx="182563" cy="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49" name="Line 53"/>
          <p:cNvSpPr>
            <a:spLocks noChangeShapeType="1"/>
          </p:cNvSpPr>
          <p:nvPr/>
        </p:nvSpPr>
        <p:spPr bwMode="auto">
          <a:xfrm>
            <a:off x="3429001" y="1600200"/>
            <a:ext cx="7620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50" name="Line 54"/>
          <p:cNvSpPr>
            <a:spLocks noChangeShapeType="1"/>
          </p:cNvSpPr>
          <p:nvPr/>
        </p:nvSpPr>
        <p:spPr bwMode="auto">
          <a:xfrm>
            <a:off x="3429001" y="2209800"/>
            <a:ext cx="7620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51" name="Line 55"/>
          <p:cNvSpPr>
            <a:spLocks noChangeShapeType="1"/>
          </p:cNvSpPr>
          <p:nvPr/>
        </p:nvSpPr>
        <p:spPr bwMode="auto">
          <a:xfrm>
            <a:off x="5181600" y="1905000"/>
            <a:ext cx="6858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52" name="Text Box 56"/>
          <p:cNvSpPr txBox="1">
            <a:spLocks noChangeArrowheads="1"/>
          </p:cNvSpPr>
          <p:nvPr/>
        </p:nvSpPr>
        <p:spPr bwMode="auto">
          <a:xfrm>
            <a:off x="2819401" y="1066800"/>
            <a:ext cx="9144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a:solidFill>
                  <a:schemeClr val="bg1"/>
                </a:solidFill>
                <a:latin typeface="Calibri"/>
                <a:cs typeface="Calibri"/>
              </a:rPr>
              <a:t>Active</a:t>
            </a:r>
          </a:p>
        </p:txBody>
      </p:sp>
      <p:sp>
        <p:nvSpPr>
          <p:cNvPr id="87053" name="Text Box 57"/>
          <p:cNvSpPr txBox="1">
            <a:spLocks noChangeArrowheads="1"/>
          </p:cNvSpPr>
          <p:nvPr/>
        </p:nvSpPr>
        <p:spPr bwMode="auto">
          <a:xfrm>
            <a:off x="2286000" y="2438400"/>
            <a:ext cx="12954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err="1">
                <a:solidFill>
                  <a:srgbClr val="FF0000"/>
                </a:solidFill>
                <a:latin typeface="Calibri"/>
                <a:cs typeface="Calibri"/>
              </a:rPr>
              <a:t>Référence</a:t>
            </a:r>
            <a:endParaRPr lang="en-US" sz="1600" dirty="0">
              <a:solidFill>
                <a:srgbClr val="FF0000"/>
              </a:solidFill>
              <a:latin typeface="Calibri"/>
              <a:cs typeface="Calibri"/>
            </a:endParaRPr>
          </a:p>
        </p:txBody>
      </p:sp>
      <p:sp>
        <p:nvSpPr>
          <p:cNvPr id="87054" name="Text Box 58"/>
          <p:cNvSpPr txBox="1">
            <a:spLocks noChangeArrowheads="1"/>
          </p:cNvSpPr>
          <p:nvPr/>
        </p:nvSpPr>
        <p:spPr bwMode="auto">
          <a:xfrm>
            <a:off x="4800600" y="2209800"/>
            <a:ext cx="11430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a:solidFill>
                  <a:srgbClr val="008000"/>
                </a:solidFill>
                <a:latin typeface="Calibri"/>
                <a:cs typeface="Calibri"/>
              </a:rPr>
              <a:t>Terre</a:t>
            </a:r>
          </a:p>
        </p:txBody>
      </p:sp>
      <p:sp>
        <p:nvSpPr>
          <p:cNvPr id="87055" name="Text Box 59"/>
          <p:cNvSpPr txBox="1">
            <a:spLocks noChangeArrowheads="1"/>
          </p:cNvSpPr>
          <p:nvPr/>
        </p:nvSpPr>
        <p:spPr bwMode="auto">
          <a:xfrm>
            <a:off x="2971800" y="1447802"/>
            <a:ext cx="6096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a:solidFill>
                  <a:schemeClr val="bg1"/>
                </a:solidFill>
                <a:latin typeface="Calibri"/>
                <a:cs typeface="Calibri"/>
              </a:rPr>
              <a:t>V</a:t>
            </a:r>
            <a:r>
              <a:rPr lang="en-US" baseline="-25000">
                <a:solidFill>
                  <a:schemeClr val="bg1"/>
                </a:solidFill>
                <a:latin typeface="Calibri"/>
                <a:cs typeface="Calibri"/>
              </a:rPr>
              <a:t>A</a:t>
            </a:r>
          </a:p>
        </p:txBody>
      </p:sp>
      <p:sp>
        <p:nvSpPr>
          <p:cNvPr id="87056" name="Text Box 60"/>
          <p:cNvSpPr txBox="1">
            <a:spLocks noChangeArrowheads="1"/>
          </p:cNvSpPr>
          <p:nvPr/>
        </p:nvSpPr>
        <p:spPr bwMode="auto">
          <a:xfrm>
            <a:off x="2590800" y="2057402"/>
            <a:ext cx="1765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rgbClr val="FF0000"/>
                </a:solidFill>
                <a:latin typeface="Calibri"/>
                <a:cs typeface="Calibri"/>
              </a:rPr>
              <a:t>V</a:t>
            </a:r>
            <a:r>
              <a:rPr lang="en-US" baseline="-25000" dirty="0">
                <a:solidFill>
                  <a:srgbClr val="FF0000"/>
                </a:solidFill>
                <a:latin typeface="Calibri"/>
                <a:cs typeface="Calibri"/>
              </a:rPr>
              <a:t>R </a:t>
            </a:r>
            <a:r>
              <a:rPr lang="en-US" dirty="0">
                <a:solidFill>
                  <a:srgbClr val="FF0000"/>
                </a:solidFill>
                <a:latin typeface="Calibri"/>
                <a:cs typeface="Calibri"/>
              </a:rPr>
              <a:t>= 0</a:t>
            </a:r>
          </a:p>
        </p:txBody>
      </p:sp>
      <p:sp>
        <p:nvSpPr>
          <p:cNvPr id="87057" name="Line 62"/>
          <p:cNvSpPr>
            <a:spLocks noChangeShapeType="1"/>
          </p:cNvSpPr>
          <p:nvPr/>
        </p:nvSpPr>
        <p:spPr bwMode="auto">
          <a:xfrm>
            <a:off x="1600200" y="1524000"/>
            <a:ext cx="3048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58" name="Line 63"/>
          <p:cNvSpPr>
            <a:spLocks noChangeShapeType="1"/>
          </p:cNvSpPr>
          <p:nvPr/>
        </p:nvSpPr>
        <p:spPr bwMode="auto">
          <a:xfrm>
            <a:off x="1905001" y="1524000"/>
            <a:ext cx="152400" cy="45720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59" name="Line 64"/>
          <p:cNvSpPr>
            <a:spLocks noChangeShapeType="1"/>
          </p:cNvSpPr>
          <p:nvPr/>
        </p:nvSpPr>
        <p:spPr bwMode="auto">
          <a:xfrm flipV="1">
            <a:off x="2057401" y="838200"/>
            <a:ext cx="152400" cy="114300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60" name="Line 65"/>
          <p:cNvSpPr>
            <a:spLocks noChangeShapeType="1"/>
          </p:cNvSpPr>
          <p:nvPr/>
        </p:nvSpPr>
        <p:spPr bwMode="auto">
          <a:xfrm>
            <a:off x="2209801" y="838200"/>
            <a:ext cx="152400" cy="68580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61" name="Line 66"/>
          <p:cNvSpPr>
            <a:spLocks noChangeShapeType="1"/>
          </p:cNvSpPr>
          <p:nvPr/>
        </p:nvSpPr>
        <p:spPr bwMode="auto">
          <a:xfrm>
            <a:off x="2362200" y="1524000"/>
            <a:ext cx="3048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62" name="Line 67"/>
          <p:cNvSpPr>
            <a:spLocks noChangeShapeType="1"/>
          </p:cNvSpPr>
          <p:nvPr/>
        </p:nvSpPr>
        <p:spPr bwMode="auto">
          <a:xfrm>
            <a:off x="685800" y="838200"/>
            <a:ext cx="17526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63" name="Line 68"/>
          <p:cNvSpPr>
            <a:spLocks noChangeShapeType="1"/>
          </p:cNvSpPr>
          <p:nvPr/>
        </p:nvSpPr>
        <p:spPr bwMode="auto">
          <a:xfrm>
            <a:off x="762000" y="1981200"/>
            <a:ext cx="1676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64" name="Line 69"/>
          <p:cNvSpPr>
            <a:spLocks noChangeShapeType="1"/>
          </p:cNvSpPr>
          <p:nvPr/>
        </p:nvSpPr>
        <p:spPr bwMode="auto">
          <a:xfrm>
            <a:off x="1066800" y="838200"/>
            <a:ext cx="0" cy="11430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7065" name="Text Box 70"/>
          <p:cNvSpPr txBox="1">
            <a:spLocks noChangeArrowheads="1"/>
          </p:cNvSpPr>
          <p:nvPr/>
        </p:nvSpPr>
        <p:spPr bwMode="auto">
          <a:xfrm>
            <a:off x="685800" y="457202"/>
            <a:ext cx="1473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chemeClr val="bg1"/>
                </a:solidFill>
                <a:latin typeface="Calibri"/>
                <a:cs typeface="Calibri"/>
              </a:rPr>
              <a:t>50 µV</a:t>
            </a:r>
          </a:p>
        </p:txBody>
      </p:sp>
      <p:grpSp>
        <p:nvGrpSpPr>
          <p:cNvPr id="2" name="Group 71"/>
          <p:cNvGrpSpPr>
            <a:grpSpLocks/>
          </p:cNvGrpSpPr>
          <p:nvPr/>
        </p:nvGrpSpPr>
        <p:grpSpPr bwMode="auto">
          <a:xfrm>
            <a:off x="6019800" y="1219200"/>
            <a:ext cx="1066800" cy="1143000"/>
            <a:chOff x="4320" y="1344"/>
            <a:chExt cx="672" cy="720"/>
          </a:xfrm>
        </p:grpSpPr>
        <p:sp>
          <p:nvSpPr>
            <p:cNvPr id="87130" name="Line 72"/>
            <p:cNvSpPr>
              <a:spLocks noChangeShapeType="1"/>
            </p:cNvSpPr>
            <p:nvPr/>
          </p:nvSpPr>
          <p:spPr bwMode="auto">
            <a:xfrm>
              <a:off x="4320" y="1776"/>
              <a:ext cx="19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31" name="Line 73"/>
            <p:cNvSpPr>
              <a:spLocks noChangeShapeType="1"/>
            </p:cNvSpPr>
            <p:nvPr/>
          </p:nvSpPr>
          <p:spPr bwMode="auto">
            <a:xfrm>
              <a:off x="4512" y="1776"/>
              <a:ext cx="96" cy="288"/>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32" name="Line 74"/>
            <p:cNvSpPr>
              <a:spLocks noChangeShapeType="1"/>
            </p:cNvSpPr>
            <p:nvPr/>
          </p:nvSpPr>
          <p:spPr bwMode="auto">
            <a:xfrm flipV="1">
              <a:off x="4608" y="1344"/>
              <a:ext cx="96" cy="72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33" name="Line 75"/>
            <p:cNvSpPr>
              <a:spLocks noChangeShapeType="1"/>
            </p:cNvSpPr>
            <p:nvPr/>
          </p:nvSpPr>
          <p:spPr bwMode="auto">
            <a:xfrm>
              <a:off x="4704" y="1344"/>
              <a:ext cx="96" cy="432"/>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34" name="Line 76"/>
            <p:cNvSpPr>
              <a:spLocks noChangeShapeType="1"/>
            </p:cNvSpPr>
            <p:nvPr/>
          </p:nvSpPr>
          <p:spPr bwMode="auto">
            <a:xfrm>
              <a:off x="4800" y="1776"/>
              <a:ext cx="192" cy="0"/>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sp>
        <p:nvSpPr>
          <p:cNvPr id="87067" name="Line 77"/>
          <p:cNvSpPr>
            <a:spLocks noChangeShapeType="1"/>
          </p:cNvSpPr>
          <p:nvPr/>
        </p:nvSpPr>
        <p:spPr bwMode="auto">
          <a:xfrm>
            <a:off x="5867400" y="1219200"/>
            <a:ext cx="17526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68" name="Line 78"/>
          <p:cNvSpPr>
            <a:spLocks noChangeShapeType="1"/>
          </p:cNvSpPr>
          <p:nvPr/>
        </p:nvSpPr>
        <p:spPr bwMode="auto">
          <a:xfrm>
            <a:off x="5867401" y="2362200"/>
            <a:ext cx="18288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69" name="Line 79"/>
          <p:cNvSpPr>
            <a:spLocks noChangeShapeType="1"/>
          </p:cNvSpPr>
          <p:nvPr/>
        </p:nvSpPr>
        <p:spPr bwMode="auto">
          <a:xfrm>
            <a:off x="7467600" y="1219200"/>
            <a:ext cx="0" cy="11430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7070" name="Text Box 80"/>
          <p:cNvSpPr txBox="1">
            <a:spLocks noChangeArrowheads="1"/>
          </p:cNvSpPr>
          <p:nvPr/>
        </p:nvSpPr>
        <p:spPr bwMode="auto">
          <a:xfrm>
            <a:off x="5791200" y="838200"/>
            <a:ext cx="20574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a:solidFill>
                  <a:schemeClr val="bg1"/>
                </a:solidFill>
                <a:latin typeface="Calibri"/>
                <a:cs typeface="Calibri"/>
              </a:rPr>
              <a:t>Sortie = 0.5 V</a:t>
            </a:r>
          </a:p>
        </p:txBody>
      </p:sp>
      <p:sp>
        <p:nvSpPr>
          <p:cNvPr id="87071" name="Line 81"/>
          <p:cNvSpPr>
            <a:spLocks noChangeShapeType="1"/>
          </p:cNvSpPr>
          <p:nvPr/>
        </p:nvSpPr>
        <p:spPr bwMode="auto">
          <a:xfrm>
            <a:off x="914400" y="2286000"/>
            <a:ext cx="15240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72" name="Text Box 83"/>
          <p:cNvSpPr txBox="1">
            <a:spLocks noChangeArrowheads="1"/>
          </p:cNvSpPr>
          <p:nvPr/>
        </p:nvSpPr>
        <p:spPr bwMode="auto">
          <a:xfrm>
            <a:off x="3352801" y="609602"/>
            <a:ext cx="5486400" cy="307773"/>
          </a:xfrm>
          <a:prstGeom prst="rect">
            <a:avLst/>
          </a:prstGeom>
          <a:noFill/>
          <a:ln w="9525">
            <a:noFill/>
            <a:miter lim="800000"/>
            <a:headEnd/>
            <a:tailEnd/>
          </a:ln>
        </p:spPr>
        <p:txBody>
          <a:bodyPr lIns="91436" tIns="45718" rIns="91436" bIns="45718">
            <a:prstTxWarp prst="textNoShape">
              <a:avLst/>
            </a:prstTxWarp>
            <a:spAutoFit/>
          </a:bodyPr>
          <a:lstStyle/>
          <a:p>
            <a:pPr>
              <a:lnSpc>
                <a:spcPct val="85000"/>
              </a:lnSpc>
              <a:spcBef>
                <a:spcPct val="50000"/>
              </a:spcBef>
            </a:pPr>
            <a:r>
              <a:rPr lang="en-US" sz="1600" b="1" dirty="0">
                <a:solidFill>
                  <a:schemeClr val="bg1"/>
                </a:solidFill>
                <a:latin typeface="Calibri"/>
                <a:cs typeface="Calibri"/>
              </a:rPr>
              <a:t>Gain </a:t>
            </a:r>
            <a:r>
              <a:rPr lang="en-US" sz="1600" b="1" dirty="0" err="1">
                <a:solidFill>
                  <a:schemeClr val="bg1"/>
                </a:solidFill>
                <a:latin typeface="Calibri"/>
                <a:cs typeface="Calibri"/>
              </a:rPr>
              <a:t>différentiel</a:t>
            </a:r>
            <a:r>
              <a:rPr lang="en-US" sz="1600" b="1" dirty="0">
                <a:solidFill>
                  <a:schemeClr val="bg1"/>
                </a:solidFill>
                <a:latin typeface="Calibri"/>
                <a:cs typeface="Calibri"/>
              </a:rPr>
              <a:t>  =      0.5 V / 50 µV = 10,000</a:t>
            </a:r>
          </a:p>
        </p:txBody>
      </p:sp>
      <p:sp>
        <p:nvSpPr>
          <p:cNvPr id="87073" name="AutoShape 6"/>
          <p:cNvSpPr>
            <a:spLocks noChangeArrowheads="1"/>
          </p:cNvSpPr>
          <p:nvPr/>
        </p:nvSpPr>
        <p:spPr bwMode="auto">
          <a:xfrm rot="5400000">
            <a:off x="4152900" y="3924300"/>
            <a:ext cx="1219200" cy="990600"/>
          </a:xfrm>
          <a:prstGeom prst="triangle">
            <a:avLst>
              <a:gd name="adj" fmla="val 50000"/>
            </a:avLst>
          </a:prstGeom>
          <a:solidFill>
            <a:srgbClr val="0000FF"/>
          </a:solidFill>
          <a:ln w="19050">
            <a:solidFill>
              <a:srgbClr val="0000FF"/>
            </a:solidFill>
            <a:miter lim="800000"/>
            <a:headEnd/>
            <a:tailEnd/>
          </a:ln>
        </p:spPr>
        <p:txBody>
          <a:bodyPr rot="10800000" vert="eaVert"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87074" name="Line 7"/>
          <p:cNvSpPr>
            <a:spLocks noChangeShapeType="1"/>
          </p:cNvSpPr>
          <p:nvPr/>
        </p:nvSpPr>
        <p:spPr bwMode="auto">
          <a:xfrm>
            <a:off x="4876800" y="4648200"/>
            <a:ext cx="0" cy="60960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75" name="Line 8"/>
          <p:cNvSpPr>
            <a:spLocks noChangeShapeType="1"/>
          </p:cNvSpPr>
          <p:nvPr/>
        </p:nvSpPr>
        <p:spPr bwMode="auto">
          <a:xfrm>
            <a:off x="4648200" y="5257800"/>
            <a:ext cx="457200" cy="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76" name="Line 9"/>
          <p:cNvSpPr>
            <a:spLocks noChangeShapeType="1"/>
          </p:cNvSpPr>
          <p:nvPr/>
        </p:nvSpPr>
        <p:spPr bwMode="auto">
          <a:xfrm>
            <a:off x="4724400" y="5334000"/>
            <a:ext cx="304800" cy="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77" name="Line 10"/>
          <p:cNvSpPr>
            <a:spLocks noChangeShapeType="1"/>
          </p:cNvSpPr>
          <p:nvPr/>
        </p:nvSpPr>
        <p:spPr bwMode="auto">
          <a:xfrm>
            <a:off x="4800602" y="5410200"/>
            <a:ext cx="182563" cy="0"/>
          </a:xfrm>
          <a:prstGeom prst="line">
            <a:avLst/>
          </a:prstGeom>
          <a:noFill/>
          <a:ln w="19050">
            <a:solidFill>
              <a:srgbClr val="008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78" name="Line 11"/>
          <p:cNvSpPr>
            <a:spLocks noChangeShapeType="1"/>
          </p:cNvSpPr>
          <p:nvPr/>
        </p:nvSpPr>
        <p:spPr bwMode="auto">
          <a:xfrm>
            <a:off x="3505200" y="4114800"/>
            <a:ext cx="7620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79" name="Line 12"/>
          <p:cNvSpPr>
            <a:spLocks noChangeShapeType="1"/>
          </p:cNvSpPr>
          <p:nvPr/>
        </p:nvSpPr>
        <p:spPr bwMode="auto">
          <a:xfrm>
            <a:off x="3505200" y="4724400"/>
            <a:ext cx="7620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80" name="Line 13"/>
          <p:cNvSpPr>
            <a:spLocks noChangeShapeType="1"/>
          </p:cNvSpPr>
          <p:nvPr/>
        </p:nvSpPr>
        <p:spPr bwMode="auto">
          <a:xfrm>
            <a:off x="5257800" y="4419600"/>
            <a:ext cx="6858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87081" name="Text Box 14"/>
          <p:cNvSpPr txBox="1">
            <a:spLocks noChangeArrowheads="1"/>
          </p:cNvSpPr>
          <p:nvPr/>
        </p:nvSpPr>
        <p:spPr bwMode="auto">
          <a:xfrm>
            <a:off x="2895600" y="3581400"/>
            <a:ext cx="9144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a:solidFill>
                  <a:schemeClr val="bg1"/>
                </a:solidFill>
                <a:latin typeface="Calibri"/>
                <a:cs typeface="Calibri"/>
              </a:rPr>
              <a:t>Active</a:t>
            </a:r>
          </a:p>
        </p:txBody>
      </p:sp>
      <p:sp>
        <p:nvSpPr>
          <p:cNvPr id="87082" name="Text Box 15"/>
          <p:cNvSpPr txBox="1">
            <a:spLocks noChangeArrowheads="1"/>
          </p:cNvSpPr>
          <p:nvPr/>
        </p:nvSpPr>
        <p:spPr bwMode="auto">
          <a:xfrm>
            <a:off x="2895600" y="4953000"/>
            <a:ext cx="12954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err="1">
                <a:solidFill>
                  <a:srgbClr val="FF0000"/>
                </a:solidFill>
                <a:latin typeface="Calibri"/>
                <a:cs typeface="Calibri"/>
              </a:rPr>
              <a:t>Référence</a:t>
            </a:r>
            <a:endParaRPr lang="en-US" sz="1600" dirty="0">
              <a:solidFill>
                <a:srgbClr val="FF0000"/>
              </a:solidFill>
              <a:latin typeface="Calibri"/>
              <a:cs typeface="Calibri"/>
            </a:endParaRPr>
          </a:p>
        </p:txBody>
      </p:sp>
      <p:sp>
        <p:nvSpPr>
          <p:cNvPr id="87083" name="Text Box 16"/>
          <p:cNvSpPr txBox="1">
            <a:spLocks noChangeArrowheads="1"/>
          </p:cNvSpPr>
          <p:nvPr/>
        </p:nvSpPr>
        <p:spPr bwMode="auto">
          <a:xfrm>
            <a:off x="4876801" y="4724400"/>
            <a:ext cx="11430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a:solidFill>
                  <a:srgbClr val="008000"/>
                </a:solidFill>
                <a:latin typeface="Calibri"/>
                <a:cs typeface="Calibri"/>
              </a:rPr>
              <a:t>Terre</a:t>
            </a:r>
          </a:p>
        </p:txBody>
      </p:sp>
      <p:sp>
        <p:nvSpPr>
          <p:cNvPr id="87084" name="Text Box 17"/>
          <p:cNvSpPr txBox="1">
            <a:spLocks noChangeArrowheads="1"/>
          </p:cNvSpPr>
          <p:nvPr/>
        </p:nvSpPr>
        <p:spPr bwMode="auto">
          <a:xfrm>
            <a:off x="3048000" y="3962402"/>
            <a:ext cx="6096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a:solidFill>
                  <a:schemeClr val="bg1"/>
                </a:solidFill>
                <a:latin typeface="Calibri"/>
                <a:cs typeface="Calibri"/>
              </a:rPr>
              <a:t>V</a:t>
            </a:r>
            <a:r>
              <a:rPr lang="en-US" baseline="-25000">
                <a:solidFill>
                  <a:schemeClr val="bg1"/>
                </a:solidFill>
                <a:latin typeface="Calibri"/>
                <a:cs typeface="Calibri"/>
              </a:rPr>
              <a:t>A</a:t>
            </a:r>
          </a:p>
        </p:txBody>
      </p:sp>
      <p:sp>
        <p:nvSpPr>
          <p:cNvPr id="87085" name="Text Box 18"/>
          <p:cNvSpPr txBox="1">
            <a:spLocks noChangeArrowheads="1"/>
          </p:cNvSpPr>
          <p:nvPr/>
        </p:nvSpPr>
        <p:spPr bwMode="auto">
          <a:xfrm>
            <a:off x="3048000" y="4572002"/>
            <a:ext cx="9906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dirty="0">
                <a:solidFill>
                  <a:srgbClr val="FF0000"/>
                </a:solidFill>
                <a:latin typeface="Calibri"/>
                <a:cs typeface="Calibri"/>
              </a:rPr>
              <a:t>V</a:t>
            </a:r>
            <a:r>
              <a:rPr lang="en-US" baseline="-25000" dirty="0">
                <a:solidFill>
                  <a:srgbClr val="FF0000"/>
                </a:solidFill>
                <a:latin typeface="Calibri"/>
                <a:cs typeface="Calibri"/>
              </a:rPr>
              <a:t>R</a:t>
            </a:r>
            <a:endParaRPr lang="en-US" dirty="0">
              <a:solidFill>
                <a:srgbClr val="FF0000"/>
              </a:solidFill>
              <a:latin typeface="Calibri"/>
              <a:cs typeface="Calibri"/>
            </a:endParaRPr>
          </a:p>
        </p:txBody>
      </p:sp>
      <p:sp>
        <p:nvSpPr>
          <p:cNvPr id="87086" name="Line 19"/>
          <p:cNvSpPr>
            <a:spLocks noChangeShapeType="1"/>
          </p:cNvSpPr>
          <p:nvPr/>
        </p:nvSpPr>
        <p:spPr bwMode="auto">
          <a:xfrm>
            <a:off x="914400" y="3352800"/>
            <a:ext cx="16002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87" name="Line 20"/>
          <p:cNvSpPr>
            <a:spLocks noChangeShapeType="1"/>
          </p:cNvSpPr>
          <p:nvPr/>
        </p:nvSpPr>
        <p:spPr bwMode="auto">
          <a:xfrm>
            <a:off x="914400" y="3962400"/>
            <a:ext cx="1676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88" name="Line 21"/>
          <p:cNvSpPr>
            <a:spLocks noChangeShapeType="1"/>
          </p:cNvSpPr>
          <p:nvPr/>
        </p:nvSpPr>
        <p:spPr bwMode="auto">
          <a:xfrm>
            <a:off x="1143000" y="3352800"/>
            <a:ext cx="0" cy="609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7089" name="Text Box 22"/>
          <p:cNvSpPr txBox="1">
            <a:spLocks noChangeArrowheads="1"/>
          </p:cNvSpPr>
          <p:nvPr/>
        </p:nvSpPr>
        <p:spPr bwMode="auto">
          <a:xfrm>
            <a:off x="762000" y="2971802"/>
            <a:ext cx="18288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chemeClr val="bg1"/>
                </a:solidFill>
                <a:latin typeface="Calibri"/>
                <a:cs typeface="Calibri"/>
              </a:rPr>
              <a:t>2000 µV</a:t>
            </a:r>
          </a:p>
        </p:txBody>
      </p:sp>
      <p:grpSp>
        <p:nvGrpSpPr>
          <p:cNvPr id="3" name="Group 23"/>
          <p:cNvGrpSpPr>
            <a:grpSpLocks/>
          </p:cNvGrpSpPr>
          <p:nvPr/>
        </p:nvGrpSpPr>
        <p:grpSpPr bwMode="auto">
          <a:xfrm>
            <a:off x="1447800" y="3352800"/>
            <a:ext cx="304800" cy="609600"/>
            <a:chOff x="1152" y="2592"/>
            <a:chExt cx="192" cy="384"/>
          </a:xfrm>
        </p:grpSpPr>
        <p:sp>
          <p:nvSpPr>
            <p:cNvPr id="87128" name="Line 24"/>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29" name="Line 25"/>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grpSp>
        <p:nvGrpSpPr>
          <p:cNvPr id="4" name="Group 26"/>
          <p:cNvGrpSpPr>
            <a:grpSpLocks/>
          </p:cNvGrpSpPr>
          <p:nvPr/>
        </p:nvGrpSpPr>
        <p:grpSpPr bwMode="auto">
          <a:xfrm>
            <a:off x="1752600" y="3352800"/>
            <a:ext cx="304800" cy="609600"/>
            <a:chOff x="1152" y="2592"/>
            <a:chExt cx="192" cy="384"/>
          </a:xfrm>
        </p:grpSpPr>
        <p:sp>
          <p:nvSpPr>
            <p:cNvPr id="87126" name="Line 27"/>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27" name="Line 28"/>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grpSp>
        <p:nvGrpSpPr>
          <p:cNvPr id="5" name="Group 29"/>
          <p:cNvGrpSpPr>
            <a:grpSpLocks/>
          </p:cNvGrpSpPr>
          <p:nvPr/>
        </p:nvGrpSpPr>
        <p:grpSpPr bwMode="auto">
          <a:xfrm>
            <a:off x="2057400" y="3352800"/>
            <a:ext cx="304800" cy="609600"/>
            <a:chOff x="1152" y="2592"/>
            <a:chExt cx="192" cy="384"/>
          </a:xfrm>
        </p:grpSpPr>
        <p:sp>
          <p:nvSpPr>
            <p:cNvPr id="87124" name="Line 30"/>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25" name="Line 31"/>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grpSp>
        <p:nvGrpSpPr>
          <p:cNvPr id="6" name="Group 84"/>
          <p:cNvGrpSpPr>
            <a:grpSpLocks/>
          </p:cNvGrpSpPr>
          <p:nvPr/>
        </p:nvGrpSpPr>
        <p:grpSpPr bwMode="auto">
          <a:xfrm>
            <a:off x="838200" y="4419600"/>
            <a:ext cx="1828800" cy="990600"/>
            <a:chOff x="768" y="3264"/>
            <a:chExt cx="1152" cy="624"/>
          </a:xfrm>
        </p:grpSpPr>
        <p:sp>
          <p:nvSpPr>
            <p:cNvPr id="87111" name="Text Box 32"/>
            <p:cNvSpPr txBox="1">
              <a:spLocks noChangeArrowheads="1"/>
            </p:cNvSpPr>
            <p:nvPr/>
          </p:nvSpPr>
          <p:spPr bwMode="auto">
            <a:xfrm>
              <a:off x="768" y="3264"/>
              <a:ext cx="1016"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latin typeface="Calibri"/>
                  <a:cs typeface="Calibri"/>
                </a:rPr>
                <a:t>2000 µV</a:t>
              </a:r>
            </a:p>
          </p:txBody>
        </p:sp>
        <p:sp>
          <p:nvSpPr>
            <p:cNvPr id="87112" name="Line 33"/>
            <p:cNvSpPr>
              <a:spLocks noChangeShapeType="1"/>
            </p:cNvSpPr>
            <p:nvPr/>
          </p:nvSpPr>
          <p:spPr bwMode="auto">
            <a:xfrm>
              <a:off x="864" y="3504"/>
              <a:ext cx="1008" cy="0"/>
            </a:xfrm>
            <a:prstGeom prst="line">
              <a:avLst/>
            </a:prstGeom>
            <a:noFill/>
            <a:ln w="19050">
              <a:solidFill>
                <a:srgbClr val="FF0000"/>
              </a:solidFill>
              <a:prstDash val="lgDash"/>
              <a:round/>
              <a:headEnd/>
              <a:tailEnd/>
            </a:ln>
          </p:spPr>
          <p:txBody>
            <a:bodyPr>
              <a:prstTxWarp prst="textNoShape">
                <a:avLst/>
              </a:prstTxWarp>
            </a:bodyPr>
            <a:lstStyle/>
            <a:p>
              <a:endParaRPr lang="en-US">
                <a:latin typeface="Calibri"/>
                <a:cs typeface="Calibri"/>
              </a:endParaRPr>
            </a:p>
          </p:txBody>
        </p:sp>
        <p:sp>
          <p:nvSpPr>
            <p:cNvPr id="87113" name="Line 34"/>
            <p:cNvSpPr>
              <a:spLocks noChangeShapeType="1"/>
            </p:cNvSpPr>
            <p:nvPr/>
          </p:nvSpPr>
          <p:spPr bwMode="auto">
            <a:xfrm>
              <a:off x="864" y="3888"/>
              <a:ext cx="1056" cy="0"/>
            </a:xfrm>
            <a:prstGeom prst="line">
              <a:avLst/>
            </a:prstGeom>
            <a:noFill/>
            <a:ln w="19050">
              <a:solidFill>
                <a:srgbClr val="FF0000"/>
              </a:solidFill>
              <a:prstDash val="lgDash"/>
              <a:round/>
              <a:headEnd/>
              <a:tailEnd/>
            </a:ln>
          </p:spPr>
          <p:txBody>
            <a:bodyPr>
              <a:prstTxWarp prst="textNoShape">
                <a:avLst/>
              </a:prstTxWarp>
            </a:bodyPr>
            <a:lstStyle/>
            <a:p>
              <a:endParaRPr lang="en-US">
                <a:latin typeface="Calibri"/>
                <a:cs typeface="Calibri"/>
              </a:endParaRPr>
            </a:p>
          </p:txBody>
        </p:sp>
        <p:sp>
          <p:nvSpPr>
            <p:cNvPr id="87114" name="Line 35"/>
            <p:cNvSpPr>
              <a:spLocks noChangeShapeType="1"/>
            </p:cNvSpPr>
            <p:nvPr/>
          </p:nvSpPr>
          <p:spPr bwMode="auto">
            <a:xfrm>
              <a:off x="1008" y="3504"/>
              <a:ext cx="0" cy="384"/>
            </a:xfrm>
            <a:prstGeom prst="line">
              <a:avLst/>
            </a:prstGeom>
            <a:noFill/>
            <a:ln w="19050">
              <a:solidFill>
                <a:srgbClr val="FF0000"/>
              </a:solidFill>
              <a:round/>
              <a:headEnd type="triangle" w="med" len="med"/>
              <a:tailEnd type="triangle" w="med" len="med"/>
            </a:ln>
          </p:spPr>
          <p:txBody>
            <a:bodyPr>
              <a:prstTxWarp prst="textNoShape">
                <a:avLst/>
              </a:prstTxWarp>
            </a:bodyPr>
            <a:lstStyle/>
            <a:p>
              <a:endParaRPr lang="en-US">
                <a:latin typeface="Calibri"/>
                <a:cs typeface="Calibri"/>
              </a:endParaRPr>
            </a:p>
          </p:txBody>
        </p:sp>
        <p:grpSp>
          <p:nvGrpSpPr>
            <p:cNvPr id="7" name="Group 36"/>
            <p:cNvGrpSpPr>
              <a:grpSpLocks/>
            </p:cNvGrpSpPr>
            <p:nvPr/>
          </p:nvGrpSpPr>
          <p:grpSpPr bwMode="auto">
            <a:xfrm>
              <a:off x="1200" y="3504"/>
              <a:ext cx="192" cy="384"/>
              <a:chOff x="1152" y="2592"/>
              <a:chExt cx="192" cy="384"/>
            </a:xfrm>
          </p:grpSpPr>
          <p:sp>
            <p:nvSpPr>
              <p:cNvPr id="87122" name="Line 37"/>
              <p:cNvSpPr>
                <a:spLocks noChangeShapeType="1"/>
              </p:cNvSpPr>
              <p:nvPr/>
            </p:nvSpPr>
            <p:spPr bwMode="auto">
              <a:xfrm flipV="1">
                <a:off x="1152"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7123" name="Line 38"/>
              <p:cNvSpPr>
                <a:spLocks noChangeShapeType="1"/>
              </p:cNvSpPr>
              <p:nvPr/>
            </p:nvSpPr>
            <p:spPr bwMode="auto">
              <a:xfrm>
                <a:off x="1248"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8" name="Group 39"/>
            <p:cNvGrpSpPr>
              <a:grpSpLocks/>
            </p:cNvGrpSpPr>
            <p:nvPr/>
          </p:nvGrpSpPr>
          <p:grpSpPr bwMode="auto">
            <a:xfrm>
              <a:off x="1392" y="3504"/>
              <a:ext cx="192" cy="384"/>
              <a:chOff x="1152" y="2592"/>
              <a:chExt cx="192" cy="384"/>
            </a:xfrm>
          </p:grpSpPr>
          <p:sp>
            <p:nvSpPr>
              <p:cNvPr id="87120" name="Line 40"/>
              <p:cNvSpPr>
                <a:spLocks noChangeShapeType="1"/>
              </p:cNvSpPr>
              <p:nvPr/>
            </p:nvSpPr>
            <p:spPr bwMode="auto">
              <a:xfrm flipV="1">
                <a:off x="1152"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7121" name="Line 41"/>
              <p:cNvSpPr>
                <a:spLocks noChangeShapeType="1"/>
              </p:cNvSpPr>
              <p:nvPr/>
            </p:nvSpPr>
            <p:spPr bwMode="auto">
              <a:xfrm>
                <a:off x="1248"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9" name="Group 42"/>
            <p:cNvGrpSpPr>
              <a:grpSpLocks/>
            </p:cNvGrpSpPr>
            <p:nvPr/>
          </p:nvGrpSpPr>
          <p:grpSpPr bwMode="auto">
            <a:xfrm>
              <a:off x="1584" y="3504"/>
              <a:ext cx="192" cy="384"/>
              <a:chOff x="1152" y="2592"/>
              <a:chExt cx="192" cy="384"/>
            </a:xfrm>
          </p:grpSpPr>
          <p:sp>
            <p:nvSpPr>
              <p:cNvPr id="87118" name="Line 43"/>
              <p:cNvSpPr>
                <a:spLocks noChangeShapeType="1"/>
              </p:cNvSpPr>
              <p:nvPr/>
            </p:nvSpPr>
            <p:spPr bwMode="auto">
              <a:xfrm flipV="1">
                <a:off x="1152"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sp>
            <p:nvSpPr>
              <p:cNvPr id="87119" name="Line 44"/>
              <p:cNvSpPr>
                <a:spLocks noChangeShapeType="1"/>
              </p:cNvSpPr>
              <p:nvPr/>
            </p:nvSpPr>
            <p:spPr bwMode="auto">
              <a:xfrm>
                <a:off x="1248" y="2592"/>
                <a:ext cx="96" cy="384"/>
              </a:xfrm>
              <a:prstGeom prst="line">
                <a:avLst/>
              </a:prstGeom>
              <a:noFill/>
              <a:ln w="19050">
                <a:solidFill>
                  <a:srgbClr val="FF0000"/>
                </a:solidFill>
                <a:round/>
                <a:headEnd/>
                <a:tailEnd/>
              </a:ln>
            </p:spPr>
            <p:txBody>
              <a:bodyPr>
                <a:prstTxWarp prst="textNoShape">
                  <a:avLst/>
                </a:prstTxWarp>
              </a:bodyPr>
              <a:lstStyle/>
              <a:p>
                <a:endParaRPr lang="en-US">
                  <a:latin typeface="Calibri"/>
                  <a:cs typeface="Calibri"/>
                </a:endParaRPr>
              </a:p>
            </p:txBody>
          </p:sp>
        </p:grpSp>
      </p:grpSp>
      <p:sp>
        <p:nvSpPr>
          <p:cNvPr id="87094" name="Text Box 86"/>
          <p:cNvSpPr txBox="1">
            <a:spLocks noChangeArrowheads="1"/>
          </p:cNvSpPr>
          <p:nvPr/>
        </p:nvSpPr>
        <p:spPr bwMode="auto">
          <a:xfrm>
            <a:off x="5867400" y="3657600"/>
            <a:ext cx="1981200" cy="338550"/>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1600" dirty="0">
                <a:solidFill>
                  <a:schemeClr val="bg1"/>
                </a:solidFill>
                <a:latin typeface="Calibri"/>
                <a:cs typeface="Calibri"/>
              </a:rPr>
              <a:t>Sortie = 2000 µV</a:t>
            </a:r>
          </a:p>
        </p:txBody>
      </p:sp>
      <p:sp>
        <p:nvSpPr>
          <p:cNvPr id="87095" name="Line 87"/>
          <p:cNvSpPr>
            <a:spLocks noChangeShapeType="1"/>
          </p:cNvSpPr>
          <p:nvPr/>
        </p:nvSpPr>
        <p:spPr bwMode="auto">
          <a:xfrm>
            <a:off x="6248400" y="4038600"/>
            <a:ext cx="16002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96" name="Line 88"/>
          <p:cNvSpPr>
            <a:spLocks noChangeShapeType="1"/>
          </p:cNvSpPr>
          <p:nvPr/>
        </p:nvSpPr>
        <p:spPr bwMode="auto">
          <a:xfrm>
            <a:off x="6248400" y="4648200"/>
            <a:ext cx="1676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87097" name="Line 89"/>
          <p:cNvSpPr>
            <a:spLocks noChangeShapeType="1"/>
          </p:cNvSpPr>
          <p:nvPr/>
        </p:nvSpPr>
        <p:spPr bwMode="auto">
          <a:xfrm>
            <a:off x="6477000" y="4038600"/>
            <a:ext cx="0" cy="609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grpSp>
        <p:nvGrpSpPr>
          <p:cNvPr id="10" name="Group 90"/>
          <p:cNvGrpSpPr>
            <a:grpSpLocks/>
          </p:cNvGrpSpPr>
          <p:nvPr/>
        </p:nvGrpSpPr>
        <p:grpSpPr bwMode="auto">
          <a:xfrm>
            <a:off x="6781800" y="4038600"/>
            <a:ext cx="304800" cy="609600"/>
            <a:chOff x="1152" y="2592"/>
            <a:chExt cx="192" cy="384"/>
          </a:xfrm>
        </p:grpSpPr>
        <p:sp>
          <p:nvSpPr>
            <p:cNvPr id="87109" name="Line 91"/>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10" name="Line 92"/>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grpSp>
        <p:nvGrpSpPr>
          <p:cNvPr id="11" name="Group 93"/>
          <p:cNvGrpSpPr>
            <a:grpSpLocks/>
          </p:cNvGrpSpPr>
          <p:nvPr/>
        </p:nvGrpSpPr>
        <p:grpSpPr bwMode="auto">
          <a:xfrm>
            <a:off x="7086600" y="4038600"/>
            <a:ext cx="304800" cy="609600"/>
            <a:chOff x="1152" y="2592"/>
            <a:chExt cx="192" cy="384"/>
          </a:xfrm>
        </p:grpSpPr>
        <p:sp>
          <p:nvSpPr>
            <p:cNvPr id="87107" name="Line 94"/>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08" name="Line 95"/>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grpSp>
        <p:nvGrpSpPr>
          <p:cNvPr id="12" name="Group 96"/>
          <p:cNvGrpSpPr>
            <a:grpSpLocks/>
          </p:cNvGrpSpPr>
          <p:nvPr/>
        </p:nvGrpSpPr>
        <p:grpSpPr bwMode="auto">
          <a:xfrm>
            <a:off x="7391400" y="4038600"/>
            <a:ext cx="304800" cy="609600"/>
            <a:chOff x="1152" y="2592"/>
            <a:chExt cx="192" cy="384"/>
          </a:xfrm>
        </p:grpSpPr>
        <p:sp>
          <p:nvSpPr>
            <p:cNvPr id="87105" name="Line 97"/>
            <p:cNvSpPr>
              <a:spLocks noChangeShapeType="1"/>
            </p:cNvSpPr>
            <p:nvPr/>
          </p:nvSpPr>
          <p:spPr bwMode="auto">
            <a:xfrm flipV="1">
              <a:off x="1152"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sp>
          <p:nvSpPr>
            <p:cNvPr id="87106" name="Line 98"/>
            <p:cNvSpPr>
              <a:spLocks noChangeShapeType="1"/>
            </p:cNvSpPr>
            <p:nvPr/>
          </p:nvSpPr>
          <p:spPr bwMode="auto">
            <a:xfrm>
              <a:off x="1248" y="2592"/>
              <a:ext cx="96" cy="384"/>
            </a:xfrm>
            <a:prstGeom prst="line">
              <a:avLst/>
            </a:prstGeom>
            <a:noFill/>
            <a:ln w="19050">
              <a:solidFill>
                <a:schemeClr val="bg1"/>
              </a:solidFill>
              <a:round/>
              <a:headEnd/>
              <a:tailEnd/>
            </a:ln>
          </p:spPr>
          <p:txBody>
            <a:bodyPr>
              <a:prstTxWarp prst="textNoShape">
                <a:avLst/>
              </a:prstTxWarp>
            </a:bodyPr>
            <a:lstStyle/>
            <a:p>
              <a:endParaRPr lang="en-US">
                <a:latin typeface="Calibri"/>
                <a:cs typeface="Calibri"/>
              </a:endParaRPr>
            </a:p>
          </p:txBody>
        </p:sp>
      </p:grpSp>
      <p:sp>
        <p:nvSpPr>
          <p:cNvPr id="87101" name="Text Box 100"/>
          <p:cNvSpPr txBox="1">
            <a:spLocks noChangeArrowheads="1"/>
          </p:cNvSpPr>
          <p:nvPr/>
        </p:nvSpPr>
        <p:spPr bwMode="auto">
          <a:xfrm>
            <a:off x="3276600" y="3124202"/>
            <a:ext cx="5257800" cy="307773"/>
          </a:xfrm>
          <a:prstGeom prst="rect">
            <a:avLst/>
          </a:prstGeom>
          <a:noFill/>
          <a:ln w="9525">
            <a:noFill/>
            <a:miter lim="800000"/>
            <a:headEnd/>
            <a:tailEnd/>
          </a:ln>
        </p:spPr>
        <p:txBody>
          <a:bodyPr lIns="91436" tIns="45718" rIns="91436" bIns="45718">
            <a:prstTxWarp prst="textNoShape">
              <a:avLst/>
            </a:prstTxWarp>
            <a:spAutoFit/>
          </a:bodyPr>
          <a:lstStyle/>
          <a:p>
            <a:pPr>
              <a:lnSpc>
                <a:spcPct val="85000"/>
              </a:lnSpc>
              <a:spcBef>
                <a:spcPct val="50000"/>
              </a:spcBef>
            </a:pPr>
            <a:r>
              <a:rPr lang="en-US" sz="1600" b="1" dirty="0">
                <a:solidFill>
                  <a:schemeClr val="bg1"/>
                </a:solidFill>
                <a:latin typeface="Calibri"/>
                <a:cs typeface="Calibri"/>
              </a:rPr>
              <a:t>Gain </a:t>
            </a:r>
            <a:r>
              <a:rPr lang="en-US" sz="1600" b="1" dirty="0" err="1">
                <a:solidFill>
                  <a:schemeClr val="bg1"/>
                </a:solidFill>
                <a:latin typeface="Calibri"/>
                <a:cs typeface="Calibri"/>
              </a:rPr>
              <a:t>commun</a:t>
            </a:r>
            <a:r>
              <a:rPr lang="en-US" sz="1600" b="1" dirty="0">
                <a:solidFill>
                  <a:schemeClr val="bg1"/>
                </a:solidFill>
                <a:latin typeface="Calibri"/>
                <a:cs typeface="Calibri"/>
              </a:rPr>
              <a:t>   =   2000 µV / 2000 µV = 1</a:t>
            </a:r>
          </a:p>
        </p:txBody>
      </p:sp>
      <p:sp>
        <p:nvSpPr>
          <p:cNvPr id="87102" name="Rectangle 104"/>
          <p:cNvSpPr>
            <a:spLocks noChangeArrowheads="1"/>
          </p:cNvSpPr>
          <p:nvPr/>
        </p:nvSpPr>
        <p:spPr bwMode="auto">
          <a:xfrm>
            <a:off x="381000" y="457200"/>
            <a:ext cx="8229600" cy="2514600"/>
          </a:xfrm>
          <a:prstGeom prst="rect">
            <a:avLst/>
          </a:prstGeom>
          <a:noFill/>
          <a:ln w="9525">
            <a:solidFill>
              <a:schemeClr val="tx1"/>
            </a:solid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87103" name="Rectangle 105"/>
          <p:cNvSpPr>
            <a:spLocks noChangeArrowheads="1"/>
          </p:cNvSpPr>
          <p:nvPr/>
        </p:nvSpPr>
        <p:spPr bwMode="auto">
          <a:xfrm>
            <a:off x="381000" y="2971800"/>
            <a:ext cx="8229600" cy="2590800"/>
          </a:xfrm>
          <a:prstGeom prst="rect">
            <a:avLst/>
          </a:prstGeom>
          <a:noFill/>
          <a:ln w="9525">
            <a:solidFill>
              <a:schemeClr val="tx1"/>
            </a:solid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87104" name="Text Box 22"/>
          <p:cNvSpPr txBox="1">
            <a:spLocks noChangeArrowheads="1"/>
          </p:cNvSpPr>
          <p:nvPr/>
        </p:nvSpPr>
        <p:spPr bwMode="auto">
          <a:xfrm>
            <a:off x="838200" y="5715002"/>
            <a:ext cx="80518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rgbClr val="FFFF00"/>
                </a:solidFill>
                <a:latin typeface="Calibri"/>
                <a:cs typeface="Calibri"/>
              </a:rPr>
              <a:t>“common mode rejection ratio (CMRR)” &gt; 90-100 db</a:t>
            </a:r>
          </a:p>
        </p:txBody>
      </p:sp>
      <p:sp>
        <p:nvSpPr>
          <p:cNvPr id="95" name="Rectangle 94"/>
          <p:cNvSpPr/>
          <p:nvPr/>
        </p:nvSpPr>
        <p:spPr>
          <a:xfrm>
            <a:off x="6535617" y="6348968"/>
            <a:ext cx="2703096" cy="369332"/>
          </a:xfrm>
          <a:prstGeom prst="rect">
            <a:avLst/>
          </a:prstGeom>
        </p:spPr>
        <p:txBody>
          <a:bodyPr wrap="none">
            <a:spAutoFit/>
          </a:bodyPr>
          <a:lstStyle/>
          <a:p>
            <a:r>
              <a:rPr lang="fr-FR" sz="1800" i="1" dirty="0" smtClean="0">
                <a:solidFill>
                  <a:schemeClr val="bg1"/>
                </a:solidFill>
              </a:rPr>
              <a:t>D’après SD </a:t>
            </a:r>
            <a:r>
              <a:rPr lang="fr-FR" sz="1800" i="1" dirty="0" err="1" smtClean="0">
                <a:solidFill>
                  <a:schemeClr val="bg1"/>
                </a:solidFill>
              </a:rPr>
              <a:t>Nandedkar</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89091"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Filtres</a:t>
            </a:r>
          </a:p>
        </p:txBody>
      </p:sp>
      <p:sp>
        <p:nvSpPr>
          <p:cNvPr id="89092" name="Rectangle 7"/>
          <p:cNvSpPr>
            <a:spLocks noChangeArrowheads="1"/>
          </p:cNvSpPr>
          <p:nvPr/>
        </p:nvSpPr>
        <p:spPr bwMode="auto">
          <a:xfrm>
            <a:off x="3429000" y="1524000"/>
            <a:ext cx="1676400" cy="10668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89093" name="Line 8"/>
          <p:cNvSpPr>
            <a:spLocks noChangeShapeType="1"/>
          </p:cNvSpPr>
          <p:nvPr/>
        </p:nvSpPr>
        <p:spPr bwMode="auto">
          <a:xfrm>
            <a:off x="2362200" y="1752600"/>
            <a:ext cx="10668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9094" name="Line 9"/>
          <p:cNvSpPr>
            <a:spLocks noChangeShapeType="1"/>
          </p:cNvSpPr>
          <p:nvPr/>
        </p:nvSpPr>
        <p:spPr bwMode="auto">
          <a:xfrm>
            <a:off x="2362200" y="2362200"/>
            <a:ext cx="10668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9095" name="Line 10"/>
          <p:cNvSpPr>
            <a:spLocks noChangeShapeType="1"/>
          </p:cNvSpPr>
          <p:nvPr/>
        </p:nvSpPr>
        <p:spPr bwMode="auto">
          <a:xfrm>
            <a:off x="5105400" y="2057400"/>
            <a:ext cx="10668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89096" name="Text Box 11"/>
          <p:cNvSpPr txBox="1">
            <a:spLocks noChangeArrowheads="1"/>
          </p:cNvSpPr>
          <p:nvPr/>
        </p:nvSpPr>
        <p:spPr bwMode="auto">
          <a:xfrm>
            <a:off x="990600" y="1524002"/>
            <a:ext cx="12192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rgbClr val="FF00FF"/>
                </a:solidFill>
                <a:latin typeface="Calibri"/>
                <a:cs typeface="Calibri"/>
              </a:rPr>
              <a:t>Signal</a:t>
            </a:r>
          </a:p>
        </p:txBody>
      </p:sp>
      <p:sp>
        <p:nvSpPr>
          <p:cNvPr id="89097" name="Text Box 12"/>
          <p:cNvSpPr txBox="1">
            <a:spLocks noChangeArrowheads="1"/>
          </p:cNvSpPr>
          <p:nvPr/>
        </p:nvSpPr>
        <p:spPr bwMode="auto">
          <a:xfrm>
            <a:off x="990600" y="2133602"/>
            <a:ext cx="1524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rgbClr val="FFFF00"/>
                </a:solidFill>
                <a:latin typeface="Calibri"/>
                <a:cs typeface="Calibri"/>
              </a:rPr>
              <a:t>BRUIT</a:t>
            </a:r>
          </a:p>
        </p:txBody>
      </p:sp>
      <p:sp>
        <p:nvSpPr>
          <p:cNvPr id="89098" name="Text Box 13"/>
          <p:cNvSpPr txBox="1">
            <a:spLocks noChangeArrowheads="1"/>
          </p:cNvSpPr>
          <p:nvPr/>
        </p:nvSpPr>
        <p:spPr bwMode="auto">
          <a:xfrm>
            <a:off x="6477000" y="1828802"/>
            <a:ext cx="12192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rgbClr val="FF00FF"/>
                </a:solidFill>
                <a:latin typeface="Calibri"/>
                <a:cs typeface="Calibri"/>
              </a:rPr>
              <a:t>Signal</a:t>
            </a:r>
          </a:p>
        </p:txBody>
      </p:sp>
      <p:sp>
        <p:nvSpPr>
          <p:cNvPr id="89099" name="Text Box 14"/>
          <p:cNvSpPr txBox="1">
            <a:spLocks noChangeArrowheads="1"/>
          </p:cNvSpPr>
          <p:nvPr/>
        </p:nvSpPr>
        <p:spPr bwMode="auto">
          <a:xfrm>
            <a:off x="3810000" y="1828802"/>
            <a:ext cx="11049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i="1" dirty="0" err="1">
                <a:solidFill>
                  <a:schemeClr val="bg1"/>
                </a:solidFill>
                <a:latin typeface="Calibri"/>
                <a:cs typeface="Calibri"/>
              </a:rPr>
              <a:t>Filtres</a:t>
            </a:r>
            <a:endParaRPr lang="en-US" b="1" i="1" dirty="0">
              <a:solidFill>
                <a:schemeClr val="bg1"/>
              </a:solidFill>
              <a:latin typeface="Calibri"/>
              <a:cs typeface="Calibri"/>
            </a:endParaRPr>
          </a:p>
        </p:txBody>
      </p:sp>
      <p:sp>
        <p:nvSpPr>
          <p:cNvPr id="89100" name="Text Box 15"/>
          <p:cNvSpPr txBox="1">
            <a:spLocks noChangeArrowheads="1"/>
          </p:cNvSpPr>
          <p:nvPr/>
        </p:nvSpPr>
        <p:spPr bwMode="auto">
          <a:xfrm>
            <a:off x="1066801" y="3505203"/>
            <a:ext cx="7162800" cy="2092877"/>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buFontTx/>
              <a:buChar char="•"/>
            </a:pPr>
            <a:r>
              <a:rPr lang="en-US" sz="2000" dirty="0">
                <a:solidFill>
                  <a:schemeClr val="bg1"/>
                </a:solidFill>
                <a:latin typeface="Calibri"/>
                <a:cs typeface="Calibri"/>
              </a:rPr>
              <a:t>    Types : </a:t>
            </a:r>
            <a:r>
              <a:rPr lang="en-US" sz="2000" dirty="0" err="1">
                <a:solidFill>
                  <a:schemeClr val="bg1"/>
                </a:solidFill>
                <a:latin typeface="Calibri"/>
                <a:cs typeface="Calibri"/>
              </a:rPr>
              <a:t>analogique</a:t>
            </a:r>
            <a:r>
              <a:rPr lang="en-US" sz="2000" dirty="0">
                <a:solidFill>
                  <a:schemeClr val="bg1"/>
                </a:solidFill>
                <a:latin typeface="Calibri"/>
                <a:cs typeface="Calibri"/>
              </a:rPr>
              <a:t> (circuit de </a:t>
            </a:r>
            <a:r>
              <a:rPr lang="en-US" sz="2000" dirty="0" err="1">
                <a:solidFill>
                  <a:schemeClr val="bg1"/>
                </a:solidFill>
                <a:latin typeface="Calibri"/>
                <a:cs typeface="Calibri"/>
              </a:rPr>
              <a:t>résistances</a:t>
            </a:r>
            <a:r>
              <a:rPr lang="en-US" sz="2000" dirty="0">
                <a:solidFill>
                  <a:schemeClr val="bg1"/>
                </a:solidFill>
                <a:latin typeface="Calibri"/>
                <a:cs typeface="Calibri"/>
              </a:rPr>
              <a:t> et de </a:t>
            </a:r>
            <a:r>
              <a:rPr lang="en-US" sz="2000" dirty="0" err="1">
                <a:solidFill>
                  <a:schemeClr val="bg1"/>
                </a:solidFill>
                <a:latin typeface="Calibri"/>
                <a:cs typeface="Calibri"/>
              </a:rPr>
              <a:t>capacités</a:t>
            </a:r>
            <a:r>
              <a:rPr lang="en-US" sz="2000" dirty="0">
                <a:solidFill>
                  <a:schemeClr val="bg1"/>
                </a:solidFill>
                <a:latin typeface="Calibri"/>
                <a:cs typeface="Calibri"/>
              </a:rPr>
              <a:t>), </a:t>
            </a:r>
            <a:br>
              <a:rPr lang="en-US" sz="2000" dirty="0">
                <a:solidFill>
                  <a:schemeClr val="bg1"/>
                </a:solidFill>
                <a:latin typeface="Calibri"/>
                <a:cs typeface="Calibri"/>
              </a:rPr>
            </a:br>
            <a:r>
              <a:rPr lang="en-US" sz="2000" dirty="0">
                <a:solidFill>
                  <a:schemeClr val="bg1"/>
                </a:solidFill>
                <a:latin typeface="Calibri"/>
                <a:cs typeface="Calibri"/>
              </a:rPr>
              <a:t>	   digital (</a:t>
            </a:r>
            <a:r>
              <a:rPr lang="en-US" sz="2000" dirty="0" err="1">
                <a:solidFill>
                  <a:schemeClr val="bg1"/>
                </a:solidFill>
                <a:latin typeface="Calibri"/>
                <a:cs typeface="Calibri"/>
              </a:rPr>
              <a:t>algorithme</a:t>
            </a:r>
            <a:r>
              <a:rPr lang="en-US" sz="2000" dirty="0">
                <a:solidFill>
                  <a:schemeClr val="bg1"/>
                </a:solidFill>
                <a:latin typeface="Calibri"/>
                <a:cs typeface="Calibri"/>
              </a:rPr>
              <a:t> de </a:t>
            </a:r>
            <a:r>
              <a:rPr lang="en-US" sz="2000" dirty="0" err="1">
                <a:solidFill>
                  <a:schemeClr val="bg1"/>
                </a:solidFill>
                <a:latin typeface="Calibri"/>
                <a:cs typeface="Calibri"/>
              </a:rPr>
              <a:t>l’ordinateur</a:t>
            </a:r>
            <a:r>
              <a:rPr lang="en-US" sz="2000" dirty="0">
                <a:solidFill>
                  <a:schemeClr val="bg1"/>
                </a:solidFill>
                <a:latin typeface="Calibri"/>
                <a:cs typeface="Calibri"/>
              </a:rPr>
              <a:t>)</a:t>
            </a:r>
          </a:p>
          <a:p>
            <a:pPr>
              <a:spcBef>
                <a:spcPct val="50000"/>
              </a:spcBef>
              <a:buFontTx/>
              <a:buChar char="•"/>
            </a:pPr>
            <a:r>
              <a:rPr lang="en-US" sz="2000" dirty="0">
                <a:solidFill>
                  <a:schemeClr val="bg1"/>
                </a:solidFill>
                <a:latin typeface="Calibri"/>
                <a:cs typeface="Calibri"/>
              </a:rPr>
              <a:t>     </a:t>
            </a:r>
            <a:r>
              <a:rPr lang="en-US" sz="2000" dirty="0" err="1">
                <a:solidFill>
                  <a:schemeClr val="bg1"/>
                </a:solidFill>
                <a:latin typeface="Calibri"/>
                <a:cs typeface="Calibri"/>
              </a:rPr>
              <a:t>Filtres</a:t>
            </a:r>
            <a:r>
              <a:rPr lang="en-US" sz="2000" dirty="0">
                <a:solidFill>
                  <a:schemeClr val="bg1"/>
                </a:solidFill>
                <a:latin typeface="Calibri"/>
                <a:cs typeface="Calibri"/>
              </a:rPr>
              <a:t> </a:t>
            </a:r>
            <a:r>
              <a:rPr lang="en-US" sz="2000" dirty="0" err="1">
                <a:solidFill>
                  <a:schemeClr val="bg1"/>
                </a:solidFill>
                <a:latin typeface="Calibri"/>
                <a:cs typeface="Calibri"/>
              </a:rPr>
              <a:t>affectent</a:t>
            </a:r>
            <a:r>
              <a:rPr lang="en-US" sz="2000" dirty="0">
                <a:solidFill>
                  <a:schemeClr val="bg1"/>
                </a:solidFill>
                <a:latin typeface="Calibri"/>
                <a:cs typeface="Calibri"/>
              </a:rPr>
              <a:t> le signal et le </a:t>
            </a:r>
            <a:r>
              <a:rPr lang="en-US" sz="2000" dirty="0">
                <a:solidFill>
                  <a:srgbClr val="FFFF00"/>
                </a:solidFill>
                <a:latin typeface="Calibri"/>
                <a:cs typeface="Calibri"/>
              </a:rPr>
              <a:t>BRUIT</a:t>
            </a:r>
          </a:p>
          <a:p>
            <a:pPr>
              <a:spcBef>
                <a:spcPct val="50000"/>
              </a:spcBef>
            </a:pPr>
            <a:r>
              <a:rPr lang="en-US" sz="2000" dirty="0">
                <a:solidFill>
                  <a:schemeClr val="bg1"/>
                </a:solidFill>
                <a:latin typeface="Calibri"/>
                <a:cs typeface="Calibri"/>
              </a:rPr>
              <a:t>	-   </a:t>
            </a:r>
            <a:r>
              <a:rPr lang="en-US" sz="2000" dirty="0" err="1">
                <a:solidFill>
                  <a:schemeClr val="bg1"/>
                </a:solidFill>
                <a:latin typeface="Calibri"/>
                <a:cs typeface="Calibri"/>
              </a:rPr>
              <a:t>utiliser</a:t>
            </a:r>
            <a:r>
              <a:rPr lang="en-US" sz="2000" dirty="0">
                <a:solidFill>
                  <a:schemeClr val="bg1"/>
                </a:solidFill>
                <a:latin typeface="Calibri"/>
                <a:cs typeface="Calibri"/>
              </a:rPr>
              <a:t> les </a:t>
            </a:r>
            <a:r>
              <a:rPr lang="en-US" sz="2000" dirty="0" err="1">
                <a:solidFill>
                  <a:schemeClr val="bg1"/>
                </a:solidFill>
                <a:latin typeface="Calibri"/>
                <a:cs typeface="Calibri"/>
              </a:rPr>
              <a:t>réglages</a:t>
            </a:r>
            <a:r>
              <a:rPr lang="en-US" sz="2000" dirty="0">
                <a:solidFill>
                  <a:schemeClr val="bg1"/>
                </a:solidFill>
                <a:latin typeface="Calibri"/>
                <a:cs typeface="Calibri"/>
              </a:rPr>
              <a:t> standards</a:t>
            </a:r>
          </a:p>
          <a:p>
            <a:pPr>
              <a:spcBef>
                <a:spcPct val="50000"/>
              </a:spcBef>
            </a:pPr>
            <a:r>
              <a:rPr lang="en-US" sz="2000" dirty="0">
                <a:solidFill>
                  <a:schemeClr val="bg1"/>
                </a:solidFill>
                <a:latin typeface="Calibri"/>
                <a:cs typeface="Calibri"/>
              </a:rPr>
              <a:t>	-   </a:t>
            </a:r>
            <a:r>
              <a:rPr lang="en-US" sz="2000" dirty="0" err="1">
                <a:solidFill>
                  <a:schemeClr val="bg1"/>
                </a:solidFill>
                <a:latin typeface="Calibri"/>
                <a:cs typeface="Calibri"/>
              </a:rPr>
              <a:t>comprendre</a:t>
            </a:r>
            <a:r>
              <a:rPr lang="en-US" sz="2000" dirty="0">
                <a:solidFill>
                  <a:schemeClr val="bg1"/>
                </a:solidFill>
                <a:latin typeface="Calibri"/>
                <a:cs typeface="Calibri"/>
              </a:rPr>
              <a:t> les </a:t>
            </a:r>
            <a:r>
              <a:rPr lang="en-US" sz="2000" dirty="0" err="1">
                <a:solidFill>
                  <a:schemeClr val="bg1"/>
                </a:solidFill>
                <a:latin typeface="Calibri"/>
                <a:cs typeface="Calibri"/>
              </a:rPr>
              <a:t>effets</a:t>
            </a:r>
            <a:r>
              <a:rPr lang="en-US" sz="2000" dirty="0">
                <a:solidFill>
                  <a:schemeClr val="bg1"/>
                </a:solidFill>
                <a:latin typeface="Calibri"/>
                <a:cs typeface="Calibri"/>
              </a:rPr>
              <a:t> d’un </a:t>
            </a:r>
            <a:r>
              <a:rPr lang="en-US" sz="2000" dirty="0" err="1">
                <a:solidFill>
                  <a:schemeClr val="bg1"/>
                </a:solidFill>
                <a:latin typeface="Calibri"/>
                <a:cs typeface="Calibri"/>
              </a:rPr>
              <a:t>réglage</a:t>
            </a:r>
            <a:r>
              <a:rPr lang="en-US" sz="2000" dirty="0">
                <a:solidFill>
                  <a:schemeClr val="bg1"/>
                </a:solidFill>
                <a:latin typeface="Calibri"/>
                <a:cs typeface="Calibri"/>
              </a:rPr>
              <a:t> non-standard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91139" name="Text Box 3"/>
          <p:cNvSpPr txBox="1">
            <a:spLocks noChangeArrowheads="1"/>
          </p:cNvSpPr>
          <p:nvPr/>
        </p:nvSpPr>
        <p:spPr bwMode="auto">
          <a:xfrm>
            <a:off x="152400" y="6324602"/>
            <a:ext cx="80010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Filtre passe-haut ou filtre basse fréquence</a:t>
            </a:r>
          </a:p>
        </p:txBody>
      </p:sp>
      <p:sp>
        <p:nvSpPr>
          <p:cNvPr id="91140" name="Rectangle 6"/>
          <p:cNvSpPr>
            <a:spLocks noChangeArrowheads="1"/>
          </p:cNvSpPr>
          <p:nvPr/>
        </p:nvSpPr>
        <p:spPr bwMode="auto">
          <a:xfrm>
            <a:off x="3429000" y="1066800"/>
            <a:ext cx="1676400" cy="10668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91141" name="Line 7"/>
          <p:cNvSpPr>
            <a:spLocks noChangeShapeType="1"/>
          </p:cNvSpPr>
          <p:nvPr/>
        </p:nvSpPr>
        <p:spPr bwMode="auto">
          <a:xfrm>
            <a:off x="2819400" y="1600200"/>
            <a:ext cx="6096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1142" name="Line 9"/>
          <p:cNvSpPr>
            <a:spLocks noChangeShapeType="1"/>
          </p:cNvSpPr>
          <p:nvPr/>
        </p:nvSpPr>
        <p:spPr bwMode="auto">
          <a:xfrm>
            <a:off x="5105400" y="16002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1143" name="Text Box 13"/>
          <p:cNvSpPr txBox="1">
            <a:spLocks noChangeArrowheads="1"/>
          </p:cNvSpPr>
          <p:nvPr/>
        </p:nvSpPr>
        <p:spPr bwMode="auto">
          <a:xfrm>
            <a:off x="3810000" y="1371602"/>
            <a:ext cx="11430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i="1" dirty="0" err="1">
                <a:solidFill>
                  <a:schemeClr val="bg1"/>
                </a:solidFill>
                <a:latin typeface="Calibri"/>
                <a:cs typeface="Calibri"/>
              </a:rPr>
              <a:t>Filtre</a:t>
            </a:r>
            <a:endParaRPr lang="en-US" b="1" i="1" dirty="0">
              <a:solidFill>
                <a:schemeClr val="bg1"/>
              </a:solidFill>
              <a:latin typeface="Calibri"/>
              <a:cs typeface="Calibri"/>
            </a:endParaRPr>
          </a:p>
        </p:txBody>
      </p:sp>
      <p:sp>
        <p:nvSpPr>
          <p:cNvPr id="91144" name="Freeform 17"/>
          <p:cNvSpPr>
            <a:spLocks/>
          </p:cNvSpPr>
          <p:nvPr/>
        </p:nvSpPr>
        <p:spPr bwMode="auto">
          <a:xfrm>
            <a:off x="1447800" y="990600"/>
            <a:ext cx="1066800" cy="1143000"/>
          </a:xfrm>
          <a:custGeom>
            <a:avLst/>
            <a:gdLst>
              <a:gd name="T0" fmla="*/ 0 w 672"/>
              <a:gd name="T1" fmla="*/ 2147483647 h 720"/>
              <a:gd name="T2" fmla="*/ 2147483647 w 672"/>
              <a:gd name="T3" fmla="*/ 2147483647 h 720"/>
              <a:gd name="T4" fmla="*/ 2147483647 w 672"/>
              <a:gd name="T5" fmla="*/ 2147483647 h 720"/>
              <a:gd name="T6" fmla="*/ 2147483647 w 672"/>
              <a:gd name="T7" fmla="*/ 2147483647 h 720"/>
              <a:gd name="T8" fmla="*/ 2147483647 w 672"/>
              <a:gd name="T9" fmla="*/ 2147483647 h 720"/>
              <a:gd name="T10" fmla="*/ 2147483647 w 672"/>
              <a:gd name="T11" fmla="*/ 2147483647 h 720"/>
              <a:gd name="T12" fmla="*/ 2147483647 w 672"/>
              <a:gd name="T13" fmla="*/ 2147483647 h 720"/>
              <a:gd name="T14" fmla="*/ 2147483647 w 672"/>
              <a:gd name="T15" fmla="*/ 2147483647 h 72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720"/>
              <a:gd name="T26" fmla="*/ 672 w 672"/>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720">
                <a:moveTo>
                  <a:pt x="0" y="384"/>
                </a:moveTo>
                <a:cubicBezTo>
                  <a:pt x="32" y="192"/>
                  <a:pt x="64" y="0"/>
                  <a:pt x="96" y="48"/>
                </a:cubicBezTo>
                <a:cubicBezTo>
                  <a:pt x="128" y="96"/>
                  <a:pt x="160" y="672"/>
                  <a:pt x="192" y="672"/>
                </a:cubicBezTo>
                <a:cubicBezTo>
                  <a:pt x="224" y="672"/>
                  <a:pt x="256" y="48"/>
                  <a:pt x="288" y="48"/>
                </a:cubicBezTo>
                <a:cubicBezTo>
                  <a:pt x="320" y="48"/>
                  <a:pt x="352" y="672"/>
                  <a:pt x="384" y="672"/>
                </a:cubicBezTo>
                <a:cubicBezTo>
                  <a:pt x="416" y="672"/>
                  <a:pt x="448" y="48"/>
                  <a:pt x="480" y="48"/>
                </a:cubicBezTo>
                <a:cubicBezTo>
                  <a:pt x="512" y="48"/>
                  <a:pt x="544" y="624"/>
                  <a:pt x="576" y="672"/>
                </a:cubicBezTo>
                <a:cubicBezTo>
                  <a:pt x="608" y="720"/>
                  <a:pt x="656" y="392"/>
                  <a:pt x="672" y="336"/>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91145" name="Line 19"/>
          <p:cNvSpPr>
            <a:spLocks noChangeShapeType="1"/>
          </p:cNvSpPr>
          <p:nvPr/>
        </p:nvSpPr>
        <p:spPr bwMode="auto">
          <a:xfrm>
            <a:off x="1066800" y="10668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1146" name="Line 20"/>
          <p:cNvSpPr>
            <a:spLocks noChangeShapeType="1"/>
          </p:cNvSpPr>
          <p:nvPr/>
        </p:nvSpPr>
        <p:spPr bwMode="auto">
          <a:xfrm>
            <a:off x="1066800" y="20574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1147" name="Line 21"/>
          <p:cNvSpPr>
            <a:spLocks noChangeShapeType="1"/>
          </p:cNvSpPr>
          <p:nvPr/>
        </p:nvSpPr>
        <p:spPr bwMode="auto">
          <a:xfrm>
            <a:off x="990600" y="1066800"/>
            <a:ext cx="0" cy="990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1148" name="Text Box 22"/>
          <p:cNvSpPr txBox="1">
            <a:spLocks noChangeArrowheads="1"/>
          </p:cNvSpPr>
          <p:nvPr/>
        </p:nvSpPr>
        <p:spPr bwMode="auto">
          <a:xfrm>
            <a:off x="457200" y="1371602"/>
            <a:ext cx="876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IN</a:t>
            </a:r>
          </a:p>
        </p:txBody>
      </p:sp>
      <p:sp>
        <p:nvSpPr>
          <p:cNvPr id="91149" name="Freeform 25"/>
          <p:cNvSpPr>
            <a:spLocks/>
          </p:cNvSpPr>
          <p:nvPr/>
        </p:nvSpPr>
        <p:spPr bwMode="auto">
          <a:xfrm>
            <a:off x="7086600" y="1066800"/>
            <a:ext cx="1066800" cy="1143000"/>
          </a:xfrm>
          <a:custGeom>
            <a:avLst/>
            <a:gdLst>
              <a:gd name="T0" fmla="*/ 0 w 672"/>
              <a:gd name="T1" fmla="*/ 2147483647 h 720"/>
              <a:gd name="T2" fmla="*/ 2147483647 w 672"/>
              <a:gd name="T3" fmla="*/ 2147483647 h 720"/>
              <a:gd name="T4" fmla="*/ 2147483647 w 672"/>
              <a:gd name="T5" fmla="*/ 2147483647 h 720"/>
              <a:gd name="T6" fmla="*/ 2147483647 w 672"/>
              <a:gd name="T7" fmla="*/ 2147483647 h 720"/>
              <a:gd name="T8" fmla="*/ 2147483647 w 672"/>
              <a:gd name="T9" fmla="*/ 2147483647 h 720"/>
              <a:gd name="T10" fmla="*/ 2147483647 w 672"/>
              <a:gd name="T11" fmla="*/ 2147483647 h 720"/>
              <a:gd name="T12" fmla="*/ 2147483647 w 672"/>
              <a:gd name="T13" fmla="*/ 2147483647 h 720"/>
              <a:gd name="T14" fmla="*/ 2147483647 w 672"/>
              <a:gd name="T15" fmla="*/ 2147483647 h 72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720"/>
              <a:gd name="T26" fmla="*/ 672 w 672"/>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720">
                <a:moveTo>
                  <a:pt x="0" y="384"/>
                </a:moveTo>
                <a:cubicBezTo>
                  <a:pt x="32" y="192"/>
                  <a:pt x="64" y="0"/>
                  <a:pt x="96" y="48"/>
                </a:cubicBezTo>
                <a:cubicBezTo>
                  <a:pt x="128" y="96"/>
                  <a:pt x="160" y="672"/>
                  <a:pt x="192" y="672"/>
                </a:cubicBezTo>
                <a:cubicBezTo>
                  <a:pt x="224" y="672"/>
                  <a:pt x="256" y="48"/>
                  <a:pt x="288" y="48"/>
                </a:cubicBezTo>
                <a:cubicBezTo>
                  <a:pt x="320" y="48"/>
                  <a:pt x="352" y="672"/>
                  <a:pt x="384" y="672"/>
                </a:cubicBezTo>
                <a:cubicBezTo>
                  <a:pt x="416" y="672"/>
                  <a:pt x="448" y="48"/>
                  <a:pt x="480" y="48"/>
                </a:cubicBezTo>
                <a:cubicBezTo>
                  <a:pt x="512" y="48"/>
                  <a:pt x="544" y="624"/>
                  <a:pt x="576" y="672"/>
                </a:cubicBezTo>
                <a:cubicBezTo>
                  <a:pt x="608" y="720"/>
                  <a:pt x="656" y="392"/>
                  <a:pt x="672" y="336"/>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91150" name="Line 26"/>
          <p:cNvSpPr>
            <a:spLocks noChangeShapeType="1"/>
          </p:cNvSpPr>
          <p:nvPr/>
        </p:nvSpPr>
        <p:spPr bwMode="auto">
          <a:xfrm>
            <a:off x="6705600" y="11430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1151" name="Line 27"/>
          <p:cNvSpPr>
            <a:spLocks noChangeShapeType="1"/>
          </p:cNvSpPr>
          <p:nvPr/>
        </p:nvSpPr>
        <p:spPr bwMode="auto">
          <a:xfrm>
            <a:off x="6705600" y="21336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1152" name="Line 28"/>
          <p:cNvSpPr>
            <a:spLocks noChangeShapeType="1"/>
          </p:cNvSpPr>
          <p:nvPr/>
        </p:nvSpPr>
        <p:spPr bwMode="auto">
          <a:xfrm>
            <a:off x="6629400" y="1143000"/>
            <a:ext cx="0" cy="990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1153" name="Text Box 29"/>
          <p:cNvSpPr txBox="1">
            <a:spLocks noChangeArrowheads="1"/>
          </p:cNvSpPr>
          <p:nvPr/>
        </p:nvSpPr>
        <p:spPr bwMode="auto">
          <a:xfrm>
            <a:off x="5867401" y="1447802"/>
            <a:ext cx="1003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a:t>
            </a:r>
          </a:p>
        </p:txBody>
      </p:sp>
      <p:sp>
        <p:nvSpPr>
          <p:cNvPr id="91154" name="Text Box 31"/>
          <p:cNvSpPr txBox="1">
            <a:spLocks noChangeArrowheads="1"/>
          </p:cNvSpPr>
          <p:nvPr/>
        </p:nvSpPr>
        <p:spPr bwMode="auto">
          <a:xfrm>
            <a:off x="1143000" y="685802"/>
            <a:ext cx="2730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chemeClr val="bg1"/>
                </a:solidFill>
                <a:latin typeface="Calibri"/>
                <a:cs typeface="Calibri"/>
              </a:rPr>
              <a:t>Freq = 200 Hz</a:t>
            </a:r>
          </a:p>
        </p:txBody>
      </p:sp>
      <p:sp>
        <p:nvSpPr>
          <p:cNvPr id="91155" name="Rectangle 32"/>
          <p:cNvSpPr>
            <a:spLocks noChangeArrowheads="1"/>
          </p:cNvSpPr>
          <p:nvPr/>
        </p:nvSpPr>
        <p:spPr bwMode="auto">
          <a:xfrm>
            <a:off x="3429000" y="2667000"/>
            <a:ext cx="1676400" cy="10668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91156" name="Line 33"/>
          <p:cNvSpPr>
            <a:spLocks noChangeShapeType="1"/>
          </p:cNvSpPr>
          <p:nvPr/>
        </p:nvSpPr>
        <p:spPr bwMode="auto">
          <a:xfrm>
            <a:off x="2819400" y="3200400"/>
            <a:ext cx="6096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1157" name="Line 34"/>
          <p:cNvSpPr>
            <a:spLocks noChangeShapeType="1"/>
          </p:cNvSpPr>
          <p:nvPr/>
        </p:nvSpPr>
        <p:spPr bwMode="auto">
          <a:xfrm>
            <a:off x="5105400" y="32004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1158" name="Text Box 35"/>
          <p:cNvSpPr txBox="1">
            <a:spLocks noChangeArrowheads="1"/>
          </p:cNvSpPr>
          <p:nvPr/>
        </p:nvSpPr>
        <p:spPr bwMode="auto">
          <a:xfrm>
            <a:off x="3810000" y="2971802"/>
            <a:ext cx="1257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i="1" dirty="0" err="1">
                <a:solidFill>
                  <a:schemeClr val="bg1"/>
                </a:solidFill>
                <a:latin typeface="Calibri"/>
                <a:cs typeface="Calibri"/>
              </a:rPr>
              <a:t>Filtre</a:t>
            </a:r>
            <a:endParaRPr lang="en-US" b="1" i="1" dirty="0">
              <a:solidFill>
                <a:schemeClr val="bg1"/>
              </a:solidFill>
              <a:latin typeface="Calibri"/>
              <a:cs typeface="Calibri"/>
            </a:endParaRPr>
          </a:p>
        </p:txBody>
      </p:sp>
      <p:sp>
        <p:nvSpPr>
          <p:cNvPr id="91159" name="Line 38"/>
          <p:cNvSpPr>
            <a:spLocks noChangeShapeType="1"/>
          </p:cNvSpPr>
          <p:nvPr/>
        </p:nvSpPr>
        <p:spPr bwMode="auto">
          <a:xfrm>
            <a:off x="1066800" y="26670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1160" name="Line 39"/>
          <p:cNvSpPr>
            <a:spLocks noChangeShapeType="1"/>
          </p:cNvSpPr>
          <p:nvPr/>
        </p:nvSpPr>
        <p:spPr bwMode="auto">
          <a:xfrm>
            <a:off x="1066800" y="36576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1161" name="Line 40"/>
          <p:cNvSpPr>
            <a:spLocks noChangeShapeType="1"/>
          </p:cNvSpPr>
          <p:nvPr/>
        </p:nvSpPr>
        <p:spPr bwMode="auto">
          <a:xfrm>
            <a:off x="990600" y="2667000"/>
            <a:ext cx="0" cy="990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1162" name="Text Box 41"/>
          <p:cNvSpPr txBox="1">
            <a:spLocks noChangeArrowheads="1"/>
          </p:cNvSpPr>
          <p:nvPr/>
        </p:nvSpPr>
        <p:spPr bwMode="auto">
          <a:xfrm>
            <a:off x="457200" y="2971802"/>
            <a:ext cx="8001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IN</a:t>
            </a:r>
          </a:p>
        </p:txBody>
      </p:sp>
      <p:sp>
        <p:nvSpPr>
          <p:cNvPr id="91163" name="Text Box 46"/>
          <p:cNvSpPr txBox="1">
            <a:spLocks noChangeArrowheads="1"/>
          </p:cNvSpPr>
          <p:nvPr/>
        </p:nvSpPr>
        <p:spPr bwMode="auto">
          <a:xfrm>
            <a:off x="5867400" y="3048002"/>
            <a:ext cx="1447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 </a:t>
            </a:r>
            <a:r>
              <a:rPr lang="en-US" b="1" dirty="0">
                <a:solidFill>
                  <a:schemeClr val="bg1"/>
                </a:solidFill>
                <a:latin typeface="Calibri"/>
                <a:cs typeface="Calibri"/>
              </a:rPr>
              <a:t>= 0</a:t>
            </a:r>
          </a:p>
        </p:txBody>
      </p:sp>
      <p:sp>
        <p:nvSpPr>
          <p:cNvPr id="91164" name="Text Box 47"/>
          <p:cNvSpPr txBox="1">
            <a:spLocks noChangeArrowheads="1"/>
          </p:cNvSpPr>
          <p:nvPr/>
        </p:nvSpPr>
        <p:spPr bwMode="auto">
          <a:xfrm>
            <a:off x="1143000" y="2286002"/>
            <a:ext cx="24638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chemeClr val="bg1"/>
                </a:solidFill>
                <a:latin typeface="Calibri"/>
                <a:cs typeface="Calibri"/>
              </a:rPr>
              <a:t>Freq = 50 Hz</a:t>
            </a:r>
          </a:p>
        </p:txBody>
      </p:sp>
      <p:sp>
        <p:nvSpPr>
          <p:cNvPr id="91165" name="Line 48"/>
          <p:cNvSpPr>
            <a:spLocks noChangeShapeType="1"/>
          </p:cNvSpPr>
          <p:nvPr/>
        </p:nvSpPr>
        <p:spPr bwMode="auto">
          <a:xfrm>
            <a:off x="7162801" y="3200400"/>
            <a:ext cx="9144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66" name="Line 49"/>
          <p:cNvSpPr>
            <a:spLocks noChangeShapeType="1"/>
          </p:cNvSpPr>
          <p:nvPr/>
        </p:nvSpPr>
        <p:spPr bwMode="auto">
          <a:xfrm>
            <a:off x="2209800" y="4343400"/>
            <a:ext cx="0" cy="129540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67" name="Line 50"/>
          <p:cNvSpPr>
            <a:spLocks noChangeShapeType="1"/>
          </p:cNvSpPr>
          <p:nvPr/>
        </p:nvSpPr>
        <p:spPr bwMode="auto">
          <a:xfrm>
            <a:off x="2209800" y="5638800"/>
            <a:ext cx="36576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68" name="Text Box 51"/>
          <p:cNvSpPr txBox="1">
            <a:spLocks noChangeArrowheads="1"/>
          </p:cNvSpPr>
          <p:nvPr/>
        </p:nvSpPr>
        <p:spPr bwMode="auto">
          <a:xfrm>
            <a:off x="5943600" y="5486402"/>
            <a:ext cx="2768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err="1">
                <a:solidFill>
                  <a:schemeClr val="bg1"/>
                </a:solidFill>
                <a:latin typeface="Calibri"/>
                <a:cs typeface="Calibri"/>
              </a:rPr>
              <a:t>Fréquence</a:t>
            </a:r>
            <a:r>
              <a:rPr lang="en-US" dirty="0">
                <a:solidFill>
                  <a:schemeClr val="bg1"/>
                </a:solidFill>
                <a:latin typeface="Calibri"/>
                <a:cs typeface="Calibri"/>
              </a:rPr>
              <a:t> (Hz)</a:t>
            </a:r>
          </a:p>
        </p:txBody>
      </p:sp>
      <p:sp>
        <p:nvSpPr>
          <p:cNvPr id="91169" name="Text Box 52"/>
          <p:cNvSpPr txBox="1">
            <a:spLocks noChangeArrowheads="1"/>
          </p:cNvSpPr>
          <p:nvPr/>
        </p:nvSpPr>
        <p:spPr bwMode="auto">
          <a:xfrm>
            <a:off x="1524000" y="4038602"/>
            <a:ext cx="2654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 </a:t>
            </a:r>
            <a:r>
              <a:rPr lang="en-US" b="1" dirty="0">
                <a:solidFill>
                  <a:schemeClr val="bg1"/>
                </a:solidFill>
                <a:latin typeface="Calibri"/>
                <a:cs typeface="Calibri"/>
              </a:rPr>
              <a:t>/  V</a:t>
            </a:r>
            <a:r>
              <a:rPr lang="en-US" b="1" baseline="-25000" dirty="0">
                <a:solidFill>
                  <a:schemeClr val="bg1"/>
                </a:solidFill>
                <a:latin typeface="Calibri"/>
                <a:cs typeface="Calibri"/>
              </a:rPr>
              <a:t>IN</a:t>
            </a:r>
          </a:p>
        </p:txBody>
      </p:sp>
      <p:sp>
        <p:nvSpPr>
          <p:cNvPr id="91170" name="Line 54"/>
          <p:cNvSpPr>
            <a:spLocks noChangeShapeType="1"/>
          </p:cNvSpPr>
          <p:nvPr/>
        </p:nvSpPr>
        <p:spPr bwMode="auto">
          <a:xfrm>
            <a:off x="2133600" y="4800600"/>
            <a:ext cx="1524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71" name="Text Box 55"/>
          <p:cNvSpPr txBox="1">
            <a:spLocks noChangeArrowheads="1"/>
          </p:cNvSpPr>
          <p:nvPr/>
        </p:nvSpPr>
        <p:spPr bwMode="auto">
          <a:xfrm>
            <a:off x="1828800" y="4572002"/>
            <a:ext cx="304800" cy="83099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chemeClr val="bg1"/>
                </a:solidFill>
                <a:latin typeface="Calibri"/>
                <a:cs typeface="Calibri"/>
              </a:rPr>
              <a:t>1</a:t>
            </a:r>
          </a:p>
        </p:txBody>
      </p:sp>
      <p:sp>
        <p:nvSpPr>
          <p:cNvPr id="91172" name="Text Box 56"/>
          <p:cNvSpPr txBox="1">
            <a:spLocks noChangeArrowheads="1"/>
          </p:cNvSpPr>
          <p:nvPr/>
        </p:nvSpPr>
        <p:spPr bwMode="auto">
          <a:xfrm>
            <a:off x="1828800" y="5410202"/>
            <a:ext cx="304800" cy="83099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chemeClr val="bg1"/>
                </a:solidFill>
                <a:latin typeface="Calibri"/>
                <a:cs typeface="Calibri"/>
              </a:rPr>
              <a:t>0</a:t>
            </a:r>
          </a:p>
        </p:txBody>
      </p:sp>
      <p:sp>
        <p:nvSpPr>
          <p:cNvPr id="91173" name="Line 57"/>
          <p:cNvSpPr>
            <a:spLocks noChangeShapeType="1"/>
          </p:cNvSpPr>
          <p:nvPr/>
        </p:nvSpPr>
        <p:spPr bwMode="auto">
          <a:xfrm>
            <a:off x="3352800" y="5562600"/>
            <a:ext cx="0" cy="152400"/>
          </a:xfrm>
          <a:prstGeom prst="line">
            <a:avLst/>
          </a:prstGeom>
          <a:noFill/>
          <a:ln w="9525">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74" name="Text Box 58"/>
          <p:cNvSpPr txBox="1">
            <a:spLocks noChangeArrowheads="1"/>
          </p:cNvSpPr>
          <p:nvPr/>
        </p:nvSpPr>
        <p:spPr bwMode="auto">
          <a:xfrm>
            <a:off x="3124200" y="5715002"/>
            <a:ext cx="2260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100 (cutoff)</a:t>
            </a:r>
          </a:p>
        </p:txBody>
      </p:sp>
      <p:sp>
        <p:nvSpPr>
          <p:cNvPr id="91175" name="Line 59"/>
          <p:cNvSpPr>
            <a:spLocks noChangeShapeType="1"/>
          </p:cNvSpPr>
          <p:nvPr/>
        </p:nvSpPr>
        <p:spPr bwMode="auto">
          <a:xfrm flipV="1">
            <a:off x="3352800" y="4800600"/>
            <a:ext cx="0" cy="83820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76" name="Line 60"/>
          <p:cNvSpPr>
            <a:spLocks noChangeShapeType="1"/>
          </p:cNvSpPr>
          <p:nvPr/>
        </p:nvSpPr>
        <p:spPr bwMode="auto">
          <a:xfrm>
            <a:off x="3352800" y="4800600"/>
            <a:ext cx="24384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77" name="Line 61"/>
          <p:cNvSpPr>
            <a:spLocks noChangeShapeType="1"/>
          </p:cNvSpPr>
          <p:nvPr/>
        </p:nvSpPr>
        <p:spPr bwMode="auto">
          <a:xfrm flipH="1">
            <a:off x="2209801" y="5638800"/>
            <a:ext cx="11430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1178" name="Freeform 62"/>
          <p:cNvSpPr>
            <a:spLocks/>
          </p:cNvSpPr>
          <p:nvPr/>
        </p:nvSpPr>
        <p:spPr bwMode="auto">
          <a:xfrm>
            <a:off x="1143000" y="2590800"/>
            <a:ext cx="1447800" cy="1066800"/>
          </a:xfrm>
          <a:custGeom>
            <a:avLst/>
            <a:gdLst>
              <a:gd name="T0" fmla="*/ 0 w 1008"/>
              <a:gd name="T1" fmla="*/ 2147483647 h 672"/>
              <a:gd name="T2" fmla="*/ 2147483647 w 1008"/>
              <a:gd name="T3" fmla="*/ 2147483647 h 672"/>
              <a:gd name="T4" fmla="*/ 2147483647 w 1008"/>
              <a:gd name="T5" fmla="*/ 2147483647 h 672"/>
              <a:gd name="T6" fmla="*/ 2147483647 w 1008"/>
              <a:gd name="T7" fmla="*/ 2147483647 h 672"/>
              <a:gd name="T8" fmla="*/ 2147483647 w 1008"/>
              <a:gd name="T9" fmla="*/ 2147483647 h 672"/>
              <a:gd name="T10" fmla="*/ 0 60000 65536"/>
              <a:gd name="T11" fmla="*/ 0 60000 65536"/>
              <a:gd name="T12" fmla="*/ 0 60000 65536"/>
              <a:gd name="T13" fmla="*/ 0 60000 65536"/>
              <a:gd name="T14" fmla="*/ 0 60000 65536"/>
              <a:gd name="T15" fmla="*/ 0 w 1008"/>
              <a:gd name="T16" fmla="*/ 0 h 672"/>
              <a:gd name="T17" fmla="*/ 1008 w 1008"/>
              <a:gd name="T18" fmla="*/ 672 h 672"/>
            </a:gdLst>
            <a:ahLst/>
            <a:cxnLst>
              <a:cxn ang="T10">
                <a:pos x="T0" y="T1"/>
              </a:cxn>
              <a:cxn ang="T11">
                <a:pos x="T2" y="T3"/>
              </a:cxn>
              <a:cxn ang="T12">
                <a:pos x="T4" y="T5"/>
              </a:cxn>
              <a:cxn ang="T13">
                <a:pos x="T6" y="T7"/>
              </a:cxn>
              <a:cxn ang="T14">
                <a:pos x="T8" y="T9"/>
              </a:cxn>
            </a:cxnLst>
            <a:rect l="T15" t="T16" r="T17" b="T18"/>
            <a:pathLst>
              <a:path w="1008" h="672">
                <a:moveTo>
                  <a:pt x="0" y="384"/>
                </a:moveTo>
                <a:cubicBezTo>
                  <a:pt x="80" y="192"/>
                  <a:pt x="160" y="0"/>
                  <a:pt x="240" y="48"/>
                </a:cubicBezTo>
                <a:cubicBezTo>
                  <a:pt x="320" y="96"/>
                  <a:pt x="392" y="672"/>
                  <a:pt x="480" y="672"/>
                </a:cubicBezTo>
                <a:cubicBezTo>
                  <a:pt x="568" y="672"/>
                  <a:pt x="680" y="96"/>
                  <a:pt x="768" y="48"/>
                </a:cubicBezTo>
                <a:cubicBezTo>
                  <a:pt x="856" y="0"/>
                  <a:pt x="968" y="328"/>
                  <a:pt x="1008" y="384"/>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43" name="Rectangle 42"/>
          <p:cNvSpPr/>
          <p:nvPr/>
        </p:nvSpPr>
        <p:spPr>
          <a:xfrm>
            <a:off x="6535617" y="6361668"/>
            <a:ext cx="2703096" cy="369332"/>
          </a:xfrm>
          <a:prstGeom prst="rect">
            <a:avLst/>
          </a:prstGeom>
        </p:spPr>
        <p:txBody>
          <a:bodyPr wrap="none">
            <a:spAutoFit/>
          </a:bodyPr>
          <a:lstStyle/>
          <a:p>
            <a:r>
              <a:rPr lang="fr-FR" sz="1800" i="1" dirty="0" smtClean="0">
                <a:solidFill>
                  <a:schemeClr val="bg1"/>
                </a:solidFill>
              </a:rPr>
              <a:t>D’après SD </a:t>
            </a:r>
            <a:r>
              <a:rPr lang="fr-FR" sz="1800" i="1" dirty="0" err="1" smtClean="0">
                <a:solidFill>
                  <a:schemeClr val="bg1"/>
                </a:solidFill>
              </a:rPr>
              <a:t>Nandedkar</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93187" name="Text Box 3"/>
          <p:cNvSpPr txBox="1">
            <a:spLocks noChangeArrowheads="1"/>
          </p:cNvSpPr>
          <p:nvPr/>
        </p:nvSpPr>
        <p:spPr bwMode="auto">
          <a:xfrm>
            <a:off x="152400" y="6324602"/>
            <a:ext cx="7848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Filtre passe-bas ou filtre haute fréquence</a:t>
            </a:r>
          </a:p>
        </p:txBody>
      </p:sp>
      <p:sp>
        <p:nvSpPr>
          <p:cNvPr id="93188" name="Rectangle 6"/>
          <p:cNvSpPr>
            <a:spLocks noChangeArrowheads="1"/>
          </p:cNvSpPr>
          <p:nvPr/>
        </p:nvSpPr>
        <p:spPr bwMode="auto">
          <a:xfrm>
            <a:off x="3429000" y="1066800"/>
            <a:ext cx="1676400" cy="10668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93189" name="Line 7"/>
          <p:cNvSpPr>
            <a:spLocks noChangeShapeType="1"/>
          </p:cNvSpPr>
          <p:nvPr/>
        </p:nvSpPr>
        <p:spPr bwMode="auto">
          <a:xfrm>
            <a:off x="2819400" y="1600200"/>
            <a:ext cx="6096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3190" name="Line 8"/>
          <p:cNvSpPr>
            <a:spLocks noChangeShapeType="1"/>
          </p:cNvSpPr>
          <p:nvPr/>
        </p:nvSpPr>
        <p:spPr bwMode="auto">
          <a:xfrm>
            <a:off x="5105400" y="16002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3191" name="Text Box 9"/>
          <p:cNvSpPr txBox="1">
            <a:spLocks noChangeArrowheads="1"/>
          </p:cNvSpPr>
          <p:nvPr/>
        </p:nvSpPr>
        <p:spPr bwMode="auto">
          <a:xfrm>
            <a:off x="3810000" y="1371602"/>
            <a:ext cx="1130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i="1" dirty="0" err="1">
                <a:solidFill>
                  <a:schemeClr val="bg1"/>
                </a:solidFill>
                <a:latin typeface="Calibri"/>
                <a:cs typeface="Calibri"/>
              </a:rPr>
              <a:t>Filtre</a:t>
            </a:r>
            <a:endParaRPr lang="en-US" b="1" i="1" dirty="0">
              <a:solidFill>
                <a:schemeClr val="bg1"/>
              </a:solidFill>
              <a:latin typeface="Calibri"/>
              <a:cs typeface="Calibri"/>
            </a:endParaRPr>
          </a:p>
        </p:txBody>
      </p:sp>
      <p:sp>
        <p:nvSpPr>
          <p:cNvPr id="93192" name="Text Box 19"/>
          <p:cNvSpPr txBox="1">
            <a:spLocks noChangeArrowheads="1"/>
          </p:cNvSpPr>
          <p:nvPr/>
        </p:nvSpPr>
        <p:spPr bwMode="auto">
          <a:xfrm>
            <a:off x="5867400" y="1447802"/>
            <a:ext cx="1765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a:t>
            </a:r>
            <a:r>
              <a:rPr lang="en-US" b="1" dirty="0">
                <a:solidFill>
                  <a:schemeClr val="bg1"/>
                </a:solidFill>
                <a:latin typeface="Calibri"/>
                <a:cs typeface="Calibri"/>
              </a:rPr>
              <a:t> = 0</a:t>
            </a:r>
            <a:endParaRPr lang="en-US" b="1" baseline="-25000" dirty="0">
              <a:solidFill>
                <a:schemeClr val="bg1"/>
              </a:solidFill>
              <a:latin typeface="Calibri"/>
              <a:cs typeface="Calibri"/>
            </a:endParaRPr>
          </a:p>
        </p:txBody>
      </p:sp>
      <p:sp>
        <p:nvSpPr>
          <p:cNvPr id="93193" name="Freeform 10"/>
          <p:cNvSpPr>
            <a:spLocks/>
          </p:cNvSpPr>
          <p:nvPr/>
        </p:nvSpPr>
        <p:spPr bwMode="auto">
          <a:xfrm>
            <a:off x="1219200" y="2590800"/>
            <a:ext cx="1371600" cy="1143000"/>
          </a:xfrm>
          <a:custGeom>
            <a:avLst/>
            <a:gdLst>
              <a:gd name="T0" fmla="*/ 0 w 672"/>
              <a:gd name="T1" fmla="*/ 2147483647 h 720"/>
              <a:gd name="T2" fmla="*/ 2147483647 w 672"/>
              <a:gd name="T3" fmla="*/ 2147483647 h 720"/>
              <a:gd name="T4" fmla="*/ 2147483647 w 672"/>
              <a:gd name="T5" fmla="*/ 2147483647 h 720"/>
              <a:gd name="T6" fmla="*/ 2147483647 w 672"/>
              <a:gd name="T7" fmla="*/ 2147483647 h 720"/>
              <a:gd name="T8" fmla="*/ 2147483647 w 672"/>
              <a:gd name="T9" fmla="*/ 2147483647 h 720"/>
              <a:gd name="T10" fmla="*/ 2147483647 w 672"/>
              <a:gd name="T11" fmla="*/ 2147483647 h 720"/>
              <a:gd name="T12" fmla="*/ 2147483647 w 672"/>
              <a:gd name="T13" fmla="*/ 2147483647 h 720"/>
              <a:gd name="T14" fmla="*/ 2147483647 w 672"/>
              <a:gd name="T15" fmla="*/ 2147483647 h 72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720"/>
              <a:gd name="T26" fmla="*/ 672 w 672"/>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720">
                <a:moveTo>
                  <a:pt x="0" y="384"/>
                </a:moveTo>
                <a:cubicBezTo>
                  <a:pt x="32" y="192"/>
                  <a:pt x="64" y="0"/>
                  <a:pt x="96" y="48"/>
                </a:cubicBezTo>
                <a:cubicBezTo>
                  <a:pt x="128" y="96"/>
                  <a:pt x="160" y="672"/>
                  <a:pt x="192" y="672"/>
                </a:cubicBezTo>
                <a:cubicBezTo>
                  <a:pt x="224" y="672"/>
                  <a:pt x="256" y="48"/>
                  <a:pt x="288" y="48"/>
                </a:cubicBezTo>
                <a:cubicBezTo>
                  <a:pt x="320" y="48"/>
                  <a:pt x="352" y="672"/>
                  <a:pt x="384" y="672"/>
                </a:cubicBezTo>
                <a:cubicBezTo>
                  <a:pt x="416" y="672"/>
                  <a:pt x="448" y="48"/>
                  <a:pt x="480" y="48"/>
                </a:cubicBezTo>
                <a:cubicBezTo>
                  <a:pt x="512" y="48"/>
                  <a:pt x="544" y="624"/>
                  <a:pt x="576" y="672"/>
                </a:cubicBezTo>
                <a:cubicBezTo>
                  <a:pt x="608" y="720"/>
                  <a:pt x="656" y="392"/>
                  <a:pt x="672" y="336"/>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93194" name="Line 11"/>
          <p:cNvSpPr>
            <a:spLocks noChangeShapeType="1"/>
          </p:cNvSpPr>
          <p:nvPr/>
        </p:nvSpPr>
        <p:spPr bwMode="auto">
          <a:xfrm>
            <a:off x="1143000" y="26670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3195" name="Line 12"/>
          <p:cNvSpPr>
            <a:spLocks noChangeShapeType="1"/>
          </p:cNvSpPr>
          <p:nvPr/>
        </p:nvSpPr>
        <p:spPr bwMode="auto">
          <a:xfrm>
            <a:off x="1143000" y="36576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3196" name="Line 13"/>
          <p:cNvSpPr>
            <a:spLocks noChangeShapeType="1"/>
          </p:cNvSpPr>
          <p:nvPr/>
        </p:nvSpPr>
        <p:spPr bwMode="auto">
          <a:xfrm>
            <a:off x="1066800" y="2667000"/>
            <a:ext cx="0" cy="990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3197" name="Text Box 14"/>
          <p:cNvSpPr txBox="1">
            <a:spLocks noChangeArrowheads="1"/>
          </p:cNvSpPr>
          <p:nvPr/>
        </p:nvSpPr>
        <p:spPr bwMode="auto">
          <a:xfrm>
            <a:off x="533400" y="2971802"/>
            <a:ext cx="965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IN</a:t>
            </a:r>
          </a:p>
        </p:txBody>
      </p:sp>
      <p:sp>
        <p:nvSpPr>
          <p:cNvPr id="93198" name="Text Box 20"/>
          <p:cNvSpPr txBox="1">
            <a:spLocks noChangeArrowheads="1"/>
          </p:cNvSpPr>
          <p:nvPr/>
        </p:nvSpPr>
        <p:spPr bwMode="auto">
          <a:xfrm>
            <a:off x="1066800" y="2209802"/>
            <a:ext cx="2552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chemeClr val="bg1"/>
                </a:solidFill>
                <a:latin typeface="Calibri"/>
                <a:cs typeface="Calibri"/>
              </a:rPr>
              <a:t>Freq = 100 Hz</a:t>
            </a:r>
          </a:p>
        </p:txBody>
      </p:sp>
      <p:sp>
        <p:nvSpPr>
          <p:cNvPr id="93199" name="Rectangle 21"/>
          <p:cNvSpPr>
            <a:spLocks noChangeArrowheads="1"/>
          </p:cNvSpPr>
          <p:nvPr/>
        </p:nvSpPr>
        <p:spPr bwMode="auto">
          <a:xfrm>
            <a:off x="3429000" y="2667000"/>
            <a:ext cx="1676400" cy="10668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93200" name="Line 22"/>
          <p:cNvSpPr>
            <a:spLocks noChangeShapeType="1"/>
          </p:cNvSpPr>
          <p:nvPr/>
        </p:nvSpPr>
        <p:spPr bwMode="auto">
          <a:xfrm>
            <a:off x="2819400" y="3200400"/>
            <a:ext cx="6096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3201" name="Line 23"/>
          <p:cNvSpPr>
            <a:spLocks noChangeShapeType="1"/>
          </p:cNvSpPr>
          <p:nvPr/>
        </p:nvSpPr>
        <p:spPr bwMode="auto">
          <a:xfrm>
            <a:off x="5105400" y="32004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3202" name="Text Box 24"/>
          <p:cNvSpPr txBox="1">
            <a:spLocks noChangeArrowheads="1"/>
          </p:cNvSpPr>
          <p:nvPr/>
        </p:nvSpPr>
        <p:spPr bwMode="auto">
          <a:xfrm>
            <a:off x="3810000" y="2971802"/>
            <a:ext cx="120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i="1" dirty="0" err="1">
                <a:solidFill>
                  <a:schemeClr val="bg1"/>
                </a:solidFill>
                <a:latin typeface="Calibri"/>
                <a:cs typeface="Calibri"/>
              </a:rPr>
              <a:t>Filtre</a:t>
            </a:r>
            <a:endParaRPr lang="en-US" b="1" i="1" dirty="0">
              <a:solidFill>
                <a:schemeClr val="bg1"/>
              </a:solidFill>
              <a:latin typeface="Calibri"/>
              <a:cs typeface="Calibri"/>
            </a:endParaRPr>
          </a:p>
        </p:txBody>
      </p:sp>
      <p:sp>
        <p:nvSpPr>
          <p:cNvPr id="93203" name="Text Box 30"/>
          <p:cNvSpPr txBox="1">
            <a:spLocks noChangeArrowheads="1"/>
          </p:cNvSpPr>
          <p:nvPr/>
        </p:nvSpPr>
        <p:spPr bwMode="auto">
          <a:xfrm>
            <a:off x="1066800" y="533402"/>
            <a:ext cx="25908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chemeClr val="bg1"/>
                </a:solidFill>
                <a:latin typeface="Calibri"/>
                <a:cs typeface="Calibri"/>
              </a:rPr>
              <a:t>Freq = 500 Hz</a:t>
            </a:r>
          </a:p>
        </p:txBody>
      </p:sp>
      <p:sp>
        <p:nvSpPr>
          <p:cNvPr id="93204" name="Line 31"/>
          <p:cNvSpPr>
            <a:spLocks noChangeShapeType="1"/>
          </p:cNvSpPr>
          <p:nvPr/>
        </p:nvSpPr>
        <p:spPr bwMode="auto">
          <a:xfrm>
            <a:off x="7162801" y="1600200"/>
            <a:ext cx="9144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05" name="Line 32"/>
          <p:cNvSpPr>
            <a:spLocks noChangeShapeType="1"/>
          </p:cNvSpPr>
          <p:nvPr/>
        </p:nvSpPr>
        <p:spPr bwMode="auto">
          <a:xfrm>
            <a:off x="2209800" y="4343400"/>
            <a:ext cx="0" cy="129540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06" name="Line 33"/>
          <p:cNvSpPr>
            <a:spLocks noChangeShapeType="1"/>
          </p:cNvSpPr>
          <p:nvPr/>
        </p:nvSpPr>
        <p:spPr bwMode="auto">
          <a:xfrm>
            <a:off x="2209800" y="5638800"/>
            <a:ext cx="36576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07" name="Text Box 34"/>
          <p:cNvSpPr txBox="1">
            <a:spLocks noChangeArrowheads="1"/>
          </p:cNvSpPr>
          <p:nvPr/>
        </p:nvSpPr>
        <p:spPr bwMode="auto">
          <a:xfrm>
            <a:off x="5943600" y="5486402"/>
            <a:ext cx="32004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err="1">
                <a:solidFill>
                  <a:schemeClr val="bg1"/>
                </a:solidFill>
                <a:latin typeface="Calibri"/>
                <a:cs typeface="Calibri"/>
              </a:rPr>
              <a:t>Fréquence</a:t>
            </a:r>
            <a:r>
              <a:rPr lang="en-US" dirty="0">
                <a:solidFill>
                  <a:schemeClr val="bg1"/>
                </a:solidFill>
                <a:latin typeface="Calibri"/>
                <a:cs typeface="Calibri"/>
              </a:rPr>
              <a:t> (Hz)</a:t>
            </a:r>
          </a:p>
        </p:txBody>
      </p:sp>
      <p:sp>
        <p:nvSpPr>
          <p:cNvPr id="93208" name="Text Box 35"/>
          <p:cNvSpPr txBox="1">
            <a:spLocks noChangeArrowheads="1"/>
          </p:cNvSpPr>
          <p:nvPr/>
        </p:nvSpPr>
        <p:spPr bwMode="auto">
          <a:xfrm>
            <a:off x="1524000" y="4038602"/>
            <a:ext cx="20320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 </a:t>
            </a:r>
            <a:r>
              <a:rPr lang="en-US" b="1" dirty="0">
                <a:solidFill>
                  <a:schemeClr val="bg1"/>
                </a:solidFill>
                <a:latin typeface="Calibri"/>
                <a:cs typeface="Calibri"/>
              </a:rPr>
              <a:t>/  V</a:t>
            </a:r>
            <a:r>
              <a:rPr lang="en-US" b="1" baseline="-25000" dirty="0">
                <a:solidFill>
                  <a:schemeClr val="bg1"/>
                </a:solidFill>
                <a:latin typeface="Calibri"/>
                <a:cs typeface="Calibri"/>
              </a:rPr>
              <a:t>IN</a:t>
            </a:r>
          </a:p>
        </p:txBody>
      </p:sp>
      <p:sp>
        <p:nvSpPr>
          <p:cNvPr id="93209" name="Line 36"/>
          <p:cNvSpPr>
            <a:spLocks noChangeShapeType="1"/>
          </p:cNvSpPr>
          <p:nvPr/>
        </p:nvSpPr>
        <p:spPr bwMode="auto">
          <a:xfrm>
            <a:off x="2133600" y="4800600"/>
            <a:ext cx="1524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10" name="Text Box 37"/>
          <p:cNvSpPr txBox="1">
            <a:spLocks noChangeArrowheads="1"/>
          </p:cNvSpPr>
          <p:nvPr/>
        </p:nvSpPr>
        <p:spPr bwMode="auto">
          <a:xfrm>
            <a:off x="1828800" y="4572002"/>
            <a:ext cx="304800" cy="83099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chemeClr val="bg1"/>
                </a:solidFill>
                <a:latin typeface="Calibri"/>
                <a:cs typeface="Calibri"/>
              </a:rPr>
              <a:t>1</a:t>
            </a:r>
          </a:p>
        </p:txBody>
      </p:sp>
      <p:sp>
        <p:nvSpPr>
          <p:cNvPr id="93211" name="Text Box 38"/>
          <p:cNvSpPr txBox="1">
            <a:spLocks noChangeArrowheads="1"/>
          </p:cNvSpPr>
          <p:nvPr/>
        </p:nvSpPr>
        <p:spPr bwMode="auto">
          <a:xfrm>
            <a:off x="1828800" y="5410202"/>
            <a:ext cx="304800" cy="83099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chemeClr val="bg1"/>
                </a:solidFill>
                <a:latin typeface="Calibri"/>
                <a:cs typeface="Calibri"/>
              </a:rPr>
              <a:t>0</a:t>
            </a:r>
          </a:p>
        </p:txBody>
      </p:sp>
      <p:sp>
        <p:nvSpPr>
          <p:cNvPr id="93212" name="Line 39"/>
          <p:cNvSpPr>
            <a:spLocks noChangeShapeType="1"/>
          </p:cNvSpPr>
          <p:nvPr/>
        </p:nvSpPr>
        <p:spPr bwMode="auto">
          <a:xfrm>
            <a:off x="3962400" y="5562600"/>
            <a:ext cx="0" cy="152400"/>
          </a:xfrm>
          <a:prstGeom prst="line">
            <a:avLst/>
          </a:prstGeom>
          <a:noFill/>
          <a:ln w="9525">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13" name="Line 41"/>
          <p:cNvSpPr>
            <a:spLocks noChangeShapeType="1"/>
          </p:cNvSpPr>
          <p:nvPr/>
        </p:nvSpPr>
        <p:spPr bwMode="auto">
          <a:xfrm flipV="1">
            <a:off x="3962400" y="4800600"/>
            <a:ext cx="0" cy="83820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14" name="Line 42"/>
          <p:cNvSpPr>
            <a:spLocks noChangeShapeType="1"/>
          </p:cNvSpPr>
          <p:nvPr/>
        </p:nvSpPr>
        <p:spPr bwMode="auto">
          <a:xfrm>
            <a:off x="2209800" y="4800600"/>
            <a:ext cx="17526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15" name="Line 43"/>
          <p:cNvSpPr>
            <a:spLocks noChangeShapeType="1"/>
          </p:cNvSpPr>
          <p:nvPr/>
        </p:nvSpPr>
        <p:spPr bwMode="auto">
          <a:xfrm flipH="1">
            <a:off x="3962400" y="5638800"/>
            <a:ext cx="19050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93216" name="Line 25"/>
          <p:cNvSpPr>
            <a:spLocks noChangeShapeType="1"/>
          </p:cNvSpPr>
          <p:nvPr/>
        </p:nvSpPr>
        <p:spPr bwMode="auto">
          <a:xfrm>
            <a:off x="6858000" y="25908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3217" name="Line 26"/>
          <p:cNvSpPr>
            <a:spLocks noChangeShapeType="1"/>
          </p:cNvSpPr>
          <p:nvPr/>
        </p:nvSpPr>
        <p:spPr bwMode="auto">
          <a:xfrm>
            <a:off x="6858000" y="35814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3218" name="Line 27"/>
          <p:cNvSpPr>
            <a:spLocks noChangeShapeType="1"/>
          </p:cNvSpPr>
          <p:nvPr/>
        </p:nvSpPr>
        <p:spPr bwMode="auto">
          <a:xfrm>
            <a:off x="6781800" y="2590800"/>
            <a:ext cx="0" cy="990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3219" name="Text Box 28"/>
          <p:cNvSpPr txBox="1">
            <a:spLocks noChangeArrowheads="1"/>
          </p:cNvSpPr>
          <p:nvPr/>
        </p:nvSpPr>
        <p:spPr bwMode="auto">
          <a:xfrm>
            <a:off x="5943600" y="2895602"/>
            <a:ext cx="1409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a:t>
            </a:r>
          </a:p>
        </p:txBody>
      </p:sp>
      <p:sp>
        <p:nvSpPr>
          <p:cNvPr id="93220" name="Line 50"/>
          <p:cNvSpPr>
            <a:spLocks noChangeShapeType="1"/>
          </p:cNvSpPr>
          <p:nvPr/>
        </p:nvSpPr>
        <p:spPr bwMode="auto">
          <a:xfrm>
            <a:off x="1066800" y="9906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3221" name="Line 51"/>
          <p:cNvSpPr>
            <a:spLocks noChangeShapeType="1"/>
          </p:cNvSpPr>
          <p:nvPr/>
        </p:nvSpPr>
        <p:spPr bwMode="auto">
          <a:xfrm>
            <a:off x="1066800" y="1981200"/>
            <a:ext cx="1295400" cy="0"/>
          </a:xfrm>
          <a:prstGeom prst="line">
            <a:avLst/>
          </a:prstGeom>
          <a:noFill/>
          <a:ln w="19050">
            <a:solidFill>
              <a:schemeClr val="bg1"/>
            </a:solidFill>
            <a:prstDash val="lgDash"/>
            <a:round/>
            <a:headEnd/>
            <a:tailEnd/>
          </a:ln>
        </p:spPr>
        <p:txBody>
          <a:bodyPr lIns="91436" tIns="45718" rIns="91436" bIns="45718">
            <a:prstTxWarp prst="textNoShape">
              <a:avLst/>
            </a:prstTxWarp>
          </a:bodyPr>
          <a:lstStyle/>
          <a:p>
            <a:endParaRPr lang="en-US">
              <a:latin typeface="Calibri"/>
              <a:cs typeface="Calibri"/>
            </a:endParaRPr>
          </a:p>
        </p:txBody>
      </p:sp>
      <p:sp>
        <p:nvSpPr>
          <p:cNvPr id="93222" name="Line 52"/>
          <p:cNvSpPr>
            <a:spLocks noChangeShapeType="1"/>
          </p:cNvSpPr>
          <p:nvPr/>
        </p:nvSpPr>
        <p:spPr bwMode="auto">
          <a:xfrm>
            <a:off x="990600" y="990600"/>
            <a:ext cx="0" cy="990600"/>
          </a:xfrm>
          <a:prstGeom prst="line">
            <a:avLst/>
          </a:prstGeom>
          <a:noFill/>
          <a:ln w="19050">
            <a:solidFill>
              <a:schemeClr val="bg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93223" name="Text Box 53"/>
          <p:cNvSpPr txBox="1">
            <a:spLocks noChangeArrowheads="1"/>
          </p:cNvSpPr>
          <p:nvPr/>
        </p:nvSpPr>
        <p:spPr bwMode="auto">
          <a:xfrm>
            <a:off x="457200" y="1295402"/>
            <a:ext cx="8509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IN</a:t>
            </a:r>
          </a:p>
        </p:txBody>
      </p:sp>
      <p:grpSp>
        <p:nvGrpSpPr>
          <p:cNvPr id="2" name="Group 54"/>
          <p:cNvGrpSpPr>
            <a:grpSpLocks/>
          </p:cNvGrpSpPr>
          <p:nvPr/>
        </p:nvGrpSpPr>
        <p:grpSpPr bwMode="auto">
          <a:xfrm>
            <a:off x="1143000" y="914400"/>
            <a:ext cx="1371600" cy="1143000"/>
            <a:chOff x="768" y="1920"/>
            <a:chExt cx="864" cy="720"/>
          </a:xfrm>
        </p:grpSpPr>
        <p:sp>
          <p:nvSpPr>
            <p:cNvPr id="93227" name="Freeform 55"/>
            <p:cNvSpPr>
              <a:spLocks/>
            </p:cNvSpPr>
            <p:nvPr/>
          </p:nvSpPr>
          <p:spPr bwMode="auto">
            <a:xfrm>
              <a:off x="768" y="1920"/>
              <a:ext cx="432" cy="720"/>
            </a:xfrm>
            <a:custGeom>
              <a:avLst/>
              <a:gdLst>
                <a:gd name="T0" fmla="*/ 0 w 672"/>
                <a:gd name="T1" fmla="*/ 384 h 720"/>
                <a:gd name="T2" fmla="*/ 1 w 672"/>
                <a:gd name="T3" fmla="*/ 48 h 720"/>
                <a:gd name="T4" fmla="*/ 2 w 672"/>
                <a:gd name="T5" fmla="*/ 672 h 720"/>
                <a:gd name="T6" fmla="*/ 3 w 672"/>
                <a:gd name="T7" fmla="*/ 48 h 720"/>
                <a:gd name="T8" fmla="*/ 3 w 672"/>
                <a:gd name="T9" fmla="*/ 672 h 720"/>
                <a:gd name="T10" fmla="*/ 4 w 672"/>
                <a:gd name="T11" fmla="*/ 48 h 720"/>
                <a:gd name="T12" fmla="*/ 5 w 672"/>
                <a:gd name="T13" fmla="*/ 672 h 720"/>
                <a:gd name="T14" fmla="*/ 5 w 672"/>
                <a:gd name="T15" fmla="*/ 336 h 72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720"/>
                <a:gd name="T26" fmla="*/ 672 w 672"/>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720">
                  <a:moveTo>
                    <a:pt x="0" y="384"/>
                  </a:moveTo>
                  <a:cubicBezTo>
                    <a:pt x="32" y="192"/>
                    <a:pt x="64" y="0"/>
                    <a:pt x="96" y="48"/>
                  </a:cubicBezTo>
                  <a:cubicBezTo>
                    <a:pt x="128" y="96"/>
                    <a:pt x="160" y="672"/>
                    <a:pt x="192" y="672"/>
                  </a:cubicBezTo>
                  <a:cubicBezTo>
                    <a:pt x="224" y="672"/>
                    <a:pt x="256" y="48"/>
                    <a:pt x="288" y="48"/>
                  </a:cubicBezTo>
                  <a:cubicBezTo>
                    <a:pt x="320" y="48"/>
                    <a:pt x="352" y="672"/>
                    <a:pt x="384" y="672"/>
                  </a:cubicBezTo>
                  <a:cubicBezTo>
                    <a:pt x="416" y="672"/>
                    <a:pt x="448" y="48"/>
                    <a:pt x="480" y="48"/>
                  </a:cubicBezTo>
                  <a:cubicBezTo>
                    <a:pt x="512" y="48"/>
                    <a:pt x="544" y="624"/>
                    <a:pt x="576" y="672"/>
                  </a:cubicBezTo>
                  <a:cubicBezTo>
                    <a:pt x="608" y="720"/>
                    <a:pt x="656" y="392"/>
                    <a:pt x="672" y="336"/>
                  </a:cubicBezTo>
                </a:path>
              </a:pathLst>
            </a:custGeom>
            <a:noFill/>
            <a:ln w="19050">
              <a:solidFill>
                <a:schemeClr val="bg1"/>
              </a:solidFill>
              <a:round/>
              <a:headEnd/>
              <a:tailEnd/>
            </a:ln>
          </p:spPr>
          <p:txBody>
            <a:bodyPr>
              <a:prstTxWarp prst="textNoShape">
                <a:avLst/>
              </a:prstTxWarp>
            </a:bodyPr>
            <a:lstStyle/>
            <a:p>
              <a:endParaRPr lang="fr-FR">
                <a:solidFill>
                  <a:schemeClr val="bg1"/>
                </a:solidFill>
                <a:latin typeface="Calibri"/>
                <a:cs typeface="Calibri"/>
              </a:endParaRPr>
            </a:p>
          </p:txBody>
        </p:sp>
        <p:sp>
          <p:nvSpPr>
            <p:cNvPr id="93228" name="Freeform 56"/>
            <p:cNvSpPr>
              <a:spLocks/>
            </p:cNvSpPr>
            <p:nvPr/>
          </p:nvSpPr>
          <p:spPr bwMode="auto">
            <a:xfrm>
              <a:off x="1200" y="1920"/>
              <a:ext cx="432" cy="720"/>
            </a:xfrm>
            <a:custGeom>
              <a:avLst/>
              <a:gdLst>
                <a:gd name="T0" fmla="*/ 0 w 672"/>
                <a:gd name="T1" fmla="*/ 384 h 720"/>
                <a:gd name="T2" fmla="*/ 1 w 672"/>
                <a:gd name="T3" fmla="*/ 48 h 720"/>
                <a:gd name="T4" fmla="*/ 2 w 672"/>
                <a:gd name="T5" fmla="*/ 672 h 720"/>
                <a:gd name="T6" fmla="*/ 3 w 672"/>
                <a:gd name="T7" fmla="*/ 48 h 720"/>
                <a:gd name="T8" fmla="*/ 3 w 672"/>
                <a:gd name="T9" fmla="*/ 672 h 720"/>
                <a:gd name="T10" fmla="*/ 4 w 672"/>
                <a:gd name="T11" fmla="*/ 48 h 720"/>
                <a:gd name="T12" fmla="*/ 5 w 672"/>
                <a:gd name="T13" fmla="*/ 672 h 720"/>
                <a:gd name="T14" fmla="*/ 5 w 672"/>
                <a:gd name="T15" fmla="*/ 336 h 72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720"/>
                <a:gd name="T26" fmla="*/ 672 w 672"/>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720">
                  <a:moveTo>
                    <a:pt x="0" y="384"/>
                  </a:moveTo>
                  <a:cubicBezTo>
                    <a:pt x="32" y="192"/>
                    <a:pt x="64" y="0"/>
                    <a:pt x="96" y="48"/>
                  </a:cubicBezTo>
                  <a:cubicBezTo>
                    <a:pt x="128" y="96"/>
                    <a:pt x="160" y="672"/>
                    <a:pt x="192" y="672"/>
                  </a:cubicBezTo>
                  <a:cubicBezTo>
                    <a:pt x="224" y="672"/>
                    <a:pt x="256" y="48"/>
                    <a:pt x="288" y="48"/>
                  </a:cubicBezTo>
                  <a:cubicBezTo>
                    <a:pt x="320" y="48"/>
                    <a:pt x="352" y="672"/>
                    <a:pt x="384" y="672"/>
                  </a:cubicBezTo>
                  <a:cubicBezTo>
                    <a:pt x="416" y="672"/>
                    <a:pt x="448" y="48"/>
                    <a:pt x="480" y="48"/>
                  </a:cubicBezTo>
                  <a:cubicBezTo>
                    <a:pt x="512" y="48"/>
                    <a:pt x="544" y="624"/>
                    <a:pt x="576" y="672"/>
                  </a:cubicBezTo>
                  <a:cubicBezTo>
                    <a:pt x="608" y="720"/>
                    <a:pt x="656" y="392"/>
                    <a:pt x="672" y="336"/>
                  </a:cubicBezTo>
                </a:path>
              </a:pathLst>
            </a:custGeom>
            <a:noFill/>
            <a:ln w="19050">
              <a:solidFill>
                <a:schemeClr val="bg1"/>
              </a:solidFill>
              <a:round/>
              <a:headEnd/>
              <a:tailEnd/>
            </a:ln>
          </p:spPr>
          <p:txBody>
            <a:bodyPr>
              <a:prstTxWarp prst="textNoShape">
                <a:avLst/>
              </a:prstTxWarp>
            </a:bodyPr>
            <a:lstStyle/>
            <a:p>
              <a:endParaRPr lang="fr-FR">
                <a:solidFill>
                  <a:schemeClr val="bg1"/>
                </a:solidFill>
                <a:latin typeface="Calibri"/>
                <a:cs typeface="Calibri"/>
              </a:endParaRPr>
            </a:p>
          </p:txBody>
        </p:sp>
      </p:grpSp>
      <p:sp>
        <p:nvSpPr>
          <p:cNvPr id="93225" name="Freeform 58"/>
          <p:cNvSpPr>
            <a:spLocks/>
          </p:cNvSpPr>
          <p:nvPr/>
        </p:nvSpPr>
        <p:spPr bwMode="auto">
          <a:xfrm>
            <a:off x="6934200" y="2514600"/>
            <a:ext cx="1371600" cy="1143000"/>
          </a:xfrm>
          <a:custGeom>
            <a:avLst/>
            <a:gdLst>
              <a:gd name="T0" fmla="*/ 0 w 672"/>
              <a:gd name="T1" fmla="*/ 2147483647 h 720"/>
              <a:gd name="T2" fmla="*/ 2147483647 w 672"/>
              <a:gd name="T3" fmla="*/ 2147483647 h 720"/>
              <a:gd name="T4" fmla="*/ 2147483647 w 672"/>
              <a:gd name="T5" fmla="*/ 2147483647 h 720"/>
              <a:gd name="T6" fmla="*/ 2147483647 w 672"/>
              <a:gd name="T7" fmla="*/ 2147483647 h 720"/>
              <a:gd name="T8" fmla="*/ 2147483647 w 672"/>
              <a:gd name="T9" fmla="*/ 2147483647 h 720"/>
              <a:gd name="T10" fmla="*/ 2147483647 w 672"/>
              <a:gd name="T11" fmla="*/ 2147483647 h 720"/>
              <a:gd name="T12" fmla="*/ 2147483647 w 672"/>
              <a:gd name="T13" fmla="*/ 2147483647 h 720"/>
              <a:gd name="T14" fmla="*/ 2147483647 w 672"/>
              <a:gd name="T15" fmla="*/ 2147483647 h 72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720"/>
              <a:gd name="T26" fmla="*/ 672 w 672"/>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720">
                <a:moveTo>
                  <a:pt x="0" y="384"/>
                </a:moveTo>
                <a:cubicBezTo>
                  <a:pt x="32" y="192"/>
                  <a:pt x="64" y="0"/>
                  <a:pt x="96" y="48"/>
                </a:cubicBezTo>
                <a:cubicBezTo>
                  <a:pt x="128" y="96"/>
                  <a:pt x="160" y="672"/>
                  <a:pt x="192" y="672"/>
                </a:cubicBezTo>
                <a:cubicBezTo>
                  <a:pt x="224" y="672"/>
                  <a:pt x="256" y="48"/>
                  <a:pt x="288" y="48"/>
                </a:cubicBezTo>
                <a:cubicBezTo>
                  <a:pt x="320" y="48"/>
                  <a:pt x="352" y="672"/>
                  <a:pt x="384" y="672"/>
                </a:cubicBezTo>
                <a:cubicBezTo>
                  <a:pt x="416" y="672"/>
                  <a:pt x="448" y="48"/>
                  <a:pt x="480" y="48"/>
                </a:cubicBezTo>
                <a:cubicBezTo>
                  <a:pt x="512" y="48"/>
                  <a:pt x="544" y="624"/>
                  <a:pt x="576" y="672"/>
                </a:cubicBezTo>
                <a:cubicBezTo>
                  <a:pt x="608" y="720"/>
                  <a:pt x="656" y="392"/>
                  <a:pt x="672" y="336"/>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93226" name="Text Box 40"/>
          <p:cNvSpPr txBox="1">
            <a:spLocks noChangeArrowheads="1"/>
          </p:cNvSpPr>
          <p:nvPr/>
        </p:nvSpPr>
        <p:spPr bwMode="auto">
          <a:xfrm>
            <a:off x="3657601" y="5791202"/>
            <a:ext cx="1409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200</a:t>
            </a:r>
          </a:p>
        </p:txBody>
      </p:sp>
      <p:sp>
        <p:nvSpPr>
          <p:cNvPr id="45" name="Rectangle 44"/>
          <p:cNvSpPr/>
          <p:nvPr/>
        </p:nvSpPr>
        <p:spPr>
          <a:xfrm>
            <a:off x="6535617" y="6336268"/>
            <a:ext cx="2703096" cy="369332"/>
          </a:xfrm>
          <a:prstGeom prst="rect">
            <a:avLst/>
          </a:prstGeom>
        </p:spPr>
        <p:txBody>
          <a:bodyPr wrap="none">
            <a:spAutoFit/>
          </a:bodyPr>
          <a:lstStyle/>
          <a:p>
            <a:r>
              <a:rPr lang="fr-FR" sz="1800" i="1" dirty="0" smtClean="0">
                <a:solidFill>
                  <a:schemeClr val="bg1"/>
                </a:solidFill>
              </a:rPr>
              <a:t>D’après SD </a:t>
            </a:r>
            <a:r>
              <a:rPr lang="fr-FR" sz="1800" i="1" dirty="0" err="1" smtClean="0">
                <a:solidFill>
                  <a:schemeClr val="bg1"/>
                </a:solidFill>
              </a:rPr>
              <a:t>Nandedkar</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105475" name="Text Box 3"/>
          <p:cNvSpPr txBox="1">
            <a:spLocks noChangeArrowheads="1"/>
          </p:cNvSpPr>
          <p:nvPr/>
        </p:nvSpPr>
        <p:spPr bwMode="auto">
          <a:xfrm>
            <a:off x="152400" y="6324602"/>
            <a:ext cx="88138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Filtre </a:t>
            </a:r>
            <a:r>
              <a:rPr lang="fr-FR" b="1" dirty="0" err="1">
                <a:solidFill>
                  <a:schemeClr val="bg1"/>
                </a:solidFill>
                <a:latin typeface="Calibri"/>
                <a:cs typeface="Calibri"/>
              </a:rPr>
              <a:t>Notch</a:t>
            </a:r>
            <a:r>
              <a:rPr lang="fr-FR" b="1" dirty="0">
                <a:solidFill>
                  <a:schemeClr val="bg1"/>
                </a:solidFill>
                <a:latin typeface="Calibri"/>
                <a:cs typeface="Calibri"/>
              </a:rPr>
              <a:t> (50 Hz</a:t>
            </a:r>
            <a:r>
              <a:rPr lang="fr-FR" b="1" dirty="0" smtClean="0">
                <a:solidFill>
                  <a:schemeClr val="bg1"/>
                </a:solidFill>
                <a:latin typeface="Calibri"/>
                <a:cs typeface="Calibri"/>
              </a:rPr>
              <a:t>) : </a:t>
            </a:r>
            <a:r>
              <a:rPr lang="fr-FR" b="1" dirty="0" smtClean="0">
                <a:solidFill>
                  <a:srgbClr val="FFFF00"/>
                </a:solidFill>
                <a:latin typeface="Calibri"/>
                <a:cs typeface="Calibri"/>
              </a:rPr>
              <a:t>a ne pas utiliser lors de l’étude des VC</a:t>
            </a:r>
            <a:endParaRPr lang="fr-FR" b="1" dirty="0">
              <a:solidFill>
                <a:srgbClr val="FFFF00"/>
              </a:solidFill>
              <a:latin typeface="Calibri"/>
              <a:cs typeface="Calibri"/>
            </a:endParaRPr>
          </a:p>
        </p:txBody>
      </p:sp>
      <p:sp>
        <p:nvSpPr>
          <p:cNvPr id="105476" name="Text Box 12"/>
          <p:cNvSpPr txBox="1">
            <a:spLocks noChangeArrowheads="1"/>
          </p:cNvSpPr>
          <p:nvPr/>
        </p:nvSpPr>
        <p:spPr bwMode="auto">
          <a:xfrm>
            <a:off x="6324600" y="5638802"/>
            <a:ext cx="28194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err="1">
                <a:solidFill>
                  <a:schemeClr val="bg1"/>
                </a:solidFill>
                <a:latin typeface="Calibri"/>
                <a:cs typeface="Calibri"/>
              </a:rPr>
              <a:t>Fréquence</a:t>
            </a:r>
            <a:r>
              <a:rPr lang="en-US" dirty="0">
                <a:solidFill>
                  <a:schemeClr val="bg1"/>
                </a:solidFill>
                <a:latin typeface="Calibri"/>
                <a:cs typeface="Calibri"/>
              </a:rPr>
              <a:t> (Hz)</a:t>
            </a:r>
          </a:p>
        </p:txBody>
      </p:sp>
      <p:sp>
        <p:nvSpPr>
          <p:cNvPr id="105477" name="Line 13"/>
          <p:cNvSpPr>
            <a:spLocks noChangeShapeType="1"/>
          </p:cNvSpPr>
          <p:nvPr/>
        </p:nvSpPr>
        <p:spPr bwMode="auto">
          <a:xfrm>
            <a:off x="1828800" y="4267200"/>
            <a:ext cx="0" cy="129540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105478" name="Line 14"/>
          <p:cNvSpPr>
            <a:spLocks noChangeShapeType="1"/>
          </p:cNvSpPr>
          <p:nvPr/>
        </p:nvSpPr>
        <p:spPr bwMode="auto">
          <a:xfrm>
            <a:off x="1828800" y="5562600"/>
            <a:ext cx="44958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105479" name="Text Box 15"/>
          <p:cNvSpPr txBox="1">
            <a:spLocks noChangeArrowheads="1"/>
          </p:cNvSpPr>
          <p:nvPr/>
        </p:nvSpPr>
        <p:spPr bwMode="auto">
          <a:xfrm>
            <a:off x="1143000" y="3962402"/>
            <a:ext cx="21209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 </a:t>
            </a:r>
            <a:r>
              <a:rPr lang="en-US" b="1" dirty="0">
                <a:solidFill>
                  <a:schemeClr val="bg1"/>
                </a:solidFill>
                <a:latin typeface="Calibri"/>
                <a:cs typeface="Calibri"/>
              </a:rPr>
              <a:t>/  V</a:t>
            </a:r>
            <a:r>
              <a:rPr lang="en-US" b="1" baseline="-25000" dirty="0">
                <a:solidFill>
                  <a:schemeClr val="bg1"/>
                </a:solidFill>
                <a:latin typeface="Calibri"/>
                <a:cs typeface="Calibri"/>
              </a:rPr>
              <a:t>IN</a:t>
            </a:r>
          </a:p>
        </p:txBody>
      </p:sp>
      <p:sp>
        <p:nvSpPr>
          <p:cNvPr id="105480" name="Line 16"/>
          <p:cNvSpPr>
            <a:spLocks noChangeShapeType="1"/>
          </p:cNvSpPr>
          <p:nvPr/>
        </p:nvSpPr>
        <p:spPr bwMode="auto">
          <a:xfrm>
            <a:off x="1752601" y="4724400"/>
            <a:ext cx="1524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105481" name="Text Box 17"/>
          <p:cNvSpPr txBox="1">
            <a:spLocks noChangeArrowheads="1"/>
          </p:cNvSpPr>
          <p:nvPr/>
        </p:nvSpPr>
        <p:spPr bwMode="auto">
          <a:xfrm>
            <a:off x="1447800" y="4495802"/>
            <a:ext cx="304800" cy="83099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chemeClr val="bg1"/>
                </a:solidFill>
                <a:latin typeface="Calibri"/>
                <a:cs typeface="Calibri"/>
              </a:rPr>
              <a:t>1</a:t>
            </a:r>
          </a:p>
        </p:txBody>
      </p:sp>
      <p:sp>
        <p:nvSpPr>
          <p:cNvPr id="105482" name="Text Box 18"/>
          <p:cNvSpPr txBox="1">
            <a:spLocks noChangeArrowheads="1"/>
          </p:cNvSpPr>
          <p:nvPr/>
        </p:nvSpPr>
        <p:spPr bwMode="auto">
          <a:xfrm>
            <a:off x="1447800" y="5334002"/>
            <a:ext cx="304800" cy="83099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chemeClr val="bg1"/>
                </a:solidFill>
                <a:latin typeface="Calibri"/>
                <a:cs typeface="Calibri"/>
              </a:rPr>
              <a:t>0</a:t>
            </a:r>
          </a:p>
        </p:txBody>
      </p:sp>
      <p:sp>
        <p:nvSpPr>
          <p:cNvPr id="105483" name="Line 20"/>
          <p:cNvSpPr>
            <a:spLocks noChangeShapeType="1"/>
          </p:cNvSpPr>
          <p:nvPr/>
        </p:nvSpPr>
        <p:spPr bwMode="auto">
          <a:xfrm>
            <a:off x="1828800" y="4724400"/>
            <a:ext cx="9906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105484" name="Text Box 34"/>
          <p:cNvSpPr txBox="1">
            <a:spLocks noChangeArrowheads="1"/>
          </p:cNvSpPr>
          <p:nvPr/>
        </p:nvSpPr>
        <p:spPr bwMode="auto">
          <a:xfrm>
            <a:off x="2819400" y="5562602"/>
            <a:ext cx="838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err="1">
                <a:solidFill>
                  <a:schemeClr val="bg1"/>
                </a:solidFill>
                <a:latin typeface="Calibri"/>
                <a:cs typeface="Calibri"/>
              </a:rPr>
              <a:t>f</a:t>
            </a:r>
            <a:r>
              <a:rPr lang="en-US" b="1" baseline="-25000" dirty="0" err="1">
                <a:solidFill>
                  <a:schemeClr val="bg1"/>
                </a:solidFill>
                <a:latin typeface="Calibri"/>
                <a:cs typeface="Calibri"/>
              </a:rPr>
              <a:t>N</a:t>
            </a:r>
            <a:endParaRPr lang="en-US" b="1" baseline="-25000" dirty="0">
              <a:solidFill>
                <a:schemeClr val="bg1"/>
              </a:solidFill>
              <a:latin typeface="Calibri"/>
              <a:cs typeface="Calibri"/>
            </a:endParaRPr>
          </a:p>
        </p:txBody>
      </p:sp>
      <p:sp>
        <p:nvSpPr>
          <p:cNvPr id="105485" name="Line 37"/>
          <p:cNvSpPr>
            <a:spLocks noChangeShapeType="1"/>
          </p:cNvSpPr>
          <p:nvPr/>
        </p:nvSpPr>
        <p:spPr bwMode="auto">
          <a:xfrm>
            <a:off x="3124200" y="4724400"/>
            <a:ext cx="30480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105486" name="Line 38"/>
          <p:cNvSpPr>
            <a:spLocks noChangeShapeType="1"/>
          </p:cNvSpPr>
          <p:nvPr/>
        </p:nvSpPr>
        <p:spPr bwMode="auto">
          <a:xfrm>
            <a:off x="2819400" y="4724400"/>
            <a:ext cx="152400" cy="83820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105487" name="Line 39"/>
          <p:cNvSpPr>
            <a:spLocks noChangeShapeType="1"/>
          </p:cNvSpPr>
          <p:nvPr/>
        </p:nvSpPr>
        <p:spPr bwMode="auto">
          <a:xfrm flipH="1">
            <a:off x="2971800" y="4724400"/>
            <a:ext cx="152400" cy="83820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105488" name="Text Box 27"/>
          <p:cNvSpPr txBox="1">
            <a:spLocks noChangeArrowheads="1"/>
          </p:cNvSpPr>
          <p:nvPr/>
        </p:nvSpPr>
        <p:spPr bwMode="auto">
          <a:xfrm>
            <a:off x="5562600" y="1295402"/>
            <a:ext cx="10668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a:t>
            </a:r>
          </a:p>
        </p:txBody>
      </p:sp>
      <p:sp>
        <p:nvSpPr>
          <p:cNvPr id="105489" name="Rectangle 28"/>
          <p:cNvSpPr>
            <a:spLocks noChangeArrowheads="1"/>
          </p:cNvSpPr>
          <p:nvPr/>
        </p:nvSpPr>
        <p:spPr bwMode="auto">
          <a:xfrm>
            <a:off x="3733801" y="990600"/>
            <a:ext cx="1143000" cy="10668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105490" name="Line 29"/>
          <p:cNvSpPr>
            <a:spLocks noChangeShapeType="1"/>
          </p:cNvSpPr>
          <p:nvPr/>
        </p:nvSpPr>
        <p:spPr bwMode="auto">
          <a:xfrm>
            <a:off x="4876801" y="15240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105491" name="Text Box 30"/>
          <p:cNvSpPr txBox="1">
            <a:spLocks noChangeArrowheads="1"/>
          </p:cNvSpPr>
          <p:nvPr/>
        </p:nvSpPr>
        <p:spPr bwMode="auto">
          <a:xfrm>
            <a:off x="3822700" y="876300"/>
            <a:ext cx="1828800" cy="1200324"/>
          </a:xfrm>
          <a:prstGeom prst="rect">
            <a:avLst/>
          </a:prstGeom>
          <a:noFill/>
          <a:ln w="9525">
            <a:noFill/>
            <a:miter lim="800000"/>
            <a:headEnd/>
            <a:tailEnd/>
          </a:ln>
        </p:spPr>
        <p:txBody>
          <a:bodyPr wrap="square" lIns="91436" tIns="45718" rIns="91436" bIns="45718">
            <a:prstTxWarp prst="textNoShape">
              <a:avLst/>
            </a:prstTxWarp>
            <a:spAutoFit/>
          </a:bodyPr>
          <a:lstStyle/>
          <a:p>
            <a:pPr>
              <a:spcBef>
                <a:spcPts val="0"/>
              </a:spcBef>
            </a:pPr>
            <a:r>
              <a:rPr lang="en-US" b="1" i="1" dirty="0">
                <a:solidFill>
                  <a:schemeClr val="bg1"/>
                </a:solidFill>
                <a:latin typeface="Calibri"/>
                <a:cs typeface="Calibri"/>
              </a:rPr>
              <a:t>Notch</a:t>
            </a:r>
            <a:r>
              <a:rPr lang="en-US" b="1" i="1" dirty="0" smtClean="0">
                <a:solidFill>
                  <a:schemeClr val="bg1"/>
                </a:solidFill>
                <a:latin typeface="Calibri"/>
                <a:cs typeface="Calibri"/>
              </a:rPr>
              <a:t> </a:t>
            </a:r>
          </a:p>
          <a:p>
            <a:pPr>
              <a:spcBef>
                <a:spcPts val="0"/>
              </a:spcBef>
            </a:pPr>
            <a:r>
              <a:rPr lang="en-US" b="1" i="1" dirty="0" smtClean="0">
                <a:solidFill>
                  <a:schemeClr val="bg1"/>
                </a:solidFill>
                <a:latin typeface="Calibri"/>
                <a:cs typeface="Calibri"/>
              </a:rPr>
              <a:t>Filter </a:t>
            </a:r>
          </a:p>
          <a:p>
            <a:pPr>
              <a:spcBef>
                <a:spcPts val="0"/>
              </a:spcBef>
            </a:pPr>
            <a:r>
              <a:rPr lang="en-US" b="1" i="1" dirty="0" smtClean="0">
                <a:solidFill>
                  <a:schemeClr val="bg1"/>
                </a:solidFill>
                <a:latin typeface="Calibri"/>
                <a:cs typeface="Calibri"/>
              </a:rPr>
              <a:t>( </a:t>
            </a:r>
            <a:r>
              <a:rPr lang="en-US" b="1" i="1" dirty="0" err="1">
                <a:solidFill>
                  <a:schemeClr val="bg1"/>
                </a:solidFill>
                <a:latin typeface="Calibri"/>
                <a:cs typeface="Calibri"/>
              </a:rPr>
              <a:t>f</a:t>
            </a:r>
            <a:r>
              <a:rPr lang="en-US" b="1" i="1" baseline="-25000" dirty="0" err="1">
                <a:solidFill>
                  <a:schemeClr val="bg1"/>
                </a:solidFill>
                <a:latin typeface="Calibri"/>
                <a:cs typeface="Calibri"/>
              </a:rPr>
              <a:t>N</a:t>
            </a:r>
            <a:r>
              <a:rPr lang="en-US" b="1" i="1" baseline="-25000" dirty="0">
                <a:solidFill>
                  <a:schemeClr val="bg1"/>
                </a:solidFill>
                <a:latin typeface="Calibri"/>
                <a:cs typeface="Calibri"/>
              </a:rPr>
              <a:t> </a:t>
            </a:r>
            <a:r>
              <a:rPr lang="en-US" b="1" i="1" dirty="0">
                <a:solidFill>
                  <a:schemeClr val="bg1"/>
                </a:solidFill>
                <a:latin typeface="Calibri"/>
                <a:cs typeface="Calibri"/>
              </a:rPr>
              <a:t>)</a:t>
            </a:r>
          </a:p>
        </p:txBody>
      </p:sp>
      <p:sp>
        <p:nvSpPr>
          <p:cNvPr id="105492" name="Text Box 31"/>
          <p:cNvSpPr txBox="1">
            <a:spLocks noChangeArrowheads="1"/>
          </p:cNvSpPr>
          <p:nvPr/>
        </p:nvSpPr>
        <p:spPr bwMode="auto">
          <a:xfrm>
            <a:off x="2590800" y="1295402"/>
            <a:ext cx="863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IN</a:t>
            </a:r>
          </a:p>
        </p:txBody>
      </p:sp>
      <p:sp>
        <p:nvSpPr>
          <p:cNvPr id="105493" name="Line 36"/>
          <p:cNvSpPr>
            <a:spLocks noChangeShapeType="1"/>
          </p:cNvSpPr>
          <p:nvPr/>
        </p:nvSpPr>
        <p:spPr bwMode="auto">
          <a:xfrm>
            <a:off x="3200401" y="15240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105494" name="Freeform 43"/>
          <p:cNvSpPr>
            <a:spLocks/>
          </p:cNvSpPr>
          <p:nvPr/>
        </p:nvSpPr>
        <p:spPr bwMode="auto">
          <a:xfrm>
            <a:off x="304800" y="838202"/>
            <a:ext cx="2133600" cy="1054100"/>
          </a:xfrm>
          <a:custGeom>
            <a:avLst/>
            <a:gdLst>
              <a:gd name="T0" fmla="*/ 0 w 1344"/>
              <a:gd name="T1" fmla="*/ 2147483647 h 1064"/>
              <a:gd name="T2" fmla="*/ 2147483647 w 1344"/>
              <a:gd name="T3" fmla="*/ 2147483647 h 1064"/>
              <a:gd name="T4" fmla="*/ 2147483647 w 1344"/>
              <a:gd name="T5" fmla="*/ 2147483647 h 1064"/>
              <a:gd name="T6" fmla="*/ 2147483647 w 1344"/>
              <a:gd name="T7" fmla="*/ 2147483647 h 1064"/>
              <a:gd name="T8" fmla="*/ 2147483647 w 1344"/>
              <a:gd name="T9" fmla="*/ 2147483647 h 1064"/>
              <a:gd name="T10" fmla="*/ 2147483647 w 1344"/>
              <a:gd name="T11" fmla="*/ 2147483647 h 1064"/>
              <a:gd name="T12" fmla="*/ 2147483647 w 1344"/>
              <a:gd name="T13" fmla="*/ 2147483647 h 1064"/>
              <a:gd name="T14" fmla="*/ 2147483647 w 134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064"/>
              <a:gd name="T26" fmla="*/ 1344 w 134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064">
                <a:moveTo>
                  <a:pt x="0" y="640"/>
                </a:moveTo>
                <a:cubicBezTo>
                  <a:pt x="40" y="320"/>
                  <a:pt x="80" y="0"/>
                  <a:pt x="144" y="64"/>
                </a:cubicBezTo>
                <a:cubicBezTo>
                  <a:pt x="208" y="128"/>
                  <a:pt x="312" y="1032"/>
                  <a:pt x="384" y="1024"/>
                </a:cubicBezTo>
                <a:cubicBezTo>
                  <a:pt x="456" y="1016"/>
                  <a:pt x="504" y="16"/>
                  <a:pt x="576" y="16"/>
                </a:cubicBezTo>
                <a:cubicBezTo>
                  <a:pt x="648" y="16"/>
                  <a:pt x="744" y="1024"/>
                  <a:pt x="816" y="1024"/>
                </a:cubicBezTo>
                <a:cubicBezTo>
                  <a:pt x="888" y="1024"/>
                  <a:pt x="944" y="24"/>
                  <a:pt x="1008" y="16"/>
                </a:cubicBezTo>
                <a:cubicBezTo>
                  <a:pt x="1072" y="8"/>
                  <a:pt x="1144" y="888"/>
                  <a:pt x="1200" y="976"/>
                </a:cubicBezTo>
                <a:cubicBezTo>
                  <a:pt x="1256" y="1064"/>
                  <a:pt x="1320" y="616"/>
                  <a:pt x="1344" y="544"/>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105495" name="Text Box 44"/>
          <p:cNvSpPr txBox="1">
            <a:spLocks noChangeArrowheads="1"/>
          </p:cNvSpPr>
          <p:nvPr/>
        </p:nvSpPr>
        <p:spPr bwMode="auto">
          <a:xfrm>
            <a:off x="457200" y="304802"/>
            <a:ext cx="2362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err="1">
                <a:solidFill>
                  <a:schemeClr val="bg1"/>
                </a:solidFill>
                <a:latin typeface="Calibri"/>
                <a:cs typeface="Calibri"/>
              </a:rPr>
              <a:t>Fréquence</a:t>
            </a:r>
            <a:r>
              <a:rPr lang="en-US" dirty="0">
                <a:solidFill>
                  <a:schemeClr val="bg1"/>
                </a:solidFill>
                <a:latin typeface="Calibri"/>
                <a:cs typeface="Calibri"/>
              </a:rPr>
              <a:t> = </a:t>
            </a:r>
            <a:r>
              <a:rPr lang="en-US" dirty="0" err="1">
                <a:solidFill>
                  <a:schemeClr val="bg1"/>
                </a:solidFill>
                <a:latin typeface="Calibri"/>
                <a:cs typeface="Calibri"/>
              </a:rPr>
              <a:t>f</a:t>
            </a:r>
            <a:r>
              <a:rPr lang="en-US" baseline="-25000" dirty="0" err="1">
                <a:solidFill>
                  <a:schemeClr val="bg1"/>
                </a:solidFill>
                <a:latin typeface="Calibri"/>
                <a:cs typeface="Calibri"/>
              </a:rPr>
              <a:t>N</a:t>
            </a:r>
            <a:r>
              <a:rPr lang="en-US" dirty="0">
                <a:solidFill>
                  <a:schemeClr val="bg1"/>
                </a:solidFill>
                <a:latin typeface="Calibri"/>
                <a:cs typeface="Calibri"/>
              </a:rPr>
              <a:t>  </a:t>
            </a:r>
          </a:p>
        </p:txBody>
      </p:sp>
      <p:sp>
        <p:nvSpPr>
          <p:cNvPr id="105496" name="Freeform 45"/>
          <p:cNvSpPr>
            <a:spLocks/>
          </p:cNvSpPr>
          <p:nvPr/>
        </p:nvSpPr>
        <p:spPr bwMode="auto">
          <a:xfrm>
            <a:off x="6477000" y="1447802"/>
            <a:ext cx="2133600" cy="139700"/>
          </a:xfrm>
          <a:custGeom>
            <a:avLst/>
            <a:gdLst>
              <a:gd name="T0" fmla="*/ 0 w 1344"/>
              <a:gd name="T1" fmla="*/ 0 h 1064"/>
              <a:gd name="T2" fmla="*/ 2147483647 w 1344"/>
              <a:gd name="T3" fmla="*/ 0 h 1064"/>
              <a:gd name="T4" fmla="*/ 2147483647 w 1344"/>
              <a:gd name="T5" fmla="*/ 2147483647 h 1064"/>
              <a:gd name="T6" fmla="*/ 2147483647 w 1344"/>
              <a:gd name="T7" fmla="*/ 0 h 1064"/>
              <a:gd name="T8" fmla="*/ 2147483647 w 1344"/>
              <a:gd name="T9" fmla="*/ 2147483647 h 1064"/>
              <a:gd name="T10" fmla="*/ 2147483647 w 1344"/>
              <a:gd name="T11" fmla="*/ 0 h 1064"/>
              <a:gd name="T12" fmla="*/ 2147483647 w 1344"/>
              <a:gd name="T13" fmla="*/ 2147483647 h 1064"/>
              <a:gd name="T14" fmla="*/ 2147483647 w 1344"/>
              <a:gd name="T15" fmla="*/ 0 h 1064"/>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064"/>
              <a:gd name="T26" fmla="*/ 1344 w 134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064">
                <a:moveTo>
                  <a:pt x="0" y="640"/>
                </a:moveTo>
                <a:cubicBezTo>
                  <a:pt x="40" y="320"/>
                  <a:pt x="80" y="0"/>
                  <a:pt x="144" y="64"/>
                </a:cubicBezTo>
                <a:cubicBezTo>
                  <a:pt x="208" y="128"/>
                  <a:pt x="312" y="1032"/>
                  <a:pt x="384" y="1024"/>
                </a:cubicBezTo>
                <a:cubicBezTo>
                  <a:pt x="456" y="1016"/>
                  <a:pt x="504" y="16"/>
                  <a:pt x="576" y="16"/>
                </a:cubicBezTo>
                <a:cubicBezTo>
                  <a:pt x="648" y="16"/>
                  <a:pt x="744" y="1024"/>
                  <a:pt x="816" y="1024"/>
                </a:cubicBezTo>
                <a:cubicBezTo>
                  <a:pt x="888" y="1024"/>
                  <a:pt x="944" y="24"/>
                  <a:pt x="1008" y="16"/>
                </a:cubicBezTo>
                <a:cubicBezTo>
                  <a:pt x="1072" y="8"/>
                  <a:pt x="1144" y="888"/>
                  <a:pt x="1200" y="976"/>
                </a:cubicBezTo>
                <a:cubicBezTo>
                  <a:pt x="1256" y="1064"/>
                  <a:pt x="1320" y="616"/>
                  <a:pt x="1344" y="544"/>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105497" name="Text Box 49"/>
          <p:cNvSpPr txBox="1">
            <a:spLocks noChangeArrowheads="1"/>
          </p:cNvSpPr>
          <p:nvPr/>
        </p:nvSpPr>
        <p:spPr bwMode="auto">
          <a:xfrm>
            <a:off x="5562600" y="2819402"/>
            <a:ext cx="11811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OUT</a:t>
            </a:r>
          </a:p>
        </p:txBody>
      </p:sp>
      <p:sp>
        <p:nvSpPr>
          <p:cNvPr id="105498" name="Rectangle 50"/>
          <p:cNvSpPr>
            <a:spLocks noChangeArrowheads="1"/>
          </p:cNvSpPr>
          <p:nvPr/>
        </p:nvSpPr>
        <p:spPr bwMode="auto">
          <a:xfrm>
            <a:off x="3733801" y="2514600"/>
            <a:ext cx="1143000" cy="1066800"/>
          </a:xfrm>
          <a:prstGeom prst="rect">
            <a:avLst/>
          </a:prstGeom>
          <a:noFill/>
          <a:ln w="19050">
            <a:solidFill>
              <a:schemeClr val="bg1"/>
            </a:solidFill>
            <a:miter lim="800000"/>
            <a:headEnd/>
            <a:tailEnd/>
          </a:ln>
        </p:spPr>
        <p:txBody>
          <a:bodyPr wrap="none" lIns="91436" tIns="45718" rIns="91436" bIns="45718" anchor="ctr">
            <a:prstTxWarp prst="textNoShape">
              <a:avLst/>
            </a:prstTxWarp>
          </a:bodyPr>
          <a:lstStyle/>
          <a:p>
            <a:endParaRPr lang="fr-FR">
              <a:solidFill>
                <a:schemeClr val="bg1"/>
              </a:solidFill>
              <a:latin typeface="Calibri"/>
              <a:cs typeface="Calibri"/>
            </a:endParaRPr>
          </a:p>
        </p:txBody>
      </p:sp>
      <p:sp>
        <p:nvSpPr>
          <p:cNvPr id="105499" name="Line 51"/>
          <p:cNvSpPr>
            <a:spLocks noChangeShapeType="1"/>
          </p:cNvSpPr>
          <p:nvPr/>
        </p:nvSpPr>
        <p:spPr bwMode="auto">
          <a:xfrm>
            <a:off x="4876801" y="30480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105500" name="Text Box 52"/>
          <p:cNvSpPr txBox="1">
            <a:spLocks noChangeArrowheads="1"/>
          </p:cNvSpPr>
          <p:nvPr/>
        </p:nvSpPr>
        <p:spPr bwMode="auto">
          <a:xfrm>
            <a:off x="3797300" y="2400300"/>
            <a:ext cx="1663700" cy="1200324"/>
          </a:xfrm>
          <a:prstGeom prst="rect">
            <a:avLst/>
          </a:prstGeom>
          <a:noFill/>
          <a:ln w="9525">
            <a:noFill/>
            <a:miter lim="800000"/>
            <a:headEnd/>
            <a:tailEnd/>
          </a:ln>
        </p:spPr>
        <p:txBody>
          <a:bodyPr wrap="square" lIns="91436" tIns="45718" rIns="91436" bIns="45718">
            <a:prstTxWarp prst="textNoShape">
              <a:avLst/>
            </a:prstTxWarp>
            <a:spAutoFit/>
          </a:bodyPr>
          <a:lstStyle/>
          <a:p>
            <a:pPr>
              <a:spcBef>
                <a:spcPts val="0"/>
              </a:spcBef>
            </a:pPr>
            <a:r>
              <a:rPr lang="en-US" b="1" i="1" dirty="0">
                <a:solidFill>
                  <a:schemeClr val="bg1"/>
                </a:solidFill>
                <a:latin typeface="Calibri"/>
                <a:cs typeface="Calibri"/>
              </a:rPr>
              <a:t>Notch</a:t>
            </a:r>
            <a:r>
              <a:rPr lang="en-US" b="1" i="1" dirty="0" smtClean="0">
                <a:solidFill>
                  <a:schemeClr val="bg1"/>
                </a:solidFill>
                <a:latin typeface="Calibri"/>
                <a:cs typeface="Calibri"/>
              </a:rPr>
              <a:t> </a:t>
            </a:r>
          </a:p>
          <a:p>
            <a:pPr>
              <a:spcBef>
                <a:spcPts val="0"/>
              </a:spcBef>
            </a:pPr>
            <a:r>
              <a:rPr lang="en-US" b="1" i="1" dirty="0" smtClean="0">
                <a:solidFill>
                  <a:schemeClr val="bg1"/>
                </a:solidFill>
                <a:latin typeface="Calibri"/>
                <a:cs typeface="Calibri"/>
              </a:rPr>
              <a:t>Filter </a:t>
            </a:r>
          </a:p>
          <a:p>
            <a:pPr>
              <a:spcBef>
                <a:spcPts val="0"/>
              </a:spcBef>
            </a:pPr>
            <a:r>
              <a:rPr lang="en-US" b="1" i="1" dirty="0" smtClean="0">
                <a:solidFill>
                  <a:schemeClr val="bg1"/>
                </a:solidFill>
                <a:latin typeface="Calibri"/>
                <a:cs typeface="Calibri"/>
              </a:rPr>
              <a:t>( </a:t>
            </a:r>
            <a:r>
              <a:rPr lang="en-US" b="1" i="1" dirty="0" err="1">
                <a:solidFill>
                  <a:schemeClr val="bg1"/>
                </a:solidFill>
                <a:latin typeface="Calibri"/>
                <a:cs typeface="Calibri"/>
              </a:rPr>
              <a:t>f</a:t>
            </a:r>
            <a:r>
              <a:rPr lang="en-US" b="1" i="1" baseline="-25000" dirty="0" err="1">
                <a:solidFill>
                  <a:schemeClr val="bg1"/>
                </a:solidFill>
                <a:latin typeface="Calibri"/>
                <a:cs typeface="Calibri"/>
              </a:rPr>
              <a:t>N</a:t>
            </a:r>
            <a:r>
              <a:rPr lang="en-US" b="1" i="1" baseline="-25000" dirty="0">
                <a:solidFill>
                  <a:schemeClr val="bg1"/>
                </a:solidFill>
                <a:latin typeface="Calibri"/>
                <a:cs typeface="Calibri"/>
              </a:rPr>
              <a:t> </a:t>
            </a:r>
            <a:r>
              <a:rPr lang="en-US" b="1" i="1" dirty="0">
                <a:solidFill>
                  <a:schemeClr val="bg1"/>
                </a:solidFill>
                <a:latin typeface="Calibri"/>
                <a:cs typeface="Calibri"/>
              </a:rPr>
              <a:t>)</a:t>
            </a:r>
          </a:p>
        </p:txBody>
      </p:sp>
      <p:sp>
        <p:nvSpPr>
          <p:cNvPr id="105501" name="Text Box 53"/>
          <p:cNvSpPr txBox="1">
            <a:spLocks noChangeArrowheads="1"/>
          </p:cNvSpPr>
          <p:nvPr/>
        </p:nvSpPr>
        <p:spPr bwMode="auto">
          <a:xfrm>
            <a:off x="2590800" y="2819402"/>
            <a:ext cx="7493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b="1" dirty="0">
                <a:solidFill>
                  <a:schemeClr val="bg1"/>
                </a:solidFill>
                <a:latin typeface="Calibri"/>
                <a:cs typeface="Calibri"/>
              </a:rPr>
              <a:t>V</a:t>
            </a:r>
            <a:r>
              <a:rPr lang="en-US" b="1" baseline="-25000" dirty="0">
                <a:solidFill>
                  <a:schemeClr val="bg1"/>
                </a:solidFill>
                <a:latin typeface="Calibri"/>
                <a:cs typeface="Calibri"/>
              </a:rPr>
              <a:t>IN</a:t>
            </a:r>
          </a:p>
        </p:txBody>
      </p:sp>
      <p:sp>
        <p:nvSpPr>
          <p:cNvPr id="105502" name="Line 54"/>
          <p:cNvSpPr>
            <a:spLocks noChangeShapeType="1"/>
          </p:cNvSpPr>
          <p:nvPr/>
        </p:nvSpPr>
        <p:spPr bwMode="auto">
          <a:xfrm>
            <a:off x="3200401" y="3048000"/>
            <a:ext cx="533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105503" name="Text Box 56"/>
          <p:cNvSpPr txBox="1">
            <a:spLocks noChangeArrowheads="1"/>
          </p:cNvSpPr>
          <p:nvPr/>
        </p:nvSpPr>
        <p:spPr bwMode="auto">
          <a:xfrm>
            <a:off x="381000" y="3352802"/>
            <a:ext cx="25019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err="1">
                <a:solidFill>
                  <a:schemeClr val="bg1"/>
                </a:solidFill>
                <a:latin typeface="Calibri"/>
                <a:cs typeface="Calibri"/>
              </a:rPr>
              <a:t>Fréquence</a:t>
            </a:r>
            <a:r>
              <a:rPr lang="en-US" dirty="0">
                <a:solidFill>
                  <a:schemeClr val="bg1"/>
                </a:solidFill>
                <a:latin typeface="Calibri"/>
                <a:cs typeface="Calibri"/>
              </a:rPr>
              <a:t> </a:t>
            </a:r>
            <a:r>
              <a:rPr lang="en-US" dirty="0" err="1">
                <a:solidFill>
                  <a:schemeClr val="bg1"/>
                </a:solidFill>
                <a:latin typeface="Calibri"/>
                <a:cs typeface="Calibri"/>
                <a:sym typeface="Math B" pitchFamily="2" charset="2"/>
              </a:rPr>
              <a:t></a:t>
            </a:r>
            <a:r>
              <a:rPr lang="en-US" dirty="0">
                <a:solidFill>
                  <a:schemeClr val="bg1"/>
                </a:solidFill>
                <a:latin typeface="Calibri"/>
                <a:cs typeface="Calibri"/>
              </a:rPr>
              <a:t> </a:t>
            </a:r>
            <a:r>
              <a:rPr lang="en-US" dirty="0" err="1">
                <a:solidFill>
                  <a:schemeClr val="bg1"/>
                </a:solidFill>
                <a:latin typeface="Calibri"/>
                <a:cs typeface="Calibri"/>
              </a:rPr>
              <a:t>f</a:t>
            </a:r>
            <a:r>
              <a:rPr lang="en-US" baseline="-25000" dirty="0" err="1">
                <a:solidFill>
                  <a:schemeClr val="bg1"/>
                </a:solidFill>
                <a:latin typeface="Calibri"/>
                <a:cs typeface="Calibri"/>
              </a:rPr>
              <a:t>N</a:t>
            </a:r>
            <a:r>
              <a:rPr lang="en-US" dirty="0">
                <a:solidFill>
                  <a:schemeClr val="bg1"/>
                </a:solidFill>
                <a:latin typeface="Calibri"/>
                <a:cs typeface="Calibri"/>
              </a:rPr>
              <a:t>  </a:t>
            </a:r>
          </a:p>
        </p:txBody>
      </p:sp>
      <p:sp>
        <p:nvSpPr>
          <p:cNvPr id="105504" name="Freeform 55"/>
          <p:cNvSpPr>
            <a:spLocks/>
          </p:cNvSpPr>
          <p:nvPr/>
        </p:nvSpPr>
        <p:spPr bwMode="auto">
          <a:xfrm>
            <a:off x="304800" y="2362202"/>
            <a:ext cx="1143000" cy="1054100"/>
          </a:xfrm>
          <a:custGeom>
            <a:avLst/>
            <a:gdLst>
              <a:gd name="T0" fmla="*/ 0 w 1344"/>
              <a:gd name="T1" fmla="*/ 2147483647 h 1064"/>
              <a:gd name="T2" fmla="*/ 2147483647 w 1344"/>
              <a:gd name="T3" fmla="*/ 2147483647 h 1064"/>
              <a:gd name="T4" fmla="*/ 2147483647 w 1344"/>
              <a:gd name="T5" fmla="*/ 2147483647 h 1064"/>
              <a:gd name="T6" fmla="*/ 2147483647 w 1344"/>
              <a:gd name="T7" fmla="*/ 2147483647 h 1064"/>
              <a:gd name="T8" fmla="*/ 2147483647 w 1344"/>
              <a:gd name="T9" fmla="*/ 2147483647 h 1064"/>
              <a:gd name="T10" fmla="*/ 2147483647 w 1344"/>
              <a:gd name="T11" fmla="*/ 2147483647 h 1064"/>
              <a:gd name="T12" fmla="*/ 2147483647 w 1344"/>
              <a:gd name="T13" fmla="*/ 2147483647 h 1064"/>
              <a:gd name="T14" fmla="*/ 2147483647 w 134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064"/>
              <a:gd name="T26" fmla="*/ 1344 w 134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064">
                <a:moveTo>
                  <a:pt x="0" y="640"/>
                </a:moveTo>
                <a:cubicBezTo>
                  <a:pt x="40" y="320"/>
                  <a:pt x="80" y="0"/>
                  <a:pt x="144" y="64"/>
                </a:cubicBezTo>
                <a:cubicBezTo>
                  <a:pt x="208" y="128"/>
                  <a:pt x="312" y="1032"/>
                  <a:pt x="384" y="1024"/>
                </a:cubicBezTo>
                <a:cubicBezTo>
                  <a:pt x="456" y="1016"/>
                  <a:pt x="504" y="16"/>
                  <a:pt x="576" y="16"/>
                </a:cubicBezTo>
                <a:cubicBezTo>
                  <a:pt x="648" y="16"/>
                  <a:pt x="744" y="1024"/>
                  <a:pt x="816" y="1024"/>
                </a:cubicBezTo>
                <a:cubicBezTo>
                  <a:pt x="888" y="1024"/>
                  <a:pt x="944" y="24"/>
                  <a:pt x="1008" y="16"/>
                </a:cubicBezTo>
                <a:cubicBezTo>
                  <a:pt x="1072" y="8"/>
                  <a:pt x="1144" y="888"/>
                  <a:pt x="1200" y="976"/>
                </a:cubicBezTo>
                <a:cubicBezTo>
                  <a:pt x="1256" y="1064"/>
                  <a:pt x="1320" y="616"/>
                  <a:pt x="1344" y="544"/>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105505" name="Freeform 58"/>
          <p:cNvSpPr>
            <a:spLocks/>
          </p:cNvSpPr>
          <p:nvPr/>
        </p:nvSpPr>
        <p:spPr bwMode="auto">
          <a:xfrm>
            <a:off x="1447800" y="2286002"/>
            <a:ext cx="1143000" cy="1054100"/>
          </a:xfrm>
          <a:custGeom>
            <a:avLst/>
            <a:gdLst>
              <a:gd name="T0" fmla="*/ 0 w 1344"/>
              <a:gd name="T1" fmla="*/ 2147483647 h 1064"/>
              <a:gd name="T2" fmla="*/ 2147483647 w 1344"/>
              <a:gd name="T3" fmla="*/ 2147483647 h 1064"/>
              <a:gd name="T4" fmla="*/ 2147483647 w 1344"/>
              <a:gd name="T5" fmla="*/ 2147483647 h 1064"/>
              <a:gd name="T6" fmla="*/ 2147483647 w 1344"/>
              <a:gd name="T7" fmla="*/ 2147483647 h 1064"/>
              <a:gd name="T8" fmla="*/ 2147483647 w 1344"/>
              <a:gd name="T9" fmla="*/ 2147483647 h 1064"/>
              <a:gd name="T10" fmla="*/ 2147483647 w 1344"/>
              <a:gd name="T11" fmla="*/ 2147483647 h 1064"/>
              <a:gd name="T12" fmla="*/ 2147483647 w 1344"/>
              <a:gd name="T13" fmla="*/ 2147483647 h 1064"/>
              <a:gd name="T14" fmla="*/ 2147483647 w 134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064"/>
              <a:gd name="T26" fmla="*/ 1344 w 134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064">
                <a:moveTo>
                  <a:pt x="0" y="640"/>
                </a:moveTo>
                <a:cubicBezTo>
                  <a:pt x="40" y="320"/>
                  <a:pt x="80" y="0"/>
                  <a:pt x="144" y="64"/>
                </a:cubicBezTo>
                <a:cubicBezTo>
                  <a:pt x="208" y="128"/>
                  <a:pt x="312" y="1032"/>
                  <a:pt x="384" y="1024"/>
                </a:cubicBezTo>
                <a:cubicBezTo>
                  <a:pt x="456" y="1016"/>
                  <a:pt x="504" y="16"/>
                  <a:pt x="576" y="16"/>
                </a:cubicBezTo>
                <a:cubicBezTo>
                  <a:pt x="648" y="16"/>
                  <a:pt x="744" y="1024"/>
                  <a:pt x="816" y="1024"/>
                </a:cubicBezTo>
                <a:cubicBezTo>
                  <a:pt x="888" y="1024"/>
                  <a:pt x="944" y="24"/>
                  <a:pt x="1008" y="16"/>
                </a:cubicBezTo>
                <a:cubicBezTo>
                  <a:pt x="1072" y="8"/>
                  <a:pt x="1144" y="888"/>
                  <a:pt x="1200" y="976"/>
                </a:cubicBezTo>
                <a:cubicBezTo>
                  <a:pt x="1256" y="1064"/>
                  <a:pt x="1320" y="616"/>
                  <a:pt x="1344" y="544"/>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105506" name="Freeform 62"/>
          <p:cNvSpPr>
            <a:spLocks/>
          </p:cNvSpPr>
          <p:nvPr/>
        </p:nvSpPr>
        <p:spPr bwMode="auto">
          <a:xfrm>
            <a:off x="6477000" y="2362202"/>
            <a:ext cx="1143000" cy="1054100"/>
          </a:xfrm>
          <a:custGeom>
            <a:avLst/>
            <a:gdLst>
              <a:gd name="T0" fmla="*/ 0 w 1344"/>
              <a:gd name="T1" fmla="*/ 2147483647 h 1064"/>
              <a:gd name="T2" fmla="*/ 2147483647 w 1344"/>
              <a:gd name="T3" fmla="*/ 2147483647 h 1064"/>
              <a:gd name="T4" fmla="*/ 2147483647 w 1344"/>
              <a:gd name="T5" fmla="*/ 2147483647 h 1064"/>
              <a:gd name="T6" fmla="*/ 2147483647 w 1344"/>
              <a:gd name="T7" fmla="*/ 2147483647 h 1064"/>
              <a:gd name="T8" fmla="*/ 2147483647 w 1344"/>
              <a:gd name="T9" fmla="*/ 2147483647 h 1064"/>
              <a:gd name="T10" fmla="*/ 2147483647 w 1344"/>
              <a:gd name="T11" fmla="*/ 2147483647 h 1064"/>
              <a:gd name="T12" fmla="*/ 2147483647 w 1344"/>
              <a:gd name="T13" fmla="*/ 2147483647 h 1064"/>
              <a:gd name="T14" fmla="*/ 2147483647 w 134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064"/>
              <a:gd name="T26" fmla="*/ 1344 w 134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064">
                <a:moveTo>
                  <a:pt x="0" y="640"/>
                </a:moveTo>
                <a:cubicBezTo>
                  <a:pt x="40" y="320"/>
                  <a:pt x="80" y="0"/>
                  <a:pt x="144" y="64"/>
                </a:cubicBezTo>
                <a:cubicBezTo>
                  <a:pt x="208" y="128"/>
                  <a:pt x="312" y="1032"/>
                  <a:pt x="384" y="1024"/>
                </a:cubicBezTo>
                <a:cubicBezTo>
                  <a:pt x="456" y="1016"/>
                  <a:pt x="504" y="16"/>
                  <a:pt x="576" y="16"/>
                </a:cubicBezTo>
                <a:cubicBezTo>
                  <a:pt x="648" y="16"/>
                  <a:pt x="744" y="1024"/>
                  <a:pt x="816" y="1024"/>
                </a:cubicBezTo>
                <a:cubicBezTo>
                  <a:pt x="888" y="1024"/>
                  <a:pt x="944" y="24"/>
                  <a:pt x="1008" y="16"/>
                </a:cubicBezTo>
                <a:cubicBezTo>
                  <a:pt x="1072" y="8"/>
                  <a:pt x="1144" y="888"/>
                  <a:pt x="1200" y="976"/>
                </a:cubicBezTo>
                <a:cubicBezTo>
                  <a:pt x="1256" y="1064"/>
                  <a:pt x="1320" y="616"/>
                  <a:pt x="1344" y="544"/>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
        <p:nvSpPr>
          <p:cNvPr id="105507" name="Freeform 63"/>
          <p:cNvSpPr>
            <a:spLocks/>
          </p:cNvSpPr>
          <p:nvPr/>
        </p:nvSpPr>
        <p:spPr bwMode="auto">
          <a:xfrm>
            <a:off x="7620000" y="2286002"/>
            <a:ext cx="1143000" cy="1054100"/>
          </a:xfrm>
          <a:custGeom>
            <a:avLst/>
            <a:gdLst>
              <a:gd name="T0" fmla="*/ 0 w 1344"/>
              <a:gd name="T1" fmla="*/ 2147483647 h 1064"/>
              <a:gd name="T2" fmla="*/ 2147483647 w 1344"/>
              <a:gd name="T3" fmla="*/ 2147483647 h 1064"/>
              <a:gd name="T4" fmla="*/ 2147483647 w 1344"/>
              <a:gd name="T5" fmla="*/ 2147483647 h 1064"/>
              <a:gd name="T6" fmla="*/ 2147483647 w 1344"/>
              <a:gd name="T7" fmla="*/ 2147483647 h 1064"/>
              <a:gd name="T8" fmla="*/ 2147483647 w 1344"/>
              <a:gd name="T9" fmla="*/ 2147483647 h 1064"/>
              <a:gd name="T10" fmla="*/ 2147483647 w 1344"/>
              <a:gd name="T11" fmla="*/ 2147483647 h 1064"/>
              <a:gd name="T12" fmla="*/ 2147483647 w 1344"/>
              <a:gd name="T13" fmla="*/ 2147483647 h 1064"/>
              <a:gd name="T14" fmla="*/ 2147483647 w 1344"/>
              <a:gd name="T15" fmla="*/ 2147483647 h 1064"/>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1064"/>
              <a:gd name="T26" fmla="*/ 1344 w 1344"/>
              <a:gd name="T27" fmla="*/ 1064 h 10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1064">
                <a:moveTo>
                  <a:pt x="0" y="640"/>
                </a:moveTo>
                <a:cubicBezTo>
                  <a:pt x="40" y="320"/>
                  <a:pt x="80" y="0"/>
                  <a:pt x="144" y="64"/>
                </a:cubicBezTo>
                <a:cubicBezTo>
                  <a:pt x="208" y="128"/>
                  <a:pt x="312" y="1032"/>
                  <a:pt x="384" y="1024"/>
                </a:cubicBezTo>
                <a:cubicBezTo>
                  <a:pt x="456" y="1016"/>
                  <a:pt x="504" y="16"/>
                  <a:pt x="576" y="16"/>
                </a:cubicBezTo>
                <a:cubicBezTo>
                  <a:pt x="648" y="16"/>
                  <a:pt x="744" y="1024"/>
                  <a:pt x="816" y="1024"/>
                </a:cubicBezTo>
                <a:cubicBezTo>
                  <a:pt x="888" y="1024"/>
                  <a:pt x="944" y="24"/>
                  <a:pt x="1008" y="16"/>
                </a:cubicBezTo>
                <a:cubicBezTo>
                  <a:pt x="1072" y="8"/>
                  <a:pt x="1144" y="888"/>
                  <a:pt x="1200" y="976"/>
                </a:cubicBezTo>
                <a:cubicBezTo>
                  <a:pt x="1256" y="1064"/>
                  <a:pt x="1320" y="616"/>
                  <a:pt x="1344" y="544"/>
                </a:cubicBezTo>
              </a:path>
            </a:pathLst>
          </a:custGeom>
          <a:noFill/>
          <a:ln w="19050">
            <a:solidFill>
              <a:schemeClr val="bg1"/>
            </a:solidFill>
            <a:round/>
            <a:headEnd/>
            <a:tailEnd/>
          </a:ln>
        </p:spPr>
        <p:txBody>
          <a:bodyPr lIns="91436" tIns="45718" rIns="91436" bIns="45718">
            <a:prstTxWarp prst="textNoShape">
              <a:avLst/>
            </a:prstTxWarp>
          </a:bodyPr>
          <a:lstStyle/>
          <a:p>
            <a:endParaRPr lang="fr-FR">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46083"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Electromyographe moderne</a:t>
            </a:r>
          </a:p>
        </p:txBody>
      </p:sp>
      <p:sp>
        <p:nvSpPr>
          <p:cNvPr id="46084" name="Text Box 5"/>
          <p:cNvSpPr txBox="1">
            <a:spLocks noChangeArrowheads="1"/>
          </p:cNvSpPr>
          <p:nvPr/>
        </p:nvSpPr>
        <p:spPr bwMode="auto">
          <a:xfrm>
            <a:off x="228600" y="569916"/>
            <a:ext cx="1676400" cy="461661"/>
          </a:xfrm>
          <a:prstGeom prst="rect">
            <a:avLst/>
          </a:prstGeom>
          <a:noFill/>
          <a:ln w="19050">
            <a:solidFill>
              <a:srgbClr val="FF0000"/>
            </a:solidFill>
            <a:miter lim="800000"/>
            <a:headEnd/>
            <a:tailEnd/>
          </a:ln>
        </p:spPr>
        <p:txBody>
          <a:bodyPr lIns="91436" tIns="45718" rIns="91436" bIns="45718">
            <a:prstTxWarp prst="textNoShape">
              <a:avLst/>
            </a:prstTxWarp>
            <a:spAutoFit/>
          </a:bodyPr>
          <a:lstStyle/>
          <a:p>
            <a:pPr algn="ctr">
              <a:spcBef>
                <a:spcPct val="50000"/>
              </a:spcBef>
            </a:pPr>
            <a:r>
              <a:rPr lang="en-US" dirty="0">
                <a:solidFill>
                  <a:schemeClr val="bg1"/>
                </a:solidFill>
                <a:latin typeface="Calibri"/>
                <a:cs typeface="Calibri"/>
              </a:rPr>
              <a:t>Electrodes</a:t>
            </a:r>
          </a:p>
        </p:txBody>
      </p:sp>
      <p:sp>
        <p:nvSpPr>
          <p:cNvPr id="46085" name="Text Box 6"/>
          <p:cNvSpPr txBox="1">
            <a:spLocks noChangeArrowheads="1"/>
          </p:cNvSpPr>
          <p:nvPr/>
        </p:nvSpPr>
        <p:spPr bwMode="auto">
          <a:xfrm>
            <a:off x="4114800" y="241300"/>
            <a:ext cx="4495800" cy="1200324"/>
          </a:xfrm>
          <a:prstGeom prst="rect">
            <a:avLst/>
          </a:prstGeom>
          <a:noFill/>
          <a:ln w="19050">
            <a:solidFill>
              <a:srgbClr val="FF0000"/>
            </a:solidFill>
            <a:miter lim="800000"/>
            <a:headEnd/>
            <a:tailEnd/>
          </a:ln>
        </p:spPr>
        <p:txBody>
          <a:bodyPr wrap="square" lIns="91436" tIns="45718" rIns="91436" bIns="45718">
            <a:prstTxWarp prst="textNoShape">
              <a:avLst/>
            </a:prstTxWarp>
            <a:spAutoFit/>
          </a:bodyPr>
          <a:lstStyle/>
          <a:p>
            <a:pPr algn="ctr">
              <a:spcBef>
                <a:spcPct val="50000"/>
              </a:spcBef>
            </a:pPr>
            <a:r>
              <a:rPr lang="en-US" dirty="0" err="1">
                <a:solidFill>
                  <a:schemeClr val="bg1"/>
                </a:solidFill>
                <a:latin typeface="Calibri"/>
                <a:cs typeface="Calibri"/>
              </a:rPr>
              <a:t>Pré-amplificateur</a:t>
            </a:r>
            <a:r>
              <a:rPr lang="en-US" dirty="0">
                <a:solidFill>
                  <a:schemeClr val="bg1"/>
                </a:solidFill>
                <a:latin typeface="Calibri"/>
                <a:cs typeface="Calibri"/>
              </a:rPr>
              <a:t> (</a:t>
            </a:r>
            <a:r>
              <a:rPr lang="en-US" dirty="0" err="1">
                <a:solidFill>
                  <a:schemeClr val="bg1"/>
                </a:solidFill>
                <a:latin typeface="Calibri"/>
                <a:cs typeface="Calibri"/>
              </a:rPr>
              <a:t>analogique</a:t>
            </a:r>
            <a:r>
              <a:rPr lang="en-US" dirty="0">
                <a:solidFill>
                  <a:schemeClr val="bg1"/>
                </a:solidFill>
                <a:latin typeface="Calibri"/>
                <a:cs typeface="Calibri"/>
              </a:rPr>
              <a:t>) </a:t>
            </a:r>
            <a:r>
              <a:rPr lang="en-US" dirty="0" err="1">
                <a:solidFill>
                  <a:schemeClr val="bg1"/>
                </a:solidFill>
                <a:latin typeface="Calibri"/>
                <a:cs typeface="Calibri"/>
              </a:rPr>
              <a:t>Amplificateur</a:t>
            </a:r>
            <a:r>
              <a:rPr lang="en-US" dirty="0">
                <a:solidFill>
                  <a:schemeClr val="bg1"/>
                </a:solidFill>
                <a:latin typeface="Calibri"/>
                <a:cs typeface="Calibri"/>
              </a:rPr>
              <a:t> (</a:t>
            </a:r>
            <a:r>
              <a:rPr lang="en-US" dirty="0" err="1">
                <a:solidFill>
                  <a:schemeClr val="bg1"/>
                </a:solidFill>
                <a:latin typeface="Calibri"/>
                <a:cs typeface="Calibri"/>
              </a:rPr>
              <a:t>analogique</a:t>
            </a:r>
            <a:r>
              <a:rPr lang="en-US" dirty="0">
                <a:solidFill>
                  <a:schemeClr val="bg1"/>
                </a:solidFill>
                <a:latin typeface="Calibri"/>
                <a:cs typeface="Calibri"/>
              </a:rPr>
              <a:t>)</a:t>
            </a:r>
            <a:r>
              <a:rPr lang="en-US" dirty="0" smtClean="0">
                <a:solidFill>
                  <a:schemeClr val="bg1"/>
                </a:solidFill>
                <a:latin typeface="Calibri"/>
                <a:cs typeface="Calibri"/>
              </a:rPr>
              <a:t> </a:t>
            </a:r>
            <a:br>
              <a:rPr lang="en-US" dirty="0" smtClean="0">
                <a:solidFill>
                  <a:schemeClr val="bg1"/>
                </a:solidFill>
                <a:latin typeface="Calibri"/>
                <a:cs typeface="Calibri"/>
              </a:rPr>
            </a:br>
            <a:r>
              <a:rPr lang="en-US" dirty="0" err="1" smtClean="0">
                <a:solidFill>
                  <a:schemeClr val="bg1"/>
                </a:solidFill>
                <a:latin typeface="Calibri"/>
                <a:cs typeface="Calibri"/>
              </a:rPr>
              <a:t>Filtres</a:t>
            </a:r>
            <a:endParaRPr lang="en-US" dirty="0">
              <a:solidFill>
                <a:schemeClr val="bg1"/>
              </a:solidFill>
              <a:latin typeface="Calibri"/>
              <a:cs typeface="Calibri"/>
            </a:endParaRPr>
          </a:p>
        </p:txBody>
      </p:sp>
      <p:sp>
        <p:nvSpPr>
          <p:cNvPr id="46086" name="Line 7"/>
          <p:cNvSpPr>
            <a:spLocks noChangeShapeType="1"/>
          </p:cNvSpPr>
          <p:nvPr/>
        </p:nvSpPr>
        <p:spPr bwMode="auto">
          <a:xfrm>
            <a:off x="1981200" y="889000"/>
            <a:ext cx="19812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46087" name="Text Box 8"/>
          <p:cNvSpPr txBox="1">
            <a:spLocks noChangeArrowheads="1"/>
          </p:cNvSpPr>
          <p:nvPr/>
        </p:nvSpPr>
        <p:spPr bwMode="auto">
          <a:xfrm>
            <a:off x="2133600" y="88902"/>
            <a:ext cx="1676400" cy="830993"/>
          </a:xfrm>
          <a:prstGeom prst="rect">
            <a:avLst/>
          </a:prstGeom>
          <a:noFill/>
          <a:ln w="9525">
            <a:noFill/>
            <a:miter lim="800000"/>
            <a:headEnd/>
            <a:tailEnd/>
          </a:ln>
        </p:spPr>
        <p:txBody>
          <a:bodyPr lIns="91436" tIns="45718" rIns="91436" bIns="45718">
            <a:prstTxWarp prst="textNoShape">
              <a:avLst/>
            </a:prstTxWarp>
            <a:spAutoFit/>
          </a:bodyPr>
          <a:lstStyle/>
          <a:p>
            <a:pPr algn="ctr">
              <a:spcBef>
                <a:spcPct val="50000"/>
              </a:spcBef>
            </a:pPr>
            <a:r>
              <a:rPr lang="en-US" dirty="0" err="1">
                <a:solidFill>
                  <a:schemeClr val="bg1"/>
                </a:solidFill>
                <a:latin typeface="Calibri"/>
                <a:cs typeface="Calibri"/>
              </a:rPr>
              <a:t>Fils</a:t>
            </a:r>
            <a:r>
              <a:rPr lang="en-US" dirty="0">
                <a:solidFill>
                  <a:schemeClr val="bg1"/>
                </a:solidFill>
                <a:latin typeface="Calibri"/>
                <a:cs typeface="Calibri"/>
              </a:rPr>
              <a:t> &amp; </a:t>
            </a:r>
            <a:r>
              <a:rPr lang="en-US" dirty="0" err="1">
                <a:solidFill>
                  <a:schemeClr val="bg1"/>
                </a:solidFill>
                <a:latin typeface="Calibri"/>
                <a:cs typeface="Calibri"/>
              </a:rPr>
              <a:t>Câbles</a:t>
            </a:r>
            <a:endParaRPr lang="en-US" dirty="0">
              <a:solidFill>
                <a:schemeClr val="bg1"/>
              </a:solidFill>
              <a:latin typeface="Calibri"/>
              <a:cs typeface="Calibri"/>
            </a:endParaRPr>
          </a:p>
        </p:txBody>
      </p:sp>
      <p:sp>
        <p:nvSpPr>
          <p:cNvPr id="46088" name="Text Box 9"/>
          <p:cNvSpPr txBox="1">
            <a:spLocks noChangeArrowheads="1"/>
          </p:cNvSpPr>
          <p:nvPr/>
        </p:nvSpPr>
        <p:spPr bwMode="auto">
          <a:xfrm>
            <a:off x="4381500" y="2206627"/>
            <a:ext cx="3390900" cy="1015659"/>
          </a:xfrm>
          <a:prstGeom prst="rect">
            <a:avLst/>
          </a:prstGeom>
          <a:noFill/>
          <a:ln w="19050">
            <a:solidFill>
              <a:srgbClr val="FF0000"/>
            </a:solidFill>
            <a:miter lim="800000"/>
            <a:headEnd/>
            <a:tailEnd/>
          </a:ln>
        </p:spPr>
        <p:txBody>
          <a:bodyPr lIns="91436" tIns="45718" rIns="91436" bIns="45718">
            <a:prstTxWarp prst="textNoShape">
              <a:avLst/>
            </a:prstTxWarp>
            <a:spAutoFit/>
          </a:bodyPr>
          <a:lstStyle/>
          <a:p>
            <a:pPr algn="ctr">
              <a:spcBef>
                <a:spcPct val="50000"/>
              </a:spcBef>
            </a:pPr>
            <a:r>
              <a:rPr lang="en-US" dirty="0" err="1">
                <a:solidFill>
                  <a:schemeClr val="bg1"/>
                </a:solidFill>
                <a:latin typeface="Calibri"/>
                <a:cs typeface="Calibri"/>
              </a:rPr>
              <a:t>Digitalisation</a:t>
            </a:r>
            <a:r>
              <a:rPr lang="en-US" dirty="0">
                <a:solidFill>
                  <a:schemeClr val="bg1"/>
                </a:solidFill>
                <a:latin typeface="Calibri"/>
                <a:cs typeface="Calibri"/>
              </a:rPr>
              <a:t> du signal</a:t>
            </a:r>
          </a:p>
          <a:p>
            <a:pPr algn="ctr">
              <a:spcBef>
                <a:spcPct val="50000"/>
              </a:spcBef>
            </a:pPr>
            <a:r>
              <a:rPr lang="en-US" dirty="0">
                <a:solidFill>
                  <a:schemeClr val="bg1"/>
                </a:solidFill>
                <a:latin typeface="Calibri"/>
                <a:cs typeface="Calibri"/>
              </a:rPr>
              <a:t>(</a:t>
            </a:r>
            <a:r>
              <a:rPr lang="en-US" dirty="0" err="1">
                <a:solidFill>
                  <a:schemeClr val="bg1"/>
                </a:solidFill>
                <a:latin typeface="Calibri"/>
                <a:cs typeface="Calibri"/>
              </a:rPr>
              <a:t>échantillonnage</a:t>
            </a:r>
            <a:r>
              <a:rPr lang="en-US" dirty="0">
                <a:solidFill>
                  <a:schemeClr val="bg1"/>
                </a:solidFill>
                <a:latin typeface="Calibri"/>
                <a:cs typeface="Calibri"/>
              </a:rPr>
              <a:t>)</a:t>
            </a:r>
          </a:p>
        </p:txBody>
      </p:sp>
      <p:sp>
        <p:nvSpPr>
          <p:cNvPr id="46089" name="Line 10"/>
          <p:cNvSpPr>
            <a:spLocks noChangeShapeType="1"/>
          </p:cNvSpPr>
          <p:nvPr/>
        </p:nvSpPr>
        <p:spPr bwMode="auto">
          <a:xfrm>
            <a:off x="5257800" y="1524000"/>
            <a:ext cx="0" cy="60960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46090" name="Text Box 11"/>
          <p:cNvSpPr txBox="1">
            <a:spLocks noChangeArrowheads="1"/>
          </p:cNvSpPr>
          <p:nvPr/>
        </p:nvSpPr>
        <p:spPr bwMode="auto">
          <a:xfrm>
            <a:off x="4495800" y="3924303"/>
            <a:ext cx="1752600" cy="2308320"/>
          </a:xfrm>
          <a:prstGeom prst="rect">
            <a:avLst/>
          </a:prstGeom>
          <a:noFill/>
          <a:ln w="19050">
            <a:solidFill>
              <a:srgbClr val="FF0000"/>
            </a:solidFill>
            <a:miter lim="800000"/>
            <a:headEnd/>
            <a:tailEnd/>
          </a:ln>
        </p:spPr>
        <p:txBody>
          <a:bodyPr lIns="91436" tIns="45718" rIns="91436" bIns="45718">
            <a:prstTxWarp prst="textNoShape">
              <a:avLst/>
            </a:prstTxWarp>
            <a:spAutoFit/>
          </a:bodyPr>
          <a:lstStyle/>
          <a:p>
            <a:pPr algn="ctr">
              <a:spcBef>
                <a:spcPct val="50000"/>
              </a:spcBef>
            </a:pPr>
            <a:r>
              <a:rPr lang="en-US" dirty="0" err="1">
                <a:solidFill>
                  <a:schemeClr val="bg1"/>
                </a:solidFill>
                <a:latin typeface="Calibri"/>
                <a:cs typeface="Calibri"/>
              </a:rPr>
              <a:t>Traitement</a:t>
            </a:r>
            <a:r>
              <a:rPr lang="en-US" dirty="0">
                <a:solidFill>
                  <a:schemeClr val="bg1"/>
                </a:solidFill>
                <a:latin typeface="Calibri"/>
                <a:cs typeface="Calibri"/>
              </a:rPr>
              <a:t> </a:t>
            </a:r>
            <a:r>
              <a:rPr lang="en-US" dirty="0" err="1">
                <a:solidFill>
                  <a:schemeClr val="bg1"/>
                </a:solidFill>
                <a:latin typeface="Calibri"/>
                <a:cs typeface="Calibri"/>
              </a:rPr>
              <a:t>numérique</a:t>
            </a:r>
            <a:r>
              <a:rPr lang="en-US" dirty="0">
                <a:solidFill>
                  <a:schemeClr val="bg1"/>
                </a:solidFill>
                <a:latin typeface="Calibri"/>
                <a:cs typeface="Calibri"/>
              </a:rPr>
              <a:t> du signal (</a:t>
            </a:r>
            <a:r>
              <a:rPr lang="en-US" dirty="0" err="1">
                <a:solidFill>
                  <a:schemeClr val="bg1"/>
                </a:solidFill>
                <a:latin typeface="Calibri"/>
                <a:cs typeface="Calibri"/>
              </a:rPr>
              <a:t>filtres</a:t>
            </a:r>
            <a:r>
              <a:rPr lang="en-US" dirty="0">
                <a:solidFill>
                  <a:schemeClr val="bg1"/>
                </a:solidFill>
                <a:latin typeface="Calibri"/>
                <a:cs typeface="Calibri"/>
              </a:rPr>
              <a:t> </a:t>
            </a:r>
            <a:r>
              <a:rPr lang="en-US" dirty="0" err="1">
                <a:solidFill>
                  <a:schemeClr val="bg1"/>
                </a:solidFill>
                <a:latin typeface="Calibri"/>
                <a:cs typeface="Calibri"/>
              </a:rPr>
              <a:t>digitaux</a:t>
            </a:r>
            <a:r>
              <a:rPr lang="en-US" dirty="0">
                <a:solidFill>
                  <a:schemeClr val="bg1"/>
                </a:solidFill>
                <a:latin typeface="Calibri"/>
                <a:cs typeface="Calibri"/>
              </a:rPr>
              <a:t>) et analyses</a:t>
            </a:r>
          </a:p>
        </p:txBody>
      </p:sp>
      <p:sp>
        <p:nvSpPr>
          <p:cNvPr id="46091" name="Line 12"/>
          <p:cNvSpPr>
            <a:spLocks noChangeShapeType="1"/>
          </p:cNvSpPr>
          <p:nvPr/>
        </p:nvSpPr>
        <p:spPr bwMode="auto">
          <a:xfrm>
            <a:off x="5334000" y="3276600"/>
            <a:ext cx="0" cy="60960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46092" name="Text Box 13"/>
          <p:cNvSpPr txBox="1">
            <a:spLocks noChangeArrowheads="1"/>
          </p:cNvSpPr>
          <p:nvPr/>
        </p:nvSpPr>
        <p:spPr bwMode="auto">
          <a:xfrm>
            <a:off x="1016000" y="3959227"/>
            <a:ext cx="2336800" cy="1200324"/>
          </a:xfrm>
          <a:prstGeom prst="rect">
            <a:avLst/>
          </a:prstGeom>
          <a:noFill/>
          <a:ln w="19050">
            <a:solidFill>
              <a:srgbClr val="FF0000"/>
            </a:solidFill>
            <a:miter lim="800000"/>
            <a:headEnd/>
            <a:tailEnd/>
          </a:ln>
        </p:spPr>
        <p:txBody>
          <a:bodyPr wrap="square" lIns="91436" tIns="45718" rIns="91436" bIns="45718">
            <a:prstTxWarp prst="textNoShape">
              <a:avLst/>
            </a:prstTxWarp>
            <a:spAutoFit/>
          </a:bodyPr>
          <a:lstStyle/>
          <a:p>
            <a:pPr algn="ctr">
              <a:spcBef>
                <a:spcPct val="50000"/>
              </a:spcBef>
            </a:pPr>
            <a:r>
              <a:rPr lang="en-US" dirty="0" err="1">
                <a:solidFill>
                  <a:schemeClr val="bg1"/>
                </a:solidFill>
                <a:latin typeface="Calibri"/>
                <a:cs typeface="Calibri"/>
              </a:rPr>
              <a:t>Représentation</a:t>
            </a:r>
            <a:r>
              <a:rPr lang="en-US" dirty="0">
                <a:solidFill>
                  <a:schemeClr val="bg1"/>
                </a:solidFill>
                <a:latin typeface="Calibri"/>
                <a:cs typeface="Calibri"/>
              </a:rPr>
              <a:t> </a:t>
            </a:r>
            <a:r>
              <a:rPr lang="en-US" dirty="0" err="1">
                <a:solidFill>
                  <a:schemeClr val="bg1"/>
                </a:solidFill>
                <a:latin typeface="Calibri"/>
                <a:cs typeface="Calibri"/>
              </a:rPr>
              <a:t>graphique</a:t>
            </a:r>
            <a:r>
              <a:rPr lang="en-US" dirty="0">
                <a:solidFill>
                  <a:schemeClr val="bg1"/>
                </a:solidFill>
                <a:latin typeface="Calibri"/>
                <a:cs typeface="Calibri"/>
              </a:rPr>
              <a:t> et </a:t>
            </a:r>
            <a:r>
              <a:rPr lang="en-US" dirty="0" err="1">
                <a:solidFill>
                  <a:schemeClr val="bg1"/>
                </a:solidFill>
                <a:latin typeface="Calibri"/>
                <a:cs typeface="Calibri"/>
              </a:rPr>
              <a:t>sonore</a:t>
            </a:r>
            <a:endParaRPr lang="en-US" dirty="0">
              <a:solidFill>
                <a:schemeClr val="bg1"/>
              </a:solidFill>
              <a:latin typeface="Calibri"/>
              <a:cs typeface="Calibri"/>
            </a:endParaRPr>
          </a:p>
        </p:txBody>
      </p:sp>
      <p:sp>
        <p:nvSpPr>
          <p:cNvPr id="46093" name="Line 14"/>
          <p:cNvSpPr>
            <a:spLocks noChangeShapeType="1"/>
          </p:cNvSpPr>
          <p:nvPr/>
        </p:nvSpPr>
        <p:spPr bwMode="auto">
          <a:xfrm flipH="1">
            <a:off x="3429000" y="4495800"/>
            <a:ext cx="9144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46094" name="Text Box 15"/>
          <p:cNvSpPr txBox="1">
            <a:spLocks noChangeArrowheads="1"/>
          </p:cNvSpPr>
          <p:nvPr/>
        </p:nvSpPr>
        <p:spPr bwMode="auto">
          <a:xfrm>
            <a:off x="7086600" y="3638551"/>
            <a:ext cx="1981200" cy="1846655"/>
          </a:xfrm>
          <a:prstGeom prst="rect">
            <a:avLst/>
          </a:prstGeom>
          <a:noFill/>
          <a:ln w="19050">
            <a:solidFill>
              <a:srgbClr val="FF0000"/>
            </a:solidFill>
            <a:miter lim="800000"/>
            <a:headEnd/>
            <a:tailEnd/>
          </a:ln>
        </p:spPr>
        <p:txBody>
          <a:bodyPr lIns="91436" tIns="45718" rIns="91436" bIns="45718">
            <a:prstTxWarp prst="textNoShape">
              <a:avLst/>
            </a:prstTxWarp>
            <a:spAutoFit/>
          </a:bodyPr>
          <a:lstStyle/>
          <a:p>
            <a:pPr algn="ctr">
              <a:spcBef>
                <a:spcPct val="50000"/>
              </a:spcBef>
            </a:pPr>
            <a:r>
              <a:rPr lang="en-US" dirty="0" err="1">
                <a:solidFill>
                  <a:schemeClr val="bg1"/>
                </a:solidFill>
                <a:latin typeface="Calibri"/>
                <a:cs typeface="Calibri"/>
              </a:rPr>
              <a:t>Imprimante</a:t>
            </a:r>
            <a:r>
              <a:rPr lang="en-US" dirty="0">
                <a:solidFill>
                  <a:schemeClr val="bg1"/>
                </a:solidFill>
                <a:latin typeface="Calibri"/>
                <a:cs typeface="Calibri"/>
              </a:rPr>
              <a:t> </a:t>
            </a:r>
            <a:br>
              <a:rPr lang="en-US" dirty="0">
                <a:solidFill>
                  <a:schemeClr val="bg1"/>
                </a:solidFill>
                <a:latin typeface="Calibri"/>
                <a:cs typeface="Calibri"/>
              </a:rPr>
            </a:br>
            <a:r>
              <a:rPr lang="en-US" dirty="0" err="1">
                <a:solidFill>
                  <a:schemeClr val="bg1"/>
                </a:solidFill>
                <a:latin typeface="Calibri"/>
                <a:cs typeface="Calibri"/>
              </a:rPr>
              <a:t>Sauvegarde</a:t>
            </a:r>
            <a:r>
              <a:rPr lang="en-US" dirty="0">
                <a:solidFill>
                  <a:schemeClr val="bg1"/>
                </a:solidFill>
                <a:latin typeface="Calibri"/>
                <a:cs typeface="Calibri"/>
              </a:rPr>
              <a:t> des </a:t>
            </a:r>
            <a:r>
              <a:rPr lang="en-US" dirty="0" err="1">
                <a:solidFill>
                  <a:schemeClr val="bg1"/>
                </a:solidFill>
                <a:latin typeface="Calibri"/>
                <a:cs typeface="Calibri"/>
              </a:rPr>
              <a:t>données</a:t>
            </a:r>
            <a:endParaRPr lang="en-US" dirty="0">
              <a:solidFill>
                <a:schemeClr val="bg1"/>
              </a:solidFill>
              <a:latin typeface="Calibri"/>
              <a:cs typeface="Calibri"/>
            </a:endParaRPr>
          </a:p>
          <a:p>
            <a:pPr algn="ctr">
              <a:spcBef>
                <a:spcPct val="50000"/>
              </a:spcBef>
            </a:pPr>
            <a:r>
              <a:rPr lang="en-US" sz="2800" dirty="0">
                <a:solidFill>
                  <a:schemeClr val="bg1"/>
                </a:solidFill>
                <a:latin typeface="Calibri"/>
                <a:cs typeface="Calibri"/>
              </a:rPr>
              <a:t>…..</a:t>
            </a:r>
            <a:r>
              <a:rPr lang="en-US" dirty="0">
                <a:solidFill>
                  <a:schemeClr val="bg1"/>
                </a:solidFill>
                <a:latin typeface="Calibri"/>
                <a:cs typeface="Calibri"/>
              </a:rPr>
              <a:t>      </a:t>
            </a:r>
          </a:p>
        </p:txBody>
      </p:sp>
      <p:sp>
        <p:nvSpPr>
          <p:cNvPr id="46095" name="Line 16"/>
          <p:cNvSpPr>
            <a:spLocks noChangeShapeType="1"/>
          </p:cNvSpPr>
          <p:nvPr/>
        </p:nvSpPr>
        <p:spPr bwMode="auto">
          <a:xfrm>
            <a:off x="6289676" y="4495800"/>
            <a:ext cx="7620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Risque d’électrocution</a:t>
            </a:r>
            <a:endParaRPr lang="fr-FR" b="1" dirty="0">
              <a:solidFill>
                <a:schemeClr val="bg1"/>
              </a:solidFill>
              <a:latin typeface="Calibri"/>
              <a:cs typeface="Calibri"/>
            </a:endParaRPr>
          </a:p>
        </p:txBody>
      </p:sp>
      <p:sp>
        <p:nvSpPr>
          <p:cNvPr id="6" name="Rectangle 5"/>
          <p:cNvSpPr/>
          <p:nvPr/>
        </p:nvSpPr>
        <p:spPr>
          <a:xfrm>
            <a:off x="228600" y="4"/>
            <a:ext cx="8661400" cy="6727992"/>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FR" dirty="0" smtClean="0">
                <a:solidFill>
                  <a:srgbClr val="06FAD7"/>
                </a:solidFill>
                <a:latin typeface="Calibri"/>
                <a:cs typeface="Calibri"/>
              </a:rPr>
              <a:t>Oh (2003) </a:t>
            </a:r>
            <a:r>
              <a:rPr lang="fr-FR" dirty="0" smtClean="0">
                <a:solidFill>
                  <a:schemeClr val="bg1"/>
                </a:solidFill>
                <a:latin typeface="Calibri"/>
                <a:cs typeface="Calibri"/>
              </a:rPr>
              <a:t>: si des précautions ne sont pas prises, si le matériel 	n’est pas entretenu et relié efficacement à la prise de terre, 	</a:t>
            </a:r>
            <a:r>
              <a:rPr lang="fr-FR" b="1" dirty="0" smtClean="0">
                <a:solidFill>
                  <a:srgbClr val="FFFF00"/>
                </a:solidFill>
                <a:latin typeface="Calibri"/>
                <a:cs typeface="Calibri"/>
              </a:rPr>
              <a:t>l’électricité peut tuer</a:t>
            </a:r>
            <a:endParaRPr lang="fr-FR" dirty="0" smtClean="0">
              <a:solidFill>
                <a:srgbClr val="FFFF00"/>
              </a:solidFill>
              <a:latin typeface="Calibri"/>
              <a:cs typeface="Calibri"/>
            </a:endParaRPr>
          </a:p>
          <a:p>
            <a:pPr indent="444482">
              <a:lnSpc>
                <a:spcPct val="120000"/>
              </a:lnSpc>
              <a:buBlip>
                <a:blip r:embed="rId3"/>
              </a:buBlip>
              <a:tabLst>
                <a:tab pos="476230" algn="l"/>
                <a:tab pos="857214" algn="l"/>
                <a:tab pos="6095746" algn="l"/>
              </a:tabLst>
            </a:pPr>
            <a:r>
              <a:rPr lang="fr-FR" dirty="0" smtClean="0">
                <a:solidFill>
                  <a:schemeClr val="bg1"/>
                </a:solidFill>
                <a:latin typeface="Calibri"/>
                <a:cs typeface="Calibri"/>
              </a:rPr>
              <a:t>Aucun cas n’est rapporté dans la littérature scientifique. 	Une fuite de courant provenant du matériel ou résultant de la 	stimulation nerveuse et entrainant une </a:t>
            </a:r>
            <a:br>
              <a:rPr lang="fr-FR" dirty="0" smtClean="0">
                <a:solidFill>
                  <a:schemeClr val="bg1"/>
                </a:solidFill>
                <a:latin typeface="Calibri"/>
                <a:cs typeface="Calibri"/>
              </a:rPr>
            </a:br>
            <a:r>
              <a:rPr lang="fr-FR" dirty="0" smtClean="0">
                <a:solidFill>
                  <a:schemeClr val="bg1"/>
                </a:solidFill>
                <a:latin typeface="Calibri"/>
                <a:cs typeface="Calibri"/>
              </a:rPr>
              <a:t>	</a:t>
            </a:r>
            <a:r>
              <a:rPr lang="fr-FR" b="1" dirty="0" smtClean="0">
                <a:solidFill>
                  <a:srgbClr val="FFFF00"/>
                </a:solidFill>
                <a:latin typeface="Calibri"/>
                <a:cs typeface="Calibri"/>
              </a:rPr>
              <a:t>fibrillation ventriculaire fatale</a:t>
            </a:r>
            <a:r>
              <a:rPr lang="fr-FR" b="1" dirty="0" smtClean="0">
                <a:solidFill>
                  <a:schemeClr val="bg1"/>
                </a:solidFill>
                <a:latin typeface="Calibri"/>
                <a:cs typeface="Calibri"/>
              </a:rPr>
              <a:t> </a:t>
            </a:r>
            <a:r>
              <a:rPr lang="fr-FR" dirty="0" smtClean="0">
                <a:solidFill>
                  <a:schemeClr val="bg1"/>
                </a:solidFill>
                <a:latin typeface="Calibri"/>
                <a:cs typeface="Calibri"/>
              </a:rPr>
              <a:t>reste </a:t>
            </a:r>
            <a:br>
              <a:rPr lang="fr-FR" dirty="0" smtClean="0">
                <a:solidFill>
                  <a:schemeClr val="bg1"/>
                </a:solidFill>
                <a:latin typeface="Calibri"/>
                <a:cs typeface="Calibri"/>
              </a:rPr>
            </a:br>
            <a:r>
              <a:rPr lang="fr-FR" dirty="0" smtClean="0">
                <a:solidFill>
                  <a:schemeClr val="bg1"/>
                </a:solidFill>
                <a:latin typeface="Calibri"/>
                <a:cs typeface="Calibri"/>
              </a:rPr>
              <a:t>	donc un </a:t>
            </a:r>
            <a:r>
              <a:rPr lang="fr-FR" b="1" dirty="0" smtClean="0">
                <a:solidFill>
                  <a:srgbClr val="FFFF00"/>
                </a:solidFill>
                <a:latin typeface="Calibri"/>
                <a:cs typeface="Calibri"/>
              </a:rPr>
              <a:t>risque théorique</a:t>
            </a:r>
          </a:p>
          <a:p>
            <a:pPr indent="444482">
              <a:lnSpc>
                <a:spcPct val="120000"/>
              </a:lnSpc>
              <a:buBlip>
                <a:blip r:embed="rId3"/>
              </a:buBlip>
              <a:tabLst>
                <a:tab pos="476230" algn="l"/>
                <a:tab pos="857214" algn="l"/>
                <a:tab pos="6095746" algn="l"/>
              </a:tabLst>
            </a:pPr>
            <a:r>
              <a:rPr lang="fr-FR" dirty="0" smtClean="0">
                <a:solidFill>
                  <a:srgbClr val="06FAD7"/>
                </a:solidFill>
                <a:latin typeface="Calibri"/>
                <a:cs typeface="Calibri"/>
              </a:rPr>
              <a:t>La </a:t>
            </a:r>
            <a:r>
              <a:rPr lang="fr-FR" i="1" dirty="0" smtClean="0">
                <a:solidFill>
                  <a:srgbClr val="06FAD7"/>
                </a:solidFill>
                <a:latin typeface="Calibri"/>
                <a:cs typeface="Calibri"/>
              </a:rPr>
              <a:t>Food and Drug Administration</a:t>
            </a:r>
            <a:r>
              <a:rPr lang="fr-FR" dirty="0" smtClean="0">
                <a:solidFill>
                  <a:srgbClr val="06FAD7"/>
                </a:solidFill>
                <a:latin typeface="Calibri"/>
                <a:cs typeface="Calibri"/>
              </a:rPr>
              <a:t> (1994) </a:t>
            </a:r>
            <a:br>
              <a:rPr lang="fr-FR" dirty="0" smtClean="0">
                <a:solidFill>
                  <a:srgbClr val="06FAD7"/>
                </a:solidFill>
                <a:latin typeface="Calibri"/>
                <a:cs typeface="Calibri"/>
              </a:rPr>
            </a:br>
            <a:r>
              <a:rPr lang="fr-FR" dirty="0" smtClean="0">
                <a:solidFill>
                  <a:srgbClr val="06FAD7"/>
                </a:solidFill>
                <a:latin typeface="Calibri"/>
                <a:cs typeface="Calibri"/>
              </a:rPr>
              <a:t>	</a:t>
            </a:r>
            <a:r>
              <a:rPr lang="fr-FR" dirty="0" smtClean="0">
                <a:solidFill>
                  <a:schemeClr val="bg1"/>
                </a:solidFill>
                <a:latin typeface="Calibri"/>
                <a:cs typeface="Calibri"/>
              </a:rPr>
              <a:t>rapporte des cas sporadiques de chocs </a:t>
            </a:r>
            <a:br>
              <a:rPr lang="fr-FR" dirty="0" smtClean="0">
                <a:solidFill>
                  <a:schemeClr val="bg1"/>
                </a:solidFill>
                <a:latin typeface="Calibri"/>
                <a:cs typeface="Calibri"/>
              </a:rPr>
            </a:br>
            <a:r>
              <a:rPr lang="fr-FR" dirty="0" smtClean="0">
                <a:solidFill>
                  <a:schemeClr val="bg1"/>
                </a:solidFill>
                <a:latin typeface="Calibri"/>
                <a:cs typeface="Calibri"/>
              </a:rPr>
              <a:t>	électriques, de brûlures et d’électrocution </a:t>
            </a:r>
            <a:br>
              <a:rPr lang="fr-FR" dirty="0" smtClean="0">
                <a:solidFill>
                  <a:schemeClr val="bg1"/>
                </a:solidFill>
                <a:latin typeface="Calibri"/>
                <a:cs typeface="Calibri"/>
              </a:rPr>
            </a:br>
            <a:r>
              <a:rPr lang="fr-FR" dirty="0" smtClean="0">
                <a:solidFill>
                  <a:schemeClr val="bg1"/>
                </a:solidFill>
                <a:latin typeface="Calibri"/>
                <a:cs typeface="Calibri"/>
              </a:rPr>
              <a:t>	lorsque des câbles électriques avec des </a:t>
            </a:r>
            <a:br>
              <a:rPr lang="fr-FR" dirty="0" smtClean="0">
                <a:solidFill>
                  <a:schemeClr val="bg1"/>
                </a:solidFill>
                <a:latin typeface="Calibri"/>
                <a:cs typeface="Calibri"/>
              </a:rPr>
            </a:br>
            <a:r>
              <a:rPr lang="fr-FR" dirty="0" smtClean="0">
                <a:solidFill>
                  <a:schemeClr val="bg1"/>
                </a:solidFill>
                <a:latin typeface="Calibri"/>
                <a:cs typeface="Calibri"/>
              </a:rPr>
              <a:t>	broches non protégées sont directement </a:t>
            </a:r>
            <a:br>
              <a:rPr lang="fr-FR" dirty="0" smtClean="0">
                <a:solidFill>
                  <a:schemeClr val="bg1"/>
                </a:solidFill>
                <a:latin typeface="Calibri"/>
                <a:cs typeface="Calibri"/>
              </a:rPr>
            </a:br>
            <a:r>
              <a:rPr lang="fr-FR" dirty="0" smtClean="0">
                <a:solidFill>
                  <a:schemeClr val="bg1"/>
                </a:solidFill>
                <a:latin typeface="Calibri"/>
                <a:cs typeface="Calibri"/>
              </a:rPr>
              <a:t>	branchés dans la prise secteur </a:t>
            </a:r>
            <a:r>
              <a:rPr lang="fr-BE" dirty="0" smtClean="0">
                <a:solidFill>
                  <a:schemeClr val="bg1"/>
                </a:solidFill>
                <a:latin typeface="Cambria"/>
                <a:cs typeface="Cambria"/>
              </a:rPr>
              <a:t/>
            </a:r>
            <a:br>
              <a:rPr lang="fr-BE" dirty="0" smtClean="0">
                <a:solidFill>
                  <a:schemeClr val="bg1"/>
                </a:solidFill>
                <a:latin typeface="Cambria"/>
                <a:cs typeface="Cambria"/>
              </a:rPr>
            </a:br>
            <a:r>
              <a:rPr lang="fr-BE" dirty="0" smtClean="0">
                <a:solidFill>
                  <a:schemeClr val="bg1"/>
                </a:solidFill>
                <a:latin typeface="Cambria"/>
                <a:cs typeface="Cambria"/>
              </a:rPr>
              <a:t>	</a:t>
            </a:r>
            <a:endParaRPr lang="en-US" dirty="0"/>
          </a:p>
        </p:txBody>
      </p:sp>
      <p:pic>
        <p:nvPicPr>
          <p:cNvPr id="7" name="Image 6"/>
          <p:cNvPicPr>
            <a:picLocks noChangeAspect="1"/>
          </p:cNvPicPr>
          <p:nvPr/>
        </p:nvPicPr>
        <p:blipFill>
          <a:blip r:embed="rId4"/>
          <a:stretch>
            <a:fillRect/>
          </a:stretch>
        </p:blipFill>
        <p:spPr>
          <a:xfrm>
            <a:off x="6197600" y="2611446"/>
            <a:ext cx="2616200" cy="337025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Cas particulier des patients en réanimation</a:t>
            </a:r>
            <a:endParaRPr lang="fr-FR" b="1" dirty="0">
              <a:solidFill>
                <a:schemeClr val="bg1"/>
              </a:solidFill>
              <a:latin typeface="Calibri"/>
              <a:cs typeface="Calibri"/>
            </a:endParaRPr>
          </a:p>
        </p:txBody>
      </p:sp>
      <p:sp>
        <p:nvSpPr>
          <p:cNvPr id="6" name="Rectangle 5"/>
          <p:cNvSpPr/>
          <p:nvPr/>
        </p:nvSpPr>
        <p:spPr>
          <a:xfrm>
            <a:off x="228600" y="228604"/>
            <a:ext cx="8661400" cy="5841595"/>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FR" b="1" dirty="0" smtClean="0">
                <a:solidFill>
                  <a:srgbClr val="FFFF00"/>
                </a:solidFill>
                <a:latin typeface="Calibri"/>
                <a:cs typeface="Calibri"/>
              </a:rPr>
              <a:t>Cathéters </a:t>
            </a:r>
            <a:r>
              <a:rPr lang="fr-FR" b="1" dirty="0" err="1" smtClean="0">
                <a:solidFill>
                  <a:srgbClr val="FFFF00"/>
                </a:solidFill>
                <a:latin typeface="Calibri"/>
                <a:cs typeface="Calibri"/>
              </a:rPr>
              <a:t>intra-veineux</a:t>
            </a:r>
            <a:r>
              <a:rPr lang="fr-FR" b="1" dirty="0" smtClean="0">
                <a:solidFill>
                  <a:srgbClr val="FFFF00"/>
                </a:solidFill>
                <a:latin typeface="Calibri"/>
                <a:cs typeface="Calibri"/>
              </a:rPr>
              <a:t> ou </a:t>
            </a:r>
            <a:r>
              <a:rPr lang="fr-FR" b="1" dirty="0" err="1" smtClean="0">
                <a:solidFill>
                  <a:srgbClr val="FFFF00"/>
                </a:solidFill>
                <a:latin typeface="Calibri"/>
                <a:cs typeface="Calibri"/>
              </a:rPr>
              <a:t>intra-artériel</a:t>
            </a:r>
            <a:r>
              <a:rPr lang="fr-FR" b="1" dirty="0" smtClean="0">
                <a:solidFill>
                  <a:srgbClr val="FFFF00"/>
                </a:solidFill>
                <a:latin typeface="Calibri"/>
                <a:cs typeface="Calibri"/>
              </a:rPr>
              <a:t> </a:t>
            </a:r>
            <a:r>
              <a:rPr lang="fr-FR" dirty="0" smtClean="0">
                <a:solidFill>
                  <a:schemeClr val="bg1"/>
                </a:solidFill>
                <a:latin typeface="Calibri"/>
                <a:cs typeface="Calibri"/>
              </a:rPr>
              <a:t>offre des zones 	de faible résistance favorisant la pénétration et la 	propagation des courants dans le corps du patient</a:t>
            </a:r>
          </a:p>
          <a:p>
            <a:pPr indent="444482">
              <a:lnSpc>
                <a:spcPct val="120000"/>
              </a:lnSpc>
              <a:buBlip>
                <a:blip r:embed="rId3"/>
              </a:buBlip>
              <a:tabLst>
                <a:tab pos="476230" algn="l"/>
                <a:tab pos="857214" algn="l"/>
                <a:tab pos="6095746" algn="l"/>
              </a:tabLst>
            </a:pPr>
            <a:r>
              <a:rPr lang="fr-FR" dirty="0" smtClean="0">
                <a:solidFill>
                  <a:schemeClr val="bg1"/>
                </a:solidFill>
                <a:latin typeface="Calibri"/>
                <a:cs typeface="Calibri"/>
              </a:rPr>
              <a:t>Si un </a:t>
            </a:r>
            <a:r>
              <a:rPr lang="fr-FR" b="1" dirty="0" smtClean="0">
                <a:solidFill>
                  <a:srgbClr val="FFFF00"/>
                </a:solidFill>
                <a:latin typeface="Calibri"/>
                <a:cs typeface="Calibri"/>
              </a:rPr>
              <a:t>cathéter </a:t>
            </a:r>
            <a:r>
              <a:rPr lang="fr-FR" b="1" dirty="0" err="1" smtClean="0">
                <a:solidFill>
                  <a:srgbClr val="FFFF00"/>
                </a:solidFill>
                <a:latin typeface="Calibri"/>
                <a:cs typeface="Calibri"/>
              </a:rPr>
              <a:t>intra-cardiaque</a:t>
            </a:r>
            <a:r>
              <a:rPr lang="fr-FR" b="1" dirty="0" smtClean="0">
                <a:solidFill>
                  <a:srgbClr val="FFFF00"/>
                </a:solidFill>
                <a:latin typeface="Calibri"/>
                <a:cs typeface="Calibri"/>
              </a:rPr>
              <a:t> </a:t>
            </a:r>
            <a:r>
              <a:rPr lang="fr-FR" dirty="0" smtClean="0">
                <a:solidFill>
                  <a:schemeClr val="bg1"/>
                </a:solidFill>
                <a:latin typeface="Calibri"/>
                <a:cs typeface="Calibri"/>
              </a:rPr>
              <a:t>est en place, ce dernier </a:t>
            </a:r>
            <a:r>
              <a:rPr lang="fr-FR" dirty="0" err="1" smtClean="0">
                <a:solidFill>
                  <a:schemeClr val="bg1"/>
                </a:solidFill>
                <a:latin typeface="Calibri"/>
                <a:cs typeface="Calibri"/>
              </a:rPr>
              <a:t>court-</a:t>
            </a:r>
            <a:r>
              <a:rPr lang="fr-FR" dirty="0" smtClean="0">
                <a:solidFill>
                  <a:schemeClr val="bg1"/>
                </a:solidFill>
                <a:latin typeface="Calibri"/>
                <a:cs typeface="Calibri"/>
              </a:rPr>
              <a:t>	</a:t>
            </a:r>
            <a:r>
              <a:rPr lang="fr-FR" dirty="0" err="1" smtClean="0">
                <a:solidFill>
                  <a:schemeClr val="bg1"/>
                </a:solidFill>
                <a:latin typeface="Calibri"/>
                <a:cs typeface="Calibri"/>
              </a:rPr>
              <a:t>circuite</a:t>
            </a:r>
            <a:r>
              <a:rPr lang="fr-FR" dirty="0" smtClean="0">
                <a:solidFill>
                  <a:schemeClr val="bg1"/>
                </a:solidFill>
                <a:latin typeface="Calibri"/>
                <a:cs typeface="Calibri"/>
              </a:rPr>
              <a:t> les tissus mous qui isolent normalement le cœur 	avec un risque d’amener des courants létaux dans le voisinage 	immédiat de celui-ci </a:t>
            </a:r>
            <a:r>
              <a:rPr lang="fr-FR" dirty="0" smtClean="0">
                <a:solidFill>
                  <a:srgbClr val="06FAD7"/>
                </a:solidFill>
                <a:latin typeface="Calibri"/>
                <a:cs typeface="Calibri"/>
              </a:rPr>
              <a:t>(Kimura, 1989)</a:t>
            </a:r>
          </a:p>
          <a:p>
            <a:pPr indent="444482">
              <a:lnSpc>
                <a:spcPct val="120000"/>
              </a:lnSpc>
              <a:buBlip>
                <a:blip r:embed="rId3"/>
              </a:buBlip>
              <a:tabLst>
                <a:tab pos="476230" algn="l"/>
                <a:tab pos="857214" algn="l"/>
                <a:tab pos="6095746" algn="l"/>
              </a:tabLst>
            </a:pPr>
            <a:r>
              <a:rPr lang="fr-FR" dirty="0" smtClean="0">
                <a:solidFill>
                  <a:schemeClr val="bg1"/>
                </a:solidFill>
                <a:latin typeface="Calibri"/>
                <a:cs typeface="Calibri"/>
              </a:rPr>
              <a:t>Si le patient est connecté à plusieurs équipements reliés au 	secteur, dont l’un présente une « terre » défectueuse, des 	courants de fuite peuvent quitter cet équipement défectueux, 	traverser le patient, pour finalement être éliminés au travers 	d’une prise de terre en ordre de marche </a:t>
            </a:r>
            <a:r>
              <a:rPr lang="fr-FR" dirty="0" smtClean="0">
                <a:solidFill>
                  <a:srgbClr val="06FAD7"/>
                </a:solidFill>
                <a:latin typeface="Calibri"/>
                <a:cs typeface="Calibri"/>
              </a:rPr>
              <a:t>(</a:t>
            </a:r>
            <a:r>
              <a:rPr lang="fr-FR" i="1" dirty="0" smtClean="0">
                <a:solidFill>
                  <a:srgbClr val="06FAD7"/>
                </a:solidFill>
                <a:latin typeface="Calibri"/>
                <a:cs typeface="Calibri"/>
              </a:rPr>
              <a:t>AANEM</a:t>
            </a:r>
            <a:r>
              <a:rPr lang="fr-FR" dirty="0" smtClean="0">
                <a:solidFill>
                  <a:srgbClr val="06FAD7"/>
                </a:solidFill>
                <a:latin typeface="Calibri"/>
                <a:cs typeface="Calibri"/>
              </a:rPr>
              <a:t>, 2014)</a:t>
            </a:r>
            <a:r>
              <a:rPr lang="fr-BE" dirty="0" smtClean="0">
                <a:solidFill>
                  <a:schemeClr val="bg1"/>
                </a:solidFill>
                <a:latin typeface="Calibri"/>
                <a:cs typeface="Calibri"/>
              </a:rPr>
              <a:t/>
            </a:r>
            <a:br>
              <a:rPr lang="fr-BE" dirty="0" smtClean="0">
                <a:solidFill>
                  <a:schemeClr val="bg1"/>
                </a:solidFill>
                <a:latin typeface="Calibri"/>
                <a:cs typeface="Calibri"/>
              </a:rPr>
            </a:br>
            <a:r>
              <a:rPr lang="fr-BE" dirty="0" smtClean="0">
                <a:solidFill>
                  <a:schemeClr val="bg1"/>
                </a:solidFill>
                <a:latin typeface="Calibri"/>
                <a:cs typeface="Calibri"/>
              </a:rPr>
              <a:t>	</a:t>
            </a:r>
            <a:endParaRPr lang="en-US"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Recommandations</a:t>
            </a:r>
            <a:endParaRPr lang="fr-FR" b="1" dirty="0">
              <a:solidFill>
                <a:schemeClr val="bg1"/>
              </a:solidFill>
              <a:latin typeface="Calibri"/>
              <a:cs typeface="Calibri"/>
            </a:endParaRPr>
          </a:p>
        </p:txBody>
      </p:sp>
      <p:sp>
        <p:nvSpPr>
          <p:cNvPr id="6" name="Rectangle 5"/>
          <p:cNvSpPr/>
          <p:nvPr/>
        </p:nvSpPr>
        <p:spPr>
          <a:xfrm>
            <a:off x="190500" y="1257304"/>
            <a:ext cx="8661400" cy="3939535"/>
          </a:xfrm>
          <a:prstGeom prst="rect">
            <a:avLst/>
          </a:prstGeom>
        </p:spPr>
        <p:txBody>
          <a:bodyPr wrap="square" lIns="91436" tIns="45718" rIns="91436" bIns="45718">
            <a:spAutoFit/>
          </a:bodyPr>
          <a:lstStyle/>
          <a:p>
            <a:pPr>
              <a:lnSpc>
                <a:spcPct val="150000"/>
              </a:lnSpc>
            </a:pPr>
            <a:r>
              <a:rPr lang="fr-FR" b="1" dirty="0" smtClean="0">
                <a:solidFill>
                  <a:srgbClr val="FFFF00"/>
                </a:solidFill>
                <a:latin typeface="Calibri"/>
                <a:cs typeface="Calibri"/>
              </a:rPr>
              <a:t>Le laboratoire/local d’ENMG</a:t>
            </a:r>
            <a:br>
              <a:rPr lang="fr-FR" b="1" dirty="0" smtClean="0">
                <a:solidFill>
                  <a:srgbClr val="FFFF00"/>
                </a:solidFill>
                <a:latin typeface="Calibri"/>
                <a:cs typeface="Calibri"/>
              </a:rPr>
            </a:br>
            <a:endParaRPr lang="fr-FR" dirty="0" smtClean="0">
              <a:solidFill>
                <a:srgbClr val="FFFF00"/>
              </a:solidFill>
              <a:latin typeface="Calibri"/>
              <a:cs typeface="Calibri"/>
            </a:endParaRPr>
          </a:p>
          <a:p>
            <a:pPr>
              <a:lnSpc>
                <a:spcPct val="150000"/>
              </a:lnSpc>
              <a:buFont typeface="Wingdings" charset="2"/>
              <a:buChar char=""/>
              <a:tabLst>
                <a:tab pos="355600" algn="l"/>
                <a:tab pos="723900" algn="l"/>
                <a:tab pos="1079500" algn="l"/>
                <a:tab pos="1168400" algn="l"/>
              </a:tabLst>
            </a:pPr>
            <a:r>
              <a:rPr lang="fr-FR" dirty="0" smtClean="0">
                <a:solidFill>
                  <a:srgbClr val="FFFFFF"/>
                </a:solidFill>
                <a:latin typeface="Calibri"/>
                <a:cs typeface="Calibri"/>
              </a:rPr>
              <a:t>	N’utiliser que des prises murales à trois broches dont l’une 	est reliée à la terre</a:t>
            </a:r>
          </a:p>
          <a:p>
            <a:pPr>
              <a:lnSpc>
                <a:spcPct val="150000"/>
              </a:lnSpc>
              <a:buFont typeface="Wingdings" charset="2"/>
              <a:buChar char=""/>
              <a:tabLst>
                <a:tab pos="355600" algn="l"/>
                <a:tab pos="723900" algn="l"/>
                <a:tab pos="1079500" algn="l"/>
                <a:tab pos="1168400" algn="l"/>
              </a:tabLst>
            </a:pPr>
            <a:r>
              <a:rPr lang="fr-FR" dirty="0" smtClean="0">
                <a:solidFill>
                  <a:srgbClr val="FFFFFF"/>
                </a:solidFill>
                <a:latin typeface="Calibri"/>
                <a:cs typeface="Calibri"/>
              </a:rPr>
              <a:t>	La prise de terre doit être intacte</a:t>
            </a:r>
          </a:p>
          <a:p>
            <a:pPr>
              <a:lnSpc>
                <a:spcPct val="150000"/>
              </a:lnSpc>
              <a:buFont typeface="Wingdings" charset="2"/>
              <a:buChar char=""/>
              <a:tabLst>
                <a:tab pos="355600" algn="l"/>
                <a:tab pos="723900" algn="l"/>
                <a:tab pos="1079500" algn="l"/>
                <a:tab pos="1168400" algn="l"/>
              </a:tabLst>
            </a:pPr>
            <a:r>
              <a:rPr lang="fr-FR" dirty="0" smtClean="0">
                <a:solidFill>
                  <a:srgbClr val="FFFFFF"/>
                </a:solidFill>
                <a:latin typeface="Calibri"/>
                <a:cs typeface="Calibri"/>
              </a:rPr>
              <a:t> Tout équipement électrique non nécessaire doit être 	débranché, ou mieux éliminer du laboratoire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Recommandations</a:t>
            </a:r>
            <a:endParaRPr lang="fr-FR" b="1" dirty="0">
              <a:solidFill>
                <a:schemeClr val="bg1"/>
              </a:solidFill>
              <a:latin typeface="Calibri"/>
              <a:cs typeface="Calibri"/>
            </a:endParaRPr>
          </a:p>
        </p:txBody>
      </p:sp>
      <p:sp>
        <p:nvSpPr>
          <p:cNvPr id="6" name="Rectangle 5"/>
          <p:cNvSpPr/>
          <p:nvPr/>
        </p:nvSpPr>
        <p:spPr>
          <a:xfrm>
            <a:off x="190500" y="152404"/>
            <a:ext cx="8661400" cy="5632306"/>
          </a:xfrm>
          <a:prstGeom prst="rect">
            <a:avLst/>
          </a:prstGeom>
        </p:spPr>
        <p:txBody>
          <a:bodyPr wrap="square" lIns="91436" tIns="45718" rIns="91436" bIns="45718">
            <a:spAutoFit/>
          </a:bodyPr>
          <a:lstStyle/>
          <a:p>
            <a:r>
              <a:rPr lang="fr-FR" b="1" dirty="0" smtClean="0">
                <a:solidFill>
                  <a:srgbClr val="FFFF00"/>
                </a:solidFill>
                <a:latin typeface="Calibri"/>
                <a:cs typeface="Calibri"/>
              </a:rPr>
              <a:t>Le matériel ENMG</a:t>
            </a:r>
            <a:r>
              <a:rPr lang="fr-FR" b="1" dirty="0" smtClean="0">
                <a:solidFill>
                  <a:schemeClr val="bg1"/>
                </a:solidFill>
                <a:latin typeface="Calibri"/>
                <a:cs typeface="Calibri"/>
              </a:rPr>
              <a:t/>
            </a:r>
            <a:br>
              <a:rPr lang="fr-FR" b="1" dirty="0" smtClean="0">
                <a:solidFill>
                  <a:schemeClr val="bg1"/>
                </a:solidFill>
                <a:latin typeface="Calibri"/>
                <a:cs typeface="Calibri"/>
              </a:rPr>
            </a:br>
            <a:endParaRPr lang="fr-FR" dirty="0" smtClean="0">
              <a:solidFill>
                <a:schemeClr val="bg1"/>
              </a:solidFill>
              <a:latin typeface="Calibri"/>
              <a:cs typeface="Calibri"/>
            </a:endParaRPr>
          </a:p>
          <a:p>
            <a:pPr>
              <a:buFont typeface="Wingdings" charset="2"/>
              <a:buChar char=""/>
              <a:tabLst>
                <a:tab pos="355600" algn="l"/>
                <a:tab pos="723900" algn="l"/>
                <a:tab pos="1079500" algn="l"/>
              </a:tabLst>
            </a:pPr>
            <a:r>
              <a:rPr lang="fr-FR" dirty="0" smtClean="0">
                <a:solidFill>
                  <a:schemeClr val="bg1"/>
                </a:solidFill>
                <a:latin typeface="Calibri"/>
                <a:cs typeface="Calibri"/>
              </a:rPr>
              <a:t> Le câble d’alimentation doit être pourvu d’un fil de terre et 	relié directement à une prise électrique murale à trois broches 	sans utiliser de rallonge </a:t>
            </a:r>
          </a:p>
          <a:p>
            <a:pPr>
              <a:buFont typeface="Wingdings" charset="2"/>
              <a:buChar char=""/>
              <a:tabLst>
                <a:tab pos="355600" algn="l"/>
                <a:tab pos="723900" algn="l"/>
                <a:tab pos="1079500" algn="l"/>
              </a:tabLst>
            </a:pPr>
            <a:r>
              <a:rPr lang="fr-FR" dirty="0" smtClean="0">
                <a:solidFill>
                  <a:schemeClr val="bg1"/>
                </a:solidFill>
                <a:latin typeface="Calibri"/>
                <a:cs typeface="Calibri"/>
              </a:rPr>
              <a:t> S’assurer de l’absence de courant de fuite &gt; 50 µA (&gt; 20 µA 	aux soins intensifs) et le vérifier annuellement et lors de 	l’ajout d’un nouvel équipement électrique</a:t>
            </a:r>
          </a:p>
          <a:p>
            <a:pPr>
              <a:buFont typeface="Wingdings" charset="2"/>
              <a:buChar char=""/>
              <a:tabLst>
                <a:tab pos="355600" algn="l"/>
                <a:tab pos="723900" algn="l"/>
                <a:tab pos="1079500" algn="l"/>
              </a:tabLst>
            </a:pPr>
            <a:r>
              <a:rPr lang="fr-FR" dirty="0" smtClean="0">
                <a:solidFill>
                  <a:schemeClr val="bg1"/>
                </a:solidFill>
                <a:latin typeface="Calibri"/>
                <a:cs typeface="Calibri"/>
              </a:rPr>
              <a:t> Ne plus utiliser et soumettre à vérification en cas de : 	dommage de l’appareil ou de son câble d’alimentation, 	surchauffe, bruit ou odeur inhabituels, sensation de 	picotements au contact avec l’appareil, renversement de liquide  </a:t>
            </a:r>
          </a:p>
          <a:p>
            <a:pPr>
              <a:buFont typeface="Wingdings" charset="2"/>
              <a:buChar char=""/>
              <a:tabLst>
                <a:tab pos="355600" algn="l"/>
                <a:tab pos="723900" algn="l"/>
                <a:tab pos="1079500" algn="l"/>
              </a:tabLst>
            </a:pPr>
            <a:r>
              <a:rPr lang="fr-FR" dirty="0" smtClean="0">
                <a:solidFill>
                  <a:schemeClr val="bg1"/>
                </a:solidFill>
                <a:latin typeface="Calibri"/>
                <a:cs typeface="Calibri"/>
              </a:rPr>
              <a:t>	Ne pas utiliser d’adaptateur</a:t>
            </a:r>
          </a:p>
          <a:p>
            <a:pPr>
              <a:buFont typeface="Wingdings" charset="2"/>
              <a:buChar char=""/>
              <a:tabLst>
                <a:tab pos="355600" algn="l"/>
                <a:tab pos="723900" algn="l"/>
                <a:tab pos="1079500" algn="l"/>
              </a:tabLst>
            </a:pPr>
            <a:r>
              <a:rPr lang="fr-FR" dirty="0" smtClean="0">
                <a:solidFill>
                  <a:schemeClr val="bg1"/>
                </a:solidFill>
                <a:latin typeface="Calibri"/>
                <a:cs typeface="Calibri"/>
              </a:rPr>
              <a:t> Délivrer la dose minimale de courant nécessaire à 	l’obtention des réponses sensitives et motrices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Recommandations</a:t>
            </a:r>
            <a:endParaRPr lang="fr-FR" b="1" dirty="0">
              <a:solidFill>
                <a:schemeClr val="bg1"/>
              </a:solidFill>
              <a:latin typeface="Calibri"/>
              <a:cs typeface="Calibri"/>
            </a:endParaRPr>
          </a:p>
        </p:txBody>
      </p:sp>
      <p:sp>
        <p:nvSpPr>
          <p:cNvPr id="6" name="Rectangle 5"/>
          <p:cNvSpPr/>
          <p:nvPr/>
        </p:nvSpPr>
        <p:spPr>
          <a:xfrm>
            <a:off x="190500" y="355604"/>
            <a:ext cx="8801100" cy="5262975"/>
          </a:xfrm>
          <a:prstGeom prst="rect">
            <a:avLst/>
          </a:prstGeom>
        </p:spPr>
        <p:txBody>
          <a:bodyPr wrap="square" lIns="91436" tIns="45718" rIns="91436" bIns="45718">
            <a:spAutoFit/>
          </a:bodyPr>
          <a:lstStyle/>
          <a:p>
            <a:r>
              <a:rPr lang="fr-FR" b="1" dirty="0" smtClean="0">
                <a:solidFill>
                  <a:srgbClr val="FFFF00"/>
                </a:solidFill>
                <a:latin typeface="Calibri"/>
                <a:cs typeface="Calibri"/>
              </a:rPr>
              <a:t>Le patient</a:t>
            </a:r>
          </a:p>
          <a:p>
            <a:endParaRPr lang="fr-FR" dirty="0" smtClean="0">
              <a:solidFill>
                <a:schemeClr val="bg1"/>
              </a:solidFill>
              <a:latin typeface="Calibri"/>
              <a:cs typeface="Calibri"/>
            </a:endParaRPr>
          </a:p>
          <a:p>
            <a:pPr>
              <a:buFont typeface="Wingdings" charset="2"/>
              <a:buChar char=""/>
              <a:tabLst>
                <a:tab pos="355600" algn="l"/>
                <a:tab pos="723900" algn="l"/>
                <a:tab pos="1079500" algn="l"/>
              </a:tabLst>
            </a:pPr>
            <a:r>
              <a:rPr lang="fr-FR" dirty="0" smtClean="0">
                <a:solidFill>
                  <a:schemeClr val="bg1"/>
                </a:solidFill>
                <a:latin typeface="Calibri"/>
                <a:cs typeface="Calibri"/>
              </a:rPr>
              <a:t> Allonger sur une table d’examen en bois</a:t>
            </a:r>
          </a:p>
          <a:p>
            <a:pPr>
              <a:buFont typeface="Wingdings" charset="2"/>
              <a:buChar char=""/>
              <a:tabLst>
                <a:tab pos="355600" algn="l"/>
                <a:tab pos="723900" algn="l"/>
                <a:tab pos="1079500" algn="l"/>
              </a:tabLst>
            </a:pPr>
            <a:r>
              <a:rPr lang="fr-FR" dirty="0" smtClean="0">
                <a:solidFill>
                  <a:schemeClr val="bg1"/>
                </a:solidFill>
                <a:latin typeface="Calibri"/>
                <a:cs typeface="Calibri"/>
              </a:rPr>
              <a:t> Ne doit toucher aucun objet métallique ou câble</a:t>
            </a:r>
            <a:br>
              <a:rPr lang="fr-FR" dirty="0" smtClean="0">
                <a:solidFill>
                  <a:schemeClr val="bg1"/>
                </a:solidFill>
                <a:latin typeface="Calibri"/>
                <a:cs typeface="Calibri"/>
              </a:rPr>
            </a:br>
            <a:r>
              <a:rPr lang="fr-FR" dirty="0" smtClean="0">
                <a:solidFill>
                  <a:schemeClr val="bg1"/>
                </a:solidFill>
                <a:latin typeface="Calibri"/>
                <a:cs typeface="Calibri"/>
              </a:rPr>
              <a:t>	d’alimentation</a:t>
            </a:r>
          </a:p>
          <a:p>
            <a:pPr>
              <a:buFont typeface="Wingdings" charset="2"/>
              <a:buChar char=""/>
              <a:tabLst>
                <a:tab pos="355600" algn="l"/>
                <a:tab pos="723900" algn="l"/>
                <a:tab pos="1079500" algn="l"/>
              </a:tabLst>
            </a:pPr>
            <a:r>
              <a:rPr lang="fr-FR" dirty="0" smtClean="0">
                <a:solidFill>
                  <a:schemeClr val="bg1"/>
                </a:solidFill>
                <a:latin typeface="Calibri"/>
                <a:cs typeface="Calibri"/>
              </a:rPr>
              <a:t> La stimulation, la détection et l’électrode reliée à la terre 	doivent toutes trois être placées sur la même partie du corps 	(un membre, la face ou le tronc)</a:t>
            </a:r>
          </a:p>
          <a:p>
            <a:pPr>
              <a:buFont typeface="Wingdings" charset="2"/>
              <a:buChar char=""/>
              <a:tabLst>
                <a:tab pos="355600" algn="l"/>
                <a:tab pos="723900" algn="l"/>
                <a:tab pos="1079500" algn="l"/>
              </a:tabLst>
            </a:pPr>
            <a:r>
              <a:rPr lang="fr-FR" dirty="0" smtClean="0">
                <a:solidFill>
                  <a:schemeClr val="bg1"/>
                </a:solidFill>
                <a:latin typeface="Calibri"/>
                <a:cs typeface="Calibri"/>
              </a:rPr>
              <a:t> Ne pas éteindre ou allumer l’appareil d’ENMG, ou un autre 	équipement électrique qui lui est connecté, lorsque le patient est 	relié à celui-ci</a:t>
            </a:r>
          </a:p>
          <a:p>
            <a:pPr>
              <a:buFont typeface="Wingdings" charset="2"/>
              <a:buChar char=""/>
              <a:tabLst>
                <a:tab pos="355600" algn="l"/>
                <a:tab pos="723900" algn="l"/>
                <a:tab pos="1079500" algn="l"/>
              </a:tabLst>
            </a:pPr>
            <a:r>
              <a:rPr lang="fr-FR" dirty="0" smtClean="0">
                <a:solidFill>
                  <a:schemeClr val="bg1"/>
                </a:solidFill>
                <a:latin typeface="Calibri"/>
                <a:cs typeface="Calibri"/>
              </a:rPr>
              <a:t> Redoubler de vigilance lorsque l’état du patient ne lui permet 	pas de renseigner le technicien ou le médecin d’une sensation qui 	lui semble anormale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Recommandations</a:t>
            </a:r>
            <a:endParaRPr lang="fr-FR" b="1" dirty="0">
              <a:solidFill>
                <a:schemeClr val="bg1"/>
              </a:solidFill>
              <a:latin typeface="Calibri"/>
              <a:cs typeface="Calibri"/>
            </a:endParaRPr>
          </a:p>
        </p:txBody>
      </p:sp>
      <p:sp>
        <p:nvSpPr>
          <p:cNvPr id="6" name="Rectangle 5"/>
          <p:cNvSpPr/>
          <p:nvPr/>
        </p:nvSpPr>
        <p:spPr>
          <a:xfrm>
            <a:off x="190500" y="355604"/>
            <a:ext cx="8661400" cy="5572034"/>
          </a:xfrm>
          <a:prstGeom prst="rect">
            <a:avLst/>
          </a:prstGeom>
        </p:spPr>
        <p:txBody>
          <a:bodyPr wrap="square" lIns="91436" tIns="45718" rIns="91436" bIns="45718">
            <a:spAutoFit/>
          </a:bodyPr>
          <a:lstStyle/>
          <a:p>
            <a:pPr>
              <a:lnSpc>
                <a:spcPts val="3880"/>
              </a:lnSpc>
              <a:buFont typeface="Wingdings" charset="2"/>
              <a:buChar char=""/>
              <a:tabLst>
                <a:tab pos="355600" algn="l"/>
                <a:tab pos="723900" algn="l"/>
                <a:tab pos="1079500" algn="l"/>
              </a:tabLst>
            </a:pPr>
            <a:r>
              <a:rPr lang="fr-FR" dirty="0" smtClean="0">
                <a:solidFill>
                  <a:schemeClr val="bg1"/>
                </a:solidFill>
                <a:latin typeface="Calibri"/>
                <a:cs typeface="Calibri"/>
              </a:rPr>
              <a:t> </a:t>
            </a:r>
            <a:r>
              <a:rPr lang="fr-FR" dirty="0" smtClean="0">
                <a:solidFill>
                  <a:srgbClr val="06FAD7"/>
                </a:solidFill>
                <a:latin typeface="Calibri"/>
                <a:cs typeface="Calibri"/>
              </a:rPr>
              <a:t>l’</a:t>
            </a:r>
            <a:r>
              <a:rPr lang="fr-FR" i="1" dirty="0" smtClean="0">
                <a:solidFill>
                  <a:srgbClr val="06FAD7"/>
                </a:solidFill>
                <a:latin typeface="Calibri"/>
                <a:cs typeface="Calibri"/>
              </a:rPr>
              <a:t>AANEM</a:t>
            </a:r>
            <a:r>
              <a:rPr lang="fr-FR" dirty="0" smtClean="0">
                <a:solidFill>
                  <a:srgbClr val="06FAD7"/>
                </a:solidFill>
                <a:latin typeface="Calibri"/>
                <a:cs typeface="Calibri"/>
              </a:rPr>
              <a:t> (2014) </a:t>
            </a:r>
            <a:r>
              <a:rPr lang="fr-FR" dirty="0" smtClean="0">
                <a:solidFill>
                  <a:schemeClr val="bg1"/>
                </a:solidFill>
                <a:latin typeface="Calibri"/>
                <a:cs typeface="Calibri"/>
              </a:rPr>
              <a:t>recommande, tout particulièrement chez 	les patients aux soins intensifs, de </a:t>
            </a:r>
            <a:r>
              <a:rPr lang="fr-FR" b="1" dirty="0" smtClean="0">
                <a:solidFill>
                  <a:srgbClr val="FFFF00"/>
                </a:solidFill>
                <a:latin typeface="Calibri"/>
                <a:cs typeface="Calibri"/>
              </a:rPr>
              <a:t>ne pas inclure le cœur 	dans le montage des électrodes</a:t>
            </a:r>
          </a:p>
          <a:p>
            <a:pPr>
              <a:lnSpc>
                <a:spcPts val="3880"/>
              </a:lnSpc>
              <a:buFont typeface="Wingdings" charset="2"/>
              <a:buChar char=""/>
              <a:tabLst>
                <a:tab pos="355600" algn="l"/>
                <a:tab pos="723900" algn="l"/>
                <a:tab pos="1079500" algn="l"/>
              </a:tabLst>
            </a:pPr>
            <a:r>
              <a:rPr lang="fr-FR" dirty="0" smtClean="0">
                <a:solidFill>
                  <a:schemeClr val="bg1"/>
                </a:solidFill>
                <a:latin typeface="Calibri"/>
                <a:cs typeface="Calibri"/>
              </a:rPr>
              <a:t> Lors de l’étude de la conduction nerveuse, les électrodes de 	stimulation et de détection ainsi que l’électrode reliée à la 	terre 	(ERT) sont placées sur la même partie du corps (un 	membre, la face ou le tronc)</a:t>
            </a:r>
          </a:p>
          <a:p>
            <a:pPr>
              <a:lnSpc>
                <a:spcPts val="3880"/>
              </a:lnSpc>
              <a:buFont typeface="Wingdings" charset="2"/>
              <a:buChar char=""/>
              <a:tabLst>
                <a:tab pos="355600" algn="l"/>
                <a:tab pos="723900" algn="l"/>
                <a:tab pos="1079500" algn="l"/>
              </a:tabLst>
            </a:pPr>
            <a:r>
              <a:rPr lang="fr-FR" dirty="0" smtClean="0">
                <a:solidFill>
                  <a:schemeClr val="bg1"/>
                </a:solidFill>
                <a:latin typeface="Calibri"/>
                <a:cs typeface="Calibri"/>
              </a:rPr>
              <a:t> Idéalement, l’ERT est placée entre la stimulation et la 	détection</a:t>
            </a:r>
          </a:p>
          <a:p>
            <a:pPr>
              <a:lnSpc>
                <a:spcPts val="3880"/>
              </a:lnSpc>
              <a:buFont typeface="Wingdings" charset="2"/>
              <a:buChar char=""/>
              <a:tabLst>
                <a:tab pos="355600" algn="l"/>
                <a:tab pos="723900" algn="l"/>
                <a:tab pos="1079500" algn="l"/>
              </a:tabLst>
            </a:pPr>
            <a:r>
              <a:rPr lang="fr-FR" dirty="0" smtClean="0">
                <a:solidFill>
                  <a:schemeClr val="bg1"/>
                </a:solidFill>
                <a:latin typeface="Calibri"/>
                <a:cs typeface="Calibri"/>
              </a:rPr>
              <a:t> Lors de l’EMG, l’ERT est placée dans le voisinage immédiat 	de l’aiguille-électrode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Contre-indications</a:t>
            </a:r>
            <a:endParaRPr lang="fr-FR" b="1" dirty="0">
              <a:solidFill>
                <a:schemeClr val="bg1"/>
              </a:solidFill>
              <a:latin typeface="Calibri"/>
              <a:cs typeface="Calibri"/>
            </a:endParaRPr>
          </a:p>
        </p:txBody>
      </p:sp>
      <p:sp>
        <p:nvSpPr>
          <p:cNvPr id="5" name="Rectangle 4"/>
          <p:cNvSpPr/>
          <p:nvPr/>
        </p:nvSpPr>
        <p:spPr>
          <a:xfrm>
            <a:off x="0" y="0"/>
            <a:ext cx="11099800" cy="6370974"/>
          </a:xfrm>
          <a:prstGeom prst="rect">
            <a:avLst/>
          </a:prstGeom>
        </p:spPr>
        <p:txBody>
          <a:bodyPr wrap="square">
            <a:spAutoFit/>
          </a:bodyPr>
          <a:lstStyle/>
          <a:p>
            <a:pPr>
              <a:buFont typeface="Wingdings" charset="2"/>
              <a:buChar char=""/>
              <a:tabLst>
                <a:tab pos="355600" algn="l"/>
                <a:tab pos="723900" algn="l"/>
                <a:tab pos="1079500" algn="l"/>
              </a:tabLst>
            </a:pPr>
            <a:endParaRPr lang="fr-FR" sz="2400" dirty="0" smtClean="0">
              <a:solidFill>
                <a:schemeClr val="bg1"/>
              </a:solidFill>
              <a:latin typeface="Calibri"/>
              <a:cs typeface="Calibri"/>
            </a:endParaRPr>
          </a:p>
          <a:p>
            <a:pPr>
              <a:buFont typeface="Wingdings" charset="2"/>
              <a:buChar char=""/>
            </a:pPr>
            <a:r>
              <a:rPr lang="fr-FR" sz="2400" dirty="0" smtClean="0">
                <a:solidFill>
                  <a:schemeClr val="bg1"/>
                </a:solidFill>
                <a:latin typeface="Calibri"/>
                <a:cs typeface="Calibri"/>
              </a:rPr>
              <a:t> Utiliser un matériel </a:t>
            </a:r>
            <a:r>
              <a:rPr lang="fr-FR" sz="2400" b="1" dirty="0" smtClean="0">
                <a:solidFill>
                  <a:srgbClr val="FFFF00"/>
                </a:solidFill>
                <a:latin typeface="Calibri"/>
                <a:cs typeface="Calibri"/>
              </a:rPr>
              <a:t>non conforme ou défectueux</a:t>
            </a:r>
            <a:endParaRPr lang="fr-FR" sz="2400" dirty="0" smtClean="0">
              <a:solidFill>
                <a:schemeClr val="bg1"/>
              </a:solidFill>
              <a:latin typeface="Calibri"/>
              <a:cs typeface="Calibri"/>
            </a:endParaRPr>
          </a:p>
          <a:p>
            <a:pPr>
              <a:buFont typeface="Wingdings" charset="2"/>
              <a:buChar char=""/>
              <a:tabLst>
                <a:tab pos="355600" algn="l"/>
                <a:tab pos="723900" algn="l"/>
                <a:tab pos="1079500" algn="l"/>
              </a:tabLst>
            </a:pPr>
            <a:r>
              <a:rPr lang="fr-FR" sz="2400" dirty="0" smtClean="0">
                <a:solidFill>
                  <a:schemeClr val="bg1"/>
                </a:solidFill>
                <a:latin typeface="Calibri"/>
                <a:cs typeface="Calibri"/>
              </a:rPr>
              <a:t> Brancher l’appareil d’ENMG à une prise sans </a:t>
            </a:r>
            <a:r>
              <a:rPr lang="fr-FR" sz="2400" b="1" dirty="0" smtClean="0">
                <a:solidFill>
                  <a:srgbClr val="FFFF00"/>
                </a:solidFill>
                <a:latin typeface="Calibri"/>
                <a:cs typeface="Calibri"/>
              </a:rPr>
              <a:t>broche reliée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à la terre</a:t>
            </a:r>
            <a:br>
              <a:rPr lang="fr-FR" sz="2400" b="1" dirty="0" smtClean="0">
                <a:solidFill>
                  <a:srgbClr val="FFFF00"/>
                </a:solidFill>
                <a:latin typeface="Calibri"/>
                <a:cs typeface="Calibri"/>
              </a:rPr>
            </a:br>
            <a:r>
              <a:rPr lang="fr-FR" sz="2400" b="1" dirty="0" smtClean="0">
                <a:solidFill>
                  <a:schemeClr val="bg1"/>
                </a:solidFill>
                <a:latin typeface="Calibri"/>
                <a:cs typeface="Calibri"/>
              </a:rPr>
              <a:t/>
            </a:r>
            <a:br>
              <a:rPr lang="fr-FR" sz="2400" b="1" dirty="0" smtClean="0">
                <a:solidFill>
                  <a:schemeClr val="bg1"/>
                </a:solidFill>
                <a:latin typeface="Calibri"/>
                <a:cs typeface="Calibri"/>
              </a:rPr>
            </a:br>
            <a:endParaRPr lang="fr-FR" sz="2400" b="1" dirty="0" smtClean="0">
              <a:solidFill>
                <a:schemeClr val="bg1"/>
              </a:solidFill>
              <a:latin typeface="Calibri"/>
              <a:cs typeface="Calibri"/>
            </a:endParaRPr>
          </a:p>
          <a:p>
            <a:pPr>
              <a:buFont typeface="Wingdings" charset="2"/>
              <a:buChar char=""/>
              <a:tabLst>
                <a:tab pos="355600" algn="l"/>
                <a:tab pos="723900" algn="l"/>
                <a:tab pos="1079500" algn="l"/>
              </a:tabLst>
            </a:pPr>
            <a:endParaRPr lang="fr-FR" b="1" dirty="0" smtClean="0">
              <a:solidFill>
                <a:schemeClr val="bg1"/>
              </a:solidFill>
              <a:latin typeface="Calibri"/>
              <a:cs typeface="Calibri"/>
            </a:endParaRPr>
          </a:p>
          <a:p>
            <a:pPr>
              <a:buFont typeface="Wingdings" charset="2"/>
              <a:buChar char=""/>
              <a:tabLst>
                <a:tab pos="355600" algn="l"/>
                <a:tab pos="723900" algn="l"/>
                <a:tab pos="1079500" algn="l"/>
              </a:tabLst>
            </a:pPr>
            <a:endParaRPr lang="fr-FR" sz="2400" b="1" dirty="0" smtClean="0">
              <a:solidFill>
                <a:schemeClr val="bg1"/>
              </a:solidFill>
              <a:latin typeface="Calibri"/>
              <a:cs typeface="Calibri"/>
            </a:endParaRPr>
          </a:p>
          <a:p>
            <a:pPr>
              <a:tabLst>
                <a:tab pos="355600" algn="l"/>
                <a:tab pos="723900" algn="l"/>
                <a:tab pos="1079500" algn="l"/>
              </a:tabLst>
            </a:pPr>
            <a:r>
              <a:rPr lang="fr-FR" b="1" dirty="0" smtClean="0">
                <a:solidFill>
                  <a:schemeClr val="bg1"/>
                </a:solidFill>
                <a:latin typeface="Calibri"/>
                <a:cs typeface="Calibri"/>
              </a:rPr>
              <a:t/>
            </a:r>
            <a:br>
              <a:rPr lang="fr-FR" b="1" dirty="0" smtClean="0">
                <a:solidFill>
                  <a:schemeClr val="bg1"/>
                </a:solidFill>
                <a:latin typeface="Calibri"/>
                <a:cs typeface="Calibri"/>
              </a:rPr>
            </a:br>
            <a:r>
              <a:rPr lang="fr-FR" b="1" dirty="0" smtClean="0">
                <a:solidFill>
                  <a:schemeClr val="bg1"/>
                </a:solidFill>
                <a:latin typeface="Calibri"/>
                <a:cs typeface="Calibri"/>
              </a:rPr>
              <a:t/>
            </a:r>
            <a:br>
              <a:rPr lang="fr-FR" b="1" dirty="0" smtClean="0">
                <a:solidFill>
                  <a:schemeClr val="bg1"/>
                </a:solidFill>
                <a:latin typeface="Calibri"/>
                <a:cs typeface="Calibri"/>
              </a:rPr>
            </a:br>
            <a:r>
              <a:rPr lang="fr-FR" b="1" dirty="0" smtClean="0">
                <a:solidFill>
                  <a:schemeClr val="bg1"/>
                </a:solidFill>
                <a:latin typeface="Calibri"/>
                <a:cs typeface="Calibri"/>
              </a:rPr>
              <a:t/>
            </a:r>
            <a:br>
              <a:rPr lang="fr-FR" b="1" dirty="0" smtClean="0">
                <a:solidFill>
                  <a:schemeClr val="bg1"/>
                </a:solidFill>
                <a:latin typeface="Calibri"/>
                <a:cs typeface="Calibri"/>
              </a:rPr>
            </a:br>
            <a:endParaRPr lang="fr-FR" sz="2400" b="1" dirty="0" smtClean="0">
              <a:solidFill>
                <a:schemeClr val="bg1"/>
              </a:solidFill>
              <a:latin typeface="Calibri"/>
              <a:cs typeface="Calibri"/>
            </a:endParaRPr>
          </a:p>
          <a:p>
            <a:pPr>
              <a:buFont typeface="Wingdings" charset="2"/>
              <a:buChar char=""/>
              <a:tabLst>
                <a:tab pos="355600" algn="l"/>
                <a:tab pos="723900" algn="l"/>
                <a:tab pos="1079500" algn="l"/>
              </a:tabLst>
            </a:pPr>
            <a:r>
              <a:rPr lang="fr-FR" sz="2400" dirty="0" smtClean="0">
                <a:solidFill>
                  <a:schemeClr val="bg1"/>
                </a:solidFill>
                <a:latin typeface="Calibri"/>
                <a:cs typeface="Calibri"/>
              </a:rPr>
              <a:t> Chez les patients porteurs d’un </a:t>
            </a:r>
            <a:r>
              <a:rPr lang="fr-FR" sz="2400" b="1" dirty="0" smtClean="0">
                <a:solidFill>
                  <a:srgbClr val="FFFF00"/>
                </a:solidFill>
                <a:latin typeface="Calibri"/>
                <a:cs typeface="Calibri"/>
              </a:rPr>
              <a:t>pacemaker externe</a:t>
            </a:r>
            <a:r>
              <a:rPr lang="fr-FR" sz="2400" dirty="0" smtClean="0">
                <a:solidFill>
                  <a:schemeClr val="bg1"/>
                </a:solidFill>
                <a:latin typeface="Calibri"/>
                <a:cs typeface="Calibri"/>
              </a:rPr>
              <a:t>, avec </a:t>
            </a:r>
            <a:br>
              <a:rPr lang="fr-FR" sz="2400" dirty="0" smtClean="0">
                <a:solidFill>
                  <a:schemeClr val="bg1"/>
                </a:solidFill>
                <a:latin typeface="Calibri"/>
                <a:cs typeface="Calibri"/>
              </a:rPr>
            </a:br>
            <a:r>
              <a:rPr lang="fr-FR" sz="2400" dirty="0" smtClean="0">
                <a:solidFill>
                  <a:schemeClr val="bg1"/>
                </a:solidFill>
                <a:latin typeface="Calibri"/>
                <a:cs typeface="Calibri"/>
              </a:rPr>
              <a:t>	un fil conducteur externe se terminant dans ou près du cœur, </a:t>
            </a:r>
            <a:br>
              <a:rPr lang="fr-FR" sz="2400" dirty="0" smtClean="0">
                <a:solidFill>
                  <a:schemeClr val="bg1"/>
                </a:solidFill>
                <a:latin typeface="Calibri"/>
                <a:cs typeface="Calibri"/>
              </a:rPr>
            </a:br>
            <a:r>
              <a:rPr lang="fr-FR" sz="2400" dirty="0" smtClean="0">
                <a:solidFill>
                  <a:schemeClr val="bg1"/>
                </a:solidFill>
                <a:latin typeface="Calibri"/>
                <a:cs typeface="Calibri"/>
              </a:rPr>
              <a:t>	il est contre-indiqué de réaliser des stimulations électriques </a:t>
            </a:r>
            <a:br>
              <a:rPr lang="fr-FR" sz="2400" dirty="0" smtClean="0">
                <a:solidFill>
                  <a:schemeClr val="bg1"/>
                </a:solidFill>
                <a:latin typeface="Calibri"/>
                <a:cs typeface="Calibri"/>
              </a:rPr>
            </a:br>
            <a:r>
              <a:rPr lang="fr-FR" sz="2400" dirty="0" smtClean="0">
                <a:solidFill>
                  <a:schemeClr val="bg1"/>
                </a:solidFill>
                <a:latin typeface="Calibri"/>
                <a:cs typeface="Calibri"/>
              </a:rPr>
              <a:t>	percutanées </a:t>
            </a:r>
            <a:r>
              <a:rPr lang="fr-FR" sz="2400" dirty="0" smtClean="0">
                <a:solidFill>
                  <a:srgbClr val="06FAD7"/>
                </a:solidFill>
                <a:latin typeface="Calibri"/>
                <a:cs typeface="Calibri"/>
              </a:rPr>
              <a:t>(</a:t>
            </a:r>
            <a:r>
              <a:rPr lang="en-US" sz="2400" dirty="0" smtClean="0">
                <a:solidFill>
                  <a:srgbClr val="06FAD7"/>
                </a:solidFill>
                <a:latin typeface="Calibri"/>
                <a:cs typeface="Calibri"/>
              </a:rPr>
              <a:t>Al-</a:t>
            </a:r>
            <a:r>
              <a:rPr lang="en-US" sz="2400" dirty="0" err="1" smtClean="0">
                <a:solidFill>
                  <a:srgbClr val="06FAD7"/>
                </a:solidFill>
                <a:latin typeface="Calibri"/>
                <a:cs typeface="Calibri"/>
              </a:rPr>
              <a:t>Shekhlee</a:t>
            </a:r>
            <a:r>
              <a:rPr lang="en-US" sz="2400" dirty="0" smtClean="0">
                <a:solidFill>
                  <a:srgbClr val="06FAD7"/>
                </a:solidFill>
                <a:latin typeface="Calibri"/>
                <a:cs typeface="Calibri"/>
              </a:rPr>
              <a:t> </a:t>
            </a:r>
            <a:r>
              <a:rPr lang="fr-FR" sz="2400" i="1" dirty="0" smtClean="0">
                <a:solidFill>
                  <a:srgbClr val="06FAD7"/>
                </a:solidFill>
                <a:latin typeface="Calibri"/>
                <a:cs typeface="Calibri"/>
              </a:rPr>
              <a:t>et al</a:t>
            </a:r>
            <a:r>
              <a:rPr lang="en-US" sz="2400" dirty="0" smtClean="0">
                <a:solidFill>
                  <a:srgbClr val="06FAD7"/>
                </a:solidFill>
                <a:latin typeface="Calibri"/>
                <a:cs typeface="Calibri"/>
              </a:rPr>
              <a:t>, 2003)</a:t>
            </a:r>
            <a:endParaRPr lang="fr-FR" sz="2400" dirty="0" smtClean="0">
              <a:solidFill>
                <a:srgbClr val="06FAD7"/>
              </a:solidFill>
              <a:latin typeface="Calibri"/>
              <a:cs typeface="Calibri"/>
            </a:endParaRPr>
          </a:p>
          <a:p>
            <a:pPr>
              <a:buFont typeface="Wingdings" charset="2"/>
              <a:buChar char=""/>
              <a:tabLst>
                <a:tab pos="355600" algn="l"/>
                <a:tab pos="723900" algn="l"/>
                <a:tab pos="1079500" algn="l"/>
              </a:tabLst>
            </a:pPr>
            <a:endParaRPr lang="fr-FR" sz="2400" dirty="0" smtClean="0">
              <a:solidFill>
                <a:schemeClr val="bg1"/>
              </a:solidFill>
              <a:latin typeface="Calibri"/>
              <a:cs typeface="Calibri"/>
            </a:endParaRPr>
          </a:p>
        </p:txBody>
      </p:sp>
      <p:pic>
        <p:nvPicPr>
          <p:cNvPr id="7" name="Image 6"/>
          <p:cNvPicPr>
            <a:picLocks noChangeAspect="1"/>
          </p:cNvPicPr>
          <p:nvPr/>
        </p:nvPicPr>
        <p:blipFill>
          <a:blip r:embed="rId3"/>
          <a:stretch>
            <a:fillRect/>
          </a:stretch>
        </p:blipFill>
        <p:spPr>
          <a:xfrm>
            <a:off x="480974" y="1783954"/>
            <a:ext cx="3214725" cy="2466348"/>
          </a:xfrm>
          <a:prstGeom prst="rect">
            <a:avLst/>
          </a:prstGeom>
        </p:spPr>
      </p:pic>
      <p:pic>
        <p:nvPicPr>
          <p:cNvPr id="8" name="Image 7"/>
          <p:cNvPicPr>
            <a:picLocks noChangeAspect="1"/>
          </p:cNvPicPr>
          <p:nvPr/>
        </p:nvPicPr>
        <p:blipFill>
          <a:blip r:embed="rId4"/>
          <a:stretch>
            <a:fillRect/>
          </a:stretch>
        </p:blipFill>
        <p:spPr>
          <a:xfrm>
            <a:off x="4065402" y="1782795"/>
            <a:ext cx="3541898" cy="246750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899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Risque de dysfonctionnement d’un appareillage implanté</a:t>
            </a:r>
            <a:endParaRPr lang="fr-FR" b="1" dirty="0">
              <a:solidFill>
                <a:schemeClr val="bg1"/>
              </a:solidFill>
              <a:latin typeface="Calibri"/>
              <a:cs typeface="Calibri"/>
            </a:endParaRPr>
          </a:p>
        </p:txBody>
      </p:sp>
      <p:sp>
        <p:nvSpPr>
          <p:cNvPr id="9" name="Rectangle 8"/>
          <p:cNvSpPr/>
          <p:nvPr/>
        </p:nvSpPr>
        <p:spPr>
          <a:xfrm>
            <a:off x="0" y="448699"/>
            <a:ext cx="11099800" cy="4493537"/>
          </a:xfrm>
          <a:prstGeom prst="rect">
            <a:avLst/>
          </a:prstGeom>
        </p:spPr>
        <p:txBody>
          <a:bodyPr wrap="square">
            <a:spAutoFit/>
          </a:bodyPr>
          <a:lstStyle/>
          <a:p>
            <a:pPr>
              <a:lnSpc>
                <a:spcPct val="150000"/>
              </a:lnSpc>
              <a:buFont typeface="Wingdings" charset="2"/>
              <a:buChar char=""/>
              <a:tabLst>
                <a:tab pos="355600" algn="l"/>
                <a:tab pos="723900" algn="l"/>
                <a:tab pos="1079500" algn="l"/>
              </a:tabLst>
            </a:pPr>
            <a:endParaRPr lang="fr-FR" sz="2400" dirty="0" smtClean="0">
              <a:solidFill>
                <a:schemeClr val="bg1"/>
              </a:solidFill>
              <a:latin typeface="Calibri"/>
              <a:cs typeface="Calibri"/>
            </a:endParaRPr>
          </a:p>
          <a:p>
            <a:pPr>
              <a:lnSpc>
                <a:spcPct val="150000"/>
              </a:lnSpc>
              <a:buFont typeface="Wingdings" charset="2"/>
              <a:buChar char=""/>
              <a:tabLst>
                <a:tab pos="355600" algn="l"/>
                <a:tab pos="723900" algn="l"/>
                <a:tab pos="1168400" algn="l"/>
              </a:tabLst>
            </a:pPr>
            <a:r>
              <a:rPr lang="fr-FR" sz="2400" dirty="0" smtClean="0">
                <a:solidFill>
                  <a:schemeClr val="bg1"/>
                </a:solidFill>
                <a:latin typeface="Calibri"/>
                <a:cs typeface="Calibri"/>
              </a:rPr>
              <a:t> Il existe un </a:t>
            </a:r>
            <a:r>
              <a:rPr lang="fr-FR" sz="2400" b="1" dirty="0" smtClean="0">
                <a:solidFill>
                  <a:srgbClr val="FFFF00"/>
                </a:solidFill>
                <a:latin typeface="Calibri"/>
                <a:cs typeface="Calibri"/>
              </a:rPr>
              <a:t>risque </a:t>
            </a:r>
            <a:r>
              <a:rPr lang="fr-FR" sz="2400" dirty="0" smtClean="0">
                <a:solidFill>
                  <a:schemeClr val="bg1"/>
                </a:solidFill>
                <a:latin typeface="Calibri"/>
                <a:cs typeface="Calibri"/>
              </a:rPr>
              <a:t>que l’étude de la conduction nerveuse </a:t>
            </a:r>
            <a:br>
              <a:rPr lang="fr-FR" sz="2400" dirty="0" smtClean="0">
                <a:solidFill>
                  <a:schemeClr val="bg1"/>
                </a:solidFill>
                <a:latin typeface="Calibri"/>
                <a:cs typeface="Calibri"/>
              </a:rPr>
            </a:br>
            <a:r>
              <a:rPr lang="fr-FR" sz="2400" dirty="0" smtClean="0">
                <a:solidFill>
                  <a:schemeClr val="bg1"/>
                </a:solidFill>
                <a:latin typeface="Calibri"/>
                <a:cs typeface="Calibri"/>
              </a:rPr>
              <a:t>	induise une </a:t>
            </a:r>
            <a:r>
              <a:rPr lang="fr-FR" sz="2400" b="1" dirty="0" smtClean="0">
                <a:solidFill>
                  <a:srgbClr val="FFFF00"/>
                </a:solidFill>
                <a:latin typeface="Calibri"/>
                <a:cs typeface="Calibri"/>
              </a:rPr>
              <a:t>interférence électromagnétique </a:t>
            </a:r>
            <a:r>
              <a:rPr lang="fr-FR" sz="2400" dirty="0" smtClean="0">
                <a:solidFill>
                  <a:schemeClr val="bg1"/>
                </a:solidFill>
                <a:latin typeface="Calibri"/>
                <a:cs typeface="Calibri"/>
              </a:rPr>
              <a:t>susceptible </a:t>
            </a:r>
            <a:br>
              <a:rPr lang="fr-FR" sz="2400" dirty="0" smtClean="0">
                <a:solidFill>
                  <a:schemeClr val="bg1"/>
                </a:solidFill>
                <a:latin typeface="Calibri"/>
                <a:cs typeface="Calibri"/>
              </a:rPr>
            </a:br>
            <a:r>
              <a:rPr lang="fr-FR" sz="2400" dirty="0" smtClean="0">
                <a:solidFill>
                  <a:schemeClr val="bg1"/>
                </a:solidFill>
                <a:latin typeface="Calibri"/>
                <a:cs typeface="Calibri"/>
              </a:rPr>
              <a:t>	d’interférer avec le fonctionnement du matériel implanté</a:t>
            </a:r>
          </a:p>
          <a:p>
            <a:pPr>
              <a:lnSpc>
                <a:spcPct val="150000"/>
              </a:lnSpc>
              <a:buFont typeface="Wingdings" charset="2"/>
              <a:buChar char=""/>
              <a:tabLst>
                <a:tab pos="355600" algn="l"/>
                <a:tab pos="723900" algn="l"/>
                <a:tab pos="1168400" algn="l"/>
              </a:tabLst>
            </a:pPr>
            <a:r>
              <a:rPr lang="fr-FR" sz="2400" dirty="0" smtClean="0">
                <a:solidFill>
                  <a:schemeClr val="bg1"/>
                </a:solidFill>
                <a:latin typeface="Calibri"/>
                <a:cs typeface="Calibri"/>
              </a:rPr>
              <a:t> Les </a:t>
            </a:r>
            <a:r>
              <a:rPr lang="fr-FR" sz="2400" b="1" dirty="0" smtClean="0">
                <a:solidFill>
                  <a:srgbClr val="FFFF00"/>
                </a:solidFill>
                <a:latin typeface="Calibri"/>
                <a:cs typeface="Calibri"/>
              </a:rPr>
              <a:t>pacemakers à sonde </a:t>
            </a:r>
            <a:r>
              <a:rPr lang="fr-FR" sz="2400" b="1" dirty="0" err="1" smtClean="0">
                <a:solidFill>
                  <a:srgbClr val="FFFF00"/>
                </a:solidFill>
                <a:latin typeface="Calibri"/>
                <a:cs typeface="Calibri"/>
              </a:rPr>
              <a:t>monopolaire</a:t>
            </a:r>
            <a:r>
              <a:rPr lang="fr-FR" sz="2400" b="1" dirty="0" smtClean="0">
                <a:solidFill>
                  <a:srgbClr val="FFFF00"/>
                </a:solidFill>
                <a:latin typeface="Calibri"/>
                <a:cs typeface="Calibri"/>
              </a:rPr>
              <a:t> </a:t>
            </a:r>
            <a:r>
              <a:rPr lang="fr-FR" sz="2400" dirty="0" smtClean="0">
                <a:solidFill>
                  <a:schemeClr val="bg1"/>
                </a:solidFill>
                <a:latin typeface="Calibri"/>
                <a:cs typeface="Calibri"/>
              </a:rPr>
              <a:t>sont </a:t>
            </a:r>
            <a:r>
              <a:rPr lang="fr-FR" sz="2400" b="1" dirty="0" smtClean="0">
                <a:solidFill>
                  <a:srgbClr val="FFFF00"/>
                </a:solidFill>
                <a:latin typeface="Calibri"/>
                <a:cs typeface="Calibri"/>
              </a:rPr>
              <a:t>plus sensibles </a:t>
            </a:r>
            <a:r>
              <a:rPr lang="fr-FR" sz="2400" b="1" dirty="0" smtClean="0">
                <a:solidFill>
                  <a:schemeClr val="bg1"/>
                </a:solidFill>
                <a:latin typeface="Calibri"/>
                <a:cs typeface="Calibri"/>
              </a:rPr>
              <a:t/>
            </a:r>
            <a:br>
              <a:rPr lang="fr-FR" sz="2400" b="1" dirty="0" smtClean="0">
                <a:solidFill>
                  <a:schemeClr val="bg1"/>
                </a:solidFill>
                <a:latin typeface="Calibri"/>
                <a:cs typeface="Calibri"/>
              </a:rPr>
            </a:br>
            <a:r>
              <a:rPr lang="fr-FR" sz="2400" b="1" dirty="0" smtClean="0">
                <a:solidFill>
                  <a:schemeClr val="bg1"/>
                </a:solidFill>
                <a:latin typeface="Calibri"/>
                <a:cs typeface="Calibri"/>
              </a:rPr>
              <a:t>	</a:t>
            </a:r>
            <a:r>
              <a:rPr lang="fr-FR" sz="2400" dirty="0" smtClean="0">
                <a:solidFill>
                  <a:schemeClr val="bg1"/>
                </a:solidFill>
                <a:latin typeface="Calibri"/>
                <a:cs typeface="Calibri"/>
              </a:rPr>
              <a:t>aux interférences électromagnétiques que ceux à sonde </a:t>
            </a:r>
            <a:br>
              <a:rPr lang="fr-FR" sz="2400" dirty="0" smtClean="0">
                <a:solidFill>
                  <a:schemeClr val="bg1"/>
                </a:solidFill>
                <a:latin typeface="Calibri"/>
                <a:cs typeface="Calibri"/>
              </a:rPr>
            </a:br>
            <a:r>
              <a:rPr lang="fr-FR" sz="2400" dirty="0" smtClean="0">
                <a:solidFill>
                  <a:schemeClr val="bg1"/>
                </a:solidFill>
                <a:latin typeface="Calibri"/>
                <a:cs typeface="Calibri"/>
              </a:rPr>
              <a:t>	bipolaire </a:t>
            </a:r>
            <a:r>
              <a:rPr lang="fr-FR" sz="2400" dirty="0" smtClean="0">
                <a:solidFill>
                  <a:srgbClr val="06FAD7"/>
                </a:solidFill>
                <a:latin typeface="Calibri"/>
                <a:cs typeface="Calibri"/>
              </a:rPr>
              <a:t>(</a:t>
            </a:r>
            <a:r>
              <a:rPr lang="en-US" sz="2400" dirty="0" smtClean="0">
                <a:solidFill>
                  <a:srgbClr val="06FAD7"/>
                </a:solidFill>
                <a:latin typeface="Calibri"/>
                <a:cs typeface="Calibri"/>
              </a:rPr>
              <a:t>Pease et Grove, 2013)</a:t>
            </a:r>
            <a:endParaRPr lang="fr-FR" sz="2400" dirty="0" smtClean="0">
              <a:solidFill>
                <a:srgbClr val="06FAD7"/>
              </a:solidFill>
              <a:latin typeface="Calibri"/>
              <a:cs typeface="Calibri"/>
            </a:endParaRPr>
          </a:p>
          <a:p>
            <a:pPr>
              <a:lnSpc>
                <a:spcPct val="150000"/>
              </a:lnSpc>
              <a:buFont typeface="Wingdings" charset="2"/>
              <a:buChar char=""/>
              <a:tabLst>
                <a:tab pos="355600" algn="l"/>
                <a:tab pos="723900" algn="l"/>
                <a:tab pos="1079500" algn="l"/>
              </a:tabLst>
            </a:pPr>
            <a:endParaRPr lang="fr-FR" sz="2400" dirty="0" smtClean="0">
              <a:solidFill>
                <a:schemeClr val="bg1"/>
              </a:solidFill>
              <a:latin typeface="Calibri"/>
              <a:cs typeface="Calibri"/>
            </a:endParaRPr>
          </a:p>
        </p:txBody>
      </p:sp>
      <p:pic>
        <p:nvPicPr>
          <p:cNvPr id="10" name="Image 9"/>
          <p:cNvPicPr>
            <a:picLocks noChangeAspect="1"/>
          </p:cNvPicPr>
          <p:nvPr/>
        </p:nvPicPr>
        <p:blipFill>
          <a:blip r:embed="rId3"/>
          <a:stretch>
            <a:fillRect/>
          </a:stretch>
        </p:blipFill>
        <p:spPr>
          <a:xfrm>
            <a:off x="6458687" y="4064000"/>
            <a:ext cx="2520212" cy="20447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Données de la littérature</a:t>
            </a:r>
            <a:endParaRPr lang="fr-FR" b="1" dirty="0">
              <a:solidFill>
                <a:schemeClr val="bg1"/>
              </a:solidFill>
              <a:latin typeface="Calibri"/>
              <a:cs typeface="Calibri"/>
            </a:endParaRPr>
          </a:p>
        </p:txBody>
      </p:sp>
      <p:pic>
        <p:nvPicPr>
          <p:cNvPr id="10" name="Image 9"/>
          <p:cNvPicPr>
            <a:picLocks noChangeAspect="1"/>
          </p:cNvPicPr>
          <p:nvPr/>
        </p:nvPicPr>
        <p:blipFill>
          <a:blip r:embed="rId3"/>
          <a:stretch>
            <a:fillRect/>
          </a:stretch>
        </p:blipFill>
        <p:spPr>
          <a:xfrm>
            <a:off x="6458687" y="4064000"/>
            <a:ext cx="2520212" cy="2044700"/>
          </a:xfrm>
          <a:prstGeom prst="rect">
            <a:avLst/>
          </a:prstGeom>
        </p:spPr>
      </p:pic>
      <p:sp>
        <p:nvSpPr>
          <p:cNvPr id="6" name="Rectangle 5"/>
          <p:cNvSpPr/>
          <p:nvPr/>
        </p:nvSpPr>
        <p:spPr>
          <a:xfrm>
            <a:off x="190500" y="1050836"/>
            <a:ext cx="10058400" cy="2831544"/>
          </a:xfrm>
          <a:prstGeom prst="rect">
            <a:avLst/>
          </a:prstGeom>
        </p:spPr>
        <p:txBody>
          <a:bodyPr wrap="square">
            <a:spAutoFit/>
          </a:bodyPr>
          <a:lstStyle/>
          <a:p>
            <a:pPr>
              <a:lnSpc>
                <a:spcPct val="150000"/>
              </a:lnSpc>
              <a:buFont typeface="Wingdings" charset="2"/>
              <a:buChar char=""/>
              <a:tabLst>
                <a:tab pos="355600" algn="l"/>
                <a:tab pos="723900" algn="l"/>
                <a:tab pos="1079500" algn="l"/>
              </a:tabLst>
            </a:pPr>
            <a:r>
              <a:rPr lang="fr-FR" sz="2400" dirty="0" smtClean="0">
                <a:solidFill>
                  <a:schemeClr val="bg1"/>
                </a:solidFill>
                <a:latin typeface="Calibri"/>
                <a:cs typeface="Calibri"/>
              </a:rPr>
              <a:t> A ce jour, il n’y a aucun cas rapporté d’effet secondaire </a:t>
            </a:r>
            <a:br>
              <a:rPr lang="fr-FR" sz="2400" dirty="0" smtClean="0">
                <a:solidFill>
                  <a:schemeClr val="bg1"/>
                </a:solidFill>
                <a:latin typeface="Calibri"/>
                <a:cs typeface="Calibri"/>
              </a:rPr>
            </a:br>
            <a:r>
              <a:rPr lang="fr-FR" sz="2400" dirty="0" smtClean="0">
                <a:solidFill>
                  <a:schemeClr val="bg1"/>
                </a:solidFill>
                <a:latin typeface="Calibri"/>
                <a:cs typeface="Calibri"/>
              </a:rPr>
              <a:t>	immédiat ou retardé lors de la pratique d’un ENMG chez des </a:t>
            </a:r>
            <a:br>
              <a:rPr lang="fr-FR" sz="2400" dirty="0" smtClean="0">
                <a:solidFill>
                  <a:schemeClr val="bg1"/>
                </a:solidFill>
                <a:latin typeface="Calibri"/>
                <a:cs typeface="Calibri"/>
              </a:rPr>
            </a:br>
            <a:r>
              <a:rPr lang="fr-FR" sz="2400" dirty="0" smtClean="0">
                <a:solidFill>
                  <a:schemeClr val="bg1"/>
                </a:solidFill>
                <a:latin typeface="Calibri"/>
                <a:cs typeface="Calibri"/>
              </a:rPr>
              <a:t>	patients porteurs </a:t>
            </a:r>
            <a:br>
              <a:rPr lang="fr-FR" sz="2400" dirty="0" smtClean="0">
                <a:solidFill>
                  <a:schemeClr val="bg1"/>
                </a:solidFill>
                <a:latin typeface="Calibri"/>
                <a:cs typeface="Calibri"/>
              </a:rPr>
            </a:br>
            <a:r>
              <a:rPr lang="fr-FR" sz="2400" dirty="0" smtClean="0">
                <a:solidFill>
                  <a:schemeClr val="bg1"/>
                </a:solidFill>
                <a:latin typeface="Calibri"/>
                <a:cs typeface="Calibri"/>
              </a:rPr>
              <a:t>		-	d’un </a:t>
            </a:r>
            <a:r>
              <a:rPr lang="fr-FR" sz="2400" u="sng" dirty="0" smtClean="0">
                <a:solidFill>
                  <a:schemeClr val="bg1"/>
                </a:solidFill>
                <a:latin typeface="Calibri"/>
                <a:cs typeface="Calibri"/>
              </a:rPr>
              <a:t>défibrillateur implanté</a:t>
            </a:r>
            <a:r>
              <a:rPr lang="fr-FR" sz="2400" dirty="0" smtClean="0">
                <a:solidFill>
                  <a:schemeClr val="bg1"/>
                </a:solidFill>
                <a:latin typeface="Calibri"/>
                <a:cs typeface="Calibri"/>
              </a:rPr>
              <a:t> ou </a:t>
            </a:r>
            <a:br>
              <a:rPr lang="fr-FR" sz="2400" dirty="0" smtClean="0">
                <a:solidFill>
                  <a:schemeClr val="bg1"/>
                </a:solidFill>
                <a:latin typeface="Calibri"/>
                <a:cs typeface="Calibri"/>
              </a:rPr>
            </a:br>
            <a:r>
              <a:rPr lang="fr-FR" sz="2400" dirty="0" smtClean="0">
                <a:solidFill>
                  <a:schemeClr val="bg1"/>
                </a:solidFill>
                <a:latin typeface="Calibri"/>
                <a:cs typeface="Calibri"/>
              </a:rPr>
              <a:t>		-	d’une </a:t>
            </a:r>
            <a:r>
              <a:rPr lang="fr-FR" sz="2400" u="sng" dirty="0" smtClean="0">
                <a:solidFill>
                  <a:schemeClr val="bg1"/>
                </a:solidFill>
                <a:latin typeface="Calibri"/>
                <a:cs typeface="Calibri"/>
              </a:rPr>
              <a:t>stimulation cérébrale profonde</a:t>
            </a:r>
            <a:r>
              <a:rPr lang="fr-FR" sz="2400" dirty="0" smtClean="0">
                <a:solidFill>
                  <a:schemeClr val="bg1"/>
                </a:solidFill>
                <a:latin typeface="Calibri"/>
                <a:cs typeface="Calibri"/>
              </a:rPr>
              <a:t> </a:t>
            </a:r>
            <a:endParaRPr lang="en-US" sz="2400"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Données de la littérature</a:t>
            </a:r>
            <a:endParaRPr lang="fr-FR" b="1" dirty="0">
              <a:solidFill>
                <a:schemeClr val="bg1"/>
              </a:solidFill>
              <a:latin typeface="Calibri"/>
              <a:cs typeface="Calibri"/>
            </a:endParaRPr>
          </a:p>
        </p:txBody>
      </p:sp>
      <p:sp>
        <p:nvSpPr>
          <p:cNvPr id="7" name="Rectangle 6"/>
          <p:cNvSpPr/>
          <p:nvPr/>
        </p:nvSpPr>
        <p:spPr>
          <a:xfrm>
            <a:off x="165100" y="-465701"/>
            <a:ext cx="11099800" cy="6709528"/>
          </a:xfrm>
          <a:prstGeom prst="rect">
            <a:avLst/>
          </a:prstGeom>
        </p:spPr>
        <p:txBody>
          <a:bodyPr wrap="square">
            <a:spAutoFit/>
          </a:bodyPr>
          <a:lstStyle/>
          <a:p>
            <a:pPr>
              <a:lnSpc>
                <a:spcPct val="150000"/>
              </a:lnSpc>
              <a:buFont typeface="Wingdings" charset="2"/>
              <a:buChar char=""/>
              <a:tabLst>
                <a:tab pos="355600" algn="l"/>
                <a:tab pos="723900" algn="l"/>
                <a:tab pos="1079500" algn="l"/>
              </a:tabLst>
            </a:pPr>
            <a:endParaRPr lang="fr-FR" sz="2400" dirty="0" smtClean="0">
              <a:solidFill>
                <a:srgbClr val="FFFFFF"/>
              </a:solidFill>
              <a:latin typeface="Calibri"/>
              <a:cs typeface="Calibri"/>
            </a:endParaRPr>
          </a:p>
          <a:p>
            <a:pPr>
              <a:lnSpc>
                <a:spcPct val="150000"/>
              </a:lnSpc>
              <a:buFont typeface="Wingdings" charset="2"/>
              <a:buChar char=""/>
              <a:tabLst>
                <a:tab pos="355600" algn="l"/>
                <a:tab pos="723900" algn="l"/>
                <a:tab pos="1168400" algn="l"/>
              </a:tabLst>
            </a:pPr>
            <a:r>
              <a:rPr lang="fr-FR" sz="2400" dirty="0" smtClean="0">
                <a:solidFill>
                  <a:srgbClr val="FFFFFF"/>
                </a:solidFill>
                <a:latin typeface="Calibri"/>
                <a:cs typeface="Calibri"/>
              </a:rPr>
              <a:t> 10 patients avec un pacemaker à sonde bipolaire et 5 avec un </a:t>
            </a:r>
            <a:br>
              <a:rPr lang="fr-FR" sz="2400" dirty="0" smtClean="0">
                <a:solidFill>
                  <a:srgbClr val="FFFFFF"/>
                </a:solidFill>
                <a:latin typeface="Calibri"/>
                <a:cs typeface="Calibri"/>
              </a:rPr>
            </a:br>
            <a:r>
              <a:rPr lang="fr-FR" sz="2400" dirty="0" smtClean="0">
                <a:solidFill>
                  <a:srgbClr val="FFFFFF"/>
                </a:solidFill>
                <a:latin typeface="Calibri"/>
                <a:cs typeface="Calibri"/>
              </a:rPr>
              <a:t>	défibrillateur cardiaque 		</a:t>
            </a:r>
            <a:br>
              <a:rPr lang="fr-FR" sz="2400" dirty="0" smtClean="0">
                <a:solidFill>
                  <a:srgbClr val="FFFFFF"/>
                </a:solidFill>
                <a:latin typeface="Calibri"/>
                <a:cs typeface="Calibri"/>
              </a:rPr>
            </a:br>
            <a:r>
              <a:rPr lang="fr-FR" sz="2400" dirty="0" smtClean="0">
                <a:solidFill>
                  <a:srgbClr val="FFFFFF"/>
                </a:solidFill>
                <a:latin typeface="Calibri"/>
                <a:cs typeface="Calibri"/>
              </a:rPr>
              <a:t>	-	</a:t>
            </a:r>
            <a:r>
              <a:rPr lang="fr-FR" sz="2400" b="1" dirty="0" smtClean="0">
                <a:solidFill>
                  <a:srgbClr val="FFFF00"/>
                </a:solidFill>
                <a:latin typeface="Calibri"/>
                <a:cs typeface="Calibri"/>
              </a:rPr>
              <a:t>absence d’influence néfaste </a:t>
            </a:r>
            <a:r>
              <a:rPr lang="fr-FR" sz="2400" dirty="0" smtClean="0">
                <a:solidFill>
                  <a:srgbClr val="FFFFFF"/>
                </a:solidFill>
                <a:latin typeface="Calibri"/>
                <a:cs typeface="Calibri"/>
              </a:rPr>
              <a:t>de la stimulation nerveuse </a:t>
            </a:r>
            <a:br>
              <a:rPr lang="fr-FR" sz="2400" dirty="0" smtClean="0">
                <a:solidFill>
                  <a:srgbClr val="FFFFFF"/>
                </a:solidFill>
                <a:latin typeface="Calibri"/>
                <a:cs typeface="Calibri"/>
              </a:rPr>
            </a:br>
            <a:r>
              <a:rPr lang="fr-FR" sz="2400" dirty="0" smtClean="0">
                <a:solidFill>
                  <a:srgbClr val="FFFFFF"/>
                </a:solidFill>
                <a:latin typeface="Calibri"/>
                <a:cs typeface="Calibri"/>
              </a:rPr>
              <a:t>		percutanée (y compris au point d’</a:t>
            </a:r>
            <a:r>
              <a:rPr lang="fr-FR" sz="2400" dirty="0" err="1" smtClean="0">
                <a:solidFill>
                  <a:srgbClr val="FFFFFF"/>
                </a:solidFill>
                <a:latin typeface="Calibri"/>
                <a:cs typeface="Calibri"/>
              </a:rPr>
              <a:t>Erb</a:t>
            </a:r>
            <a:r>
              <a:rPr lang="fr-FR" sz="2400" dirty="0" smtClean="0">
                <a:solidFill>
                  <a:srgbClr val="FFFFFF"/>
                </a:solidFill>
                <a:latin typeface="Calibri"/>
                <a:cs typeface="Calibri"/>
              </a:rPr>
              <a:t> gauche chez </a:t>
            </a:r>
            <a:br>
              <a:rPr lang="fr-FR" sz="2400" dirty="0" smtClean="0">
                <a:solidFill>
                  <a:srgbClr val="FFFFFF"/>
                </a:solidFill>
                <a:latin typeface="Calibri"/>
                <a:cs typeface="Calibri"/>
              </a:rPr>
            </a:br>
            <a:r>
              <a:rPr lang="fr-FR" sz="2400" dirty="0" smtClean="0">
                <a:solidFill>
                  <a:srgbClr val="FFFFFF"/>
                </a:solidFill>
                <a:latin typeface="Calibri"/>
                <a:cs typeface="Calibri"/>
              </a:rPr>
              <a:t>		9 patients) </a:t>
            </a:r>
            <a:r>
              <a:rPr lang="fr-FR" sz="2400" dirty="0" smtClean="0">
                <a:solidFill>
                  <a:srgbClr val="06FAD7"/>
                </a:solidFill>
                <a:latin typeface="Calibri"/>
                <a:cs typeface="Calibri"/>
              </a:rPr>
              <a:t>(</a:t>
            </a:r>
            <a:r>
              <a:rPr lang="fr-FR" sz="2400" dirty="0" err="1" smtClean="0">
                <a:solidFill>
                  <a:srgbClr val="06FAD7"/>
                </a:solidFill>
                <a:latin typeface="Calibri"/>
                <a:cs typeface="Calibri"/>
              </a:rPr>
              <a:t>Schoeck</a:t>
            </a:r>
            <a:r>
              <a:rPr lang="fr-FR" sz="2400" dirty="0" smtClean="0">
                <a:solidFill>
                  <a:srgbClr val="06FAD7"/>
                </a:solidFill>
                <a:latin typeface="Calibri"/>
                <a:cs typeface="Calibri"/>
              </a:rPr>
              <a:t> </a:t>
            </a:r>
            <a:r>
              <a:rPr lang="fr-FR" sz="2400" i="1" dirty="0" smtClean="0">
                <a:solidFill>
                  <a:srgbClr val="06FAD7"/>
                </a:solidFill>
                <a:latin typeface="Calibri"/>
                <a:cs typeface="Calibri"/>
              </a:rPr>
              <a:t>et al</a:t>
            </a:r>
            <a:r>
              <a:rPr lang="fr-FR" sz="2400" dirty="0" smtClean="0">
                <a:solidFill>
                  <a:srgbClr val="06FAD7"/>
                </a:solidFill>
                <a:latin typeface="Calibri"/>
                <a:cs typeface="Calibri"/>
              </a:rPr>
              <a:t>, 2007)</a:t>
            </a:r>
          </a:p>
          <a:p>
            <a:pPr>
              <a:lnSpc>
                <a:spcPct val="150000"/>
              </a:lnSpc>
              <a:buFont typeface="Wingdings" charset="2"/>
              <a:buChar char=""/>
              <a:tabLst>
                <a:tab pos="355600" algn="l"/>
                <a:tab pos="723900" algn="l"/>
                <a:tab pos="1168400" algn="l"/>
              </a:tabLst>
            </a:pPr>
            <a:r>
              <a:rPr lang="fr-FR" sz="2400" dirty="0" smtClean="0">
                <a:solidFill>
                  <a:srgbClr val="FFFFFF"/>
                </a:solidFill>
                <a:latin typeface="Calibri"/>
                <a:cs typeface="Calibri"/>
              </a:rPr>
              <a:t> 20 patients (7 avec un pacemaker à sonde bipolaire et 13 </a:t>
            </a:r>
            <a:br>
              <a:rPr lang="fr-FR" sz="2400" dirty="0" smtClean="0">
                <a:solidFill>
                  <a:srgbClr val="FFFFFF"/>
                </a:solidFill>
                <a:latin typeface="Calibri"/>
                <a:cs typeface="Calibri"/>
              </a:rPr>
            </a:br>
            <a:r>
              <a:rPr lang="fr-FR" sz="2400" dirty="0" smtClean="0">
                <a:solidFill>
                  <a:srgbClr val="FFFFFF"/>
                </a:solidFill>
                <a:latin typeface="Calibri"/>
                <a:cs typeface="Calibri"/>
              </a:rPr>
              <a:t>	avec un défibrillateur cardiaque) avec étude de la conduction </a:t>
            </a:r>
            <a:br>
              <a:rPr lang="fr-FR" sz="2400" dirty="0" smtClean="0">
                <a:solidFill>
                  <a:srgbClr val="FFFFFF"/>
                </a:solidFill>
                <a:latin typeface="Calibri"/>
                <a:cs typeface="Calibri"/>
              </a:rPr>
            </a:br>
            <a:r>
              <a:rPr lang="fr-FR" sz="2400" dirty="0" smtClean="0">
                <a:solidFill>
                  <a:srgbClr val="FFFFFF"/>
                </a:solidFill>
                <a:latin typeface="Calibri"/>
                <a:cs typeface="Calibri"/>
              </a:rPr>
              <a:t>	nerveuse des membres supérieurs, en présence d’une voie </a:t>
            </a:r>
            <a:br>
              <a:rPr lang="fr-FR" sz="2400" dirty="0" smtClean="0">
                <a:solidFill>
                  <a:srgbClr val="FFFFFF"/>
                </a:solidFill>
                <a:latin typeface="Calibri"/>
                <a:cs typeface="Calibri"/>
              </a:rPr>
            </a:br>
            <a:r>
              <a:rPr lang="fr-FR" sz="2400" dirty="0" smtClean="0">
                <a:solidFill>
                  <a:srgbClr val="FFFFFF"/>
                </a:solidFill>
                <a:latin typeface="Calibri"/>
                <a:cs typeface="Calibri"/>
              </a:rPr>
              <a:t>	veineuse dans le membre étudié</a:t>
            </a:r>
            <a:br>
              <a:rPr lang="fr-FR" sz="2400" dirty="0" smtClean="0">
                <a:solidFill>
                  <a:srgbClr val="FFFFFF"/>
                </a:solidFill>
                <a:latin typeface="Calibri"/>
                <a:cs typeface="Calibri"/>
              </a:rPr>
            </a:br>
            <a:r>
              <a:rPr lang="fr-FR" sz="2400" dirty="0" smtClean="0">
                <a:solidFill>
                  <a:srgbClr val="FFFFFF"/>
                </a:solidFill>
                <a:latin typeface="Calibri"/>
                <a:cs typeface="Calibri"/>
              </a:rPr>
              <a:t>	-	</a:t>
            </a:r>
            <a:r>
              <a:rPr lang="fr-FR" sz="2400" b="1" dirty="0" smtClean="0">
                <a:solidFill>
                  <a:srgbClr val="FFFF00"/>
                </a:solidFill>
                <a:latin typeface="Calibri"/>
                <a:cs typeface="Calibri"/>
              </a:rPr>
              <a:t>aucun dysfonctionnement </a:t>
            </a:r>
            <a:r>
              <a:rPr lang="fr-FR" sz="2400" dirty="0" smtClean="0">
                <a:solidFill>
                  <a:srgbClr val="FFFFFF"/>
                </a:solidFill>
                <a:latin typeface="Calibri"/>
                <a:cs typeface="Calibri"/>
              </a:rPr>
              <a:t>du matériel implanté et </a:t>
            </a:r>
            <a:r>
              <a:rPr lang="fr-FR" sz="2400" b="1" dirty="0" smtClean="0">
                <a:solidFill>
                  <a:srgbClr val="FFFF00"/>
                </a:solidFill>
                <a:latin typeface="Calibri"/>
                <a:cs typeface="Calibri"/>
              </a:rPr>
              <a:t>aucun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effet </a:t>
            </a:r>
            <a:r>
              <a:rPr lang="fr-FR" b="1" dirty="0" smtClean="0">
                <a:solidFill>
                  <a:srgbClr val="FFFF00"/>
                </a:solidFill>
                <a:latin typeface="Calibri"/>
                <a:cs typeface="Calibri"/>
              </a:rPr>
              <a:t>secondaire</a:t>
            </a:r>
            <a:r>
              <a:rPr lang="fr-FR" b="1" dirty="0" smtClean="0">
                <a:solidFill>
                  <a:srgbClr val="FFFFFF"/>
                </a:solidFill>
                <a:latin typeface="Calibri"/>
                <a:cs typeface="Calibri"/>
              </a:rPr>
              <a:t> </a:t>
            </a:r>
            <a:r>
              <a:rPr lang="fr-FR" dirty="0" smtClean="0">
                <a:solidFill>
                  <a:srgbClr val="FFFFFF"/>
                </a:solidFill>
                <a:latin typeface="Calibri"/>
                <a:cs typeface="Calibri"/>
              </a:rPr>
              <a:t>chez les patients </a:t>
            </a:r>
            <a:r>
              <a:rPr lang="fr-FR" dirty="0" smtClean="0">
                <a:solidFill>
                  <a:srgbClr val="06FAD7"/>
                </a:solidFill>
                <a:latin typeface="Calibri"/>
                <a:cs typeface="Calibri"/>
              </a:rPr>
              <a:t>(</a:t>
            </a:r>
            <a:r>
              <a:rPr lang="fr-FR" dirty="0" err="1" smtClean="0">
                <a:solidFill>
                  <a:srgbClr val="06FAD7"/>
                </a:solidFill>
                <a:latin typeface="Calibri"/>
                <a:cs typeface="Calibri"/>
              </a:rPr>
              <a:t>Mellion</a:t>
            </a:r>
            <a:r>
              <a:rPr lang="fr-FR" dirty="0" smtClean="0">
                <a:solidFill>
                  <a:srgbClr val="06FAD7"/>
                </a:solidFill>
                <a:latin typeface="Calibri"/>
                <a:cs typeface="Calibri"/>
              </a:rPr>
              <a:t> </a:t>
            </a:r>
            <a:r>
              <a:rPr lang="fr-FR" i="1" dirty="0" smtClean="0">
                <a:solidFill>
                  <a:srgbClr val="06FAD7"/>
                </a:solidFill>
                <a:latin typeface="Calibri"/>
                <a:cs typeface="Calibri"/>
              </a:rPr>
              <a:t>et al</a:t>
            </a:r>
            <a:r>
              <a:rPr lang="fr-FR" dirty="0" smtClean="0">
                <a:solidFill>
                  <a:srgbClr val="06FAD7"/>
                </a:solidFill>
                <a:latin typeface="Calibri"/>
                <a:cs typeface="Calibri"/>
              </a:rPr>
              <a:t>, 2010)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09571"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Digitalisation</a:t>
            </a:r>
            <a:endParaRPr lang="fr-FR" b="1" dirty="0">
              <a:solidFill>
                <a:srgbClr val="FFFF00"/>
              </a:solidFill>
              <a:latin typeface="Calibri"/>
              <a:cs typeface="Calibri"/>
            </a:endParaRPr>
          </a:p>
        </p:txBody>
      </p:sp>
      <p:sp>
        <p:nvSpPr>
          <p:cNvPr id="109572" name="Text Box 4"/>
          <p:cNvSpPr txBox="1">
            <a:spLocks noChangeArrowheads="1"/>
          </p:cNvSpPr>
          <p:nvPr/>
        </p:nvSpPr>
        <p:spPr bwMode="auto">
          <a:xfrm>
            <a:off x="838200" y="1371601"/>
            <a:ext cx="7315200" cy="4339645"/>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buFont typeface="Arial" pitchFamily="-102" charset="0"/>
              <a:buChar char="•"/>
            </a:pPr>
            <a:r>
              <a:rPr lang="en-US" dirty="0">
                <a:solidFill>
                  <a:schemeClr val="bg1"/>
                </a:solidFill>
                <a:latin typeface="Calibri"/>
                <a:cs typeface="Calibri"/>
              </a:rPr>
              <a:t> </a:t>
            </a:r>
            <a:r>
              <a:rPr lang="en-US" dirty="0" err="1">
                <a:solidFill>
                  <a:schemeClr val="bg1"/>
                </a:solidFill>
                <a:latin typeface="Calibri"/>
                <a:cs typeface="Calibri"/>
              </a:rPr>
              <a:t>Echantillonnage</a:t>
            </a:r>
            <a:endParaRPr lang="en-US" dirty="0">
              <a:solidFill>
                <a:schemeClr val="bg1"/>
              </a:solidFill>
              <a:latin typeface="Calibri"/>
              <a:cs typeface="Calibri"/>
            </a:endParaRPr>
          </a:p>
          <a:p>
            <a:pPr>
              <a:spcBef>
                <a:spcPct val="50000"/>
              </a:spcBef>
              <a:buFont typeface="Arial" pitchFamily="-102" charset="0"/>
              <a:buChar char="•"/>
            </a:pPr>
            <a:r>
              <a:rPr lang="en-US" dirty="0">
                <a:solidFill>
                  <a:schemeClr val="bg1"/>
                </a:solidFill>
                <a:latin typeface="Calibri"/>
                <a:cs typeface="Calibri"/>
              </a:rPr>
              <a:t> </a:t>
            </a:r>
            <a:r>
              <a:rPr lang="en-US" dirty="0" err="1">
                <a:solidFill>
                  <a:schemeClr val="bg1"/>
                </a:solidFill>
                <a:latin typeface="Calibri"/>
                <a:cs typeface="Calibri"/>
              </a:rPr>
              <a:t>Tous</a:t>
            </a:r>
            <a:r>
              <a:rPr lang="en-US" dirty="0">
                <a:solidFill>
                  <a:schemeClr val="bg1"/>
                </a:solidFill>
                <a:latin typeface="Calibri"/>
                <a:cs typeface="Calibri"/>
              </a:rPr>
              <a:t> les </a:t>
            </a:r>
            <a:r>
              <a:rPr lang="fr-FR" dirty="0">
                <a:solidFill>
                  <a:schemeClr val="bg1"/>
                </a:solidFill>
                <a:latin typeface="Calibri"/>
                <a:cs typeface="Calibri"/>
              </a:rPr>
              <a:t>échantillons sont reliés entre eux pour 	construire le signal</a:t>
            </a:r>
            <a:r>
              <a:rPr lang="fr-FR" dirty="0" smtClean="0">
                <a:solidFill>
                  <a:schemeClr val="bg1"/>
                </a:solidFill>
                <a:latin typeface="Calibri"/>
                <a:cs typeface="Calibri"/>
              </a:rPr>
              <a:t> digitalisé</a:t>
            </a:r>
            <a:endParaRPr lang="fr-FR" dirty="0">
              <a:solidFill>
                <a:schemeClr val="bg1"/>
              </a:solidFill>
              <a:latin typeface="Calibri"/>
              <a:cs typeface="Calibri"/>
            </a:endParaRPr>
          </a:p>
          <a:p>
            <a:pPr>
              <a:spcBef>
                <a:spcPct val="50000"/>
              </a:spcBef>
              <a:buFont typeface="Arial" pitchFamily="-102" charset="0"/>
              <a:buChar char="•"/>
            </a:pPr>
            <a:r>
              <a:rPr lang="fr-FR" dirty="0">
                <a:solidFill>
                  <a:schemeClr val="bg1"/>
                </a:solidFill>
                <a:latin typeface="Calibri"/>
                <a:cs typeface="Calibri"/>
              </a:rPr>
              <a:t> Permet de</a:t>
            </a:r>
            <a:r>
              <a:rPr lang="fr-FR" dirty="0" smtClean="0">
                <a:solidFill>
                  <a:schemeClr val="bg1"/>
                </a:solidFill>
                <a:latin typeface="Calibri"/>
                <a:cs typeface="Calibri"/>
              </a:rPr>
              <a:t> :</a:t>
            </a:r>
            <a:br>
              <a:rPr lang="fr-FR" dirty="0" smtClean="0">
                <a:solidFill>
                  <a:schemeClr val="bg1"/>
                </a:solidFill>
                <a:latin typeface="Calibri"/>
                <a:cs typeface="Calibri"/>
              </a:rPr>
            </a:br>
            <a:r>
              <a:rPr lang="fr-FR" dirty="0" smtClean="0">
                <a:solidFill>
                  <a:schemeClr val="bg1"/>
                </a:solidFill>
                <a:latin typeface="Calibri"/>
                <a:cs typeface="Calibri"/>
              </a:rPr>
              <a:t>		sauver </a:t>
            </a:r>
            <a:r>
              <a:rPr lang="fr-FR" dirty="0">
                <a:solidFill>
                  <a:schemeClr val="bg1"/>
                </a:solidFill>
                <a:latin typeface="Calibri"/>
                <a:cs typeface="Calibri"/>
              </a:rPr>
              <a:t>les traces</a:t>
            </a:r>
            <a:r>
              <a:rPr lang="fr-FR" dirty="0" smtClean="0">
                <a:solidFill>
                  <a:schemeClr val="bg1"/>
                </a:solidFill>
                <a:latin typeface="Calibri"/>
                <a:cs typeface="Calibri"/>
              </a:rPr>
              <a:t> </a:t>
            </a:r>
            <a:br>
              <a:rPr lang="fr-FR" dirty="0" smtClean="0">
                <a:solidFill>
                  <a:schemeClr val="bg1"/>
                </a:solidFill>
                <a:latin typeface="Calibri"/>
                <a:cs typeface="Calibri"/>
              </a:rPr>
            </a:br>
            <a:r>
              <a:rPr lang="fr-FR" dirty="0" smtClean="0">
                <a:solidFill>
                  <a:schemeClr val="bg1"/>
                </a:solidFill>
                <a:latin typeface="Calibri"/>
                <a:cs typeface="Calibri"/>
              </a:rPr>
              <a:t>		d’y </a:t>
            </a:r>
            <a:r>
              <a:rPr lang="fr-FR" dirty="0">
                <a:solidFill>
                  <a:schemeClr val="bg1"/>
                </a:solidFill>
                <a:latin typeface="Calibri"/>
                <a:cs typeface="Calibri"/>
              </a:rPr>
              <a:t>retourner</a:t>
            </a:r>
            <a:r>
              <a:rPr lang="fr-FR" dirty="0" smtClean="0">
                <a:solidFill>
                  <a:schemeClr val="bg1"/>
                </a:solidFill>
                <a:latin typeface="Calibri"/>
                <a:cs typeface="Calibri"/>
              </a:rPr>
              <a:t> ultérieurement</a:t>
            </a:r>
            <a:br>
              <a:rPr lang="fr-FR" dirty="0" smtClean="0">
                <a:solidFill>
                  <a:schemeClr val="bg1"/>
                </a:solidFill>
                <a:latin typeface="Calibri"/>
                <a:cs typeface="Calibri"/>
              </a:rPr>
            </a:br>
            <a:r>
              <a:rPr lang="fr-FR" dirty="0" smtClean="0">
                <a:solidFill>
                  <a:schemeClr val="bg1"/>
                </a:solidFill>
                <a:latin typeface="Calibri"/>
                <a:cs typeface="Calibri"/>
              </a:rPr>
              <a:t>		de </a:t>
            </a:r>
            <a:r>
              <a:rPr lang="fr-FR" dirty="0">
                <a:solidFill>
                  <a:schemeClr val="bg1"/>
                </a:solidFill>
                <a:latin typeface="Calibri"/>
                <a:cs typeface="Calibri"/>
              </a:rPr>
              <a:t>les geler sur </a:t>
            </a:r>
            <a:r>
              <a:rPr lang="fr-FR" dirty="0" smtClean="0">
                <a:solidFill>
                  <a:schemeClr val="bg1"/>
                </a:solidFill>
                <a:latin typeface="Calibri"/>
                <a:cs typeface="Calibri"/>
              </a:rPr>
              <a:t>l’écran</a:t>
            </a:r>
            <a:br>
              <a:rPr lang="fr-FR" dirty="0" smtClean="0">
                <a:solidFill>
                  <a:schemeClr val="bg1"/>
                </a:solidFill>
                <a:latin typeface="Calibri"/>
                <a:cs typeface="Calibri"/>
              </a:rPr>
            </a:br>
            <a:r>
              <a:rPr lang="fr-FR" dirty="0" smtClean="0">
                <a:solidFill>
                  <a:schemeClr val="bg1"/>
                </a:solidFill>
                <a:latin typeface="Calibri"/>
                <a:cs typeface="Calibri"/>
              </a:rPr>
              <a:t>		de faire des </a:t>
            </a:r>
            <a:r>
              <a:rPr lang="fr-FR" dirty="0">
                <a:solidFill>
                  <a:schemeClr val="bg1"/>
                </a:solidFill>
                <a:latin typeface="Calibri"/>
                <a:cs typeface="Calibri"/>
              </a:rPr>
              <a:t>mesures automatiques et des</a:t>
            </a:r>
            <a:r>
              <a:rPr lang="fr-FR" dirty="0" smtClean="0">
                <a:solidFill>
                  <a:schemeClr val="bg1"/>
                </a:solidFill>
                <a:latin typeface="Calibri"/>
                <a:cs typeface="Calibri"/>
              </a:rPr>
              <a:t> 		analyses</a:t>
            </a:r>
            <a:r>
              <a:rPr lang="fr-FR" dirty="0" smtClean="0">
                <a:solidFill>
                  <a:schemeClr val="bg1"/>
                </a:solidFill>
                <a:latin typeface="Calibri"/>
                <a:cs typeface="Calibri"/>
              </a:rPr>
              <a:t> complexes </a:t>
            </a:r>
            <a:r>
              <a:rPr lang="en-US" dirty="0" smtClean="0">
                <a:solidFill>
                  <a:schemeClr val="bg1"/>
                </a:solidFill>
                <a:latin typeface="Calibri"/>
                <a:cs typeface="Calibri"/>
              </a:rPr>
              <a:t> </a:t>
            </a:r>
            <a:endParaRPr lang="en-US" dirty="0">
              <a:solidFill>
                <a:schemeClr val="bg1"/>
              </a:solidFill>
              <a:latin typeface="Calibri"/>
              <a:cs typeface="Calibri"/>
            </a:endParaRPr>
          </a:p>
          <a:p>
            <a:pPr>
              <a:spcBef>
                <a:spcPct val="50000"/>
              </a:spcBef>
              <a:buFont typeface="Arial" pitchFamily="-102" charset="0"/>
              <a:buChar char="•"/>
            </a:pPr>
            <a:endParaRPr lang="en-US" i="1"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Données de la littérature</a:t>
            </a:r>
            <a:endParaRPr lang="fr-FR" b="1" dirty="0">
              <a:solidFill>
                <a:schemeClr val="bg1"/>
              </a:solidFill>
              <a:latin typeface="Calibri"/>
              <a:cs typeface="Calibri"/>
            </a:endParaRPr>
          </a:p>
        </p:txBody>
      </p:sp>
      <p:sp>
        <p:nvSpPr>
          <p:cNvPr id="5" name="Rectangle 4"/>
          <p:cNvSpPr/>
          <p:nvPr/>
        </p:nvSpPr>
        <p:spPr>
          <a:xfrm>
            <a:off x="12700" y="-241300"/>
            <a:ext cx="11099800" cy="6155530"/>
          </a:xfrm>
          <a:prstGeom prst="rect">
            <a:avLst/>
          </a:prstGeom>
        </p:spPr>
        <p:txBody>
          <a:bodyPr wrap="square">
            <a:spAutoFit/>
          </a:bodyPr>
          <a:lstStyle/>
          <a:p>
            <a:pPr>
              <a:lnSpc>
                <a:spcPct val="150000"/>
              </a:lnSpc>
              <a:buFont typeface="Wingdings" charset="2"/>
              <a:buChar char=""/>
              <a:tabLst>
                <a:tab pos="355600" algn="l"/>
                <a:tab pos="723900" algn="l"/>
                <a:tab pos="1079500" algn="l"/>
              </a:tabLst>
            </a:pPr>
            <a:endParaRPr lang="fr-FR" sz="2400" dirty="0" smtClean="0">
              <a:solidFill>
                <a:schemeClr val="bg1"/>
              </a:solidFill>
              <a:latin typeface="Calibri"/>
              <a:cs typeface="Calibri"/>
            </a:endParaRPr>
          </a:p>
          <a:p>
            <a:pPr>
              <a:lnSpc>
                <a:spcPct val="150000"/>
              </a:lnSpc>
              <a:buFont typeface="Wingdings" charset="2"/>
              <a:buChar char=""/>
            </a:pPr>
            <a:r>
              <a:rPr lang="fr-FR" sz="2400" dirty="0" smtClean="0">
                <a:solidFill>
                  <a:schemeClr val="bg1"/>
                </a:solidFill>
                <a:latin typeface="Calibri"/>
                <a:cs typeface="Calibri"/>
              </a:rPr>
              <a:t> Concernant la </a:t>
            </a:r>
            <a:r>
              <a:rPr lang="fr-FR" sz="2400" b="1" dirty="0" smtClean="0">
                <a:solidFill>
                  <a:srgbClr val="FFFF00"/>
                </a:solidFill>
                <a:latin typeface="Calibri"/>
                <a:cs typeface="Calibri"/>
              </a:rPr>
              <a:t>stimulation nerveuse répétitive </a:t>
            </a:r>
            <a:r>
              <a:rPr lang="fr-FR" sz="2400" dirty="0" smtClean="0">
                <a:solidFill>
                  <a:schemeClr val="bg1"/>
                </a:solidFill>
                <a:latin typeface="Calibri"/>
                <a:cs typeface="Calibri"/>
              </a:rPr>
              <a:t>(SNR)</a:t>
            </a:r>
          </a:p>
          <a:p>
            <a:pPr>
              <a:lnSpc>
                <a:spcPct val="150000"/>
              </a:lnSpc>
              <a:buFont typeface="Wingdings" charset="2"/>
              <a:buChar char=""/>
              <a:tabLst>
                <a:tab pos="355600" algn="l"/>
                <a:tab pos="723900" algn="l"/>
                <a:tab pos="1079500" algn="l"/>
              </a:tabLst>
            </a:pPr>
            <a:r>
              <a:rPr lang="fr-FR" sz="2400" dirty="0" smtClean="0">
                <a:solidFill>
                  <a:schemeClr val="bg1"/>
                </a:solidFill>
                <a:latin typeface="Calibri"/>
                <a:cs typeface="Calibri"/>
              </a:rPr>
              <a:t> Une étude est réalisée chez 14 patients en cours d’implantation </a:t>
            </a:r>
            <a:br>
              <a:rPr lang="fr-FR" sz="2400" dirty="0" smtClean="0">
                <a:solidFill>
                  <a:schemeClr val="bg1"/>
                </a:solidFill>
                <a:latin typeface="Calibri"/>
                <a:cs typeface="Calibri"/>
              </a:rPr>
            </a:br>
            <a:r>
              <a:rPr lang="fr-FR" sz="2400" dirty="0" smtClean="0">
                <a:solidFill>
                  <a:schemeClr val="bg1"/>
                </a:solidFill>
                <a:latin typeface="Calibri"/>
                <a:cs typeface="Calibri"/>
              </a:rPr>
              <a:t>	ou de révision du matériel (10 défibrillateurs cardiaques et 4 </a:t>
            </a:r>
            <a:br>
              <a:rPr lang="fr-FR" sz="2400" dirty="0" smtClean="0">
                <a:solidFill>
                  <a:schemeClr val="bg1"/>
                </a:solidFill>
                <a:latin typeface="Calibri"/>
                <a:cs typeface="Calibri"/>
              </a:rPr>
            </a:br>
            <a:r>
              <a:rPr lang="fr-FR" sz="2400" dirty="0" smtClean="0">
                <a:solidFill>
                  <a:schemeClr val="bg1"/>
                </a:solidFill>
                <a:latin typeface="Calibri"/>
                <a:cs typeface="Calibri"/>
              </a:rPr>
              <a:t>	pacemakers) sous anesthésie générale </a:t>
            </a:r>
            <a:r>
              <a:rPr lang="fr-FR" sz="2400" dirty="0" smtClean="0">
                <a:solidFill>
                  <a:srgbClr val="06FAD7"/>
                </a:solidFill>
                <a:latin typeface="Calibri"/>
                <a:cs typeface="Calibri"/>
              </a:rPr>
              <a:t>(Cronin </a:t>
            </a:r>
            <a:r>
              <a:rPr lang="fr-FR" sz="2400" i="1" dirty="0" smtClean="0">
                <a:solidFill>
                  <a:srgbClr val="06FAD7"/>
                </a:solidFill>
                <a:latin typeface="Calibri"/>
                <a:cs typeface="Calibri"/>
              </a:rPr>
              <a:t>et al</a:t>
            </a:r>
            <a:r>
              <a:rPr lang="fr-FR" sz="2400" dirty="0" smtClean="0">
                <a:solidFill>
                  <a:srgbClr val="06FAD7"/>
                </a:solidFill>
                <a:latin typeface="Calibri"/>
                <a:cs typeface="Calibri"/>
              </a:rPr>
              <a:t>, 2013)</a:t>
            </a:r>
          </a:p>
          <a:p>
            <a:pPr>
              <a:lnSpc>
                <a:spcPct val="150000"/>
              </a:lnSpc>
              <a:buFont typeface="Wingdings" charset="2"/>
              <a:buChar char=""/>
              <a:tabLst>
                <a:tab pos="355600" algn="l"/>
                <a:tab pos="723900" algn="l"/>
                <a:tab pos="1079500" algn="l"/>
              </a:tabLst>
            </a:pPr>
            <a:r>
              <a:rPr lang="fr-FR" sz="2400" dirty="0" smtClean="0">
                <a:solidFill>
                  <a:schemeClr val="bg1"/>
                </a:solidFill>
                <a:latin typeface="Calibri"/>
                <a:cs typeface="Calibri"/>
              </a:rPr>
              <a:t> Une SNR des nerfs médian, axillaire et spinal accessoire est </a:t>
            </a:r>
            <a:br>
              <a:rPr lang="fr-FR" sz="2400" dirty="0" smtClean="0">
                <a:solidFill>
                  <a:schemeClr val="bg1"/>
                </a:solidFill>
                <a:latin typeface="Calibri"/>
                <a:cs typeface="Calibri"/>
              </a:rPr>
            </a:br>
            <a:r>
              <a:rPr lang="fr-FR" sz="2400" dirty="0" smtClean="0">
                <a:solidFill>
                  <a:schemeClr val="bg1"/>
                </a:solidFill>
                <a:latin typeface="Calibri"/>
                <a:cs typeface="Calibri"/>
              </a:rPr>
              <a:t>	réalisée à </a:t>
            </a:r>
            <a:r>
              <a:rPr lang="fr-FR" sz="2400" b="1" dirty="0" smtClean="0">
                <a:solidFill>
                  <a:srgbClr val="FFFF00"/>
                </a:solidFill>
                <a:latin typeface="Calibri"/>
                <a:cs typeface="Calibri"/>
              </a:rPr>
              <a:t>2 Hz </a:t>
            </a:r>
            <a:r>
              <a:rPr lang="fr-FR" sz="2400" dirty="0" smtClean="0">
                <a:solidFill>
                  <a:schemeClr val="bg1"/>
                </a:solidFill>
                <a:latin typeface="Calibri"/>
                <a:cs typeface="Calibri"/>
              </a:rPr>
              <a:t>(9 stimuli) et </a:t>
            </a:r>
            <a:r>
              <a:rPr lang="fr-FR" sz="2400" b="1" dirty="0" smtClean="0">
                <a:solidFill>
                  <a:srgbClr val="FFFF00"/>
                </a:solidFill>
                <a:latin typeface="Calibri"/>
                <a:cs typeface="Calibri"/>
              </a:rPr>
              <a:t>50 Hz </a:t>
            </a:r>
            <a:r>
              <a:rPr lang="fr-FR" sz="2400" dirty="0" smtClean="0">
                <a:solidFill>
                  <a:schemeClr val="bg1"/>
                </a:solidFill>
                <a:latin typeface="Calibri"/>
                <a:cs typeface="Calibri"/>
              </a:rPr>
              <a:t>(3 secondes)</a:t>
            </a:r>
          </a:p>
          <a:p>
            <a:pPr>
              <a:lnSpc>
                <a:spcPct val="150000"/>
              </a:lnSpc>
              <a:buFont typeface="Wingdings" charset="2"/>
              <a:buChar char=""/>
              <a:tabLst>
                <a:tab pos="355600" algn="l"/>
                <a:tab pos="723900" algn="l"/>
                <a:tab pos="1079500" algn="l"/>
              </a:tabLst>
            </a:pPr>
            <a:r>
              <a:rPr lang="fr-FR" sz="2400" dirty="0" smtClean="0">
                <a:solidFill>
                  <a:schemeClr val="bg1"/>
                </a:solidFill>
                <a:latin typeface="Calibri"/>
                <a:cs typeface="Calibri"/>
              </a:rPr>
              <a:t> Des interférences magnétiques sont enregistrées au niveau de </a:t>
            </a:r>
            <a:br>
              <a:rPr lang="fr-FR" sz="2400" dirty="0" smtClean="0">
                <a:solidFill>
                  <a:schemeClr val="bg1"/>
                </a:solidFill>
                <a:latin typeface="Calibri"/>
                <a:cs typeface="Calibri"/>
              </a:rPr>
            </a:br>
            <a:r>
              <a:rPr lang="fr-FR" sz="2400" dirty="0" smtClean="0">
                <a:solidFill>
                  <a:schemeClr val="bg1"/>
                </a:solidFill>
                <a:latin typeface="Calibri"/>
                <a:cs typeface="Calibri"/>
              </a:rPr>
              <a:t>	2 défibrillateurs et de 3 pacemakers dont 2, avec </a:t>
            </a:r>
            <a:r>
              <a:rPr lang="fr-FR" sz="2400" b="1" dirty="0" smtClean="0">
                <a:solidFill>
                  <a:srgbClr val="FFFF00"/>
                </a:solidFill>
                <a:latin typeface="Calibri"/>
                <a:cs typeface="Calibri"/>
              </a:rPr>
              <a:t>une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configuration </a:t>
            </a:r>
            <a:r>
              <a:rPr lang="fr-FR" sz="2400" b="1" dirty="0" err="1" smtClean="0">
                <a:solidFill>
                  <a:srgbClr val="FFFF00"/>
                </a:solidFill>
                <a:latin typeface="Calibri"/>
                <a:cs typeface="Calibri"/>
              </a:rPr>
              <a:t>monopolaire</a:t>
            </a:r>
            <a:r>
              <a:rPr lang="fr-FR" sz="2400" dirty="0" smtClean="0">
                <a:solidFill>
                  <a:schemeClr val="bg1"/>
                </a:solidFill>
                <a:latin typeface="Calibri"/>
                <a:cs typeface="Calibri"/>
              </a:rPr>
              <a:t>, présentent un </a:t>
            </a:r>
            <a:r>
              <a:rPr lang="fr-FR" sz="2400" b="1" dirty="0" smtClean="0">
                <a:solidFill>
                  <a:srgbClr val="FFFF00"/>
                </a:solidFill>
                <a:latin typeface="Calibri"/>
                <a:cs typeface="Calibri"/>
              </a:rPr>
              <a:t>arrêt momentané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de fonctionnement</a:t>
            </a:r>
            <a:r>
              <a:rPr lang="fr-FR" sz="2400" dirty="0" smtClean="0">
                <a:solidFill>
                  <a:srgbClr val="FFFF00"/>
                </a:solidFill>
                <a:latin typeface="Calibri"/>
                <a:cs typeface="Calibri"/>
              </a:rPr>
              <a:t> </a:t>
            </a:r>
            <a:r>
              <a:rPr lang="fr-FR" sz="2400" dirty="0" smtClean="0">
                <a:solidFill>
                  <a:schemeClr val="bg1"/>
                </a:solidFill>
                <a:latin typeface="Calibri"/>
                <a:cs typeface="Calibri"/>
              </a:rPr>
              <a:t>lors de la SNR proximale.</a:t>
            </a:r>
            <a:endParaRPr lang="fr-FR" sz="2400"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Recommandations</a:t>
            </a:r>
            <a:endParaRPr lang="fr-FR" b="1" dirty="0">
              <a:solidFill>
                <a:schemeClr val="bg1"/>
              </a:solidFill>
              <a:latin typeface="Calibri"/>
              <a:cs typeface="Calibri"/>
            </a:endParaRPr>
          </a:p>
        </p:txBody>
      </p:sp>
      <p:sp>
        <p:nvSpPr>
          <p:cNvPr id="6" name="Rectangle 5"/>
          <p:cNvSpPr/>
          <p:nvPr/>
        </p:nvSpPr>
        <p:spPr>
          <a:xfrm>
            <a:off x="0" y="-72001"/>
            <a:ext cx="11099800" cy="6155530"/>
          </a:xfrm>
          <a:prstGeom prst="rect">
            <a:avLst/>
          </a:prstGeom>
        </p:spPr>
        <p:txBody>
          <a:bodyPr wrap="square">
            <a:spAutoFit/>
          </a:bodyPr>
          <a:lstStyle/>
          <a:p>
            <a:pPr>
              <a:lnSpc>
                <a:spcPct val="150000"/>
              </a:lnSpc>
              <a:buFont typeface="Wingdings" charset="2"/>
              <a:buChar char=""/>
              <a:tabLst>
                <a:tab pos="355600" algn="l"/>
                <a:tab pos="723900" algn="l"/>
                <a:tab pos="1079500" algn="l"/>
              </a:tabLst>
            </a:pPr>
            <a:endParaRPr lang="fr-FR" sz="2400" dirty="0" smtClean="0">
              <a:solidFill>
                <a:schemeClr val="bg1"/>
              </a:solidFill>
              <a:latin typeface="Calibri"/>
              <a:cs typeface="Calibri"/>
            </a:endParaRPr>
          </a:p>
          <a:p>
            <a:pPr>
              <a:lnSpc>
                <a:spcPct val="150000"/>
              </a:lnSpc>
              <a:buFont typeface="Wingdings" charset="2"/>
              <a:buChar char=""/>
              <a:tabLst>
                <a:tab pos="355600" algn="l"/>
                <a:tab pos="723900" algn="l"/>
                <a:tab pos="1079500" algn="l"/>
              </a:tabLst>
            </a:pPr>
            <a:r>
              <a:rPr lang="fr-FR" sz="2400" dirty="0" smtClean="0">
                <a:solidFill>
                  <a:schemeClr val="bg1"/>
                </a:solidFill>
                <a:latin typeface="Calibri"/>
                <a:cs typeface="Calibri"/>
              </a:rPr>
              <a:t> En 1996, l’</a:t>
            </a:r>
            <a:r>
              <a:rPr lang="fr-FR" sz="2400" i="1" dirty="0" smtClean="0">
                <a:solidFill>
                  <a:schemeClr val="bg1"/>
                </a:solidFill>
                <a:latin typeface="Calibri"/>
                <a:cs typeface="Calibri"/>
              </a:rPr>
              <a:t>AAEM</a:t>
            </a:r>
            <a:r>
              <a:rPr lang="fr-FR" sz="2400" dirty="0" smtClean="0">
                <a:solidFill>
                  <a:schemeClr val="bg1"/>
                </a:solidFill>
                <a:latin typeface="Calibri"/>
                <a:cs typeface="Calibri"/>
              </a:rPr>
              <a:t> préconise de </a:t>
            </a:r>
            <a:r>
              <a:rPr lang="fr-FR" sz="2400" b="1" dirty="0" smtClean="0">
                <a:solidFill>
                  <a:srgbClr val="FFFF00"/>
                </a:solidFill>
                <a:latin typeface="Calibri"/>
                <a:cs typeface="Calibri"/>
              </a:rPr>
              <a:t>respecter une distance de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sécurité de 15 cm </a:t>
            </a:r>
            <a:r>
              <a:rPr lang="fr-FR" sz="2400" dirty="0" smtClean="0">
                <a:solidFill>
                  <a:schemeClr val="bg1"/>
                </a:solidFill>
                <a:latin typeface="Calibri"/>
                <a:cs typeface="Calibri"/>
              </a:rPr>
              <a:t>entre le site de stimulation nerveuse </a:t>
            </a:r>
            <a:br>
              <a:rPr lang="fr-FR" sz="2400" dirty="0" smtClean="0">
                <a:solidFill>
                  <a:schemeClr val="bg1"/>
                </a:solidFill>
                <a:latin typeface="Calibri"/>
                <a:cs typeface="Calibri"/>
              </a:rPr>
            </a:br>
            <a:r>
              <a:rPr lang="fr-FR" sz="2400" dirty="0" smtClean="0">
                <a:solidFill>
                  <a:schemeClr val="bg1"/>
                </a:solidFill>
                <a:latin typeface="Calibri"/>
                <a:cs typeface="Calibri"/>
              </a:rPr>
              <a:t>	percutanée et le passage des fils conducteurs des matériels </a:t>
            </a:r>
            <a:br>
              <a:rPr lang="fr-FR" sz="2400" dirty="0" smtClean="0">
                <a:solidFill>
                  <a:schemeClr val="bg1"/>
                </a:solidFill>
                <a:latin typeface="Calibri"/>
                <a:cs typeface="Calibri"/>
              </a:rPr>
            </a:br>
            <a:r>
              <a:rPr lang="fr-FR" sz="2400" dirty="0" smtClean="0">
                <a:solidFill>
                  <a:schemeClr val="bg1"/>
                </a:solidFill>
                <a:latin typeface="Calibri"/>
                <a:cs typeface="Calibri"/>
              </a:rPr>
              <a:t>	implantés </a:t>
            </a:r>
            <a:r>
              <a:rPr lang="fr-FR" sz="2400" dirty="0" smtClean="0">
                <a:solidFill>
                  <a:srgbClr val="06FAD7"/>
                </a:solidFill>
                <a:latin typeface="Calibri"/>
                <a:cs typeface="Calibri"/>
              </a:rPr>
              <a:t>(Nora, 1996) </a:t>
            </a:r>
          </a:p>
          <a:p>
            <a:pPr>
              <a:lnSpc>
                <a:spcPct val="150000"/>
              </a:lnSpc>
              <a:buFont typeface="Wingdings" charset="2"/>
              <a:buChar char=""/>
              <a:tabLst>
                <a:tab pos="355600" algn="l"/>
                <a:tab pos="723900" algn="l"/>
                <a:tab pos="1079500" algn="l"/>
              </a:tabLst>
            </a:pPr>
            <a:r>
              <a:rPr lang="fr-FR" sz="2400" dirty="0" smtClean="0">
                <a:solidFill>
                  <a:schemeClr val="bg1"/>
                </a:solidFill>
                <a:latin typeface="Calibri"/>
                <a:cs typeface="Calibri"/>
              </a:rPr>
              <a:t> Il est également préconisé de </a:t>
            </a:r>
            <a:r>
              <a:rPr lang="fr-FR" sz="2400" b="1" dirty="0" smtClean="0">
                <a:solidFill>
                  <a:srgbClr val="FFFF00"/>
                </a:solidFill>
                <a:latin typeface="Calibri"/>
                <a:cs typeface="Calibri"/>
              </a:rPr>
              <a:t>réduire la fréquence de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stimulation </a:t>
            </a:r>
            <a:r>
              <a:rPr lang="fr-FR" sz="2400" dirty="0" smtClean="0">
                <a:solidFill>
                  <a:schemeClr val="bg1"/>
                </a:solidFill>
                <a:latin typeface="Calibri"/>
                <a:cs typeface="Calibri"/>
              </a:rPr>
              <a:t>à 1 choc toutes les 3 à 5 secondes </a:t>
            </a:r>
            <a:br>
              <a:rPr lang="fr-FR" sz="2400" dirty="0" smtClean="0">
                <a:solidFill>
                  <a:schemeClr val="bg1"/>
                </a:solidFill>
                <a:latin typeface="Calibri"/>
                <a:cs typeface="Calibri"/>
              </a:rPr>
            </a:br>
            <a:r>
              <a:rPr lang="fr-FR" sz="2400" dirty="0" smtClean="0">
                <a:solidFill>
                  <a:schemeClr val="bg1"/>
                </a:solidFill>
                <a:latin typeface="Calibri"/>
                <a:cs typeface="Calibri"/>
              </a:rPr>
              <a:t>	</a:t>
            </a:r>
            <a:r>
              <a:rPr lang="fr-FR" sz="2400" dirty="0" smtClean="0">
                <a:solidFill>
                  <a:srgbClr val="06FAD7"/>
                </a:solidFill>
                <a:latin typeface="Calibri"/>
                <a:cs typeface="Calibri"/>
              </a:rPr>
              <a:t>(</a:t>
            </a:r>
            <a:r>
              <a:rPr lang="fr-FR" sz="2400" dirty="0" err="1" smtClean="0">
                <a:solidFill>
                  <a:srgbClr val="06FAD7"/>
                </a:solidFill>
                <a:latin typeface="Calibri"/>
                <a:cs typeface="Calibri"/>
              </a:rPr>
              <a:t>Ohira</a:t>
            </a:r>
            <a:r>
              <a:rPr lang="fr-FR" sz="2400" dirty="0" smtClean="0">
                <a:solidFill>
                  <a:srgbClr val="06FAD7"/>
                </a:solidFill>
                <a:latin typeface="Calibri"/>
                <a:cs typeface="Calibri"/>
              </a:rPr>
              <a:t> </a:t>
            </a:r>
            <a:r>
              <a:rPr lang="fr-FR" sz="2400" i="1" dirty="0" smtClean="0">
                <a:solidFill>
                  <a:srgbClr val="06FAD7"/>
                </a:solidFill>
                <a:latin typeface="Calibri"/>
                <a:cs typeface="Calibri"/>
              </a:rPr>
              <a:t>et al</a:t>
            </a:r>
            <a:r>
              <a:rPr lang="fr-FR" sz="2400" dirty="0" smtClean="0">
                <a:solidFill>
                  <a:srgbClr val="06FAD7"/>
                </a:solidFill>
                <a:latin typeface="Calibri"/>
                <a:cs typeface="Calibri"/>
              </a:rPr>
              <a:t>, 2013) </a:t>
            </a:r>
          </a:p>
          <a:p>
            <a:pPr>
              <a:lnSpc>
                <a:spcPct val="150000"/>
              </a:lnSpc>
              <a:buFont typeface="Wingdings" charset="2"/>
              <a:buChar char=""/>
              <a:tabLst>
                <a:tab pos="355600" algn="l"/>
                <a:tab pos="723900" algn="l"/>
                <a:tab pos="1079500" algn="l"/>
              </a:tabLst>
            </a:pPr>
            <a:r>
              <a:rPr lang="fr-FR" sz="2400" dirty="0" smtClean="0">
                <a:solidFill>
                  <a:schemeClr val="bg1"/>
                </a:solidFill>
                <a:latin typeface="Calibri"/>
                <a:cs typeface="Calibri"/>
              </a:rPr>
              <a:t> Par contre, il n’est pas recommandé d’utiliser un </a:t>
            </a:r>
            <a:br>
              <a:rPr lang="fr-FR" sz="2400" dirty="0" smtClean="0">
                <a:solidFill>
                  <a:schemeClr val="bg1"/>
                </a:solidFill>
                <a:latin typeface="Calibri"/>
                <a:cs typeface="Calibri"/>
              </a:rPr>
            </a:br>
            <a:r>
              <a:rPr lang="fr-FR" sz="2400" dirty="0" smtClean="0">
                <a:solidFill>
                  <a:schemeClr val="bg1"/>
                </a:solidFill>
                <a:latin typeface="Calibri"/>
                <a:cs typeface="Calibri"/>
              </a:rPr>
              <a:t>	</a:t>
            </a:r>
            <a:r>
              <a:rPr lang="fr-FR" sz="2400" b="1" dirty="0" smtClean="0">
                <a:solidFill>
                  <a:srgbClr val="FFFF00"/>
                </a:solidFill>
                <a:latin typeface="Calibri"/>
                <a:cs typeface="Calibri"/>
              </a:rPr>
              <a:t>aimant externe</a:t>
            </a:r>
            <a:r>
              <a:rPr lang="fr-FR" sz="2400" dirty="0" smtClean="0">
                <a:solidFill>
                  <a:schemeClr val="bg1"/>
                </a:solidFill>
                <a:latin typeface="Calibri"/>
                <a:cs typeface="Calibri"/>
              </a:rPr>
              <a:t>, pour inhiber de façon réversible </a:t>
            </a:r>
            <a:br>
              <a:rPr lang="fr-FR" sz="2400" dirty="0" smtClean="0">
                <a:solidFill>
                  <a:schemeClr val="bg1"/>
                </a:solidFill>
                <a:latin typeface="Calibri"/>
                <a:cs typeface="Calibri"/>
              </a:rPr>
            </a:br>
            <a:r>
              <a:rPr lang="fr-FR" sz="2400" dirty="0" smtClean="0">
                <a:solidFill>
                  <a:schemeClr val="bg1"/>
                </a:solidFill>
                <a:latin typeface="Calibri"/>
                <a:cs typeface="Calibri"/>
              </a:rPr>
              <a:t>	le matériel implanté </a:t>
            </a:r>
            <a:r>
              <a:rPr lang="fr-FR" sz="2400" dirty="0" smtClean="0">
                <a:solidFill>
                  <a:srgbClr val="06FAD7"/>
                </a:solidFill>
                <a:latin typeface="Calibri"/>
                <a:cs typeface="Calibri"/>
              </a:rPr>
              <a:t>(</a:t>
            </a:r>
            <a:r>
              <a:rPr lang="fr-FR" sz="2400" dirty="0" err="1" smtClean="0">
                <a:solidFill>
                  <a:srgbClr val="06FAD7"/>
                </a:solidFill>
                <a:latin typeface="Calibri"/>
                <a:cs typeface="Calibri"/>
              </a:rPr>
              <a:t>Ohira</a:t>
            </a:r>
            <a:r>
              <a:rPr lang="fr-FR" sz="2400" dirty="0" smtClean="0">
                <a:solidFill>
                  <a:srgbClr val="06FAD7"/>
                </a:solidFill>
                <a:latin typeface="Calibri"/>
                <a:cs typeface="Calibri"/>
              </a:rPr>
              <a:t> </a:t>
            </a:r>
            <a:r>
              <a:rPr lang="fr-FR" sz="2400" i="1" dirty="0" smtClean="0">
                <a:solidFill>
                  <a:srgbClr val="06FAD7"/>
                </a:solidFill>
                <a:latin typeface="Calibri"/>
                <a:cs typeface="Calibri"/>
              </a:rPr>
              <a:t>et al</a:t>
            </a:r>
            <a:r>
              <a:rPr lang="fr-FR" sz="2400" dirty="0" smtClean="0">
                <a:solidFill>
                  <a:srgbClr val="06FAD7"/>
                </a:solidFill>
                <a:latin typeface="Calibri"/>
                <a:cs typeface="Calibri"/>
              </a:rPr>
              <a:t>, 2013) </a:t>
            </a:r>
            <a:endParaRPr lang="fr-FR" sz="2400" dirty="0">
              <a:solidFill>
                <a:srgbClr val="06FAD7"/>
              </a:solidFill>
              <a:latin typeface="Calibri"/>
              <a:cs typeface="Calibri"/>
            </a:endParaRPr>
          </a:p>
        </p:txBody>
      </p:sp>
      <p:pic>
        <p:nvPicPr>
          <p:cNvPr id="7" name="Image 6"/>
          <p:cNvPicPr>
            <a:picLocks noChangeAspect="1"/>
          </p:cNvPicPr>
          <p:nvPr/>
        </p:nvPicPr>
        <p:blipFill>
          <a:blip r:embed="rId3"/>
          <a:stretch>
            <a:fillRect/>
          </a:stretch>
        </p:blipFill>
        <p:spPr>
          <a:xfrm>
            <a:off x="7109110" y="3403600"/>
            <a:ext cx="1818990" cy="2794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Contre-indications</a:t>
            </a:r>
            <a:endParaRPr lang="fr-FR" b="1" dirty="0">
              <a:solidFill>
                <a:schemeClr val="bg1"/>
              </a:solidFill>
              <a:latin typeface="Calibri"/>
              <a:cs typeface="Calibri"/>
            </a:endParaRPr>
          </a:p>
        </p:txBody>
      </p:sp>
      <p:sp>
        <p:nvSpPr>
          <p:cNvPr id="9" name="Rectangle 8"/>
          <p:cNvSpPr/>
          <p:nvPr/>
        </p:nvSpPr>
        <p:spPr>
          <a:xfrm>
            <a:off x="76200" y="321699"/>
            <a:ext cx="11099800" cy="6001641"/>
          </a:xfrm>
          <a:prstGeom prst="rect">
            <a:avLst/>
          </a:prstGeom>
        </p:spPr>
        <p:txBody>
          <a:bodyPr wrap="square">
            <a:spAutoFit/>
          </a:bodyPr>
          <a:lstStyle/>
          <a:p>
            <a:pPr>
              <a:lnSpc>
                <a:spcPct val="150000"/>
              </a:lnSpc>
              <a:buFont typeface="Wingdings" charset="2"/>
              <a:buChar char=""/>
              <a:tabLst>
                <a:tab pos="355600" algn="l"/>
                <a:tab pos="723900" algn="l"/>
                <a:tab pos="1079500" algn="l"/>
              </a:tabLst>
            </a:pPr>
            <a:endParaRPr lang="fr-FR" sz="2400" dirty="0" smtClean="0">
              <a:solidFill>
                <a:schemeClr val="bg1"/>
              </a:solidFill>
              <a:latin typeface="Calibri"/>
              <a:cs typeface="Calibri"/>
            </a:endParaRPr>
          </a:p>
          <a:p>
            <a:pPr>
              <a:lnSpc>
                <a:spcPct val="150000"/>
              </a:lnSpc>
              <a:buFont typeface="Wingdings" charset="2"/>
              <a:buChar char=""/>
              <a:tabLst>
                <a:tab pos="355600" algn="l"/>
                <a:tab pos="723900" algn="l"/>
              </a:tabLst>
            </a:pPr>
            <a:r>
              <a:rPr lang="fr-FR" sz="2400" dirty="0" smtClean="0">
                <a:solidFill>
                  <a:schemeClr val="bg1"/>
                </a:solidFill>
                <a:latin typeface="Calibri"/>
                <a:cs typeface="Calibri"/>
              </a:rPr>
              <a:t> Les </a:t>
            </a:r>
            <a:r>
              <a:rPr lang="fr-FR" sz="2400" b="1" dirty="0" smtClean="0">
                <a:solidFill>
                  <a:srgbClr val="FFFF00"/>
                </a:solidFill>
                <a:latin typeface="Calibri"/>
                <a:cs typeface="Calibri"/>
              </a:rPr>
              <a:t>SNR </a:t>
            </a:r>
            <a:r>
              <a:rPr lang="fr-FR" sz="2400" dirty="0" smtClean="0">
                <a:solidFill>
                  <a:schemeClr val="bg1"/>
                </a:solidFill>
                <a:latin typeface="Calibri"/>
                <a:cs typeface="Calibri"/>
              </a:rPr>
              <a:t>sont contre-indiquées chez les patients porteurs d’un </a:t>
            </a:r>
            <a:br>
              <a:rPr lang="fr-FR" sz="2400" dirty="0" smtClean="0">
                <a:solidFill>
                  <a:schemeClr val="bg1"/>
                </a:solidFill>
                <a:latin typeface="Calibri"/>
                <a:cs typeface="Calibri"/>
              </a:rPr>
            </a:br>
            <a:r>
              <a:rPr lang="fr-FR" sz="2400" dirty="0" smtClean="0">
                <a:solidFill>
                  <a:schemeClr val="bg1"/>
                </a:solidFill>
                <a:latin typeface="Calibri"/>
                <a:cs typeface="Calibri"/>
              </a:rPr>
              <a:t>	</a:t>
            </a:r>
            <a:r>
              <a:rPr lang="fr-FR" sz="2400" b="1" dirty="0" smtClean="0">
                <a:solidFill>
                  <a:srgbClr val="FFFF00"/>
                </a:solidFill>
                <a:latin typeface="Calibri"/>
                <a:cs typeface="Calibri"/>
              </a:rPr>
              <a:t>pacemaker </a:t>
            </a:r>
            <a:r>
              <a:rPr lang="fr-FR" sz="2400" dirty="0" smtClean="0">
                <a:solidFill>
                  <a:schemeClr val="bg1"/>
                </a:solidFill>
                <a:latin typeface="Calibri"/>
                <a:cs typeface="Calibri"/>
              </a:rPr>
              <a:t>implanté </a:t>
            </a:r>
            <a:r>
              <a:rPr lang="fr-FR" sz="2400" b="1" dirty="0" smtClean="0">
                <a:solidFill>
                  <a:srgbClr val="FFFF00"/>
                </a:solidFill>
                <a:latin typeface="Calibri"/>
                <a:cs typeface="Calibri"/>
              </a:rPr>
              <a:t>à sonde </a:t>
            </a:r>
            <a:r>
              <a:rPr lang="fr-FR" sz="2400" b="1" dirty="0" err="1" smtClean="0">
                <a:solidFill>
                  <a:srgbClr val="FFFF00"/>
                </a:solidFill>
                <a:latin typeface="Calibri"/>
                <a:cs typeface="Calibri"/>
              </a:rPr>
              <a:t>monopolaire</a:t>
            </a:r>
            <a:r>
              <a:rPr lang="fr-FR" sz="2400" dirty="0" smtClean="0">
                <a:solidFill>
                  <a:srgbClr val="FFFF00"/>
                </a:solidFill>
                <a:latin typeface="Calibri"/>
                <a:cs typeface="Calibri"/>
              </a:rPr>
              <a:t> </a:t>
            </a:r>
            <a:r>
              <a:rPr lang="fr-FR" sz="2400" dirty="0" smtClean="0">
                <a:solidFill>
                  <a:schemeClr val="bg1"/>
                </a:solidFill>
                <a:latin typeface="Calibri"/>
                <a:cs typeface="Calibri"/>
              </a:rPr>
              <a:t>(nerfs axillaire et </a:t>
            </a:r>
            <a:br>
              <a:rPr lang="fr-FR" sz="2400" dirty="0" smtClean="0">
                <a:solidFill>
                  <a:schemeClr val="bg1"/>
                </a:solidFill>
                <a:latin typeface="Calibri"/>
                <a:cs typeface="Calibri"/>
              </a:rPr>
            </a:br>
            <a:r>
              <a:rPr lang="fr-FR" sz="2400" dirty="0" smtClean="0">
                <a:solidFill>
                  <a:schemeClr val="bg1"/>
                </a:solidFill>
                <a:latin typeface="Calibri"/>
                <a:cs typeface="Calibri"/>
              </a:rPr>
              <a:t>	spinal accessoire)</a:t>
            </a:r>
            <a:br>
              <a:rPr lang="fr-FR" sz="2400" dirty="0" smtClean="0">
                <a:solidFill>
                  <a:schemeClr val="bg1"/>
                </a:solidFill>
                <a:latin typeface="Calibri"/>
                <a:cs typeface="Calibri"/>
              </a:rPr>
            </a:br>
            <a:r>
              <a:rPr lang="fr-FR" sz="2400" dirty="0" smtClean="0">
                <a:solidFill>
                  <a:schemeClr val="bg1"/>
                </a:solidFill>
                <a:latin typeface="Calibri"/>
                <a:cs typeface="Calibri"/>
              </a:rPr>
              <a:t>		-	une étude en EMG fibre unique avec activation volontaire </a:t>
            </a:r>
            <a:br>
              <a:rPr lang="fr-FR" sz="2400" dirty="0" smtClean="0">
                <a:solidFill>
                  <a:schemeClr val="bg1"/>
                </a:solidFill>
                <a:latin typeface="Calibri"/>
                <a:cs typeface="Calibri"/>
              </a:rPr>
            </a:br>
            <a:r>
              <a:rPr lang="fr-FR" sz="2400" dirty="0" smtClean="0">
                <a:solidFill>
                  <a:schemeClr val="bg1"/>
                </a:solidFill>
                <a:latin typeface="Calibri"/>
                <a:cs typeface="Calibri"/>
              </a:rPr>
              <a:t>			est préconisée</a:t>
            </a:r>
          </a:p>
          <a:p>
            <a:pPr>
              <a:lnSpc>
                <a:spcPct val="150000"/>
              </a:lnSpc>
              <a:buFont typeface="Wingdings" charset="2"/>
              <a:buChar char=""/>
              <a:tabLst>
                <a:tab pos="355600" algn="l"/>
                <a:tab pos="723900" algn="l"/>
              </a:tabLst>
            </a:pPr>
            <a:r>
              <a:rPr lang="fr-FR" sz="2400" dirty="0" smtClean="0">
                <a:solidFill>
                  <a:schemeClr val="bg1"/>
                </a:solidFill>
                <a:latin typeface="Calibri"/>
                <a:cs typeface="Calibri"/>
              </a:rPr>
              <a:t> En l’absence de donnée scientifique, les </a:t>
            </a:r>
            <a:r>
              <a:rPr lang="fr-FR" sz="2400" b="1" dirty="0" smtClean="0">
                <a:solidFill>
                  <a:srgbClr val="FFFF00"/>
                </a:solidFill>
                <a:latin typeface="Calibri"/>
                <a:cs typeface="Calibri"/>
              </a:rPr>
              <a:t>stimuli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intramusculaires</a:t>
            </a:r>
            <a:r>
              <a:rPr lang="fr-FR" sz="2400" dirty="0" smtClean="0">
                <a:solidFill>
                  <a:schemeClr val="bg1"/>
                </a:solidFill>
                <a:latin typeface="Calibri"/>
                <a:cs typeface="Calibri"/>
              </a:rPr>
              <a:t>, les </a:t>
            </a:r>
            <a:r>
              <a:rPr lang="fr-FR" sz="2400" b="1" dirty="0" smtClean="0">
                <a:solidFill>
                  <a:srgbClr val="FFFF00"/>
                </a:solidFill>
                <a:latin typeface="Calibri"/>
                <a:cs typeface="Calibri"/>
              </a:rPr>
              <a:t>stimulations radiculaires cervicales</a:t>
            </a:r>
            <a:r>
              <a:rPr lang="fr-FR" sz="2400" dirty="0" smtClean="0">
                <a:solidFill>
                  <a:srgbClr val="FFFF00"/>
                </a:solidFill>
                <a:latin typeface="Calibri"/>
                <a:cs typeface="Calibri"/>
              </a:rPr>
              <a:t> </a:t>
            </a:r>
            <a:br>
              <a:rPr lang="fr-FR" sz="2400" dirty="0" smtClean="0">
                <a:solidFill>
                  <a:srgbClr val="FFFF00"/>
                </a:solidFill>
                <a:latin typeface="Calibri"/>
                <a:cs typeface="Calibri"/>
              </a:rPr>
            </a:br>
            <a:r>
              <a:rPr lang="fr-FR" sz="2400" dirty="0" smtClean="0">
                <a:solidFill>
                  <a:srgbClr val="FFFF00"/>
                </a:solidFill>
                <a:latin typeface="Calibri"/>
                <a:cs typeface="Calibri"/>
              </a:rPr>
              <a:t>	</a:t>
            </a:r>
            <a:r>
              <a:rPr lang="fr-FR" sz="2400" dirty="0" smtClean="0">
                <a:solidFill>
                  <a:schemeClr val="bg1"/>
                </a:solidFill>
                <a:latin typeface="Calibri"/>
                <a:cs typeface="Calibri"/>
              </a:rPr>
              <a:t>et les </a:t>
            </a:r>
            <a:r>
              <a:rPr lang="fr-FR" sz="2400" b="1" dirty="0" smtClean="0">
                <a:solidFill>
                  <a:srgbClr val="FFFF00"/>
                </a:solidFill>
                <a:latin typeface="Calibri"/>
                <a:cs typeface="Calibri"/>
              </a:rPr>
              <a:t>SNR au segment céphalique</a:t>
            </a:r>
            <a:r>
              <a:rPr lang="fr-FR" sz="2400" b="1" dirty="0" smtClean="0">
                <a:solidFill>
                  <a:schemeClr val="bg1"/>
                </a:solidFill>
                <a:latin typeface="Calibri"/>
                <a:cs typeface="Calibri"/>
              </a:rPr>
              <a:t> </a:t>
            </a:r>
            <a:r>
              <a:rPr lang="fr-FR" sz="2400" dirty="0" smtClean="0">
                <a:solidFill>
                  <a:schemeClr val="bg1"/>
                </a:solidFill>
                <a:latin typeface="Calibri"/>
                <a:cs typeface="Calibri"/>
              </a:rPr>
              <a:t>sont également </a:t>
            </a:r>
            <a:br>
              <a:rPr lang="fr-FR" sz="2400" dirty="0" smtClean="0">
                <a:solidFill>
                  <a:schemeClr val="bg1"/>
                </a:solidFill>
                <a:latin typeface="Calibri"/>
                <a:cs typeface="Calibri"/>
              </a:rPr>
            </a:br>
            <a:r>
              <a:rPr lang="fr-FR" sz="2400" dirty="0" smtClean="0">
                <a:solidFill>
                  <a:schemeClr val="bg1"/>
                </a:solidFill>
                <a:latin typeface="Calibri"/>
                <a:cs typeface="Calibri"/>
              </a:rPr>
              <a:t>	contre-indiqués</a:t>
            </a:r>
          </a:p>
          <a:p>
            <a:r>
              <a:rPr lang="fr-FR" sz="2400" dirty="0" smtClean="0">
                <a:solidFill>
                  <a:schemeClr val="bg1"/>
                </a:solidFill>
                <a:latin typeface="Calibri"/>
                <a:cs typeface="Calibri"/>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0179" name="Text Box 3"/>
          <p:cNvSpPr txBox="1">
            <a:spLocks noChangeArrowheads="1"/>
          </p:cNvSpPr>
          <p:nvPr/>
        </p:nvSpPr>
        <p:spPr bwMode="auto">
          <a:xfrm>
            <a:off x="152400" y="6324602"/>
            <a:ext cx="772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Contre-indications</a:t>
            </a:r>
            <a:endParaRPr lang="fr-FR" b="1" dirty="0">
              <a:solidFill>
                <a:schemeClr val="bg1"/>
              </a:solidFill>
              <a:latin typeface="Calibri"/>
              <a:cs typeface="Calibri"/>
            </a:endParaRPr>
          </a:p>
        </p:txBody>
      </p:sp>
      <p:sp>
        <p:nvSpPr>
          <p:cNvPr id="5" name="Rectangle 4"/>
          <p:cNvSpPr/>
          <p:nvPr/>
        </p:nvSpPr>
        <p:spPr>
          <a:xfrm>
            <a:off x="152400" y="-249801"/>
            <a:ext cx="11099800" cy="6155530"/>
          </a:xfrm>
          <a:prstGeom prst="rect">
            <a:avLst/>
          </a:prstGeom>
        </p:spPr>
        <p:txBody>
          <a:bodyPr wrap="square">
            <a:spAutoFit/>
          </a:bodyPr>
          <a:lstStyle/>
          <a:p>
            <a:pPr>
              <a:lnSpc>
                <a:spcPct val="150000"/>
              </a:lnSpc>
              <a:buFont typeface="Wingdings" charset="2"/>
              <a:buChar char=""/>
              <a:tabLst>
                <a:tab pos="355600" algn="l"/>
                <a:tab pos="723900" algn="l"/>
                <a:tab pos="1079500" algn="l"/>
              </a:tabLst>
            </a:pPr>
            <a:endParaRPr lang="fr-FR" sz="2400" dirty="0" smtClean="0">
              <a:solidFill>
                <a:srgbClr val="FFFFFF"/>
              </a:solidFill>
              <a:latin typeface="Calibri"/>
              <a:cs typeface="Calibri"/>
            </a:endParaRPr>
          </a:p>
          <a:p>
            <a:pPr>
              <a:lnSpc>
                <a:spcPct val="150000"/>
              </a:lnSpc>
              <a:buFont typeface="Wingdings" charset="2"/>
              <a:buChar char=""/>
              <a:tabLst>
                <a:tab pos="355600" algn="l"/>
                <a:tab pos="723900" algn="l"/>
                <a:tab pos="1079500" algn="l"/>
              </a:tabLst>
            </a:pPr>
            <a:r>
              <a:rPr lang="fr-FR" sz="2400" dirty="0" smtClean="0">
                <a:solidFill>
                  <a:srgbClr val="FFFFFF"/>
                </a:solidFill>
                <a:latin typeface="Calibri"/>
                <a:cs typeface="Calibri"/>
              </a:rPr>
              <a:t> Chez les patients parkinsoniens ou dystoniques bénéficiant </a:t>
            </a:r>
            <a:br>
              <a:rPr lang="fr-FR" sz="2400" dirty="0" smtClean="0">
                <a:solidFill>
                  <a:srgbClr val="FFFFFF"/>
                </a:solidFill>
                <a:latin typeface="Calibri"/>
                <a:cs typeface="Calibri"/>
              </a:rPr>
            </a:br>
            <a:r>
              <a:rPr lang="fr-FR" sz="2400" dirty="0" smtClean="0">
                <a:solidFill>
                  <a:srgbClr val="FFFFFF"/>
                </a:solidFill>
                <a:latin typeface="Calibri"/>
                <a:cs typeface="Calibri"/>
              </a:rPr>
              <a:t>	d’une </a:t>
            </a:r>
            <a:r>
              <a:rPr lang="fr-FR" sz="2400" b="1" dirty="0" smtClean="0">
                <a:solidFill>
                  <a:srgbClr val="FFFF00"/>
                </a:solidFill>
                <a:latin typeface="Calibri"/>
                <a:cs typeface="Calibri"/>
              </a:rPr>
              <a:t>stimulation cérébrale profonde</a:t>
            </a:r>
          </a:p>
          <a:p>
            <a:pPr>
              <a:lnSpc>
                <a:spcPct val="150000"/>
              </a:lnSpc>
              <a:buFont typeface="Wingdings" charset="2"/>
              <a:buChar char=""/>
              <a:tabLst>
                <a:tab pos="355600" algn="l"/>
                <a:tab pos="723900" algn="l"/>
                <a:tab pos="1079500" algn="l"/>
              </a:tabLst>
            </a:pPr>
            <a:r>
              <a:rPr lang="fr-FR" sz="2400" dirty="0" smtClean="0">
                <a:solidFill>
                  <a:srgbClr val="FFFFFF"/>
                </a:solidFill>
                <a:latin typeface="Calibri"/>
                <a:cs typeface="Calibri"/>
              </a:rPr>
              <a:t> les </a:t>
            </a:r>
            <a:r>
              <a:rPr lang="fr-FR" sz="2400" b="1" dirty="0" smtClean="0">
                <a:solidFill>
                  <a:srgbClr val="FFFF00"/>
                </a:solidFill>
                <a:latin typeface="Calibri"/>
                <a:cs typeface="Calibri"/>
              </a:rPr>
              <a:t>stimulations au point d’</a:t>
            </a:r>
            <a:r>
              <a:rPr lang="fr-FR" sz="2400" b="1" dirty="0" err="1" smtClean="0">
                <a:solidFill>
                  <a:srgbClr val="FFFF00"/>
                </a:solidFill>
                <a:latin typeface="Calibri"/>
                <a:cs typeface="Calibri"/>
              </a:rPr>
              <a:t>Erb</a:t>
            </a:r>
            <a:r>
              <a:rPr lang="fr-FR" sz="2400" b="1" dirty="0" smtClean="0">
                <a:solidFill>
                  <a:srgbClr val="FFFF00"/>
                </a:solidFill>
                <a:latin typeface="Calibri"/>
                <a:cs typeface="Calibri"/>
              </a:rPr>
              <a:t> </a:t>
            </a:r>
            <a:r>
              <a:rPr lang="fr-FR" sz="2400" dirty="0" smtClean="0">
                <a:solidFill>
                  <a:srgbClr val="FFFFFF"/>
                </a:solidFill>
                <a:latin typeface="Calibri"/>
                <a:cs typeface="Calibri"/>
              </a:rPr>
              <a:t>et les </a:t>
            </a:r>
            <a:r>
              <a:rPr lang="fr-FR" sz="2400" b="1" dirty="0" smtClean="0">
                <a:solidFill>
                  <a:srgbClr val="FFFF00"/>
                </a:solidFill>
                <a:latin typeface="Calibri"/>
                <a:cs typeface="Calibri"/>
              </a:rPr>
              <a:t>stimulations </a:t>
            </a:r>
            <a:br>
              <a:rPr lang="fr-FR" sz="2400" b="1" dirty="0" smtClean="0">
                <a:solidFill>
                  <a:srgbClr val="FFFF00"/>
                </a:solidFill>
                <a:latin typeface="Calibri"/>
                <a:cs typeface="Calibri"/>
              </a:rPr>
            </a:br>
            <a:r>
              <a:rPr lang="fr-FR" sz="2400" b="1" dirty="0" smtClean="0">
                <a:solidFill>
                  <a:srgbClr val="FFFF00"/>
                </a:solidFill>
                <a:latin typeface="Calibri"/>
                <a:cs typeface="Calibri"/>
              </a:rPr>
              <a:t>	radiculaires cervicales</a:t>
            </a:r>
            <a:r>
              <a:rPr lang="fr-FR" sz="2400" b="1" dirty="0" smtClean="0">
                <a:solidFill>
                  <a:srgbClr val="FFFFFF"/>
                </a:solidFill>
                <a:latin typeface="Calibri"/>
                <a:cs typeface="Calibri"/>
              </a:rPr>
              <a:t> </a:t>
            </a:r>
            <a:r>
              <a:rPr lang="fr-FR" sz="2400" dirty="0" smtClean="0">
                <a:solidFill>
                  <a:srgbClr val="FFFFFF"/>
                </a:solidFill>
                <a:latin typeface="Calibri"/>
                <a:cs typeface="Calibri"/>
              </a:rPr>
              <a:t>sont contre-indiquées</a:t>
            </a:r>
          </a:p>
          <a:p>
            <a:pPr>
              <a:lnSpc>
                <a:spcPct val="150000"/>
              </a:lnSpc>
              <a:buFont typeface="Wingdings" charset="2"/>
              <a:buChar char=""/>
              <a:tabLst>
                <a:tab pos="355600" algn="l"/>
                <a:tab pos="723900" algn="l"/>
                <a:tab pos="1079500" algn="l"/>
              </a:tabLst>
            </a:pPr>
            <a:r>
              <a:rPr lang="fr-FR" sz="2400" dirty="0" smtClean="0">
                <a:solidFill>
                  <a:srgbClr val="FFFFFF"/>
                </a:solidFill>
                <a:latin typeface="Calibri"/>
                <a:cs typeface="Calibri"/>
              </a:rPr>
              <a:t> En effet, d’une part le dispositif comprend des fils conducteurs </a:t>
            </a:r>
            <a:br>
              <a:rPr lang="fr-FR" sz="2400" dirty="0" smtClean="0">
                <a:solidFill>
                  <a:srgbClr val="FFFFFF"/>
                </a:solidFill>
                <a:latin typeface="Calibri"/>
                <a:cs typeface="Calibri"/>
              </a:rPr>
            </a:br>
            <a:r>
              <a:rPr lang="fr-FR" sz="2400" dirty="0" smtClean="0">
                <a:solidFill>
                  <a:srgbClr val="FFFFFF"/>
                </a:solidFill>
                <a:latin typeface="Calibri"/>
                <a:cs typeface="Calibri"/>
              </a:rPr>
              <a:t>	passants sous la peau en </a:t>
            </a:r>
            <a:r>
              <a:rPr lang="fr-FR" sz="2400" dirty="0" err="1" smtClean="0">
                <a:solidFill>
                  <a:srgbClr val="FFFFFF"/>
                </a:solidFill>
                <a:latin typeface="Calibri"/>
                <a:cs typeface="Calibri"/>
              </a:rPr>
              <a:t>supra-claviculaire</a:t>
            </a:r>
            <a:r>
              <a:rPr lang="fr-FR" sz="2400" dirty="0" smtClean="0">
                <a:solidFill>
                  <a:srgbClr val="FFFFFF"/>
                </a:solidFill>
                <a:latin typeface="Calibri"/>
                <a:cs typeface="Calibri"/>
              </a:rPr>
              <a:t> et dans la région </a:t>
            </a:r>
            <a:br>
              <a:rPr lang="fr-FR" sz="2400" dirty="0" smtClean="0">
                <a:solidFill>
                  <a:srgbClr val="FFFFFF"/>
                </a:solidFill>
                <a:latin typeface="Calibri"/>
                <a:cs typeface="Calibri"/>
              </a:rPr>
            </a:br>
            <a:r>
              <a:rPr lang="fr-FR" sz="2400" dirty="0" smtClean="0">
                <a:solidFill>
                  <a:srgbClr val="FFFFFF"/>
                </a:solidFill>
                <a:latin typeface="Calibri"/>
                <a:cs typeface="Calibri"/>
              </a:rPr>
              <a:t>	occipitale, et d’autre part, ici aussi, aucune donnée scientifique </a:t>
            </a:r>
            <a:br>
              <a:rPr lang="fr-FR" sz="2400" dirty="0" smtClean="0">
                <a:solidFill>
                  <a:srgbClr val="FFFFFF"/>
                </a:solidFill>
                <a:latin typeface="Calibri"/>
                <a:cs typeface="Calibri"/>
              </a:rPr>
            </a:br>
            <a:r>
              <a:rPr lang="fr-FR" sz="2400" dirty="0" smtClean="0">
                <a:solidFill>
                  <a:srgbClr val="FFFFFF"/>
                </a:solidFill>
                <a:latin typeface="Calibri"/>
                <a:cs typeface="Calibri"/>
              </a:rPr>
              <a:t>	n’est actuellement disponible.</a:t>
            </a:r>
          </a:p>
          <a:p>
            <a:pPr>
              <a:lnSpc>
                <a:spcPct val="150000"/>
              </a:lnSpc>
              <a:buFont typeface="Wingdings" charset="2"/>
              <a:buChar char=""/>
              <a:tabLst>
                <a:tab pos="355600" algn="l"/>
                <a:tab pos="723900" algn="l"/>
                <a:tab pos="1079500" algn="l"/>
              </a:tabLst>
            </a:pPr>
            <a:r>
              <a:rPr lang="fr-FR" sz="2400" dirty="0" smtClean="0">
                <a:solidFill>
                  <a:srgbClr val="FFFFFF"/>
                </a:solidFill>
                <a:latin typeface="Calibri"/>
                <a:cs typeface="Calibri"/>
              </a:rPr>
              <a:t> Un raisonnement identique peut être tenu pour d’autres types </a:t>
            </a:r>
            <a:br>
              <a:rPr lang="fr-FR" sz="2400" dirty="0" smtClean="0">
                <a:solidFill>
                  <a:srgbClr val="FFFFFF"/>
                </a:solidFill>
                <a:latin typeface="Calibri"/>
                <a:cs typeface="Calibri"/>
              </a:rPr>
            </a:br>
            <a:r>
              <a:rPr lang="fr-FR" sz="2400" dirty="0" smtClean="0">
                <a:solidFill>
                  <a:srgbClr val="FFFFFF"/>
                </a:solidFill>
                <a:latin typeface="Calibri"/>
                <a:cs typeface="Calibri"/>
              </a:rPr>
              <a:t>	de matériel implanté tel qu’une </a:t>
            </a:r>
            <a:r>
              <a:rPr lang="fr-FR" sz="2400" b="1" dirty="0" smtClean="0">
                <a:solidFill>
                  <a:srgbClr val="FFFF00"/>
                </a:solidFill>
                <a:latin typeface="Calibri"/>
                <a:cs typeface="Calibri"/>
              </a:rPr>
              <a:t>stimulation du nerf vague</a:t>
            </a:r>
            <a:endParaRPr lang="fr-FR" sz="2400" b="1"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Électrodes </a:t>
            </a:r>
            <a:r>
              <a:rPr lang="fr-FR" b="1" dirty="0" smtClean="0">
                <a:solidFill>
                  <a:schemeClr val="bg1"/>
                </a:solidFill>
                <a:latin typeface="Calibri"/>
                <a:cs typeface="Calibri"/>
              </a:rPr>
              <a:t>d’enregistrement : </a:t>
            </a:r>
            <a:r>
              <a:rPr lang="fr-FR" b="1" dirty="0" smtClean="0">
                <a:solidFill>
                  <a:srgbClr val="FF0000"/>
                </a:solidFill>
                <a:latin typeface="Calibri"/>
                <a:cs typeface="Calibri"/>
              </a:rPr>
              <a:t>impédance</a:t>
            </a:r>
            <a:endParaRPr lang="fr-FR" b="1" dirty="0">
              <a:solidFill>
                <a:srgbClr val="FF0000"/>
              </a:solidFill>
              <a:latin typeface="Calibri"/>
              <a:cs typeface="Calibri"/>
            </a:endParaRPr>
          </a:p>
        </p:txBody>
      </p:sp>
      <p:pic>
        <p:nvPicPr>
          <p:cNvPr id="7" name="Image 6"/>
          <p:cNvPicPr>
            <a:picLocks noChangeAspect="1"/>
          </p:cNvPicPr>
          <p:nvPr/>
        </p:nvPicPr>
        <p:blipFill>
          <a:blip r:embed="rId3"/>
          <a:stretch>
            <a:fillRect/>
          </a:stretch>
        </p:blipFill>
        <p:spPr>
          <a:xfrm>
            <a:off x="3" y="0"/>
            <a:ext cx="4474825" cy="5384800"/>
          </a:xfrm>
          <a:prstGeom prst="rect">
            <a:avLst/>
          </a:prstGeom>
        </p:spPr>
      </p:pic>
      <p:pic>
        <p:nvPicPr>
          <p:cNvPr id="8" name="Image 7"/>
          <p:cNvPicPr>
            <a:picLocks noChangeAspect="1"/>
          </p:cNvPicPr>
          <p:nvPr/>
        </p:nvPicPr>
        <p:blipFill>
          <a:blip r:embed="rId4"/>
          <a:stretch>
            <a:fillRect/>
          </a:stretch>
        </p:blipFill>
        <p:spPr>
          <a:xfrm>
            <a:off x="4543189" y="-241301"/>
            <a:ext cx="4778613" cy="5626101"/>
          </a:xfrm>
          <a:prstGeom prst="rect">
            <a:avLst/>
          </a:prstGeom>
        </p:spPr>
      </p:pic>
      <p:sp>
        <p:nvSpPr>
          <p:cNvPr id="9" name="Rectangle 8"/>
          <p:cNvSpPr/>
          <p:nvPr/>
        </p:nvSpPr>
        <p:spPr>
          <a:xfrm>
            <a:off x="215900" y="5278195"/>
            <a:ext cx="8928100" cy="966414"/>
          </a:xfrm>
          <a:prstGeom prst="rect">
            <a:avLst/>
          </a:prstGeom>
        </p:spPr>
        <p:txBody>
          <a:bodyPr wrap="square" lIns="91436" tIns="45718" rIns="91436" bIns="45718">
            <a:spAutoFit/>
          </a:bodyPr>
          <a:lstStyle/>
          <a:p>
            <a:pPr indent="444482">
              <a:lnSpc>
                <a:spcPct val="120000"/>
              </a:lnSpc>
              <a:buBlip>
                <a:blip r:embed="rId5"/>
              </a:buBlip>
              <a:tabLst>
                <a:tab pos="476230" algn="l"/>
                <a:tab pos="857214" algn="l"/>
                <a:tab pos="6095746" algn="l"/>
              </a:tabLst>
            </a:pPr>
            <a:r>
              <a:rPr lang="fr-BE" dirty="0" smtClean="0">
                <a:solidFill>
                  <a:schemeClr val="bg1"/>
                </a:solidFill>
                <a:latin typeface="Calibri"/>
                <a:cs typeface="Calibri"/>
              </a:rPr>
              <a:t>V in : amplitude du signal qui entre dans l’amplificateur</a:t>
            </a:r>
          </a:p>
          <a:p>
            <a:pPr indent="444482">
              <a:lnSpc>
                <a:spcPct val="120000"/>
              </a:lnSpc>
              <a:buBlip>
                <a:blip r:embed="rId5"/>
              </a:buBlip>
              <a:tabLst>
                <a:tab pos="476230" algn="l"/>
                <a:tab pos="857214" algn="l"/>
                <a:tab pos="6095746" algn="l"/>
              </a:tabLst>
            </a:pPr>
            <a:r>
              <a:rPr lang="fr-BE" dirty="0" smtClean="0">
                <a:solidFill>
                  <a:schemeClr val="bg1"/>
                </a:solidFill>
                <a:latin typeface="Calibri"/>
                <a:cs typeface="Calibri"/>
              </a:rPr>
              <a:t>R in : R d’entrée dans l’ampli ; Rc : résistance des électrodes</a:t>
            </a:r>
            <a:endParaRPr lang="en-US" dirty="0">
              <a:latin typeface="Calibri"/>
              <a:cs typeface="Calibri"/>
            </a:endParaRPr>
          </a:p>
        </p:txBody>
      </p:sp>
      <p:sp>
        <p:nvSpPr>
          <p:cNvPr id="10" name="Rectangle 9"/>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2"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Préparer la peau</a:t>
            </a:r>
            <a:endParaRPr lang="fr-FR" b="1" dirty="0">
              <a:solidFill>
                <a:srgbClr val="FF0000"/>
              </a:solidFill>
              <a:latin typeface="Calibri"/>
              <a:cs typeface="Calibri"/>
            </a:endParaRPr>
          </a:p>
        </p:txBody>
      </p:sp>
      <p:sp>
        <p:nvSpPr>
          <p:cNvPr id="6" name="Text Box 1030"/>
          <p:cNvSpPr txBox="1">
            <a:spLocks noChangeArrowheads="1"/>
          </p:cNvSpPr>
          <p:nvPr/>
        </p:nvSpPr>
        <p:spPr bwMode="auto">
          <a:xfrm>
            <a:off x="247650" y="290532"/>
            <a:ext cx="8896350" cy="6210927"/>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b="1" dirty="0" smtClean="0">
              <a:solidFill>
                <a:srgbClr val="FF9900"/>
              </a:solidFill>
              <a:latin typeface="Calibri"/>
              <a:cs typeface="Calibri"/>
            </a:endParaRPr>
          </a:p>
          <a:p>
            <a:pPr indent="444482">
              <a:lnSpc>
                <a:spcPct val="120000"/>
              </a:lnSpc>
              <a:buBlip>
                <a:blip r:embed="rId3"/>
              </a:buBlip>
              <a:tabLst>
                <a:tab pos="474663" algn="l"/>
                <a:tab pos="1079500" algn="l"/>
                <a:tab pos="4038600" algn="l"/>
                <a:tab pos="6094413" algn="l"/>
              </a:tabLst>
            </a:pPr>
            <a:r>
              <a:rPr lang="fr-BE" dirty="0" smtClean="0">
                <a:solidFill>
                  <a:schemeClr val="bg1"/>
                </a:solidFill>
                <a:latin typeface="Calibri"/>
                <a:cs typeface="Calibri"/>
              </a:rPr>
              <a:t>But : impédance idéalement </a:t>
            </a:r>
            <a:r>
              <a:rPr lang="fr-BE" b="1" dirty="0" smtClean="0">
                <a:solidFill>
                  <a:srgbClr val="FFFF00"/>
                </a:solidFill>
                <a:latin typeface="Calibri"/>
                <a:cs typeface="Calibri"/>
              </a:rPr>
              <a:t>&lt; 10 Kohm</a:t>
            </a:r>
            <a:br>
              <a:rPr lang="fr-BE" b="1" dirty="0" smtClean="0">
                <a:solidFill>
                  <a:srgbClr val="FFFF00"/>
                </a:solidFill>
                <a:latin typeface="Calibri"/>
                <a:cs typeface="Calibri"/>
              </a:rPr>
            </a:br>
            <a:r>
              <a:rPr lang="fr-BE" b="1" dirty="0" smtClean="0">
                <a:solidFill>
                  <a:srgbClr val="FFFF00"/>
                </a:solidFill>
                <a:latin typeface="Calibri"/>
                <a:cs typeface="Calibri"/>
              </a:rPr>
              <a:t>		</a:t>
            </a:r>
            <a:r>
              <a:rPr lang="fr-BE" dirty="0" smtClean="0">
                <a:solidFill>
                  <a:schemeClr val="bg1"/>
                </a:solidFill>
                <a:latin typeface="Calibri"/>
                <a:cs typeface="Calibri"/>
              </a:rPr>
              <a:t>impédance acceptable </a:t>
            </a:r>
            <a:r>
              <a:rPr lang="fr-BE" b="1" dirty="0" smtClean="0">
                <a:solidFill>
                  <a:srgbClr val="FFFF00"/>
                </a:solidFill>
                <a:latin typeface="Calibri"/>
                <a:cs typeface="Calibri"/>
              </a:rPr>
              <a:t>&lt; 20 Kohm</a:t>
            </a:r>
            <a:br>
              <a:rPr lang="fr-BE" b="1" dirty="0" smtClean="0">
                <a:solidFill>
                  <a:srgbClr val="FFFF00"/>
                </a:solidFill>
                <a:latin typeface="Calibri"/>
                <a:cs typeface="Calibri"/>
              </a:rPr>
            </a:br>
            <a:r>
              <a:rPr lang="fr-BE" b="1" dirty="0" smtClean="0">
                <a:solidFill>
                  <a:srgbClr val="FFFF00"/>
                </a:solidFill>
                <a:latin typeface="Calibri"/>
                <a:cs typeface="Calibri"/>
              </a:rPr>
              <a:t>		homogène sous les 2 électrodes +++ : </a:t>
            </a:r>
            <a:br>
              <a:rPr lang="fr-BE" b="1" dirty="0" smtClean="0">
                <a:solidFill>
                  <a:srgbClr val="FFFF00"/>
                </a:solidFill>
                <a:latin typeface="Calibri"/>
                <a:cs typeface="Calibri"/>
              </a:rPr>
            </a:br>
            <a:r>
              <a:rPr lang="fr-BE" b="1" dirty="0" smtClean="0">
                <a:solidFill>
                  <a:srgbClr val="FFFF00"/>
                </a:solidFill>
                <a:latin typeface="Calibri"/>
                <a:cs typeface="Calibri"/>
              </a:rPr>
              <a:t>		</a:t>
            </a:r>
            <a:r>
              <a:rPr lang="fr-BE" sz="2000" dirty="0" smtClean="0">
                <a:solidFill>
                  <a:schemeClr val="bg1"/>
                </a:solidFill>
                <a:latin typeface="Calibri"/>
                <a:cs typeface="Calibri"/>
              </a:rPr>
              <a:t>car la valeur maximale du CMRR (</a:t>
            </a:r>
            <a:r>
              <a:rPr lang="fr-BE" sz="2000" i="1" dirty="0" smtClean="0">
                <a:solidFill>
                  <a:schemeClr val="bg1"/>
                </a:solidFill>
                <a:latin typeface="Calibri"/>
                <a:cs typeface="Calibri"/>
              </a:rPr>
              <a:t>common mode rejection ratio</a:t>
            </a:r>
            <a:r>
              <a:rPr lang="fr-BE" sz="2000" dirty="0" smtClean="0">
                <a:solidFill>
                  <a:schemeClr val="bg1"/>
                </a:solidFill>
                <a:latin typeface="Calibri"/>
                <a:cs typeface="Calibri"/>
              </a:rPr>
              <a:t>) est 			limitée par Rin/(Rc+)-(Rc-)</a:t>
            </a:r>
          </a:p>
          <a:p>
            <a:pPr indent="444482">
              <a:lnSpc>
                <a:spcPct val="120000"/>
              </a:lnSpc>
              <a:buBlip>
                <a:blip r:embed="rId3"/>
              </a:buBlip>
              <a:tabLst>
                <a:tab pos="476230" algn="l"/>
                <a:tab pos="723870" algn="l"/>
                <a:tab pos="6095746" algn="l"/>
              </a:tabLst>
            </a:pPr>
            <a:r>
              <a:rPr lang="fr-BE" dirty="0" smtClean="0">
                <a:solidFill>
                  <a:schemeClr val="bg1"/>
                </a:solidFill>
                <a:latin typeface="Calibri"/>
                <a:cs typeface="Calibri"/>
              </a:rPr>
              <a:t>Préparation interface peau-électrode (pas entre les électrodes)</a:t>
            </a:r>
            <a:br>
              <a:rPr lang="fr-BE" dirty="0" smtClean="0">
                <a:solidFill>
                  <a:schemeClr val="bg1"/>
                </a:solidFill>
                <a:latin typeface="Calibri"/>
                <a:cs typeface="Calibri"/>
              </a:rPr>
            </a:br>
            <a:r>
              <a:rPr lang="fr-BE" dirty="0" smtClean="0">
                <a:solidFill>
                  <a:schemeClr val="bg1"/>
                </a:solidFill>
                <a:latin typeface="Calibri"/>
                <a:cs typeface="Calibri"/>
              </a:rPr>
              <a:t>	- 	acétone ou mélange acétone-alcool &gt;&lt; </a:t>
            </a:r>
            <a:r>
              <a:rPr lang="fr-BE" dirty="0" smtClean="0">
                <a:solidFill>
                  <a:srgbClr val="06FAD7"/>
                </a:solidFill>
                <a:latin typeface="Calibri"/>
                <a:cs typeface="Calibri"/>
              </a:rPr>
              <a:t>sébum</a:t>
            </a:r>
            <a:r>
              <a:rPr lang="fr-BE" dirty="0" smtClean="0">
                <a:solidFill>
                  <a:schemeClr val="bg1"/>
                </a:solidFill>
                <a:latin typeface="Calibri"/>
                <a:cs typeface="Calibri"/>
              </a:rPr>
              <a:t/>
            </a:r>
            <a:br>
              <a:rPr lang="fr-BE" dirty="0" smtClean="0">
                <a:solidFill>
                  <a:schemeClr val="bg1"/>
                </a:solidFill>
                <a:latin typeface="Calibri"/>
                <a:cs typeface="Calibri"/>
              </a:rPr>
            </a:br>
            <a:r>
              <a:rPr lang="fr-BE" dirty="0" smtClean="0">
                <a:solidFill>
                  <a:schemeClr val="bg1"/>
                </a:solidFill>
                <a:latin typeface="Calibri"/>
                <a:cs typeface="Calibri"/>
              </a:rPr>
              <a:t>	- 	gomme dure, toile émeri, pâte abrasive (pierre ponce 			mélangée à du sel) =&gt; érosion de la </a:t>
            </a:r>
            <a:r>
              <a:rPr lang="fr-BE" dirty="0" smtClean="0">
                <a:solidFill>
                  <a:srgbClr val="06FAD7"/>
                </a:solidFill>
                <a:latin typeface="Calibri"/>
                <a:cs typeface="Calibri"/>
              </a:rPr>
              <a:t>couche cornée</a:t>
            </a:r>
          </a:p>
          <a:p>
            <a:pPr indent="444482">
              <a:lnSpc>
                <a:spcPct val="120000"/>
              </a:lnSpc>
              <a:buBlip>
                <a:blip r:embed="rId3"/>
              </a:buBlip>
              <a:tabLst>
                <a:tab pos="476230" algn="l"/>
                <a:tab pos="723870" algn="l"/>
                <a:tab pos="6095746" algn="l"/>
              </a:tabLst>
            </a:pPr>
            <a:r>
              <a:rPr lang="fr-BE" dirty="0" smtClean="0">
                <a:solidFill>
                  <a:schemeClr val="bg1"/>
                </a:solidFill>
                <a:latin typeface="Calibri"/>
                <a:cs typeface="Calibri"/>
              </a:rPr>
              <a:t>Utilisation d’une substance conductrice</a:t>
            </a:r>
            <a:br>
              <a:rPr lang="fr-BE" dirty="0" smtClean="0">
                <a:solidFill>
                  <a:schemeClr val="bg1"/>
                </a:solidFill>
                <a:latin typeface="Calibri"/>
                <a:cs typeface="Calibri"/>
              </a:rPr>
            </a:br>
            <a:r>
              <a:rPr lang="fr-BE" dirty="0" smtClean="0">
                <a:solidFill>
                  <a:schemeClr val="bg1"/>
                </a:solidFill>
                <a:latin typeface="Calibri"/>
                <a:cs typeface="Calibri"/>
              </a:rPr>
              <a:t>	-	film liquide (sérum salé à 0,9 ou 1,4 </a:t>
            </a:r>
            <a:r>
              <a:rPr lang="fr-BE" dirty="0" smtClean="0">
                <a:solidFill>
                  <a:schemeClr val="bg1"/>
                </a:solidFill>
                <a:latin typeface="Calibri"/>
                <a:cs typeface="Calibri"/>
              </a:rPr>
              <a:t>%)</a:t>
            </a:r>
          </a:p>
          <a:p>
            <a:pPr indent="444482">
              <a:lnSpc>
                <a:spcPct val="120000"/>
              </a:lnSpc>
              <a:tabLst>
                <a:tab pos="476230" algn="l"/>
                <a:tab pos="723870" algn="l"/>
                <a:tab pos="6095746" algn="l"/>
              </a:tabLst>
            </a:pPr>
            <a:r>
              <a:rPr lang="fr-BE" dirty="0" smtClean="0">
                <a:solidFill>
                  <a:schemeClr val="bg1"/>
                </a:solidFill>
                <a:latin typeface="Calibri"/>
                <a:cs typeface="Calibri"/>
              </a:rPr>
              <a:t>	-	gel à forte charge ionique</a:t>
            </a:r>
          </a:p>
          <a:p>
            <a:pPr indent="444482">
              <a:lnSpc>
                <a:spcPct val="120000"/>
              </a:lnSpc>
              <a:buBlip>
                <a:blip r:embed="rId3"/>
              </a:buBlip>
              <a:tabLst>
                <a:tab pos="476230" algn="l"/>
                <a:tab pos="857214" algn="l"/>
                <a:tab pos="6095746" algn="l"/>
              </a:tabLst>
            </a:pPr>
            <a:endParaRPr lang="fr-BE" b="1" dirty="0" smtClean="0">
              <a:solidFill>
                <a:srgbClr val="FF9900"/>
              </a:solidFill>
              <a:latin typeface="Calibri"/>
              <a:cs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pic>
        <p:nvPicPr>
          <p:cNvPr id="10" name="Image 9"/>
          <p:cNvPicPr>
            <a:picLocks noChangeAspect="1"/>
          </p:cNvPicPr>
          <p:nvPr/>
        </p:nvPicPr>
        <p:blipFill>
          <a:blip r:embed="rId3"/>
          <a:stretch>
            <a:fillRect/>
          </a:stretch>
        </p:blipFill>
        <p:spPr>
          <a:xfrm>
            <a:off x="254001" y="368300"/>
            <a:ext cx="4641188" cy="5562600"/>
          </a:xfrm>
          <a:prstGeom prst="rect">
            <a:avLst/>
          </a:prstGeom>
        </p:spPr>
      </p:pic>
      <p:pic>
        <p:nvPicPr>
          <p:cNvPr id="11" name="Image 10"/>
          <p:cNvPicPr>
            <a:picLocks noChangeAspect="1"/>
          </p:cNvPicPr>
          <p:nvPr/>
        </p:nvPicPr>
        <p:blipFill>
          <a:blip r:embed="rId4"/>
          <a:stretch>
            <a:fillRect/>
          </a:stretch>
        </p:blipFill>
        <p:spPr>
          <a:xfrm>
            <a:off x="5136989" y="1308102"/>
            <a:ext cx="3763109" cy="4114801"/>
          </a:xfrm>
          <a:prstGeom prst="rect">
            <a:avLst/>
          </a:prstGeom>
        </p:spPr>
      </p:pic>
      <p:sp>
        <p:nvSpPr>
          <p:cNvPr id="12" name="Text Box 3"/>
          <p:cNvSpPr txBox="1">
            <a:spLocks noChangeArrowheads="1"/>
          </p:cNvSpPr>
          <p:nvPr/>
        </p:nvSpPr>
        <p:spPr bwMode="auto">
          <a:xfrm>
            <a:off x="152400" y="6324602"/>
            <a:ext cx="8204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Électrodes </a:t>
            </a:r>
            <a:r>
              <a:rPr lang="fr-FR" b="1" dirty="0" smtClean="0">
                <a:solidFill>
                  <a:schemeClr val="bg1"/>
                </a:solidFill>
                <a:latin typeface="Calibri"/>
                <a:cs typeface="Calibri"/>
              </a:rPr>
              <a:t>d’enregistrement : </a:t>
            </a:r>
            <a:r>
              <a:rPr lang="fr-FR" b="1" dirty="0" smtClean="0">
                <a:solidFill>
                  <a:srgbClr val="FF0000"/>
                </a:solidFill>
                <a:latin typeface="Calibri"/>
                <a:cs typeface="Calibri"/>
              </a:rPr>
              <a:t>impédance</a:t>
            </a:r>
            <a:endParaRPr lang="fr-FR" b="1" dirty="0">
              <a:solidFill>
                <a:srgbClr val="FF0000"/>
              </a:solidFill>
              <a:latin typeface="Calibri"/>
              <a:cs typeface="Calibri"/>
            </a:endParaRPr>
          </a:p>
        </p:txBody>
      </p:sp>
      <p:sp>
        <p:nvSpPr>
          <p:cNvPr id="6" name="Rectangle 5"/>
          <p:cNvSpPr/>
          <p:nvPr/>
        </p:nvSpPr>
        <p:spPr>
          <a:xfrm>
            <a:off x="6535617" y="63489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2" name="Text Box 3"/>
          <p:cNvSpPr txBox="1">
            <a:spLocks noChangeArrowheads="1"/>
          </p:cNvSpPr>
          <p:nvPr/>
        </p:nvSpPr>
        <p:spPr bwMode="auto">
          <a:xfrm>
            <a:off x="152400" y="6324602"/>
            <a:ext cx="8204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Électrodes </a:t>
            </a:r>
            <a:r>
              <a:rPr lang="fr-FR" b="1" dirty="0" smtClean="0">
                <a:solidFill>
                  <a:schemeClr val="bg1"/>
                </a:solidFill>
                <a:latin typeface="Calibri"/>
                <a:cs typeface="Calibri"/>
              </a:rPr>
              <a:t>d’enregistrement : </a:t>
            </a:r>
            <a:r>
              <a:rPr lang="fr-FR" b="1" dirty="0" smtClean="0">
                <a:solidFill>
                  <a:srgbClr val="FF0000"/>
                </a:solidFill>
                <a:latin typeface="Calibri"/>
                <a:cs typeface="Calibri"/>
              </a:rPr>
              <a:t>distance </a:t>
            </a:r>
            <a:r>
              <a:rPr lang="fr-FR" b="1" dirty="0" err="1" smtClean="0">
                <a:solidFill>
                  <a:srgbClr val="FF0000"/>
                </a:solidFill>
                <a:latin typeface="Calibri"/>
                <a:cs typeface="Calibri"/>
              </a:rPr>
              <a:t>source-électrode</a:t>
            </a:r>
            <a:r>
              <a:rPr lang="fr-FR" b="1" dirty="0" smtClean="0">
                <a:solidFill>
                  <a:srgbClr val="FF0000"/>
                </a:solidFill>
                <a:latin typeface="Calibri"/>
                <a:cs typeface="Calibri"/>
              </a:rPr>
              <a:t> </a:t>
            </a:r>
            <a:r>
              <a:rPr lang="fr-FR" b="1" dirty="0" smtClean="0">
                <a:solidFill>
                  <a:srgbClr val="FFFF00"/>
                </a:solidFill>
                <a:latin typeface="Calibri"/>
                <a:cs typeface="Calibri"/>
              </a:rPr>
              <a:t>(d)</a:t>
            </a:r>
            <a:endParaRPr lang="fr-FR" b="1" dirty="0">
              <a:solidFill>
                <a:srgbClr val="FFFF00"/>
              </a:solidFill>
              <a:latin typeface="Calibri"/>
              <a:cs typeface="Calibri"/>
            </a:endParaRPr>
          </a:p>
        </p:txBody>
      </p:sp>
      <p:grpSp>
        <p:nvGrpSpPr>
          <p:cNvPr id="8" name="Grouper 7"/>
          <p:cNvGrpSpPr/>
          <p:nvPr/>
        </p:nvGrpSpPr>
        <p:grpSpPr>
          <a:xfrm>
            <a:off x="444855" y="400050"/>
            <a:ext cx="6641746" cy="3841750"/>
            <a:chOff x="419454" y="400050"/>
            <a:chExt cx="7797445" cy="4883150"/>
          </a:xfrm>
        </p:grpSpPr>
        <p:pic>
          <p:nvPicPr>
            <p:cNvPr id="6" name="Image 5"/>
            <p:cNvPicPr>
              <a:picLocks noChangeAspect="1"/>
            </p:cNvPicPr>
            <p:nvPr/>
          </p:nvPicPr>
          <p:blipFill>
            <a:blip r:embed="rId3"/>
            <a:stretch>
              <a:fillRect/>
            </a:stretch>
          </p:blipFill>
          <p:spPr>
            <a:xfrm>
              <a:off x="419454" y="400050"/>
              <a:ext cx="7797445" cy="4883150"/>
            </a:xfrm>
            <a:prstGeom prst="rect">
              <a:avLst/>
            </a:prstGeom>
          </p:spPr>
        </p:pic>
        <p:pic>
          <p:nvPicPr>
            <p:cNvPr id="7" name="Image 6"/>
            <p:cNvPicPr>
              <a:picLocks noChangeAspect="1"/>
            </p:cNvPicPr>
            <p:nvPr/>
          </p:nvPicPr>
          <p:blipFill>
            <a:blip r:embed="rId4"/>
            <a:stretch>
              <a:fillRect/>
            </a:stretch>
          </p:blipFill>
          <p:spPr>
            <a:xfrm>
              <a:off x="2209800" y="1035050"/>
              <a:ext cx="2139950" cy="774716"/>
            </a:xfrm>
            <a:prstGeom prst="rect">
              <a:avLst/>
            </a:prstGeom>
          </p:spPr>
        </p:pic>
      </p:grpSp>
      <p:sp>
        <p:nvSpPr>
          <p:cNvPr id="9" name="Rectangle 8"/>
          <p:cNvSpPr/>
          <p:nvPr/>
        </p:nvSpPr>
        <p:spPr>
          <a:xfrm>
            <a:off x="177800" y="4323900"/>
            <a:ext cx="9385300" cy="1852815"/>
          </a:xfrm>
          <a:prstGeom prst="rect">
            <a:avLst/>
          </a:prstGeom>
        </p:spPr>
        <p:txBody>
          <a:bodyPr wrap="square">
            <a:spAutoFit/>
          </a:bodyPr>
          <a:lstStyle/>
          <a:p>
            <a:pPr indent="444482">
              <a:lnSpc>
                <a:spcPct val="120000"/>
              </a:lnSpc>
              <a:buBlip>
                <a:blip r:embed="rId5"/>
              </a:buBlip>
              <a:tabLst>
                <a:tab pos="476230" algn="l"/>
                <a:tab pos="857214" algn="l"/>
                <a:tab pos="6095746" algn="l"/>
              </a:tabLst>
            </a:pPr>
            <a:r>
              <a:rPr lang="fr-BE" b="1" dirty="0" smtClean="0">
                <a:solidFill>
                  <a:srgbClr val="FFFF00"/>
                </a:solidFill>
                <a:latin typeface="Calibri"/>
                <a:cs typeface="Calibri"/>
              </a:rPr>
              <a:t>u </a:t>
            </a:r>
            <a:r>
              <a:rPr lang="fr-BE" b="1" dirty="0" smtClean="0">
                <a:solidFill>
                  <a:srgbClr val="FFFFFF"/>
                </a:solidFill>
                <a:latin typeface="Calibri"/>
                <a:cs typeface="Calibri"/>
              </a:rPr>
              <a:t>: débit de charge électrique</a:t>
            </a:r>
          </a:p>
          <a:p>
            <a:pPr indent="444482">
              <a:lnSpc>
                <a:spcPct val="120000"/>
              </a:lnSpc>
              <a:buBlip>
                <a:blip r:embed="rId5"/>
              </a:buBlip>
              <a:tabLst>
                <a:tab pos="476230" algn="l"/>
                <a:tab pos="857214" algn="l"/>
                <a:tab pos="6095746" algn="l"/>
              </a:tabLst>
            </a:pPr>
            <a:r>
              <a:rPr lang="fr-BE" b="1" dirty="0" smtClean="0">
                <a:solidFill>
                  <a:srgbClr val="FFFF00"/>
                </a:solidFill>
                <a:latin typeface="Calibri"/>
                <a:cs typeface="Calibri"/>
              </a:rPr>
              <a:t>S</a:t>
            </a:r>
            <a:r>
              <a:rPr lang="fr-BE" b="1" dirty="0" smtClean="0">
                <a:solidFill>
                  <a:srgbClr val="FFFFFF"/>
                </a:solidFill>
                <a:latin typeface="Calibri"/>
                <a:cs typeface="Calibri"/>
              </a:rPr>
              <a:t> : surface dépolarisée</a:t>
            </a:r>
          </a:p>
          <a:p>
            <a:pPr indent="444482">
              <a:lnSpc>
                <a:spcPct val="120000"/>
              </a:lnSpc>
              <a:buBlip>
                <a:blip r:embed="rId5"/>
              </a:buBlip>
              <a:tabLst>
                <a:tab pos="476230" algn="l"/>
                <a:tab pos="857214" algn="l"/>
                <a:tab pos="6095746" algn="l"/>
              </a:tabLst>
            </a:pPr>
            <a:r>
              <a:rPr lang="fr-BE" b="1" dirty="0" smtClean="0">
                <a:solidFill>
                  <a:srgbClr val="FFFF00"/>
                </a:solidFill>
                <a:latin typeface="Calibri"/>
                <a:cs typeface="Calibri"/>
              </a:rPr>
              <a:t>σ </a:t>
            </a:r>
            <a:r>
              <a:rPr lang="fr-BE" b="1" dirty="0" smtClean="0">
                <a:solidFill>
                  <a:srgbClr val="FFFFFF"/>
                </a:solidFill>
                <a:latin typeface="Calibri"/>
                <a:cs typeface="Calibri"/>
              </a:rPr>
              <a:t>: conductance du milieu traversé</a:t>
            </a:r>
          </a:p>
          <a:p>
            <a:pPr indent="444482">
              <a:lnSpc>
                <a:spcPct val="120000"/>
              </a:lnSpc>
              <a:buBlip>
                <a:blip r:embed="rId5"/>
              </a:buBlip>
              <a:tabLst>
                <a:tab pos="476230" algn="l"/>
                <a:tab pos="857214" algn="l"/>
                <a:tab pos="6095746" algn="l"/>
              </a:tabLst>
            </a:pPr>
            <a:r>
              <a:rPr lang="fr-BE" b="1" dirty="0" smtClean="0">
                <a:solidFill>
                  <a:srgbClr val="FFFF00"/>
                </a:solidFill>
                <a:latin typeface="Calibri"/>
                <a:cs typeface="Calibri"/>
              </a:rPr>
              <a:t>α </a:t>
            </a:r>
            <a:r>
              <a:rPr lang="fr-BE" b="1" dirty="0" smtClean="0">
                <a:solidFill>
                  <a:srgbClr val="FFFFFF"/>
                </a:solidFill>
                <a:latin typeface="Calibri"/>
                <a:cs typeface="Calibri"/>
              </a:rPr>
              <a:t>: angle entre l’électrode et S</a:t>
            </a:r>
            <a:endParaRPr lang="en-US"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Électrodes </a:t>
            </a:r>
            <a:r>
              <a:rPr lang="fr-FR" b="1" dirty="0" smtClean="0">
                <a:solidFill>
                  <a:schemeClr val="bg1"/>
                </a:solidFill>
                <a:latin typeface="Calibri"/>
                <a:cs typeface="Calibri"/>
              </a:rPr>
              <a:t>d’enregistrement : </a:t>
            </a:r>
            <a:r>
              <a:rPr lang="fr-FR" b="1" dirty="0" smtClean="0">
                <a:solidFill>
                  <a:srgbClr val="FF0000"/>
                </a:solidFill>
                <a:latin typeface="Calibri"/>
                <a:cs typeface="Calibri"/>
              </a:rPr>
              <a:t>type</a:t>
            </a:r>
            <a:endParaRPr lang="fr-FR" b="1" dirty="0">
              <a:solidFill>
                <a:srgbClr val="FF0000"/>
              </a:solidFill>
              <a:latin typeface="Calibri"/>
              <a:cs typeface="Calibri"/>
            </a:endParaRPr>
          </a:p>
        </p:txBody>
      </p:sp>
      <p:sp>
        <p:nvSpPr>
          <p:cNvPr id="9" name="Rectangle 8"/>
          <p:cNvSpPr/>
          <p:nvPr/>
        </p:nvSpPr>
        <p:spPr>
          <a:xfrm>
            <a:off x="215900" y="414093"/>
            <a:ext cx="8928100" cy="4068802"/>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BE" b="1" dirty="0" smtClean="0">
                <a:solidFill>
                  <a:srgbClr val="FFFF00"/>
                </a:solidFill>
                <a:latin typeface="Calibri"/>
                <a:cs typeface="Calibri"/>
              </a:rPr>
              <a:t>Electrodes de surface </a:t>
            </a:r>
            <a:r>
              <a:rPr lang="fr-BE" dirty="0" smtClean="0">
                <a:solidFill>
                  <a:schemeClr val="bg1"/>
                </a:solidFill>
                <a:latin typeface="Calibri"/>
                <a:cs typeface="Calibri"/>
              </a:rPr>
              <a:t>:</a:t>
            </a:r>
            <a:br>
              <a:rPr lang="fr-BE" dirty="0" smtClean="0">
                <a:solidFill>
                  <a:schemeClr val="bg1"/>
                </a:solidFill>
                <a:latin typeface="Calibri"/>
                <a:cs typeface="Calibri"/>
              </a:rPr>
            </a:br>
            <a:r>
              <a:rPr lang="fr-BE" dirty="0" smtClean="0">
                <a:solidFill>
                  <a:schemeClr val="bg1"/>
                </a:solidFill>
                <a:latin typeface="Calibri"/>
                <a:cs typeface="Calibri"/>
              </a:rPr>
              <a:t>	-	non douloureuse</a:t>
            </a:r>
            <a:br>
              <a:rPr lang="fr-BE" dirty="0" smtClean="0">
                <a:solidFill>
                  <a:schemeClr val="bg1"/>
                </a:solidFill>
                <a:latin typeface="Calibri"/>
                <a:cs typeface="Calibri"/>
              </a:rPr>
            </a:br>
            <a:r>
              <a:rPr lang="fr-BE" dirty="0" smtClean="0">
                <a:solidFill>
                  <a:schemeClr val="bg1"/>
                </a:solidFill>
                <a:latin typeface="Calibri"/>
                <a:cs typeface="Calibri"/>
              </a:rPr>
              <a:t>	-	large volume de recueil</a:t>
            </a:r>
            <a:br>
              <a:rPr lang="fr-BE" dirty="0" smtClean="0">
                <a:solidFill>
                  <a:schemeClr val="bg1"/>
                </a:solidFill>
                <a:latin typeface="Calibri"/>
                <a:cs typeface="Calibri"/>
              </a:rPr>
            </a:br>
            <a:r>
              <a:rPr lang="fr-BE" dirty="0" smtClean="0">
                <a:solidFill>
                  <a:schemeClr val="bg1"/>
                </a:solidFill>
                <a:latin typeface="Calibri"/>
                <a:cs typeface="Calibri"/>
              </a:rPr>
              <a:t>	-	risques de contamination négligeables</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Aiguille-électrodes si :</a:t>
            </a:r>
            <a:br>
              <a:rPr lang="fr-BE" dirty="0" smtClean="0">
                <a:solidFill>
                  <a:schemeClr val="bg1"/>
                </a:solidFill>
                <a:latin typeface="Calibri"/>
                <a:cs typeface="Calibri"/>
              </a:rPr>
            </a:br>
            <a:r>
              <a:rPr lang="fr-BE" dirty="0" smtClean="0">
                <a:solidFill>
                  <a:schemeClr val="bg1"/>
                </a:solidFill>
                <a:latin typeface="Calibri"/>
                <a:cs typeface="Calibri"/>
              </a:rPr>
              <a:t>	-	muscle profond (sus-épineux)</a:t>
            </a:r>
            <a:br>
              <a:rPr lang="fr-BE" dirty="0" smtClean="0">
                <a:solidFill>
                  <a:schemeClr val="bg1"/>
                </a:solidFill>
                <a:latin typeface="Calibri"/>
                <a:cs typeface="Calibri"/>
              </a:rPr>
            </a:br>
            <a:r>
              <a:rPr lang="fr-BE" dirty="0" smtClean="0">
                <a:solidFill>
                  <a:schemeClr val="bg1"/>
                </a:solidFill>
                <a:latin typeface="Calibri"/>
                <a:cs typeface="Calibri"/>
              </a:rPr>
              <a:t>	-	nerf profond (versant sensitif du nerf tibial)</a:t>
            </a:r>
            <a:br>
              <a:rPr lang="fr-BE" dirty="0" smtClean="0">
                <a:solidFill>
                  <a:schemeClr val="bg1"/>
                </a:solidFill>
                <a:latin typeface="Calibri"/>
                <a:cs typeface="Calibri"/>
              </a:rPr>
            </a:br>
            <a:r>
              <a:rPr lang="fr-BE" dirty="0" smtClean="0">
                <a:solidFill>
                  <a:schemeClr val="bg1"/>
                </a:solidFill>
                <a:latin typeface="Calibri"/>
                <a:cs typeface="Calibri"/>
              </a:rPr>
              <a:t>	-	oedèmes, infiltrat, tissu adipeux</a:t>
            </a:r>
            <a:br>
              <a:rPr lang="fr-BE" dirty="0" smtClean="0">
                <a:solidFill>
                  <a:schemeClr val="bg1"/>
                </a:solidFill>
                <a:latin typeface="Calibri"/>
                <a:cs typeface="Calibri"/>
              </a:rPr>
            </a:br>
            <a:r>
              <a:rPr lang="fr-BE" dirty="0" smtClean="0">
                <a:solidFill>
                  <a:schemeClr val="bg1"/>
                </a:solidFill>
                <a:latin typeface="Calibri"/>
                <a:cs typeface="Calibri"/>
              </a:rPr>
              <a:t>	-	axonopathie sévère </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8775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Quelques notions à comprendre</a:t>
            </a:r>
            <a:endParaRPr lang="fr-FR" b="1" dirty="0">
              <a:solidFill>
                <a:srgbClr val="FF0000"/>
              </a:solidFill>
              <a:latin typeface="Calibri"/>
              <a:cs typeface="Calibri"/>
            </a:endParaRPr>
          </a:p>
        </p:txBody>
      </p:sp>
      <p:sp>
        <p:nvSpPr>
          <p:cNvPr id="9" name="Rectangle 8"/>
          <p:cNvSpPr/>
          <p:nvPr/>
        </p:nvSpPr>
        <p:spPr>
          <a:xfrm>
            <a:off x="215900" y="1163395"/>
            <a:ext cx="8928100" cy="4955199"/>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Stimulation bipolaire ou monopolaire ?</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Stimulation à voltage ou courant constant ?</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Conduction antidromique ou orthodromique</a:t>
            </a:r>
            <a:br>
              <a:rPr lang="fr-BE" dirty="0" smtClean="0">
                <a:solidFill>
                  <a:schemeClr val="bg1"/>
                </a:solidFill>
                <a:latin typeface="Calibri"/>
                <a:cs typeface="Calibri"/>
              </a:rPr>
            </a:br>
            <a:r>
              <a:rPr lang="fr-BE" dirty="0" smtClean="0">
                <a:solidFill>
                  <a:schemeClr val="bg1"/>
                </a:solidFill>
                <a:latin typeface="Calibri"/>
                <a:cs typeface="Calibri"/>
              </a:rPr>
              <a:t>		- VCS : anti ou ortho</a:t>
            </a:r>
            <a:br>
              <a:rPr lang="fr-BE" dirty="0" smtClean="0">
                <a:solidFill>
                  <a:schemeClr val="bg1"/>
                </a:solidFill>
                <a:latin typeface="Calibri"/>
                <a:cs typeface="Calibri"/>
              </a:rPr>
            </a:br>
            <a:r>
              <a:rPr lang="fr-BE" dirty="0" smtClean="0">
                <a:solidFill>
                  <a:schemeClr val="bg1"/>
                </a:solidFill>
                <a:latin typeface="Calibri"/>
                <a:cs typeface="Calibri"/>
              </a:rPr>
              <a:t>		- LDM et VCM : ortho</a:t>
            </a:r>
            <a:br>
              <a:rPr lang="fr-BE" dirty="0" smtClean="0">
                <a:solidFill>
                  <a:schemeClr val="bg1"/>
                </a:solidFill>
                <a:latin typeface="Calibri"/>
                <a:cs typeface="Calibri"/>
              </a:rPr>
            </a:br>
            <a:r>
              <a:rPr lang="fr-BE" dirty="0" smtClean="0">
                <a:solidFill>
                  <a:schemeClr val="bg1"/>
                </a:solidFill>
                <a:latin typeface="Calibri"/>
                <a:cs typeface="Calibri"/>
              </a:rPr>
              <a:t>		- Ondes F : afférence anti et efférence ortho</a:t>
            </a:r>
            <a:br>
              <a:rPr lang="fr-BE" dirty="0" smtClean="0">
                <a:solidFill>
                  <a:schemeClr val="bg1"/>
                </a:solidFill>
                <a:latin typeface="Calibri"/>
                <a:cs typeface="Calibri"/>
              </a:rPr>
            </a:br>
            <a:r>
              <a:rPr lang="fr-BE" dirty="0" smtClean="0">
                <a:solidFill>
                  <a:schemeClr val="bg1"/>
                </a:solidFill>
                <a:latin typeface="Calibri"/>
                <a:cs typeface="Calibri"/>
              </a:rPr>
              <a:t>		- Réflexes H afférence ortho et efférence ortho</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Dispersion temporelle et Annulation de phases</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Champ proche/champ lointain ; onde propagée/onde stationnaire</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 Cross Talk »</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Stimulation anodale</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11619"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Digitalisation</a:t>
            </a:r>
            <a:endParaRPr lang="fr-FR" b="1" dirty="0">
              <a:solidFill>
                <a:srgbClr val="FFFF00"/>
              </a:solidFill>
              <a:latin typeface="Calibri"/>
              <a:cs typeface="Calibri"/>
            </a:endParaRPr>
          </a:p>
        </p:txBody>
      </p:sp>
      <p:grpSp>
        <p:nvGrpSpPr>
          <p:cNvPr id="2" name="Group 4"/>
          <p:cNvGrpSpPr>
            <a:grpSpLocks/>
          </p:cNvGrpSpPr>
          <p:nvPr/>
        </p:nvGrpSpPr>
        <p:grpSpPr bwMode="auto">
          <a:xfrm>
            <a:off x="685801" y="1219200"/>
            <a:ext cx="7848600" cy="2971800"/>
            <a:chOff x="432" y="432"/>
            <a:chExt cx="4944" cy="1872"/>
          </a:xfrm>
        </p:grpSpPr>
        <p:sp>
          <p:nvSpPr>
            <p:cNvPr id="111622" name="Rectangle 5"/>
            <p:cNvSpPr>
              <a:spLocks noChangeArrowheads="1"/>
            </p:cNvSpPr>
            <p:nvPr/>
          </p:nvSpPr>
          <p:spPr bwMode="auto">
            <a:xfrm>
              <a:off x="480" y="432"/>
              <a:ext cx="4896" cy="187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fr-FR">
                <a:latin typeface="Calibri"/>
                <a:cs typeface="Calibri"/>
              </a:endParaRPr>
            </a:p>
          </p:txBody>
        </p:sp>
        <p:cxnSp>
          <p:nvCxnSpPr>
            <p:cNvPr id="111623" name="AutoShape 6"/>
            <p:cNvCxnSpPr>
              <a:cxnSpLocks noChangeShapeType="1"/>
              <a:stCxn id="111622" idx="1"/>
              <a:endCxn id="111622" idx="1"/>
            </p:cNvCxnSpPr>
            <p:nvPr/>
          </p:nvCxnSpPr>
          <p:spPr bwMode="auto">
            <a:xfrm>
              <a:off x="480" y="1368"/>
              <a:ext cx="0" cy="0"/>
            </a:xfrm>
            <a:prstGeom prst="straightConnector1">
              <a:avLst/>
            </a:prstGeom>
            <a:noFill/>
            <a:ln w="9525">
              <a:solidFill>
                <a:schemeClr val="tx1"/>
              </a:solidFill>
              <a:round/>
              <a:headEnd/>
              <a:tailEnd/>
            </a:ln>
          </p:spPr>
        </p:cxnSp>
        <p:sp>
          <p:nvSpPr>
            <p:cNvPr id="111624" name="Freeform 7"/>
            <p:cNvSpPr>
              <a:spLocks/>
            </p:cNvSpPr>
            <p:nvPr/>
          </p:nvSpPr>
          <p:spPr bwMode="auto">
            <a:xfrm>
              <a:off x="1056" y="528"/>
              <a:ext cx="4176" cy="1681"/>
            </a:xfrm>
            <a:custGeom>
              <a:avLst/>
              <a:gdLst>
                <a:gd name="T0" fmla="*/ 0 w 4176"/>
                <a:gd name="T1" fmla="*/ 1117 h 1681"/>
                <a:gd name="T2" fmla="*/ 564 w 4176"/>
                <a:gd name="T3" fmla="*/ 1165 h 1681"/>
                <a:gd name="T4" fmla="*/ 672 w 4176"/>
                <a:gd name="T5" fmla="*/ 1201 h 1681"/>
                <a:gd name="T6" fmla="*/ 852 w 4176"/>
                <a:gd name="T7" fmla="*/ 1309 h 1681"/>
                <a:gd name="T8" fmla="*/ 924 w 4176"/>
                <a:gd name="T9" fmla="*/ 1357 h 1681"/>
                <a:gd name="T10" fmla="*/ 960 w 4176"/>
                <a:gd name="T11" fmla="*/ 1381 h 1681"/>
                <a:gd name="T12" fmla="*/ 1128 w 4176"/>
                <a:gd name="T13" fmla="*/ 1597 h 1681"/>
                <a:gd name="T14" fmla="*/ 1200 w 4176"/>
                <a:gd name="T15" fmla="*/ 1681 h 1681"/>
                <a:gd name="T16" fmla="*/ 1272 w 4176"/>
                <a:gd name="T17" fmla="*/ 1501 h 1681"/>
                <a:gd name="T18" fmla="*/ 1308 w 4176"/>
                <a:gd name="T19" fmla="*/ 1189 h 1681"/>
                <a:gd name="T20" fmla="*/ 1380 w 4176"/>
                <a:gd name="T21" fmla="*/ 625 h 1681"/>
                <a:gd name="T22" fmla="*/ 1392 w 4176"/>
                <a:gd name="T23" fmla="*/ 13 h 1681"/>
                <a:gd name="T24" fmla="*/ 1404 w 4176"/>
                <a:gd name="T25" fmla="*/ 49 h 1681"/>
                <a:gd name="T26" fmla="*/ 1428 w 4176"/>
                <a:gd name="T27" fmla="*/ 85 h 1681"/>
                <a:gd name="T28" fmla="*/ 1488 w 4176"/>
                <a:gd name="T29" fmla="*/ 229 h 1681"/>
                <a:gd name="T30" fmla="*/ 1608 w 4176"/>
                <a:gd name="T31" fmla="*/ 517 h 1681"/>
                <a:gd name="T32" fmla="*/ 1668 w 4176"/>
                <a:gd name="T33" fmla="*/ 661 h 1681"/>
                <a:gd name="T34" fmla="*/ 1800 w 4176"/>
                <a:gd name="T35" fmla="*/ 373 h 1681"/>
                <a:gd name="T36" fmla="*/ 1872 w 4176"/>
                <a:gd name="T37" fmla="*/ 577 h 1681"/>
                <a:gd name="T38" fmla="*/ 1968 w 4176"/>
                <a:gd name="T39" fmla="*/ 925 h 1681"/>
                <a:gd name="T40" fmla="*/ 2028 w 4176"/>
                <a:gd name="T41" fmla="*/ 1069 h 1681"/>
                <a:gd name="T42" fmla="*/ 2064 w 4176"/>
                <a:gd name="T43" fmla="*/ 1141 h 1681"/>
                <a:gd name="T44" fmla="*/ 2316 w 4176"/>
                <a:gd name="T45" fmla="*/ 1285 h 1681"/>
                <a:gd name="T46" fmla="*/ 2496 w 4176"/>
                <a:gd name="T47" fmla="*/ 1249 h 1681"/>
                <a:gd name="T48" fmla="*/ 2532 w 4176"/>
                <a:gd name="T49" fmla="*/ 1225 h 1681"/>
                <a:gd name="T50" fmla="*/ 2604 w 4176"/>
                <a:gd name="T51" fmla="*/ 1201 h 1681"/>
                <a:gd name="T52" fmla="*/ 2640 w 4176"/>
                <a:gd name="T53" fmla="*/ 1189 h 1681"/>
                <a:gd name="T54" fmla="*/ 2760 w 4176"/>
                <a:gd name="T55" fmla="*/ 1201 h 1681"/>
                <a:gd name="T56" fmla="*/ 2832 w 4176"/>
                <a:gd name="T57" fmla="*/ 1225 h 1681"/>
                <a:gd name="T58" fmla="*/ 2868 w 4176"/>
                <a:gd name="T59" fmla="*/ 1237 h 1681"/>
                <a:gd name="T60" fmla="*/ 3012 w 4176"/>
                <a:gd name="T61" fmla="*/ 1213 h 1681"/>
                <a:gd name="T62" fmla="*/ 3120 w 4176"/>
                <a:gd name="T63" fmla="*/ 1141 h 1681"/>
                <a:gd name="T64" fmla="*/ 3420 w 4176"/>
                <a:gd name="T65" fmla="*/ 1033 h 1681"/>
                <a:gd name="T66" fmla="*/ 4080 w 4176"/>
                <a:gd name="T67" fmla="*/ 1021 h 1681"/>
                <a:gd name="T68" fmla="*/ 4176 w 4176"/>
                <a:gd name="T69" fmla="*/ 997 h 16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76"/>
                <a:gd name="T106" fmla="*/ 0 h 1681"/>
                <a:gd name="T107" fmla="*/ 4176 w 4176"/>
                <a:gd name="T108" fmla="*/ 1681 h 16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76" h="1681">
                  <a:moveTo>
                    <a:pt x="0" y="1117"/>
                  </a:moveTo>
                  <a:cubicBezTo>
                    <a:pt x="228" y="1124"/>
                    <a:pt x="372" y="1101"/>
                    <a:pt x="564" y="1165"/>
                  </a:cubicBezTo>
                  <a:cubicBezTo>
                    <a:pt x="595" y="1175"/>
                    <a:pt x="645" y="1183"/>
                    <a:pt x="672" y="1201"/>
                  </a:cubicBezTo>
                  <a:cubicBezTo>
                    <a:pt x="730" y="1240"/>
                    <a:pt x="793" y="1270"/>
                    <a:pt x="852" y="1309"/>
                  </a:cubicBezTo>
                  <a:cubicBezTo>
                    <a:pt x="876" y="1325"/>
                    <a:pt x="900" y="1341"/>
                    <a:pt x="924" y="1357"/>
                  </a:cubicBezTo>
                  <a:cubicBezTo>
                    <a:pt x="936" y="1365"/>
                    <a:pt x="960" y="1381"/>
                    <a:pt x="960" y="1381"/>
                  </a:cubicBezTo>
                  <a:cubicBezTo>
                    <a:pt x="1011" y="1458"/>
                    <a:pt x="1069" y="1526"/>
                    <a:pt x="1128" y="1597"/>
                  </a:cubicBezTo>
                  <a:cubicBezTo>
                    <a:pt x="1167" y="1644"/>
                    <a:pt x="1138" y="1660"/>
                    <a:pt x="1200" y="1681"/>
                  </a:cubicBezTo>
                  <a:cubicBezTo>
                    <a:pt x="1220" y="1620"/>
                    <a:pt x="1261" y="1567"/>
                    <a:pt x="1272" y="1501"/>
                  </a:cubicBezTo>
                  <a:cubicBezTo>
                    <a:pt x="1289" y="1398"/>
                    <a:pt x="1291" y="1292"/>
                    <a:pt x="1308" y="1189"/>
                  </a:cubicBezTo>
                  <a:cubicBezTo>
                    <a:pt x="1339" y="1002"/>
                    <a:pt x="1359" y="814"/>
                    <a:pt x="1380" y="625"/>
                  </a:cubicBezTo>
                  <a:cubicBezTo>
                    <a:pt x="1384" y="421"/>
                    <a:pt x="1384" y="217"/>
                    <a:pt x="1392" y="13"/>
                  </a:cubicBezTo>
                  <a:cubicBezTo>
                    <a:pt x="1393" y="0"/>
                    <a:pt x="1398" y="38"/>
                    <a:pt x="1404" y="49"/>
                  </a:cubicBezTo>
                  <a:cubicBezTo>
                    <a:pt x="1410" y="62"/>
                    <a:pt x="1422" y="72"/>
                    <a:pt x="1428" y="85"/>
                  </a:cubicBezTo>
                  <a:cubicBezTo>
                    <a:pt x="1450" y="134"/>
                    <a:pt x="1464" y="181"/>
                    <a:pt x="1488" y="229"/>
                  </a:cubicBezTo>
                  <a:cubicBezTo>
                    <a:pt x="1534" y="321"/>
                    <a:pt x="1566" y="423"/>
                    <a:pt x="1608" y="517"/>
                  </a:cubicBezTo>
                  <a:cubicBezTo>
                    <a:pt x="1632" y="572"/>
                    <a:pt x="1636" y="613"/>
                    <a:pt x="1668" y="661"/>
                  </a:cubicBezTo>
                  <a:cubicBezTo>
                    <a:pt x="1701" y="561"/>
                    <a:pt x="1767" y="473"/>
                    <a:pt x="1800" y="373"/>
                  </a:cubicBezTo>
                  <a:cubicBezTo>
                    <a:pt x="1842" y="436"/>
                    <a:pt x="1855" y="505"/>
                    <a:pt x="1872" y="577"/>
                  </a:cubicBezTo>
                  <a:cubicBezTo>
                    <a:pt x="1899" y="695"/>
                    <a:pt x="1930" y="810"/>
                    <a:pt x="1968" y="925"/>
                  </a:cubicBezTo>
                  <a:cubicBezTo>
                    <a:pt x="1985" y="977"/>
                    <a:pt x="2004" y="1021"/>
                    <a:pt x="2028" y="1069"/>
                  </a:cubicBezTo>
                  <a:cubicBezTo>
                    <a:pt x="2055" y="1123"/>
                    <a:pt x="2021" y="1089"/>
                    <a:pt x="2064" y="1141"/>
                  </a:cubicBezTo>
                  <a:cubicBezTo>
                    <a:pt x="2130" y="1220"/>
                    <a:pt x="2234" y="1230"/>
                    <a:pt x="2316" y="1285"/>
                  </a:cubicBezTo>
                  <a:cubicBezTo>
                    <a:pt x="2371" y="1278"/>
                    <a:pt x="2443" y="1275"/>
                    <a:pt x="2496" y="1249"/>
                  </a:cubicBezTo>
                  <a:cubicBezTo>
                    <a:pt x="2509" y="1243"/>
                    <a:pt x="2519" y="1231"/>
                    <a:pt x="2532" y="1225"/>
                  </a:cubicBezTo>
                  <a:cubicBezTo>
                    <a:pt x="2555" y="1215"/>
                    <a:pt x="2580" y="1209"/>
                    <a:pt x="2604" y="1201"/>
                  </a:cubicBezTo>
                  <a:cubicBezTo>
                    <a:pt x="2616" y="1197"/>
                    <a:pt x="2640" y="1189"/>
                    <a:pt x="2640" y="1189"/>
                  </a:cubicBezTo>
                  <a:cubicBezTo>
                    <a:pt x="2680" y="1193"/>
                    <a:pt x="2720" y="1194"/>
                    <a:pt x="2760" y="1201"/>
                  </a:cubicBezTo>
                  <a:cubicBezTo>
                    <a:pt x="2785" y="1206"/>
                    <a:pt x="2808" y="1217"/>
                    <a:pt x="2832" y="1225"/>
                  </a:cubicBezTo>
                  <a:cubicBezTo>
                    <a:pt x="2844" y="1229"/>
                    <a:pt x="2868" y="1237"/>
                    <a:pt x="2868" y="1237"/>
                  </a:cubicBezTo>
                  <a:cubicBezTo>
                    <a:pt x="2888" y="1235"/>
                    <a:pt x="2977" y="1233"/>
                    <a:pt x="3012" y="1213"/>
                  </a:cubicBezTo>
                  <a:cubicBezTo>
                    <a:pt x="3050" y="1192"/>
                    <a:pt x="3084" y="1165"/>
                    <a:pt x="3120" y="1141"/>
                  </a:cubicBezTo>
                  <a:cubicBezTo>
                    <a:pt x="3198" y="1089"/>
                    <a:pt x="3324" y="1049"/>
                    <a:pt x="3420" y="1033"/>
                  </a:cubicBezTo>
                  <a:cubicBezTo>
                    <a:pt x="3632" y="998"/>
                    <a:pt x="3896" y="1021"/>
                    <a:pt x="4080" y="1021"/>
                  </a:cubicBezTo>
                  <a:lnTo>
                    <a:pt x="4176" y="997"/>
                  </a:lnTo>
                </a:path>
              </a:pathLst>
            </a:custGeom>
            <a:noFill/>
            <a:ln w="19050">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25" name="Oval 8"/>
            <p:cNvSpPr>
              <a:spLocks noChangeArrowheads="1"/>
            </p:cNvSpPr>
            <p:nvPr/>
          </p:nvSpPr>
          <p:spPr bwMode="auto">
            <a:xfrm>
              <a:off x="1008" y="158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26" name="Oval 9"/>
            <p:cNvSpPr>
              <a:spLocks noChangeArrowheads="1"/>
            </p:cNvSpPr>
            <p:nvPr/>
          </p:nvSpPr>
          <p:spPr bwMode="auto">
            <a:xfrm>
              <a:off x="1344" y="158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27" name="Oval 10"/>
            <p:cNvSpPr>
              <a:spLocks noChangeArrowheads="1"/>
            </p:cNvSpPr>
            <p:nvPr/>
          </p:nvSpPr>
          <p:spPr bwMode="auto">
            <a:xfrm>
              <a:off x="1632" y="168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28" name="Oval 11"/>
            <p:cNvSpPr>
              <a:spLocks noChangeArrowheads="1"/>
            </p:cNvSpPr>
            <p:nvPr/>
          </p:nvSpPr>
          <p:spPr bwMode="auto">
            <a:xfrm>
              <a:off x="1920" y="182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29" name="Oval 12"/>
            <p:cNvSpPr>
              <a:spLocks noChangeArrowheads="1"/>
            </p:cNvSpPr>
            <p:nvPr/>
          </p:nvSpPr>
          <p:spPr bwMode="auto">
            <a:xfrm>
              <a:off x="2160" y="206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0" name="Oval 13"/>
            <p:cNvSpPr>
              <a:spLocks noChangeArrowheads="1"/>
            </p:cNvSpPr>
            <p:nvPr/>
          </p:nvSpPr>
          <p:spPr bwMode="auto">
            <a:xfrm>
              <a:off x="2304" y="168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1" name="Oval 14"/>
            <p:cNvSpPr>
              <a:spLocks noChangeArrowheads="1"/>
            </p:cNvSpPr>
            <p:nvPr/>
          </p:nvSpPr>
          <p:spPr bwMode="auto">
            <a:xfrm>
              <a:off x="2400" y="672"/>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2" name="Oval 15"/>
            <p:cNvSpPr>
              <a:spLocks noChangeArrowheads="1"/>
            </p:cNvSpPr>
            <p:nvPr/>
          </p:nvSpPr>
          <p:spPr bwMode="auto">
            <a:xfrm>
              <a:off x="2640" y="105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3" name="Oval 16"/>
            <p:cNvSpPr>
              <a:spLocks noChangeArrowheads="1"/>
            </p:cNvSpPr>
            <p:nvPr/>
          </p:nvSpPr>
          <p:spPr bwMode="auto">
            <a:xfrm>
              <a:off x="2832" y="96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4" name="Oval 17"/>
            <p:cNvSpPr>
              <a:spLocks noChangeArrowheads="1"/>
            </p:cNvSpPr>
            <p:nvPr/>
          </p:nvSpPr>
          <p:spPr bwMode="auto">
            <a:xfrm>
              <a:off x="3168" y="168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5" name="Oval 18"/>
            <p:cNvSpPr>
              <a:spLocks noChangeArrowheads="1"/>
            </p:cNvSpPr>
            <p:nvPr/>
          </p:nvSpPr>
          <p:spPr bwMode="auto">
            <a:xfrm>
              <a:off x="3456" y="177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6" name="Oval 19"/>
            <p:cNvSpPr>
              <a:spLocks noChangeArrowheads="1"/>
            </p:cNvSpPr>
            <p:nvPr/>
          </p:nvSpPr>
          <p:spPr bwMode="auto">
            <a:xfrm>
              <a:off x="3696" y="168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7" name="Oval 20"/>
            <p:cNvSpPr>
              <a:spLocks noChangeArrowheads="1"/>
            </p:cNvSpPr>
            <p:nvPr/>
          </p:nvSpPr>
          <p:spPr bwMode="auto">
            <a:xfrm>
              <a:off x="3936" y="1728"/>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8" name="Oval 21"/>
            <p:cNvSpPr>
              <a:spLocks noChangeArrowheads="1"/>
            </p:cNvSpPr>
            <p:nvPr/>
          </p:nvSpPr>
          <p:spPr bwMode="auto">
            <a:xfrm>
              <a:off x="4176" y="158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39" name="Oval 22"/>
            <p:cNvSpPr>
              <a:spLocks noChangeArrowheads="1"/>
            </p:cNvSpPr>
            <p:nvPr/>
          </p:nvSpPr>
          <p:spPr bwMode="auto">
            <a:xfrm>
              <a:off x="4416" y="153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40" name="Oval 23"/>
            <p:cNvSpPr>
              <a:spLocks noChangeArrowheads="1"/>
            </p:cNvSpPr>
            <p:nvPr/>
          </p:nvSpPr>
          <p:spPr bwMode="auto">
            <a:xfrm>
              <a:off x="4704" y="1488"/>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41" name="Oval 24"/>
            <p:cNvSpPr>
              <a:spLocks noChangeArrowheads="1"/>
            </p:cNvSpPr>
            <p:nvPr/>
          </p:nvSpPr>
          <p:spPr bwMode="auto">
            <a:xfrm>
              <a:off x="4992" y="1488"/>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sp>
          <p:nvSpPr>
            <p:cNvPr id="111642" name="Line 25"/>
            <p:cNvSpPr>
              <a:spLocks noChangeShapeType="1"/>
            </p:cNvSpPr>
            <p:nvPr/>
          </p:nvSpPr>
          <p:spPr bwMode="auto">
            <a:xfrm>
              <a:off x="1056" y="1152"/>
              <a:ext cx="0" cy="384"/>
            </a:xfrm>
            <a:prstGeom prst="line">
              <a:avLst/>
            </a:prstGeom>
            <a:noFill/>
            <a:ln w="22225">
              <a:solidFill>
                <a:schemeClr val="tx1"/>
              </a:solidFill>
              <a:prstDash val="sysDot"/>
              <a:round/>
              <a:headEnd/>
              <a:tailEnd/>
            </a:ln>
          </p:spPr>
          <p:txBody>
            <a:bodyPr wrap="none" anchor="ctr">
              <a:prstTxWarp prst="textNoShape">
                <a:avLst/>
              </a:prstTxWarp>
            </a:bodyPr>
            <a:lstStyle/>
            <a:p>
              <a:endParaRPr lang="en-US">
                <a:latin typeface="Calibri"/>
                <a:cs typeface="Calibri"/>
              </a:endParaRPr>
            </a:p>
          </p:txBody>
        </p:sp>
        <p:sp>
          <p:nvSpPr>
            <p:cNvPr id="111643" name="Line 26"/>
            <p:cNvSpPr>
              <a:spLocks noChangeShapeType="1"/>
            </p:cNvSpPr>
            <p:nvPr/>
          </p:nvSpPr>
          <p:spPr bwMode="auto">
            <a:xfrm>
              <a:off x="1392" y="1152"/>
              <a:ext cx="0" cy="384"/>
            </a:xfrm>
            <a:prstGeom prst="line">
              <a:avLst/>
            </a:prstGeom>
            <a:noFill/>
            <a:ln w="22225">
              <a:solidFill>
                <a:schemeClr val="tx1"/>
              </a:solidFill>
              <a:prstDash val="sysDot"/>
              <a:round/>
              <a:headEnd/>
              <a:tailEnd/>
            </a:ln>
          </p:spPr>
          <p:txBody>
            <a:bodyPr wrap="none" anchor="ctr">
              <a:prstTxWarp prst="textNoShape">
                <a:avLst/>
              </a:prstTxWarp>
            </a:bodyPr>
            <a:lstStyle/>
            <a:p>
              <a:endParaRPr lang="en-US">
                <a:latin typeface="Calibri"/>
                <a:cs typeface="Calibri"/>
              </a:endParaRPr>
            </a:p>
          </p:txBody>
        </p:sp>
        <p:sp>
          <p:nvSpPr>
            <p:cNvPr id="111644" name="Text Box 27"/>
            <p:cNvSpPr txBox="1">
              <a:spLocks noChangeArrowheads="1"/>
            </p:cNvSpPr>
            <p:nvPr/>
          </p:nvSpPr>
          <p:spPr bwMode="auto">
            <a:xfrm>
              <a:off x="432" y="480"/>
              <a:ext cx="1872" cy="64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fr-FR" b="1" dirty="0">
                  <a:solidFill>
                    <a:srgbClr val="3333CC"/>
                  </a:solidFill>
                  <a:latin typeface="Calibri"/>
                  <a:cs typeface="Calibri"/>
                </a:rPr>
                <a:t>Intervalle</a:t>
              </a:r>
            </a:p>
            <a:p>
              <a:pPr algn="ctr" eaLnBrk="0" hangingPunct="0">
                <a:spcBef>
                  <a:spcPct val="50000"/>
                </a:spcBef>
              </a:pPr>
              <a:r>
                <a:rPr lang="fr-FR" b="1" dirty="0">
                  <a:solidFill>
                    <a:srgbClr val="3333CC"/>
                  </a:solidFill>
                  <a:latin typeface="Calibri"/>
                  <a:cs typeface="Calibri"/>
                </a:rPr>
                <a:t>d’échantillonnage</a:t>
              </a:r>
              <a:endParaRPr lang="fr-FR" b="1" dirty="0">
                <a:solidFill>
                  <a:srgbClr val="FFFF66"/>
                </a:solidFill>
                <a:latin typeface="Calibri"/>
                <a:cs typeface="Calibri"/>
              </a:endParaRPr>
            </a:p>
          </p:txBody>
        </p:sp>
        <p:sp>
          <p:nvSpPr>
            <p:cNvPr id="111645" name="Line 28"/>
            <p:cNvSpPr>
              <a:spLocks noChangeShapeType="1"/>
            </p:cNvSpPr>
            <p:nvPr/>
          </p:nvSpPr>
          <p:spPr bwMode="auto">
            <a:xfrm flipH="1">
              <a:off x="720" y="1632"/>
              <a:ext cx="336" cy="0"/>
            </a:xfrm>
            <a:prstGeom prst="line">
              <a:avLst/>
            </a:prstGeom>
            <a:noFill/>
            <a:ln w="19050">
              <a:solidFill>
                <a:schemeClr val="tx1"/>
              </a:solidFill>
              <a:round/>
              <a:headEnd/>
              <a:tailEnd/>
            </a:ln>
          </p:spPr>
          <p:txBody>
            <a:bodyPr wrap="none" anchor="ctr">
              <a:prstTxWarp prst="textNoShape">
                <a:avLst/>
              </a:prstTxWarp>
            </a:bodyPr>
            <a:lstStyle/>
            <a:p>
              <a:endParaRPr lang="en-US">
                <a:latin typeface="Calibri"/>
                <a:cs typeface="Calibri"/>
              </a:endParaRPr>
            </a:p>
          </p:txBody>
        </p:sp>
        <p:sp>
          <p:nvSpPr>
            <p:cNvPr id="111646" name="Oval 29"/>
            <p:cNvSpPr>
              <a:spLocks noChangeArrowheads="1"/>
            </p:cNvSpPr>
            <p:nvPr/>
          </p:nvSpPr>
          <p:spPr bwMode="auto">
            <a:xfrm>
              <a:off x="672" y="158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latin typeface="Calibri"/>
                <a:cs typeface="Calibri"/>
              </a:endParaRPr>
            </a:p>
          </p:txBody>
        </p:sp>
      </p:grpSp>
      <p:sp>
        <p:nvSpPr>
          <p:cNvPr id="111621" name="Text Box 31"/>
          <p:cNvSpPr txBox="1">
            <a:spLocks noChangeArrowheads="1"/>
          </p:cNvSpPr>
          <p:nvPr/>
        </p:nvSpPr>
        <p:spPr bwMode="auto">
          <a:xfrm>
            <a:off x="533401" y="4645972"/>
            <a:ext cx="7371721" cy="461661"/>
          </a:xfrm>
          <a:prstGeom prst="rect">
            <a:avLst/>
          </a:prstGeom>
          <a:noFill/>
          <a:ln w="9525">
            <a:noFill/>
            <a:miter lim="800000"/>
            <a:headEnd/>
            <a:tailEnd/>
          </a:ln>
        </p:spPr>
        <p:txBody>
          <a:bodyPr wrap="none" lIns="91436" tIns="45718" rIns="91436" bIns="45718" anchor="ctr">
            <a:prstTxWarp prst="textNoShape">
              <a:avLst/>
            </a:prstTxWarp>
            <a:spAutoFit/>
          </a:bodyPr>
          <a:lstStyle/>
          <a:p>
            <a:pPr eaLnBrk="0" hangingPunct="0">
              <a:spcBef>
                <a:spcPct val="50000"/>
              </a:spcBef>
            </a:pPr>
            <a:r>
              <a:rPr lang="fr-FR" b="1" dirty="0">
                <a:solidFill>
                  <a:schemeClr val="bg1"/>
                </a:solidFill>
                <a:latin typeface="Calibri"/>
                <a:cs typeface="Calibri"/>
              </a:rPr>
              <a:t>Taux d’échantillonnage = 1 / intervalle d’échantillonnage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8775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Électrodes </a:t>
            </a:r>
            <a:r>
              <a:rPr lang="fr-FR" b="1" dirty="0" smtClean="0">
                <a:solidFill>
                  <a:schemeClr val="bg1"/>
                </a:solidFill>
                <a:latin typeface="Calibri"/>
                <a:cs typeface="Calibri"/>
              </a:rPr>
              <a:t>d’enregistrement : </a:t>
            </a:r>
            <a:r>
              <a:rPr lang="fr-FR" b="1" dirty="0" err="1" smtClean="0">
                <a:solidFill>
                  <a:srgbClr val="FF0000"/>
                </a:solidFill>
                <a:latin typeface="Calibri"/>
                <a:cs typeface="Calibri"/>
              </a:rPr>
              <a:t>monopolaire</a:t>
            </a:r>
            <a:r>
              <a:rPr lang="fr-FR" b="1" dirty="0" smtClean="0">
                <a:solidFill>
                  <a:srgbClr val="FF0000"/>
                </a:solidFill>
                <a:latin typeface="Calibri"/>
                <a:cs typeface="Calibri"/>
              </a:rPr>
              <a:t> vs bipolaire</a:t>
            </a:r>
            <a:endParaRPr lang="fr-FR" b="1" dirty="0">
              <a:solidFill>
                <a:srgbClr val="FF0000"/>
              </a:solidFill>
              <a:latin typeface="Calibri"/>
              <a:cs typeface="Calibri"/>
            </a:endParaRPr>
          </a:p>
        </p:txBody>
      </p:sp>
      <p:sp>
        <p:nvSpPr>
          <p:cNvPr id="9" name="Rectangle 8"/>
          <p:cNvSpPr/>
          <p:nvPr/>
        </p:nvSpPr>
        <p:spPr>
          <a:xfrm>
            <a:off x="190500" y="-17705"/>
            <a:ext cx="9144000" cy="2296009"/>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Monopolaire (A) : 	active 1 cm </a:t>
            </a:r>
            <a:r>
              <a:rPr lang="fr-BE" u="sng" dirty="0" smtClean="0">
                <a:solidFill>
                  <a:schemeClr val="bg1"/>
                </a:solidFill>
                <a:latin typeface="Calibri"/>
                <a:cs typeface="Calibri"/>
              </a:rPr>
              <a:t>en aval</a:t>
            </a:r>
            <a:r>
              <a:rPr lang="fr-BE" dirty="0" smtClean="0">
                <a:solidFill>
                  <a:schemeClr val="bg1"/>
                </a:solidFill>
                <a:latin typeface="Calibri"/>
                <a:cs typeface="Calibri"/>
              </a:rPr>
              <a:t> de la plaque motrice</a:t>
            </a:r>
            <a:br>
              <a:rPr lang="fr-BE" dirty="0" smtClean="0">
                <a:solidFill>
                  <a:schemeClr val="bg1"/>
                </a:solidFill>
                <a:latin typeface="Calibri"/>
                <a:cs typeface="Calibri"/>
              </a:rPr>
            </a:br>
            <a:r>
              <a:rPr lang="fr-BE" dirty="0" smtClean="0">
                <a:solidFill>
                  <a:schemeClr val="bg1"/>
                </a:solidFill>
                <a:latin typeface="Calibri"/>
                <a:cs typeface="Calibri"/>
              </a:rPr>
              <a:t>				référence très à distance de l’active</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Bipolaire (B) :		active à hauteur de la plaque motrice</a:t>
            </a:r>
            <a:br>
              <a:rPr lang="fr-BE" dirty="0" smtClean="0">
                <a:solidFill>
                  <a:schemeClr val="bg1"/>
                </a:solidFill>
                <a:latin typeface="Calibri"/>
                <a:cs typeface="Calibri"/>
              </a:rPr>
            </a:br>
            <a:r>
              <a:rPr lang="fr-BE" dirty="0" smtClean="0">
                <a:solidFill>
                  <a:schemeClr val="bg1"/>
                </a:solidFill>
                <a:latin typeface="Calibri"/>
                <a:cs typeface="Calibri"/>
              </a:rPr>
              <a:t>				référence à 3 cm de </a:t>
            </a:r>
            <a:r>
              <a:rPr lang="fr-BE" dirty="0" smtClean="0">
                <a:solidFill>
                  <a:schemeClr val="bg1"/>
                </a:solidFill>
                <a:latin typeface="Calibri"/>
                <a:cs typeface="Calibri"/>
              </a:rPr>
              <a:t>l’active</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Terre large et très conductrice </a:t>
            </a:r>
            <a:endParaRPr lang="en-US" dirty="0">
              <a:latin typeface="Calibri"/>
              <a:cs typeface="Calibri"/>
            </a:endParaRPr>
          </a:p>
        </p:txBody>
      </p:sp>
      <p:pic>
        <p:nvPicPr>
          <p:cNvPr id="5" name="Image 4"/>
          <p:cNvPicPr>
            <a:picLocks noChangeAspect="1"/>
          </p:cNvPicPr>
          <p:nvPr/>
        </p:nvPicPr>
        <p:blipFill>
          <a:blip r:embed="rId4"/>
          <a:stretch>
            <a:fillRect/>
          </a:stretch>
        </p:blipFill>
        <p:spPr>
          <a:xfrm>
            <a:off x="1079500" y="2565400"/>
            <a:ext cx="3026056" cy="3581400"/>
          </a:xfrm>
          <a:prstGeom prst="rect">
            <a:avLst/>
          </a:prstGeom>
        </p:spPr>
      </p:pic>
      <p:pic>
        <p:nvPicPr>
          <p:cNvPr id="6" name="Image 5"/>
          <p:cNvPicPr>
            <a:picLocks noChangeAspect="1"/>
          </p:cNvPicPr>
          <p:nvPr/>
        </p:nvPicPr>
        <p:blipFill>
          <a:blip r:embed="rId5"/>
          <a:stretch>
            <a:fillRect/>
          </a:stretch>
        </p:blipFill>
        <p:spPr>
          <a:xfrm>
            <a:off x="5109623" y="2540000"/>
            <a:ext cx="2453849" cy="36068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8775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à voltage ou </a:t>
            </a:r>
            <a:r>
              <a:rPr lang="fr-FR" b="1" dirty="0" smtClean="0">
                <a:solidFill>
                  <a:srgbClr val="FF0000"/>
                </a:solidFill>
                <a:latin typeface="Calibri"/>
                <a:cs typeface="Calibri"/>
              </a:rPr>
              <a:t>courant constant </a:t>
            </a:r>
            <a:r>
              <a:rPr lang="fr-FR" b="1" dirty="0" smtClean="0">
                <a:solidFill>
                  <a:schemeClr val="bg1"/>
                </a:solidFill>
                <a:latin typeface="Calibri"/>
                <a:cs typeface="Calibri"/>
              </a:rPr>
              <a:t>?</a:t>
            </a:r>
            <a:endParaRPr lang="fr-FR" b="1" dirty="0">
              <a:solidFill>
                <a:srgbClr val="FF0000"/>
              </a:solidFill>
              <a:latin typeface="Calibri"/>
              <a:cs typeface="Calibri"/>
            </a:endParaRPr>
          </a:p>
        </p:txBody>
      </p:sp>
      <p:pic>
        <p:nvPicPr>
          <p:cNvPr id="7" name="Image 6"/>
          <p:cNvPicPr>
            <a:picLocks noChangeAspect="1"/>
          </p:cNvPicPr>
          <p:nvPr/>
        </p:nvPicPr>
        <p:blipFill>
          <a:blip r:embed="rId3"/>
          <a:stretch>
            <a:fillRect/>
          </a:stretch>
        </p:blipFill>
        <p:spPr>
          <a:xfrm>
            <a:off x="2527803" y="431800"/>
            <a:ext cx="4219980" cy="5537200"/>
          </a:xfrm>
          <a:prstGeom prst="rect">
            <a:avLst/>
          </a:prstGeom>
        </p:spPr>
      </p:pic>
      <p:sp>
        <p:nvSpPr>
          <p:cNvPr id="5" name="Rectangle 4"/>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8775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Électrodes </a:t>
            </a:r>
            <a:r>
              <a:rPr lang="fr-FR" b="1" dirty="0" smtClean="0">
                <a:solidFill>
                  <a:schemeClr val="bg1"/>
                </a:solidFill>
                <a:latin typeface="Calibri"/>
                <a:cs typeface="Calibri"/>
              </a:rPr>
              <a:t>d’enregistrement : </a:t>
            </a:r>
            <a:r>
              <a:rPr lang="fr-FR" b="1" dirty="0" smtClean="0">
                <a:solidFill>
                  <a:srgbClr val="FF0000"/>
                </a:solidFill>
                <a:latin typeface="Calibri"/>
                <a:cs typeface="Calibri"/>
              </a:rPr>
              <a:t>distance </a:t>
            </a:r>
            <a:r>
              <a:rPr lang="fr-FR" b="1" dirty="0" err="1" smtClean="0">
                <a:solidFill>
                  <a:srgbClr val="FF0000"/>
                </a:solidFill>
                <a:latin typeface="Calibri"/>
                <a:cs typeface="Calibri"/>
              </a:rPr>
              <a:t>inter-électrode</a:t>
            </a:r>
            <a:endParaRPr lang="fr-FR" b="1" dirty="0">
              <a:solidFill>
                <a:srgbClr val="FF0000"/>
              </a:solidFill>
              <a:latin typeface="Calibri"/>
              <a:cs typeface="Calibri"/>
            </a:endParaRPr>
          </a:p>
        </p:txBody>
      </p:sp>
      <p:sp>
        <p:nvSpPr>
          <p:cNvPr id="9" name="Rectangle 8"/>
          <p:cNvSpPr/>
          <p:nvPr/>
        </p:nvSpPr>
        <p:spPr>
          <a:xfrm>
            <a:off x="215900" y="1163395"/>
            <a:ext cx="8928100" cy="4512000"/>
          </a:xfrm>
          <a:prstGeom prst="rect">
            <a:avLst/>
          </a:prstGeom>
        </p:spPr>
        <p:txBody>
          <a:bodyPr wrap="square" lIns="91436" tIns="45718" rIns="91436" bIns="45718">
            <a:spAutoFit/>
          </a:bodyPr>
          <a:lstStyle/>
          <a:p>
            <a:pPr>
              <a:lnSpc>
                <a:spcPct val="120000"/>
              </a:lnSpc>
              <a:tabLst>
                <a:tab pos="476230" algn="l"/>
                <a:tab pos="857214" algn="l"/>
                <a:tab pos="2514495" algn="l"/>
                <a:tab pos="2870081" algn="l"/>
                <a:tab pos="6095746" algn="l"/>
              </a:tabLst>
            </a:pPr>
            <a:r>
              <a:rPr lang="fr-BE" b="1" dirty="0" smtClean="0">
                <a:solidFill>
                  <a:srgbClr val="FF6600"/>
                </a:solidFill>
                <a:latin typeface="Calibri"/>
                <a:cs typeface="Calibri"/>
              </a:rPr>
              <a:t>Enregistrement bipolaire (VCS)</a:t>
            </a:r>
          </a:p>
          <a:p>
            <a:pPr indent="444482">
              <a:lnSpc>
                <a:spcPct val="120000"/>
              </a:lnSpc>
              <a:buBlip>
                <a:blip r:embed="rId3"/>
              </a:buBlip>
              <a:tabLst>
                <a:tab pos="476230" algn="l"/>
                <a:tab pos="857214" algn="l"/>
                <a:tab pos="2514495" algn="l"/>
                <a:tab pos="2870081"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Ecart trop faible (1 à 2 cm) :</a:t>
            </a:r>
            <a:br>
              <a:rPr lang="fr-BE" dirty="0" smtClean="0">
                <a:solidFill>
                  <a:schemeClr val="bg1"/>
                </a:solidFill>
                <a:latin typeface="Calibri"/>
                <a:cs typeface="Calibri"/>
              </a:rPr>
            </a:br>
            <a:r>
              <a:rPr lang="fr-BE" dirty="0" smtClean="0">
                <a:solidFill>
                  <a:schemeClr val="bg1"/>
                </a:solidFill>
                <a:latin typeface="Calibri"/>
                <a:cs typeface="Calibri"/>
              </a:rPr>
              <a:t>	le potentiel arrive sous la référence alors qu’il influence 		encore l’active =&gt;</a:t>
            </a:r>
            <a:br>
              <a:rPr lang="fr-BE" dirty="0" smtClean="0">
                <a:solidFill>
                  <a:schemeClr val="bg1"/>
                </a:solidFill>
                <a:latin typeface="Calibri"/>
                <a:cs typeface="Calibri"/>
              </a:rPr>
            </a:br>
            <a:r>
              <a:rPr lang="fr-BE" dirty="0" smtClean="0">
                <a:solidFill>
                  <a:schemeClr val="bg1"/>
                </a:solidFill>
                <a:latin typeface="Calibri"/>
                <a:cs typeface="Calibri"/>
              </a:rPr>
              <a:t>			-	amplitudes et surfaces réduites</a:t>
            </a:r>
            <a:br>
              <a:rPr lang="fr-BE" dirty="0" smtClean="0">
                <a:solidFill>
                  <a:schemeClr val="bg1"/>
                </a:solidFill>
                <a:latin typeface="Calibri"/>
                <a:cs typeface="Calibri"/>
              </a:rPr>
            </a:br>
            <a:r>
              <a:rPr lang="fr-BE" dirty="0" smtClean="0">
                <a:solidFill>
                  <a:schemeClr val="bg1"/>
                </a:solidFill>
                <a:latin typeface="Calibri"/>
                <a:cs typeface="Calibri"/>
              </a:rPr>
              <a:t>			-	signal fortement biphasique</a:t>
            </a: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Ecart trop grand (&gt; à 3 cm) :</a:t>
            </a:r>
            <a:br>
              <a:rPr lang="fr-BE" dirty="0" smtClean="0">
                <a:solidFill>
                  <a:schemeClr val="bg1"/>
                </a:solidFill>
                <a:latin typeface="Calibri"/>
                <a:cs typeface="Calibri"/>
              </a:rPr>
            </a:br>
            <a:r>
              <a:rPr lang="fr-BE" dirty="0" smtClean="0">
                <a:solidFill>
                  <a:schemeClr val="bg1"/>
                </a:solidFill>
                <a:latin typeface="Calibri"/>
                <a:cs typeface="Calibri"/>
              </a:rPr>
              <a:t>			-	amplitude décroît</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Ecart idéal (</a:t>
            </a:r>
            <a:r>
              <a:rPr lang="fr-BE" b="1" dirty="0" smtClean="0">
                <a:solidFill>
                  <a:srgbClr val="FFFF00"/>
                </a:solidFill>
                <a:latin typeface="Calibri"/>
                <a:cs typeface="Calibri"/>
              </a:rPr>
              <a:t>2,5 à 3 cm</a:t>
            </a:r>
            <a:r>
              <a:rPr lang="fr-BE" dirty="0" smtClean="0">
                <a:solidFill>
                  <a:schemeClr val="bg1"/>
                </a:solidFill>
                <a:latin typeface="Calibri"/>
                <a:cs typeface="Calibri"/>
              </a:rPr>
              <a:t>)</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8775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Dispersion temporelle et annulation de phases</a:t>
            </a:r>
            <a:endParaRPr lang="fr-FR" b="1" dirty="0">
              <a:solidFill>
                <a:srgbClr val="FF6600"/>
              </a:solidFill>
              <a:latin typeface="Calibri"/>
              <a:cs typeface="Calibri"/>
            </a:endParaRPr>
          </a:p>
        </p:txBody>
      </p:sp>
      <p:sp>
        <p:nvSpPr>
          <p:cNvPr id="9" name="Rectangle 8"/>
          <p:cNvSpPr/>
          <p:nvPr/>
        </p:nvSpPr>
        <p:spPr>
          <a:xfrm>
            <a:off x="342900" y="4737100"/>
            <a:ext cx="3238500" cy="1409613"/>
          </a:xfrm>
          <a:prstGeom prst="rect">
            <a:avLst/>
          </a:prstGeom>
        </p:spPr>
        <p:txBody>
          <a:bodyPr wrap="square" lIns="91436" tIns="45718" rIns="91436" bIns="45718">
            <a:spAutoFit/>
          </a:bodyPr>
          <a:lstStyle/>
          <a:p>
            <a:pPr>
              <a:lnSpc>
                <a:spcPct val="120000"/>
              </a:lnSpc>
              <a:tabLst>
                <a:tab pos="476230" algn="l"/>
                <a:tab pos="857214" algn="l"/>
                <a:tab pos="2514495" algn="l"/>
                <a:tab pos="2870081" algn="l"/>
                <a:tab pos="6095746" algn="l"/>
              </a:tabLst>
            </a:pPr>
            <a:endParaRPr lang="fr-BE" b="1" dirty="0" smtClean="0">
              <a:solidFill>
                <a:srgbClr val="FF6600"/>
              </a:solidFill>
              <a:latin typeface="Calibri"/>
              <a:cs typeface="Calibri"/>
            </a:endParaRPr>
          </a:p>
          <a:p>
            <a:pPr indent="444482">
              <a:lnSpc>
                <a:spcPct val="120000"/>
              </a:lnSpc>
              <a:buBlip>
                <a:blip r:embed="rId3"/>
              </a:buBlip>
              <a:tabLst>
                <a:tab pos="476230" algn="l"/>
                <a:tab pos="857214" algn="l"/>
                <a:tab pos="2514495" algn="l"/>
                <a:tab pos="2870081"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2514495" algn="l"/>
                <a:tab pos="2870081" algn="l"/>
                <a:tab pos="6095746" algn="l"/>
              </a:tabLst>
            </a:pPr>
            <a:r>
              <a:rPr lang="fr-BE" dirty="0" smtClean="0">
                <a:solidFill>
                  <a:schemeClr val="bg1"/>
                </a:solidFill>
                <a:latin typeface="Calibri"/>
                <a:cs typeface="Calibri"/>
              </a:rPr>
              <a:t>Somme algébrique</a:t>
            </a:r>
            <a:endParaRPr lang="en-US" dirty="0">
              <a:latin typeface="Calibri"/>
              <a:cs typeface="Calibri"/>
            </a:endParaRPr>
          </a:p>
        </p:txBody>
      </p:sp>
      <p:grpSp>
        <p:nvGrpSpPr>
          <p:cNvPr id="7" name="Grouper 6"/>
          <p:cNvGrpSpPr/>
          <p:nvPr/>
        </p:nvGrpSpPr>
        <p:grpSpPr>
          <a:xfrm>
            <a:off x="431800" y="241300"/>
            <a:ext cx="7785100" cy="5430076"/>
            <a:chOff x="393700" y="234124"/>
            <a:chExt cx="7086600" cy="4560125"/>
          </a:xfrm>
        </p:grpSpPr>
        <p:pic>
          <p:nvPicPr>
            <p:cNvPr id="6" name="Image 5"/>
            <p:cNvPicPr>
              <a:picLocks noChangeAspect="1"/>
            </p:cNvPicPr>
            <p:nvPr/>
          </p:nvPicPr>
          <p:blipFill>
            <a:blip r:embed="rId4"/>
            <a:stretch>
              <a:fillRect/>
            </a:stretch>
          </p:blipFill>
          <p:spPr>
            <a:xfrm>
              <a:off x="1701800" y="234124"/>
              <a:ext cx="5778500" cy="4255326"/>
            </a:xfrm>
            <a:prstGeom prst="rect">
              <a:avLst/>
            </a:prstGeom>
            <a:effectLst>
              <a:outerShdw blurRad="50800" dist="279400" dir="2700000" algn="tl" rotWithShape="0">
                <a:srgbClr val="000000">
                  <a:alpha val="43000"/>
                </a:srgbClr>
              </a:outerShdw>
            </a:effectLst>
          </p:spPr>
        </p:pic>
        <p:pic>
          <p:nvPicPr>
            <p:cNvPr id="5" name="Image 4"/>
            <p:cNvPicPr>
              <a:picLocks noChangeAspect="1"/>
            </p:cNvPicPr>
            <p:nvPr/>
          </p:nvPicPr>
          <p:blipFill>
            <a:blip r:embed="rId5"/>
            <a:stretch>
              <a:fillRect/>
            </a:stretch>
          </p:blipFill>
          <p:spPr>
            <a:xfrm>
              <a:off x="393700" y="2040869"/>
              <a:ext cx="2590800" cy="2753380"/>
            </a:xfrm>
            <a:prstGeom prst="rect">
              <a:avLst/>
            </a:prstGeom>
            <a:effectLst>
              <a:outerShdw blurRad="50800" dist="38100" dir="2700000" algn="tl" rotWithShape="0">
                <a:srgbClr val="000000">
                  <a:alpha val="43000"/>
                </a:srgbClr>
              </a:outerShdw>
            </a:effectLst>
          </p:spPr>
        </p:pic>
      </p:grpSp>
      <p:sp>
        <p:nvSpPr>
          <p:cNvPr id="8" name="Rectangle 7"/>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52227" name="Text Box 3"/>
          <p:cNvSpPr txBox="1">
            <a:spLocks noChangeArrowheads="1"/>
          </p:cNvSpPr>
          <p:nvPr/>
        </p:nvSpPr>
        <p:spPr bwMode="auto">
          <a:xfrm>
            <a:off x="152400" y="6324602"/>
            <a:ext cx="87757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Champ proche/champ lointain ; onde propagée/onde stationnaire</a:t>
            </a:r>
            <a:endParaRPr lang="fr-FR" b="1" dirty="0">
              <a:solidFill>
                <a:srgbClr val="FF6600"/>
              </a:solidFill>
              <a:latin typeface="Calibri"/>
              <a:cs typeface="Calibri"/>
            </a:endParaRPr>
          </a:p>
        </p:txBody>
      </p:sp>
      <p:pic>
        <p:nvPicPr>
          <p:cNvPr id="8" name="Image 7"/>
          <p:cNvPicPr>
            <a:picLocks noChangeAspect="1"/>
          </p:cNvPicPr>
          <p:nvPr/>
        </p:nvPicPr>
        <p:blipFill>
          <a:blip r:embed="rId3"/>
          <a:stretch>
            <a:fillRect/>
          </a:stretch>
        </p:blipFill>
        <p:spPr>
          <a:xfrm>
            <a:off x="965200" y="241300"/>
            <a:ext cx="7274643" cy="5842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55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 Cross Talk »</a:t>
            </a:r>
            <a:endParaRPr lang="fr-FR" b="1" dirty="0">
              <a:solidFill>
                <a:schemeClr val="bg1"/>
              </a:solidFill>
              <a:latin typeface="Calibri"/>
              <a:cs typeface="Calibri"/>
            </a:endParaRPr>
          </a:p>
        </p:txBody>
      </p:sp>
      <p:sp>
        <p:nvSpPr>
          <p:cNvPr id="16" name="Rectangle 15"/>
          <p:cNvSpPr/>
          <p:nvPr/>
        </p:nvSpPr>
        <p:spPr>
          <a:xfrm>
            <a:off x="215900" y="160095"/>
            <a:ext cx="8928100" cy="523216"/>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VRU : volume de recueil utile</a:t>
            </a:r>
            <a:endParaRPr lang="en-US" dirty="0">
              <a:latin typeface="Calibri"/>
              <a:cs typeface="Calibri"/>
            </a:endParaRPr>
          </a:p>
        </p:txBody>
      </p:sp>
      <p:pic>
        <p:nvPicPr>
          <p:cNvPr id="8" name="Image 7"/>
          <p:cNvPicPr>
            <a:picLocks noChangeAspect="1"/>
          </p:cNvPicPr>
          <p:nvPr/>
        </p:nvPicPr>
        <p:blipFill>
          <a:blip r:embed="rId4"/>
          <a:stretch>
            <a:fillRect/>
          </a:stretch>
        </p:blipFill>
        <p:spPr>
          <a:xfrm>
            <a:off x="349250" y="960040"/>
            <a:ext cx="6953250" cy="4923611"/>
          </a:xfrm>
          <a:prstGeom prst="rect">
            <a:avLst/>
          </a:prstGeom>
        </p:spPr>
      </p:pic>
      <p:sp>
        <p:nvSpPr>
          <p:cNvPr id="9" name="Rectangle 8"/>
          <p:cNvSpPr/>
          <p:nvPr/>
        </p:nvSpPr>
        <p:spPr>
          <a:xfrm>
            <a:off x="6553200" y="977900"/>
            <a:ext cx="749300" cy="2603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55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 Cross Talk »</a:t>
            </a:r>
            <a:endParaRPr lang="fr-FR" b="1" dirty="0">
              <a:solidFill>
                <a:schemeClr val="bg1"/>
              </a:solidFill>
              <a:latin typeface="Calibri"/>
              <a:cs typeface="Calibri"/>
            </a:endParaRPr>
          </a:p>
        </p:txBody>
      </p:sp>
      <p:sp>
        <p:nvSpPr>
          <p:cNvPr id="16" name="Rectangle 15"/>
          <p:cNvSpPr/>
          <p:nvPr/>
        </p:nvSpPr>
        <p:spPr>
          <a:xfrm>
            <a:off x="215900" y="236295"/>
            <a:ext cx="8928100" cy="523216"/>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Conduction MOTRICE : réception sur le </a:t>
            </a:r>
            <a:r>
              <a:rPr lang="fr-BE" b="1" dirty="0" smtClean="0">
                <a:solidFill>
                  <a:srgbClr val="FFFF00"/>
                </a:solidFill>
                <a:latin typeface="Calibri"/>
                <a:cs typeface="Calibri"/>
              </a:rPr>
              <a:t>C. Abd. 1</a:t>
            </a:r>
          </a:p>
        </p:txBody>
      </p:sp>
      <p:pic>
        <p:nvPicPr>
          <p:cNvPr id="8" name="Image 7"/>
          <p:cNvPicPr>
            <a:picLocks noChangeAspect="1"/>
          </p:cNvPicPr>
          <p:nvPr/>
        </p:nvPicPr>
        <p:blipFill>
          <a:blip r:embed="rId4"/>
          <a:stretch>
            <a:fillRect/>
          </a:stretch>
        </p:blipFill>
        <p:spPr>
          <a:xfrm>
            <a:off x="730250" y="1158748"/>
            <a:ext cx="7705976" cy="4149852"/>
          </a:xfrm>
          <a:prstGeom prst="rect">
            <a:avLst/>
          </a:prstGeom>
        </p:spPr>
      </p:pic>
      <p:sp>
        <p:nvSpPr>
          <p:cNvPr id="9" name="Rectangle 8"/>
          <p:cNvSpPr/>
          <p:nvPr/>
        </p:nvSpPr>
        <p:spPr>
          <a:xfrm>
            <a:off x="1097762" y="5420668"/>
            <a:ext cx="3293389" cy="461665"/>
          </a:xfrm>
          <a:prstGeom prst="rect">
            <a:avLst/>
          </a:prstGeom>
        </p:spPr>
        <p:txBody>
          <a:bodyPr wrap="none">
            <a:spAutoFit/>
          </a:bodyPr>
          <a:lstStyle/>
          <a:p>
            <a:r>
              <a:rPr lang="fr-BE" b="1" dirty="0" smtClean="0">
                <a:solidFill>
                  <a:srgbClr val="FFFF00"/>
                </a:solidFill>
                <a:latin typeface="Calibri"/>
                <a:cs typeface="Calibri"/>
              </a:rPr>
              <a:t>Stimulation nerf médian</a:t>
            </a:r>
            <a:endParaRPr lang="en-US" b="1" dirty="0">
              <a:solidFill>
                <a:srgbClr val="FFFF00"/>
              </a:solidFill>
            </a:endParaRPr>
          </a:p>
        </p:txBody>
      </p:sp>
      <p:sp>
        <p:nvSpPr>
          <p:cNvPr id="10" name="Rectangle 9"/>
          <p:cNvSpPr/>
          <p:nvPr/>
        </p:nvSpPr>
        <p:spPr>
          <a:xfrm>
            <a:off x="4920462" y="5407968"/>
            <a:ext cx="3224561" cy="461665"/>
          </a:xfrm>
          <a:prstGeom prst="rect">
            <a:avLst/>
          </a:prstGeom>
        </p:spPr>
        <p:txBody>
          <a:bodyPr wrap="none">
            <a:spAutoFit/>
          </a:bodyPr>
          <a:lstStyle/>
          <a:p>
            <a:r>
              <a:rPr lang="fr-BE" b="1" dirty="0" smtClean="0">
                <a:solidFill>
                  <a:srgbClr val="FFFF00"/>
                </a:solidFill>
                <a:latin typeface="Calibri"/>
                <a:cs typeface="Calibri"/>
              </a:rPr>
              <a:t>Stimulation nerf ulnaire</a:t>
            </a:r>
            <a:endParaRPr lang="en-US" b="1" dirty="0">
              <a:solidFill>
                <a:srgbClr val="FFFF00"/>
              </a:solidFill>
            </a:endParaRPr>
          </a:p>
        </p:txBody>
      </p:sp>
      <p:sp>
        <p:nvSpPr>
          <p:cNvPr id="11" name="Rectangle 10"/>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55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 Cross Talk »</a:t>
            </a:r>
            <a:endParaRPr lang="fr-FR" b="1" dirty="0">
              <a:solidFill>
                <a:schemeClr val="bg1"/>
              </a:solidFill>
              <a:latin typeface="Calibri"/>
              <a:cs typeface="Calibri"/>
            </a:endParaRPr>
          </a:p>
        </p:txBody>
      </p:sp>
      <p:sp>
        <p:nvSpPr>
          <p:cNvPr id="16" name="Rectangle 15"/>
          <p:cNvSpPr/>
          <p:nvPr/>
        </p:nvSpPr>
        <p:spPr>
          <a:xfrm>
            <a:off x="215900" y="236295"/>
            <a:ext cx="8928100" cy="523216"/>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Conduction SENSITIVE</a:t>
            </a:r>
            <a:endParaRPr lang="fr-BE" b="1" dirty="0" smtClean="0">
              <a:solidFill>
                <a:srgbClr val="FFFF00"/>
              </a:solidFill>
              <a:latin typeface="Calibri"/>
              <a:cs typeface="Calibri"/>
            </a:endParaRPr>
          </a:p>
        </p:txBody>
      </p:sp>
      <p:pic>
        <p:nvPicPr>
          <p:cNvPr id="12" name="Image 11"/>
          <p:cNvPicPr>
            <a:picLocks noChangeAspect="1"/>
          </p:cNvPicPr>
          <p:nvPr/>
        </p:nvPicPr>
        <p:blipFill>
          <a:blip r:embed="rId4"/>
          <a:stretch>
            <a:fillRect/>
          </a:stretch>
        </p:blipFill>
        <p:spPr>
          <a:xfrm>
            <a:off x="717550" y="1198420"/>
            <a:ext cx="7998490" cy="3868880"/>
          </a:xfrm>
          <a:prstGeom prst="rect">
            <a:avLst/>
          </a:prstGeom>
        </p:spPr>
      </p:pic>
      <p:sp>
        <p:nvSpPr>
          <p:cNvPr id="13" name="Rectangle 12"/>
          <p:cNvSpPr/>
          <p:nvPr/>
        </p:nvSpPr>
        <p:spPr>
          <a:xfrm>
            <a:off x="8458200" y="939800"/>
            <a:ext cx="355600" cy="4635500"/>
          </a:xfrm>
          <a:prstGeom prst="rect">
            <a:avLst/>
          </a:prstGeom>
          <a:solidFill>
            <a:srgbClr val="820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55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a:t>
            </a:r>
            <a:r>
              <a:rPr lang="fr-FR" b="1" dirty="0" err="1" smtClean="0">
                <a:solidFill>
                  <a:schemeClr val="bg1"/>
                </a:solidFill>
                <a:latin typeface="Calibri"/>
                <a:cs typeface="Calibri"/>
              </a:rPr>
              <a:t>anodale</a:t>
            </a:r>
            <a:endParaRPr lang="fr-FR" b="1" dirty="0">
              <a:solidFill>
                <a:schemeClr val="bg1"/>
              </a:solidFill>
              <a:latin typeface="Calibri"/>
              <a:cs typeface="Calibri"/>
            </a:endParaRPr>
          </a:p>
        </p:txBody>
      </p:sp>
      <p:pic>
        <p:nvPicPr>
          <p:cNvPr id="8" name="Image 7" descr="stimulation anodique.png"/>
          <p:cNvPicPr>
            <a:picLocks noChangeAspect="1"/>
          </p:cNvPicPr>
          <p:nvPr/>
        </p:nvPicPr>
        <p:blipFill>
          <a:blip r:embed="rId3"/>
          <a:stretch>
            <a:fillRect/>
          </a:stretch>
        </p:blipFill>
        <p:spPr>
          <a:xfrm>
            <a:off x="326022" y="495300"/>
            <a:ext cx="8462377" cy="5304025"/>
          </a:xfrm>
          <a:prstGeom prst="rect">
            <a:avLst/>
          </a:prstGeom>
        </p:spPr>
      </p:pic>
      <p:sp>
        <p:nvSpPr>
          <p:cNvPr id="9" name="Rectangle 8"/>
          <p:cNvSpPr/>
          <p:nvPr/>
        </p:nvSpPr>
        <p:spPr>
          <a:xfrm>
            <a:off x="1643178" y="1432868"/>
            <a:ext cx="838691" cy="461665"/>
          </a:xfrm>
          <a:prstGeom prst="rect">
            <a:avLst/>
          </a:prstGeom>
        </p:spPr>
        <p:txBody>
          <a:bodyPr wrap="none">
            <a:spAutoFit/>
          </a:bodyPr>
          <a:lstStyle/>
          <a:p>
            <a:r>
              <a:rPr lang="fr-BE" dirty="0" smtClean="0">
                <a:solidFill>
                  <a:srgbClr val="FF0000"/>
                </a:solidFill>
                <a:latin typeface="Calibri"/>
                <a:cs typeface="Calibri"/>
              </a:rPr>
              <a:t>5 mA</a:t>
            </a:r>
            <a:endParaRPr lang="en-US" dirty="0">
              <a:solidFill>
                <a:srgbClr val="FF0000"/>
              </a:solidFill>
            </a:endParaRPr>
          </a:p>
        </p:txBody>
      </p:sp>
      <p:sp>
        <p:nvSpPr>
          <p:cNvPr id="10" name="Rectangle 9"/>
          <p:cNvSpPr/>
          <p:nvPr/>
        </p:nvSpPr>
        <p:spPr>
          <a:xfrm>
            <a:off x="1643178" y="1813868"/>
            <a:ext cx="992579" cy="461665"/>
          </a:xfrm>
          <a:prstGeom prst="rect">
            <a:avLst/>
          </a:prstGeom>
        </p:spPr>
        <p:txBody>
          <a:bodyPr wrap="none">
            <a:spAutoFit/>
          </a:bodyPr>
          <a:lstStyle/>
          <a:p>
            <a:r>
              <a:rPr lang="fr-BE" dirty="0" smtClean="0">
                <a:solidFill>
                  <a:srgbClr val="FF0000"/>
                </a:solidFill>
                <a:latin typeface="Calibri"/>
                <a:cs typeface="Calibri"/>
              </a:rPr>
              <a:t>10 mA</a:t>
            </a:r>
            <a:endParaRPr lang="en-US" dirty="0">
              <a:solidFill>
                <a:srgbClr val="FF0000"/>
              </a:solidFill>
            </a:endParaRPr>
          </a:p>
        </p:txBody>
      </p:sp>
      <p:sp>
        <p:nvSpPr>
          <p:cNvPr id="11" name="Rectangle 10"/>
          <p:cNvSpPr/>
          <p:nvPr/>
        </p:nvSpPr>
        <p:spPr>
          <a:xfrm>
            <a:off x="1643178" y="2207568"/>
            <a:ext cx="992579" cy="461665"/>
          </a:xfrm>
          <a:prstGeom prst="rect">
            <a:avLst/>
          </a:prstGeom>
        </p:spPr>
        <p:txBody>
          <a:bodyPr wrap="none">
            <a:spAutoFit/>
          </a:bodyPr>
          <a:lstStyle/>
          <a:p>
            <a:r>
              <a:rPr lang="fr-BE" dirty="0" smtClean="0">
                <a:solidFill>
                  <a:srgbClr val="FF0000"/>
                </a:solidFill>
                <a:latin typeface="Calibri"/>
                <a:cs typeface="Calibri"/>
              </a:rPr>
              <a:t>15 mA</a:t>
            </a:r>
            <a:endParaRPr lang="en-US" dirty="0">
              <a:solidFill>
                <a:srgbClr val="FF0000"/>
              </a:solidFill>
            </a:endParaRPr>
          </a:p>
        </p:txBody>
      </p:sp>
      <p:sp>
        <p:nvSpPr>
          <p:cNvPr id="12" name="Rectangle 11"/>
          <p:cNvSpPr/>
          <p:nvPr/>
        </p:nvSpPr>
        <p:spPr>
          <a:xfrm>
            <a:off x="1643178" y="2652068"/>
            <a:ext cx="992579" cy="461665"/>
          </a:xfrm>
          <a:prstGeom prst="rect">
            <a:avLst/>
          </a:prstGeom>
        </p:spPr>
        <p:txBody>
          <a:bodyPr wrap="none">
            <a:spAutoFit/>
          </a:bodyPr>
          <a:lstStyle/>
          <a:p>
            <a:r>
              <a:rPr lang="fr-BE" dirty="0" smtClean="0">
                <a:solidFill>
                  <a:srgbClr val="FF0000"/>
                </a:solidFill>
                <a:latin typeface="Calibri"/>
                <a:cs typeface="Calibri"/>
              </a:rPr>
              <a:t>20 mA</a:t>
            </a:r>
            <a:endParaRPr lang="en-US" dirty="0">
              <a:solidFill>
                <a:srgbClr val="FF0000"/>
              </a:solidFill>
            </a:endParaRPr>
          </a:p>
        </p:txBody>
      </p:sp>
      <p:sp>
        <p:nvSpPr>
          <p:cNvPr id="13" name="Rectangle 12"/>
          <p:cNvSpPr/>
          <p:nvPr/>
        </p:nvSpPr>
        <p:spPr>
          <a:xfrm>
            <a:off x="1643178" y="3109268"/>
            <a:ext cx="992579" cy="461665"/>
          </a:xfrm>
          <a:prstGeom prst="rect">
            <a:avLst/>
          </a:prstGeom>
        </p:spPr>
        <p:txBody>
          <a:bodyPr wrap="none">
            <a:spAutoFit/>
          </a:bodyPr>
          <a:lstStyle/>
          <a:p>
            <a:r>
              <a:rPr lang="fr-BE" dirty="0" smtClean="0">
                <a:solidFill>
                  <a:srgbClr val="FF0000"/>
                </a:solidFill>
                <a:latin typeface="Calibri"/>
                <a:cs typeface="Calibri"/>
              </a:rPr>
              <a:t>25 mA</a:t>
            </a:r>
            <a:endParaRPr lang="en-US" dirty="0">
              <a:solidFill>
                <a:srgbClr val="FF0000"/>
              </a:solidFill>
            </a:endParaRPr>
          </a:p>
        </p:txBody>
      </p:sp>
      <p:sp>
        <p:nvSpPr>
          <p:cNvPr id="14" name="Rectangle 13"/>
          <p:cNvSpPr/>
          <p:nvPr/>
        </p:nvSpPr>
        <p:spPr>
          <a:xfrm>
            <a:off x="1643178" y="3553768"/>
            <a:ext cx="992579" cy="461665"/>
          </a:xfrm>
          <a:prstGeom prst="rect">
            <a:avLst/>
          </a:prstGeom>
        </p:spPr>
        <p:txBody>
          <a:bodyPr wrap="none">
            <a:spAutoFit/>
          </a:bodyPr>
          <a:lstStyle/>
          <a:p>
            <a:r>
              <a:rPr lang="fr-BE" dirty="0" smtClean="0">
                <a:solidFill>
                  <a:srgbClr val="FF0000"/>
                </a:solidFill>
                <a:latin typeface="Calibri"/>
                <a:cs typeface="Calibri"/>
              </a:rPr>
              <a:t>30 mA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55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Effets d’une température cutanée trop basse</a:t>
            </a:r>
            <a:endParaRPr lang="fr-FR" b="1" dirty="0">
              <a:solidFill>
                <a:schemeClr val="bg1"/>
              </a:solidFill>
              <a:latin typeface="Calibri"/>
              <a:cs typeface="Calibri"/>
            </a:endParaRPr>
          </a:p>
        </p:txBody>
      </p:sp>
      <p:sp>
        <p:nvSpPr>
          <p:cNvPr id="16" name="Rectangle 15"/>
          <p:cNvSpPr/>
          <p:nvPr/>
        </p:nvSpPr>
        <p:spPr>
          <a:xfrm>
            <a:off x="215900" y="5100395"/>
            <a:ext cx="8928100" cy="966414"/>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&lt; 28°C aux MI ; &lt; 30°C aux MS</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Réchauffer (sèche cheveux) ou corriger les VC mesurées</a:t>
            </a:r>
            <a:endParaRPr lang="en-US" dirty="0">
              <a:latin typeface="Calibri"/>
              <a:cs typeface="Calibri"/>
            </a:endParaRPr>
          </a:p>
        </p:txBody>
      </p:sp>
      <p:pic>
        <p:nvPicPr>
          <p:cNvPr id="8" name="Image 7"/>
          <p:cNvPicPr>
            <a:picLocks noChangeAspect="1"/>
          </p:cNvPicPr>
          <p:nvPr/>
        </p:nvPicPr>
        <p:blipFill>
          <a:blip r:embed="rId4"/>
          <a:stretch>
            <a:fillRect/>
          </a:stretch>
        </p:blipFill>
        <p:spPr>
          <a:xfrm>
            <a:off x="852552" y="355600"/>
            <a:ext cx="3584422" cy="4749800"/>
          </a:xfrm>
          <a:prstGeom prst="rect">
            <a:avLst/>
          </a:prstGeom>
        </p:spPr>
      </p:pic>
      <p:pic>
        <p:nvPicPr>
          <p:cNvPr id="9" name="Image 8"/>
          <p:cNvPicPr>
            <a:picLocks noChangeAspect="1"/>
          </p:cNvPicPr>
          <p:nvPr/>
        </p:nvPicPr>
        <p:blipFill>
          <a:blip r:embed="rId5"/>
          <a:stretch>
            <a:fillRect/>
          </a:stretch>
        </p:blipFill>
        <p:spPr>
          <a:xfrm>
            <a:off x="4909198" y="908050"/>
            <a:ext cx="3650601" cy="4197350"/>
          </a:xfrm>
          <a:prstGeom prst="rect">
            <a:avLst/>
          </a:prstGeom>
        </p:spPr>
      </p:pic>
      <p:sp>
        <p:nvSpPr>
          <p:cNvPr id="10" name="Rectangle 9"/>
          <p:cNvSpPr/>
          <p:nvPr/>
        </p:nvSpPr>
        <p:spPr>
          <a:xfrm>
            <a:off x="5108966" y="264468"/>
            <a:ext cx="3140253" cy="461665"/>
          </a:xfrm>
          <a:prstGeom prst="rect">
            <a:avLst/>
          </a:prstGeom>
        </p:spPr>
        <p:txBody>
          <a:bodyPr wrap="none">
            <a:spAutoFit/>
          </a:bodyPr>
          <a:lstStyle/>
          <a:p>
            <a:r>
              <a:rPr lang="fr-BE" dirty="0" smtClean="0">
                <a:solidFill>
                  <a:schemeClr val="bg1"/>
                </a:solidFill>
                <a:latin typeface="Calibri"/>
                <a:cs typeface="Calibri"/>
              </a:rPr>
              <a:t>Pièce d’examen : à 25°C</a:t>
            </a:r>
            <a:endParaRPr lang="en-US" dirty="0"/>
          </a:p>
        </p:txBody>
      </p:sp>
      <p:sp>
        <p:nvSpPr>
          <p:cNvPr id="11" name="Rectangle 10"/>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48131"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Electromyographe moderne</a:t>
            </a:r>
          </a:p>
        </p:txBody>
      </p:sp>
      <p:pic>
        <p:nvPicPr>
          <p:cNvPr id="48132" name="Picture 4"/>
          <p:cNvPicPr>
            <a:picLocks noChangeAspect="1" noChangeArrowheads="1"/>
          </p:cNvPicPr>
          <p:nvPr/>
        </p:nvPicPr>
        <p:blipFill>
          <a:blip r:embed="rId3"/>
          <a:srcRect t="59375" r="46875" b="10417"/>
          <a:stretch>
            <a:fillRect/>
          </a:stretch>
        </p:blipFill>
        <p:spPr bwMode="auto">
          <a:xfrm>
            <a:off x="304800" y="1747839"/>
            <a:ext cx="5181600" cy="2209800"/>
          </a:xfrm>
          <a:prstGeom prst="rect">
            <a:avLst/>
          </a:prstGeom>
          <a:noFill/>
          <a:ln w="9525">
            <a:noFill/>
            <a:miter lim="800000"/>
            <a:headEnd/>
            <a:tailEnd/>
          </a:ln>
        </p:spPr>
      </p:pic>
      <p:pic>
        <p:nvPicPr>
          <p:cNvPr id="48133" name="Picture 5"/>
          <p:cNvPicPr>
            <a:picLocks noChangeAspect="1" noChangeArrowheads="1"/>
          </p:cNvPicPr>
          <p:nvPr/>
        </p:nvPicPr>
        <p:blipFill>
          <a:blip r:embed="rId3"/>
          <a:srcRect l="55469" t="9375" b="66667"/>
          <a:stretch>
            <a:fillRect/>
          </a:stretch>
        </p:blipFill>
        <p:spPr bwMode="auto">
          <a:xfrm>
            <a:off x="381000" y="4110039"/>
            <a:ext cx="4343400" cy="1752600"/>
          </a:xfrm>
          <a:prstGeom prst="rect">
            <a:avLst/>
          </a:prstGeom>
          <a:noFill/>
          <a:ln w="9525">
            <a:noFill/>
            <a:miter lim="800000"/>
            <a:headEnd/>
            <a:tailEnd/>
          </a:ln>
        </p:spPr>
      </p:pic>
      <p:sp>
        <p:nvSpPr>
          <p:cNvPr id="48134" name="Text Box 6"/>
          <p:cNvSpPr txBox="1">
            <a:spLocks noChangeArrowheads="1"/>
          </p:cNvSpPr>
          <p:nvPr/>
        </p:nvSpPr>
        <p:spPr bwMode="auto">
          <a:xfrm>
            <a:off x="6324600" y="439739"/>
            <a:ext cx="2590800" cy="5816972"/>
          </a:xfrm>
          <a:prstGeom prst="rect">
            <a:avLst/>
          </a:prstGeom>
          <a:noFill/>
          <a:ln w="19050">
            <a:solidFill>
              <a:srgbClr val="FF0000"/>
            </a:solidFill>
            <a:miter lim="800000"/>
            <a:headEnd/>
            <a:tailEnd/>
          </a:ln>
        </p:spPr>
        <p:txBody>
          <a:bodyPr wrap="square" lIns="91436" tIns="45718" rIns="91436" bIns="45718">
            <a:prstTxWarp prst="textNoShape">
              <a:avLst/>
            </a:prstTxWarp>
            <a:spAutoFit/>
          </a:bodyPr>
          <a:lstStyle/>
          <a:p>
            <a:pPr>
              <a:spcBef>
                <a:spcPts val="0"/>
              </a:spcBef>
            </a:pPr>
            <a:r>
              <a:rPr lang="en-US" dirty="0">
                <a:solidFill>
                  <a:schemeClr val="bg1"/>
                </a:solidFill>
                <a:latin typeface="Calibri"/>
                <a:cs typeface="Calibri"/>
              </a:rPr>
              <a:t>Temps  </a:t>
            </a:r>
            <a:r>
              <a:rPr lang="en-US" dirty="0" smtClean="0">
                <a:solidFill>
                  <a:schemeClr val="bg1"/>
                </a:solidFill>
                <a:latin typeface="Calibri"/>
                <a:cs typeface="Calibri"/>
              </a:rPr>
              <a:t> Voltage</a:t>
            </a:r>
            <a:endParaRPr lang="en-US" dirty="0">
              <a:solidFill>
                <a:schemeClr val="bg1"/>
              </a:solidFill>
              <a:latin typeface="Calibri"/>
              <a:cs typeface="Calibri"/>
            </a:endParaRPr>
          </a:p>
          <a:p>
            <a:pPr>
              <a:spcBef>
                <a:spcPts val="0"/>
              </a:spcBef>
            </a:pPr>
            <a:r>
              <a:rPr lang="en-US" dirty="0">
                <a:solidFill>
                  <a:schemeClr val="bg1"/>
                </a:solidFill>
                <a:latin typeface="Calibri"/>
                <a:cs typeface="Calibri"/>
              </a:rPr>
              <a:t> (ms)           (µV</a:t>
            </a:r>
            <a:r>
              <a:rPr lang="en-US" dirty="0" smtClean="0">
                <a:solidFill>
                  <a:schemeClr val="bg1"/>
                </a:solidFill>
                <a:latin typeface="Calibri"/>
                <a:cs typeface="Calibri"/>
              </a:rPr>
              <a:t>)</a:t>
            </a:r>
            <a:endParaRPr lang="en-US" dirty="0" smtClean="0">
              <a:solidFill>
                <a:srgbClr val="000066"/>
              </a:solidFill>
              <a:latin typeface="Calibri"/>
              <a:cs typeface="Calibri"/>
            </a:endParaRPr>
          </a:p>
          <a:p>
            <a:pPr>
              <a:spcBef>
                <a:spcPct val="50000"/>
              </a:spcBef>
            </a:pPr>
            <a:r>
              <a:rPr lang="en-US" dirty="0">
                <a:latin typeface="Calibri"/>
                <a:cs typeface="Calibri"/>
              </a:rPr>
              <a:t>    </a:t>
            </a:r>
            <a:r>
              <a:rPr lang="en-US" dirty="0">
                <a:solidFill>
                  <a:srgbClr val="FF00FF"/>
                </a:solidFill>
                <a:latin typeface="Calibri"/>
                <a:cs typeface="Calibri"/>
              </a:rPr>
              <a:t>0.0             0</a:t>
            </a:r>
          </a:p>
          <a:p>
            <a:pPr>
              <a:spcBef>
                <a:spcPct val="50000"/>
              </a:spcBef>
            </a:pPr>
            <a:r>
              <a:rPr lang="en-US" dirty="0">
                <a:solidFill>
                  <a:srgbClr val="FF00FF"/>
                </a:solidFill>
                <a:latin typeface="Calibri"/>
                <a:cs typeface="Calibri"/>
              </a:rPr>
              <a:t>    </a:t>
            </a:r>
            <a:r>
              <a:rPr lang="en-US" dirty="0" smtClean="0">
                <a:solidFill>
                  <a:srgbClr val="FF00FF"/>
                </a:solidFill>
                <a:latin typeface="Calibri"/>
                <a:cs typeface="Calibri"/>
              </a:rPr>
              <a:t>0.5             </a:t>
            </a:r>
            <a:r>
              <a:rPr lang="en-US" dirty="0">
                <a:solidFill>
                  <a:srgbClr val="FF00FF"/>
                </a:solidFill>
                <a:latin typeface="Calibri"/>
                <a:cs typeface="Calibri"/>
              </a:rPr>
              <a:t>0</a:t>
            </a:r>
          </a:p>
          <a:p>
            <a:pPr>
              <a:spcBef>
                <a:spcPct val="50000"/>
              </a:spcBef>
            </a:pPr>
            <a:r>
              <a:rPr lang="en-US" dirty="0">
                <a:solidFill>
                  <a:srgbClr val="FF00FF"/>
                </a:solidFill>
                <a:latin typeface="Calibri"/>
                <a:cs typeface="Calibri"/>
              </a:rPr>
              <a:t>   </a:t>
            </a:r>
            <a:r>
              <a:rPr lang="en-US" dirty="0" smtClean="0">
                <a:solidFill>
                  <a:srgbClr val="FF00FF"/>
                </a:solidFill>
                <a:latin typeface="Calibri"/>
                <a:cs typeface="Calibri"/>
              </a:rPr>
              <a:t> 1.0             </a:t>
            </a:r>
            <a:r>
              <a:rPr lang="en-US" dirty="0">
                <a:solidFill>
                  <a:srgbClr val="FF00FF"/>
                </a:solidFill>
                <a:latin typeface="Calibri"/>
                <a:cs typeface="Calibri"/>
              </a:rPr>
              <a:t>3</a:t>
            </a:r>
          </a:p>
          <a:p>
            <a:pPr>
              <a:spcBef>
                <a:spcPct val="50000"/>
              </a:spcBef>
            </a:pPr>
            <a:r>
              <a:rPr lang="en-US" dirty="0">
                <a:solidFill>
                  <a:srgbClr val="FF00FF"/>
                </a:solidFill>
                <a:latin typeface="Calibri"/>
                <a:cs typeface="Calibri"/>
              </a:rPr>
              <a:t>   </a:t>
            </a:r>
            <a:r>
              <a:rPr lang="en-US" dirty="0" smtClean="0">
                <a:solidFill>
                  <a:srgbClr val="FF00FF"/>
                </a:solidFill>
                <a:latin typeface="Calibri"/>
                <a:cs typeface="Calibri"/>
              </a:rPr>
              <a:t> 1.5             </a:t>
            </a:r>
            <a:r>
              <a:rPr lang="en-US" dirty="0">
                <a:solidFill>
                  <a:srgbClr val="FF00FF"/>
                </a:solidFill>
                <a:latin typeface="Calibri"/>
                <a:cs typeface="Calibri"/>
              </a:rPr>
              <a:t>5</a:t>
            </a:r>
          </a:p>
          <a:p>
            <a:pPr>
              <a:spcBef>
                <a:spcPct val="50000"/>
              </a:spcBef>
            </a:pPr>
            <a:r>
              <a:rPr lang="en-US" dirty="0">
                <a:solidFill>
                  <a:srgbClr val="FF00FF"/>
                </a:solidFill>
                <a:latin typeface="Calibri"/>
                <a:cs typeface="Calibri"/>
              </a:rPr>
              <a:t>   </a:t>
            </a:r>
            <a:r>
              <a:rPr lang="en-US" dirty="0" smtClean="0">
                <a:solidFill>
                  <a:srgbClr val="FF00FF"/>
                </a:solidFill>
                <a:latin typeface="Calibri"/>
                <a:cs typeface="Calibri"/>
              </a:rPr>
              <a:t> 2.0            </a:t>
            </a:r>
            <a:r>
              <a:rPr lang="en-US" dirty="0">
                <a:solidFill>
                  <a:srgbClr val="FF00FF"/>
                </a:solidFill>
                <a:latin typeface="Calibri"/>
                <a:cs typeface="Calibri"/>
              </a:rPr>
              <a:t>10</a:t>
            </a:r>
          </a:p>
          <a:p>
            <a:pPr>
              <a:spcBef>
                <a:spcPct val="50000"/>
              </a:spcBef>
            </a:pPr>
            <a:r>
              <a:rPr lang="en-US" dirty="0">
                <a:solidFill>
                  <a:srgbClr val="FF00FF"/>
                </a:solidFill>
                <a:latin typeface="Calibri"/>
                <a:cs typeface="Calibri"/>
              </a:rPr>
              <a:t>   </a:t>
            </a:r>
            <a:r>
              <a:rPr lang="en-US" dirty="0" smtClean="0">
                <a:solidFill>
                  <a:srgbClr val="FF00FF"/>
                </a:solidFill>
                <a:latin typeface="Calibri"/>
                <a:cs typeface="Calibri"/>
              </a:rPr>
              <a:t> 2.5            </a:t>
            </a:r>
            <a:r>
              <a:rPr lang="en-US" dirty="0">
                <a:solidFill>
                  <a:srgbClr val="FF00FF"/>
                </a:solidFill>
                <a:latin typeface="Calibri"/>
                <a:cs typeface="Calibri"/>
              </a:rPr>
              <a:t>40</a:t>
            </a:r>
          </a:p>
          <a:p>
            <a:pPr>
              <a:spcBef>
                <a:spcPct val="50000"/>
              </a:spcBef>
            </a:pPr>
            <a:r>
              <a:rPr lang="en-US" dirty="0">
                <a:solidFill>
                  <a:srgbClr val="FF00FF"/>
                </a:solidFill>
                <a:latin typeface="Calibri"/>
                <a:cs typeface="Calibri"/>
              </a:rPr>
              <a:t>    3.0            19</a:t>
            </a:r>
          </a:p>
          <a:p>
            <a:pPr>
              <a:spcBef>
                <a:spcPct val="50000"/>
              </a:spcBef>
            </a:pPr>
            <a:r>
              <a:rPr lang="en-US" dirty="0">
                <a:solidFill>
                  <a:srgbClr val="FF00FF"/>
                </a:solidFill>
                <a:latin typeface="Calibri"/>
                <a:cs typeface="Calibri"/>
              </a:rPr>
              <a:t>    3.5              2</a:t>
            </a:r>
          </a:p>
          <a:p>
            <a:pPr>
              <a:spcBef>
                <a:spcPct val="50000"/>
              </a:spcBef>
            </a:pPr>
            <a:r>
              <a:rPr lang="en-US" dirty="0">
                <a:solidFill>
                  <a:srgbClr val="FF00FF"/>
                </a:solidFill>
                <a:latin typeface="Calibri"/>
                <a:cs typeface="Calibri"/>
              </a:rPr>
              <a:t>    4.0           -</a:t>
            </a:r>
            <a:r>
              <a:rPr lang="en-US" dirty="0" smtClean="0">
                <a:solidFill>
                  <a:srgbClr val="FF00FF"/>
                </a:solidFill>
                <a:latin typeface="Calibri"/>
                <a:cs typeface="Calibri"/>
              </a:rPr>
              <a:t>22</a:t>
            </a:r>
          </a:p>
        </p:txBody>
      </p:sp>
      <p:sp>
        <p:nvSpPr>
          <p:cNvPr id="48135" name="Line 7"/>
          <p:cNvSpPr>
            <a:spLocks noChangeShapeType="1"/>
          </p:cNvSpPr>
          <p:nvPr/>
        </p:nvSpPr>
        <p:spPr bwMode="auto">
          <a:xfrm>
            <a:off x="5486400" y="2890839"/>
            <a:ext cx="762000" cy="0"/>
          </a:xfrm>
          <a:prstGeom prst="line">
            <a:avLst/>
          </a:prstGeom>
          <a:noFill/>
          <a:ln w="19050">
            <a:solidFill>
              <a:schemeClr val="bg1"/>
            </a:solidFill>
            <a:round/>
            <a:headEnd type="triangle" w="med" len="med"/>
            <a:tailEnd/>
          </a:ln>
        </p:spPr>
        <p:txBody>
          <a:bodyPr lIns="91436" tIns="45718" rIns="91436" bIns="45718">
            <a:prstTxWarp prst="textNoShape">
              <a:avLst/>
            </a:prstTxWarp>
          </a:bodyPr>
          <a:lstStyle/>
          <a:p>
            <a:endParaRPr lang="en-US">
              <a:latin typeface="Calibri"/>
              <a:cs typeface="Calibri"/>
            </a:endParaRPr>
          </a:p>
        </p:txBody>
      </p:sp>
      <p:sp>
        <p:nvSpPr>
          <p:cNvPr id="48136" name="Line 8"/>
          <p:cNvSpPr>
            <a:spLocks noChangeShapeType="1"/>
          </p:cNvSpPr>
          <p:nvPr/>
        </p:nvSpPr>
        <p:spPr bwMode="auto">
          <a:xfrm flipH="1">
            <a:off x="4724401" y="5253039"/>
            <a:ext cx="1524000" cy="0"/>
          </a:xfrm>
          <a:prstGeom prst="line">
            <a:avLst/>
          </a:prstGeom>
          <a:noFill/>
          <a:ln w="19050">
            <a:solidFill>
              <a:schemeClr val="bg1"/>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48137" name="Text Box 9"/>
          <p:cNvSpPr txBox="1">
            <a:spLocks noChangeArrowheads="1"/>
          </p:cNvSpPr>
          <p:nvPr/>
        </p:nvSpPr>
        <p:spPr bwMode="auto">
          <a:xfrm>
            <a:off x="279400" y="681039"/>
            <a:ext cx="1663700" cy="830993"/>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a:solidFill>
                  <a:schemeClr val="bg1"/>
                </a:solidFill>
                <a:latin typeface="Calibri"/>
                <a:cs typeface="Calibri"/>
              </a:rPr>
              <a:t>Signal </a:t>
            </a:r>
            <a:r>
              <a:rPr lang="en-US" dirty="0" err="1">
                <a:solidFill>
                  <a:schemeClr val="bg1"/>
                </a:solidFill>
                <a:latin typeface="Calibri"/>
                <a:cs typeface="Calibri"/>
              </a:rPr>
              <a:t>analogique</a:t>
            </a:r>
            <a:endParaRPr lang="en-US" dirty="0">
              <a:solidFill>
                <a:schemeClr val="bg1"/>
              </a:solidFill>
              <a:latin typeface="Calibri"/>
              <a:cs typeface="Calibri"/>
            </a:endParaRPr>
          </a:p>
        </p:txBody>
      </p:sp>
      <p:sp>
        <p:nvSpPr>
          <p:cNvPr id="48138" name="Text Box 10"/>
          <p:cNvSpPr txBox="1">
            <a:spLocks noChangeArrowheads="1"/>
          </p:cNvSpPr>
          <p:nvPr/>
        </p:nvSpPr>
        <p:spPr bwMode="auto">
          <a:xfrm>
            <a:off x="6311900" y="-30159"/>
            <a:ext cx="2603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err="1">
                <a:solidFill>
                  <a:schemeClr val="bg1"/>
                </a:solidFill>
                <a:latin typeface="Calibri"/>
                <a:cs typeface="Calibri"/>
              </a:rPr>
              <a:t>Echantillonnage</a:t>
            </a:r>
            <a:endParaRPr lang="en-US" dirty="0">
              <a:solidFill>
                <a:schemeClr val="bg1"/>
              </a:solidFill>
              <a:latin typeface="Calibri"/>
              <a:cs typeface="Calibri"/>
            </a:endParaRPr>
          </a:p>
        </p:txBody>
      </p:sp>
      <p:sp>
        <p:nvSpPr>
          <p:cNvPr id="48139" name="Text Box 11"/>
          <p:cNvSpPr txBox="1">
            <a:spLocks noChangeArrowheads="1"/>
          </p:cNvSpPr>
          <p:nvPr/>
        </p:nvSpPr>
        <p:spPr bwMode="auto">
          <a:xfrm>
            <a:off x="4876800" y="4872041"/>
            <a:ext cx="1244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en-US" dirty="0" err="1">
                <a:solidFill>
                  <a:schemeClr val="bg1"/>
                </a:solidFill>
                <a:latin typeface="Calibri"/>
                <a:cs typeface="Calibri"/>
              </a:rPr>
              <a:t>Analyse</a:t>
            </a:r>
            <a:endParaRPr lang="en-US" dirty="0">
              <a:solidFill>
                <a:schemeClr val="bg1"/>
              </a:solidFill>
              <a:latin typeface="Calibri"/>
              <a:cs typeface="Calibri"/>
            </a:endParaRPr>
          </a:p>
        </p:txBody>
      </p:sp>
      <p:sp>
        <p:nvSpPr>
          <p:cNvPr id="48140" name="Freeform 142"/>
          <p:cNvSpPr>
            <a:spLocks/>
          </p:cNvSpPr>
          <p:nvPr/>
        </p:nvSpPr>
        <p:spPr bwMode="auto">
          <a:xfrm>
            <a:off x="1295402" y="681039"/>
            <a:ext cx="3241675" cy="468312"/>
          </a:xfrm>
          <a:custGeom>
            <a:avLst/>
            <a:gdLst>
              <a:gd name="T0" fmla="*/ 2147483647 w 2042"/>
              <a:gd name="T1" fmla="*/ 2147483647 h 295"/>
              <a:gd name="T2" fmla="*/ 2147483647 w 2042"/>
              <a:gd name="T3" fmla="*/ 2147483647 h 295"/>
              <a:gd name="T4" fmla="*/ 2147483647 w 2042"/>
              <a:gd name="T5" fmla="*/ 2147483647 h 295"/>
              <a:gd name="T6" fmla="*/ 2147483647 w 2042"/>
              <a:gd name="T7" fmla="*/ 2147483647 h 295"/>
              <a:gd name="T8" fmla="*/ 2147483647 w 2042"/>
              <a:gd name="T9" fmla="*/ 2147483647 h 295"/>
              <a:gd name="T10" fmla="*/ 2147483647 w 2042"/>
              <a:gd name="T11" fmla="*/ 2147483647 h 295"/>
              <a:gd name="T12" fmla="*/ 2147483647 w 2042"/>
              <a:gd name="T13" fmla="*/ 2147483647 h 295"/>
              <a:gd name="T14" fmla="*/ 2147483647 w 2042"/>
              <a:gd name="T15" fmla="*/ 2147483647 h 295"/>
              <a:gd name="T16" fmla="*/ 2147483647 w 2042"/>
              <a:gd name="T17" fmla="*/ 2147483647 h 295"/>
              <a:gd name="T18" fmla="*/ 2147483647 w 2042"/>
              <a:gd name="T19" fmla="*/ 2147483647 h 295"/>
              <a:gd name="T20" fmla="*/ 2147483647 w 2042"/>
              <a:gd name="T21" fmla="*/ 2147483647 h 295"/>
              <a:gd name="T22" fmla="*/ 2147483647 w 2042"/>
              <a:gd name="T23" fmla="*/ 2147483647 h 295"/>
              <a:gd name="T24" fmla="*/ 2147483647 w 2042"/>
              <a:gd name="T25" fmla="*/ 2147483647 h 295"/>
              <a:gd name="T26" fmla="*/ 2147483647 w 2042"/>
              <a:gd name="T27" fmla="*/ 2147483647 h 295"/>
              <a:gd name="T28" fmla="*/ 2147483647 w 2042"/>
              <a:gd name="T29" fmla="*/ 2147483647 h 295"/>
              <a:gd name="T30" fmla="*/ 2147483647 w 2042"/>
              <a:gd name="T31" fmla="*/ 2147483647 h 295"/>
              <a:gd name="T32" fmla="*/ 2147483647 w 2042"/>
              <a:gd name="T33" fmla="*/ 2147483647 h 295"/>
              <a:gd name="T34" fmla="*/ 2147483647 w 2042"/>
              <a:gd name="T35" fmla="*/ 2147483647 h 295"/>
              <a:gd name="T36" fmla="*/ 2147483647 w 2042"/>
              <a:gd name="T37" fmla="*/ 2147483647 h 295"/>
              <a:gd name="T38" fmla="*/ 2147483647 w 2042"/>
              <a:gd name="T39" fmla="*/ 2147483647 h 295"/>
              <a:gd name="T40" fmla="*/ 2147483647 w 2042"/>
              <a:gd name="T41" fmla="*/ 2147483647 h 295"/>
              <a:gd name="T42" fmla="*/ 2147483647 w 2042"/>
              <a:gd name="T43" fmla="*/ 2147483647 h 295"/>
              <a:gd name="T44" fmla="*/ 2147483647 w 2042"/>
              <a:gd name="T45" fmla="*/ 2147483647 h 295"/>
              <a:gd name="T46" fmla="*/ 2147483647 w 2042"/>
              <a:gd name="T47" fmla="*/ 2147483647 h 295"/>
              <a:gd name="T48" fmla="*/ 2147483647 w 2042"/>
              <a:gd name="T49" fmla="*/ 2147483647 h 295"/>
              <a:gd name="T50" fmla="*/ 2147483647 w 2042"/>
              <a:gd name="T51" fmla="*/ 2147483647 h 295"/>
              <a:gd name="T52" fmla="*/ 2147483647 w 2042"/>
              <a:gd name="T53" fmla="*/ 2147483647 h 295"/>
              <a:gd name="T54" fmla="*/ 2147483647 w 2042"/>
              <a:gd name="T55" fmla="*/ 2147483647 h 295"/>
              <a:gd name="T56" fmla="*/ 2147483647 w 2042"/>
              <a:gd name="T57" fmla="*/ 2147483647 h 295"/>
              <a:gd name="T58" fmla="*/ 2147483647 w 2042"/>
              <a:gd name="T59" fmla="*/ 2147483647 h 295"/>
              <a:gd name="T60" fmla="*/ 2147483647 w 2042"/>
              <a:gd name="T61" fmla="*/ 2147483647 h 295"/>
              <a:gd name="T62" fmla="*/ 2147483647 w 2042"/>
              <a:gd name="T63" fmla="*/ 2147483647 h 295"/>
              <a:gd name="T64" fmla="*/ 2147483647 w 2042"/>
              <a:gd name="T65" fmla="*/ 2147483647 h 295"/>
              <a:gd name="T66" fmla="*/ 2147483647 w 2042"/>
              <a:gd name="T67" fmla="*/ 2147483647 h 295"/>
              <a:gd name="T68" fmla="*/ 2147483647 w 2042"/>
              <a:gd name="T69" fmla="*/ 2147483647 h 295"/>
              <a:gd name="T70" fmla="*/ 2147483647 w 2042"/>
              <a:gd name="T71" fmla="*/ 2147483647 h 295"/>
              <a:gd name="T72" fmla="*/ 2147483647 w 2042"/>
              <a:gd name="T73" fmla="*/ 2147483647 h 295"/>
              <a:gd name="T74" fmla="*/ 2147483647 w 2042"/>
              <a:gd name="T75" fmla="*/ 2147483647 h 295"/>
              <a:gd name="T76" fmla="*/ 2147483647 w 2042"/>
              <a:gd name="T77" fmla="*/ 2147483647 h 295"/>
              <a:gd name="T78" fmla="*/ 2147483647 w 2042"/>
              <a:gd name="T79" fmla="*/ 2147483647 h 295"/>
              <a:gd name="T80" fmla="*/ 2147483647 w 2042"/>
              <a:gd name="T81" fmla="*/ 2147483647 h 295"/>
              <a:gd name="T82" fmla="*/ 2147483647 w 2042"/>
              <a:gd name="T83" fmla="*/ 2147483647 h 295"/>
              <a:gd name="T84" fmla="*/ 2147483647 w 2042"/>
              <a:gd name="T85" fmla="*/ 2147483647 h 295"/>
              <a:gd name="T86" fmla="*/ 2147483647 w 2042"/>
              <a:gd name="T87" fmla="*/ 2147483647 h 295"/>
              <a:gd name="T88" fmla="*/ 2147483647 w 2042"/>
              <a:gd name="T89" fmla="*/ 2147483647 h 295"/>
              <a:gd name="T90" fmla="*/ 2147483647 w 2042"/>
              <a:gd name="T91" fmla="*/ 2147483647 h 295"/>
              <a:gd name="T92" fmla="*/ 2147483647 w 2042"/>
              <a:gd name="T93" fmla="*/ 2147483647 h 295"/>
              <a:gd name="T94" fmla="*/ 2147483647 w 2042"/>
              <a:gd name="T95" fmla="*/ 2147483647 h 295"/>
              <a:gd name="T96" fmla="*/ 2147483647 w 2042"/>
              <a:gd name="T97" fmla="*/ 2147483647 h 295"/>
              <a:gd name="T98" fmla="*/ 2147483647 w 2042"/>
              <a:gd name="T99" fmla="*/ 2147483647 h 295"/>
              <a:gd name="T100" fmla="*/ 2147483647 w 2042"/>
              <a:gd name="T101" fmla="*/ 2147483647 h 295"/>
              <a:gd name="T102" fmla="*/ 2147483647 w 2042"/>
              <a:gd name="T103" fmla="*/ 2147483647 h 295"/>
              <a:gd name="T104" fmla="*/ 2147483647 w 2042"/>
              <a:gd name="T105" fmla="*/ 2147483647 h 295"/>
              <a:gd name="T106" fmla="*/ 2147483647 w 2042"/>
              <a:gd name="T107" fmla="*/ 2147483647 h 295"/>
              <a:gd name="T108" fmla="*/ 2147483647 w 2042"/>
              <a:gd name="T109" fmla="*/ 2147483647 h 295"/>
              <a:gd name="T110" fmla="*/ 2147483647 w 2042"/>
              <a:gd name="T111" fmla="*/ 2147483647 h 295"/>
              <a:gd name="T112" fmla="*/ 2147483647 w 2042"/>
              <a:gd name="T113" fmla="*/ 2147483647 h 295"/>
              <a:gd name="T114" fmla="*/ 2147483647 w 2042"/>
              <a:gd name="T115" fmla="*/ 2147483647 h 295"/>
              <a:gd name="T116" fmla="*/ 2147483647 w 2042"/>
              <a:gd name="T117" fmla="*/ 2147483647 h 295"/>
              <a:gd name="T118" fmla="*/ 2147483647 w 2042"/>
              <a:gd name="T119" fmla="*/ 2147483647 h 2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2"/>
              <a:gd name="T181" fmla="*/ 0 h 295"/>
              <a:gd name="T182" fmla="*/ 2042 w 2042"/>
              <a:gd name="T183" fmla="*/ 295 h 2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2" h="295">
                <a:moveTo>
                  <a:pt x="0" y="185"/>
                </a:moveTo>
                <a:lnTo>
                  <a:pt x="4" y="185"/>
                </a:lnTo>
                <a:lnTo>
                  <a:pt x="8" y="185"/>
                </a:lnTo>
                <a:lnTo>
                  <a:pt x="11" y="185"/>
                </a:lnTo>
                <a:lnTo>
                  <a:pt x="15" y="185"/>
                </a:lnTo>
                <a:lnTo>
                  <a:pt x="19" y="185"/>
                </a:lnTo>
                <a:lnTo>
                  <a:pt x="23" y="185"/>
                </a:lnTo>
                <a:lnTo>
                  <a:pt x="27" y="185"/>
                </a:lnTo>
                <a:lnTo>
                  <a:pt x="30" y="185"/>
                </a:lnTo>
                <a:lnTo>
                  <a:pt x="34" y="185"/>
                </a:lnTo>
                <a:lnTo>
                  <a:pt x="38" y="185"/>
                </a:lnTo>
                <a:lnTo>
                  <a:pt x="42" y="185"/>
                </a:lnTo>
                <a:lnTo>
                  <a:pt x="45" y="185"/>
                </a:lnTo>
                <a:lnTo>
                  <a:pt x="49" y="185"/>
                </a:lnTo>
                <a:lnTo>
                  <a:pt x="53" y="185"/>
                </a:lnTo>
                <a:lnTo>
                  <a:pt x="57" y="185"/>
                </a:lnTo>
                <a:lnTo>
                  <a:pt x="61" y="185"/>
                </a:lnTo>
                <a:lnTo>
                  <a:pt x="64" y="185"/>
                </a:lnTo>
                <a:lnTo>
                  <a:pt x="68" y="185"/>
                </a:lnTo>
                <a:lnTo>
                  <a:pt x="72" y="185"/>
                </a:lnTo>
                <a:lnTo>
                  <a:pt x="76" y="185"/>
                </a:lnTo>
                <a:lnTo>
                  <a:pt x="80" y="185"/>
                </a:lnTo>
                <a:lnTo>
                  <a:pt x="83" y="185"/>
                </a:lnTo>
                <a:lnTo>
                  <a:pt x="87" y="185"/>
                </a:lnTo>
                <a:lnTo>
                  <a:pt x="91" y="185"/>
                </a:lnTo>
                <a:lnTo>
                  <a:pt x="95" y="185"/>
                </a:lnTo>
                <a:lnTo>
                  <a:pt x="99" y="185"/>
                </a:lnTo>
                <a:lnTo>
                  <a:pt x="102" y="185"/>
                </a:lnTo>
                <a:lnTo>
                  <a:pt x="106" y="185"/>
                </a:lnTo>
                <a:lnTo>
                  <a:pt x="110" y="185"/>
                </a:lnTo>
                <a:lnTo>
                  <a:pt x="114" y="185"/>
                </a:lnTo>
                <a:lnTo>
                  <a:pt x="117" y="185"/>
                </a:lnTo>
                <a:lnTo>
                  <a:pt x="121" y="185"/>
                </a:lnTo>
                <a:lnTo>
                  <a:pt x="125" y="185"/>
                </a:lnTo>
                <a:lnTo>
                  <a:pt x="129" y="185"/>
                </a:lnTo>
                <a:lnTo>
                  <a:pt x="133" y="185"/>
                </a:lnTo>
                <a:lnTo>
                  <a:pt x="136" y="185"/>
                </a:lnTo>
                <a:lnTo>
                  <a:pt x="140" y="185"/>
                </a:lnTo>
                <a:lnTo>
                  <a:pt x="144" y="185"/>
                </a:lnTo>
                <a:lnTo>
                  <a:pt x="148" y="185"/>
                </a:lnTo>
                <a:lnTo>
                  <a:pt x="152" y="185"/>
                </a:lnTo>
                <a:lnTo>
                  <a:pt x="155" y="185"/>
                </a:lnTo>
                <a:lnTo>
                  <a:pt x="159" y="185"/>
                </a:lnTo>
                <a:lnTo>
                  <a:pt x="163" y="185"/>
                </a:lnTo>
                <a:lnTo>
                  <a:pt x="167" y="185"/>
                </a:lnTo>
                <a:lnTo>
                  <a:pt x="171" y="185"/>
                </a:lnTo>
                <a:lnTo>
                  <a:pt x="174" y="185"/>
                </a:lnTo>
                <a:lnTo>
                  <a:pt x="178" y="185"/>
                </a:lnTo>
                <a:lnTo>
                  <a:pt x="182" y="185"/>
                </a:lnTo>
                <a:lnTo>
                  <a:pt x="186" y="185"/>
                </a:lnTo>
                <a:lnTo>
                  <a:pt x="189" y="185"/>
                </a:lnTo>
                <a:lnTo>
                  <a:pt x="193" y="185"/>
                </a:lnTo>
                <a:lnTo>
                  <a:pt x="197" y="185"/>
                </a:lnTo>
                <a:lnTo>
                  <a:pt x="201" y="185"/>
                </a:lnTo>
                <a:lnTo>
                  <a:pt x="205" y="185"/>
                </a:lnTo>
                <a:lnTo>
                  <a:pt x="208" y="185"/>
                </a:lnTo>
                <a:lnTo>
                  <a:pt x="212" y="185"/>
                </a:lnTo>
                <a:lnTo>
                  <a:pt x="216" y="185"/>
                </a:lnTo>
                <a:lnTo>
                  <a:pt x="220" y="185"/>
                </a:lnTo>
                <a:lnTo>
                  <a:pt x="224" y="185"/>
                </a:lnTo>
                <a:lnTo>
                  <a:pt x="227" y="185"/>
                </a:lnTo>
                <a:lnTo>
                  <a:pt x="231" y="185"/>
                </a:lnTo>
                <a:lnTo>
                  <a:pt x="235" y="185"/>
                </a:lnTo>
                <a:lnTo>
                  <a:pt x="239" y="185"/>
                </a:lnTo>
                <a:lnTo>
                  <a:pt x="242" y="185"/>
                </a:lnTo>
                <a:lnTo>
                  <a:pt x="246" y="185"/>
                </a:lnTo>
                <a:lnTo>
                  <a:pt x="250" y="185"/>
                </a:lnTo>
                <a:lnTo>
                  <a:pt x="254" y="185"/>
                </a:lnTo>
                <a:lnTo>
                  <a:pt x="258" y="185"/>
                </a:lnTo>
                <a:lnTo>
                  <a:pt x="261" y="185"/>
                </a:lnTo>
                <a:lnTo>
                  <a:pt x="265" y="185"/>
                </a:lnTo>
                <a:lnTo>
                  <a:pt x="269" y="185"/>
                </a:lnTo>
                <a:lnTo>
                  <a:pt x="273" y="185"/>
                </a:lnTo>
                <a:lnTo>
                  <a:pt x="277" y="185"/>
                </a:lnTo>
                <a:lnTo>
                  <a:pt x="280" y="185"/>
                </a:lnTo>
                <a:lnTo>
                  <a:pt x="284" y="185"/>
                </a:lnTo>
                <a:lnTo>
                  <a:pt x="288" y="185"/>
                </a:lnTo>
                <a:lnTo>
                  <a:pt x="292" y="185"/>
                </a:lnTo>
                <a:lnTo>
                  <a:pt x="296" y="185"/>
                </a:lnTo>
                <a:lnTo>
                  <a:pt x="299" y="185"/>
                </a:lnTo>
                <a:lnTo>
                  <a:pt x="303" y="185"/>
                </a:lnTo>
                <a:lnTo>
                  <a:pt x="307" y="185"/>
                </a:lnTo>
                <a:lnTo>
                  <a:pt x="311" y="185"/>
                </a:lnTo>
                <a:lnTo>
                  <a:pt x="314" y="185"/>
                </a:lnTo>
                <a:lnTo>
                  <a:pt x="318" y="185"/>
                </a:lnTo>
                <a:lnTo>
                  <a:pt x="322" y="185"/>
                </a:lnTo>
                <a:lnTo>
                  <a:pt x="326" y="185"/>
                </a:lnTo>
                <a:lnTo>
                  <a:pt x="330" y="185"/>
                </a:lnTo>
                <a:lnTo>
                  <a:pt x="333" y="185"/>
                </a:lnTo>
                <a:lnTo>
                  <a:pt x="337" y="185"/>
                </a:lnTo>
                <a:lnTo>
                  <a:pt x="341" y="185"/>
                </a:lnTo>
                <a:lnTo>
                  <a:pt x="345" y="185"/>
                </a:lnTo>
                <a:lnTo>
                  <a:pt x="349" y="185"/>
                </a:lnTo>
                <a:lnTo>
                  <a:pt x="352" y="185"/>
                </a:lnTo>
                <a:lnTo>
                  <a:pt x="356" y="185"/>
                </a:lnTo>
                <a:lnTo>
                  <a:pt x="360" y="185"/>
                </a:lnTo>
                <a:lnTo>
                  <a:pt x="364" y="185"/>
                </a:lnTo>
                <a:lnTo>
                  <a:pt x="368" y="185"/>
                </a:lnTo>
                <a:lnTo>
                  <a:pt x="371" y="185"/>
                </a:lnTo>
                <a:lnTo>
                  <a:pt x="375" y="185"/>
                </a:lnTo>
                <a:lnTo>
                  <a:pt x="379" y="185"/>
                </a:lnTo>
                <a:lnTo>
                  <a:pt x="383" y="185"/>
                </a:lnTo>
                <a:lnTo>
                  <a:pt x="386" y="185"/>
                </a:lnTo>
                <a:lnTo>
                  <a:pt x="390" y="185"/>
                </a:lnTo>
                <a:lnTo>
                  <a:pt x="394" y="185"/>
                </a:lnTo>
                <a:lnTo>
                  <a:pt x="398" y="185"/>
                </a:lnTo>
                <a:lnTo>
                  <a:pt x="402" y="185"/>
                </a:lnTo>
                <a:lnTo>
                  <a:pt x="405" y="185"/>
                </a:lnTo>
                <a:lnTo>
                  <a:pt x="409" y="185"/>
                </a:lnTo>
                <a:lnTo>
                  <a:pt x="413" y="185"/>
                </a:lnTo>
                <a:lnTo>
                  <a:pt x="417" y="185"/>
                </a:lnTo>
                <a:lnTo>
                  <a:pt x="421" y="185"/>
                </a:lnTo>
                <a:lnTo>
                  <a:pt x="424" y="185"/>
                </a:lnTo>
                <a:lnTo>
                  <a:pt x="428" y="185"/>
                </a:lnTo>
                <a:lnTo>
                  <a:pt x="432" y="185"/>
                </a:lnTo>
                <a:lnTo>
                  <a:pt x="436" y="185"/>
                </a:lnTo>
                <a:lnTo>
                  <a:pt x="440" y="185"/>
                </a:lnTo>
                <a:lnTo>
                  <a:pt x="443" y="185"/>
                </a:lnTo>
                <a:lnTo>
                  <a:pt x="447" y="185"/>
                </a:lnTo>
                <a:lnTo>
                  <a:pt x="451" y="185"/>
                </a:lnTo>
                <a:lnTo>
                  <a:pt x="455" y="185"/>
                </a:lnTo>
                <a:lnTo>
                  <a:pt x="458" y="185"/>
                </a:lnTo>
                <a:lnTo>
                  <a:pt x="462" y="185"/>
                </a:lnTo>
                <a:lnTo>
                  <a:pt x="466" y="185"/>
                </a:lnTo>
                <a:lnTo>
                  <a:pt x="470" y="185"/>
                </a:lnTo>
                <a:lnTo>
                  <a:pt x="474" y="185"/>
                </a:lnTo>
                <a:lnTo>
                  <a:pt x="477" y="185"/>
                </a:lnTo>
                <a:lnTo>
                  <a:pt x="481" y="189"/>
                </a:lnTo>
                <a:lnTo>
                  <a:pt x="485" y="189"/>
                </a:lnTo>
                <a:lnTo>
                  <a:pt x="489" y="189"/>
                </a:lnTo>
                <a:lnTo>
                  <a:pt x="493" y="189"/>
                </a:lnTo>
                <a:lnTo>
                  <a:pt x="496" y="189"/>
                </a:lnTo>
                <a:lnTo>
                  <a:pt x="500" y="189"/>
                </a:lnTo>
                <a:lnTo>
                  <a:pt x="504" y="189"/>
                </a:lnTo>
                <a:lnTo>
                  <a:pt x="508" y="189"/>
                </a:lnTo>
                <a:lnTo>
                  <a:pt x="512" y="189"/>
                </a:lnTo>
                <a:lnTo>
                  <a:pt x="515" y="189"/>
                </a:lnTo>
                <a:lnTo>
                  <a:pt x="519" y="189"/>
                </a:lnTo>
                <a:lnTo>
                  <a:pt x="523" y="189"/>
                </a:lnTo>
                <a:lnTo>
                  <a:pt x="527" y="189"/>
                </a:lnTo>
                <a:lnTo>
                  <a:pt x="530" y="189"/>
                </a:lnTo>
                <a:lnTo>
                  <a:pt x="534" y="189"/>
                </a:lnTo>
                <a:lnTo>
                  <a:pt x="538" y="189"/>
                </a:lnTo>
                <a:lnTo>
                  <a:pt x="542" y="189"/>
                </a:lnTo>
                <a:lnTo>
                  <a:pt x="546" y="189"/>
                </a:lnTo>
                <a:lnTo>
                  <a:pt x="549" y="189"/>
                </a:lnTo>
                <a:lnTo>
                  <a:pt x="553" y="189"/>
                </a:lnTo>
                <a:lnTo>
                  <a:pt x="557" y="189"/>
                </a:lnTo>
                <a:lnTo>
                  <a:pt x="561" y="189"/>
                </a:lnTo>
                <a:lnTo>
                  <a:pt x="565" y="189"/>
                </a:lnTo>
                <a:lnTo>
                  <a:pt x="568" y="189"/>
                </a:lnTo>
                <a:lnTo>
                  <a:pt x="572" y="189"/>
                </a:lnTo>
                <a:lnTo>
                  <a:pt x="576" y="189"/>
                </a:lnTo>
                <a:lnTo>
                  <a:pt x="580" y="189"/>
                </a:lnTo>
                <a:lnTo>
                  <a:pt x="583" y="189"/>
                </a:lnTo>
                <a:lnTo>
                  <a:pt x="587" y="189"/>
                </a:lnTo>
                <a:lnTo>
                  <a:pt x="591" y="193"/>
                </a:lnTo>
                <a:lnTo>
                  <a:pt x="595" y="193"/>
                </a:lnTo>
                <a:lnTo>
                  <a:pt x="599" y="193"/>
                </a:lnTo>
                <a:lnTo>
                  <a:pt x="602" y="189"/>
                </a:lnTo>
                <a:lnTo>
                  <a:pt x="606" y="193"/>
                </a:lnTo>
                <a:lnTo>
                  <a:pt x="610" y="193"/>
                </a:lnTo>
                <a:lnTo>
                  <a:pt x="614" y="193"/>
                </a:lnTo>
                <a:lnTo>
                  <a:pt x="618" y="193"/>
                </a:lnTo>
                <a:lnTo>
                  <a:pt x="621" y="193"/>
                </a:lnTo>
                <a:lnTo>
                  <a:pt x="625" y="193"/>
                </a:lnTo>
                <a:lnTo>
                  <a:pt x="629" y="193"/>
                </a:lnTo>
                <a:lnTo>
                  <a:pt x="633" y="193"/>
                </a:lnTo>
                <a:lnTo>
                  <a:pt x="637" y="193"/>
                </a:lnTo>
                <a:lnTo>
                  <a:pt x="640" y="193"/>
                </a:lnTo>
                <a:lnTo>
                  <a:pt x="644" y="193"/>
                </a:lnTo>
                <a:lnTo>
                  <a:pt x="648" y="193"/>
                </a:lnTo>
                <a:lnTo>
                  <a:pt x="652" y="193"/>
                </a:lnTo>
                <a:lnTo>
                  <a:pt x="655" y="196"/>
                </a:lnTo>
                <a:lnTo>
                  <a:pt x="659" y="196"/>
                </a:lnTo>
                <a:lnTo>
                  <a:pt x="663" y="196"/>
                </a:lnTo>
                <a:lnTo>
                  <a:pt x="667" y="196"/>
                </a:lnTo>
                <a:lnTo>
                  <a:pt x="671" y="196"/>
                </a:lnTo>
                <a:lnTo>
                  <a:pt x="674" y="196"/>
                </a:lnTo>
                <a:lnTo>
                  <a:pt x="678" y="196"/>
                </a:lnTo>
                <a:lnTo>
                  <a:pt x="682" y="196"/>
                </a:lnTo>
                <a:lnTo>
                  <a:pt x="686" y="196"/>
                </a:lnTo>
                <a:lnTo>
                  <a:pt x="690" y="200"/>
                </a:lnTo>
                <a:lnTo>
                  <a:pt x="693" y="200"/>
                </a:lnTo>
                <a:lnTo>
                  <a:pt x="697" y="200"/>
                </a:lnTo>
                <a:lnTo>
                  <a:pt x="701" y="200"/>
                </a:lnTo>
                <a:lnTo>
                  <a:pt x="705" y="200"/>
                </a:lnTo>
                <a:lnTo>
                  <a:pt x="709" y="200"/>
                </a:lnTo>
                <a:lnTo>
                  <a:pt x="712" y="200"/>
                </a:lnTo>
                <a:lnTo>
                  <a:pt x="716" y="200"/>
                </a:lnTo>
                <a:lnTo>
                  <a:pt x="720" y="200"/>
                </a:lnTo>
                <a:lnTo>
                  <a:pt x="724" y="200"/>
                </a:lnTo>
                <a:lnTo>
                  <a:pt x="727" y="204"/>
                </a:lnTo>
                <a:lnTo>
                  <a:pt x="731" y="204"/>
                </a:lnTo>
                <a:lnTo>
                  <a:pt x="735" y="204"/>
                </a:lnTo>
                <a:lnTo>
                  <a:pt x="739" y="208"/>
                </a:lnTo>
                <a:lnTo>
                  <a:pt x="743" y="208"/>
                </a:lnTo>
                <a:lnTo>
                  <a:pt x="746" y="208"/>
                </a:lnTo>
                <a:lnTo>
                  <a:pt x="750" y="211"/>
                </a:lnTo>
                <a:lnTo>
                  <a:pt x="754" y="211"/>
                </a:lnTo>
                <a:lnTo>
                  <a:pt x="758" y="215"/>
                </a:lnTo>
                <a:lnTo>
                  <a:pt x="762" y="215"/>
                </a:lnTo>
                <a:lnTo>
                  <a:pt x="765" y="219"/>
                </a:lnTo>
                <a:lnTo>
                  <a:pt x="769" y="223"/>
                </a:lnTo>
                <a:lnTo>
                  <a:pt x="773" y="223"/>
                </a:lnTo>
                <a:lnTo>
                  <a:pt x="777" y="230"/>
                </a:lnTo>
                <a:lnTo>
                  <a:pt x="781" y="234"/>
                </a:lnTo>
                <a:lnTo>
                  <a:pt x="784" y="242"/>
                </a:lnTo>
                <a:lnTo>
                  <a:pt x="788" y="245"/>
                </a:lnTo>
                <a:lnTo>
                  <a:pt x="792" y="253"/>
                </a:lnTo>
                <a:lnTo>
                  <a:pt x="796" y="257"/>
                </a:lnTo>
                <a:lnTo>
                  <a:pt x="799" y="279"/>
                </a:lnTo>
                <a:lnTo>
                  <a:pt x="803" y="283"/>
                </a:lnTo>
                <a:lnTo>
                  <a:pt x="807" y="295"/>
                </a:lnTo>
                <a:lnTo>
                  <a:pt x="811" y="272"/>
                </a:lnTo>
                <a:lnTo>
                  <a:pt x="815" y="125"/>
                </a:lnTo>
                <a:lnTo>
                  <a:pt x="818" y="125"/>
                </a:lnTo>
                <a:lnTo>
                  <a:pt x="822" y="68"/>
                </a:lnTo>
                <a:lnTo>
                  <a:pt x="826" y="34"/>
                </a:lnTo>
                <a:lnTo>
                  <a:pt x="830" y="26"/>
                </a:lnTo>
                <a:lnTo>
                  <a:pt x="834" y="38"/>
                </a:lnTo>
                <a:lnTo>
                  <a:pt x="837" y="49"/>
                </a:lnTo>
                <a:lnTo>
                  <a:pt x="841" y="45"/>
                </a:lnTo>
                <a:lnTo>
                  <a:pt x="845" y="23"/>
                </a:lnTo>
                <a:lnTo>
                  <a:pt x="849" y="15"/>
                </a:lnTo>
                <a:lnTo>
                  <a:pt x="853" y="0"/>
                </a:lnTo>
                <a:lnTo>
                  <a:pt x="856" y="8"/>
                </a:lnTo>
                <a:lnTo>
                  <a:pt x="860" y="38"/>
                </a:lnTo>
                <a:lnTo>
                  <a:pt x="864" y="45"/>
                </a:lnTo>
                <a:lnTo>
                  <a:pt x="868" y="64"/>
                </a:lnTo>
                <a:lnTo>
                  <a:pt x="871" y="79"/>
                </a:lnTo>
                <a:lnTo>
                  <a:pt x="875" y="109"/>
                </a:lnTo>
                <a:lnTo>
                  <a:pt x="879" y="121"/>
                </a:lnTo>
                <a:lnTo>
                  <a:pt x="883" y="147"/>
                </a:lnTo>
                <a:lnTo>
                  <a:pt x="887" y="159"/>
                </a:lnTo>
                <a:lnTo>
                  <a:pt x="890" y="177"/>
                </a:lnTo>
                <a:lnTo>
                  <a:pt x="894" y="185"/>
                </a:lnTo>
                <a:lnTo>
                  <a:pt x="898" y="193"/>
                </a:lnTo>
                <a:lnTo>
                  <a:pt x="902" y="196"/>
                </a:lnTo>
                <a:lnTo>
                  <a:pt x="906" y="208"/>
                </a:lnTo>
                <a:lnTo>
                  <a:pt x="909" y="208"/>
                </a:lnTo>
                <a:lnTo>
                  <a:pt x="913" y="211"/>
                </a:lnTo>
                <a:lnTo>
                  <a:pt x="917" y="208"/>
                </a:lnTo>
                <a:lnTo>
                  <a:pt x="921" y="204"/>
                </a:lnTo>
                <a:lnTo>
                  <a:pt x="924" y="200"/>
                </a:lnTo>
                <a:lnTo>
                  <a:pt x="928" y="170"/>
                </a:lnTo>
                <a:lnTo>
                  <a:pt x="932" y="147"/>
                </a:lnTo>
                <a:lnTo>
                  <a:pt x="936" y="113"/>
                </a:lnTo>
                <a:lnTo>
                  <a:pt x="940" y="106"/>
                </a:lnTo>
                <a:lnTo>
                  <a:pt x="943" y="102"/>
                </a:lnTo>
                <a:lnTo>
                  <a:pt x="947" y="102"/>
                </a:lnTo>
                <a:lnTo>
                  <a:pt x="951" y="98"/>
                </a:lnTo>
                <a:lnTo>
                  <a:pt x="955" y="102"/>
                </a:lnTo>
                <a:lnTo>
                  <a:pt x="959" y="109"/>
                </a:lnTo>
                <a:lnTo>
                  <a:pt x="962" y="113"/>
                </a:lnTo>
                <a:lnTo>
                  <a:pt x="966" y="125"/>
                </a:lnTo>
                <a:lnTo>
                  <a:pt x="970" y="128"/>
                </a:lnTo>
                <a:lnTo>
                  <a:pt x="974" y="140"/>
                </a:lnTo>
                <a:lnTo>
                  <a:pt x="978" y="143"/>
                </a:lnTo>
                <a:lnTo>
                  <a:pt x="981" y="155"/>
                </a:lnTo>
                <a:lnTo>
                  <a:pt x="985" y="162"/>
                </a:lnTo>
                <a:lnTo>
                  <a:pt x="989" y="174"/>
                </a:lnTo>
                <a:lnTo>
                  <a:pt x="993" y="177"/>
                </a:lnTo>
                <a:lnTo>
                  <a:pt x="996" y="185"/>
                </a:lnTo>
                <a:lnTo>
                  <a:pt x="1000" y="185"/>
                </a:lnTo>
                <a:lnTo>
                  <a:pt x="1004" y="193"/>
                </a:lnTo>
                <a:lnTo>
                  <a:pt x="1008" y="193"/>
                </a:lnTo>
                <a:lnTo>
                  <a:pt x="1012" y="200"/>
                </a:lnTo>
                <a:lnTo>
                  <a:pt x="1015" y="204"/>
                </a:lnTo>
                <a:lnTo>
                  <a:pt x="1019" y="211"/>
                </a:lnTo>
                <a:lnTo>
                  <a:pt x="1023" y="211"/>
                </a:lnTo>
                <a:lnTo>
                  <a:pt x="1027" y="215"/>
                </a:lnTo>
                <a:lnTo>
                  <a:pt x="1031" y="219"/>
                </a:lnTo>
                <a:lnTo>
                  <a:pt x="1034" y="227"/>
                </a:lnTo>
                <a:lnTo>
                  <a:pt x="1038" y="227"/>
                </a:lnTo>
                <a:lnTo>
                  <a:pt x="1042" y="230"/>
                </a:lnTo>
                <a:lnTo>
                  <a:pt x="1046" y="234"/>
                </a:lnTo>
                <a:lnTo>
                  <a:pt x="1050" y="234"/>
                </a:lnTo>
                <a:lnTo>
                  <a:pt x="1053" y="234"/>
                </a:lnTo>
                <a:lnTo>
                  <a:pt x="1057" y="238"/>
                </a:lnTo>
                <a:lnTo>
                  <a:pt x="1061" y="238"/>
                </a:lnTo>
                <a:lnTo>
                  <a:pt x="1065" y="242"/>
                </a:lnTo>
                <a:lnTo>
                  <a:pt x="1068" y="242"/>
                </a:lnTo>
                <a:lnTo>
                  <a:pt x="1072" y="242"/>
                </a:lnTo>
                <a:lnTo>
                  <a:pt x="1076" y="242"/>
                </a:lnTo>
                <a:lnTo>
                  <a:pt x="1080" y="242"/>
                </a:lnTo>
                <a:lnTo>
                  <a:pt x="1084" y="242"/>
                </a:lnTo>
                <a:lnTo>
                  <a:pt x="1087" y="242"/>
                </a:lnTo>
                <a:lnTo>
                  <a:pt x="1091" y="238"/>
                </a:lnTo>
                <a:lnTo>
                  <a:pt x="1095" y="238"/>
                </a:lnTo>
                <a:lnTo>
                  <a:pt x="1099" y="234"/>
                </a:lnTo>
                <a:lnTo>
                  <a:pt x="1103" y="234"/>
                </a:lnTo>
                <a:lnTo>
                  <a:pt x="1106" y="234"/>
                </a:lnTo>
                <a:lnTo>
                  <a:pt x="1110" y="230"/>
                </a:lnTo>
                <a:lnTo>
                  <a:pt x="1114" y="227"/>
                </a:lnTo>
                <a:lnTo>
                  <a:pt x="1118" y="223"/>
                </a:lnTo>
                <a:lnTo>
                  <a:pt x="1122" y="223"/>
                </a:lnTo>
                <a:lnTo>
                  <a:pt x="1125" y="223"/>
                </a:lnTo>
                <a:lnTo>
                  <a:pt x="1129" y="219"/>
                </a:lnTo>
                <a:lnTo>
                  <a:pt x="1133" y="215"/>
                </a:lnTo>
                <a:lnTo>
                  <a:pt x="1137" y="215"/>
                </a:lnTo>
                <a:lnTo>
                  <a:pt x="1140" y="215"/>
                </a:lnTo>
                <a:lnTo>
                  <a:pt x="1144" y="211"/>
                </a:lnTo>
                <a:lnTo>
                  <a:pt x="1148" y="211"/>
                </a:lnTo>
                <a:lnTo>
                  <a:pt x="1152" y="211"/>
                </a:lnTo>
                <a:lnTo>
                  <a:pt x="1156" y="208"/>
                </a:lnTo>
                <a:lnTo>
                  <a:pt x="1159" y="208"/>
                </a:lnTo>
                <a:lnTo>
                  <a:pt x="1163" y="204"/>
                </a:lnTo>
                <a:lnTo>
                  <a:pt x="1167" y="204"/>
                </a:lnTo>
                <a:lnTo>
                  <a:pt x="1171" y="204"/>
                </a:lnTo>
                <a:lnTo>
                  <a:pt x="1175" y="200"/>
                </a:lnTo>
                <a:lnTo>
                  <a:pt x="1178" y="200"/>
                </a:lnTo>
                <a:lnTo>
                  <a:pt x="1182" y="200"/>
                </a:lnTo>
                <a:lnTo>
                  <a:pt x="1186" y="200"/>
                </a:lnTo>
                <a:lnTo>
                  <a:pt x="1190" y="196"/>
                </a:lnTo>
                <a:lnTo>
                  <a:pt x="1194" y="196"/>
                </a:lnTo>
                <a:lnTo>
                  <a:pt x="1197" y="196"/>
                </a:lnTo>
                <a:lnTo>
                  <a:pt x="1201" y="196"/>
                </a:lnTo>
                <a:lnTo>
                  <a:pt x="1205" y="196"/>
                </a:lnTo>
                <a:lnTo>
                  <a:pt x="1209" y="193"/>
                </a:lnTo>
                <a:lnTo>
                  <a:pt x="1212" y="193"/>
                </a:lnTo>
                <a:lnTo>
                  <a:pt x="1216" y="193"/>
                </a:lnTo>
                <a:lnTo>
                  <a:pt x="1220" y="193"/>
                </a:lnTo>
                <a:lnTo>
                  <a:pt x="1224" y="193"/>
                </a:lnTo>
                <a:lnTo>
                  <a:pt x="1228" y="193"/>
                </a:lnTo>
                <a:lnTo>
                  <a:pt x="1231" y="193"/>
                </a:lnTo>
                <a:lnTo>
                  <a:pt x="1235" y="193"/>
                </a:lnTo>
                <a:lnTo>
                  <a:pt x="1239" y="189"/>
                </a:lnTo>
                <a:lnTo>
                  <a:pt x="1243" y="189"/>
                </a:lnTo>
                <a:lnTo>
                  <a:pt x="1247" y="189"/>
                </a:lnTo>
                <a:lnTo>
                  <a:pt x="1250" y="189"/>
                </a:lnTo>
                <a:lnTo>
                  <a:pt x="1254" y="189"/>
                </a:lnTo>
                <a:lnTo>
                  <a:pt x="1258" y="189"/>
                </a:lnTo>
                <a:lnTo>
                  <a:pt x="1262" y="189"/>
                </a:lnTo>
                <a:lnTo>
                  <a:pt x="1265" y="189"/>
                </a:lnTo>
                <a:lnTo>
                  <a:pt x="1269" y="189"/>
                </a:lnTo>
                <a:lnTo>
                  <a:pt x="1273" y="189"/>
                </a:lnTo>
                <a:lnTo>
                  <a:pt x="1277" y="189"/>
                </a:lnTo>
                <a:lnTo>
                  <a:pt x="1281" y="189"/>
                </a:lnTo>
                <a:lnTo>
                  <a:pt x="1284" y="189"/>
                </a:lnTo>
                <a:lnTo>
                  <a:pt x="1288" y="189"/>
                </a:lnTo>
                <a:lnTo>
                  <a:pt x="1292" y="189"/>
                </a:lnTo>
                <a:lnTo>
                  <a:pt x="1296" y="189"/>
                </a:lnTo>
                <a:lnTo>
                  <a:pt x="1300" y="189"/>
                </a:lnTo>
                <a:lnTo>
                  <a:pt x="1303" y="189"/>
                </a:lnTo>
                <a:lnTo>
                  <a:pt x="1307" y="189"/>
                </a:lnTo>
                <a:lnTo>
                  <a:pt x="1311" y="189"/>
                </a:lnTo>
                <a:lnTo>
                  <a:pt x="1315" y="189"/>
                </a:lnTo>
                <a:lnTo>
                  <a:pt x="1319" y="189"/>
                </a:lnTo>
                <a:lnTo>
                  <a:pt x="1322" y="189"/>
                </a:lnTo>
                <a:lnTo>
                  <a:pt x="1326" y="189"/>
                </a:lnTo>
                <a:lnTo>
                  <a:pt x="1330" y="189"/>
                </a:lnTo>
                <a:lnTo>
                  <a:pt x="1334" y="189"/>
                </a:lnTo>
                <a:lnTo>
                  <a:pt x="1337" y="189"/>
                </a:lnTo>
                <a:lnTo>
                  <a:pt x="1341" y="189"/>
                </a:lnTo>
                <a:lnTo>
                  <a:pt x="1345" y="189"/>
                </a:lnTo>
                <a:lnTo>
                  <a:pt x="1349" y="189"/>
                </a:lnTo>
                <a:lnTo>
                  <a:pt x="1353" y="185"/>
                </a:lnTo>
                <a:lnTo>
                  <a:pt x="1356" y="185"/>
                </a:lnTo>
                <a:lnTo>
                  <a:pt x="1360" y="189"/>
                </a:lnTo>
                <a:lnTo>
                  <a:pt x="1364" y="189"/>
                </a:lnTo>
                <a:lnTo>
                  <a:pt x="1368" y="185"/>
                </a:lnTo>
                <a:lnTo>
                  <a:pt x="1372" y="185"/>
                </a:lnTo>
                <a:lnTo>
                  <a:pt x="1375" y="189"/>
                </a:lnTo>
                <a:lnTo>
                  <a:pt x="1379" y="189"/>
                </a:lnTo>
                <a:lnTo>
                  <a:pt x="1383" y="189"/>
                </a:lnTo>
                <a:lnTo>
                  <a:pt x="1387" y="189"/>
                </a:lnTo>
                <a:lnTo>
                  <a:pt x="1391" y="189"/>
                </a:lnTo>
                <a:lnTo>
                  <a:pt x="1394" y="189"/>
                </a:lnTo>
                <a:lnTo>
                  <a:pt x="1398" y="189"/>
                </a:lnTo>
                <a:lnTo>
                  <a:pt x="1402" y="189"/>
                </a:lnTo>
                <a:lnTo>
                  <a:pt x="1406" y="189"/>
                </a:lnTo>
                <a:lnTo>
                  <a:pt x="1409" y="189"/>
                </a:lnTo>
                <a:lnTo>
                  <a:pt x="1413" y="189"/>
                </a:lnTo>
                <a:lnTo>
                  <a:pt x="1417" y="189"/>
                </a:lnTo>
                <a:lnTo>
                  <a:pt x="1421" y="189"/>
                </a:lnTo>
                <a:lnTo>
                  <a:pt x="1425" y="189"/>
                </a:lnTo>
                <a:lnTo>
                  <a:pt x="1428" y="189"/>
                </a:lnTo>
                <a:lnTo>
                  <a:pt x="1432" y="189"/>
                </a:lnTo>
                <a:lnTo>
                  <a:pt x="1436" y="189"/>
                </a:lnTo>
                <a:lnTo>
                  <a:pt x="1440" y="189"/>
                </a:lnTo>
                <a:lnTo>
                  <a:pt x="1444" y="185"/>
                </a:lnTo>
                <a:lnTo>
                  <a:pt x="1447" y="189"/>
                </a:lnTo>
                <a:lnTo>
                  <a:pt x="1451" y="189"/>
                </a:lnTo>
                <a:lnTo>
                  <a:pt x="1455" y="185"/>
                </a:lnTo>
                <a:lnTo>
                  <a:pt x="1459" y="189"/>
                </a:lnTo>
                <a:lnTo>
                  <a:pt x="1463" y="189"/>
                </a:lnTo>
                <a:lnTo>
                  <a:pt x="1466" y="185"/>
                </a:lnTo>
                <a:lnTo>
                  <a:pt x="1470" y="185"/>
                </a:lnTo>
                <a:lnTo>
                  <a:pt x="1474" y="189"/>
                </a:lnTo>
                <a:lnTo>
                  <a:pt x="1478" y="185"/>
                </a:lnTo>
                <a:lnTo>
                  <a:pt x="1481" y="185"/>
                </a:lnTo>
                <a:lnTo>
                  <a:pt x="1485" y="185"/>
                </a:lnTo>
                <a:lnTo>
                  <a:pt x="1489" y="185"/>
                </a:lnTo>
                <a:lnTo>
                  <a:pt x="1493" y="185"/>
                </a:lnTo>
                <a:lnTo>
                  <a:pt x="1497" y="185"/>
                </a:lnTo>
                <a:lnTo>
                  <a:pt x="1500" y="185"/>
                </a:lnTo>
                <a:lnTo>
                  <a:pt x="1504" y="185"/>
                </a:lnTo>
                <a:lnTo>
                  <a:pt x="1508" y="185"/>
                </a:lnTo>
                <a:lnTo>
                  <a:pt x="1512" y="185"/>
                </a:lnTo>
                <a:lnTo>
                  <a:pt x="1516" y="185"/>
                </a:lnTo>
                <a:lnTo>
                  <a:pt x="1519" y="185"/>
                </a:lnTo>
                <a:lnTo>
                  <a:pt x="1523" y="185"/>
                </a:lnTo>
                <a:lnTo>
                  <a:pt x="1527" y="185"/>
                </a:lnTo>
                <a:lnTo>
                  <a:pt x="1531" y="185"/>
                </a:lnTo>
                <a:lnTo>
                  <a:pt x="1535" y="185"/>
                </a:lnTo>
                <a:lnTo>
                  <a:pt x="1538" y="185"/>
                </a:lnTo>
                <a:lnTo>
                  <a:pt x="1542" y="185"/>
                </a:lnTo>
                <a:lnTo>
                  <a:pt x="1546" y="185"/>
                </a:lnTo>
                <a:lnTo>
                  <a:pt x="1550" y="185"/>
                </a:lnTo>
                <a:lnTo>
                  <a:pt x="1553" y="185"/>
                </a:lnTo>
                <a:lnTo>
                  <a:pt x="1557" y="185"/>
                </a:lnTo>
                <a:lnTo>
                  <a:pt x="1561" y="185"/>
                </a:lnTo>
                <a:lnTo>
                  <a:pt x="1565" y="185"/>
                </a:lnTo>
                <a:lnTo>
                  <a:pt x="1569" y="185"/>
                </a:lnTo>
                <a:lnTo>
                  <a:pt x="1572" y="185"/>
                </a:lnTo>
                <a:lnTo>
                  <a:pt x="1576" y="185"/>
                </a:lnTo>
                <a:lnTo>
                  <a:pt x="1580" y="185"/>
                </a:lnTo>
                <a:lnTo>
                  <a:pt x="1584" y="185"/>
                </a:lnTo>
                <a:lnTo>
                  <a:pt x="1588" y="185"/>
                </a:lnTo>
                <a:lnTo>
                  <a:pt x="1591" y="185"/>
                </a:lnTo>
                <a:lnTo>
                  <a:pt x="1595" y="185"/>
                </a:lnTo>
                <a:lnTo>
                  <a:pt x="1599" y="185"/>
                </a:lnTo>
                <a:lnTo>
                  <a:pt x="1603" y="185"/>
                </a:lnTo>
                <a:lnTo>
                  <a:pt x="1606" y="185"/>
                </a:lnTo>
                <a:lnTo>
                  <a:pt x="1610" y="185"/>
                </a:lnTo>
                <a:lnTo>
                  <a:pt x="1614" y="185"/>
                </a:lnTo>
                <a:lnTo>
                  <a:pt x="1618" y="185"/>
                </a:lnTo>
                <a:lnTo>
                  <a:pt x="1622" y="185"/>
                </a:lnTo>
                <a:lnTo>
                  <a:pt x="1625" y="185"/>
                </a:lnTo>
                <a:lnTo>
                  <a:pt x="1629" y="185"/>
                </a:lnTo>
                <a:lnTo>
                  <a:pt x="1633" y="185"/>
                </a:lnTo>
                <a:lnTo>
                  <a:pt x="1637" y="185"/>
                </a:lnTo>
                <a:lnTo>
                  <a:pt x="1641" y="185"/>
                </a:lnTo>
                <a:lnTo>
                  <a:pt x="1644" y="185"/>
                </a:lnTo>
                <a:lnTo>
                  <a:pt x="1648" y="185"/>
                </a:lnTo>
                <a:lnTo>
                  <a:pt x="1652" y="185"/>
                </a:lnTo>
                <a:lnTo>
                  <a:pt x="1656" y="185"/>
                </a:lnTo>
                <a:lnTo>
                  <a:pt x="1660" y="185"/>
                </a:lnTo>
                <a:lnTo>
                  <a:pt x="1663" y="185"/>
                </a:lnTo>
                <a:lnTo>
                  <a:pt x="1667" y="185"/>
                </a:lnTo>
                <a:lnTo>
                  <a:pt x="1671" y="185"/>
                </a:lnTo>
                <a:lnTo>
                  <a:pt x="1675" y="185"/>
                </a:lnTo>
                <a:lnTo>
                  <a:pt x="1678" y="185"/>
                </a:lnTo>
                <a:lnTo>
                  <a:pt x="1682" y="185"/>
                </a:lnTo>
                <a:lnTo>
                  <a:pt x="1686" y="185"/>
                </a:lnTo>
                <a:lnTo>
                  <a:pt x="1690" y="185"/>
                </a:lnTo>
                <a:lnTo>
                  <a:pt x="1694" y="185"/>
                </a:lnTo>
                <a:lnTo>
                  <a:pt x="1697" y="185"/>
                </a:lnTo>
                <a:lnTo>
                  <a:pt x="1701" y="185"/>
                </a:lnTo>
                <a:lnTo>
                  <a:pt x="1705" y="185"/>
                </a:lnTo>
                <a:lnTo>
                  <a:pt x="1709" y="185"/>
                </a:lnTo>
                <a:lnTo>
                  <a:pt x="1713" y="185"/>
                </a:lnTo>
                <a:lnTo>
                  <a:pt x="1716" y="185"/>
                </a:lnTo>
                <a:lnTo>
                  <a:pt x="1720" y="185"/>
                </a:lnTo>
                <a:lnTo>
                  <a:pt x="1724" y="181"/>
                </a:lnTo>
                <a:lnTo>
                  <a:pt x="1728" y="181"/>
                </a:lnTo>
                <a:lnTo>
                  <a:pt x="1732" y="181"/>
                </a:lnTo>
                <a:lnTo>
                  <a:pt x="1735" y="181"/>
                </a:lnTo>
                <a:lnTo>
                  <a:pt x="1739" y="181"/>
                </a:lnTo>
                <a:lnTo>
                  <a:pt x="1743" y="181"/>
                </a:lnTo>
                <a:lnTo>
                  <a:pt x="1747" y="181"/>
                </a:lnTo>
                <a:lnTo>
                  <a:pt x="1750" y="181"/>
                </a:lnTo>
                <a:lnTo>
                  <a:pt x="1754" y="181"/>
                </a:lnTo>
                <a:lnTo>
                  <a:pt x="1758" y="181"/>
                </a:lnTo>
                <a:lnTo>
                  <a:pt x="1762" y="181"/>
                </a:lnTo>
                <a:lnTo>
                  <a:pt x="1766" y="181"/>
                </a:lnTo>
                <a:lnTo>
                  <a:pt x="1769" y="181"/>
                </a:lnTo>
                <a:lnTo>
                  <a:pt x="1773" y="181"/>
                </a:lnTo>
                <a:lnTo>
                  <a:pt x="1777" y="181"/>
                </a:lnTo>
                <a:lnTo>
                  <a:pt x="1781" y="181"/>
                </a:lnTo>
                <a:lnTo>
                  <a:pt x="1785" y="181"/>
                </a:lnTo>
                <a:lnTo>
                  <a:pt x="1788" y="181"/>
                </a:lnTo>
                <a:lnTo>
                  <a:pt x="1792" y="181"/>
                </a:lnTo>
                <a:lnTo>
                  <a:pt x="1796" y="181"/>
                </a:lnTo>
                <a:lnTo>
                  <a:pt x="1800" y="181"/>
                </a:lnTo>
                <a:lnTo>
                  <a:pt x="1804" y="181"/>
                </a:lnTo>
                <a:lnTo>
                  <a:pt x="1807" y="177"/>
                </a:lnTo>
                <a:lnTo>
                  <a:pt x="1811" y="177"/>
                </a:lnTo>
                <a:lnTo>
                  <a:pt x="1815" y="177"/>
                </a:lnTo>
                <a:lnTo>
                  <a:pt x="1819" y="177"/>
                </a:lnTo>
                <a:lnTo>
                  <a:pt x="1822" y="177"/>
                </a:lnTo>
                <a:lnTo>
                  <a:pt x="1826" y="177"/>
                </a:lnTo>
                <a:lnTo>
                  <a:pt x="1830" y="177"/>
                </a:lnTo>
                <a:lnTo>
                  <a:pt x="1834" y="177"/>
                </a:lnTo>
                <a:lnTo>
                  <a:pt x="1838" y="177"/>
                </a:lnTo>
                <a:lnTo>
                  <a:pt x="1841" y="177"/>
                </a:lnTo>
                <a:lnTo>
                  <a:pt x="1845" y="177"/>
                </a:lnTo>
                <a:lnTo>
                  <a:pt x="1849" y="177"/>
                </a:lnTo>
                <a:lnTo>
                  <a:pt x="1853" y="177"/>
                </a:lnTo>
                <a:lnTo>
                  <a:pt x="1857" y="177"/>
                </a:lnTo>
                <a:lnTo>
                  <a:pt x="1860" y="177"/>
                </a:lnTo>
                <a:lnTo>
                  <a:pt x="1864" y="177"/>
                </a:lnTo>
                <a:lnTo>
                  <a:pt x="1868" y="177"/>
                </a:lnTo>
                <a:lnTo>
                  <a:pt x="1872" y="177"/>
                </a:lnTo>
                <a:lnTo>
                  <a:pt x="1876" y="177"/>
                </a:lnTo>
                <a:lnTo>
                  <a:pt x="1879" y="177"/>
                </a:lnTo>
                <a:lnTo>
                  <a:pt x="1883" y="177"/>
                </a:lnTo>
                <a:lnTo>
                  <a:pt x="1887" y="177"/>
                </a:lnTo>
                <a:lnTo>
                  <a:pt x="1891" y="177"/>
                </a:lnTo>
                <a:lnTo>
                  <a:pt x="1894" y="177"/>
                </a:lnTo>
                <a:lnTo>
                  <a:pt x="1898" y="177"/>
                </a:lnTo>
                <a:lnTo>
                  <a:pt x="1902" y="177"/>
                </a:lnTo>
                <a:lnTo>
                  <a:pt x="1906" y="177"/>
                </a:lnTo>
                <a:lnTo>
                  <a:pt x="1910" y="177"/>
                </a:lnTo>
                <a:lnTo>
                  <a:pt x="1913" y="177"/>
                </a:lnTo>
                <a:lnTo>
                  <a:pt x="1917" y="177"/>
                </a:lnTo>
                <a:lnTo>
                  <a:pt x="1921" y="177"/>
                </a:lnTo>
                <a:lnTo>
                  <a:pt x="1925" y="177"/>
                </a:lnTo>
                <a:lnTo>
                  <a:pt x="1929" y="177"/>
                </a:lnTo>
                <a:lnTo>
                  <a:pt x="1932" y="177"/>
                </a:lnTo>
                <a:lnTo>
                  <a:pt x="1936" y="177"/>
                </a:lnTo>
                <a:lnTo>
                  <a:pt x="1940" y="177"/>
                </a:lnTo>
                <a:lnTo>
                  <a:pt x="1944" y="177"/>
                </a:lnTo>
                <a:lnTo>
                  <a:pt x="1947" y="177"/>
                </a:lnTo>
                <a:lnTo>
                  <a:pt x="1951" y="177"/>
                </a:lnTo>
                <a:lnTo>
                  <a:pt x="1955" y="177"/>
                </a:lnTo>
                <a:lnTo>
                  <a:pt x="1959" y="177"/>
                </a:lnTo>
                <a:lnTo>
                  <a:pt x="1963" y="177"/>
                </a:lnTo>
                <a:lnTo>
                  <a:pt x="1966" y="177"/>
                </a:lnTo>
                <a:lnTo>
                  <a:pt x="1970" y="177"/>
                </a:lnTo>
                <a:lnTo>
                  <a:pt x="1974" y="177"/>
                </a:lnTo>
                <a:lnTo>
                  <a:pt x="1978" y="177"/>
                </a:lnTo>
                <a:lnTo>
                  <a:pt x="1982" y="177"/>
                </a:lnTo>
                <a:lnTo>
                  <a:pt x="1985" y="177"/>
                </a:lnTo>
                <a:lnTo>
                  <a:pt x="1989" y="177"/>
                </a:lnTo>
                <a:lnTo>
                  <a:pt x="1993" y="177"/>
                </a:lnTo>
                <a:lnTo>
                  <a:pt x="1997" y="177"/>
                </a:lnTo>
                <a:lnTo>
                  <a:pt x="2001" y="177"/>
                </a:lnTo>
                <a:lnTo>
                  <a:pt x="2004" y="181"/>
                </a:lnTo>
                <a:lnTo>
                  <a:pt x="2008" y="181"/>
                </a:lnTo>
                <a:lnTo>
                  <a:pt x="2012" y="181"/>
                </a:lnTo>
                <a:lnTo>
                  <a:pt x="2016" y="181"/>
                </a:lnTo>
                <a:lnTo>
                  <a:pt x="2019" y="181"/>
                </a:lnTo>
                <a:lnTo>
                  <a:pt x="2023" y="181"/>
                </a:lnTo>
                <a:lnTo>
                  <a:pt x="2027" y="181"/>
                </a:lnTo>
                <a:lnTo>
                  <a:pt x="2031" y="181"/>
                </a:lnTo>
                <a:lnTo>
                  <a:pt x="2035" y="181"/>
                </a:lnTo>
                <a:lnTo>
                  <a:pt x="2038" y="181"/>
                </a:lnTo>
                <a:lnTo>
                  <a:pt x="2042" y="181"/>
                </a:lnTo>
              </a:path>
            </a:pathLst>
          </a:custGeom>
          <a:noFill/>
          <a:ln w="19050">
            <a:solidFill>
              <a:schemeClr val="bg1"/>
            </a:solidFill>
            <a:round/>
            <a:headEnd/>
            <a:tailEnd/>
          </a:ln>
        </p:spPr>
        <p:txBody>
          <a:bodyPr lIns="91436" tIns="45718" rIns="91436" bIns="45718">
            <a:prstTxWarp prst="textNoShape">
              <a:avLst/>
            </a:prstTxWarp>
          </a:bodyPr>
          <a:lstStyle/>
          <a:p>
            <a:endParaRPr lang="fr-FR">
              <a:latin typeface="Calibri"/>
              <a:cs typeface="Calibri"/>
            </a:endParaRPr>
          </a:p>
        </p:txBody>
      </p:sp>
      <p:sp>
        <p:nvSpPr>
          <p:cNvPr id="48141" name="Line 147"/>
          <p:cNvSpPr>
            <a:spLocks noChangeShapeType="1"/>
          </p:cNvSpPr>
          <p:nvPr/>
        </p:nvSpPr>
        <p:spPr bwMode="auto">
          <a:xfrm>
            <a:off x="4876800" y="909639"/>
            <a:ext cx="1295400" cy="0"/>
          </a:xfrm>
          <a:prstGeom prst="line">
            <a:avLst/>
          </a:prstGeom>
          <a:noFill/>
          <a:ln w="19050">
            <a:solidFill>
              <a:srgbClr val="FF0000"/>
            </a:solidFill>
            <a:round/>
            <a:headEn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48142" name="Text Box 148"/>
          <p:cNvSpPr txBox="1">
            <a:spLocks noChangeArrowheads="1"/>
          </p:cNvSpPr>
          <p:nvPr/>
        </p:nvSpPr>
        <p:spPr bwMode="auto">
          <a:xfrm>
            <a:off x="5486400" y="2357441"/>
            <a:ext cx="1066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a:solidFill>
                  <a:schemeClr val="bg1"/>
                </a:solidFill>
                <a:latin typeface="Calibri"/>
                <a:cs typeface="Calibri"/>
              </a:rPr>
              <a:t>TNS</a:t>
            </a:r>
          </a:p>
        </p:txBody>
      </p:sp>
      <p:sp>
        <p:nvSpPr>
          <p:cNvPr id="48143" name="Text Box 149"/>
          <p:cNvSpPr txBox="1">
            <a:spLocks noChangeArrowheads="1"/>
          </p:cNvSpPr>
          <p:nvPr/>
        </p:nvSpPr>
        <p:spPr bwMode="auto">
          <a:xfrm>
            <a:off x="5105400" y="528641"/>
            <a:ext cx="8382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b="1">
                <a:solidFill>
                  <a:srgbClr val="FF0000"/>
                </a:solidFill>
                <a:latin typeface="Calibri"/>
                <a:cs typeface="Calibri"/>
              </a:rPr>
              <a:t>DS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55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Effets d’une température cutanée trop basse</a:t>
            </a:r>
            <a:endParaRPr lang="fr-FR" b="1" dirty="0">
              <a:solidFill>
                <a:schemeClr val="bg1"/>
              </a:solidFill>
              <a:latin typeface="Calibri"/>
              <a:cs typeface="Calibri"/>
            </a:endParaRPr>
          </a:p>
        </p:txBody>
      </p:sp>
      <p:sp>
        <p:nvSpPr>
          <p:cNvPr id="16" name="Rectangle 15"/>
          <p:cNvSpPr/>
          <p:nvPr/>
        </p:nvSpPr>
        <p:spPr>
          <a:xfrm>
            <a:off x="215900" y="566495"/>
            <a:ext cx="8928100" cy="2296009"/>
          </a:xfrm>
          <a:prstGeom prst="rect">
            <a:avLst/>
          </a:prstGeom>
        </p:spPr>
        <p:txBody>
          <a:bodyPr wrap="square" lIns="91436" tIns="45718" rIns="91436" bIns="45718">
            <a:spAutoFit/>
          </a:bodyPr>
          <a:lstStyle/>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Allongement des LD : faux syn canalaire</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Diminution des VC : fausse PNP démyélinisante</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Amélioration de la transmission neuromusculaire :</a:t>
            </a:r>
            <a:r>
              <a:rPr lang="en-US" dirty="0" smtClean="0">
                <a:latin typeface="Calibri"/>
                <a:cs typeface="Calibri"/>
              </a:rPr>
              <a:t> 	</a:t>
            </a:r>
            <a:r>
              <a:rPr lang="en-US" dirty="0" err="1" smtClean="0">
                <a:solidFill>
                  <a:schemeClr val="bg1"/>
                </a:solidFill>
                <a:latin typeface="Calibri"/>
                <a:cs typeface="Calibri"/>
              </a:rPr>
              <a:t>décréments</a:t>
            </a:r>
            <a:r>
              <a:rPr lang="en-US" dirty="0" smtClean="0">
                <a:solidFill>
                  <a:schemeClr val="bg1"/>
                </a:solidFill>
                <a:latin typeface="Calibri"/>
                <a:cs typeface="Calibri"/>
              </a:rPr>
              <a:t> </a:t>
            </a:r>
            <a:r>
              <a:rPr lang="en-US" dirty="0" err="1" smtClean="0">
                <a:solidFill>
                  <a:schemeClr val="bg1"/>
                </a:solidFill>
                <a:latin typeface="Calibri"/>
                <a:cs typeface="Calibri"/>
              </a:rPr>
              <a:t>faussement</a:t>
            </a:r>
            <a:r>
              <a:rPr lang="en-US" dirty="0" smtClean="0">
                <a:solidFill>
                  <a:schemeClr val="bg1"/>
                </a:solidFill>
                <a:latin typeface="Calibri"/>
                <a:cs typeface="Calibri"/>
              </a:rPr>
              <a:t> </a:t>
            </a:r>
            <a:r>
              <a:rPr lang="en-US" dirty="0" err="1" smtClean="0">
                <a:solidFill>
                  <a:schemeClr val="bg1"/>
                </a:solidFill>
                <a:latin typeface="Calibri"/>
                <a:cs typeface="Calibri"/>
              </a:rPr>
              <a:t>négatifs</a:t>
            </a:r>
            <a:endParaRPr lang="en-US"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en-US" dirty="0" smtClean="0">
                <a:solidFill>
                  <a:schemeClr val="bg1"/>
                </a:solidFill>
                <a:latin typeface="Calibri"/>
                <a:cs typeface="Calibri"/>
              </a:rPr>
              <a:t>Faux </a:t>
            </a:r>
            <a:r>
              <a:rPr lang="en-US" dirty="0" err="1" smtClean="0">
                <a:solidFill>
                  <a:schemeClr val="bg1"/>
                </a:solidFill>
                <a:latin typeface="Calibri"/>
                <a:cs typeface="Calibri"/>
              </a:rPr>
              <a:t>tracés</a:t>
            </a:r>
            <a:r>
              <a:rPr lang="en-US" dirty="0" smtClean="0">
                <a:solidFill>
                  <a:schemeClr val="bg1"/>
                </a:solidFill>
                <a:latin typeface="Calibri"/>
                <a:cs typeface="Calibri"/>
              </a:rPr>
              <a:t> neurogènes</a:t>
            </a:r>
            <a:endParaRPr lang="fr-BE" dirty="0" smtClean="0">
              <a:solidFill>
                <a:schemeClr val="bg1"/>
              </a:solidFill>
              <a:latin typeface="Calibri"/>
              <a:cs typeface="Calibri"/>
            </a:endParaRPr>
          </a:p>
        </p:txBody>
      </p:sp>
      <p:sp>
        <p:nvSpPr>
          <p:cNvPr id="11" name="Rectangle 10"/>
          <p:cNvSpPr/>
          <p:nvPr/>
        </p:nvSpPr>
        <p:spPr>
          <a:xfrm>
            <a:off x="2842955" y="3553768"/>
            <a:ext cx="3356508" cy="1723549"/>
          </a:xfrm>
          <a:prstGeom prst="rect">
            <a:avLst/>
          </a:prstGeom>
        </p:spPr>
        <p:txBody>
          <a:bodyPr wrap="none">
            <a:spAutoFit/>
          </a:bodyPr>
          <a:lstStyle/>
          <a:p>
            <a:pPr algn="ctr">
              <a:lnSpc>
                <a:spcPct val="150000"/>
              </a:lnSpc>
              <a:spcBef>
                <a:spcPct val="50000"/>
              </a:spcBef>
            </a:pPr>
            <a:r>
              <a:rPr lang="en-US" b="1" dirty="0" smtClean="0">
                <a:solidFill>
                  <a:schemeClr val="bg1"/>
                </a:solidFill>
                <a:latin typeface="Calibri"/>
                <a:cs typeface="Calibri"/>
              </a:rPr>
              <a:t>TENIR COMPTE AUSSI DE </a:t>
            </a:r>
            <a:br>
              <a:rPr lang="en-US" b="1" dirty="0" smtClean="0">
                <a:solidFill>
                  <a:schemeClr val="bg1"/>
                </a:solidFill>
                <a:latin typeface="Calibri"/>
                <a:cs typeface="Calibri"/>
              </a:rPr>
            </a:br>
            <a:r>
              <a:rPr lang="en-US" b="1" dirty="0" smtClean="0">
                <a:solidFill>
                  <a:schemeClr val="bg1"/>
                </a:solidFill>
                <a:latin typeface="Calibri"/>
                <a:cs typeface="Calibri"/>
              </a:rPr>
              <a:t>L’AGE ET DE </a:t>
            </a:r>
            <a:br>
              <a:rPr lang="en-US" b="1" dirty="0" smtClean="0">
                <a:solidFill>
                  <a:schemeClr val="bg1"/>
                </a:solidFill>
                <a:latin typeface="Calibri"/>
                <a:cs typeface="Calibri"/>
              </a:rPr>
            </a:br>
            <a:r>
              <a:rPr lang="en-US" b="1" dirty="0" smtClean="0">
                <a:solidFill>
                  <a:schemeClr val="bg1"/>
                </a:solidFill>
                <a:latin typeface="Calibri"/>
                <a:cs typeface="Calibri"/>
              </a:rPr>
              <a:t>LA TAILLE</a:t>
            </a:r>
            <a:endParaRPr lang="en-US" b="1"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5565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Fibres étudiées par la neurographie</a:t>
            </a:r>
            <a:endParaRPr lang="fr-FR" b="1" dirty="0">
              <a:solidFill>
                <a:schemeClr val="bg1"/>
              </a:solidFill>
              <a:latin typeface="Calibri"/>
              <a:cs typeface="Calibri"/>
            </a:endParaRPr>
          </a:p>
        </p:txBody>
      </p:sp>
      <p:pic>
        <p:nvPicPr>
          <p:cNvPr id="15" name="Image 14"/>
          <p:cNvPicPr>
            <a:picLocks noChangeAspect="1"/>
          </p:cNvPicPr>
          <p:nvPr/>
        </p:nvPicPr>
        <p:blipFill>
          <a:blip r:embed="rId3"/>
          <a:stretch>
            <a:fillRect/>
          </a:stretch>
        </p:blipFill>
        <p:spPr>
          <a:xfrm>
            <a:off x="184150" y="811424"/>
            <a:ext cx="6407150" cy="4039976"/>
          </a:xfrm>
          <a:prstGeom prst="rect">
            <a:avLst/>
          </a:prstGeom>
          <a:effectLst>
            <a:outerShdw blurRad="50800" dist="279400" dir="2700000" algn="tl" rotWithShape="0">
              <a:srgbClr val="000000">
                <a:alpha val="43000"/>
              </a:srgbClr>
            </a:outerShdw>
          </a:effectLst>
        </p:spPr>
      </p:pic>
      <p:sp>
        <p:nvSpPr>
          <p:cNvPr id="16" name="Rectangle 15"/>
          <p:cNvSpPr/>
          <p:nvPr/>
        </p:nvSpPr>
        <p:spPr>
          <a:xfrm>
            <a:off x="215900" y="5100395"/>
            <a:ext cx="8928100" cy="966414"/>
          </a:xfrm>
          <a:prstGeom prst="rect">
            <a:avLst/>
          </a:prstGeom>
        </p:spPr>
        <p:txBody>
          <a:bodyPr wrap="square" lIns="91436" tIns="45718" rIns="91436" bIns="45718">
            <a:spAutoFit/>
          </a:bodyPr>
          <a:lstStyle/>
          <a:p>
            <a:pPr indent="444482">
              <a:lnSpc>
                <a:spcPct val="120000"/>
              </a:lnSpc>
              <a:buBlip>
                <a:blip r:embed="rId4"/>
              </a:buBlip>
              <a:tabLst>
                <a:tab pos="476230" algn="l"/>
                <a:tab pos="857214" algn="l"/>
                <a:tab pos="6095746" algn="l"/>
              </a:tabLst>
            </a:pPr>
            <a:r>
              <a:rPr lang="fr-BE" dirty="0" smtClean="0">
                <a:solidFill>
                  <a:schemeClr val="bg1"/>
                </a:solidFill>
                <a:latin typeface="Calibri"/>
                <a:cs typeface="Calibri"/>
              </a:rPr>
              <a:t>Grosses fibres myélinisées : 9-20 𝜇m</a:t>
            </a:r>
          </a:p>
          <a:p>
            <a:pPr indent="444482">
              <a:lnSpc>
                <a:spcPct val="120000"/>
              </a:lnSpc>
              <a:buBlip>
                <a:blip r:embed="rId4"/>
              </a:buBlip>
              <a:tabLst>
                <a:tab pos="476230" algn="l"/>
                <a:tab pos="857214" algn="l"/>
                <a:tab pos="6095746" algn="l"/>
              </a:tabLst>
            </a:pPr>
            <a:r>
              <a:rPr lang="fr-BE" dirty="0" smtClean="0">
                <a:solidFill>
                  <a:schemeClr val="bg1"/>
                </a:solidFill>
                <a:latin typeface="Calibri"/>
                <a:cs typeface="Calibri"/>
              </a:rPr>
              <a:t>Le nerf médian contient &gt; 50% de fibres conduisant &lt; 15 m/s</a:t>
            </a:r>
            <a:endParaRPr lang="en-US" dirty="0">
              <a:latin typeface="Calibri"/>
              <a:cs typeface="Calibri"/>
            </a:endParaRPr>
          </a:p>
        </p:txBody>
      </p:sp>
      <p:sp>
        <p:nvSpPr>
          <p:cNvPr id="17" name="Rectangle 16"/>
          <p:cNvSpPr/>
          <p:nvPr/>
        </p:nvSpPr>
        <p:spPr>
          <a:xfrm>
            <a:off x="6846377" y="1204269"/>
            <a:ext cx="2038230" cy="1938988"/>
          </a:xfrm>
          <a:prstGeom prst="rect">
            <a:avLst/>
          </a:prstGeom>
        </p:spPr>
        <p:txBody>
          <a:bodyPr wrap="none" lIns="91436" tIns="45718" rIns="91436" bIns="45718">
            <a:spAutoFit/>
          </a:bodyPr>
          <a:lstStyle/>
          <a:p>
            <a:r>
              <a:rPr lang="fr-BE" dirty="0" smtClean="0">
                <a:solidFill>
                  <a:schemeClr val="bg1"/>
                </a:solidFill>
                <a:latin typeface="Calibri"/>
                <a:cs typeface="Calibri"/>
              </a:rPr>
              <a:t>A : grosse fibre</a:t>
            </a:r>
          </a:p>
          <a:p>
            <a:r>
              <a:rPr lang="fr-BE" dirty="0" smtClean="0">
                <a:solidFill>
                  <a:schemeClr val="bg1"/>
                </a:solidFill>
                <a:latin typeface="Calibri"/>
                <a:cs typeface="Calibri"/>
              </a:rPr>
              <a:t>a : petite fibre</a:t>
            </a:r>
          </a:p>
          <a:p>
            <a:r>
              <a:rPr lang="fr-BE" dirty="0" smtClean="0">
                <a:solidFill>
                  <a:schemeClr val="bg1"/>
                </a:solidFill>
                <a:latin typeface="Calibri"/>
                <a:cs typeface="Calibri"/>
              </a:rPr>
              <a:t>m : myéline</a:t>
            </a:r>
          </a:p>
          <a:p>
            <a:r>
              <a:rPr lang="fr-BE" dirty="0" smtClean="0">
                <a:solidFill>
                  <a:schemeClr val="bg1"/>
                </a:solidFill>
                <a:latin typeface="Calibri"/>
                <a:cs typeface="Calibri"/>
              </a:rPr>
              <a:t>CS : cellule de </a:t>
            </a:r>
            <a:br>
              <a:rPr lang="fr-BE" dirty="0" smtClean="0">
                <a:solidFill>
                  <a:schemeClr val="bg1"/>
                </a:solidFill>
                <a:latin typeface="Calibri"/>
                <a:cs typeface="Calibri"/>
              </a:rPr>
            </a:br>
            <a:r>
              <a:rPr lang="fr-BE" dirty="0" smtClean="0">
                <a:solidFill>
                  <a:schemeClr val="bg1"/>
                </a:solidFill>
                <a:latin typeface="Calibri"/>
                <a:cs typeface="Calibri"/>
              </a:rPr>
              <a:t>Schwann</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sensitive</a:t>
            </a:r>
            <a:endParaRPr lang="fr-FR" b="1" dirty="0">
              <a:solidFill>
                <a:schemeClr val="bg1"/>
              </a:solidFill>
              <a:latin typeface="Calibri"/>
              <a:cs typeface="Calibri"/>
            </a:endParaRPr>
          </a:p>
        </p:txBody>
      </p:sp>
      <p:sp>
        <p:nvSpPr>
          <p:cNvPr id="37" name="Text Box 1030"/>
          <p:cNvSpPr txBox="1">
            <a:spLocks noChangeArrowheads="1"/>
          </p:cNvSpPr>
          <p:nvPr/>
        </p:nvSpPr>
        <p:spPr bwMode="auto">
          <a:xfrm>
            <a:off x="247650" y="61931"/>
            <a:ext cx="8896350" cy="3625604"/>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b="1" dirty="0" smtClean="0">
              <a:solidFill>
                <a:srgbClr val="FFFFFF"/>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Grosses fibres myélinisées (Ia) dont le corps cellulaire  se 	trouve dans le ganglion rachidien</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Stimulation du nerf en un point et détection du potentiel 	d’action sensitif transmis en un autre point du nerf</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LSD</a:t>
            </a:r>
            <a:br>
              <a:rPr lang="fr-BE" dirty="0" smtClean="0">
                <a:solidFill>
                  <a:schemeClr val="bg1"/>
                </a:solidFill>
                <a:latin typeface="Calibri"/>
                <a:cs typeface="Calibri"/>
              </a:rPr>
            </a:br>
            <a:r>
              <a:rPr lang="fr-BE" dirty="0" smtClean="0">
                <a:solidFill>
                  <a:schemeClr val="bg1"/>
                </a:solidFill>
                <a:latin typeface="Calibri"/>
                <a:cs typeface="Calibri"/>
              </a:rPr>
              <a:t>	VCS : </a:t>
            </a:r>
            <a:r>
              <a:rPr lang="fr-BE" b="1" dirty="0" smtClean="0">
                <a:solidFill>
                  <a:srgbClr val="FFFF00"/>
                </a:solidFill>
                <a:latin typeface="Calibri"/>
                <a:cs typeface="Calibri"/>
              </a:rPr>
              <a:t>d : LSD</a:t>
            </a:r>
            <a:r>
              <a:rPr lang="fr-BE" dirty="0" smtClean="0">
                <a:solidFill>
                  <a:schemeClr val="bg1"/>
                </a:solidFill>
                <a:latin typeface="Calibri"/>
                <a:cs typeface="Calibri"/>
              </a:rPr>
              <a:t/>
            </a:r>
            <a:br>
              <a:rPr lang="fr-BE" dirty="0" smtClean="0">
                <a:solidFill>
                  <a:schemeClr val="bg1"/>
                </a:solidFill>
                <a:latin typeface="Calibri"/>
                <a:cs typeface="Calibri"/>
              </a:rPr>
            </a:br>
            <a:r>
              <a:rPr lang="fr-BE" dirty="0" smtClean="0">
                <a:solidFill>
                  <a:schemeClr val="bg1"/>
                </a:solidFill>
                <a:latin typeface="Calibri"/>
                <a:cs typeface="Calibri"/>
              </a:rPr>
              <a:t>	Amplitude (&gt; 12 J) </a:t>
            </a:r>
          </a:p>
        </p:txBody>
      </p:sp>
      <p:pic>
        <p:nvPicPr>
          <p:cNvPr id="9" name="Picture 2" descr="TRUC2"/>
          <p:cNvPicPr>
            <a:picLocks noChangeAspect="1" noChangeArrowheads="1"/>
          </p:cNvPicPr>
          <p:nvPr/>
        </p:nvPicPr>
        <p:blipFill>
          <a:blip r:embed="rId4"/>
          <a:srcRect/>
          <a:stretch>
            <a:fillRect/>
          </a:stretch>
        </p:blipFill>
        <p:spPr bwMode="auto">
          <a:xfrm>
            <a:off x="4014791" y="4030664"/>
            <a:ext cx="2414587" cy="1655763"/>
          </a:xfrm>
          <a:prstGeom prst="rect">
            <a:avLst/>
          </a:prstGeom>
          <a:noFill/>
          <a:ln w="9525">
            <a:noFill/>
            <a:miter lim="800000"/>
            <a:headEnd/>
            <a:tailEnd/>
          </a:ln>
        </p:spPr>
      </p:pic>
      <p:pic>
        <p:nvPicPr>
          <p:cNvPr id="10" name="Picture 14" descr="TRUC"/>
          <p:cNvPicPr>
            <a:picLocks noChangeAspect="1" noChangeArrowheads="1"/>
          </p:cNvPicPr>
          <p:nvPr/>
        </p:nvPicPr>
        <p:blipFill>
          <a:blip r:embed="rId5"/>
          <a:srcRect/>
          <a:stretch>
            <a:fillRect/>
          </a:stretch>
        </p:blipFill>
        <p:spPr bwMode="auto">
          <a:xfrm>
            <a:off x="6561141" y="4275137"/>
            <a:ext cx="2370137" cy="1274763"/>
          </a:xfrm>
          <a:prstGeom prst="rect">
            <a:avLst/>
          </a:prstGeom>
          <a:noFill/>
          <a:ln w="9525">
            <a:noFill/>
            <a:miter lim="800000"/>
            <a:headEnd/>
            <a:tailEnd/>
          </a:ln>
        </p:spPr>
      </p:pic>
      <p:sp>
        <p:nvSpPr>
          <p:cNvPr id="11" name="Line 15"/>
          <p:cNvSpPr>
            <a:spLocks noChangeShapeType="1"/>
          </p:cNvSpPr>
          <p:nvPr/>
        </p:nvSpPr>
        <p:spPr bwMode="auto">
          <a:xfrm>
            <a:off x="4371978" y="4953000"/>
            <a:ext cx="1128713" cy="0"/>
          </a:xfrm>
          <a:prstGeom prst="line">
            <a:avLst/>
          </a:prstGeom>
          <a:noFill/>
          <a:ln w="19050">
            <a:solidFill>
              <a:srgbClr val="FF3300"/>
            </a:solidFill>
            <a:round/>
            <a:headEnd type="triangle" w="med" len="med"/>
            <a:tailEnd type="triangle" w="med" len="med"/>
          </a:ln>
        </p:spPr>
        <p:txBody>
          <a:bodyPr lIns="91436" tIns="45718" rIns="91436" bIns="45718">
            <a:prstTxWarp prst="textNoShape">
              <a:avLst/>
            </a:prstTxWarp>
          </a:bodyPr>
          <a:lstStyle/>
          <a:p>
            <a:endParaRPr lang="en-US"/>
          </a:p>
        </p:txBody>
      </p:sp>
      <p:sp>
        <p:nvSpPr>
          <p:cNvPr id="12" name="Line 16"/>
          <p:cNvSpPr>
            <a:spLocks noChangeShapeType="1"/>
          </p:cNvSpPr>
          <p:nvPr/>
        </p:nvSpPr>
        <p:spPr bwMode="auto">
          <a:xfrm flipV="1">
            <a:off x="6610351" y="5448300"/>
            <a:ext cx="533400" cy="0"/>
          </a:xfrm>
          <a:prstGeom prst="line">
            <a:avLst/>
          </a:prstGeom>
          <a:noFill/>
          <a:ln w="19050">
            <a:solidFill>
              <a:srgbClr val="FF3300"/>
            </a:solidFill>
            <a:round/>
            <a:headEnd type="triangle" w="med" len="med"/>
            <a:tailEnd type="triangle" w="med" len="med"/>
          </a:ln>
        </p:spPr>
        <p:txBody>
          <a:bodyPr lIns="91436" tIns="45718" rIns="91436" bIns="45718">
            <a:prstTxWarp prst="textNoShape">
              <a:avLst/>
            </a:prstTxWarp>
          </a:bodyPr>
          <a:lstStyle/>
          <a:p>
            <a:endParaRPr lang="en-US"/>
          </a:p>
        </p:txBody>
      </p:sp>
      <p:sp>
        <p:nvSpPr>
          <p:cNvPr id="13" name="Text Box 17"/>
          <p:cNvSpPr txBox="1">
            <a:spLocks noChangeArrowheads="1"/>
          </p:cNvSpPr>
          <p:nvPr/>
        </p:nvSpPr>
        <p:spPr bwMode="auto">
          <a:xfrm>
            <a:off x="4943475" y="4895851"/>
            <a:ext cx="357188" cy="400105"/>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BE" sz="2000" dirty="0">
                <a:solidFill>
                  <a:srgbClr val="FF3300"/>
                </a:solidFill>
                <a:latin typeface="Comic Sans MS" pitchFamily="-65" charset="0"/>
              </a:rPr>
              <a:t>d</a:t>
            </a:r>
            <a:endParaRPr lang="fr-FR" sz="2000" dirty="0">
              <a:solidFill>
                <a:srgbClr val="FF3300"/>
              </a:solidFill>
              <a:latin typeface="Comic Sans MS" pitchFamily="-65" charset="0"/>
            </a:endParaRPr>
          </a:p>
        </p:txBody>
      </p:sp>
      <p:sp>
        <p:nvSpPr>
          <p:cNvPr id="14" name="Text Box 18"/>
          <p:cNvSpPr txBox="1">
            <a:spLocks noChangeArrowheads="1"/>
          </p:cNvSpPr>
          <p:nvPr/>
        </p:nvSpPr>
        <p:spPr bwMode="auto">
          <a:xfrm>
            <a:off x="6529391" y="5597525"/>
            <a:ext cx="814387" cy="400105"/>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BE" sz="2000" dirty="0">
                <a:solidFill>
                  <a:srgbClr val="FFFF00"/>
                </a:solidFill>
                <a:latin typeface="Comic Sans MS" pitchFamily="-65" charset="0"/>
              </a:rPr>
              <a:t>LSD</a:t>
            </a:r>
            <a:endParaRPr lang="fr-FR" sz="2000" dirty="0">
              <a:solidFill>
                <a:srgbClr val="FFFF00"/>
              </a:solidFill>
              <a:latin typeface="Comic Sans MS" pitchFamily="-65"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Réduire l’artefact de stimulation</a:t>
            </a:r>
            <a:endParaRPr lang="fr-FR" b="1" dirty="0">
              <a:solidFill>
                <a:schemeClr val="bg1"/>
              </a:solidFill>
              <a:latin typeface="Calibri"/>
              <a:cs typeface="Calibri"/>
            </a:endParaRPr>
          </a:p>
        </p:txBody>
      </p:sp>
      <p:sp>
        <p:nvSpPr>
          <p:cNvPr id="9" name="Text Box 1030"/>
          <p:cNvSpPr txBox="1">
            <a:spLocks noChangeArrowheads="1"/>
          </p:cNvSpPr>
          <p:nvPr/>
        </p:nvSpPr>
        <p:spPr bwMode="auto">
          <a:xfrm>
            <a:off x="247650" y="404834"/>
            <a:ext cx="8896350" cy="3108539"/>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Préparer la peau</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Réduire la distance électrode / nerf (appuyer !)</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Eloigner les câbles, garder la peau sèche entre stimulation et 	recueil</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Faire pivoter l’anode vs cathode</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Garder bas le filtre passe-bas</a:t>
            </a:r>
            <a:endParaRPr lang="fr-BE"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sensitive</a:t>
            </a:r>
            <a:endParaRPr lang="fr-FR" b="1" dirty="0">
              <a:solidFill>
                <a:schemeClr val="bg1"/>
              </a:solidFill>
              <a:latin typeface="Calibri"/>
              <a:cs typeface="Calibri"/>
            </a:endParaRPr>
          </a:p>
        </p:txBody>
      </p:sp>
      <p:pic>
        <p:nvPicPr>
          <p:cNvPr id="15" name="Picture 2" descr="rachidien0005"/>
          <p:cNvPicPr>
            <a:picLocks noChangeAspect="1" noChangeArrowheads="1"/>
          </p:cNvPicPr>
          <p:nvPr/>
        </p:nvPicPr>
        <p:blipFill>
          <a:blip r:embed="rId3"/>
          <a:srcRect/>
          <a:stretch>
            <a:fillRect/>
          </a:stretch>
        </p:blipFill>
        <p:spPr bwMode="auto">
          <a:xfrm>
            <a:off x="1855791" y="744540"/>
            <a:ext cx="5989637" cy="2193925"/>
          </a:xfrm>
          <a:prstGeom prst="rect">
            <a:avLst/>
          </a:prstGeom>
          <a:noFill/>
          <a:ln w="9525">
            <a:noFill/>
            <a:miter lim="800000"/>
            <a:headEnd/>
            <a:tailEnd/>
          </a:ln>
        </p:spPr>
      </p:pic>
      <p:pic>
        <p:nvPicPr>
          <p:cNvPr id="16" name="Picture 13" descr="TRUC2"/>
          <p:cNvPicPr>
            <a:picLocks noChangeAspect="1" noChangeArrowheads="1"/>
          </p:cNvPicPr>
          <p:nvPr/>
        </p:nvPicPr>
        <p:blipFill>
          <a:blip r:embed="rId4"/>
          <a:srcRect/>
          <a:stretch>
            <a:fillRect/>
          </a:stretch>
        </p:blipFill>
        <p:spPr bwMode="auto">
          <a:xfrm>
            <a:off x="1709741" y="4410077"/>
            <a:ext cx="2414587" cy="1655763"/>
          </a:xfrm>
          <a:prstGeom prst="rect">
            <a:avLst/>
          </a:prstGeom>
          <a:noFill/>
          <a:ln w="9525">
            <a:noFill/>
            <a:miter lim="800000"/>
            <a:headEnd/>
            <a:tailEnd/>
          </a:ln>
        </p:spPr>
      </p:pic>
      <p:pic>
        <p:nvPicPr>
          <p:cNvPr id="17" name="Picture 14" descr="TRUC"/>
          <p:cNvPicPr>
            <a:picLocks noChangeAspect="1" noChangeArrowheads="1"/>
          </p:cNvPicPr>
          <p:nvPr/>
        </p:nvPicPr>
        <p:blipFill>
          <a:blip r:embed="rId5"/>
          <a:srcRect/>
          <a:stretch>
            <a:fillRect/>
          </a:stretch>
        </p:blipFill>
        <p:spPr bwMode="auto">
          <a:xfrm>
            <a:off x="4830766" y="4722813"/>
            <a:ext cx="2370137" cy="1274763"/>
          </a:xfrm>
          <a:prstGeom prst="rect">
            <a:avLst/>
          </a:prstGeom>
          <a:noFill/>
          <a:ln w="9525">
            <a:noFill/>
            <a:miter lim="800000"/>
            <a:headEnd/>
            <a:tailEnd/>
          </a:ln>
        </p:spPr>
      </p:pic>
      <p:sp>
        <p:nvSpPr>
          <p:cNvPr id="18" name="Text Box 15"/>
          <p:cNvSpPr txBox="1">
            <a:spLocks noChangeArrowheads="1"/>
          </p:cNvSpPr>
          <p:nvPr/>
        </p:nvSpPr>
        <p:spPr bwMode="auto">
          <a:xfrm>
            <a:off x="1014413" y="3089276"/>
            <a:ext cx="7543800" cy="1200324"/>
          </a:xfrm>
          <a:prstGeom prst="rect">
            <a:avLst/>
          </a:prstGeom>
          <a:noFill/>
          <a:ln w="38100">
            <a:solidFill>
              <a:srgbClr val="FFFF00"/>
            </a:solidFill>
            <a:miter lim="800000"/>
            <a:headEnd/>
            <a:tailEnd/>
          </a:ln>
          <a:effectLst/>
        </p:spPr>
        <p:txBody>
          <a:bodyPr lIns="91436" tIns="45718" rIns="91436" bIns="45718">
            <a:prstTxWarp prst="textNoShape">
              <a:avLst/>
            </a:prstTxWarp>
            <a:spAutoFit/>
          </a:bodyPr>
          <a:lstStyle/>
          <a:p>
            <a:pPr eaLnBrk="0" hangingPunct="0">
              <a:spcBef>
                <a:spcPct val="20000"/>
              </a:spcBef>
              <a:buClr>
                <a:srgbClr val="FF3300"/>
              </a:buClr>
              <a:buSzPct val="120000"/>
              <a:buFont typeface="Wingdings" pitchFamily="-1" charset="2"/>
              <a:buNone/>
              <a:defRPr/>
            </a:pPr>
            <a:r>
              <a:rPr lang="fr-BE" dirty="0">
                <a:solidFill>
                  <a:schemeClr val="bg1"/>
                </a:solidFill>
                <a:latin typeface="Calibri"/>
                <a:cs typeface="Calibri"/>
              </a:rPr>
              <a:t>Une lésion même sévère (section complète) en amont du ganglion rachidien n’entraîne aucune dégénérescence axonale sensitive</a:t>
            </a:r>
            <a:endParaRPr lang="fr-FR" dirty="0">
              <a:solidFill>
                <a:schemeClr val="bg1"/>
              </a:solidFill>
              <a:latin typeface="Calibri"/>
              <a:cs typeface="Calibri"/>
            </a:endParaRPr>
          </a:p>
        </p:txBody>
      </p:sp>
      <p:sp>
        <p:nvSpPr>
          <p:cNvPr id="19" name="Line 16"/>
          <p:cNvSpPr>
            <a:spLocks noChangeShapeType="1"/>
          </p:cNvSpPr>
          <p:nvPr/>
        </p:nvSpPr>
        <p:spPr bwMode="auto">
          <a:xfrm flipH="1">
            <a:off x="6464300" y="1244600"/>
            <a:ext cx="228600" cy="787400"/>
          </a:xfrm>
          <a:prstGeom prst="line">
            <a:avLst/>
          </a:prstGeom>
          <a:noFill/>
          <a:ln w="38100">
            <a:solidFill>
              <a:srgbClr val="FF0000"/>
            </a:solidFill>
            <a:round/>
            <a:headEnd/>
            <a:tailEnd/>
          </a:ln>
        </p:spPr>
        <p:txBody>
          <a:bodyPr lIns="91436" tIns="45718" rIns="91436" bIns="45718">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sensitive</a:t>
            </a:r>
            <a:endParaRPr lang="fr-FR" b="1" dirty="0">
              <a:solidFill>
                <a:schemeClr val="bg1"/>
              </a:solidFill>
              <a:latin typeface="Calibri"/>
              <a:cs typeface="Calibri"/>
            </a:endParaRPr>
          </a:p>
        </p:txBody>
      </p:sp>
      <p:sp>
        <p:nvSpPr>
          <p:cNvPr id="37" name="Text Box 1030"/>
          <p:cNvSpPr txBox="1">
            <a:spLocks noChangeArrowheads="1"/>
          </p:cNvSpPr>
          <p:nvPr/>
        </p:nvSpPr>
        <p:spPr bwMode="auto">
          <a:xfrm>
            <a:off x="247650" y="582632"/>
            <a:ext cx="8896350" cy="4512000"/>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rgbClr val="FFFFFF"/>
              </a:solidFill>
              <a:latin typeface="Calibri"/>
              <a:cs typeface="Calibri"/>
            </a:endParaRPr>
          </a:p>
          <a:p>
            <a:pPr indent="444482">
              <a:lnSpc>
                <a:spcPct val="120000"/>
              </a:lnSpc>
              <a:buBlip>
                <a:blip r:embed="rId3"/>
              </a:buBlip>
              <a:tabLst>
                <a:tab pos="476230" algn="l"/>
                <a:tab pos="857214" algn="l"/>
                <a:tab pos="2425599" algn="l"/>
                <a:tab pos="4749602" algn="l"/>
                <a:tab pos="5740161" algn="l"/>
                <a:tab pos="7086304" algn="l"/>
              </a:tabLst>
            </a:pPr>
            <a:r>
              <a:rPr lang="fr-BE" dirty="0" smtClean="0">
                <a:solidFill>
                  <a:srgbClr val="FFFFFF"/>
                </a:solidFill>
                <a:latin typeface="Calibri"/>
                <a:cs typeface="Calibri"/>
              </a:rPr>
              <a:t>M. Sup.	n. médian : 	&gt; 55 m/s, 	&gt; 20 µv</a:t>
            </a:r>
            <a:br>
              <a:rPr lang="fr-BE" dirty="0" smtClean="0">
                <a:solidFill>
                  <a:srgbClr val="FFFFFF"/>
                </a:solidFill>
                <a:latin typeface="Calibri"/>
                <a:cs typeface="Calibri"/>
              </a:rPr>
            </a:br>
            <a:r>
              <a:rPr lang="fr-BE" dirty="0" smtClean="0">
                <a:solidFill>
                  <a:srgbClr val="FFFFFF"/>
                </a:solidFill>
                <a:latin typeface="Calibri"/>
                <a:cs typeface="Calibri"/>
              </a:rPr>
              <a:t>			n. radial : 	&gt; 55 m/s, 	&gt; 25 µV </a:t>
            </a:r>
            <a:br>
              <a:rPr lang="fr-BE" dirty="0" smtClean="0">
                <a:solidFill>
                  <a:srgbClr val="FFFFFF"/>
                </a:solidFill>
                <a:latin typeface="Calibri"/>
                <a:cs typeface="Calibri"/>
              </a:rPr>
            </a:br>
            <a:r>
              <a:rPr lang="fr-BE" dirty="0" smtClean="0">
                <a:solidFill>
                  <a:srgbClr val="FFFFFF"/>
                </a:solidFill>
                <a:latin typeface="Calibri"/>
                <a:cs typeface="Calibri"/>
              </a:rPr>
              <a:t>			n. musculo. :	&gt; 55 m/s, 	&gt; 10 µV</a:t>
            </a:r>
            <a:br>
              <a:rPr lang="fr-BE" dirty="0" smtClean="0">
                <a:solidFill>
                  <a:srgbClr val="FFFFFF"/>
                </a:solidFill>
                <a:latin typeface="Calibri"/>
                <a:cs typeface="Calibri"/>
              </a:rPr>
            </a:br>
            <a:r>
              <a:rPr lang="fr-BE" dirty="0" smtClean="0">
                <a:solidFill>
                  <a:srgbClr val="FFFFFF"/>
                </a:solidFill>
                <a:latin typeface="Calibri"/>
                <a:cs typeface="Calibri"/>
              </a:rPr>
              <a:t>			n. ulnaire :	&gt; 55 m/s, 	&gt; 10 µV</a:t>
            </a:r>
            <a:br>
              <a:rPr lang="fr-BE" dirty="0" smtClean="0">
                <a:solidFill>
                  <a:srgbClr val="FFFFFF"/>
                </a:solidFill>
                <a:latin typeface="Calibri"/>
                <a:cs typeface="Calibri"/>
              </a:rPr>
            </a:br>
            <a:r>
              <a:rPr lang="fr-BE" dirty="0" smtClean="0">
                <a:solidFill>
                  <a:srgbClr val="FFFFFF"/>
                </a:solidFill>
                <a:latin typeface="Calibri"/>
                <a:cs typeface="Calibri"/>
              </a:rPr>
              <a:t>			n. BCI :	&gt; 55 m/s, 	&gt; 10 µV</a:t>
            </a:r>
          </a:p>
          <a:p>
            <a:pPr indent="444482">
              <a:lnSpc>
                <a:spcPct val="120000"/>
              </a:lnSpc>
              <a:buBlip>
                <a:blip r:embed="rId3"/>
              </a:buBlip>
              <a:tabLst>
                <a:tab pos="476230" algn="l"/>
                <a:tab pos="857214" algn="l"/>
                <a:tab pos="2425599" algn="l"/>
                <a:tab pos="4749602" algn="l"/>
                <a:tab pos="5740161" algn="l"/>
                <a:tab pos="7086304" algn="l"/>
              </a:tabLst>
            </a:pPr>
            <a:r>
              <a:rPr lang="fr-BE" dirty="0" smtClean="0">
                <a:solidFill>
                  <a:srgbClr val="FFFFFF"/>
                </a:solidFill>
                <a:latin typeface="Calibri"/>
                <a:cs typeface="Calibri"/>
              </a:rPr>
              <a:t>M. Inf.	n. sural :	&gt; 45 m/s, 	&gt; 10 µV</a:t>
            </a:r>
            <a:br>
              <a:rPr lang="fr-BE" dirty="0" smtClean="0">
                <a:solidFill>
                  <a:srgbClr val="FFFFFF"/>
                </a:solidFill>
                <a:latin typeface="Calibri"/>
                <a:cs typeface="Calibri"/>
              </a:rPr>
            </a:br>
            <a:r>
              <a:rPr lang="fr-BE" dirty="0" smtClean="0">
                <a:solidFill>
                  <a:srgbClr val="FFFFFF"/>
                </a:solidFill>
                <a:latin typeface="Calibri"/>
                <a:cs typeface="Calibri"/>
              </a:rPr>
              <a:t>			n. péronier sup.:	&gt; 45 m/s, 	&gt; 15 µV</a:t>
            </a:r>
            <a:br>
              <a:rPr lang="fr-BE" dirty="0" smtClean="0">
                <a:solidFill>
                  <a:srgbClr val="FFFFFF"/>
                </a:solidFill>
                <a:latin typeface="Calibri"/>
                <a:cs typeface="Calibri"/>
              </a:rPr>
            </a:br>
            <a:r>
              <a:rPr lang="fr-BE" dirty="0" smtClean="0">
                <a:solidFill>
                  <a:srgbClr val="FFFFFF"/>
                </a:solidFill>
                <a:latin typeface="Calibri"/>
                <a:cs typeface="Calibri"/>
              </a:rPr>
              <a:t>			n. saphène int.</a:t>
            </a:r>
            <a:br>
              <a:rPr lang="fr-BE" dirty="0" smtClean="0">
                <a:solidFill>
                  <a:srgbClr val="FFFFFF"/>
                </a:solidFill>
                <a:latin typeface="Calibri"/>
                <a:cs typeface="Calibri"/>
              </a:rPr>
            </a:br>
            <a:r>
              <a:rPr lang="fr-BE" dirty="0" smtClean="0">
                <a:solidFill>
                  <a:srgbClr val="FFFFFF"/>
                </a:solidFill>
                <a:latin typeface="Calibri"/>
                <a:cs typeface="Calibri"/>
              </a:rPr>
              <a:t>			n. fémoro-cut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sensitive</a:t>
            </a:r>
            <a:endParaRPr lang="fr-FR" b="1" dirty="0">
              <a:solidFill>
                <a:schemeClr val="bg1"/>
              </a:solidFill>
              <a:latin typeface="Calibri"/>
              <a:cs typeface="Calibri"/>
            </a:endParaRPr>
          </a:p>
        </p:txBody>
      </p:sp>
      <p:graphicFrame>
        <p:nvGraphicFramePr>
          <p:cNvPr id="8" name="Tableau 7"/>
          <p:cNvGraphicFramePr>
            <a:graphicFrameLocks noGrp="1"/>
          </p:cNvGraphicFramePr>
          <p:nvPr/>
        </p:nvGraphicFramePr>
        <p:xfrm>
          <a:off x="127004" y="1320800"/>
          <a:ext cx="8864599" cy="3352800"/>
        </p:xfrm>
        <a:graphic>
          <a:graphicData uri="http://schemas.openxmlformats.org/drawingml/2006/table">
            <a:tbl>
              <a:tblPr firstRow="1" bandRow="1">
                <a:tableStyleId>{5C22544A-7EE6-4342-B048-85BDC9FD1C3A}</a:tableStyleId>
              </a:tblPr>
              <a:tblGrid>
                <a:gridCol w="2180641"/>
                <a:gridCol w="3584067"/>
                <a:gridCol w="3099891"/>
              </a:tblGrid>
              <a:tr h="457200">
                <a:tc>
                  <a:txBody>
                    <a:bodyPr/>
                    <a:lstStyle/>
                    <a:p>
                      <a:endParaRPr lang="en-US" sz="1900" dirty="0">
                        <a:latin typeface="Calibri"/>
                        <a:cs typeface="Calibri"/>
                      </a:endParaRPr>
                    </a:p>
                  </a:txBody>
                  <a:tcPr>
                    <a:noFill/>
                  </a:tcPr>
                </a:tc>
                <a:tc>
                  <a:txBody>
                    <a:bodyPr/>
                    <a:lstStyle/>
                    <a:p>
                      <a:r>
                        <a:rPr lang="en-US" sz="2400" dirty="0" smtClean="0">
                          <a:solidFill>
                            <a:srgbClr val="FFFF00"/>
                          </a:solidFill>
                          <a:latin typeface="Calibri"/>
                          <a:cs typeface="Calibri"/>
                        </a:rPr>
                        <a:t>AMPLITUDE </a:t>
                      </a:r>
                      <a:r>
                        <a:rPr lang="en-US" sz="2400" dirty="0" err="1" smtClean="0">
                          <a:solidFill>
                            <a:srgbClr val="FFFF00"/>
                          </a:solidFill>
                          <a:latin typeface="Calibri"/>
                          <a:cs typeface="Calibri"/>
                        </a:rPr>
                        <a:t>normale</a:t>
                      </a:r>
                      <a:endParaRPr lang="en-US" sz="2400" dirty="0">
                        <a:solidFill>
                          <a:srgbClr val="FFFF00"/>
                        </a:solidFill>
                        <a:latin typeface="Calibri"/>
                        <a:cs typeface="Calibri"/>
                      </a:endParaRPr>
                    </a:p>
                  </a:txBody>
                  <a:tcPr>
                    <a:noFill/>
                  </a:tcPr>
                </a:tc>
                <a:tc>
                  <a:txBody>
                    <a:bodyPr/>
                    <a:lstStyle/>
                    <a:p>
                      <a:r>
                        <a:rPr lang="en-US" sz="2400" dirty="0" smtClean="0">
                          <a:solidFill>
                            <a:srgbClr val="FFFF00"/>
                          </a:solidFill>
                          <a:latin typeface="Calibri"/>
                          <a:cs typeface="Calibri"/>
                        </a:rPr>
                        <a:t>AMPLITUDE </a:t>
                      </a:r>
                      <a:r>
                        <a:rPr lang="en-US" sz="2400" dirty="0" err="1" smtClean="0">
                          <a:solidFill>
                            <a:srgbClr val="FFFF00"/>
                          </a:solidFill>
                          <a:latin typeface="Calibri"/>
                          <a:cs typeface="Calibri"/>
                        </a:rPr>
                        <a:t>réduite</a:t>
                      </a:r>
                      <a:endParaRPr lang="en-US" sz="2400" dirty="0">
                        <a:solidFill>
                          <a:srgbClr val="FFFF00"/>
                        </a:solidFill>
                        <a:latin typeface="Calibri"/>
                        <a:cs typeface="Calibri"/>
                      </a:endParaRPr>
                    </a:p>
                  </a:txBody>
                  <a:tcPr>
                    <a:noFill/>
                  </a:tcPr>
                </a:tc>
              </a:tr>
              <a:tr h="396240">
                <a:tc rowSpan="4">
                  <a:txBody>
                    <a:bodyPr/>
                    <a:lstStyle/>
                    <a:p>
                      <a:r>
                        <a:rPr lang="en-US" sz="2400" b="1" dirty="0" smtClean="0">
                          <a:solidFill>
                            <a:srgbClr val="FFFF00"/>
                          </a:solidFill>
                          <a:latin typeface="Calibri"/>
                          <a:cs typeface="Calibri"/>
                        </a:rPr>
                        <a:t>VCS </a:t>
                      </a:r>
                      <a:r>
                        <a:rPr lang="en-US" sz="2400" b="1" dirty="0" err="1" smtClean="0">
                          <a:solidFill>
                            <a:srgbClr val="FFFF00"/>
                          </a:solidFill>
                          <a:latin typeface="Calibri"/>
                          <a:cs typeface="Calibri"/>
                        </a:rPr>
                        <a:t>normale</a:t>
                      </a:r>
                      <a:endParaRPr lang="en-US" sz="2400" b="1" dirty="0">
                        <a:solidFill>
                          <a:srgbClr val="FFFF00"/>
                        </a:solidFill>
                        <a:latin typeface="Calibri"/>
                        <a:cs typeface="Calibri"/>
                      </a:endParaRPr>
                    </a:p>
                  </a:txBody>
                  <a:tcPr>
                    <a:noFill/>
                  </a:tcPr>
                </a:tc>
                <a:tc>
                  <a:txBody>
                    <a:bodyPr/>
                    <a:lstStyle/>
                    <a:p>
                      <a:r>
                        <a:rPr lang="en-US" sz="2000" dirty="0" smtClean="0">
                          <a:solidFill>
                            <a:schemeClr val="bg1"/>
                          </a:solidFill>
                          <a:latin typeface="Calibri"/>
                          <a:cs typeface="Calibri"/>
                        </a:rPr>
                        <a:t>Normal</a:t>
                      </a:r>
                      <a:endParaRPr lang="en-US" sz="2000" dirty="0">
                        <a:solidFill>
                          <a:schemeClr val="bg1"/>
                        </a:solidFill>
                        <a:latin typeface="Calibri"/>
                        <a:cs typeface="Calibri"/>
                      </a:endParaRPr>
                    </a:p>
                  </a:txBody>
                  <a:tcPr>
                    <a:solidFill>
                      <a:srgbClr val="0000FF"/>
                    </a:solidFill>
                  </a:tcPr>
                </a:tc>
                <a:tc>
                  <a:txBody>
                    <a:bodyPr/>
                    <a:lstStyle/>
                    <a:p>
                      <a:r>
                        <a:rPr lang="en-US" sz="2000" dirty="0" err="1" smtClean="0">
                          <a:solidFill>
                            <a:schemeClr val="bg1"/>
                          </a:solidFill>
                          <a:latin typeface="Calibri"/>
                          <a:cs typeface="Calibri"/>
                        </a:rPr>
                        <a:t>Perte</a:t>
                      </a:r>
                      <a:r>
                        <a:rPr lang="en-US" sz="2000" dirty="0" smtClean="0">
                          <a:solidFill>
                            <a:schemeClr val="bg1"/>
                          </a:solidFill>
                          <a:latin typeface="Calibri"/>
                          <a:cs typeface="Calibri"/>
                        </a:rPr>
                        <a:t> axonale</a:t>
                      </a:r>
                      <a:endParaRPr lang="en-US" sz="2000" dirty="0">
                        <a:solidFill>
                          <a:schemeClr val="bg1"/>
                        </a:solidFill>
                        <a:latin typeface="Calibri"/>
                        <a:cs typeface="Calibri"/>
                      </a:endParaRPr>
                    </a:p>
                  </a:txBody>
                  <a:tcPr>
                    <a:solidFill>
                      <a:srgbClr val="0000FF"/>
                    </a:solidFill>
                  </a:tcPr>
                </a:tc>
              </a:tr>
              <a:tr h="396240">
                <a:tc vMerge="1">
                  <a:txBody>
                    <a:bodyPr/>
                    <a:lstStyle/>
                    <a:p>
                      <a:endParaRPr lang="en-US" sz="2400" b="1" dirty="0">
                        <a:solidFill>
                          <a:srgbClr val="FFFF00"/>
                        </a:solidFill>
                        <a:latin typeface="Cambria"/>
                        <a:cs typeface="Cambria"/>
                      </a:endParaRPr>
                    </a:p>
                  </a:txBody>
                  <a:tcPr>
                    <a:noFill/>
                  </a:tcPr>
                </a:tc>
                <a:tc>
                  <a:txBody>
                    <a:bodyPr/>
                    <a:lstStyle/>
                    <a:p>
                      <a:r>
                        <a:rPr lang="en-US" sz="2000" dirty="0" err="1" smtClean="0">
                          <a:solidFill>
                            <a:schemeClr val="bg1"/>
                          </a:solidFill>
                          <a:latin typeface="Calibri"/>
                          <a:cs typeface="Calibri"/>
                        </a:rPr>
                        <a:t>Atteinte</a:t>
                      </a:r>
                      <a:r>
                        <a:rPr lang="en-US" sz="2000" dirty="0" smtClean="0">
                          <a:solidFill>
                            <a:schemeClr val="bg1"/>
                          </a:solidFill>
                          <a:latin typeface="Calibri"/>
                          <a:cs typeface="Calibri"/>
                        </a:rPr>
                        <a:t> </a:t>
                      </a:r>
                      <a:r>
                        <a:rPr lang="en-US" sz="2000" dirty="0" err="1" smtClean="0">
                          <a:solidFill>
                            <a:schemeClr val="bg1"/>
                          </a:solidFill>
                          <a:latin typeface="Calibri"/>
                          <a:cs typeface="Calibri"/>
                        </a:rPr>
                        <a:t>préganglionnaire</a:t>
                      </a:r>
                      <a:endParaRPr lang="en-US" sz="2000" dirty="0">
                        <a:solidFill>
                          <a:schemeClr val="bg1"/>
                        </a:solidFill>
                        <a:latin typeface="Calibri"/>
                        <a:cs typeface="Calibri"/>
                      </a:endParaRPr>
                    </a:p>
                  </a:txBody>
                  <a:tcPr>
                    <a:noFill/>
                  </a:tcPr>
                </a:tc>
                <a:tc rowSpan="3">
                  <a:txBody>
                    <a:bodyPr/>
                    <a:lstStyle/>
                    <a:p>
                      <a:r>
                        <a:rPr lang="en-US" sz="2000" dirty="0" smtClean="0">
                          <a:solidFill>
                            <a:schemeClr val="bg1"/>
                          </a:solidFill>
                          <a:latin typeface="Calibri"/>
                          <a:cs typeface="Calibri"/>
                        </a:rPr>
                        <a:t>BC entre les sites de </a:t>
                      </a:r>
                      <a:r>
                        <a:rPr lang="en-US" sz="2000" dirty="0" err="1" smtClean="0">
                          <a:solidFill>
                            <a:schemeClr val="bg1"/>
                          </a:solidFill>
                          <a:latin typeface="Calibri"/>
                          <a:cs typeface="Calibri"/>
                        </a:rPr>
                        <a:t>détection</a:t>
                      </a:r>
                      <a:r>
                        <a:rPr lang="en-US" sz="2000" dirty="0" smtClean="0">
                          <a:solidFill>
                            <a:schemeClr val="bg1"/>
                          </a:solidFill>
                          <a:latin typeface="Calibri"/>
                          <a:cs typeface="Calibri"/>
                        </a:rPr>
                        <a:t> et de stimulation</a:t>
                      </a:r>
                      <a:endParaRPr lang="en-US" sz="2000" dirty="0">
                        <a:solidFill>
                          <a:schemeClr val="bg1"/>
                        </a:solidFill>
                        <a:latin typeface="Calibri"/>
                        <a:cs typeface="Calibri"/>
                      </a:endParaRPr>
                    </a:p>
                  </a:txBody>
                  <a:tcPr>
                    <a:solidFill>
                      <a:srgbClr val="0000FF"/>
                    </a:solidFill>
                  </a:tcPr>
                </a:tc>
              </a:tr>
              <a:tr h="1005840">
                <a:tc vMerge="1">
                  <a:txBody>
                    <a:bodyPr/>
                    <a:lstStyle/>
                    <a:p>
                      <a:endParaRPr lang="en-US" sz="2400" b="1" dirty="0">
                        <a:solidFill>
                          <a:srgbClr val="FFFF00"/>
                        </a:solidFill>
                        <a:latin typeface="Cambria"/>
                        <a:cs typeface="Cambria"/>
                      </a:endParaRPr>
                    </a:p>
                  </a:txBody>
                  <a:tcPr>
                    <a:noFill/>
                  </a:tcPr>
                </a:tc>
                <a:tc>
                  <a:txBody>
                    <a:bodyPr/>
                    <a:lstStyle/>
                    <a:p>
                      <a:r>
                        <a:rPr lang="en-US" sz="2000" dirty="0" smtClean="0">
                          <a:solidFill>
                            <a:schemeClr val="bg1"/>
                          </a:solidFill>
                          <a:latin typeface="Calibri"/>
                          <a:cs typeface="Calibri"/>
                        </a:rPr>
                        <a:t>BC proximal au site de stimulation </a:t>
                      </a:r>
                      <a:r>
                        <a:rPr lang="en-US" sz="2000" dirty="0" err="1" smtClean="0">
                          <a:solidFill>
                            <a:schemeClr val="bg1"/>
                          </a:solidFill>
                          <a:latin typeface="Calibri"/>
                          <a:cs typeface="Calibri"/>
                        </a:rPr>
                        <a:t>ou</a:t>
                      </a:r>
                      <a:r>
                        <a:rPr lang="en-US" sz="2000" dirty="0" smtClean="0">
                          <a:solidFill>
                            <a:schemeClr val="bg1"/>
                          </a:solidFill>
                          <a:latin typeface="Calibri"/>
                          <a:cs typeface="Calibri"/>
                        </a:rPr>
                        <a:t> distal au site de </a:t>
                      </a:r>
                      <a:r>
                        <a:rPr lang="en-US" sz="2000" dirty="0" err="1" smtClean="0">
                          <a:solidFill>
                            <a:schemeClr val="bg1"/>
                          </a:solidFill>
                          <a:latin typeface="Calibri"/>
                          <a:cs typeface="Calibri"/>
                        </a:rPr>
                        <a:t>détection</a:t>
                      </a:r>
                      <a:endParaRPr lang="en-US" sz="2000" dirty="0">
                        <a:solidFill>
                          <a:schemeClr val="bg1"/>
                        </a:solidFill>
                        <a:latin typeface="Calibri"/>
                        <a:cs typeface="Calibri"/>
                      </a:endParaRPr>
                    </a:p>
                  </a:txBody>
                  <a:tcPr>
                    <a:noFill/>
                  </a:tcPr>
                </a:tc>
                <a:tc vMerge="1">
                  <a:txBody>
                    <a:bodyPr/>
                    <a:lstStyle/>
                    <a:p>
                      <a:endParaRPr lang="en-US" sz="2000" dirty="0">
                        <a:solidFill>
                          <a:schemeClr val="bg1"/>
                        </a:solidFill>
                        <a:latin typeface="Cambria"/>
                        <a:cs typeface="Cambria"/>
                      </a:endParaRPr>
                    </a:p>
                  </a:txBody>
                  <a:tcPr>
                    <a:noFill/>
                  </a:tcPr>
                </a:tc>
              </a:tr>
              <a:tr h="396240">
                <a:tc vMerge="1">
                  <a:txBody>
                    <a:bodyPr/>
                    <a:lstStyle/>
                    <a:p>
                      <a:endParaRPr lang="en-US" sz="2400" b="1" dirty="0">
                        <a:solidFill>
                          <a:srgbClr val="FFFF00"/>
                        </a:solidFill>
                        <a:latin typeface="Cambria"/>
                        <a:cs typeface="Cambria"/>
                      </a:endParaRPr>
                    </a:p>
                  </a:txBody>
                  <a:tcPr>
                    <a:noFill/>
                  </a:tcPr>
                </a:tc>
                <a:tc>
                  <a:txBody>
                    <a:bodyPr/>
                    <a:lstStyle/>
                    <a:p>
                      <a:r>
                        <a:rPr lang="en-US" sz="2000" dirty="0" err="1" smtClean="0">
                          <a:solidFill>
                            <a:schemeClr val="bg1"/>
                          </a:solidFill>
                          <a:latin typeface="Calibri"/>
                          <a:cs typeface="Calibri"/>
                        </a:rPr>
                        <a:t>Neuropathie</a:t>
                      </a:r>
                      <a:r>
                        <a:rPr lang="en-US" sz="2000" dirty="0" smtClean="0">
                          <a:solidFill>
                            <a:schemeClr val="bg1"/>
                          </a:solidFill>
                          <a:latin typeface="Calibri"/>
                          <a:cs typeface="Calibri"/>
                        </a:rPr>
                        <a:t> des petites </a:t>
                      </a:r>
                      <a:r>
                        <a:rPr lang="en-US" sz="2000" dirty="0" err="1" smtClean="0">
                          <a:solidFill>
                            <a:schemeClr val="bg1"/>
                          </a:solidFill>
                          <a:latin typeface="Calibri"/>
                          <a:cs typeface="Calibri"/>
                        </a:rPr>
                        <a:t>fibres</a:t>
                      </a:r>
                      <a:endParaRPr lang="en-US" sz="2000" dirty="0">
                        <a:solidFill>
                          <a:schemeClr val="bg1"/>
                        </a:solidFill>
                        <a:latin typeface="Calibri"/>
                        <a:cs typeface="Calibri"/>
                      </a:endParaRPr>
                    </a:p>
                  </a:txBody>
                  <a:tcPr>
                    <a:noFill/>
                  </a:tcPr>
                </a:tc>
                <a:tc vMerge="1">
                  <a:txBody>
                    <a:bodyPr/>
                    <a:lstStyle/>
                    <a:p>
                      <a:endParaRPr lang="en-US" sz="2000" dirty="0">
                        <a:solidFill>
                          <a:schemeClr val="bg1"/>
                        </a:solidFill>
                        <a:latin typeface="Cambria"/>
                        <a:cs typeface="Cambria"/>
                      </a:endParaRPr>
                    </a:p>
                  </a:txBody>
                  <a:tcPr>
                    <a:noFill/>
                  </a:tcPr>
                </a:tc>
              </a:tr>
              <a:tr h="701040">
                <a:tc>
                  <a:txBody>
                    <a:bodyPr/>
                    <a:lstStyle/>
                    <a:p>
                      <a:r>
                        <a:rPr lang="en-US" sz="2400" b="1" dirty="0" smtClean="0">
                          <a:solidFill>
                            <a:srgbClr val="FFFF00"/>
                          </a:solidFill>
                          <a:latin typeface="Calibri"/>
                          <a:cs typeface="Calibri"/>
                        </a:rPr>
                        <a:t>VCS </a:t>
                      </a:r>
                      <a:r>
                        <a:rPr lang="en-US" sz="2400" b="1" dirty="0" err="1" smtClean="0">
                          <a:solidFill>
                            <a:srgbClr val="FFFF00"/>
                          </a:solidFill>
                          <a:latin typeface="Calibri"/>
                          <a:cs typeface="Calibri"/>
                        </a:rPr>
                        <a:t>réduite</a:t>
                      </a:r>
                      <a:endParaRPr lang="en-US" sz="2400" b="1" dirty="0">
                        <a:solidFill>
                          <a:srgbClr val="FFFF00"/>
                        </a:solidFill>
                        <a:latin typeface="Calibri"/>
                        <a:cs typeface="Calibri"/>
                      </a:endParaRPr>
                    </a:p>
                  </a:txBody>
                  <a:tcPr>
                    <a:noFill/>
                  </a:tcPr>
                </a:tc>
                <a:tc>
                  <a:txBody>
                    <a:bodyPr/>
                    <a:lstStyle/>
                    <a:p>
                      <a:r>
                        <a:rPr lang="en-US" sz="2000" dirty="0" err="1" smtClean="0">
                          <a:solidFill>
                            <a:schemeClr val="bg1"/>
                          </a:solidFill>
                          <a:latin typeface="Calibri"/>
                          <a:cs typeface="Calibri"/>
                        </a:rPr>
                        <a:t>Démyélinisation</a:t>
                      </a:r>
                      <a:endParaRPr lang="en-US" sz="2000" dirty="0">
                        <a:solidFill>
                          <a:schemeClr val="bg1"/>
                        </a:solidFill>
                        <a:latin typeface="Calibri"/>
                        <a:cs typeface="Calibri"/>
                      </a:endParaRPr>
                    </a:p>
                  </a:txBody>
                  <a:tcPr>
                    <a:solidFill>
                      <a:srgbClr val="0000FF"/>
                    </a:solidFill>
                  </a:tcPr>
                </a:tc>
                <a:tc>
                  <a:txBody>
                    <a:bodyPr/>
                    <a:lstStyle/>
                    <a:p>
                      <a:r>
                        <a:rPr lang="en-US" sz="2000" dirty="0" err="1" smtClean="0">
                          <a:solidFill>
                            <a:schemeClr val="bg1"/>
                          </a:solidFill>
                          <a:latin typeface="Calibri"/>
                          <a:cs typeface="Calibri"/>
                        </a:rPr>
                        <a:t>Perte</a:t>
                      </a:r>
                      <a:r>
                        <a:rPr lang="en-US" sz="2000" dirty="0" smtClean="0">
                          <a:solidFill>
                            <a:schemeClr val="bg1"/>
                          </a:solidFill>
                          <a:latin typeface="Calibri"/>
                          <a:cs typeface="Calibri"/>
                        </a:rPr>
                        <a:t> axonale et/</a:t>
                      </a:r>
                      <a:r>
                        <a:rPr lang="en-US" sz="2000" dirty="0" err="1" smtClean="0">
                          <a:solidFill>
                            <a:schemeClr val="bg1"/>
                          </a:solidFill>
                          <a:latin typeface="Calibri"/>
                          <a:cs typeface="Calibri"/>
                        </a:rPr>
                        <a:t>ou</a:t>
                      </a:r>
                      <a:r>
                        <a:rPr lang="en-US" sz="2000" dirty="0" smtClean="0">
                          <a:solidFill>
                            <a:schemeClr val="bg1"/>
                          </a:solidFill>
                          <a:latin typeface="Calibri"/>
                          <a:cs typeface="Calibri"/>
                        </a:rPr>
                        <a:t> </a:t>
                      </a:r>
                      <a:r>
                        <a:rPr lang="en-US" sz="2000" dirty="0" err="1" smtClean="0">
                          <a:solidFill>
                            <a:schemeClr val="bg1"/>
                          </a:solidFill>
                          <a:latin typeface="Calibri"/>
                          <a:cs typeface="Calibri"/>
                        </a:rPr>
                        <a:t>démyélinisation</a:t>
                      </a:r>
                      <a:r>
                        <a:rPr lang="en-US" sz="2000" dirty="0" smtClean="0">
                          <a:solidFill>
                            <a:schemeClr val="bg1"/>
                          </a:solidFill>
                          <a:latin typeface="Calibri"/>
                          <a:cs typeface="Calibri"/>
                        </a:rPr>
                        <a:t> et/</a:t>
                      </a:r>
                      <a:r>
                        <a:rPr lang="en-US" sz="2000" dirty="0" err="1" smtClean="0">
                          <a:solidFill>
                            <a:schemeClr val="bg1"/>
                          </a:solidFill>
                          <a:latin typeface="Calibri"/>
                          <a:cs typeface="Calibri"/>
                        </a:rPr>
                        <a:t>ou</a:t>
                      </a:r>
                      <a:r>
                        <a:rPr lang="en-US" sz="2000" dirty="0" smtClean="0">
                          <a:solidFill>
                            <a:schemeClr val="bg1"/>
                          </a:solidFill>
                          <a:latin typeface="Calibri"/>
                          <a:cs typeface="Calibri"/>
                        </a:rPr>
                        <a:t> BC</a:t>
                      </a:r>
                      <a:endParaRPr lang="en-US" sz="2000" dirty="0">
                        <a:solidFill>
                          <a:schemeClr val="bg1"/>
                        </a:solidFill>
                        <a:latin typeface="Calibri"/>
                        <a:cs typeface="Calibri"/>
                      </a:endParaRPr>
                    </a:p>
                  </a:txBody>
                  <a:tcPr>
                    <a:no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motrice</a:t>
            </a:r>
            <a:endParaRPr lang="fr-FR" b="1" dirty="0">
              <a:solidFill>
                <a:schemeClr val="bg1"/>
              </a:solidFill>
              <a:latin typeface="Calibri"/>
              <a:cs typeface="Calibri"/>
            </a:endParaRPr>
          </a:p>
        </p:txBody>
      </p:sp>
      <p:pic>
        <p:nvPicPr>
          <p:cNvPr id="9" name="Picture 1026" descr="TRUC"/>
          <p:cNvPicPr>
            <a:picLocks noChangeAspect="1" noChangeArrowheads="1"/>
          </p:cNvPicPr>
          <p:nvPr/>
        </p:nvPicPr>
        <p:blipFill>
          <a:blip r:embed="rId3"/>
          <a:srcRect/>
          <a:stretch>
            <a:fillRect/>
          </a:stretch>
        </p:blipFill>
        <p:spPr bwMode="auto">
          <a:xfrm>
            <a:off x="5256215" y="677863"/>
            <a:ext cx="3387725" cy="4724400"/>
          </a:xfrm>
          <a:prstGeom prst="rect">
            <a:avLst/>
          </a:prstGeom>
          <a:noFill/>
          <a:ln w="9525">
            <a:noFill/>
            <a:miter lim="800000"/>
            <a:headEnd/>
            <a:tailEnd/>
          </a:ln>
        </p:spPr>
      </p:pic>
      <p:sp>
        <p:nvSpPr>
          <p:cNvPr id="10" name="Text Box 1030"/>
          <p:cNvSpPr txBox="1">
            <a:spLocks noChangeArrowheads="1"/>
          </p:cNvSpPr>
          <p:nvPr/>
        </p:nvSpPr>
        <p:spPr bwMode="auto">
          <a:xfrm>
            <a:off x="247650" y="61932"/>
            <a:ext cx="8896350" cy="5398396"/>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nl-BE" b="1" dirty="0" smtClean="0">
              <a:solidFill>
                <a:srgbClr val="FFFF00"/>
              </a:solidFill>
              <a:latin typeface="Calibri"/>
              <a:cs typeface="Calibri"/>
            </a:endParaRPr>
          </a:p>
          <a:p>
            <a:pPr indent="444482">
              <a:lnSpc>
                <a:spcPct val="120000"/>
              </a:lnSpc>
              <a:buBlip>
                <a:blip r:embed="rId4"/>
              </a:buBlip>
              <a:tabLst>
                <a:tab pos="476230" algn="l"/>
                <a:tab pos="857214" algn="l"/>
                <a:tab pos="6095746" algn="l"/>
              </a:tabLst>
            </a:pPr>
            <a:r>
              <a:rPr lang="fr-BE" dirty="0" smtClean="0">
                <a:solidFill>
                  <a:schemeClr val="bg1"/>
                </a:solidFill>
                <a:latin typeface="Calibri"/>
                <a:cs typeface="Calibri"/>
              </a:rPr>
              <a:t>Unité motrice</a:t>
            </a:r>
          </a:p>
          <a:p>
            <a:pPr indent="444482">
              <a:lnSpc>
                <a:spcPct val="120000"/>
              </a:lnSpc>
              <a:buBlip>
                <a:blip r:embed="rId4"/>
              </a:buBlip>
              <a:tabLst>
                <a:tab pos="476230" algn="l"/>
                <a:tab pos="857214" algn="l"/>
                <a:tab pos="6095746" algn="l"/>
              </a:tabLst>
            </a:pPr>
            <a:r>
              <a:rPr lang="fr-BE" dirty="0" smtClean="0">
                <a:solidFill>
                  <a:schemeClr val="bg1"/>
                </a:solidFill>
                <a:latin typeface="Calibri"/>
                <a:cs typeface="Calibri"/>
              </a:rPr>
              <a:t>Stimulation du nerf</a:t>
            </a:r>
            <a:br>
              <a:rPr lang="fr-BE" dirty="0" smtClean="0">
                <a:solidFill>
                  <a:schemeClr val="bg1"/>
                </a:solidFill>
                <a:latin typeface="Calibri"/>
                <a:cs typeface="Calibri"/>
              </a:rPr>
            </a:br>
            <a:r>
              <a:rPr lang="fr-BE" dirty="0" smtClean="0">
                <a:solidFill>
                  <a:schemeClr val="bg1"/>
                </a:solidFill>
                <a:latin typeface="Calibri"/>
                <a:cs typeface="Calibri"/>
              </a:rPr>
              <a:t>	détection musculaire</a:t>
            </a:r>
            <a:br>
              <a:rPr lang="fr-BE" dirty="0" smtClean="0">
                <a:solidFill>
                  <a:schemeClr val="bg1"/>
                </a:solidFill>
                <a:latin typeface="Calibri"/>
                <a:cs typeface="Calibri"/>
              </a:rPr>
            </a:br>
            <a:r>
              <a:rPr lang="fr-BE" dirty="0" smtClean="0">
                <a:solidFill>
                  <a:schemeClr val="bg1"/>
                </a:solidFill>
                <a:latin typeface="Calibri"/>
                <a:cs typeface="Calibri"/>
              </a:rPr>
              <a:t>	(surface ou aiguille)</a:t>
            </a:r>
          </a:p>
          <a:p>
            <a:pPr indent="444482">
              <a:lnSpc>
                <a:spcPct val="120000"/>
              </a:lnSpc>
              <a:buBlip>
                <a:blip r:embed="rId4"/>
              </a:buBlip>
              <a:tabLst>
                <a:tab pos="476230" algn="l"/>
                <a:tab pos="857214" algn="l"/>
                <a:tab pos="6095746" algn="l"/>
              </a:tabLst>
            </a:pPr>
            <a:r>
              <a:rPr lang="fr-BE" dirty="0" smtClean="0">
                <a:solidFill>
                  <a:schemeClr val="bg1"/>
                </a:solidFill>
                <a:latin typeface="Calibri"/>
                <a:cs typeface="Calibri"/>
              </a:rPr>
              <a:t>LDM</a:t>
            </a:r>
            <a:br>
              <a:rPr lang="fr-BE" dirty="0" smtClean="0">
                <a:solidFill>
                  <a:schemeClr val="bg1"/>
                </a:solidFill>
                <a:latin typeface="Calibri"/>
                <a:cs typeface="Calibri"/>
              </a:rPr>
            </a:br>
            <a:r>
              <a:rPr lang="fr-BE" dirty="0" smtClean="0">
                <a:solidFill>
                  <a:schemeClr val="bg1"/>
                </a:solidFill>
                <a:latin typeface="Calibri"/>
                <a:cs typeface="Calibri"/>
              </a:rPr>
              <a:t>	VCM</a:t>
            </a:r>
          </a:p>
          <a:p>
            <a:pPr indent="444482">
              <a:lnSpc>
                <a:spcPct val="120000"/>
              </a:lnSpc>
              <a:buBlip>
                <a:blip r:embed="rId4"/>
              </a:buBlip>
              <a:tabLst>
                <a:tab pos="476230" algn="l"/>
                <a:tab pos="857214" algn="l"/>
                <a:tab pos="6095746" algn="l"/>
              </a:tabLst>
            </a:pPr>
            <a:r>
              <a:rPr lang="fr-BE" dirty="0" smtClean="0">
                <a:solidFill>
                  <a:schemeClr val="bg1"/>
                </a:solidFill>
                <a:latin typeface="Calibri"/>
                <a:cs typeface="Calibri"/>
              </a:rPr>
              <a:t>Amplitude</a:t>
            </a:r>
            <a:br>
              <a:rPr lang="fr-BE" dirty="0" smtClean="0">
                <a:solidFill>
                  <a:schemeClr val="bg1"/>
                </a:solidFill>
                <a:latin typeface="Calibri"/>
                <a:cs typeface="Calibri"/>
              </a:rPr>
            </a:br>
            <a:r>
              <a:rPr lang="fr-BE" dirty="0" smtClean="0">
                <a:solidFill>
                  <a:schemeClr val="bg1"/>
                </a:solidFill>
                <a:latin typeface="Calibri"/>
                <a:cs typeface="Calibri"/>
              </a:rPr>
              <a:t>	-	nombre d’axones (&gt; 9 J)	</a:t>
            </a:r>
            <a:br>
              <a:rPr lang="fr-BE" dirty="0" smtClean="0">
                <a:solidFill>
                  <a:schemeClr val="bg1"/>
                </a:solidFill>
                <a:latin typeface="Calibri"/>
                <a:cs typeface="Calibri"/>
              </a:rPr>
            </a:br>
            <a:r>
              <a:rPr lang="fr-BE" dirty="0" smtClean="0">
                <a:solidFill>
                  <a:schemeClr val="bg1"/>
                </a:solidFill>
                <a:latin typeface="Calibri"/>
                <a:cs typeface="Calibri"/>
              </a:rPr>
              <a:t>	-	transmission NM</a:t>
            </a:r>
            <a:br>
              <a:rPr lang="fr-BE" dirty="0" smtClean="0">
                <a:solidFill>
                  <a:schemeClr val="bg1"/>
                </a:solidFill>
                <a:latin typeface="Calibri"/>
                <a:cs typeface="Calibri"/>
              </a:rPr>
            </a:br>
            <a:r>
              <a:rPr lang="fr-BE" dirty="0" smtClean="0">
                <a:solidFill>
                  <a:schemeClr val="bg1"/>
                </a:solidFill>
                <a:latin typeface="Calibri"/>
                <a:cs typeface="Calibri"/>
              </a:rPr>
              <a:t>	-	taille des UMs </a:t>
            </a:r>
          </a:p>
          <a:p>
            <a:pPr indent="444482">
              <a:lnSpc>
                <a:spcPct val="120000"/>
              </a:lnSpc>
              <a:buBlip>
                <a:blip r:embed="rId4"/>
              </a:buBlip>
              <a:tabLst>
                <a:tab pos="476230" algn="l"/>
                <a:tab pos="857214" algn="l"/>
                <a:tab pos="6095746" algn="l"/>
              </a:tabLst>
            </a:pPr>
            <a:endParaRPr lang="fr-BE" b="1" dirty="0" smtClean="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motrice</a:t>
            </a:r>
            <a:endParaRPr lang="fr-FR" b="1" dirty="0">
              <a:solidFill>
                <a:schemeClr val="bg1"/>
              </a:solidFill>
              <a:latin typeface="Calibri"/>
              <a:cs typeface="Calibri"/>
            </a:endParaRPr>
          </a:p>
        </p:txBody>
      </p:sp>
      <p:pic>
        <p:nvPicPr>
          <p:cNvPr id="8" name="Picture 12" descr="TRUC"/>
          <p:cNvPicPr>
            <a:picLocks noChangeAspect="1" noChangeArrowheads="1"/>
          </p:cNvPicPr>
          <p:nvPr/>
        </p:nvPicPr>
        <p:blipFill>
          <a:blip r:embed="rId3"/>
          <a:srcRect/>
          <a:stretch>
            <a:fillRect/>
          </a:stretch>
        </p:blipFill>
        <p:spPr bwMode="auto">
          <a:xfrm>
            <a:off x="1287466" y="728665"/>
            <a:ext cx="6696075" cy="4756151"/>
          </a:xfrm>
          <a:prstGeom prst="rect">
            <a:avLst/>
          </a:prstGeom>
          <a:noFill/>
          <a:ln w="9525">
            <a:noFill/>
            <a:miter lim="800000"/>
            <a:headEnd/>
            <a:tailEnd/>
          </a:ln>
        </p:spPr>
      </p:pic>
      <p:pic>
        <p:nvPicPr>
          <p:cNvPr id="11" name="Picture 13" descr="TRUC2"/>
          <p:cNvPicPr>
            <a:picLocks noChangeAspect="1" noChangeArrowheads="1"/>
          </p:cNvPicPr>
          <p:nvPr/>
        </p:nvPicPr>
        <p:blipFill>
          <a:blip r:embed="rId4"/>
          <a:srcRect/>
          <a:stretch>
            <a:fillRect/>
          </a:stretch>
        </p:blipFill>
        <p:spPr bwMode="auto">
          <a:xfrm>
            <a:off x="1227950" y="674690"/>
            <a:ext cx="6900053" cy="50783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722331"/>
            <a:ext cx="6000750" cy="5435330"/>
          </a:xfrm>
          <a:prstGeom prst="rect">
            <a:avLst/>
          </a:prstGeom>
          <a:noFill/>
          <a:ln w="31750">
            <a:noFill/>
            <a:miter lim="800000"/>
            <a:headEnd/>
            <a:tailEnd/>
          </a:ln>
        </p:spPr>
        <p:txBody>
          <a:bodyPr wrap="square"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Mesure des distances:</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La longueur d’un segment nerveux est 	mesuré du </a:t>
            </a:r>
            <a:r>
              <a:rPr lang="fr-BE" b="1" dirty="0" smtClean="0">
                <a:solidFill>
                  <a:srgbClr val="FFFF00"/>
                </a:solidFill>
                <a:latin typeface="Calibri"/>
                <a:cs typeface="Calibri"/>
              </a:rPr>
              <a:t>centre de la cathode</a:t>
            </a:r>
            <a:r>
              <a:rPr lang="fr-BE" dirty="0" smtClean="0">
                <a:solidFill>
                  <a:srgbClr val="FFFF00"/>
                </a:solidFill>
                <a:latin typeface="Calibri"/>
                <a:cs typeface="Calibri"/>
              </a:rPr>
              <a:t> </a:t>
            </a:r>
            <a:r>
              <a:rPr lang="fr-BE" dirty="0" smtClean="0">
                <a:solidFill>
                  <a:schemeClr val="bg1"/>
                </a:solidFill>
                <a:latin typeface="Calibri"/>
                <a:cs typeface="Calibri"/>
              </a:rPr>
              <a:t>(-) à un 	site de stimulation au centre de la 	cathode (-) au site de stimulation suivant</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Le membre étudié doit être dans une 	</a:t>
            </a:r>
            <a:r>
              <a:rPr lang="fr-BE" b="1" dirty="0" smtClean="0">
                <a:solidFill>
                  <a:srgbClr val="FFFF00"/>
                </a:solidFill>
                <a:latin typeface="Calibri"/>
                <a:cs typeface="Calibri"/>
              </a:rPr>
              <a:t>position</a:t>
            </a:r>
            <a:r>
              <a:rPr lang="fr-BE" dirty="0" smtClean="0">
                <a:solidFill>
                  <a:srgbClr val="FFFF00"/>
                </a:solidFill>
                <a:latin typeface="Calibri"/>
                <a:cs typeface="Calibri"/>
              </a:rPr>
              <a:t> </a:t>
            </a:r>
            <a:r>
              <a:rPr lang="fr-BE" b="1" dirty="0" smtClean="0">
                <a:solidFill>
                  <a:srgbClr val="FFFF00"/>
                </a:solidFill>
                <a:latin typeface="Calibri"/>
                <a:cs typeface="Calibri"/>
              </a:rPr>
              <a:t>standardisée fixe </a:t>
            </a:r>
            <a:r>
              <a:rPr lang="fr-BE" dirty="0" smtClean="0">
                <a:solidFill>
                  <a:schemeClr val="bg1"/>
                </a:solidFill>
                <a:latin typeface="Calibri"/>
                <a:cs typeface="Calibri"/>
              </a:rPr>
              <a:t>durant 	l’enregistrement des réponses </a:t>
            </a:r>
            <a:r>
              <a:rPr lang="fr-BE" b="1" dirty="0" smtClean="0">
                <a:solidFill>
                  <a:srgbClr val="FFFF00"/>
                </a:solidFill>
                <a:latin typeface="Calibri"/>
                <a:cs typeface="Calibri"/>
              </a:rPr>
              <a:t>et</a:t>
            </a:r>
            <a:r>
              <a:rPr lang="fr-BE" dirty="0" smtClean="0">
                <a:solidFill>
                  <a:schemeClr val="bg1"/>
                </a:solidFill>
                <a:latin typeface="Calibri"/>
                <a:cs typeface="Calibri"/>
              </a:rPr>
              <a:t> lors de 	la mesure de la longueur du segment 	nerveux</a:t>
            </a:r>
            <a:endParaRPr lang="fr-FR"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endParaRPr lang="fr-BE" b="1" dirty="0" smtClean="0">
              <a:solidFill>
                <a:srgbClr val="FFFF00"/>
              </a:solidFill>
              <a:latin typeface="Calibri"/>
              <a:cs typeface="Calibri"/>
            </a:endParaRPr>
          </a:p>
        </p:txBody>
      </p:sp>
      <p:pic>
        <p:nvPicPr>
          <p:cNvPr id="8" name="Picture 7" descr="Ulnaire"/>
          <p:cNvPicPr>
            <a:picLocks noChangeAspect="1" noChangeArrowheads="1"/>
          </p:cNvPicPr>
          <p:nvPr/>
        </p:nvPicPr>
        <p:blipFill>
          <a:blip r:embed="rId4"/>
          <a:srcRect/>
          <a:stretch>
            <a:fillRect/>
          </a:stretch>
        </p:blipFill>
        <p:spPr bwMode="auto">
          <a:xfrm>
            <a:off x="6543676" y="811216"/>
            <a:ext cx="2349500" cy="491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13667" name="Text Box 3"/>
          <p:cNvSpPr txBox="1">
            <a:spLocks noChangeArrowheads="1"/>
          </p:cNvSpPr>
          <p:nvPr/>
        </p:nvSpPr>
        <p:spPr bwMode="auto">
          <a:xfrm>
            <a:off x="152400" y="6324602"/>
            <a:ext cx="60960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Digitalisation : </a:t>
            </a:r>
            <a:r>
              <a:rPr lang="fr-FR" b="1" dirty="0" smtClean="0">
                <a:solidFill>
                  <a:srgbClr val="FFFF00"/>
                </a:solidFill>
                <a:latin typeface="Calibri"/>
                <a:cs typeface="Calibri"/>
              </a:rPr>
              <a:t>au moins 5 KHz</a:t>
            </a:r>
            <a:endParaRPr lang="fr-FR" b="1" dirty="0">
              <a:solidFill>
                <a:srgbClr val="FFFF00"/>
              </a:solidFill>
              <a:latin typeface="Calibri"/>
              <a:cs typeface="Calibri"/>
            </a:endParaRPr>
          </a:p>
        </p:txBody>
      </p:sp>
      <p:grpSp>
        <p:nvGrpSpPr>
          <p:cNvPr id="2" name="Group 77"/>
          <p:cNvGrpSpPr>
            <a:grpSpLocks/>
          </p:cNvGrpSpPr>
          <p:nvPr/>
        </p:nvGrpSpPr>
        <p:grpSpPr bwMode="auto">
          <a:xfrm>
            <a:off x="838200" y="1295400"/>
            <a:ext cx="7772400" cy="2971800"/>
            <a:chOff x="528" y="288"/>
            <a:chExt cx="4896" cy="1872"/>
          </a:xfrm>
        </p:grpSpPr>
        <p:grpSp>
          <p:nvGrpSpPr>
            <p:cNvPr id="3" name="Group 34"/>
            <p:cNvGrpSpPr>
              <a:grpSpLocks/>
            </p:cNvGrpSpPr>
            <p:nvPr/>
          </p:nvGrpSpPr>
          <p:grpSpPr bwMode="auto">
            <a:xfrm>
              <a:off x="528" y="288"/>
              <a:ext cx="4896" cy="1872"/>
              <a:chOff x="480" y="768"/>
              <a:chExt cx="4896" cy="1872"/>
            </a:xfrm>
          </p:grpSpPr>
          <p:sp>
            <p:nvSpPr>
              <p:cNvPr id="113693" name="Rectangle 5"/>
              <p:cNvSpPr>
                <a:spLocks noChangeArrowheads="1"/>
              </p:cNvSpPr>
              <p:nvPr/>
            </p:nvSpPr>
            <p:spPr bwMode="auto">
              <a:xfrm>
                <a:off x="480" y="768"/>
                <a:ext cx="4896" cy="187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cxnSp>
            <p:nvCxnSpPr>
              <p:cNvPr id="113694" name="AutoShape 6"/>
              <p:cNvCxnSpPr>
                <a:cxnSpLocks noChangeShapeType="1"/>
                <a:stCxn id="113693" idx="1"/>
                <a:endCxn id="113693" idx="1"/>
              </p:cNvCxnSpPr>
              <p:nvPr/>
            </p:nvCxnSpPr>
            <p:spPr bwMode="auto">
              <a:xfrm>
                <a:off x="480" y="1704"/>
                <a:ext cx="0" cy="0"/>
              </a:xfrm>
              <a:prstGeom prst="straightConnector1">
                <a:avLst/>
              </a:prstGeom>
              <a:noFill/>
              <a:ln w="9525">
                <a:solidFill>
                  <a:schemeClr val="tx1"/>
                </a:solidFill>
                <a:round/>
                <a:headEnd/>
                <a:tailEnd/>
              </a:ln>
            </p:spPr>
          </p:cxnSp>
          <p:sp>
            <p:nvSpPr>
              <p:cNvPr id="113695" name="Freeform 7"/>
              <p:cNvSpPr>
                <a:spLocks/>
              </p:cNvSpPr>
              <p:nvPr/>
            </p:nvSpPr>
            <p:spPr bwMode="auto">
              <a:xfrm>
                <a:off x="1056" y="864"/>
                <a:ext cx="4176" cy="1681"/>
              </a:xfrm>
              <a:custGeom>
                <a:avLst/>
                <a:gdLst>
                  <a:gd name="T0" fmla="*/ 0 w 4176"/>
                  <a:gd name="T1" fmla="*/ 1117 h 1681"/>
                  <a:gd name="T2" fmla="*/ 564 w 4176"/>
                  <a:gd name="T3" fmla="*/ 1165 h 1681"/>
                  <a:gd name="T4" fmla="*/ 672 w 4176"/>
                  <a:gd name="T5" fmla="*/ 1201 h 1681"/>
                  <a:gd name="T6" fmla="*/ 852 w 4176"/>
                  <a:gd name="T7" fmla="*/ 1309 h 1681"/>
                  <a:gd name="T8" fmla="*/ 924 w 4176"/>
                  <a:gd name="T9" fmla="*/ 1357 h 1681"/>
                  <a:gd name="T10" fmla="*/ 960 w 4176"/>
                  <a:gd name="T11" fmla="*/ 1381 h 1681"/>
                  <a:gd name="T12" fmla="*/ 1128 w 4176"/>
                  <a:gd name="T13" fmla="*/ 1597 h 1681"/>
                  <a:gd name="T14" fmla="*/ 1200 w 4176"/>
                  <a:gd name="T15" fmla="*/ 1681 h 1681"/>
                  <a:gd name="T16" fmla="*/ 1272 w 4176"/>
                  <a:gd name="T17" fmla="*/ 1501 h 1681"/>
                  <a:gd name="T18" fmla="*/ 1308 w 4176"/>
                  <a:gd name="T19" fmla="*/ 1189 h 1681"/>
                  <a:gd name="T20" fmla="*/ 1380 w 4176"/>
                  <a:gd name="T21" fmla="*/ 625 h 1681"/>
                  <a:gd name="T22" fmla="*/ 1392 w 4176"/>
                  <a:gd name="T23" fmla="*/ 13 h 1681"/>
                  <a:gd name="T24" fmla="*/ 1404 w 4176"/>
                  <a:gd name="T25" fmla="*/ 49 h 1681"/>
                  <a:gd name="T26" fmla="*/ 1428 w 4176"/>
                  <a:gd name="T27" fmla="*/ 85 h 1681"/>
                  <a:gd name="T28" fmla="*/ 1488 w 4176"/>
                  <a:gd name="T29" fmla="*/ 229 h 1681"/>
                  <a:gd name="T30" fmla="*/ 1608 w 4176"/>
                  <a:gd name="T31" fmla="*/ 517 h 1681"/>
                  <a:gd name="T32" fmla="*/ 1668 w 4176"/>
                  <a:gd name="T33" fmla="*/ 661 h 1681"/>
                  <a:gd name="T34" fmla="*/ 1800 w 4176"/>
                  <a:gd name="T35" fmla="*/ 373 h 1681"/>
                  <a:gd name="T36" fmla="*/ 1872 w 4176"/>
                  <a:gd name="T37" fmla="*/ 577 h 1681"/>
                  <a:gd name="T38" fmla="*/ 1968 w 4176"/>
                  <a:gd name="T39" fmla="*/ 925 h 1681"/>
                  <a:gd name="T40" fmla="*/ 2028 w 4176"/>
                  <a:gd name="T41" fmla="*/ 1069 h 1681"/>
                  <a:gd name="T42" fmla="*/ 2064 w 4176"/>
                  <a:gd name="T43" fmla="*/ 1141 h 1681"/>
                  <a:gd name="T44" fmla="*/ 2316 w 4176"/>
                  <a:gd name="T45" fmla="*/ 1285 h 1681"/>
                  <a:gd name="T46" fmla="*/ 2496 w 4176"/>
                  <a:gd name="T47" fmla="*/ 1249 h 1681"/>
                  <a:gd name="T48" fmla="*/ 2532 w 4176"/>
                  <a:gd name="T49" fmla="*/ 1225 h 1681"/>
                  <a:gd name="T50" fmla="*/ 2604 w 4176"/>
                  <a:gd name="T51" fmla="*/ 1201 h 1681"/>
                  <a:gd name="T52" fmla="*/ 2640 w 4176"/>
                  <a:gd name="T53" fmla="*/ 1189 h 1681"/>
                  <a:gd name="T54" fmla="*/ 2760 w 4176"/>
                  <a:gd name="T55" fmla="*/ 1201 h 1681"/>
                  <a:gd name="T56" fmla="*/ 2832 w 4176"/>
                  <a:gd name="T57" fmla="*/ 1225 h 1681"/>
                  <a:gd name="T58" fmla="*/ 2868 w 4176"/>
                  <a:gd name="T59" fmla="*/ 1237 h 1681"/>
                  <a:gd name="T60" fmla="*/ 3012 w 4176"/>
                  <a:gd name="T61" fmla="*/ 1213 h 1681"/>
                  <a:gd name="T62" fmla="*/ 3120 w 4176"/>
                  <a:gd name="T63" fmla="*/ 1141 h 1681"/>
                  <a:gd name="T64" fmla="*/ 3420 w 4176"/>
                  <a:gd name="T65" fmla="*/ 1033 h 1681"/>
                  <a:gd name="T66" fmla="*/ 4080 w 4176"/>
                  <a:gd name="T67" fmla="*/ 1021 h 1681"/>
                  <a:gd name="T68" fmla="*/ 4176 w 4176"/>
                  <a:gd name="T69" fmla="*/ 997 h 16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76"/>
                  <a:gd name="T106" fmla="*/ 0 h 1681"/>
                  <a:gd name="T107" fmla="*/ 4176 w 4176"/>
                  <a:gd name="T108" fmla="*/ 1681 h 16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76" h="1681">
                    <a:moveTo>
                      <a:pt x="0" y="1117"/>
                    </a:moveTo>
                    <a:cubicBezTo>
                      <a:pt x="228" y="1124"/>
                      <a:pt x="372" y="1101"/>
                      <a:pt x="564" y="1165"/>
                    </a:cubicBezTo>
                    <a:cubicBezTo>
                      <a:pt x="595" y="1175"/>
                      <a:pt x="645" y="1183"/>
                      <a:pt x="672" y="1201"/>
                    </a:cubicBezTo>
                    <a:cubicBezTo>
                      <a:pt x="730" y="1240"/>
                      <a:pt x="793" y="1270"/>
                      <a:pt x="852" y="1309"/>
                    </a:cubicBezTo>
                    <a:cubicBezTo>
                      <a:pt x="876" y="1325"/>
                      <a:pt x="900" y="1341"/>
                      <a:pt x="924" y="1357"/>
                    </a:cubicBezTo>
                    <a:cubicBezTo>
                      <a:pt x="936" y="1365"/>
                      <a:pt x="960" y="1381"/>
                      <a:pt x="960" y="1381"/>
                    </a:cubicBezTo>
                    <a:cubicBezTo>
                      <a:pt x="1011" y="1458"/>
                      <a:pt x="1069" y="1526"/>
                      <a:pt x="1128" y="1597"/>
                    </a:cubicBezTo>
                    <a:cubicBezTo>
                      <a:pt x="1167" y="1644"/>
                      <a:pt x="1138" y="1660"/>
                      <a:pt x="1200" y="1681"/>
                    </a:cubicBezTo>
                    <a:cubicBezTo>
                      <a:pt x="1220" y="1620"/>
                      <a:pt x="1261" y="1567"/>
                      <a:pt x="1272" y="1501"/>
                    </a:cubicBezTo>
                    <a:cubicBezTo>
                      <a:pt x="1289" y="1398"/>
                      <a:pt x="1291" y="1292"/>
                      <a:pt x="1308" y="1189"/>
                    </a:cubicBezTo>
                    <a:cubicBezTo>
                      <a:pt x="1339" y="1002"/>
                      <a:pt x="1359" y="814"/>
                      <a:pt x="1380" y="625"/>
                    </a:cubicBezTo>
                    <a:cubicBezTo>
                      <a:pt x="1384" y="421"/>
                      <a:pt x="1384" y="217"/>
                      <a:pt x="1392" y="13"/>
                    </a:cubicBezTo>
                    <a:cubicBezTo>
                      <a:pt x="1393" y="0"/>
                      <a:pt x="1398" y="38"/>
                      <a:pt x="1404" y="49"/>
                    </a:cubicBezTo>
                    <a:cubicBezTo>
                      <a:pt x="1410" y="62"/>
                      <a:pt x="1422" y="72"/>
                      <a:pt x="1428" y="85"/>
                    </a:cubicBezTo>
                    <a:cubicBezTo>
                      <a:pt x="1450" y="134"/>
                      <a:pt x="1464" y="181"/>
                      <a:pt x="1488" y="229"/>
                    </a:cubicBezTo>
                    <a:cubicBezTo>
                      <a:pt x="1534" y="321"/>
                      <a:pt x="1566" y="423"/>
                      <a:pt x="1608" y="517"/>
                    </a:cubicBezTo>
                    <a:cubicBezTo>
                      <a:pt x="1632" y="572"/>
                      <a:pt x="1636" y="613"/>
                      <a:pt x="1668" y="661"/>
                    </a:cubicBezTo>
                    <a:cubicBezTo>
                      <a:pt x="1701" y="561"/>
                      <a:pt x="1767" y="473"/>
                      <a:pt x="1800" y="373"/>
                    </a:cubicBezTo>
                    <a:cubicBezTo>
                      <a:pt x="1842" y="436"/>
                      <a:pt x="1855" y="505"/>
                      <a:pt x="1872" y="577"/>
                    </a:cubicBezTo>
                    <a:cubicBezTo>
                      <a:pt x="1899" y="695"/>
                      <a:pt x="1930" y="810"/>
                      <a:pt x="1968" y="925"/>
                    </a:cubicBezTo>
                    <a:cubicBezTo>
                      <a:pt x="1985" y="977"/>
                      <a:pt x="2004" y="1021"/>
                      <a:pt x="2028" y="1069"/>
                    </a:cubicBezTo>
                    <a:cubicBezTo>
                      <a:pt x="2055" y="1123"/>
                      <a:pt x="2021" y="1089"/>
                      <a:pt x="2064" y="1141"/>
                    </a:cubicBezTo>
                    <a:cubicBezTo>
                      <a:pt x="2130" y="1220"/>
                      <a:pt x="2234" y="1230"/>
                      <a:pt x="2316" y="1285"/>
                    </a:cubicBezTo>
                    <a:cubicBezTo>
                      <a:pt x="2371" y="1278"/>
                      <a:pt x="2443" y="1275"/>
                      <a:pt x="2496" y="1249"/>
                    </a:cubicBezTo>
                    <a:cubicBezTo>
                      <a:pt x="2509" y="1243"/>
                      <a:pt x="2519" y="1231"/>
                      <a:pt x="2532" y="1225"/>
                    </a:cubicBezTo>
                    <a:cubicBezTo>
                      <a:pt x="2555" y="1215"/>
                      <a:pt x="2580" y="1209"/>
                      <a:pt x="2604" y="1201"/>
                    </a:cubicBezTo>
                    <a:cubicBezTo>
                      <a:pt x="2616" y="1197"/>
                      <a:pt x="2640" y="1189"/>
                      <a:pt x="2640" y="1189"/>
                    </a:cubicBezTo>
                    <a:cubicBezTo>
                      <a:pt x="2680" y="1193"/>
                      <a:pt x="2720" y="1194"/>
                      <a:pt x="2760" y="1201"/>
                    </a:cubicBezTo>
                    <a:cubicBezTo>
                      <a:pt x="2785" y="1206"/>
                      <a:pt x="2808" y="1217"/>
                      <a:pt x="2832" y="1225"/>
                    </a:cubicBezTo>
                    <a:cubicBezTo>
                      <a:pt x="2844" y="1229"/>
                      <a:pt x="2868" y="1237"/>
                      <a:pt x="2868" y="1237"/>
                    </a:cubicBezTo>
                    <a:cubicBezTo>
                      <a:pt x="2888" y="1235"/>
                      <a:pt x="2977" y="1233"/>
                      <a:pt x="3012" y="1213"/>
                    </a:cubicBezTo>
                    <a:cubicBezTo>
                      <a:pt x="3050" y="1192"/>
                      <a:pt x="3084" y="1165"/>
                      <a:pt x="3120" y="1141"/>
                    </a:cubicBezTo>
                    <a:cubicBezTo>
                      <a:pt x="3198" y="1089"/>
                      <a:pt x="3324" y="1049"/>
                      <a:pt x="3420" y="1033"/>
                    </a:cubicBezTo>
                    <a:cubicBezTo>
                      <a:pt x="3632" y="998"/>
                      <a:pt x="3896" y="1021"/>
                      <a:pt x="4080" y="1021"/>
                    </a:cubicBezTo>
                    <a:lnTo>
                      <a:pt x="4176" y="997"/>
                    </a:lnTo>
                  </a:path>
                </a:pathLst>
              </a:custGeom>
              <a:noFill/>
              <a:ln w="19050">
                <a:solidFill>
                  <a:schemeClr val="tx1"/>
                </a:solidFill>
                <a:round/>
                <a:headEnd/>
                <a:tailEnd/>
              </a:ln>
            </p:spPr>
            <p:txBody>
              <a:bodyPr wrap="none" anchor="ctr">
                <a:prstTxWarp prst="textNoShape">
                  <a:avLst/>
                </a:prstTxWarp>
              </a:bodyPr>
              <a:lstStyle/>
              <a:p>
                <a:endParaRPr lang="fr-FR"/>
              </a:p>
            </p:txBody>
          </p:sp>
          <p:sp>
            <p:nvSpPr>
              <p:cNvPr id="113696" name="Oval 8"/>
              <p:cNvSpPr>
                <a:spLocks noChangeArrowheads="1"/>
              </p:cNvSpPr>
              <p:nvPr/>
            </p:nvSpPr>
            <p:spPr bwMode="auto">
              <a:xfrm>
                <a:off x="1008"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697" name="Oval 9"/>
              <p:cNvSpPr>
                <a:spLocks noChangeArrowheads="1"/>
              </p:cNvSpPr>
              <p:nvPr/>
            </p:nvSpPr>
            <p:spPr bwMode="auto">
              <a:xfrm>
                <a:off x="1344"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698" name="Oval 10"/>
              <p:cNvSpPr>
                <a:spLocks noChangeArrowheads="1"/>
              </p:cNvSpPr>
              <p:nvPr/>
            </p:nvSpPr>
            <p:spPr bwMode="auto">
              <a:xfrm>
                <a:off x="1632"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699" name="Oval 11"/>
              <p:cNvSpPr>
                <a:spLocks noChangeArrowheads="1"/>
              </p:cNvSpPr>
              <p:nvPr/>
            </p:nvSpPr>
            <p:spPr bwMode="auto">
              <a:xfrm>
                <a:off x="1920" y="216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0" name="Oval 12"/>
              <p:cNvSpPr>
                <a:spLocks noChangeArrowheads="1"/>
              </p:cNvSpPr>
              <p:nvPr/>
            </p:nvSpPr>
            <p:spPr bwMode="auto">
              <a:xfrm>
                <a:off x="2160" y="240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1" name="Oval 13"/>
              <p:cNvSpPr>
                <a:spLocks noChangeArrowheads="1"/>
              </p:cNvSpPr>
              <p:nvPr/>
            </p:nvSpPr>
            <p:spPr bwMode="auto">
              <a:xfrm>
                <a:off x="2304"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2" name="Oval 14"/>
              <p:cNvSpPr>
                <a:spLocks noChangeArrowheads="1"/>
              </p:cNvSpPr>
              <p:nvPr/>
            </p:nvSpPr>
            <p:spPr bwMode="auto">
              <a:xfrm>
                <a:off x="2400" y="1008"/>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3" name="Oval 15"/>
              <p:cNvSpPr>
                <a:spLocks noChangeArrowheads="1"/>
              </p:cNvSpPr>
              <p:nvPr/>
            </p:nvSpPr>
            <p:spPr bwMode="auto">
              <a:xfrm>
                <a:off x="2640" y="1392"/>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4" name="Oval 16"/>
              <p:cNvSpPr>
                <a:spLocks noChangeArrowheads="1"/>
              </p:cNvSpPr>
              <p:nvPr/>
            </p:nvSpPr>
            <p:spPr bwMode="auto">
              <a:xfrm>
                <a:off x="2832" y="129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5" name="Oval 17"/>
              <p:cNvSpPr>
                <a:spLocks noChangeArrowheads="1"/>
              </p:cNvSpPr>
              <p:nvPr/>
            </p:nvSpPr>
            <p:spPr bwMode="auto">
              <a:xfrm>
                <a:off x="3168"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6" name="Oval 18"/>
              <p:cNvSpPr>
                <a:spLocks noChangeArrowheads="1"/>
              </p:cNvSpPr>
              <p:nvPr/>
            </p:nvSpPr>
            <p:spPr bwMode="auto">
              <a:xfrm>
                <a:off x="3456" y="2112"/>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7" name="Oval 19"/>
              <p:cNvSpPr>
                <a:spLocks noChangeArrowheads="1"/>
              </p:cNvSpPr>
              <p:nvPr/>
            </p:nvSpPr>
            <p:spPr bwMode="auto">
              <a:xfrm>
                <a:off x="3696"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8" name="Oval 20"/>
              <p:cNvSpPr>
                <a:spLocks noChangeArrowheads="1"/>
              </p:cNvSpPr>
              <p:nvPr/>
            </p:nvSpPr>
            <p:spPr bwMode="auto">
              <a:xfrm>
                <a:off x="3936" y="206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09" name="Oval 21"/>
              <p:cNvSpPr>
                <a:spLocks noChangeArrowheads="1"/>
              </p:cNvSpPr>
              <p:nvPr/>
            </p:nvSpPr>
            <p:spPr bwMode="auto">
              <a:xfrm>
                <a:off x="4176"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10" name="Oval 22"/>
              <p:cNvSpPr>
                <a:spLocks noChangeArrowheads="1"/>
              </p:cNvSpPr>
              <p:nvPr/>
            </p:nvSpPr>
            <p:spPr bwMode="auto">
              <a:xfrm>
                <a:off x="4416" y="1872"/>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11" name="Oval 23"/>
              <p:cNvSpPr>
                <a:spLocks noChangeArrowheads="1"/>
              </p:cNvSpPr>
              <p:nvPr/>
            </p:nvSpPr>
            <p:spPr bwMode="auto">
              <a:xfrm>
                <a:off x="4704" y="182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12" name="Oval 24"/>
              <p:cNvSpPr>
                <a:spLocks noChangeArrowheads="1"/>
              </p:cNvSpPr>
              <p:nvPr/>
            </p:nvSpPr>
            <p:spPr bwMode="auto">
              <a:xfrm>
                <a:off x="4992" y="182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3713" name="Line 28"/>
              <p:cNvSpPr>
                <a:spLocks noChangeShapeType="1"/>
              </p:cNvSpPr>
              <p:nvPr/>
            </p:nvSpPr>
            <p:spPr bwMode="auto">
              <a:xfrm flipH="1">
                <a:off x="720" y="1968"/>
                <a:ext cx="336"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113714" name="Oval 29"/>
              <p:cNvSpPr>
                <a:spLocks noChangeArrowheads="1"/>
              </p:cNvSpPr>
              <p:nvPr/>
            </p:nvSpPr>
            <p:spPr bwMode="auto">
              <a:xfrm>
                <a:off x="672"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grpSp>
        <p:grpSp>
          <p:nvGrpSpPr>
            <p:cNvPr id="4" name="Group 76"/>
            <p:cNvGrpSpPr>
              <a:grpSpLocks/>
            </p:cNvGrpSpPr>
            <p:nvPr/>
          </p:nvGrpSpPr>
          <p:grpSpPr bwMode="auto">
            <a:xfrm>
              <a:off x="528" y="576"/>
              <a:ext cx="4560" cy="1392"/>
              <a:chOff x="528" y="2544"/>
              <a:chExt cx="4560" cy="1392"/>
            </a:xfrm>
          </p:grpSpPr>
          <p:cxnSp>
            <p:nvCxnSpPr>
              <p:cNvPr id="113675" name="AutoShape 37"/>
              <p:cNvCxnSpPr>
                <a:cxnSpLocks noChangeShapeType="1"/>
              </p:cNvCxnSpPr>
              <p:nvPr/>
            </p:nvCxnSpPr>
            <p:spPr bwMode="auto">
              <a:xfrm>
                <a:off x="528" y="3192"/>
                <a:ext cx="0" cy="0"/>
              </a:xfrm>
              <a:prstGeom prst="straightConnector1">
                <a:avLst/>
              </a:prstGeom>
              <a:noFill/>
              <a:ln w="19050">
                <a:solidFill>
                  <a:srgbClr val="FF0000"/>
                </a:solidFill>
                <a:round/>
                <a:headEnd/>
                <a:tailEnd/>
              </a:ln>
            </p:spPr>
          </p:cxnSp>
          <p:sp>
            <p:nvSpPr>
              <p:cNvPr id="113676" name="Line 59"/>
              <p:cNvSpPr>
                <a:spLocks noChangeShapeType="1"/>
              </p:cNvSpPr>
              <p:nvPr/>
            </p:nvSpPr>
            <p:spPr bwMode="auto">
              <a:xfrm>
                <a:off x="768" y="3456"/>
                <a:ext cx="336"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77" name="Line 60"/>
              <p:cNvSpPr>
                <a:spLocks noChangeShapeType="1"/>
              </p:cNvSpPr>
              <p:nvPr/>
            </p:nvSpPr>
            <p:spPr bwMode="auto">
              <a:xfrm>
                <a:off x="1104" y="3456"/>
                <a:ext cx="336"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78" name="Line 61"/>
              <p:cNvSpPr>
                <a:spLocks noChangeShapeType="1"/>
              </p:cNvSpPr>
              <p:nvPr/>
            </p:nvSpPr>
            <p:spPr bwMode="auto">
              <a:xfrm>
                <a:off x="1440" y="3456"/>
                <a:ext cx="288"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79" name="Line 62"/>
              <p:cNvSpPr>
                <a:spLocks noChangeShapeType="1"/>
              </p:cNvSpPr>
              <p:nvPr/>
            </p:nvSpPr>
            <p:spPr bwMode="auto">
              <a:xfrm>
                <a:off x="1728" y="3552"/>
                <a:ext cx="288" cy="14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0" name="Line 63"/>
              <p:cNvSpPr>
                <a:spLocks noChangeShapeType="1"/>
              </p:cNvSpPr>
              <p:nvPr/>
            </p:nvSpPr>
            <p:spPr bwMode="auto">
              <a:xfrm>
                <a:off x="2016" y="3696"/>
                <a:ext cx="240" cy="24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1" name="Line 64"/>
              <p:cNvSpPr>
                <a:spLocks noChangeShapeType="1"/>
              </p:cNvSpPr>
              <p:nvPr/>
            </p:nvSpPr>
            <p:spPr bwMode="auto">
              <a:xfrm flipV="1">
                <a:off x="2256" y="3552"/>
                <a:ext cx="144" cy="38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2" name="Line 65"/>
              <p:cNvSpPr>
                <a:spLocks noChangeShapeType="1"/>
              </p:cNvSpPr>
              <p:nvPr/>
            </p:nvSpPr>
            <p:spPr bwMode="auto">
              <a:xfrm flipV="1">
                <a:off x="2400" y="2544"/>
                <a:ext cx="96" cy="100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3" name="Line 66"/>
              <p:cNvSpPr>
                <a:spLocks noChangeShapeType="1"/>
              </p:cNvSpPr>
              <p:nvPr/>
            </p:nvSpPr>
            <p:spPr bwMode="auto">
              <a:xfrm>
                <a:off x="2496" y="2544"/>
                <a:ext cx="240" cy="38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4" name="Line 67"/>
              <p:cNvSpPr>
                <a:spLocks noChangeShapeType="1"/>
              </p:cNvSpPr>
              <p:nvPr/>
            </p:nvSpPr>
            <p:spPr bwMode="auto">
              <a:xfrm flipV="1">
                <a:off x="2736" y="2832"/>
                <a:ext cx="192"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5" name="Line 68"/>
              <p:cNvSpPr>
                <a:spLocks noChangeShapeType="1"/>
              </p:cNvSpPr>
              <p:nvPr/>
            </p:nvSpPr>
            <p:spPr bwMode="auto">
              <a:xfrm>
                <a:off x="2928" y="2832"/>
                <a:ext cx="336" cy="72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6" name="Line 69"/>
              <p:cNvSpPr>
                <a:spLocks noChangeShapeType="1"/>
              </p:cNvSpPr>
              <p:nvPr/>
            </p:nvSpPr>
            <p:spPr bwMode="auto">
              <a:xfrm>
                <a:off x="3264" y="3552"/>
                <a:ext cx="288"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7" name="Line 70"/>
              <p:cNvSpPr>
                <a:spLocks noChangeShapeType="1"/>
              </p:cNvSpPr>
              <p:nvPr/>
            </p:nvSpPr>
            <p:spPr bwMode="auto">
              <a:xfrm flipV="1">
                <a:off x="3552" y="3552"/>
                <a:ext cx="240"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8" name="Line 71"/>
              <p:cNvSpPr>
                <a:spLocks noChangeShapeType="1"/>
              </p:cNvSpPr>
              <p:nvPr/>
            </p:nvSpPr>
            <p:spPr bwMode="auto">
              <a:xfrm>
                <a:off x="3792" y="3552"/>
                <a:ext cx="240" cy="4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89" name="Line 72"/>
              <p:cNvSpPr>
                <a:spLocks noChangeShapeType="1"/>
              </p:cNvSpPr>
              <p:nvPr/>
            </p:nvSpPr>
            <p:spPr bwMode="auto">
              <a:xfrm flipV="1">
                <a:off x="4032" y="3456"/>
                <a:ext cx="240" cy="14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90" name="Line 73"/>
              <p:cNvSpPr>
                <a:spLocks noChangeShapeType="1"/>
              </p:cNvSpPr>
              <p:nvPr/>
            </p:nvSpPr>
            <p:spPr bwMode="auto">
              <a:xfrm flipV="1">
                <a:off x="4272" y="3408"/>
                <a:ext cx="240" cy="4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91" name="Line 74"/>
              <p:cNvSpPr>
                <a:spLocks noChangeShapeType="1"/>
              </p:cNvSpPr>
              <p:nvPr/>
            </p:nvSpPr>
            <p:spPr bwMode="auto">
              <a:xfrm flipV="1">
                <a:off x="4512" y="3360"/>
                <a:ext cx="288" cy="4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3692" name="Line 75"/>
              <p:cNvSpPr>
                <a:spLocks noChangeShapeType="1"/>
              </p:cNvSpPr>
              <p:nvPr/>
            </p:nvSpPr>
            <p:spPr bwMode="auto">
              <a:xfrm>
                <a:off x="4800" y="3360"/>
                <a:ext cx="288" cy="0"/>
              </a:xfrm>
              <a:prstGeom prst="line">
                <a:avLst/>
              </a:prstGeom>
              <a:noFill/>
              <a:ln w="19050">
                <a:solidFill>
                  <a:srgbClr val="FF0000"/>
                </a:solidFill>
                <a:round/>
                <a:headEnd/>
                <a:tailEnd/>
              </a:ln>
            </p:spPr>
            <p:txBody>
              <a:bodyPr>
                <a:prstTxWarp prst="textNoShape">
                  <a:avLst/>
                </a:prstTxWarp>
              </a:bodyPr>
              <a:lstStyle/>
              <a:p>
                <a:endParaRPr lang="en-US"/>
              </a:p>
            </p:txBody>
          </p:sp>
        </p:grpSp>
      </p:grpSp>
      <p:sp>
        <p:nvSpPr>
          <p:cNvPr id="113669" name="Line 78"/>
          <p:cNvSpPr>
            <a:spLocks noChangeShapeType="1"/>
          </p:cNvSpPr>
          <p:nvPr/>
        </p:nvSpPr>
        <p:spPr bwMode="auto">
          <a:xfrm>
            <a:off x="838200" y="4724400"/>
            <a:ext cx="838200" cy="0"/>
          </a:xfrm>
          <a:prstGeom prst="line">
            <a:avLst/>
          </a:prstGeom>
          <a:noFill/>
          <a:ln w="19050">
            <a:solidFill>
              <a:schemeClr val="tx1"/>
            </a:solidFill>
            <a:round/>
            <a:headEnd/>
            <a:tailEnd/>
          </a:ln>
        </p:spPr>
        <p:txBody>
          <a:bodyPr lIns="91436" tIns="45718" rIns="91436" bIns="45718">
            <a:prstTxWarp prst="textNoShape">
              <a:avLst/>
            </a:prstTxWarp>
          </a:bodyPr>
          <a:lstStyle/>
          <a:p>
            <a:endParaRPr lang="en-US"/>
          </a:p>
        </p:txBody>
      </p:sp>
      <p:sp>
        <p:nvSpPr>
          <p:cNvPr id="113670" name="Text Box 79"/>
          <p:cNvSpPr txBox="1">
            <a:spLocks noChangeArrowheads="1"/>
          </p:cNvSpPr>
          <p:nvPr/>
        </p:nvSpPr>
        <p:spPr bwMode="auto">
          <a:xfrm>
            <a:off x="1905000" y="4572001"/>
            <a:ext cx="2286000" cy="400105"/>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2000" b="1" dirty="0">
                <a:latin typeface="Calibri"/>
                <a:cs typeface="Calibri"/>
              </a:rPr>
              <a:t>Analog</a:t>
            </a:r>
          </a:p>
        </p:txBody>
      </p:sp>
      <p:sp>
        <p:nvSpPr>
          <p:cNvPr id="113671" name="Line 80"/>
          <p:cNvSpPr>
            <a:spLocks noChangeShapeType="1"/>
          </p:cNvSpPr>
          <p:nvPr/>
        </p:nvSpPr>
        <p:spPr bwMode="auto">
          <a:xfrm>
            <a:off x="762000" y="5334000"/>
            <a:ext cx="914400" cy="0"/>
          </a:xfrm>
          <a:prstGeom prst="line">
            <a:avLst/>
          </a:prstGeom>
          <a:noFill/>
          <a:ln w="19050">
            <a:solidFill>
              <a:srgbClr val="FF0000"/>
            </a:solidFill>
            <a:round/>
            <a:headEnd/>
            <a:tailEnd/>
          </a:ln>
        </p:spPr>
        <p:txBody>
          <a:bodyPr lIns="91436" tIns="45718" rIns="91436" bIns="45718">
            <a:prstTxWarp prst="textNoShape">
              <a:avLst/>
            </a:prstTxWarp>
          </a:bodyPr>
          <a:lstStyle/>
          <a:p>
            <a:endParaRPr lang="en-US"/>
          </a:p>
        </p:txBody>
      </p:sp>
      <p:sp>
        <p:nvSpPr>
          <p:cNvPr id="113672" name="Text Box 81"/>
          <p:cNvSpPr txBox="1">
            <a:spLocks noChangeArrowheads="1"/>
          </p:cNvSpPr>
          <p:nvPr/>
        </p:nvSpPr>
        <p:spPr bwMode="auto">
          <a:xfrm>
            <a:off x="1981200" y="5105400"/>
            <a:ext cx="1295400" cy="400105"/>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en-US" sz="2000" b="1" dirty="0">
                <a:solidFill>
                  <a:srgbClr val="FF0000"/>
                </a:solidFill>
                <a:latin typeface="Calibri"/>
                <a:cs typeface="Calibri"/>
              </a:rPr>
              <a:t>Digital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722332"/>
            <a:ext cx="8896350" cy="5435330"/>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Sites de stimulation et segments nerveux:</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Les nerfs doivent être stimulés en des points </a:t>
            </a:r>
            <a:br>
              <a:rPr lang="fr-BE" dirty="0" smtClean="0">
                <a:solidFill>
                  <a:schemeClr val="bg1"/>
                </a:solidFill>
                <a:latin typeface="Calibri"/>
                <a:cs typeface="Calibri"/>
              </a:rPr>
            </a:br>
            <a:r>
              <a:rPr lang="fr-BE" dirty="0" smtClean="0">
                <a:solidFill>
                  <a:schemeClr val="bg1"/>
                </a:solidFill>
                <a:latin typeface="Calibri"/>
                <a:cs typeface="Calibri"/>
              </a:rPr>
              <a:t>	où ils sont facilement accessibles et </a:t>
            </a:r>
            <a:br>
              <a:rPr lang="fr-BE" dirty="0" smtClean="0">
                <a:solidFill>
                  <a:schemeClr val="bg1"/>
                </a:solidFill>
                <a:latin typeface="Calibri"/>
                <a:cs typeface="Calibri"/>
              </a:rPr>
            </a:br>
            <a:r>
              <a:rPr lang="fr-BE" dirty="0" smtClean="0">
                <a:solidFill>
                  <a:schemeClr val="bg1"/>
                </a:solidFill>
                <a:latin typeface="Calibri"/>
                <a:cs typeface="Calibri"/>
              </a:rPr>
              <a:t>	suffisamment superficiels pour une 	</a:t>
            </a:r>
            <a:br>
              <a:rPr lang="fr-BE" dirty="0" smtClean="0">
                <a:solidFill>
                  <a:schemeClr val="bg1"/>
                </a:solidFill>
                <a:latin typeface="Calibri"/>
                <a:cs typeface="Calibri"/>
              </a:rPr>
            </a:br>
            <a:r>
              <a:rPr lang="fr-BE" dirty="0" smtClean="0">
                <a:solidFill>
                  <a:schemeClr val="bg1"/>
                </a:solidFill>
                <a:latin typeface="Calibri"/>
                <a:cs typeface="Calibri"/>
              </a:rPr>
              <a:t>	stimulation percutanée</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Ces points = </a:t>
            </a:r>
            <a:r>
              <a:rPr lang="fr-BE" b="1" dirty="0" smtClean="0">
                <a:solidFill>
                  <a:srgbClr val="FFFF00"/>
                </a:solidFill>
                <a:latin typeface="Calibri"/>
                <a:cs typeface="Calibri"/>
              </a:rPr>
              <a:t>sites</a:t>
            </a:r>
            <a:r>
              <a:rPr lang="fr-BE" dirty="0" smtClean="0">
                <a:solidFill>
                  <a:srgbClr val="FFFF00"/>
                </a:solidFill>
                <a:latin typeface="Calibri"/>
                <a:cs typeface="Calibri"/>
              </a:rPr>
              <a:t> </a:t>
            </a:r>
            <a:r>
              <a:rPr lang="fr-BE" dirty="0" smtClean="0">
                <a:solidFill>
                  <a:schemeClr val="bg1"/>
                </a:solidFill>
                <a:latin typeface="Calibri"/>
                <a:cs typeface="Calibri"/>
              </a:rPr>
              <a:t>de </a:t>
            </a:r>
            <a:r>
              <a:rPr lang="fr-BE" b="1" dirty="0" smtClean="0">
                <a:solidFill>
                  <a:srgbClr val="FFFF00"/>
                </a:solidFill>
                <a:latin typeface="Calibri"/>
                <a:cs typeface="Calibri"/>
              </a:rPr>
              <a:t>stimulation</a:t>
            </a:r>
            <a:r>
              <a:rPr lang="fr-BE" dirty="0" smtClean="0">
                <a:solidFill>
                  <a:schemeClr val="bg1"/>
                </a:solidFill>
                <a:latin typeface="Calibri"/>
                <a:cs typeface="Calibri"/>
              </a:rPr>
              <a:t>. </a:t>
            </a:r>
            <a:br>
              <a:rPr lang="fr-BE" dirty="0" smtClean="0">
                <a:solidFill>
                  <a:schemeClr val="bg1"/>
                </a:solidFill>
                <a:latin typeface="Calibri"/>
                <a:cs typeface="Calibri"/>
              </a:rPr>
            </a:br>
            <a:r>
              <a:rPr lang="fr-BE" dirty="0" smtClean="0">
                <a:solidFill>
                  <a:schemeClr val="bg1"/>
                </a:solidFill>
                <a:latin typeface="Calibri"/>
                <a:cs typeface="Calibri"/>
              </a:rPr>
              <a:t>	La portion de nerf entre 2 sites de </a:t>
            </a:r>
            <a:br>
              <a:rPr lang="fr-BE" dirty="0" smtClean="0">
                <a:solidFill>
                  <a:schemeClr val="bg1"/>
                </a:solidFill>
                <a:latin typeface="Calibri"/>
                <a:cs typeface="Calibri"/>
              </a:rPr>
            </a:br>
            <a:r>
              <a:rPr lang="fr-BE" dirty="0" smtClean="0">
                <a:solidFill>
                  <a:schemeClr val="bg1"/>
                </a:solidFill>
                <a:latin typeface="Calibri"/>
                <a:cs typeface="Calibri"/>
              </a:rPr>
              <a:t>	stimulation = </a:t>
            </a:r>
            <a:r>
              <a:rPr lang="fr-BE" b="1" dirty="0" smtClean="0">
                <a:solidFill>
                  <a:srgbClr val="FFFF00"/>
                </a:solidFill>
                <a:latin typeface="Calibri"/>
                <a:cs typeface="Calibri"/>
              </a:rPr>
              <a:t>segment nerveux</a:t>
            </a:r>
            <a:endParaRPr lang="fr-BE" dirty="0" smtClean="0">
              <a:solidFill>
                <a:srgbClr val="FFFF00"/>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Le plus souvent, les nerfs sont stimulables en plusieurs 	points de 	stimulation</a:t>
            </a:r>
            <a:endParaRPr lang="fr-FR"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endParaRPr lang="fr-BE" b="1" dirty="0" smtClean="0">
              <a:solidFill>
                <a:srgbClr val="FFFF00"/>
              </a:solidFill>
              <a:latin typeface="Calibri"/>
              <a:cs typeface="Calibri"/>
            </a:endParaRPr>
          </a:p>
        </p:txBody>
      </p:sp>
      <p:pic>
        <p:nvPicPr>
          <p:cNvPr id="8" name="Image 7"/>
          <p:cNvPicPr>
            <a:picLocks noChangeAspect="1"/>
          </p:cNvPicPr>
          <p:nvPr/>
        </p:nvPicPr>
        <p:blipFill>
          <a:blip r:embed="rId4"/>
          <a:stretch>
            <a:fillRect/>
          </a:stretch>
        </p:blipFill>
        <p:spPr>
          <a:xfrm>
            <a:off x="6488066" y="241300"/>
            <a:ext cx="2382884" cy="4102100"/>
          </a:xfrm>
          <a:prstGeom prst="rect">
            <a:avLst/>
          </a:prstGeom>
        </p:spPr>
      </p:pic>
      <p:sp>
        <p:nvSpPr>
          <p:cNvPr id="9" name="Rectangle 8"/>
          <p:cNvSpPr/>
          <p:nvPr/>
        </p:nvSpPr>
        <p:spPr>
          <a:xfrm>
            <a:off x="6515100" y="266700"/>
            <a:ext cx="1397000" cy="812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2"/>
            <a:ext cx="8896350" cy="5878528"/>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Electrodes de stimulation:</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accent3"/>
                </a:solidFill>
                <a:latin typeface="Calibri"/>
                <a:cs typeface="Calibri"/>
              </a:rPr>
              <a:t>Des électrodes aiguilles ou de surface peuvent être utilisées 	pour la stimulation</a:t>
            </a:r>
          </a:p>
          <a:p>
            <a:pPr indent="444482">
              <a:lnSpc>
                <a:spcPct val="120000"/>
              </a:lnSpc>
              <a:buBlip>
                <a:blip r:embed="rId3"/>
              </a:buBlip>
              <a:tabLst>
                <a:tab pos="476230" algn="l"/>
                <a:tab pos="857214" algn="l"/>
                <a:tab pos="6095746" algn="l"/>
              </a:tabLst>
            </a:pPr>
            <a:r>
              <a:rPr lang="fr-BE" dirty="0" smtClean="0">
                <a:solidFill>
                  <a:schemeClr val="accent3"/>
                </a:solidFill>
                <a:latin typeface="Calibri"/>
                <a:cs typeface="Calibri"/>
              </a:rPr>
              <a:t>Lorsque le nerf est superficiel, une stimulation par électrodes</a:t>
            </a:r>
            <a:r>
              <a:rPr lang="fr-BE" dirty="0" smtClean="0">
                <a:solidFill>
                  <a:schemeClr val="accent3"/>
                </a:solidFill>
                <a:latin typeface="Calibri"/>
                <a:cs typeface="Calibri"/>
              </a:rPr>
              <a:t> de </a:t>
            </a:r>
            <a:r>
              <a:rPr lang="fr-BE" dirty="0" smtClean="0">
                <a:solidFill>
                  <a:schemeClr val="accent3"/>
                </a:solidFill>
                <a:latin typeface="Calibri"/>
                <a:cs typeface="Calibri"/>
              </a:rPr>
              <a:t>	surface est préférable chez l’adulte et chez l’enfant</a:t>
            </a:r>
          </a:p>
          <a:p>
            <a:pPr indent="444482">
              <a:lnSpc>
                <a:spcPct val="120000"/>
              </a:lnSpc>
              <a:buBlip>
                <a:blip r:embed="rId3"/>
              </a:buBlip>
              <a:tabLst>
                <a:tab pos="476230" algn="l"/>
                <a:tab pos="857214" algn="l"/>
                <a:tab pos="6095746" algn="l"/>
              </a:tabLst>
            </a:pPr>
            <a:r>
              <a:rPr lang="fr-BE" dirty="0" smtClean="0">
                <a:solidFill>
                  <a:schemeClr val="accent3"/>
                </a:solidFill>
                <a:latin typeface="Calibri"/>
                <a:cs typeface="Calibri"/>
              </a:rPr>
              <a:t>Chez les nouveau-nés, des électrodes avec une surface de 	stimulation réduite et une distance interélectrode plus petite 	peuvent être utilisées. Mais, </a:t>
            </a:r>
            <a:r>
              <a:rPr lang="fr-BE" b="1" dirty="0" smtClean="0">
                <a:solidFill>
                  <a:srgbClr val="FFFF00"/>
                </a:solidFill>
                <a:latin typeface="Calibri"/>
                <a:cs typeface="Calibri"/>
              </a:rPr>
              <a:t>une stimulation avec de petites 	électrodes est habituellement plus douloureuses</a:t>
            </a:r>
            <a:r>
              <a:rPr lang="fr-BE" dirty="0" smtClean="0">
                <a:solidFill>
                  <a:srgbClr val="FFFF00"/>
                </a:solidFill>
                <a:latin typeface="Calibri"/>
                <a:cs typeface="Calibri"/>
              </a:rPr>
              <a:t> </a:t>
            </a:r>
            <a:r>
              <a:rPr lang="fr-BE" dirty="0" smtClean="0">
                <a:solidFill>
                  <a:schemeClr val="accent3"/>
                </a:solidFill>
                <a:latin typeface="Calibri"/>
                <a:cs typeface="Calibri"/>
              </a:rPr>
              <a:t>car la 	densité locale de courant est + élevée qu’avec de larges 	électrodes</a:t>
            </a:r>
            <a:endParaRPr lang="fr-FR" dirty="0" smtClean="0">
              <a:solidFill>
                <a:schemeClr val="accent3"/>
              </a:solidFill>
              <a:latin typeface="Calibri"/>
              <a:cs typeface="Calibri"/>
            </a:endParaRPr>
          </a:p>
          <a:p>
            <a:pPr indent="444482">
              <a:lnSpc>
                <a:spcPct val="120000"/>
              </a:lnSpc>
              <a:buBlip>
                <a:blip r:embed="rId3"/>
              </a:buBlip>
              <a:tabLst>
                <a:tab pos="476230" algn="l"/>
                <a:tab pos="857214" algn="l"/>
                <a:tab pos="6095746" algn="l"/>
              </a:tabLst>
            </a:pPr>
            <a:endParaRPr lang="fr-BE" b="1" dirty="0" smtClean="0">
              <a:solidFill>
                <a:schemeClr val="accent3"/>
              </a:solidFill>
              <a:latin typeface="Calibri"/>
              <a:cs typeface="Calibri"/>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341334"/>
            <a:ext cx="8896350" cy="2776141"/>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Electrodes de stimulation:</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b="1" dirty="0" smtClean="0">
                <a:solidFill>
                  <a:srgbClr val="FFFF00"/>
                </a:solidFill>
                <a:latin typeface="Calibri"/>
                <a:cs typeface="Calibri"/>
              </a:rPr>
              <a:t>Stimulation monopolaire</a:t>
            </a:r>
            <a:r>
              <a:rPr lang="fr-BE" dirty="0" smtClean="0">
                <a:solidFill>
                  <a:srgbClr val="FFFF00"/>
                </a:solidFill>
                <a:latin typeface="Calibri"/>
                <a:cs typeface="Calibri"/>
              </a:rPr>
              <a:t> </a:t>
            </a:r>
            <a:r>
              <a:rPr lang="fr-BE" dirty="0" smtClean="0">
                <a:solidFill>
                  <a:schemeClr val="bg1"/>
                </a:solidFill>
                <a:latin typeface="Calibri"/>
                <a:cs typeface="Calibri"/>
              </a:rPr>
              <a:t>: plus efficace et moins 	douloureuse dans les cas où les nerfs sont profonds </a:t>
            </a:r>
            <a:br>
              <a:rPr lang="fr-BE" dirty="0" smtClean="0">
                <a:solidFill>
                  <a:schemeClr val="bg1"/>
                </a:solidFill>
                <a:latin typeface="Calibri"/>
                <a:cs typeface="Calibri"/>
              </a:rPr>
            </a:br>
            <a:r>
              <a:rPr lang="fr-BE" dirty="0" smtClean="0">
                <a:solidFill>
                  <a:schemeClr val="bg1"/>
                </a:solidFill>
                <a:latin typeface="Calibri"/>
                <a:cs typeface="Calibri"/>
              </a:rPr>
              <a:t>	(ex.: point d’Erb au plexus brachial)</a:t>
            </a:r>
            <a:endParaRPr lang="fr-FR"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endParaRPr lang="fr-BE" b="1" dirty="0" smtClean="0">
              <a:solidFill>
                <a:schemeClr val="accent3"/>
              </a:solidFill>
              <a:latin typeface="Calibri"/>
              <a:cs typeface="Calibri"/>
            </a:endParaRPr>
          </a:p>
        </p:txBody>
      </p:sp>
      <p:pic>
        <p:nvPicPr>
          <p:cNvPr id="8" name="Picture 7" descr="stim monopol"/>
          <p:cNvPicPr>
            <a:picLocks noChangeAspect="1" noChangeArrowheads="1"/>
          </p:cNvPicPr>
          <p:nvPr/>
        </p:nvPicPr>
        <p:blipFill>
          <a:blip r:embed="rId4"/>
          <a:srcRect/>
          <a:stretch>
            <a:fillRect/>
          </a:stretch>
        </p:blipFill>
        <p:spPr bwMode="auto">
          <a:xfrm>
            <a:off x="4219578" y="276227"/>
            <a:ext cx="4589463" cy="815975"/>
          </a:xfrm>
          <a:prstGeom prst="rect">
            <a:avLst/>
          </a:prstGeom>
          <a:noFill/>
          <a:ln w="9525">
            <a:noFill/>
            <a:miter lim="800000"/>
            <a:headEnd/>
            <a:tailEnd/>
          </a:ln>
        </p:spPr>
      </p:pic>
      <p:pic>
        <p:nvPicPr>
          <p:cNvPr id="9" name="Image 14"/>
          <p:cNvPicPr>
            <a:picLocks noChangeAspect="1"/>
          </p:cNvPicPr>
          <p:nvPr/>
        </p:nvPicPr>
        <p:blipFill>
          <a:blip r:embed="rId5"/>
          <a:srcRect/>
          <a:stretch>
            <a:fillRect/>
          </a:stretch>
        </p:blipFill>
        <p:spPr bwMode="auto">
          <a:xfrm>
            <a:off x="5427666" y="2913065"/>
            <a:ext cx="3508375" cy="2962275"/>
          </a:xfrm>
          <a:prstGeom prst="rect">
            <a:avLst/>
          </a:prstGeom>
          <a:noFill/>
          <a:ln w="9525">
            <a:noFill/>
            <a:miter lim="800000"/>
            <a:headEnd/>
            <a:tailEnd/>
          </a:ln>
        </p:spPr>
      </p:pic>
      <p:pic>
        <p:nvPicPr>
          <p:cNvPr id="12" name="Image 11"/>
          <p:cNvPicPr>
            <a:picLocks noChangeAspect="1"/>
          </p:cNvPicPr>
          <p:nvPr/>
        </p:nvPicPr>
        <p:blipFill>
          <a:blip r:embed="rId6"/>
          <a:stretch>
            <a:fillRect/>
          </a:stretch>
        </p:blipFill>
        <p:spPr>
          <a:xfrm>
            <a:off x="107950" y="3057266"/>
            <a:ext cx="5187950" cy="2664083"/>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69850" y="315932"/>
            <a:ext cx="8896350" cy="5878528"/>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Durée du stimulus:</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En général, des ondes rectangulaires </a:t>
            </a:r>
            <a:br>
              <a:rPr lang="fr-BE" dirty="0" smtClean="0">
                <a:solidFill>
                  <a:schemeClr val="bg1"/>
                </a:solidFill>
                <a:latin typeface="Calibri"/>
                <a:cs typeface="Calibri"/>
              </a:rPr>
            </a:br>
            <a:r>
              <a:rPr lang="fr-BE" dirty="0" smtClean="0">
                <a:solidFill>
                  <a:schemeClr val="bg1"/>
                </a:solidFill>
                <a:latin typeface="Calibri"/>
                <a:cs typeface="Calibri"/>
              </a:rPr>
              <a:t>	d’une durée = </a:t>
            </a:r>
            <a:r>
              <a:rPr lang="fr-BE" b="1" dirty="0" smtClean="0">
                <a:solidFill>
                  <a:srgbClr val="FFFF00"/>
                </a:solidFill>
                <a:latin typeface="Calibri"/>
                <a:cs typeface="Calibri"/>
              </a:rPr>
              <a:t>0,1 ou 0,2 ms</a:t>
            </a:r>
            <a:r>
              <a:rPr lang="fr-BE" dirty="0" smtClean="0">
                <a:solidFill>
                  <a:schemeClr val="bg1"/>
                </a:solidFill>
                <a:latin typeface="Calibri"/>
                <a:cs typeface="Calibri"/>
              </a:rPr>
              <a:t> sont </a:t>
            </a:r>
            <a:br>
              <a:rPr lang="fr-BE" dirty="0" smtClean="0">
                <a:solidFill>
                  <a:schemeClr val="bg1"/>
                </a:solidFill>
                <a:latin typeface="Calibri"/>
                <a:cs typeface="Calibri"/>
              </a:rPr>
            </a:br>
            <a:r>
              <a:rPr lang="fr-BE" dirty="0" smtClean="0">
                <a:solidFill>
                  <a:schemeClr val="bg1"/>
                </a:solidFill>
                <a:latin typeface="Calibri"/>
                <a:cs typeface="Calibri"/>
              </a:rPr>
              <a:t>	utilisées</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Quand la réponse maximale ne peut </a:t>
            </a:r>
            <a:br>
              <a:rPr lang="fr-BE" dirty="0" smtClean="0">
                <a:solidFill>
                  <a:schemeClr val="bg1"/>
                </a:solidFill>
                <a:latin typeface="Calibri"/>
                <a:cs typeface="Calibri"/>
              </a:rPr>
            </a:br>
            <a:r>
              <a:rPr lang="fr-BE" dirty="0" smtClean="0">
                <a:solidFill>
                  <a:schemeClr val="bg1"/>
                </a:solidFill>
                <a:latin typeface="Calibri"/>
                <a:cs typeface="Calibri"/>
              </a:rPr>
              <a:t>	être obtenue, la durée peut être </a:t>
            </a:r>
            <a:br>
              <a:rPr lang="fr-BE" dirty="0" smtClean="0">
                <a:solidFill>
                  <a:schemeClr val="bg1"/>
                </a:solidFill>
                <a:latin typeface="Calibri"/>
                <a:cs typeface="Calibri"/>
              </a:rPr>
            </a:br>
            <a:r>
              <a:rPr lang="fr-BE" dirty="0" smtClean="0">
                <a:solidFill>
                  <a:schemeClr val="bg1"/>
                </a:solidFill>
                <a:latin typeface="Calibri"/>
                <a:cs typeface="Calibri"/>
              </a:rPr>
              <a:t>	augmentée à 0,5 ou 1 ms. </a:t>
            </a:r>
            <a:br>
              <a:rPr lang="fr-BE" dirty="0" smtClean="0">
                <a:solidFill>
                  <a:schemeClr val="bg1"/>
                </a:solidFill>
                <a:latin typeface="Calibri"/>
                <a:cs typeface="Calibri"/>
              </a:rPr>
            </a:br>
            <a:r>
              <a:rPr lang="fr-BE" dirty="0" smtClean="0">
                <a:solidFill>
                  <a:schemeClr val="bg1"/>
                </a:solidFill>
                <a:latin typeface="Calibri"/>
                <a:cs typeface="Calibri"/>
              </a:rPr>
              <a:t>	Ces </a:t>
            </a:r>
            <a:r>
              <a:rPr lang="fr-BE" b="1" dirty="0" smtClean="0">
                <a:solidFill>
                  <a:srgbClr val="FFFF00"/>
                </a:solidFill>
                <a:latin typeface="Calibri"/>
                <a:cs typeface="Calibri"/>
              </a:rPr>
              <a:t>stimuli plus longs peuvent </a:t>
            </a:r>
            <a:br>
              <a:rPr lang="fr-BE" b="1" dirty="0" smtClean="0">
                <a:solidFill>
                  <a:srgbClr val="FFFF00"/>
                </a:solidFill>
                <a:latin typeface="Calibri"/>
                <a:cs typeface="Calibri"/>
              </a:rPr>
            </a:br>
            <a:r>
              <a:rPr lang="fr-BE" b="1" dirty="0" smtClean="0">
                <a:solidFill>
                  <a:srgbClr val="FFFF00"/>
                </a:solidFill>
                <a:latin typeface="Calibri"/>
                <a:cs typeface="Calibri"/>
              </a:rPr>
              <a:t>	augmenter les latences</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Pour un nerf donné, la même durée </a:t>
            </a:r>
            <a:br>
              <a:rPr lang="fr-BE" dirty="0" smtClean="0">
                <a:solidFill>
                  <a:schemeClr val="bg1"/>
                </a:solidFill>
                <a:latin typeface="Calibri"/>
                <a:cs typeface="Calibri"/>
              </a:rPr>
            </a:br>
            <a:r>
              <a:rPr lang="fr-BE" dirty="0" smtClean="0">
                <a:solidFill>
                  <a:schemeClr val="bg1"/>
                </a:solidFill>
                <a:latin typeface="Calibri"/>
                <a:cs typeface="Calibri"/>
              </a:rPr>
              <a:t>	de stimulus doit être utilisée aux différents sites de stimulation </a:t>
            </a:r>
            <a:endParaRPr lang="fr-FR"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endParaRPr lang="fr-BE" b="1" dirty="0" smtClean="0">
              <a:solidFill>
                <a:schemeClr val="accent3"/>
              </a:solidFill>
              <a:latin typeface="Calibri"/>
              <a:cs typeface="Calibri"/>
            </a:endParaRPr>
          </a:p>
        </p:txBody>
      </p:sp>
      <p:sp>
        <p:nvSpPr>
          <p:cNvPr id="11" name="Rectangle 21"/>
          <p:cNvSpPr>
            <a:spLocks noChangeArrowheads="1"/>
          </p:cNvSpPr>
          <p:nvPr/>
        </p:nvSpPr>
        <p:spPr bwMode="auto">
          <a:xfrm>
            <a:off x="5788025" y="1111253"/>
            <a:ext cx="3295650" cy="3990975"/>
          </a:xfrm>
          <a:prstGeom prst="rect">
            <a:avLst/>
          </a:prstGeom>
          <a:solidFill>
            <a:schemeClr val="bg1"/>
          </a:solidFill>
          <a:ln w="31750">
            <a:solidFill>
              <a:schemeClr val="bg1"/>
            </a:solidFill>
            <a:miter lim="800000"/>
            <a:headEnd/>
            <a:tailEnd/>
          </a:ln>
        </p:spPr>
        <p:txBody>
          <a:bodyPr wrap="none" lIns="91436" tIns="45718" rIns="91436" bIns="45718" anchor="ctr">
            <a:prstTxWarp prst="textNoShape">
              <a:avLst/>
            </a:prstTxWarp>
          </a:bodyPr>
          <a:lstStyle/>
          <a:p>
            <a:endParaRPr lang="fr-FR"/>
          </a:p>
        </p:txBody>
      </p:sp>
      <p:grpSp>
        <p:nvGrpSpPr>
          <p:cNvPr id="9" name="Group 8"/>
          <p:cNvGrpSpPr>
            <a:grpSpLocks/>
          </p:cNvGrpSpPr>
          <p:nvPr/>
        </p:nvGrpSpPr>
        <p:grpSpPr bwMode="auto">
          <a:xfrm>
            <a:off x="5867400" y="1109665"/>
            <a:ext cx="3281006" cy="3957639"/>
            <a:chOff x="3578" y="987"/>
            <a:chExt cx="2234" cy="2745"/>
          </a:xfrm>
        </p:grpSpPr>
        <p:pic>
          <p:nvPicPr>
            <p:cNvPr id="12" name="Picture 9" descr="Durée latence"/>
            <p:cNvPicPr>
              <a:picLocks noChangeAspect="1" noChangeArrowheads="1"/>
            </p:cNvPicPr>
            <p:nvPr/>
          </p:nvPicPr>
          <p:blipFill>
            <a:blip r:embed="rId4">
              <a:clrChange>
                <a:clrFrom>
                  <a:srgbClr val="FFFFFF"/>
                </a:clrFrom>
                <a:clrTo>
                  <a:srgbClr val="FFFFFF">
                    <a:alpha val="0"/>
                  </a:srgbClr>
                </a:clrTo>
              </a:clrChange>
              <a:lum bright="-100000" contrast="-100000"/>
            </a:blip>
            <a:srcRect/>
            <a:stretch>
              <a:fillRect/>
            </a:stretch>
          </p:blipFill>
          <p:spPr bwMode="auto">
            <a:xfrm>
              <a:off x="3578" y="1055"/>
              <a:ext cx="1793" cy="2677"/>
            </a:xfrm>
            <a:prstGeom prst="rect">
              <a:avLst/>
            </a:prstGeom>
            <a:noFill/>
            <a:ln w="9525">
              <a:noFill/>
              <a:miter lim="800000"/>
              <a:headEnd/>
              <a:tailEnd/>
            </a:ln>
          </p:spPr>
        </p:pic>
        <p:sp>
          <p:nvSpPr>
            <p:cNvPr id="13" name="Text Box 10"/>
            <p:cNvSpPr txBox="1">
              <a:spLocks noChangeArrowheads="1"/>
            </p:cNvSpPr>
            <p:nvPr/>
          </p:nvSpPr>
          <p:spPr bwMode="auto">
            <a:xfrm>
              <a:off x="3619" y="1371"/>
              <a:ext cx="446" cy="192"/>
            </a:xfrm>
            <a:prstGeom prst="rect">
              <a:avLst/>
            </a:prstGeom>
            <a:noFill/>
            <a:ln w="9525">
              <a:noFill/>
              <a:miter lim="800000"/>
              <a:headEnd/>
              <a:tailEnd/>
            </a:ln>
          </p:spPr>
          <p:txBody>
            <a:bodyPr wrap="none">
              <a:prstTxWarp prst="textNoShape">
                <a:avLst/>
              </a:prstTxWarp>
              <a:spAutoFit/>
            </a:bodyPr>
            <a:lstStyle/>
            <a:p>
              <a:r>
                <a:rPr lang="fr-FR" sz="1200" b="1" dirty="0">
                  <a:latin typeface="Century Gothic" pitchFamily="-65" charset="0"/>
                </a:rPr>
                <a:t>4.0 ms</a:t>
              </a:r>
            </a:p>
          </p:txBody>
        </p:sp>
        <p:sp>
          <p:nvSpPr>
            <p:cNvPr id="14" name="Text Box 11"/>
            <p:cNvSpPr txBox="1">
              <a:spLocks noChangeArrowheads="1"/>
            </p:cNvSpPr>
            <p:nvPr/>
          </p:nvSpPr>
          <p:spPr bwMode="auto">
            <a:xfrm>
              <a:off x="3619" y="1779"/>
              <a:ext cx="446" cy="192"/>
            </a:xfrm>
            <a:prstGeom prst="rect">
              <a:avLst/>
            </a:prstGeom>
            <a:noFill/>
            <a:ln w="9525">
              <a:noFill/>
              <a:miter lim="800000"/>
              <a:headEnd/>
              <a:tailEnd/>
            </a:ln>
          </p:spPr>
          <p:txBody>
            <a:bodyPr wrap="none">
              <a:prstTxWarp prst="textNoShape">
                <a:avLst/>
              </a:prstTxWarp>
              <a:spAutoFit/>
            </a:bodyPr>
            <a:lstStyle/>
            <a:p>
              <a:r>
                <a:rPr lang="fr-FR" sz="1200" b="1" dirty="0">
                  <a:latin typeface="Century Gothic" pitchFamily="-65" charset="0"/>
                </a:rPr>
                <a:t>4.2 ms</a:t>
              </a:r>
            </a:p>
          </p:txBody>
        </p:sp>
        <p:sp>
          <p:nvSpPr>
            <p:cNvPr id="15" name="Text Box 12"/>
            <p:cNvSpPr txBox="1">
              <a:spLocks noChangeArrowheads="1"/>
            </p:cNvSpPr>
            <p:nvPr/>
          </p:nvSpPr>
          <p:spPr bwMode="auto">
            <a:xfrm>
              <a:off x="3619" y="2209"/>
              <a:ext cx="446" cy="192"/>
            </a:xfrm>
            <a:prstGeom prst="rect">
              <a:avLst/>
            </a:prstGeom>
            <a:noFill/>
            <a:ln w="9525">
              <a:noFill/>
              <a:miter lim="800000"/>
              <a:headEnd/>
              <a:tailEnd/>
            </a:ln>
          </p:spPr>
          <p:txBody>
            <a:bodyPr wrap="none">
              <a:prstTxWarp prst="textNoShape">
                <a:avLst/>
              </a:prstTxWarp>
              <a:spAutoFit/>
            </a:bodyPr>
            <a:lstStyle/>
            <a:p>
              <a:r>
                <a:rPr lang="fr-FR" sz="1200" b="1" dirty="0">
                  <a:latin typeface="Century Gothic" pitchFamily="-65" charset="0"/>
                </a:rPr>
                <a:t>4.2 ms</a:t>
              </a:r>
            </a:p>
          </p:txBody>
        </p:sp>
        <p:sp>
          <p:nvSpPr>
            <p:cNvPr id="16" name="Text Box 13"/>
            <p:cNvSpPr txBox="1">
              <a:spLocks noChangeArrowheads="1"/>
            </p:cNvSpPr>
            <p:nvPr/>
          </p:nvSpPr>
          <p:spPr bwMode="auto">
            <a:xfrm>
              <a:off x="3619" y="2604"/>
              <a:ext cx="446" cy="192"/>
            </a:xfrm>
            <a:prstGeom prst="rect">
              <a:avLst/>
            </a:prstGeom>
            <a:noFill/>
            <a:ln w="9525">
              <a:noFill/>
              <a:miter lim="800000"/>
              <a:headEnd/>
              <a:tailEnd/>
            </a:ln>
          </p:spPr>
          <p:txBody>
            <a:bodyPr wrap="none">
              <a:prstTxWarp prst="textNoShape">
                <a:avLst/>
              </a:prstTxWarp>
              <a:spAutoFit/>
            </a:bodyPr>
            <a:lstStyle/>
            <a:p>
              <a:r>
                <a:rPr lang="fr-FR" sz="1200" b="1" dirty="0">
                  <a:latin typeface="Century Gothic" pitchFamily="-65" charset="0"/>
                </a:rPr>
                <a:t>4.3 ms</a:t>
              </a:r>
            </a:p>
          </p:txBody>
        </p:sp>
        <p:sp>
          <p:nvSpPr>
            <p:cNvPr id="17" name="Text Box 14"/>
            <p:cNvSpPr txBox="1">
              <a:spLocks noChangeArrowheads="1"/>
            </p:cNvSpPr>
            <p:nvPr/>
          </p:nvSpPr>
          <p:spPr bwMode="auto">
            <a:xfrm>
              <a:off x="3619" y="3035"/>
              <a:ext cx="446" cy="192"/>
            </a:xfrm>
            <a:prstGeom prst="rect">
              <a:avLst/>
            </a:prstGeom>
            <a:noFill/>
            <a:ln w="9525">
              <a:noFill/>
              <a:miter lim="800000"/>
              <a:headEnd/>
              <a:tailEnd/>
            </a:ln>
          </p:spPr>
          <p:txBody>
            <a:bodyPr wrap="none">
              <a:prstTxWarp prst="textNoShape">
                <a:avLst/>
              </a:prstTxWarp>
              <a:spAutoFit/>
            </a:bodyPr>
            <a:lstStyle/>
            <a:p>
              <a:r>
                <a:rPr lang="fr-FR" sz="1200" b="1" dirty="0">
                  <a:latin typeface="Century Gothic" pitchFamily="-65" charset="0"/>
                </a:rPr>
                <a:t>4.5 ms</a:t>
              </a:r>
            </a:p>
          </p:txBody>
        </p:sp>
        <p:sp>
          <p:nvSpPr>
            <p:cNvPr id="18" name="Text Box 15"/>
            <p:cNvSpPr txBox="1">
              <a:spLocks noChangeArrowheads="1"/>
            </p:cNvSpPr>
            <p:nvPr/>
          </p:nvSpPr>
          <p:spPr bwMode="auto">
            <a:xfrm>
              <a:off x="5307" y="1578"/>
              <a:ext cx="505" cy="192"/>
            </a:xfrm>
            <a:prstGeom prst="rect">
              <a:avLst/>
            </a:prstGeom>
            <a:noFill/>
            <a:ln w="9525">
              <a:noFill/>
              <a:miter lim="800000"/>
              <a:headEnd/>
              <a:tailEnd/>
            </a:ln>
          </p:spPr>
          <p:txBody>
            <a:bodyPr wrap="none">
              <a:prstTxWarp prst="textNoShape">
                <a:avLst/>
              </a:prstTxWarp>
              <a:spAutoFit/>
            </a:bodyPr>
            <a:lstStyle/>
            <a:p>
              <a:r>
                <a:rPr lang="fr-FR" sz="1200" b="1" dirty="0">
                  <a:solidFill>
                    <a:srgbClr val="CC3300"/>
                  </a:solidFill>
                  <a:latin typeface="Century Gothic" pitchFamily="-65" charset="0"/>
                </a:rPr>
                <a:t>0.04 ms</a:t>
              </a:r>
            </a:p>
          </p:txBody>
        </p:sp>
        <p:sp>
          <p:nvSpPr>
            <p:cNvPr id="19" name="Text Box 16"/>
            <p:cNvSpPr txBox="1">
              <a:spLocks noChangeArrowheads="1"/>
            </p:cNvSpPr>
            <p:nvPr/>
          </p:nvSpPr>
          <p:spPr bwMode="auto">
            <a:xfrm>
              <a:off x="5307" y="1945"/>
              <a:ext cx="446" cy="192"/>
            </a:xfrm>
            <a:prstGeom prst="rect">
              <a:avLst/>
            </a:prstGeom>
            <a:noFill/>
            <a:ln w="9525">
              <a:noFill/>
              <a:miter lim="800000"/>
              <a:headEnd/>
              <a:tailEnd/>
            </a:ln>
          </p:spPr>
          <p:txBody>
            <a:bodyPr wrap="none">
              <a:prstTxWarp prst="textNoShape">
                <a:avLst/>
              </a:prstTxWarp>
              <a:spAutoFit/>
            </a:bodyPr>
            <a:lstStyle/>
            <a:p>
              <a:r>
                <a:rPr lang="fr-FR" sz="1200" b="1" dirty="0">
                  <a:solidFill>
                    <a:srgbClr val="CC3300"/>
                  </a:solidFill>
                  <a:latin typeface="Century Gothic" pitchFamily="-65" charset="0"/>
                </a:rPr>
                <a:t>0.1 ms</a:t>
              </a:r>
            </a:p>
          </p:txBody>
        </p:sp>
        <p:sp>
          <p:nvSpPr>
            <p:cNvPr id="20" name="Text Box 17"/>
            <p:cNvSpPr txBox="1">
              <a:spLocks noChangeArrowheads="1"/>
            </p:cNvSpPr>
            <p:nvPr/>
          </p:nvSpPr>
          <p:spPr bwMode="auto">
            <a:xfrm>
              <a:off x="5307" y="2375"/>
              <a:ext cx="446" cy="192"/>
            </a:xfrm>
            <a:prstGeom prst="rect">
              <a:avLst/>
            </a:prstGeom>
            <a:noFill/>
            <a:ln w="9525">
              <a:noFill/>
              <a:miter lim="800000"/>
              <a:headEnd/>
              <a:tailEnd/>
            </a:ln>
          </p:spPr>
          <p:txBody>
            <a:bodyPr wrap="none">
              <a:prstTxWarp prst="textNoShape">
                <a:avLst/>
              </a:prstTxWarp>
              <a:spAutoFit/>
            </a:bodyPr>
            <a:lstStyle/>
            <a:p>
              <a:r>
                <a:rPr lang="fr-FR" sz="1200" b="1" dirty="0">
                  <a:solidFill>
                    <a:srgbClr val="CC3300"/>
                  </a:solidFill>
                  <a:latin typeface="Century Gothic" pitchFamily="-65" charset="0"/>
                </a:rPr>
                <a:t>0.2 ms</a:t>
              </a:r>
            </a:p>
          </p:txBody>
        </p:sp>
        <p:sp>
          <p:nvSpPr>
            <p:cNvPr id="21" name="Text Box 18"/>
            <p:cNvSpPr txBox="1">
              <a:spLocks noChangeArrowheads="1"/>
            </p:cNvSpPr>
            <p:nvPr/>
          </p:nvSpPr>
          <p:spPr bwMode="auto">
            <a:xfrm>
              <a:off x="5307" y="2771"/>
              <a:ext cx="446" cy="192"/>
            </a:xfrm>
            <a:prstGeom prst="rect">
              <a:avLst/>
            </a:prstGeom>
            <a:noFill/>
            <a:ln w="9525">
              <a:noFill/>
              <a:miter lim="800000"/>
              <a:headEnd/>
              <a:tailEnd/>
            </a:ln>
          </p:spPr>
          <p:txBody>
            <a:bodyPr wrap="none">
              <a:prstTxWarp prst="textNoShape">
                <a:avLst/>
              </a:prstTxWarp>
              <a:spAutoFit/>
            </a:bodyPr>
            <a:lstStyle/>
            <a:p>
              <a:r>
                <a:rPr lang="fr-FR" sz="1200" b="1" dirty="0">
                  <a:solidFill>
                    <a:srgbClr val="CC3300"/>
                  </a:solidFill>
                  <a:latin typeface="Century Gothic" pitchFamily="-65" charset="0"/>
                </a:rPr>
                <a:t>0.5 ms</a:t>
              </a:r>
            </a:p>
          </p:txBody>
        </p:sp>
        <p:sp>
          <p:nvSpPr>
            <p:cNvPr id="22" name="Text Box 19"/>
            <p:cNvSpPr txBox="1">
              <a:spLocks noChangeArrowheads="1"/>
            </p:cNvSpPr>
            <p:nvPr/>
          </p:nvSpPr>
          <p:spPr bwMode="auto">
            <a:xfrm>
              <a:off x="5307" y="3201"/>
              <a:ext cx="446" cy="192"/>
            </a:xfrm>
            <a:prstGeom prst="rect">
              <a:avLst/>
            </a:prstGeom>
            <a:noFill/>
            <a:ln w="9525">
              <a:noFill/>
              <a:miter lim="800000"/>
              <a:headEnd/>
              <a:tailEnd/>
            </a:ln>
          </p:spPr>
          <p:txBody>
            <a:bodyPr wrap="none">
              <a:prstTxWarp prst="textNoShape">
                <a:avLst/>
              </a:prstTxWarp>
              <a:spAutoFit/>
            </a:bodyPr>
            <a:lstStyle/>
            <a:p>
              <a:r>
                <a:rPr lang="fr-FR" sz="1200" b="1" dirty="0">
                  <a:solidFill>
                    <a:srgbClr val="CC3300"/>
                  </a:solidFill>
                  <a:latin typeface="Century Gothic" pitchFamily="-65" charset="0"/>
                </a:rPr>
                <a:t>1.0 ms</a:t>
              </a:r>
            </a:p>
          </p:txBody>
        </p:sp>
        <p:sp>
          <p:nvSpPr>
            <p:cNvPr id="23" name="Text Box 20"/>
            <p:cNvSpPr txBox="1">
              <a:spLocks noChangeArrowheads="1"/>
            </p:cNvSpPr>
            <p:nvPr/>
          </p:nvSpPr>
          <p:spPr bwMode="auto">
            <a:xfrm>
              <a:off x="5334" y="987"/>
              <a:ext cx="321" cy="320"/>
            </a:xfrm>
            <a:prstGeom prst="rect">
              <a:avLst/>
            </a:prstGeom>
            <a:noFill/>
            <a:ln w="9525">
              <a:noFill/>
              <a:miter lim="800000"/>
              <a:headEnd/>
              <a:tailEnd/>
            </a:ln>
          </p:spPr>
          <p:txBody>
            <a:bodyPr wrap="none">
              <a:prstTxWarp prst="textNoShape">
                <a:avLst/>
              </a:prstTxWarp>
              <a:spAutoFit/>
            </a:bodyPr>
            <a:lstStyle/>
            <a:p>
              <a:pPr algn="ctr"/>
              <a:r>
                <a:rPr lang="fr-FR" sz="1200" b="1" dirty="0">
                  <a:solidFill>
                    <a:srgbClr val="CC3300"/>
                  </a:solidFill>
                  <a:latin typeface="Century Gothic" pitchFamily="-65" charset="0"/>
                </a:rPr>
                <a:t>St.</a:t>
              </a:r>
            </a:p>
            <a:p>
              <a:pPr algn="ctr"/>
              <a:r>
                <a:rPr lang="fr-FR" sz="1200" b="1" dirty="0">
                  <a:solidFill>
                    <a:srgbClr val="CC3300"/>
                  </a:solidFill>
                  <a:latin typeface="Century Gothic" pitchFamily="-65" charset="0"/>
                </a:rPr>
                <a:t>dur.</a:t>
              </a: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2"/>
            <a:ext cx="8896350" cy="4992132"/>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Intensité du stimulus:</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L’intensité du stimulus doit permette une activation de tous les 	axones moteurs alpha dans le nerf, sans causer de douleur 	inutile et </a:t>
            </a:r>
            <a:r>
              <a:rPr lang="fr-BE" b="1" dirty="0" smtClean="0">
                <a:solidFill>
                  <a:srgbClr val="FFFF00"/>
                </a:solidFill>
                <a:latin typeface="Calibri"/>
                <a:cs typeface="Calibri"/>
              </a:rPr>
              <a:t>sans dispersion du courant</a:t>
            </a:r>
            <a:r>
              <a:rPr lang="fr-BE" dirty="0" smtClean="0">
                <a:solidFill>
                  <a:srgbClr val="FFFF00"/>
                </a:solidFill>
                <a:latin typeface="Calibri"/>
                <a:cs typeface="Calibri"/>
              </a:rPr>
              <a:t> </a:t>
            </a:r>
            <a:r>
              <a:rPr lang="fr-BE" dirty="0" smtClean="0">
                <a:solidFill>
                  <a:schemeClr val="bg1"/>
                </a:solidFill>
                <a:latin typeface="Calibri"/>
                <a:cs typeface="Calibri"/>
              </a:rPr>
              <a:t>en aval du site de 	stimulation (</a:t>
            </a:r>
            <a:r>
              <a:rPr lang="fr-BE" b="1" dirty="0" smtClean="0">
                <a:solidFill>
                  <a:srgbClr val="FFFF00"/>
                </a:solidFill>
                <a:latin typeface="Calibri"/>
                <a:cs typeface="Calibri"/>
              </a:rPr>
              <a:t>raccourcissement de la latence</a:t>
            </a:r>
            <a:r>
              <a:rPr lang="fr-BE" dirty="0" smtClean="0">
                <a:solidFill>
                  <a:schemeClr val="bg1"/>
                </a:solidFill>
                <a:latin typeface="Calibri"/>
                <a:cs typeface="Calibri"/>
              </a:rPr>
              <a:t>) ou à d’autres 	nerfs (</a:t>
            </a:r>
            <a:r>
              <a:rPr lang="fr-BE" b="1" dirty="0" smtClean="0">
                <a:solidFill>
                  <a:srgbClr val="FFFF00"/>
                </a:solidFill>
                <a:latin typeface="Calibri"/>
                <a:cs typeface="Calibri"/>
              </a:rPr>
              <a:t>morphologie de réponse variant d’un site de 	stimulation à un autre</a:t>
            </a:r>
            <a:r>
              <a:rPr lang="fr-BE" dirty="0" smtClean="0">
                <a:solidFill>
                  <a:schemeClr val="bg1"/>
                </a:solidFill>
                <a:latin typeface="Calibri"/>
                <a:cs typeface="Calibri"/>
              </a:rPr>
              <a:t>).</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Une intensité </a:t>
            </a:r>
            <a:r>
              <a:rPr lang="fr-BE" b="1" dirty="0" smtClean="0">
                <a:solidFill>
                  <a:srgbClr val="FFFF00"/>
                </a:solidFill>
                <a:latin typeface="Calibri"/>
                <a:cs typeface="Calibri"/>
              </a:rPr>
              <a:t>30% supérieure à celle permettant d’évoquer une 	réponse M maximale</a:t>
            </a:r>
            <a:r>
              <a:rPr lang="fr-BE" dirty="0" smtClean="0">
                <a:solidFill>
                  <a:srgbClr val="FFFF00"/>
                </a:solidFill>
                <a:latin typeface="Calibri"/>
                <a:cs typeface="Calibri"/>
              </a:rPr>
              <a:t> </a:t>
            </a:r>
            <a:r>
              <a:rPr lang="fr-BE" dirty="0" smtClean="0">
                <a:solidFill>
                  <a:schemeClr val="bg1"/>
                </a:solidFill>
                <a:latin typeface="Calibri"/>
                <a:cs typeface="Calibri"/>
              </a:rPr>
              <a:t>est habituellement recommandée</a:t>
            </a:r>
          </a:p>
          <a:p>
            <a:pPr indent="444482">
              <a:lnSpc>
                <a:spcPct val="120000"/>
              </a:lnSpc>
              <a:buBlip>
                <a:blip r:embed="rId3"/>
              </a:buBlip>
              <a:tabLst>
                <a:tab pos="476230" algn="l"/>
                <a:tab pos="857214" algn="l"/>
                <a:tab pos="6095746" algn="l"/>
              </a:tabLst>
            </a:pPr>
            <a:endParaRPr lang="fr-BE" b="1" dirty="0" smtClean="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4"/>
            <a:ext cx="8896350" cy="1015659"/>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Intensité du stimulus:</a:t>
            </a:r>
          </a:p>
          <a:p>
            <a:pPr algn="just">
              <a:spcBef>
                <a:spcPct val="50000"/>
              </a:spcBef>
              <a:tabLst>
                <a:tab pos="374634" algn="l"/>
              </a:tabLst>
            </a:pPr>
            <a:endParaRPr lang="fr-BE" dirty="0" smtClean="0">
              <a:solidFill>
                <a:schemeClr val="bg1"/>
              </a:solidFill>
              <a:latin typeface="Calibri"/>
              <a:cs typeface="Calibri"/>
            </a:endParaRPr>
          </a:p>
        </p:txBody>
      </p:sp>
      <p:sp>
        <p:nvSpPr>
          <p:cNvPr id="8" name="Rectangle 2"/>
          <p:cNvSpPr>
            <a:spLocks noChangeArrowheads="1"/>
          </p:cNvSpPr>
          <p:nvPr/>
        </p:nvSpPr>
        <p:spPr bwMode="auto">
          <a:xfrm>
            <a:off x="638178" y="1104902"/>
            <a:ext cx="2924175" cy="4762500"/>
          </a:xfrm>
          <a:prstGeom prst="rect">
            <a:avLst/>
          </a:prstGeom>
          <a:solidFill>
            <a:srgbClr val="C0C0C0">
              <a:alpha val="50195"/>
            </a:srgbClr>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24" name="Rectangle 23"/>
          <p:cNvSpPr/>
          <p:nvPr/>
        </p:nvSpPr>
        <p:spPr>
          <a:xfrm>
            <a:off x="635000" y="1092200"/>
            <a:ext cx="8064500" cy="4851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latin typeface="Calibri"/>
              <a:cs typeface="Calibri"/>
            </a:endParaRPr>
          </a:p>
        </p:txBody>
      </p:sp>
      <p:pic>
        <p:nvPicPr>
          <p:cNvPr id="9" name="Picture 8" descr="intensité latence"/>
          <p:cNvPicPr>
            <a:picLocks noChangeAspect="1" noChangeArrowheads="1"/>
          </p:cNvPicPr>
          <p:nvPr/>
        </p:nvPicPr>
        <p:blipFill>
          <a:blip r:embed="rId3">
            <a:lum bright="-54000" contrast="72000"/>
          </a:blip>
          <a:srcRect/>
          <a:stretch>
            <a:fillRect/>
          </a:stretch>
        </p:blipFill>
        <p:spPr bwMode="auto">
          <a:xfrm>
            <a:off x="3648077" y="1403351"/>
            <a:ext cx="2671763" cy="4089400"/>
          </a:xfrm>
          <a:prstGeom prst="rect">
            <a:avLst/>
          </a:prstGeom>
          <a:noFill/>
          <a:ln w="9525">
            <a:noFill/>
            <a:miter lim="800000"/>
            <a:headEnd/>
            <a:tailEnd/>
          </a:ln>
        </p:spPr>
      </p:pic>
      <p:graphicFrame>
        <p:nvGraphicFramePr>
          <p:cNvPr id="11" name="Group 9"/>
          <p:cNvGraphicFramePr>
            <a:graphicFrameLocks noGrp="1"/>
          </p:cNvGraphicFramePr>
          <p:nvPr/>
        </p:nvGraphicFramePr>
        <p:xfrm>
          <a:off x="6438900" y="1282701"/>
          <a:ext cx="2114550" cy="3350579"/>
        </p:xfrm>
        <a:graphic>
          <a:graphicData uri="http://schemas.openxmlformats.org/drawingml/2006/table">
            <a:tbl>
              <a:tblPr/>
              <a:tblGrid>
                <a:gridCol w="1057275"/>
                <a:gridCol w="1057275"/>
              </a:tblGrid>
              <a:tr h="7010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DLAT</a:t>
                      </a:r>
                      <a:br>
                        <a:rPr kumimoji="0" lang="fr-FR" sz="2000" b="0" i="0" u="none" strike="noStrike" cap="none" normalizeH="0" baseline="0">
                          <a:ln>
                            <a:noFill/>
                          </a:ln>
                          <a:solidFill>
                            <a:schemeClr val="tx1"/>
                          </a:solidFill>
                          <a:effectLst/>
                          <a:latin typeface="Century Gothic" pitchFamily="-1" charset="0"/>
                        </a:rPr>
                      </a:br>
                      <a:r>
                        <a:rPr kumimoji="0" lang="fr-FR" sz="2000" b="0" i="0" u="none" strike="noStrike" cap="none" normalizeH="0" baseline="0">
                          <a:ln>
                            <a:noFill/>
                          </a:ln>
                          <a:solidFill>
                            <a:schemeClr val="tx1"/>
                          </a:solidFill>
                          <a:effectLst/>
                          <a:latin typeface="Century Gothic" pitchFamily="-1" charset="0"/>
                        </a:rPr>
                        <a:t>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AMPL</a:t>
                      </a:r>
                      <a:br>
                        <a:rPr kumimoji="0" lang="fr-FR" sz="2000" b="0" i="0" u="none" strike="noStrike" cap="none" normalizeH="0" baseline="0">
                          <a:ln>
                            <a:noFill/>
                          </a:ln>
                          <a:solidFill>
                            <a:schemeClr val="tx1"/>
                          </a:solidFill>
                          <a:effectLst/>
                          <a:latin typeface="Century Gothic" pitchFamily="-1" charset="0"/>
                        </a:rPr>
                      </a:br>
                      <a:r>
                        <a:rPr kumimoji="0" lang="fr-FR" sz="2000" b="0" i="0" u="none" strike="noStrike" cap="none" normalizeH="0" baseline="0">
                          <a:ln>
                            <a:noFill/>
                          </a:ln>
                          <a:solidFill>
                            <a:schemeClr val="tx1"/>
                          </a:solidFill>
                          <a:effectLst/>
                          <a:latin typeface="Century Gothic" pitchFamily="-1" charset="0"/>
                        </a:rPr>
                        <a:t>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Century Gothic" pitchFamily="-1" charset="0"/>
                        </a:rPr>
                        <a:t>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CC3300"/>
                          </a:solidFill>
                          <a:effectLst/>
                          <a:latin typeface="Century Gothic" pitchFamily="-1" charset="0"/>
                        </a:rPr>
                        <a:t>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Century Gothic" pitchFamily="-1" charset="0"/>
                        </a:rPr>
                        <a:t>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 name="Text Box 29"/>
          <p:cNvSpPr txBox="1">
            <a:spLocks noChangeArrowheads="1"/>
          </p:cNvSpPr>
          <p:nvPr/>
        </p:nvSpPr>
        <p:spPr bwMode="auto">
          <a:xfrm>
            <a:off x="3698876" y="5187952"/>
            <a:ext cx="2467334" cy="646327"/>
          </a:xfrm>
          <a:prstGeom prst="rect">
            <a:avLst/>
          </a:prstGeom>
          <a:noFill/>
          <a:ln w="9525">
            <a:noFill/>
            <a:miter lim="800000"/>
            <a:headEnd/>
            <a:tailEnd/>
          </a:ln>
        </p:spPr>
        <p:txBody>
          <a:bodyPr wrap="none" lIns="91436" tIns="45718" rIns="91436" bIns="45718">
            <a:prstTxWarp prst="textNoShape">
              <a:avLst/>
            </a:prstTxWarp>
            <a:spAutoFit/>
          </a:bodyPr>
          <a:lstStyle/>
          <a:p>
            <a:r>
              <a:rPr lang="fr-FR" sz="1800" b="1" dirty="0">
                <a:solidFill>
                  <a:srgbClr val="CC3300"/>
                </a:solidFill>
                <a:latin typeface="Calibri"/>
                <a:cs typeface="Calibri"/>
              </a:rPr>
              <a:t>Nerf fibulaire</a:t>
            </a:r>
          </a:p>
          <a:p>
            <a:r>
              <a:rPr lang="fr-FR" sz="1800" b="1" dirty="0">
                <a:solidFill>
                  <a:srgbClr val="CC3300"/>
                </a:solidFill>
                <a:latin typeface="Calibri"/>
                <a:cs typeface="Calibri"/>
              </a:rPr>
              <a:t>Stimulation à la cheville</a:t>
            </a:r>
          </a:p>
        </p:txBody>
      </p:sp>
      <p:sp>
        <p:nvSpPr>
          <p:cNvPr id="13" name="Text Box 30"/>
          <p:cNvSpPr txBox="1">
            <a:spLocks noChangeArrowheads="1"/>
          </p:cNvSpPr>
          <p:nvPr/>
        </p:nvSpPr>
        <p:spPr bwMode="auto">
          <a:xfrm>
            <a:off x="836615" y="5197476"/>
            <a:ext cx="2369113" cy="646327"/>
          </a:xfrm>
          <a:prstGeom prst="rect">
            <a:avLst/>
          </a:prstGeom>
          <a:noFill/>
          <a:ln w="9525">
            <a:noFill/>
            <a:miter lim="800000"/>
            <a:headEnd/>
            <a:tailEnd/>
          </a:ln>
        </p:spPr>
        <p:txBody>
          <a:bodyPr wrap="none" lIns="91436" tIns="45718" rIns="91436" bIns="45718">
            <a:prstTxWarp prst="textNoShape">
              <a:avLst/>
            </a:prstTxWarp>
            <a:spAutoFit/>
          </a:bodyPr>
          <a:lstStyle/>
          <a:p>
            <a:r>
              <a:rPr lang="fr-FR" sz="1800" b="1" dirty="0">
                <a:solidFill>
                  <a:srgbClr val="CC3300"/>
                </a:solidFill>
                <a:latin typeface="Calibri"/>
                <a:cs typeface="Calibri"/>
              </a:rPr>
              <a:t>Nerf médian</a:t>
            </a:r>
          </a:p>
          <a:p>
            <a:r>
              <a:rPr lang="fr-FR" sz="1800" b="1" dirty="0">
                <a:solidFill>
                  <a:srgbClr val="CC3300"/>
                </a:solidFill>
                <a:latin typeface="Calibri"/>
                <a:cs typeface="Calibri"/>
              </a:rPr>
              <a:t>Stimulation au poignet</a:t>
            </a:r>
          </a:p>
        </p:txBody>
      </p:sp>
      <p:grpSp>
        <p:nvGrpSpPr>
          <p:cNvPr id="14" name="Group 31"/>
          <p:cNvGrpSpPr>
            <a:grpSpLocks/>
          </p:cNvGrpSpPr>
          <p:nvPr/>
        </p:nvGrpSpPr>
        <p:grpSpPr bwMode="auto">
          <a:xfrm>
            <a:off x="801689" y="1252540"/>
            <a:ext cx="2600327" cy="3932237"/>
            <a:chOff x="562" y="1125"/>
            <a:chExt cx="1638" cy="2477"/>
          </a:xfrm>
        </p:grpSpPr>
        <p:pic>
          <p:nvPicPr>
            <p:cNvPr id="15" name="Picture 32" descr="intensité conduction en volume"/>
            <p:cNvPicPr>
              <a:picLocks noChangeAspect="1" noChangeArrowheads="1"/>
            </p:cNvPicPr>
            <p:nvPr/>
          </p:nvPicPr>
          <p:blipFill>
            <a:blip r:embed="rId4"/>
            <a:srcRect/>
            <a:stretch>
              <a:fillRect/>
            </a:stretch>
          </p:blipFill>
          <p:spPr bwMode="auto">
            <a:xfrm>
              <a:off x="562" y="1125"/>
              <a:ext cx="879" cy="2477"/>
            </a:xfrm>
            <a:prstGeom prst="rect">
              <a:avLst/>
            </a:prstGeom>
            <a:noFill/>
            <a:ln w="9525">
              <a:noFill/>
              <a:miter lim="800000"/>
              <a:headEnd/>
              <a:tailEnd/>
            </a:ln>
          </p:spPr>
        </p:pic>
        <p:sp>
          <p:nvSpPr>
            <p:cNvPr id="16" name="Text Box 33"/>
            <p:cNvSpPr txBox="1">
              <a:spLocks noChangeArrowheads="1"/>
            </p:cNvSpPr>
            <p:nvPr/>
          </p:nvSpPr>
          <p:spPr bwMode="auto">
            <a:xfrm>
              <a:off x="1526" y="1320"/>
              <a:ext cx="585" cy="252"/>
            </a:xfrm>
            <a:prstGeom prst="rect">
              <a:avLst/>
            </a:prstGeom>
            <a:noFill/>
            <a:ln w="9525">
              <a:noFill/>
              <a:miter lim="800000"/>
              <a:headEnd/>
              <a:tailEnd/>
            </a:ln>
          </p:spPr>
          <p:txBody>
            <a:bodyPr wrap="none">
              <a:prstTxWarp prst="textNoShape">
                <a:avLst/>
              </a:prstTxWarp>
              <a:spAutoFit/>
            </a:bodyPr>
            <a:lstStyle/>
            <a:p>
              <a:r>
                <a:rPr lang="fr-FR" sz="2000" dirty="0">
                  <a:latin typeface="Calibri"/>
                  <a:cs typeface="Calibri"/>
                </a:rPr>
                <a:t>4.3 mA</a:t>
              </a:r>
            </a:p>
          </p:txBody>
        </p:sp>
        <p:sp>
          <p:nvSpPr>
            <p:cNvPr id="17" name="Text Box 34"/>
            <p:cNvSpPr txBox="1">
              <a:spLocks noChangeArrowheads="1"/>
            </p:cNvSpPr>
            <p:nvPr/>
          </p:nvSpPr>
          <p:spPr bwMode="auto">
            <a:xfrm>
              <a:off x="1526" y="1578"/>
              <a:ext cx="585" cy="252"/>
            </a:xfrm>
            <a:prstGeom prst="rect">
              <a:avLst/>
            </a:prstGeom>
            <a:noFill/>
            <a:ln w="9525">
              <a:noFill/>
              <a:miter lim="800000"/>
              <a:headEnd/>
              <a:tailEnd/>
            </a:ln>
          </p:spPr>
          <p:txBody>
            <a:bodyPr wrap="none">
              <a:prstTxWarp prst="textNoShape">
                <a:avLst/>
              </a:prstTxWarp>
              <a:spAutoFit/>
            </a:bodyPr>
            <a:lstStyle/>
            <a:p>
              <a:r>
                <a:rPr lang="fr-FR" sz="2000" dirty="0">
                  <a:latin typeface="Calibri"/>
                  <a:cs typeface="Calibri"/>
                </a:rPr>
                <a:t>5.0 mA</a:t>
              </a:r>
            </a:p>
          </p:txBody>
        </p:sp>
        <p:sp>
          <p:nvSpPr>
            <p:cNvPr id="18" name="Text Box 35"/>
            <p:cNvSpPr txBox="1">
              <a:spLocks noChangeArrowheads="1"/>
            </p:cNvSpPr>
            <p:nvPr/>
          </p:nvSpPr>
          <p:spPr bwMode="auto">
            <a:xfrm>
              <a:off x="1526" y="1836"/>
              <a:ext cx="585" cy="252"/>
            </a:xfrm>
            <a:prstGeom prst="rect">
              <a:avLst/>
            </a:prstGeom>
            <a:noFill/>
            <a:ln w="9525">
              <a:noFill/>
              <a:miter lim="800000"/>
              <a:headEnd/>
              <a:tailEnd/>
            </a:ln>
          </p:spPr>
          <p:txBody>
            <a:bodyPr wrap="none">
              <a:prstTxWarp prst="textNoShape">
                <a:avLst/>
              </a:prstTxWarp>
              <a:spAutoFit/>
            </a:bodyPr>
            <a:lstStyle/>
            <a:p>
              <a:r>
                <a:rPr lang="fr-FR" sz="2000" dirty="0">
                  <a:latin typeface="Calibri"/>
                  <a:cs typeface="Calibri"/>
                </a:rPr>
                <a:t>6.0 mA</a:t>
              </a:r>
            </a:p>
          </p:txBody>
        </p:sp>
        <p:sp>
          <p:nvSpPr>
            <p:cNvPr id="19" name="Text Box 36"/>
            <p:cNvSpPr txBox="1">
              <a:spLocks noChangeArrowheads="1"/>
            </p:cNvSpPr>
            <p:nvPr/>
          </p:nvSpPr>
          <p:spPr bwMode="auto">
            <a:xfrm>
              <a:off x="1526" y="2070"/>
              <a:ext cx="666" cy="252"/>
            </a:xfrm>
            <a:prstGeom prst="rect">
              <a:avLst/>
            </a:prstGeom>
            <a:noFill/>
            <a:ln w="9525">
              <a:noFill/>
              <a:miter lim="800000"/>
              <a:headEnd/>
              <a:tailEnd/>
            </a:ln>
          </p:spPr>
          <p:txBody>
            <a:bodyPr wrap="none">
              <a:prstTxWarp prst="textNoShape">
                <a:avLst/>
              </a:prstTxWarp>
              <a:spAutoFit/>
            </a:bodyPr>
            <a:lstStyle/>
            <a:p>
              <a:r>
                <a:rPr lang="fr-FR" sz="2000" dirty="0">
                  <a:latin typeface="Calibri"/>
                  <a:cs typeface="Calibri"/>
                </a:rPr>
                <a:t>11.0 mA</a:t>
              </a:r>
            </a:p>
          </p:txBody>
        </p:sp>
        <p:sp>
          <p:nvSpPr>
            <p:cNvPr id="20" name="Text Box 37"/>
            <p:cNvSpPr txBox="1">
              <a:spLocks noChangeArrowheads="1"/>
            </p:cNvSpPr>
            <p:nvPr/>
          </p:nvSpPr>
          <p:spPr bwMode="auto">
            <a:xfrm>
              <a:off x="1526" y="2340"/>
              <a:ext cx="666" cy="252"/>
            </a:xfrm>
            <a:prstGeom prst="rect">
              <a:avLst/>
            </a:prstGeom>
            <a:noFill/>
            <a:ln w="9525">
              <a:noFill/>
              <a:miter lim="800000"/>
              <a:headEnd/>
              <a:tailEnd/>
            </a:ln>
          </p:spPr>
          <p:txBody>
            <a:bodyPr wrap="none">
              <a:prstTxWarp prst="textNoShape">
                <a:avLst/>
              </a:prstTxWarp>
              <a:spAutoFit/>
            </a:bodyPr>
            <a:lstStyle/>
            <a:p>
              <a:r>
                <a:rPr lang="fr-FR" sz="2000" dirty="0">
                  <a:latin typeface="Calibri"/>
                  <a:cs typeface="Calibri"/>
                </a:rPr>
                <a:t>38.0 mA</a:t>
              </a:r>
            </a:p>
          </p:txBody>
        </p:sp>
        <p:sp>
          <p:nvSpPr>
            <p:cNvPr id="21" name="Text Box 38"/>
            <p:cNvSpPr txBox="1">
              <a:spLocks noChangeArrowheads="1"/>
            </p:cNvSpPr>
            <p:nvPr/>
          </p:nvSpPr>
          <p:spPr bwMode="auto">
            <a:xfrm>
              <a:off x="1526" y="2574"/>
              <a:ext cx="666" cy="252"/>
            </a:xfrm>
            <a:prstGeom prst="rect">
              <a:avLst/>
            </a:prstGeom>
            <a:noFill/>
            <a:ln w="9525">
              <a:noFill/>
              <a:miter lim="800000"/>
              <a:headEnd/>
              <a:tailEnd/>
            </a:ln>
          </p:spPr>
          <p:txBody>
            <a:bodyPr wrap="none">
              <a:prstTxWarp prst="textNoShape">
                <a:avLst/>
              </a:prstTxWarp>
              <a:spAutoFit/>
            </a:bodyPr>
            <a:lstStyle/>
            <a:p>
              <a:r>
                <a:rPr lang="fr-FR" sz="2000" dirty="0">
                  <a:latin typeface="Calibri"/>
                  <a:cs typeface="Calibri"/>
                </a:rPr>
                <a:t>51.0 mA</a:t>
              </a:r>
            </a:p>
          </p:txBody>
        </p:sp>
        <p:sp>
          <p:nvSpPr>
            <p:cNvPr id="22" name="Text Box 39"/>
            <p:cNvSpPr txBox="1">
              <a:spLocks noChangeArrowheads="1"/>
            </p:cNvSpPr>
            <p:nvPr/>
          </p:nvSpPr>
          <p:spPr bwMode="auto">
            <a:xfrm>
              <a:off x="1526" y="2814"/>
              <a:ext cx="666" cy="252"/>
            </a:xfrm>
            <a:prstGeom prst="rect">
              <a:avLst/>
            </a:prstGeom>
            <a:noFill/>
            <a:ln w="9525">
              <a:noFill/>
              <a:miter lim="800000"/>
              <a:headEnd/>
              <a:tailEnd/>
            </a:ln>
          </p:spPr>
          <p:txBody>
            <a:bodyPr wrap="none">
              <a:prstTxWarp prst="textNoShape">
                <a:avLst/>
              </a:prstTxWarp>
              <a:spAutoFit/>
            </a:bodyPr>
            <a:lstStyle/>
            <a:p>
              <a:r>
                <a:rPr lang="fr-FR" sz="2000" dirty="0">
                  <a:latin typeface="Calibri"/>
                  <a:cs typeface="Calibri"/>
                </a:rPr>
                <a:t>61.0 mA</a:t>
              </a:r>
            </a:p>
          </p:txBody>
        </p:sp>
        <p:sp>
          <p:nvSpPr>
            <p:cNvPr id="23" name="Text Box 40"/>
            <p:cNvSpPr txBox="1">
              <a:spLocks noChangeArrowheads="1"/>
            </p:cNvSpPr>
            <p:nvPr/>
          </p:nvSpPr>
          <p:spPr bwMode="auto">
            <a:xfrm>
              <a:off x="1526" y="3078"/>
              <a:ext cx="674" cy="252"/>
            </a:xfrm>
            <a:prstGeom prst="rect">
              <a:avLst/>
            </a:prstGeom>
            <a:noFill/>
            <a:ln w="9525">
              <a:noFill/>
              <a:miter lim="800000"/>
              <a:headEnd/>
              <a:tailEnd/>
            </a:ln>
          </p:spPr>
          <p:txBody>
            <a:bodyPr wrap="none">
              <a:prstTxWarp prst="textNoShape">
                <a:avLst/>
              </a:prstTxWarp>
              <a:spAutoFit/>
            </a:bodyPr>
            <a:lstStyle/>
            <a:p>
              <a:r>
                <a:rPr lang="fr-FR" sz="2000" b="1" dirty="0">
                  <a:solidFill>
                    <a:srgbClr val="CC3300"/>
                  </a:solidFill>
                  <a:latin typeface="Calibri"/>
                  <a:cs typeface="Calibri"/>
                </a:rPr>
                <a:t>82.0 mA</a:t>
              </a: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4"/>
            <a:ext cx="8896350" cy="4105735"/>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Placement des électrodes de stimulation:</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En général, la cathode est placée directement sur le nerf et 	l’anode proximale par rapport à la cathode le long du nerf</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Pour réduire</a:t>
            </a:r>
            <a:r>
              <a:rPr lang="fr-BE" b="1" dirty="0" smtClean="0">
                <a:solidFill>
                  <a:schemeClr val="bg1"/>
                </a:solidFill>
                <a:latin typeface="Calibri"/>
                <a:cs typeface="Calibri"/>
              </a:rPr>
              <a:t> </a:t>
            </a:r>
            <a:r>
              <a:rPr lang="fr-BE" b="1" dirty="0" smtClean="0">
                <a:solidFill>
                  <a:srgbClr val="FFFF00"/>
                </a:solidFill>
                <a:latin typeface="Calibri"/>
                <a:cs typeface="Calibri"/>
              </a:rPr>
              <a:t>l’artéfact de stimulation</a:t>
            </a:r>
            <a:r>
              <a:rPr lang="fr-BE" dirty="0" smtClean="0">
                <a:solidFill>
                  <a:schemeClr val="bg1"/>
                </a:solidFill>
                <a:latin typeface="Calibri"/>
                <a:cs typeface="Calibri"/>
              </a:rPr>
              <a:t>, il peut être utile 	d’opérer 	un déplacement latéral de l’anode par rapport au nerf</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Pour l’étude des ondes F, il est inutile de placer la cathode 	proximalement par rapport à l’anode, car il n’y a </a:t>
            </a:r>
            <a:r>
              <a:rPr lang="fr-BE" b="1" dirty="0" smtClean="0">
                <a:solidFill>
                  <a:srgbClr val="FFFF00"/>
                </a:solidFill>
                <a:latin typeface="Calibri"/>
                <a:cs typeface="Calibri"/>
              </a:rPr>
              <a:t>pas de bloc 	anodal</a:t>
            </a:r>
            <a:r>
              <a:rPr lang="fr-BE" dirty="0" smtClean="0">
                <a:solidFill>
                  <a:schemeClr val="bg1"/>
                </a:solidFill>
                <a:latin typeface="Calibri"/>
                <a:cs typeface="Calibri"/>
              </a:rPr>
              <a:t> pour les axones moteur</a:t>
            </a:r>
            <a:endParaRPr lang="fr-BE"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4"/>
            <a:ext cx="8896350" cy="461661"/>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Placement des électrodes de stimulation:</a:t>
            </a:r>
          </a:p>
        </p:txBody>
      </p:sp>
      <p:pic>
        <p:nvPicPr>
          <p:cNvPr id="8" name="Image 7"/>
          <p:cNvPicPr>
            <a:picLocks noChangeAspect="1"/>
          </p:cNvPicPr>
          <p:nvPr/>
        </p:nvPicPr>
        <p:blipFill>
          <a:blip r:embed="rId3"/>
          <a:stretch>
            <a:fillRect/>
          </a:stretch>
        </p:blipFill>
        <p:spPr>
          <a:xfrm>
            <a:off x="971550" y="1021040"/>
            <a:ext cx="7131050" cy="5040784"/>
          </a:xfrm>
          <a:prstGeom prst="rect">
            <a:avLst/>
          </a:prstGeom>
        </p:spPr>
      </p:pic>
      <p:sp>
        <p:nvSpPr>
          <p:cNvPr id="9" name="Rectangle 8"/>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2"/>
            <a:ext cx="8896350" cy="5373774"/>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SNR à 3 Hz:</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Stimulation nerveuse</a:t>
            </a:r>
            <a:br>
              <a:rPr lang="fr-BE" dirty="0" smtClean="0">
                <a:solidFill>
                  <a:schemeClr val="bg1"/>
                </a:solidFill>
                <a:latin typeface="Calibri"/>
                <a:cs typeface="Calibri"/>
              </a:rPr>
            </a:br>
            <a:r>
              <a:rPr lang="fr-BE" dirty="0" smtClean="0">
                <a:solidFill>
                  <a:schemeClr val="bg1"/>
                </a:solidFill>
                <a:latin typeface="Calibri"/>
                <a:cs typeface="Calibri"/>
              </a:rPr>
              <a:t>	Détection musculaire</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Choc supramaximal : I</a:t>
            </a:r>
            <a:r>
              <a:rPr lang="fr-BE" baseline="-25000" dirty="0" smtClean="0">
                <a:solidFill>
                  <a:schemeClr val="bg1"/>
                </a:solidFill>
                <a:latin typeface="Calibri"/>
                <a:cs typeface="Calibri"/>
              </a:rPr>
              <a:t>s</a:t>
            </a:r>
            <a:r>
              <a:rPr lang="fr-BE" dirty="0" smtClean="0">
                <a:solidFill>
                  <a:schemeClr val="bg1"/>
                </a:solidFill>
                <a:latin typeface="Calibri"/>
                <a:cs typeface="Calibri"/>
              </a:rPr>
              <a:t> = 150 % I </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Réponse en U : </a:t>
            </a:r>
            <a:br>
              <a:rPr lang="fr-BE" dirty="0" smtClean="0">
                <a:solidFill>
                  <a:schemeClr val="bg1"/>
                </a:solidFill>
                <a:latin typeface="Calibri"/>
                <a:cs typeface="Calibri"/>
              </a:rPr>
            </a:br>
            <a:r>
              <a:rPr lang="fr-BE" dirty="0" smtClean="0">
                <a:solidFill>
                  <a:schemeClr val="bg1"/>
                </a:solidFill>
                <a:latin typeface="Calibri"/>
                <a:cs typeface="Calibri"/>
              </a:rPr>
              <a:t>	décrément 1 - 5</a:t>
            </a:r>
            <a:br>
              <a:rPr lang="fr-BE" dirty="0" smtClean="0">
                <a:solidFill>
                  <a:schemeClr val="bg1"/>
                </a:solidFill>
                <a:latin typeface="Calibri"/>
                <a:cs typeface="Calibri"/>
              </a:rPr>
            </a:br>
            <a:r>
              <a:rPr lang="fr-BE" dirty="0" smtClean="0">
                <a:solidFill>
                  <a:schemeClr val="bg1"/>
                </a:solidFill>
                <a:latin typeface="Calibri"/>
                <a:cs typeface="Calibri"/>
              </a:rPr>
              <a:t>	léger incrément 6 – 10</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Paramètres: A et/ou S de la phase négative initiale</a:t>
            </a:r>
            <a:br>
              <a:rPr lang="fr-BE" dirty="0" smtClean="0">
                <a:solidFill>
                  <a:schemeClr val="bg1"/>
                </a:solidFill>
                <a:latin typeface="Calibri"/>
                <a:cs typeface="Calibri"/>
              </a:rPr>
            </a:br>
            <a:endParaRPr lang="fr-BE" dirty="0" smtClean="0">
              <a:solidFill>
                <a:schemeClr val="bg1"/>
              </a:solidFill>
              <a:latin typeface="Calibri"/>
              <a:cs typeface="Calibri"/>
            </a:endParaRPr>
          </a:p>
          <a:p>
            <a:pPr marL="742919" lvl="1" indent="-285738" eaLnBrk="0" hangingPunct="0">
              <a:spcBef>
                <a:spcPct val="20000"/>
              </a:spcBef>
              <a:buClr>
                <a:schemeClr val="accent1"/>
              </a:buClr>
              <a:tabLst>
                <a:tab pos="1327095" algn="l"/>
              </a:tabLst>
              <a:defRPr/>
            </a:pPr>
            <a:r>
              <a:rPr lang="fr-BE" dirty="0" smtClean="0">
                <a:solidFill>
                  <a:schemeClr val="bg1"/>
                </a:solidFill>
                <a:latin typeface="Calibri"/>
                <a:cs typeface="Calibri"/>
              </a:rPr>
              <a:t>	1</a:t>
            </a:r>
            <a:r>
              <a:rPr lang="fr-BE" baseline="30000" dirty="0" smtClean="0">
                <a:solidFill>
                  <a:schemeClr val="bg1"/>
                </a:solidFill>
                <a:latin typeface="Calibri"/>
                <a:cs typeface="Calibri"/>
              </a:rPr>
              <a:t>ère</a:t>
            </a:r>
            <a:r>
              <a:rPr lang="fr-BE" dirty="0" smtClean="0">
                <a:solidFill>
                  <a:schemeClr val="bg1"/>
                </a:solidFill>
                <a:latin typeface="Calibri"/>
                <a:cs typeface="Calibri"/>
              </a:rPr>
              <a:t> R : nombre de JNM en blocage au repos</a:t>
            </a:r>
            <a:br>
              <a:rPr lang="fr-BE" dirty="0" smtClean="0">
                <a:solidFill>
                  <a:schemeClr val="bg1"/>
                </a:solidFill>
                <a:latin typeface="Calibri"/>
                <a:cs typeface="Calibri"/>
              </a:rPr>
            </a:br>
            <a:r>
              <a:rPr lang="fr-BE" dirty="0" smtClean="0">
                <a:solidFill>
                  <a:schemeClr val="bg1"/>
                </a:solidFill>
                <a:latin typeface="Calibri"/>
                <a:cs typeface="Calibri"/>
              </a:rPr>
              <a:t>5</a:t>
            </a:r>
            <a:r>
              <a:rPr lang="fr-BE" baseline="30000" dirty="0" smtClean="0">
                <a:solidFill>
                  <a:schemeClr val="bg1"/>
                </a:solidFill>
                <a:latin typeface="Calibri"/>
                <a:cs typeface="Calibri"/>
              </a:rPr>
              <a:t>ème</a:t>
            </a:r>
            <a:r>
              <a:rPr lang="fr-BE" dirty="0" smtClean="0">
                <a:solidFill>
                  <a:schemeClr val="bg1"/>
                </a:solidFill>
                <a:latin typeface="Calibri"/>
                <a:cs typeface="Calibri"/>
              </a:rPr>
              <a:t> R comparée à la 1ère : décrément</a:t>
            </a:r>
            <a:endParaRPr lang="fr-BE" dirty="0">
              <a:solidFill>
                <a:schemeClr val="bg1"/>
              </a:solidFill>
              <a:latin typeface="Calibri"/>
              <a:cs typeface="Calibri"/>
            </a:endParaRPr>
          </a:p>
        </p:txBody>
      </p:sp>
      <p:pic>
        <p:nvPicPr>
          <p:cNvPr id="8" name="Picture 12" descr="Img0015"/>
          <p:cNvPicPr>
            <a:picLocks noChangeAspect="1" noChangeArrowheads="1"/>
          </p:cNvPicPr>
          <p:nvPr/>
        </p:nvPicPr>
        <p:blipFill>
          <a:blip r:embed="rId4"/>
          <a:srcRect/>
          <a:stretch>
            <a:fillRect/>
          </a:stretch>
        </p:blipFill>
        <p:spPr bwMode="auto">
          <a:xfrm>
            <a:off x="7151688" y="179389"/>
            <a:ext cx="1789112" cy="966787"/>
          </a:xfrm>
          <a:prstGeom prst="rect">
            <a:avLst/>
          </a:prstGeom>
          <a:noFill/>
          <a:ln w="38100">
            <a:solidFill>
              <a:schemeClr val="bg1"/>
            </a:solidFill>
            <a:miter lim="800000"/>
            <a:headEnd/>
            <a:tailEnd/>
          </a:ln>
        </p:spPr>
      </p:pic>
      <p:pic>
        <p:nvPicPr>
          <p:cNvPr id="9" name="Picture 19" descr="Img0021"/>
          <p:cNvPicPr>
            <a:picLocks noChangeAspect="1" noChangeArrowheads="1"/>
          </p:cNvPicPr>
          <p:nvPr/>
        </p:nvPicPr>
        <p:blipFill>
          <a:blip r:embed="rId5"/>
          <a:srcRect/>
          <a:stretch>
            <a:fillRect/>
          </a:stretch>
        </p:blipFill>
        <p:spPr bwMode="auto">
          <a:xfrm>
            <a:off x="6024566" y="1663701"/>
            <a:ext cx="2439987" cy="2344739"/>
          </a:xfrm>
          <a:prstGeom prst="rect">
            <a:avLst/>
          </a:prstGeom>
          <a:noFill/>
          <a:ln w="63500">
            <a:noFill/>
            <a:miter lim="800000"/>
            <a:headEnd/>
            <a:tailEnd/>
          </a:ln>
        </p:spPr>
      </p:pic>
      <p:sp>
        <p:nvSpPr>
          <p:cNvPr id="11" name="AutoShape 17"/>
          <p:cNvSpPr>
            <a:spLocks/>
          </p:cNvSpPr>
          <p:nvPr/>
        </p:nvSpPr>
        <p:spPr bwMode="auto">
          <a:xfrm>
            <a:off x="3619500" y="1539875"/>
            <a:ext cx="152400" cy="762000"/>
          </a:xfrm>
          <a:prstGeom prst="rightBracket">
            <a:avLst>
              <a:gd name="adj" fmla="val 41667"/>
            </a:avLst>
          </a:prstGeom>
          <a:noFill/>
          <a:ln w="19050">
            <a:solidFill>
              <a:schemeClr val="bg1"/>
            </a:solidFill>
            <a:round/>
            <a:headEnd/>
            <a:tailEnd/>
          </a:ln>
        </p:spPr>
        <p:txBody>
          <a:bodyPr wrap="none" lIns="91436" tIns="45718" rIns="91436" bIns="45718" anchor="ctr">
            <a:prstTxWarp prst="textNoShape">
              <a:avLst/>
            </a:prstTxWarp>
          </a:bodyPr>
          <a:lstStyle/>
          <a:p>
            <a:endParaRPr lang="fr-FR">
              <a:solidFill>
                <a:srgbClr val="FFFFFF"/>
              </a:solidFill>
              <a:latin typeface="Calibri"/>
              <a:cs typeface="Calibri"/>
            </a:endParaRPr>
          </a:p>
        </p:txBody>
      </p:sp>
      <p:sp>
        <p:nvSpPr>
          <p:cNvPr id="12" name="Text Box 18"/>
          <p:cNvSpPr txBox="1">
            <a:spLocks noChangeArrowheads="1"/>
          </p:cNvSpPr>
          <p:nvPr/>
        </p:nvSpPr>
        <p:spPr bwMode="auto">
          <a:xfrm>
            <a:off x="3848102" y="1736726"/>
            <a:ext cx="1499621" cy="400105"/>
          </a:xfrm>
          <a:prstGeom prst="rect">
            <a:avLst/>
          </a:prstGeom>
          <a:noFill/>
          <a:ln w="9525">
            <a:noFill/>
            <a:miter lim="800000"/>
            <a:headEnd/>
            <a:tailEnd/>
          </a:ln>
          <a:effectLst/>
        </p:spPr>
        <p:txBody>
          <a:bodyPr wrap="none" lIns="91436" tIns="45718" rIns="91436" bIns="45718">
            <a:prstTxWarp prst="textNoShape">
              <a:avLst/>
            </a:prstTxWarp>
            <a:spAutoFit/>
          </a:bodyPr>
          <a:lstStyle/>
          <a:p>
            <a:pPr eaLnBrk="0" hangingPunct="0">
              <a:defRPr/>
            </a:pPr>
            <a:r>
              <a:rPr lang="fr-BE" sz="2000" dirty="0">
                <a:solidFill>
                  <a:srgbClr val="FFFF00"/>
                </a:solidFill>
                <a:effectLst>
                  <a:outerShdw blurRad="38100" dist="38100" dir="2700000" algn="tl">
                    <a:srgbClr val="DDDDDD"/>
                  </a:outerShdw>
                </a:effectLst>
                <a:latin typeface="Calibri"/>
                <a:cs typeface="Calibri"/>
              </a:rPr>
              <a:t>e</a:t>
            </a:r>
            <a:r>
              <a:rPr lang="fr-BE" sz="2000" baseline="30000" dirty="0">
                <a:solidFill>
                  <a:srgbClr val="FFFF00"/>
                </a:solidFill>
                <a:effectLst>
                  <a:outerShdw blurRad="38100" dist="38100" dir="2700000" algn="tl">
                    <a:srgbClr val="DDDDDD"/>
                  </a:outerShdw>
                </a:effectLst>
                <a:latin typeface="Calibri"/>
                <a:cs typeface="Calibri"/>
              </a:rPr>
              <a:t>-</a:t>
            </a:r>
            <a:r>
              <a:rPr lang="fr-BE" sz="2000" dirty="0">
                <a:solidFill>
                  <a:srgbClr val="FFFF00"/>
                </a:solidFill>
                <a:effectLst>
                  <a:outerShdw blurRad="38100" dist="38100" dir="2700000" algn="tl">
                    <a:srgbClr val="DDDDDD"/>
                  </a:outerShdw>
                </a:effectLst>
                <a:latin typeface="Calibri"/>
                <a:cs typeface="Calibri"/>
              </a:rPr>
              <a:t> de surface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44958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Stimulation des nerfs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404834"/>
            <a:ext cx="8896350" cy="2566852"/>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SNR à 20-30 Hz (incrément):</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rgbClr val="FFFFFF"/>
                </a:solidFill>
                <a:latin typeface="Calibri"/>
                <a:cs typeface="Calibri"/>
              </a:rPr>
              <a:t>Incrément : facilitation synaptique</a:t>
            </a:r>
          </a:p>
          <a:p>
            <a:pPr marL="342886" indent="-342886" eaLnBrk="0" hangingPunct="0">
              <a:tabLst>
                <a:tab pos="2670063" algn="l"/>
                <a:tab pos="3146294" algn="l"/>
              </a:tabLst>
              <a:defRPr/>
            </a:pPr>
            <a:r>
              <a:rPr lang="fr-BE" dirty="0" smtClean="0">
                <a:solidFill>
                  <a:srgbClr val="FFFFFF"/>
                </a:solidFill>
                <a:latin typeface="Calibri"/>
                <a:cs typeface="Calibri"/>
              </a:rPr>
              <a:t>		M</a:t>
            </a:r>
            <a:r>
              <a:rPr lang="fr-BE" baseline="-25000" dirty="0" smtClean="0">
                <a:solidFill>
                  <a:srgbClr val="FFFFFF"/>
                </a:solidFill>
                <a:latin typeface="Calibri"/>
                <a:cs typeface="Calibri"/>
              </a:rPr>
              <a:t>max</a:t>
            </a:r>
            <a:r>
              <a:rPr lang="fr-BE" dirty="0" smtClean="0">
                <a:solidFill>
                  <a:srgbClr val="FFFFFF"/>
                </a:solidFill>
                <a:latin typeface="Calibri"/>
                <a:cs typeface="Calibri"/>
              </a:rPr>
              <a:t> - M</a:t>
            </a:r>
            <a:r>
              <a:rPr lang="fr-BE" baseline="-25000" dirty="0" smtClean="0">
                <a:solidFill>
                  <a:srgbClr val="FFFFFF"/>
                </a:solidFill>
                <a:latin typeface="Calibri"/>
                <a:cs typeface="Calibri"/>
              </a:rPr>
              <a:t>i</a:t>
            </a:r>
            <a:endParaRPr lang="fr-BE" dirty="0" smtClean="0">
              <a:solidFill>
                <a:srgbClr val="FFFFFF"/>
              </a:solidFill>
              <a:latin typeface="Calibri"/>
              <a:cs typeface="Calibri"/>
            </a:endParaRPr>
          </a:p>
          <a:p>
            <a:pPr marL="444482" indent="-444482" eaLnBrk="0" hangingPunct="0">
              <a:tabLst>
                <a:tab pos="2670063" algn="l"/>
                <a:tab pos="3146294" algn="l"/>
              </a:tabLst>
              <a:defRPr/>
            </a:pPr>
            <a:r>
              <a:rPr lang="fr-BE" dirty="0" smtClean="0">
                <a:solidFill>
                  <a:srgbClr val="FFFFFF"/>
                </a:solidFill>
                <a:latin typeface="Calibri"/>
                <a:cs typeface="Calibri"/>
              </a:rPr>
              <a:t>	Incrément = </a:t>
            </a:r>
          </a:p>
          <a:p>
            <a:pPr marL="342886" indent="-342886" eaLnBrk="0" hangingPunct="0">
              <a:tabLst>
                <a:tab pos="2670063" algn="l"/>
                <a:tab pos="3146294" algn="l"/>
              </a:tabLst>
              <a:defRPr/>
            </a:pPr>
            <a:r>
              <a:rPr lang="fr-BE" dirty="0" smtClean="0">
                <a:solidFill>
                  <a:srgbClr val="FFFFFF"/>
                </a:solidFill>
                <a:latin typeface="Calibri"/>
                <a:cs typeface="Calibri"/>
              </a:rPr>
              <a:t>			M</a:t>
            </a:r>
            <a:r>
              <a:rPr lang="fr-BE" baseline="-25000" dirty="0" smtClean="0">
                <a:solidFill>
                  <a:srgbClr val="FFFFFF"/>
                </a:solidFill>
                <a:latin typeface="Calibri"/>
                <a:cs typeface="Calibri"/>
              </a:rPr>
              <a:t>i</a:t>
            </a:r>
            <a:endParaRPr lang="fr-BE" baseline="-25000" dirty="0">
              <a:solidFill>
                <a:srgbClr val="FFFFFF"/>
              </a:solidFill>
              <a:latin typeface="Calibri"/>
              <a:cs typeface="Calibri"/>
            </a:endParaRPr>
          </a:p>
        </p:txBody>
      </p:sp>
      <p:pic>
        <p:nvPicPr>
          <p:cNvPr id="8" name="Picture 12" descr="Img0015"/>
          <p:cNvPicPr>
            <a:picLocks noChangeAspect="1" noChangeArrowheads="1"/>
          </p:cNvPicPr>
          <p:nvPr/>
        </p:nvPicPr>
        <p:blipFill>
          <a:blip r:embed="rId4"/>
          <a:srcRect/>
          <a:stretch>
            <a:fillRect/>
          </a:stretch>
        </p:blipFill>
        <p:spPr bwMode="auto">
          <a:xfrm>
            <a:off x="7151688" y="179389"/>
            <a:ext cx="1789112" cy="966787"/>
          </a:xfrm>
          <a:prstGeom prst="rect">
            <a:avLst/>
          </a:prstGeom>
          <a:noFill/>
          <a:ln w="38100">
            <a:solidFill>
              <a:schemeClr val="bg1"/>
            </a:solidFill>
            <a:miter lim="800000"/>
            <a:headEnd/>
            <a:tailEnd/>
          </a:ln>
        </p:spPr>
      </p:pic>
      <p:sp>
        <p:nvSpPr>
          <p:cNvPr id="13" name="Line 17"/>
          <p:cNvSpPr>
            <a:spLocks noChangeShapeType="1"/>
          </p:cNvSpPr>
          <p:nvPr/>
        </p:nvSpPr>
        <p:spPr bwMode="auto">
          <a:xfrm>
            <a:off x="2743201" y="2387600"/>
            <a:ext cx="1752600" cy="0"/>
          </a:xfrm>
          <a:prstGeom prst="line">
            <a:avLst/>
          </a:prstGeom>
          <a:noFill/>
          <a:ln w="38100">
            <a:solidFill>
              <a:schemeClr val="bg1"/>
            </a:solidFill>
            <a:round/>
            <a:headEnd/>
            <a:tailEnd/>
          </a:ln>
        </p:spPr>
        <p:txBody>
          <a:bodyPr wrap="none" lIns="91436" tIns="45718" rIns="91436" bIns="45718" anchor="ctr">
            <a:prstTxWarp prst="textNoShape">
              <a:avLst/>
            </a:prstTxWarp>
          </a:bodyPr>
          <a:lstStyle/>
          <a:p>
            <a:endParaRPr lang="en-US">
              <a:latin typeface="Calibri"/>
              <a:cs typeface="Calibri"/>
            </a:endParaRPr>
          </a:p>
        </p:txBody>
      </p:sp>
      <p:pic>
        <p:nvPicPr>
          <p:cNvPr id="14" name="Picture 18" descr="TRUC3"/>
          <p:cNvPicPr>
            <a:picLocks noChangeAspect="1" noChangeArrowheads="1"/>
          </p:cNvPicPr>
          <p:nvPr/>
        </p:nvPicPr>
        <p:blipFill>
          <a:blip r:embed="rId5"/>
          <a:srcRect/>
          <a:stretch>
            <a:fillRect/>
          </a:stretch>
        </p:blipFill>
        <p:spPr bwMode="auto">
          <a:xfrm>
            <a:off x="2387600" y="3327402"/>
            <a:ext cx="4795838" cy="2389188"/>
          </a:xfrm>
          <a:prstGeom prst="rect">
            <a:avLst/>
          </a:prstGeom>
          <a:noFill/>
          <a:ln w="38100">
            <a:solidFill>
              <a:srgbClr val="FF6600"/>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15715" name="Text Box 3"/>
          <p:cNvSpPr txBox="1">
            <a:spLocks noChangeArrowheads="1"/>
          </p:cNvSpPr>
          <p:nvPr/>
        </p:nvSpPr>
        <p:spPr bwMode="auto">
          <a:xfrm>
            <a:off x="152400" y="6324604"/>
            <a:ext cx="84582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a:solidFill>
                  <a:schemeClr val="bg1"/>
                </a:solidFill>
                <a:latin typeface="Calibri"/>
                <a:cs typeface="Calibri"/>
              </a:rPr>
              <a:t>Intervalle d’échantillonnage </a:t>
            </a:r>
            <a:r>
              <a:rPr lang="fr-FR" b="1" dirty="0" smtClean="0">
                <a:solidFill>
                  <a:schemeClr val="bg1"/>
                </a:solidFill>
                <a:latin typeface="Calibri"/>
                <a:cs typeface="Calibri"/>
              </a:rPr>
              <a:t>doublé</a:t>
            </a:r>
            <a:endParaRPr lang="fr-FR" b="1" i="1" dirty="0">
              <a:solidFill>
                <a:srgbClr val="FFFF00"/>
              </a:solidFill>
              <a:latin typeface="Calibri"/>
              <a:cs typeface="Calibri"/>
            </a:endParaRPr>
          </a:p>
        </p:txBody>
      </p:sp>
      <p:grpSp>
        <p:nvGrpSpPr>
          <p:cNvPr id="2" name="Group 6"/>
          <p:cNvGrpSpPr>
            <a:grpSpLocks/>
          </p:cNvGrpSpPr>
          <p:nvPr/>
        </p:nvGrpSpPr>
        <p:grpSpPr bwMode="auto">
          <a:xfrm>
            <a:off x="762001" y="107951"/>
            <a:ext cx="7772400" cy="2971800"/>
            <a:chOff x="528" y="288"/>
            <a:chExt cx="4896" cy="1872"/>
          </a:xfrm>
        </p:grpSpPr>
        <p:grpSp>
          <p:nvGrpSpPr>
            <p:cNvPr id="3" name="Group 7"/>
            <p:cNvGrpSpPr>
              <a:grpSpLocks/>
            </p:cNvGrpSpPr>
            <p:nvPr/>
          </p:nvGrpSpPr>
          <p:grpSpPr bwMode="auto">
            <a:xfrm>
              <a:off x="528" y="288"/>
              <a:ext cx="4896" cy="1872"/>
              <a:chOff x="480" y="768"/>
              <a:chExt cx="4896" cy="1872"/>
            </a:xfrm>
          </p:grpSpPr>
          <p:sp>
            <p:nvSpPr>
              <p:cNvPr id="115757" name="Rectangle 8"/>
              <p:cNvSpPr>
                <a:spLocks noChangeArrowheads="1"/>
              </p:cNvSpPr>
              <p:nvPr/>
            </p:nvSpPr>
            <p:spPr bwMode="auto">
              <a:xfrm>
                <a:off x="480" y="768"/>
                <a:ext cx="4896" cy="187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cxnSp>
            <p:nvCxnSpPr>
              <p:cNvPr id="115758" name="AutoShape 9"/>
              <p:cNvCxnSpPr>
                <a:cxnSpLocks noChangeShapeType="1"/>
                <a:stCxn id="115757" idx="1"/>
                <a:endCxn id="115757" idx="1"/>
              </p:cNvCxnSpPr>
              <p:nvPr/>
            </p:nvCxnSpPr>
            <p:spPr bwMode="auto">
              <a:xfrm>
                <a:off x="480" y="1704"/>
                <a:ext cx="0" cy="0"/>
              </a:xfrm>
              <a:prstGeom prst="straightConnector1">
                <a:avLst/>
              </a:prstGeom>
              <a:noFill/>
              <a:ln w="9525">
                <a:solidFill>
                  <a:schemeClr val="tx1"/>
                </a:solidFill>
                <a:round/>
                <a:headEnd/>
                <a:tailEnd/>
              </a:ln>
            </p:spPr>
          </p:cxnSp>
          <p:sp>
            <p:nvSpPr>
              <p:cNvPr id="115759" name="Freeform 10"/>
              <p:cNvSpPr>
                <a:spLocks/>
              </p:cNvSpPr>
              <p:nvPr/>
            </p:nvSpPr>
            <p:spPr bwMode="auto">
              <a:xfrm>
                <a:off x="1056" y="864"/>
                <a:ext cx="4176" cy="1681"/>
              </a:xfrm>
              <a:custGeom>
                <a:avLst/>
                <a:gdLst>
                  <a:gd name="T0" fmla="*/ 0 w 4176"/>
                  <a:gd name="T1" fmla="*/ 1117 h 1681"/>
                  <a:gd name="T2" fmla="*/ 564 w 4176"/>
                  <a:gd name="T3" fmla="*/ 1165 h 1681"/>
                  <a:gd name="T4" fmla="*/ 672 w 4176"/>
                  <a:gd name="T5" fmla="*/ 1201 h 1681"/>
                  <a:gd name="T6" fmla="*/ 852 w 4176"/>
                  <a:gd name="T7" fmla="*/ 1309 h 1681"/>
                  <a:gd name="T8" fmla="*/ 924 w 4176"/>
                  <a:gd name="T9" fmla="*/ 1357 h 1681"/>
                  <a:gd name="T10" fmla="*/ 960 w 4176"/>
                  <a:gd name="T11" fmla="*/ 1381 h 1681"/>
                  <a:gd name="T12" fmla="*/ 1128 w 4176"/>
                  <a:gd name="T13" fmla="*/ 1597 h 1681"/>
                  <a:gd name="T14" fmla="*/ 1200 w 4176"/>
                  <a:gd name="T15" fmla="*/ 1681 h 1681"/>
                  <a:gd name="T16" fmla="*/ 1272 w 4176"/>
                  <a:gd name="T17" fmla="*/ 1501 h 1681"/>
                  <a:gd name="T18" fmla="*/ 1308 w 4176"/>
                  <a:gd name="T19" fmla="*/ 1189 h 1681"/>
                  <a:gd name="T20" fmla="*/ 1380 w 4176"/>
                  <a:gd name="T21" fmla="*/ 625 h 1681"/>
                  <a:gd name="T22" fmla="*/ 1392 w 4176"/>
                  <a:gd name="T23" fmla="*/ 13 h 1681"/>
                  <a:gd name="T24" fmla="*/ 1404 w 4176"/>
                  <a:gd name="T25" fmla="*/ 49 h 1681"/>
                  <a:gd name="T26" fmla="*/ 1428 w 4176"/>
                  <a:gd name="T27" fmla="*/ 85 h 1681"/>
                  <a:gd name="T28" fmla="*/ 1488 w 4176"/>
                  <a:gd name="T29" fmla="*/ 229 h 1681"/>
                  <a:gd name="T30" fmla="*/ 1608 w 4176"/>
                  <a:gd name="T31" fmla="*/ 517 h 1681"/>
                  <a:gd name="T32" fmla="*/ 1668 w 4176"/>
                  <a:gd name="T33" fmla="*/ 661 h 1681"/>
                  <a:gd name="T34" fmla="*/ 1800 w 4176"/>
                  <a:gd name="T35" fmla="*/ 373 h 1681"/>
                  <a:gd name="T36" fmla="*/ 1872 w 4176"/>
                  <a:gd name="T37" fmla="*/ 577 h 1681"/>
                  <a:gd name="T38" fmla="*/ 1968 w 4176"/>
                  <a:gd name="T39" fmla="*/ 925 h 1681"/>
                  <a:gd name="T40" fmla="*/ 2028 w 4176"/>
                  <a:gd name="T41" fmla="*/ 1069 h 1681"/>
                  <a:gd name="T42" fmla="*/ 2064 w 4176"/>
                  <a:gd name="T43" fmla="*/ 1141 h 1681"/>
                  <a:gd name="T44" fmla="*/ 2316 w 4176"/>
                  <a:gd name="T45" fmla="*/ 1285 h 1681"/>
                  <a:gd name="T46" fmla="*/ 2496 w 4176"/>
                  <a:gd name="T47" fmla="*/ 1249 h 1681"/>
                  <a:gd name="T48" fmla="*/ 2532 w 4176"/>
                  <a:gd name="T49" fmla="*/ 1225 h 1681"/>
                  <a:gd name="T50" fmla="*/ 2604 w 4176"/>
                  <a:gd name="T51" fmla="*/ 1201 h 1681"/>
                  <a:gd name="T52" fmla="*/ 2640 w 4176"/>
                  <a:gd name="T53" fmla="*/ 1189 h 1681"/>
                  <a:gd name="T54" fmla="*/ 2760 w 4176"/>
                  <a:gd name="T55" fmla="*/ 1201 h 1681"/>
                  <a:gd name="T56" fmla="*/ 2832 w 4176"/>
                  <a:gd name="T57" fmla="*/ 1225 h 1681"/>
                  <a:gd name="T58" fmla="*/ 2868 w 4176"/>
                  <a:gd name="T59" fmla="*/ 1237 h 1681"/>
                  <a:gd name="T60" fmla="*/ 3012 w 4176"/>
                  <a:gd name="T61" fmla="*/ 1213 h 1681"/>
                  <a:gd name="T62" fmla="*/ 3120 w 4176"/>
                  <a:gd name="T63" fmla="*/ 1141 h 1681"/>
                  <a:gd name="T64" fmla="*/ 3420 w 4176"/>
                  <a:gd name="T65" fmla="*/ 1033 h 1681"/>
                  <a:gd name="T66" fmla="*/ 4080 w 4176"/>
                  <a:gd name="T67" fmla="*/ 1021 h 1681"/>
                  <a:gd name="T68" fmla="*/ 4176 w 4176"/>
                  <a:gd name="T69" fmla="*/ 997 h 16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76"/>
                  <a:gd name="T106" fmla="*/ 0 h 1681"/>
                  <a:gd name="T107" fmla="*/ 4176 w 4176"/>
                  <a:gd name="T108" fmla="*/ 1681 h 16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76" h="1681">
                    <a:moveTo>
                      <a:pt x="0" y="1117"/>
                    </a:moveTo>
                    <a:cubicBezTo>
                      <a:pt x="228" y="1124"/>
                      <a:pt x="372" y="1101"/>
                      <a:pt x="564" y="1165"/>
                    </a:cubicBezTo>
                    <a:cubicBezTo>
                      <a:pt x="595" y="1175"/>
                      <a:pt x="645" y="1183"/>
                      <a:pt x="672" y="1201"/>
                    </a:cubicBezTo>
                    <a:cubicBezTo>
                      <a:pt x="730" y="1240"/>
                      <a:pt x="793" y="1270"/>
                      <a:pt x="852" y="1309"/>
                    </a:cubicBezTo>
                    <a:cubicBezTo>
                      <a:pt x="876" y="1325"/>
                      <a:pt x="900" y="1341"/>
                      <a:pt x="924" y="1357"/>
                    </a:cubicBezTo>
                    <a:cubicBezTo>
                      <a:pt x="936" y="1365"/>
                      <a:pt x="960" y="1381"/>
                      <a:pt x="960" y="1381"/>
                    </a:cubicBezTo>
                    <a:cubicBezTo>
                      <a:pt x="1011" y="1458"/>
                      <a:pt x="1069" y="1526"/>
                      <a:pt x="1128" y="1597"/>
                    </a:cubicBezTo>
                    <a:cubicBezTo>
                      <a:pt x="1167" y="1644"/>
                      <a:pt x="1138" y="1660"/>
                      <a:pt x="1200" y="1681"/>
                    </a:cubicBezTo>
                    <a:cubicBezTo>
                      <a:pt x="1220" y="1620"/>
                      <a:pt x="1261" y="1567"/>
                      <a:pt x="1272" y="1501"/>
                    </a:cubicBezTo>
                    <a:cubicBezTo>
                      <a:pt x="1289" y="1398"/>
                      <a:pt x="1291" y="1292"/>
                      <a:pt x="1308" y="1189"/>
                    </a:cubicBezTo>
                    <a:cubicBezTo>
                      <a:pt x="1339" y="1002"/>
                      <a:pt x="1359" y="814"/>
                      <a:pt x="1380" y="625"/>
                    </a:cubicBezTo>
                    <a:cubicBezTo>
                      <a:pt x="1384" y="421"/>
                      <a:pt x="1384" y="217"/>
                      <a:pt x="1392" y="13"/>
                    </a:cubicBezTo>
                    <a:cubicBezTo>
                      <a:pt x="1393" y="0"/>
                      <a:pt x="1398" y="38"/>
                      <a:pt x="1404" y="49"/>
                    </a:cubicBezTo>
                    <a:cubicBezTo>
                      <a:pt x="1410" y="62"/>
                      <a:pt x="1422" y="72"/>
                      <a:pt x="1428" y="85"/>
                    </a:cubicBezTo>
                    <a:cubicBezTo>
                      <a:pt x="1450" y="134"/>
                      <a:pt x="1464" y="181"/>
                      <a:pt x="1488" y="229"/>
                    </a:cubicBezTo>
                    <a:cubicBezTo>
                      <a:pt x="1534" y="321"/>
                      <a:pt x="1566" y="423"/>
                      <a:pt x="1608" y="517"/>
                    </a:cubicBezTo>
                    <a:cubicBezTo>
                      <a:pt x="1632" y="572"/>
                      <a:pt x="1636" y="613"/>
                      <a:pt x="1668" y="661"/>
                    </a:cubicBezTo>
                    <a:cubicBezTo>
                      <a:pt x="1701" y="561"/>
                      <a:pt x="1767" y="473"/>
                      <a:pt x="1800" y="373"/>
                    </a:cubicBezTo>
                    <a:cubicBezTo>
                      <a:pt x="1842" y="436"/>
                      <a:pt x="1855" y="505"/>
                      <a:pt x="1872" y="577"/>
                    </a:cubicBezTo>
                    <a:cubicBezTo>
                      <a:pt x="1899" y="695"/>
                      <a:pt x="1930" y="810"/>
                      <a:pt x="1968" y="925"/>
                    </a:cubicBezTo>
                    <a:cubicBezTo>
                      <a:pt x="1985" y="977"/>
                      <a:pt x="2004" y="1021"/>
                      <a:pt x="2028" y="1069"/>
                    </a:cubicBezTo>
                    <a:cubicBezTo>
                      <a:pt x="2055" y="1123"/>
                      <a:pt x="2021" y="1089"/>
                      <a:pt x="2064" y="1141"/>
                    </a:cubicBezTo>
                    <a:cubicBezTo>
                      <a:pt x="2130" y="1220"/>
                      <a:pt x="2234" y="1230"/>
                      <a:pt x="2316" y="1285"/>
                    </a:cubicBezTo>
                    <a:cubicBezTo>
                      <a:pt x="2371" y="1278"/>
                      <a:pt x="2443" y="1275"/>
                      <a:pt x="2496" y="1249"/>
                    </a:cubicBezTo>
                    <a:cubicBezTo>
                      <a:pt x="2509" y="1243"/>
                      <a:pt x="2519" y="1231"/>
                      <a:pt x="2532" y="1225"/>
                    </a:cubicBezTo>
                    <a:cubicBezTo>
                      <a:pt x="2555" y="1215"/>
                      <a:pt x="2580" y="1209"/>
                      <a:pt x="2604" y="1201"/>
                    </a:cubicBezTo>
                    <a:cubicBezTo>
                      <a:pt x="2616" y="1197"/>
                      <a:pt x="2640" y="1189"/>
                      <a:pt x="2640" y="1189"/>
                    </a:cubicBezTo>
                    <a:cubicBezTo>
                      <a:pt x="2680" y="1193"/>
                      <a:pt x="2720" y="1194"/>
                      <a:pt x="2760" y="1201"/>
                    </a:cubicBezTo>
                    <a:cubicBezTo>
                      <a:pt x="2785" y="1206"/>
                      <a:pt x="2808" y="1217"/>
                      <a:pt x="2832" y="1225"/>
                    </a:cubicBezTo>
                    <a:cubicBezTo>
                      <a:pt x="2844" y="1229"/>
                      <a:pt x="2868" y="1237"/>
                      <a:pt x="2868" y="1237"/>
                    </a:cubicBezTo>
                    <a:cubicBezTo>
                      <a:pt x="2888" y="1235"/>
                      <a:pt x="2977" y="1233"/>
                      <a:pt x="3012" y="1213"/>
                    </a:cubicBezTo>
                    <a:cubicBezTo>
                      <a:pt x="3050" y="1192"/>
                      <a:pt x="3084" y="1165"/>
                      <a:pt x="3120" y="1141"/>
                    </a:cubicBezTo>
                    <a:cubicBezTo>
                      <a:pt x="3198" y="1089"/>
                      <a:pt x="3324" y="1049"/>
                      <a:pt x="3420" y="1033"/>
                    </a:cubicBezTo>
                    <a:cubicBezTo>
                      <a:pt x="3632" y="998"/>
                      <a:pt x="3896" y="1021"/>
                      <a:pt x="4080" y="1021"/>
                    </a:cubicBezTo>
                    <a:lnTo>
                      <a:pt x="4176" y="997"/>
                    </a:lnTo>
                  </a:path>
                </a:pathLst>
              </a:custGeom>
              <a:noFill/>
              <a:ln w="19050">
                <a:solidFill>
                  <a:schemeClr val="tx1"/>
                </a:solidFill>
                <a:round/>
                <a:headEnd/>
                <a:tailEnd/>
              </a:ln>
            </p:spPr>
            <p:txBody>
              <a:bodyPr wrap="none" anchor="ctr">
                <a:prstTxWarp prst="textNoShape">
                  <a:avLst/>
                </a:prstTxWarp>
              </a:bodyPr>
              <a:lstStyle/>
              <a:p>
                <a:endParaRPr lang="fr-FR"/>
              </a:p>
            </p:txBody>
          </p:sp>
          <p:sp>
            <p:nvSpPr>
              <p:cNvPr id="115760" name="Oval 11"/>
              <p:cNvSpPr>
                <a:spLocks noChangeArrowheads="1"/>
              </p:cNvSpPr>
              <p:nvPr/>
            </p:nvSpPr>
            <p:spPr bwMode="auto">
              <a:xfrm>
                <a:off x="1008"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1" name="Oval 12"/>
              <p:cNvSpPr>
                <a:spLocks noChangeArrowheads="1"/>
              </p:cNvSpPr>
              <p:nvPr/>
            </p:nvSpPr>
            <p:spPr bwMode="auto">
              <a:xfrm>
                <a:off x="1344"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2" name="Oval 13"/>
              <p:cNvSpPr>
                <a:spLocks noChangeArrowheads="1"/>
              </p:cNvSpPr>
              <p:nvPr/>
            </p:nvSpPr>
            <p:spPr bwMode="auto">
              <a:xfrm>
                <a:off x="1632"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3" name="Oval 14"/>
              <p:cNvSpPr>
                <a:spLocks noChangeArrowheads="1"/>
              </p:cNvSpPr>
              <p:nvPr/>
            </p:nvSpPr>
            <p:spPr bwMode="auto">
              <a:xfrm>
                <a:off x="1920" y="216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4" name="Oval 15"/>
              <p:cNvSpPr>
                <a:spLocks noChangeArrowheads="1"/>
              </p:cNvSpPr>
              <p:nvPr/>
            </p:nvSpPr>
            <p:spPr bwMode="auto">
              <a:xfrm>
                <a:off x="2160" y="240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5" name="Oval 16"/>
              <p:cNvSpPr>
                <a:spLocks noChangeArrowheads="1"/>
              </p:cNvSpPr>
              <p:nvPr/>
            </p:nvSpPr>
            <p:spPr bwMode="auto">
              <a:xfrm>
                <a:off x="2304"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6" name="Oval 17"/>
              <p:cNvSpPr>
                <a:spLocks noChangeArrowheads="1"/>
              </p:cNvSpPr>
              <p:nvPr/>
            </p:nvSpPr>
            <p:spPr bwMode="auto">
              <a:xfrm>
                <a:off x="2400" y="1008"/>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7" name="Oval 18"/>
              <p:cNvSpPr>
                <a:spLocks noChangeArrowheads="1"/>
              </p:cNvSpPr>
              <p:nvPr/>
            </p:nvSpPr>
            <p:spPr bwMode="auto">
              <a:xfrm>
                <a:off x="2640" y="1392"/>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8" name="Oval 19"/>
              <p:cNvSpPr>
                <a:spLocks noChangeArrowheads="1"/>
              </p:cNvSpPr>
              <p:nvPr/>
            </p:nvSpPr>
            <p:spPr bwMode="auto">
              <a:xfrm>
                <a:off x="2832" y="129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69" name="Oval 20"/>
              <p:cNvSpPr>
                <a:spLocks noChangeArrowheads="1"/>
              </p:cNvSpPr>
              <p:nvPr/>
            </p:nvSpPr>
            <p:spPr bwMode="auto">
              <a:xfrm>
                <a:off x="3168"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0" name="Oval 21"/>
              <p:cNvSpPr>
                <a:spLocks noChangeArrowheads="1"/>
              </p:cNvSpPr>
              <p:nvPr/>
            </p:nvSpPr>
            <p:spPr bwMode="auto">
              <a:xfrm>
                <a:off x="3456" y="2112"/>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1" name="Oval 22"/>
              <p:cNvSpPr>
                <a:spLocks noChangeArrowheads="1"/>
              </p:cNvSpPr>
              <p:nvPr/>
            </p:nvSpPr>
            <p:spPr bwMode="auto">
              <a:xfrm>
                <a:off x="3696" y="2016"/>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2" name="Oval 23"/>
              <p:cNvSpPr>
                <a:spLocks noChangeArrowheads="1"/>
              </p:cNvSpPr>
              <p:nvPr/>
            </p:nvSpPr>
            <p:spPr bwMode="auto">
              <a:xfrm>
                <a:off x="3936" y="206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3" name="Oval 24"/>
              <p:cNvSpPr>
                <a:spLocks noChangeArrowheads="1"/>
              </p:cNvSpPr>
              <p:nvPr/>
            </p:nvSpPr>
            <p:spPr bwMode="auto">
              <a:xfrm>
                <a:off x="4176"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4" name="Oval 25"/>
              <p:cNvSpPr>
                <a:spLocks noChangeArrowheads="1"/>
              </p:cNvSpPr>
              <p:nvPr/>
            </p:nvSpPr>
            <p:spPr bwMode="auto">
              <a:xfrm>
                <a:off x="4416" y="1872"/>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5" name="Oval 26"/>
              <p:cNvSpPr>
                <a:spLocks noChangeArrowheads="1"/>
              </p:cNvSpPr>
              <p:nvPr/>
            </p:nvSpPr>
            <p:spPr bwMode="auto">
              <a:xfrm>
                <a:off x="4704" y="182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6" name="Oval 27"/>
              <p:cNvSpPr>
                <a:spLocks noChangeArrowheads="1"/>
              </p:cNvSpPr>
              <p:nvPr/>
            </p:nvSpPr>
            <p:spPr bwMode="auto">
              <a:xfrm>
                <a:off x="4992" y="1824"/>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sp>
            <p:nvSpPr>
              <p:cNvPr id="115777" name="Line 28"/>
              <p:cNvSpPr>
                <a:spLocks noChangeShapeType="1"/>
              </p:cNvSpPr>
              <p:nvPr/>
            </p:nvSpPr>
            <p:spPr bwMode="auto">
              <a:xfrm flipH="1">
                <a:off x="720" y="1968"/>
                <a:ext cx="336"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115778" name="Oval 29"/>
              <p:cNvSpPr>
                <a:spLocks noChangeArrowheads="1"/>
              </p:cNvSpPr>
              <p:nvPr/>
            </p:nvSpPr>
            <p:spPr bwMode="auto">
              <a:xfrm>
                <a:off x="672" y="1920"/>
                <a:ext cx="96" cy="96"/>
              </a:xfrm>
              <a:prstGeom prst="ellipse">
                <a:avLst/>
              </a:prstGeom>
              <a:solidFill>
                <a:srgbClr val="660066"/>
              </a:solidFill>
              <a:ln w="9525">
                <a:solidFill>
                  <a:schemeClr val="tx1"/>
                </a:solidFill>
                <a:round/>
                <a:headEnd/>
                <a:tailEnd/>
              </a:ln>
            </p:spPr>
            <p:txBody>
              <a:bodyPr wrap="none" anchor="ctr">
                <a:prstTxWarp prst="textNoShape">
                  <a:avLst/>
                </a:prstTxWarp>
              </a:bodyPr>
              <a:lstStyle/>
              <a:p>
                <a:endParaRPr lang="fr-FR"/>
              </a:p>
            </p:txBody>
          </p:sp>
        </p:grpSp>
        <p:grpSp>
          <p:nvGrpSpPr>
            <p:cNvPr id="4" name="Group 30"/>
            <p:cNvGrpSpPr>
              <a:grpSpLocks/>
            </p:cNvGrpSpPr>
            <p:nvPr/>
          </p:nvGrpSpPr>
          <p:grpSpPr bwMode="auto">
            <a:xfrm>
              <a:off x="528" y="576"/>
              <a:ext cx="4560" cy="1392"/>
              <a:chOff x="528" y="2544"/>
              <a:chExt cx="4560" cy="1392"/>
            </a:xfrm>
          </p:grpSpPr>
          <p:cxnSp>
            <p:nvCxnSpPr>
              <p:cNvPr id="115739" name="AutoShape 31"/>
              <p:cNvCxnSpPr>
                <a:cxnSpLocks noChangeShapeType="1"/>
              </p:cNvCxnSpPr>
              <p:nvPr/>
            </p:nvCxnSpPr>
            <p:spPr bwMode="auto">
              <a:xfrm>
                <a:off x="528" y="3192"/>
                <a:ext cx="0" cy="0"/>
              </a:xfrm>
              <a:prstGeom prst="straightConnector1">
                <a:avLst/>
              </a:prstGeom>
              <a:noFill/>
              <a:ln w="19050">
                <a:solidFill>
                  <a:srgbClr val="FF0000"/>
                </a:solidFill>
                <a:round/>
                <a:headEnd/>
                <a:tailEnd/>
              </a:ln>
            </p:spPr>
          </p:cxnSp>
          <p:sp>
            <p:nvSpPr>
              <p:cNvPr id="115740" name="Line 32"/>
              <p:cNvSpPr>
                <a:spLocks noChangeShapeType="1"/>
              </p:cNvSpPr>
              <p:nvPr/>
            </p:nvSpPr>
            <p:spPr bwMode="auto">
              <a:xfrm>
                <a:off x="768" y="3456"/>
                <a:ext cx="336"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1" name="Line 33"/>
              <p:cNvSpPr>
                <a:spLocks noChangeShapeType="1"/>
              </p:cNvSpPr>
              <p:nvPr/>
            </p:nvSpPr>
            <p:spPr bwMode="auto">
              <a:xfrm>
                <a:off x="1104" y="3456"/>
                <a:ext cx="336"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2" name="Line 34"/>
              <p:cNvSpPr>
                <a:spLocks noChangeShapeType="1"/>
              </p:cNvSpPr>
              <p:nvPr/>
            </p:nvSpPr>
            <p:spPr bwMode="auto">
              <a:xfrm>
                <a:off x="1440" y="3456"/>
                <a:ext cx="288"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3" name="Line 35"/>
              <p:cNvSpPr>
                <a:spLocks noChangeShapeType="1"/>
              </p:cNvSpPr>
              <p:nvPr/>
            </p:nvSpPr>
            <p:spPr bwMode="auto">
              <a:xfrm>
                <a:off x="1728" y="3552"/>
                <a:ext cx="288" cy="14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4" name="Line 36"/>
              <p:cNvSpPr>
                <a:spLocks noChangeShapeType="1"/>
              </p:cNvSpPr>
              <p:nvPr/>
            </p:nvSpPr>
            <p:spPr bwMode="auto">
              <a:xfrm>
                <a:off x="2016" y="3696"/>
                <a:ext cx="240" cy="24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5" name="Line 37"/>
              <p:cNvSpPr>
                <a:spLocks noChangeShapeType="1"/>
              </p:cNvSpPr>
              <p:nvPr/>
            </p:nvSpPr>
            <p:spPr bwMode="auto">
              <a:xfrm flipV="1">
                <a:off x="2256" y="3552"/>
                <a:ext cx="144" cy="38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6" name="Line 38"/>
              <p:cNvSpPr>
                <a:spLocks noChangeShapeType="1"/>
              </p:cNvSpPr>
              <p:nvPr/>
            </p:nvSpPr>
            <p:spPr bwMode="auto">
              <a:xfrm flipV="1">
                <a:off x="2400" y="2544"/>
                <a:ext cx="96" cy="100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7" name="Line 39"/>
              <p:cNvSpPr>
                <a:spLocks noChangeShapeType="1"/>
              </p:cNvSpPr>
              <p:nvPr/>
            </p:nvSpPr>
            <p:spPr bwMode="auto">
              <a:xfrm>
                <a:off x="2496" y="2544"/>
                <a:ext cx="240" cy="38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8" name="Line 40"/>
              <p:cNvSpPr>
                <a:spLocks noChangeShapeType="1"/>
              </p:cNvSpPr>
              <p:nvPr/>
            </p:nvSpPr>
            <p:spPr bwMode="auto">
              <a:xfrm flipV="1">
                <a:off x="2736" y="2832"/>
                <a:ext cx="192"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49" name="Line 41"/>
              <p:cNvSpPr>
                <a:spLocks noChangeShapeType="1"/>
              </p:cNvSpPr>
              <p:nvPr/>
            </p:nvSpPr>
            <p:spPr bwMode="auto">
              <a:xfrm>
                <a:off x="2928" y="2832"/>
                <a:ext cx="336" cy="72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50" name="Line 42"/>
              <p:cNvSpPr>
                <a:spLocks noChangeShapeType="1"/>
              </p:cNvSpPr>
              <p:nvPr/>
            </p:nvSpPr>
            <p:spPr bwMode="auto">
              <a:xfrm>
                <a:off x="3264" y="3552"/>
                <a:ext cx="288"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51" name="Line 43"/>
              <p:cNvSpPr>
                <a:spLocks noChangeShapeType="1"/>
              </p:cNvSpPr>
              <p:nvPr/>
            </p:nvSpPr>
            <p:spPr bwMode="auto">
              <a:xfrm flipV="1">
                <a:off x="3552" y="3552"/>
                <a:ext cx="240" cy="96"/>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52" name="Line 44"/>
              <p:cNvSpPr>
                <a:spLocks noChangeShapeType="1"/>
              </p:cNvSpPr>
              <p:nvPr/>
            </p:nvSpPr>
            <p:spPr bwMode="auto">
              <a:xfrm>
                <a:off x="3792" y="3552"/>
                <a:ext cx="240" cy="4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53" name="Line 45"/>
              <p:cNvSpPr>
                <a:spLocks noChangeShapeType="1"/>
              </p:cNvSpPr>
              <p:nvPr/>
            </p:nvSpPr>
            <p:spPr bwMode="auto">
              <a:xfrm flipV="1">
                <a:off x="4032" y="3456"/>
                <a:ext cx="240" cy="144"/>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54" name="Line 46"/>
              <p:cNvSpPr>
                <a:spLocks noChangeShapeType="1"/>
              </p:cNvSpPr>
              <p:nvPr/>
            </p:nvSpPr>
            <p:spPr bwMode="auto">
              <a:xfrm flipV="1">
                <a:off x="4272" y="3408"/>
                <a:ext cx="240" cy="4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55" name="Line 47"/>
              <p:cNvSpPr>
                <a:spLocks noChangeShapeType="1"/>
              </p:cNvSpPr>
              <p:nvPr/>
            </p:nvSpPr>
            <p:spPr bwMode="auto">
              <a:xfrm flipV="1">
                <a:off x="4512" y="3360"/>
                <a:ext cx="288" cy="48"/>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15756" name="Line 48"/>
              <p:cNvSpPr>
                <a:spLocks noChangeShapeType="1"/>
              </p:cNvSpPr>
              <p:nvPr/>
            </p:nvSpPr>
            <p:spPr bwMode="auto">
              <a:xfrm>
                <a:off x="4800" y="3360"/>
                <a:ext cx="288" cy="0"/>
              </a:xfrm>
              <a:prstGeom prst="line">
                <a:avLst/>
              </a:prstGeom>
              <a:noFill/>
              <a:ln w="19050">
                <a:solidFill>
                  <a:srgbClr val="FF0000"/>
                </a:solidFill>
                <a:round/>
                <a:headEnd/>
                <a:tailEnd/>
              </a:ln>
            </p:spPr>
            <p:txBody>
              <a:bodyPr>
                <a:prstTxWarp prst="textNoShape">
                  <a:avLst/>
                </a:prstTxWarp>
              </a:bodyPr>
              <a:lstStyle/>
              <a:p>
                <a:endParaRPr lang="en-US"/>
              </a:p>
            </p:txBody>
          </p:sp>
        </p:grpSp>
      </p:grpSp>
      <p:sp>
        <p:nvSpPr>
          <p:cNvPr id="115717" name="Rectangle 54"/>
          <p:cNvSpPr>
            <a:spLocks noChangeArrowheads="1"/>
          </p:cNvSpPr>
          <p:nvPr/>
        </p:nvSpPr>
        <p:spPr bwMode="auto">
          <a:xfrm>
            <a:off x="762001" y="3155951"/>
            <a:ext cx="7772400" cy="2971800"/>
          </a:xfrm>
          <a:prstGeom prst="rect">
            <a:avLst/>
          </a:prstGeom>
          <a:solidFill>
            <a:schemeClr val="bg1"/>
          </a:solidFill>
          <a:ln w="9525">
            <a:solidFill>
              <a:schemeClr val="tx1"/>
            </a:solidFill>
            <a:miter lim="800000"/>
            <a:headEnd/>
            <a:tailEnd/>
          </a:ln>
        </p:spPr>
        <p:txBody>
          <a:bodyPr wrap="none" lIns="91436" tIns="45718" rIns="91436" bIns="45718" anchor="ctr">
            <a:prstTxWarp prst="textNoShape">
              <a:avLst/>
            </a:prstTxWarp>
          </a:bodyPr>
          <a:lstStyle/>
          <a:p>
            <a:endParaRPr lang="fr-FR"/>
          </a:p>
        </p:txBody>
      </p:sp>
      <p:cxnSp>
        <p:nvCxnSpPr>
          <p:cNvPr id="115718" name="AutoShape 55"/>
          <p:cNvCxnSpPr>
            <a:cxnSpLocks noChangeShapeType="1"/>
            <a:stCxn id="115717" idx="1"/>
            <a:endCxn id="115717" idx="1"/>
          </p:cNvCxnSpPr>
          <p:nvPr/>
        </p:nvCxnSpPr>
        <p:spPr bwMode="auto">
          <a:xfrm>
            <a:off x="762000" y="4641851"/>
            <a:ext cx="0" cy="0"/>
          </a:xfrm>
          <a:prstGeom prst="straightConnector1">
            <a:avLst/>
          </a:prstGeom>
          <a:noFill/>
          <a:ln w="9525">
            <a:solidFill>
              <a:schemeClr val="tx1"/>
            </a:solidFill>
            <a:round/>
            <a:headEnd/>
            <a:tailEnd/>
          </a:ln>
        </p:spPr>
      </p:cxnSp>
      <p:sp>
        <p:nvSpPr>
          <p:cNvPr id="115719" name="Oval 56"/>
          <p:cNvSpPr>
            <a:spLocks noChangeArrowheads="1"/>
          </p:cNvSpPr>
          <p:nvPr/>
        </p:nvSpPr>
        <p:spPr bwMode="auto">
          <a:xfrm>
            <a:off x="2133600" y="5289551"/>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0" name="Oval 57"/>
          <p:cNvSpPr>
            <a:spLocks noChangeArrowheads="1"/>
          </p:cNvSpPr>
          <p:nvPr/>
        </p:nvSpPr>
        <p:spPr bwMode="auto">
          <a:xfrm>
            <a:off x="3048001" y="5670551"/>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1" name="Oval 58"/>
          <p:cNvSpPr>
            <a:spLocks noChangeArrowheads="1"/>
          </p:cNvSpPr>
          <p:nvPr/>
        </p:nvSpPr>
        <p:spPr bwMode="auto">
          <a:xfrm>
            <a:off x="3733801" y="5518151"/>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2" name="Oval 59"/>
          <p:cNvSpPr>
            <a:spLocks noChangeArrowheads="1"/>
          </p:cNvSpPr>
          <p:nvPr/>
        </p:nvSpPr>
        <p:spPr bwMode="auto">
          <a:xfrm>
            <a:off x="4191001" y="4451351"/>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3" name="Oval 60"/>
          <p:cNvSpPr>
            <a:spLocks noChangeArrowheads="1"/>
          </p:cNvSpPr>
          <p:nvPr/>
        </p:nvSpPr>
        <p:spPr bwMode="auto">
          <a:xfrm>
            <a:off x="5029201" y="5441949"/>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4" name="Oval 61"/>
          <p:cNvSpPr>
            <a:spLocks noChangeArrowheads="1"/>
          </p:cNvSpPr>
          <p:nvPr/>
        </p:nvSpPr>
        <p:spPr bwMode="auto">
          <a:xfrm>
            <a:off x="5867401" y="5441949"/>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5" name="Oval 62"/>
          <p:cNvSpPr>
            <a:spLocks noChangeArrowheads="1"/>
          </p:cNvSpPr>
          <p:nvPr/>
        </p:nvSpPr>
        <p:spPr bwMode="auto">
          <a:xfrm>
            <a:off x="6629400" y="5289551"/>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6" name="Oval 63"/>
          <p:cNvSpPr>
            <a:spLocks noChangeArrowheads="1"/>
          </p:cNvSpPr>
          <p:nvPr/>
        </p:nvSpPr>
        <p:spPr bwMode="auto">
          <a:xfrm>
            <a:off x="7467600" y="5137151"/>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7" name="Oval 64"/>
          <p:cNvSpPr>
            <a:spLocks noChangeArrowheads="1"/>
          </p:cNvSpPr>
          <p:nvPr/>
        </p:nvSpPr>
        <p:spPr bwMode="auto">
          <a:xfrm>
            <a:off x="1066801" y="5289551"/>
            <a:ext cx="152400" cy="152400"/>
          </a:xfrm>
          <a:prstGeom prst="ellipse">
            <a:avLst/>
          </a:prstGeom>
          <a:solidFill>
            <a:srgbClr val="660066"/>
          </a:solidFill>
          <a:ln w="9525">
            <a:solidFill>
              <a:schemeClr val="tx1"/>
            </a:solidFill>
            <a:round/>
            <a:headEnd/>
            <a:tailEnd/>
          </a:ln>
        </p:spPr>
        <p:txBody>
          <a:bodyPr wrap="none" lIns="91436" tIns="45718" rIns="91436" bIns="45718" anchor="ctr">
            <a:prstTxWarp prst="textNoShape">
              <a:avLst/>
            </a:prstTxWarp>
          </a:bodyPr>
          <a:lstStyle/>
          <a:p>
            <a:endParaRPr lang="fr-FR"/>
          </a:p>
        </p:txBody>
      </p:sp>
      <p:sp>
        <p:nvSpPr>
          <p:cNvPr id="115728" name="Line 65"/>
          <p:cNvSpPr>
            <a:spLocks noChangeShapeType="1"/>
          </p:cNvSpPr>
          <p:nvPr/>
        </p:nvSpPr>
        <p:spPr bwMode="auto">
          <a:xfrm>
            <a:off x="1143000" y="5365751"/>
            <a:ext cx="1066800" cy="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29" name="Line 66"/>
          <p:cNvSpPr>
            <a:spLocks noChangeShapeType="1"/>
          </p:cNvSpPr>
          <p:nvPr/>
        </p:nvSpPr>
        <p:spPr bwMode="auto">
          <a:xfrm>
            <a:off x="2209800" y="5365751"/>
            <a:ext cx="914400" cy="38100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30" name="Line 67"/>
          <p:cNvSpPr>
            <a:spLocks noChangeShapeType="1"/>
          </p:cNvSpPr>
          <p:nvPr/>
        </p:nvSpPr>
        <p:spPr bwMode="auto">
          <a:xfrm flipV="1">
            <a:off x="3124200" y="5594351"/>
            <a:ext cx="685800" cy="15240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31" name="Line 68"/>
          <p:cNvSpPr>
            <a:spLocks noChangeShapeType="1"/>
          </p:cNvSpPr>
          <p:nvPr/>
        </p:nvSpPr>
        <p:spPr bwMode="auto">
          <a:xfrm flipV="1">
            <a:off x="3810000" y="4527551"/>
            <a:ext cx="457200" cy="106680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32" name="Line 69"/>
          <p:cNvSpPr>
            <a:spLocks noChangeShapeType="1"/>
          </p:cNvSpPr>
          <p:nvPr/>
        </p:nvSpPr>
        <p:spPr bwMode="auto">
          <a:xfrm>
            <a:off x="4267200" y="4527551"/>
            <a:ext cx="838200" cy="99060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33" name="Line 70"/>
          <p:cNvSpPr>
            <a:spLocks noChangeShapeType="1"/>
          </p:cNvSpPr>
          <p:nvPr/>
        </p:nvSpPr>
        <p:spPr bwMode="auto">
          <a:xfrm>
            <a:off x="5105400" y="5518149"/>
            <a:ext cx="838200" cy="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34" name="Line 71"/>
          <p:cNvSpPr>
            <a:spLocks noChangeShapeType="1"/>
          </p:cNvSpPr>
          <p:nvPr/>
        </p:nvSpPr>
        <p:spPr bwMode="auto">
          <a:xfrm flipV="1">
            <a:off x="5943600" y="5365751"/>
            <a:ext cx="762000" cy="15240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35" name="Line 72"/>
          <p:cNvSpPr>
            <a:spLocks noChangeShapeType="1"/>
          </p:cNvSpPr>
          <p:nvPr/>
        </p:nvSpPr>
        <p:spPr bwMode="auto">
          <a:xfrm flipV="1">
            <a:off x="6705601" y="5213351"/>
            <a:ext cx="838200" cy="15240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
        <p:nvSpPr>
          <p:cNvPr id="115736" name="Line 73"/>
          <p:cNvSpPr>
            <a:spLocks noChangeShapeType="1"/>
          </p:cNvSpPr>
          <p:nvPr/>
        </p:nvSpPr>
        <p:spPr bwMode="auto">
          <a:xfrm>
            <a:off x="7543800" y="5213351"/>
            <a:ext cx="685800" cy="0"/>
          </a:xfrm>
          <a:prstGeom prst="line">
            <a:avLst/>
          </a:prstGeom>
          <a:noFill/>
          <a:ln w="25400">
            <a:solidFill>
              <a:schemeClr val="tx1"/>
            </a:solidFill>
            <a:round/>
            <a:headEnd/>
            <a:tailEnd/>
          </a:ln>
        </p:spPr>
        <p:txBody>
          <a:bodyPr wrap="none" lIns="91436" tIns="45718" rIns="91436" bIns="45718"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239731"/>
            <a:ext cx="8896350" cy="5435330"/>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r>
              <a:rPr lang="fr-BE" b="1" dirty="0" smtClean="0">
                <a:solidFill>
                  <a:srgbClr val="CCFFCC"/>
                </a:solidFill>
                <a:latin typeface="Calibri"/>
                <a:cs typeface="Calibri"/>
              </a:rPr>
              <a:t>Origine des réponses M:</a:t>
            </a:r>
          </a:p>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La réponse M (potentiel global d’action musculaire </a:t>
            </a:r>
            <a:r>
              <a:rPr lang="fr-BE" b="1" dirty="0" smtClean="0">
                <a:solidFill>
                  <a:srgbClr val="FFFF00"/>
                </a:solidFill>
                <a:latin typeface="Calibri"/>
                <a:cs typeface="Calibri"/>
              </a:rPr>
              <a:t>PGAM</a:t>
            </a:r>
            <a:r>
              <a:rPr lang="fr-BE" dirty="0" smtClean="0">
                <a:solidFill>
                  <a:schemeClr val="bg1"/>
                </a:solidFill>
                <a:latin typeface="Calibri"/>
                <a:cs typeface="Calibri"/>
              </a:rPr>
              <a:t>) 	représente l’activité générée par les fibres musculaires 	innervées 	par les axones moteurs qui ont été stimulés</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La morphologie et la taille de la réponse M dépend du </a:t>
            </a:r>
            <a:r>
              <a:rPr lang="fr-BE" b="1" dirty="0" smtClean="0">
                <a:solidFill>
                  <a:srgbClr val="FFFF00"/>
                </a:solidFill>
                <a:latin typeface="Calibri"/>
                <a:cs typeface="Calibri"/>
              </a:rPr>
              <a:t>nombre</a:t>
            </a:r>
            <a:r>
              <a:rPr lang="fr-BE" dirty="0" smtClean="0">
                <a:solidFill>
                  <a:srgbClr val="FFFF00"/>
                </a:solidFill>
                <a:latin typeface="Calibri"/>
                <a:cs typeface="Calibri"/>
              </a:rPr>
              <a:t> </a:t>
            </a:r>
            <a:r>
              <a:rPr lang="fr-BE" dirty="0" smtClean="0">
                <a:solidFill>
                  <a:schemeClr val="bg1"/>
                </a:solidFill>
                <a:latin typeface="Calibri"/>
                <a:cs typeface="Calibri"/>
              </a:rPr>
              <a:t>et 	de la </a:t>
            </a:r>
            <a:r>
              <a:rPr lang="fr-BE" b="1" dirty="0" smtClean="0">
                <a:solidFill>
                  <a:srgbClr val="FFFF00"/>
                </a:solidFill>
                <a:latin typeface="Calibri"/>
                <a:cs typeface="Calibri"/>
              </a:rPr>
              <a:t>taille</a:t>
            </a:r>
            <a:r>
              <a:rPr lang="fr-BE" dirty="0" smtClean="0">
                <a:solidFill>
                  <a:srgbClr val="FFFF00"/>
                </a:solidFill>
                <a:latin typeface="Calibri"/>
                <a:cs typeface="Calibri"/>
              </a:rPr>
              <a:t> </a:t>
            </a:r>
            <a:r>
              <a:rPr lang="fr-BE" dirty="0" smtClean="0">
                <a:solidFill>
                  <a:schemeClr val="bg1"/>
                </a:solidFill>
                <a:latin typeface="Calibri"/>
                <a:cs typeface="Calibri"/>
              </a:rPr>
              <a:t>des fibres </a:t>
            </a:r>
            <a:r>
              <a:rPr lang="fr-BE" u="sng" dirty="0" smtClean="0">
                <a:solidFill>
                  <a:schemeClr val="bg1"/>
                </a:solidFill>
                <a:latin typeface="Calibri"/>
                <a:cs typeface="Calibri"/>
              </a:rPr>
              <a:t>musculaires </a:t>
            </a:r>
            <a:r>
              <a:rPr lang="fr-BE" dirty="0" smtClean="0">
                <a:solidFill>
                  <a:schemeClr val="bg1"/>
                </a:solidFill>
                <a:latin typeface="Calibri"/>
                <a:cs typeface="Calibri"/>
              </a:rPr>
              <a:t>activées et de la </a:t>
            </a:r>
            <a:r>
              <a:rPr lang="fr-BE" b="1" dirty="0" smtClean="0">
                <a:solidFill>
                  <a:srgbClr val="FFFF00"/>
                </a:solidFill>
                <a:latin typeface="Calibri"/>
                <a:cs typeface="Calibri"/>
              </a:rPr>
              <a:t>dispersion 	temporelle</a:t>
            </a:r>
            <a:r>
              <a:rPr lang="fr-BE" dirty="0" smtClean="0">
                <a:solidFill>
                  <a:srgbClr val="FFFF00"/>
                </a:solidFill>
                <a:latin typeface="Calibri"/>
                <a:cs typeface="Calibri"/>
              </a:rPr>
              <a:t> </a:t>
            </a:r>
            <a:r>
              <a:rPr lang="fr-BE" dirty="0" smtClean="0">
                <a:solidFill>
                  <a:schemeClr val="bg1"/>
                </a:solidFill>
                <a:latin typeface="Calibri"/>
                <a:cs typeface="Calibri"/>
              </a:rPr>
              <a:t>de leurs potentiels d’action</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La dispersion temporelle des potentiels d’action peut avoir une 	influence complexe sur la sommation des potentiels d’action; en 	principe, </a:t>
            </a:r>
            <a:r>
              <a:rPr lang="fr-BE" b="1" dirty="0" smtClean="0">
                <a:solidFill>
                  <a:srgbClr val="FFFF00"/>
                </a:solidFill>
                <a:latin typeface="Calibri"/>
                <a:cs typeface="Calibri"/>
              </a:rPr>
              <a:t>l’augmentaion de la dispersion temporelle prolonge la 	durée et réduit l’amplitude de la réponse M</a:t>
            </a:r>
            <a:endParaRPr lang="fr-BE"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935038" y="82550"/>
            <a:ext cx="7696200" cy="6873875"/>
            <a:chOff x="438" y="28"/>
            <a:chExt cx="4848" cy="4330"/>
          </a:xfrm>
        </p:grpSpPr>
        <p:grpSp>
          <p:nvGrpSpPr>
            <p:cNvPr id="3" name="Group 3"/>
            <p:cNvGrpSpPr>
              <a:grpSpLocks/>
            </p:cNvGrpSpPr>
            <p:nvPr/>
          </p:nvGrpSpPr>
          <p:grpSpPr bwMode="auto">
            <a:xfrm>
              <a:off x="438" y="28"/>
              <a:ext cx="4848" cy="4330"/>
              <a:chOff x="432" y="28"/>
              <a:chExt cx="4848" cy="4330"/>
            </a:xfrm>
          </p:grpSpPr>
          <p:pic>
            <p:nvPicPr>
              <p:cNvPr id="76862" name="Picture 4" descr="Conduction 1"/>
              <p:cNvPicPr>
                <a:picLocks noChangeAspect="1" noChangeArrowheads="1"/>
              </p:cNvPicPr>
              <p:nvPr/>
            </p:nvPicPr>
            <p:blipFill>
              <a:blip r:embed="rId3">
                <a:clrChange>
                  <a:clrFrom>
                    <a:srgbClr val="000000"/>
                  </a:clrFrom>
                  <a:clrTo>
                    <a:srgbClr val="000000">
                      <a:alpha val="0"/>
                    </a:srgbClr>
                  </a:clrTo>
                </a:clrChange>
                <a:lum bright="100000" contrast="100000"/>
              </a:blip>
              <a:srcRect/>
              <a:stretch>
                <a:fillRect/>
              </a:stretch>
            </p:blipFill>
            <p:spPr bwMode="auto">
              <a:xfrm>
                <a:off x="432" y="28"/>
                <a:ext cx="4848" cy="4330"/>
              </a:xfrm>
              <a:prstGeom prst="rect">
                <a:avLst/>
              </a:prstGeom>
              <a:noFill/>
              <a:ln w="9525">
                <a:noFill/>
                <a:miter lim="800000"/>
                <a:headEnd/>
                <a:tailEnd/>
              </a:ln>
            </p:spPr>
          </p:pic>
          <p:sp>
            <p:nvSpPr>
              <p:cNvPr id="76863" name="Line 5"/>
              <p:cNvSpPr>
                <a:spLocks noChangeShapeType="1"/>
              </p:cNvSpPr>
              <p:nvPr/>
            </p:nvSpPr>
            <p:spPr bwMode="auto">
              <a:xfrm>
                <a:off x="4086" y="4118"/>
                <a:ext cx="1008" cy="0"/>
              </a:xfrm>
              <a:prstGeom prst="line">
                <a:avLst/>
              </a:prstGeom>
              <a:noFill/>
              <a:ln w="25400">
                <a:solidFill>
                  <a:schemeClr val="bg1"/>
                </a:solidFill>
                <a:round/>
                <a:headEnd/>
                <a:tailEnd/>
              </a:ln>
            </p:spPr>
            <p:txBody>
              <a:bodyPr>
                <a:prstTxWarp prst="textNoShape">
                  <a:avLst/>
                </a:prstTxWarp>
              </a:bodyPr>
              <a:lstStyle/>
              <a:p>
                <a:endParaRPr lang="en-US">
                  <a:latin typeface="Calibri"/>
                  <a:cs typeface="Calibri"/>
                </a:endParaRPr>
              </a:p>
            </p:txBody>
          </p:sp>
        </p:grpSp>
        <p:sp>
          <p:nvSpPr>
            <p:cNvPr id="76846" name="Rectangle 6"/>
            <p:cNvSpPr>
              <a:spLocks noChangeArrowheads="1"/>
            </p:cNvSpPr>
            <p:nvPr/>
          </p:nvSpPr>
          <p:spPr bwMode="auto">
            <a:xfrm>
              <a:off x="900" y="2646"/>
              <a:ext cx="234" cy="216"/>
            </a:xfrm>
            <a:prstGeom prst="rect">
              <a:avLst/>
            </a:prstGeom>
            <a:noFill/>
            <a:ln w="19050">
              <a:solidFill>
                <a:srgbClr val="FF6600"/>
              </a:solidFill>
              <a:miter lim="800000"/>
              <a:headEnd/>
              <a:tailEnd/>
            </a:ln>
          </p:spPr>
          <p:txBody>
            <a:bodyPr wrap="none" anchor="ctr">
              <a:prstTxWarp prst="textNoShape">
                <a:avLst/>
              </a:prstTxWarp>
            </a:bodyPr>
            <a:lstStyle/>
            <a:p>
              <a:endParaRPr lang="fr-FR">
                <a:latin typeface="Calibri"/>
                <a:cs typeface="Calibri"/>
              </a:endParaRPr>
            </a:p>
          </p:txBody>
        </p:sp>
        <p:sp>
          <p:nvSpPr>
            <p:cNvPr id="76847" name="Line 7"/>
            <p:cNvSpPr>
              <a:spLocks noChangeShapeType="1"/>
            </p:cNvSpPr>
            <p:nvPr/>
          </p:nvSpPr>
          <p:spPr bwMode="auto">
            <a:xfrm>
              <a:off x="4590" y="3468"/>
              <a:ext cx="0" cy="216"/>
            </a:xfrm>
            <a:prstGeom prst="line">
              <a:avLst/>
            </a:prstGeom>
            <a:noFill/>
            <a:ln w="19050">
              <a:solidFill>
                <a:srgbClr val="FF6600"/>
              </a:solidFill>
              <a:round/>
              <a:headEnd/>
              <a:tailEnd/>
            </a:ln>
          </p:spPr>
          <p:txBody>
            <a:bodyPr>
              <a:prstTxWarp prst="textNoShape">
                <a:avLst/>
              </a:prstTxWarp>
            </a:bodyPr>
            <a:lstStyle/>
            <a:p>
              <a:endParaRPr lang="en-US">
                <a:latin typeface="Calibri"/>
                <a:cs typeface="Calibri"/>
              </a:endParaRPr>
            </a:p>
          </p:txBody>
        </p:sp>
        <p:sp>
          <p:nvSpPr>
            <p:cNvPr id="76848" name="Line 8"/>
            <p:cNvSpPr>
              <a:spLocks noChangeShapeType="1"/>
            </p:cNvSpPr>
            <p:nvPr/>
          </p:nvSpPr>
          <p:spPr bwMode="auto">
            <a:xfrm>
              <a:off x="4254" y="972"/>
              <a:ext cx="0" cy="216"/>
            </a:xfrm>
            <a:prstGeom prst="line">
              <a:avLst/>
            </a:prstGeom>
            <a:noFill/>
            <a:ln w="19050">
              <a:solidFill>
                <a:srgbClr val="FF6600"/>
              </a:solidFill>
              <a:round/>
              <a:headEnd/>
              <a:tailEnd/>
            </a:ln>
          </p:spPr>
          <p:txBody>
            <a:bodyPr>
              <a:prstTxWarp prst="textNoShape">
                <a:avLst/>
              </a:prstTxWarp>
            </a:bodyPr>
            <a:lstStyle/>
            <a:p>
              <a:endParaRPr lang="en-US">
                <a:latin typeface="Calibri"/>
                <a:cs typeface="Calibri"/>
              </a:endParaRPr>
            </a:p>
          </p:txBody>
        </p:sp>
        <p:sp>
          <p:nvSpPr>
            <p:cNvPr id="76849" name="Rectangle 9"/>
            <p:cNvSpPr>
              <a:spLocks noChangeArrowheads="1"/>
            </p:cNvSpPr>
            <p:nvPr/>
          </p:nvSpPr>
          <p:spPr bwMode="auto">
            <a:xfrm>
              <a:off x="2448" y="132"/>
              <a:ext cx="234" cy="216"/>
            </a:xfrm>
            <a:prstGeom prst="rect">
              <a:avLst/>
            </a:prstGeom>
            <a:noFill/>
            <a:ln w="19050">
              <a:solidFill>
                <a:srgbClr val="FF6600"/>
              </a:solidFill>
              <a:miter lim="800000"/>
              <a:headEnd/>
              <a:tailEnd/>
            </a:ln>
          </p:spPr>
          <p:txBody>
            <a:bodyPr wrap="none" anchor="ctr">
              <a:prstTxWarp prst="textNoShape">
                <a:avLst/>
              </a:prstTxWarp>
            </a:bodyPr>
            <a:lstStyle/>
            <a:p>
              <a:endParaRPr lang="fr-FR">
                <a:latin typeface="Calibri"/>
                <a:cs typeface="Calibri"/>
              </a:endParaRPr>
            </a:p>
          </p:txBody>
        </p:sp>
        <p:sp>
          <p:nvSpPr>
            <p:cNvPr id="76850" name="Line 10"/>
            <p:cNvSpPr>
              <a:spLocks noChangeShapeType="1"/>
            </p:cNvSpPr>
            <p:nvPr/>
          </p:nvSpPr>
          <p:spPr bwMode="auto">
            <a:xfrm>
              <a:off x="4272" y="630"/>
              <a:ext cx="174" cy="0"/>
            </a:xfrm>
            <a:prstGeom prst="line">
              <a:avLst/>
            </a:prstGeom>
            <a:noFill/>
            <a:ln w="19050">
              <a:solidFill>
                <a:srgbClr val="00FF00"/>
              </a:solidFill>
              <a:round/>
              <a:headEnd/>
              <a:tailEnd/>
            </a:ln>
          </p:spPr>
          <p:txBody>
            <a:bodyPr>
              <a:prstTxWarp prst="textNoShape">
                <a:avLst/>
              </a:prstTxWarp>
            </a:bodyPr>
            <a:lstStyle/>
            <a:p>
              <a:endParaRPr lang="en-US">
                <a:latin typeface="Calibri"/>
                <a:cs typeface="Calibri"/>
              </a:endParaRPr>
            </a:p>
          </p:txBody>
        </p:sp>
        <p:sp>
          <p:nvSpPr>
            <p:cNvPr id="76851" name="Line 11"/>
            <p:cNvSpPr>
              <a:spLocks noChangeShapeType="1"/>
            </p:cNvSpPr>
            <p:nvPr/>
          </p:nvSpPr>
          <p:spPr bwMode="auto">
            <a:xfrm>
              <a:off x="4464" y="1260"/>
              <a:ext cx="174" cy="0"/>
            </a:xfrm>
            <a:prstGeom prst="line">
              <a:avLst/>
            </a:prstGeom>
            <a:noFill/>
            <a:ln w="19050">
              <a:solidFill>
                <a:srgbClr val="00FF00"/>
              </a:solidFill>
              <a:round/>
              <a:headEnd/>
              <a:tailEnd/>
            </a:ln>
          </p:spPr>
          <p:txBody>
            <a:bodyPr>
              <a:prstTxWarp prst="textNoShape">
                <a:avLst/>
              </a:prstTxWarp>
            </a:bodyPr>
            <a:lstStyle/>
            <a:p>
              <a:endParaRPr lang="en-US">
                <a:latin typeface="Calibri"/>
                <a:cs typeface="Calibri"/>
              </a:endParaRPr>
            </a:p>
          </p:txBody>
        </p:sp>
        <p:sp>
          <p:nvSpPr>
            <p:cNvPr id="76852" name="Line 12"/>
            <p:cNvSpPr>
              <a:spLocks noChangeShapeType="1"/>
            </p:cNvSpPr>
            <p:nvPr/>
          </p:nvSpPr>
          <p:spPr bwMode="auto">
            <a:xfrm>
              <a:off x="4620" y="3120"/>
              <a:ext cx="174" cy="0"/>
            </a:xfrm>
            <a:prstGeom prst="line">
              <a:avLst/>
            </a:prstGeom>
            <a:noFill/>
            <a:ln w="19050">
              <a:solidFill>
                <a:srgbClr val="00FF00"/>
              </a:solidFill>
              <a:round/>
              <a:headEnd/>
              <a:tailEnd/>
            </a:ln>
          </p:spPr>
          <p:txBody>
            <a:bodyPr>
              <a:prstTxWarp prst="textNoShape">
                <a:avLst/>
              </a:prstTxWarp>
            </a:bodyPr>
            <a:lstStyle/>
            <a:p>
              <a:endParaRPr lang="en-US">
                <a:latin typeface="Calibri"/>
                <a:cs typeface="Calibri"/>
              </a:endParaRPr>
            </a:p>
          </p:txBody>
        </p:sp>
        <p:sp>
          <p:nvSpPr>
            <p:cNvPr id="76853" name="Line 13"/>
            <p:cNvSpPr>
              <a:spLocks noChangeShapeType="1"/>
            </p:cNvSpPr>
            <p:nvPr/>
          </p:nvSpPr>
          <p:spPr bwMode="auto">
            <a:xfrm>
              <a:off x="4788" y="3750"/>
              <a:ext cx="174" cy="0"/>
            </a:xfrm>
            <a:prstGeom prst="line">
              <a:avLst/>
            </a:prstGeom>
            <a:noFill/>
            <a:ln w="19050">
              <a:solidFill>
                <a:srgbClr val="00FF00"/>
              </a:solidFill>
              <a:round/>
              <a:headEnd/>
              <a:tailEnd/>
            </a:ln>
          </p:spPr>
          <p:txBody>
            <a:bodyPr>
              <a:prstTxWarp prst="textNoShape">
                <a:avLst/>
              </a:prstTxWarp>
            </a:bodyPr>
            <a:lstStyle/>
            <a:p>
              <a:endParaRPr lang="en-US">
                <a:latin typeface="Calibri"/>
                <a:cs typeface="Calibri"/>
              </a:endParaRPr>
            </a:p>
          </p:txBody>
        </p:sp>
        <p:sp>
          <p:nvSpPr>
            <p:cNvPr id="76854" name="Rectangle 14"/>
            <p:cNvSpPr>
              <a:spLocks noChangeArrowheads="1"/>
            </p:cNvSpPr>
            <p:nvPr/>
          </p:nvSpPr>
          <p:spPr bwMode="auto">
            <a:xfrm>
              <a:off x="4890" y="1314"/>
              <a:ext cx="56" cy="180"/>
            </a:xfrm>
            <a:prstGeom prst="rect">
              <a:avLst/>
            </a:prstGeom>
            <a:solidFill>
              <a:srgbClr val="000066"/>
            </a:solidFill>
            <a:ln w="9525">
              <a:noFill/>
              <a:miter lim="800000"/>
              <a:headEnd/>
              <a:tailEnd/>
            </a:ln>
          </p:spPr>
          <p:txBody>
            <a:bodyPr wrap="none" anchor="ctr">
              <a:prstTxWarp prst="textNoShape">
                <a:avLst/>
              </a:prstTxWarp>
            </a:bodyPr>
            <a:lstStyle/>
            <a:p>
              <a:endParaRPr lang="fr-FR">
                <a:latin typeface="Calibri"/>
                <a:cs typeface="Calibri"/>
              </a:endParaRPr>
            </a:p>
          </p:txBody>
        </p:sp>
        <p:sp>
          <p:nvSpPr>
            <p:cNvPr id="76855" name="Rectangle 15"/>
            <p:cNvSpPr>
              <a:spLocks noChangeArrowheads="1"/>
            </p:cNvSpPr>
            <p:nvPr/>
          </p:nvSpPr>
          <p:spPr bwMode="auto">
            <a:xfrm>
              <a:off x="3534" y="1014"/>
              <a:ext cx="56" cy="180"/>
            </a:xfrm>
            <a:prstGeom prst="rect">
              <a:avLst/>
            </a:prstGeom>
            <a:solidFill>
              <a:srgbClr val="000066"/>
            </a:solidFill>
            <a:ln w="9525">
              <a:noFill/>
              <a:miter lim="800000"/>
              <a:headEnd/>
              <a:tailEnd/>
            </a:ln>
          </p:spPr>
          <p:txBody>
            <a:bodyPr wrap="none" anchor="ctr">
              <a:prstTxWarp prst="textNoShape">
                <a:avLst/>
              </a:prstTxWarp>
            </a:bodyPr>
            <a:lstStyle/>
            <a:p>
              <a:endParaRPr lang="fr-FR">
                <a:latin typeface="Calibri"/>
                <a:cs typeface="Calibri"/>
              </a:endParaRPr>
            </a:p>
          </p:txBody>
        </p:sp>
        <p:sp>
          <p:nvSpPr>
            <p:cNvPr id="76856" name="Rectangle 16"/>
            <p:cNvSpPr>
              <a:spLocks noChangeArrowheads="1"/>
            </p:cNvSpPr>
            <p:nvPr/>
          </p:nvSpPr>
          <p:spPr bwMode="auto">
            <a:xfrm>
              <a:off x="3402" y="330"/>
              <a:ext cx="56" cy="180"/>
            </a:xfrm>
            <a:prstGeom prst="rect">
              <a:avLst/>
            </a:prstGeom>
            <a:solidFill>
              <a:srgbClr val="000066"/>
            </a:solidFill>
            <a:ln w="9525">
              <a:noFill/>
              <a:miter lim="800000"/>
              <a:headEnd/>
              <a:tailEnd/>
            </a:ln>
          </p:spPr>
          <p:txBody>
            <a:bodyPr wrap="none" anchor="ctr">
              <a:prstTxWarp prst="textNoShape">
                <a:avLst/>
              </a:prstTxWarp>
            </a:bodyPr>
            <a:lstStyle/>
            <a:p>
              <a:endParaRPr lang="fr-FR">
                <a:latin typeface="Calibri"/>
                <a:cs typeface="Calibri"/>
              </a:endParaRPr>
            </a:p>
          </p:txBody>
        </p:sp>
        <p:sp>
          <p:nvSpPr>
            <p:cNvPr id="76857" name="Text Box 17"/>
            <p:cNvSpPr txBox="1">
              <a:spLocks noChangeArrowheads="1"/>
            </p:cNvSpPr>
            <p:nvPr/>
          </p:nvSpPr>
          <p:spPr bwMode="auto">
            <a:xfrm>
              <a:off x="5078" y="905"/>
              <a:ext cx="116" cy="291"/>
            </a:xfrm>
            <a:prstGeom prst="rect">
              <a:avLst/>
            </a:prstGeom>
            <a:noFill/>
            <a:ln w="9525">
              <a:noFill/>
              <a:miter lim="800000"/>
              <a:headEnd/>
              <a:tailEnd/>
            </a:ln>
          </p:spPr>
          <p:txBody>
            <a:bodyPr wrap="none">
              <a:prstTxWarp prst="textNoShape">
                <a:avLst/>
              </a:prstTxWarp>
              <a:spAutoFit/>
            </a:bodyPr>
            <a:lstStyle/>
            <a:p>
              <a:endParaRPr lang="fr-FR">
                <a:solidFill>
                  <a:srgbClr val="FF0000"/>
                </a:solidFill>
                <a:latin typeface="Calibri"/>
                <a:cs typeface="Calibri"/>
              </a:endParaRPr>
            </a:p>
          </p:txBody>
        </p:sp>
        <p:sp>
          <p:nvSpPr>
            <p:cNvPr id="76858" name="Text Box 18"/>
            <p:cNvSpPr txBox="1">
              <a:spLocks noChangeArrowheads="1"/>
            </p:cNvSpPr>
            <p:nvPr/>
          </p:nvSpPr>
          <p:spPr bwMode="auto">
            <a:xfrm>
              <a:off x="626" y="36"/>
              <a:ext cx="713" cy="291"/>
            </a:xfrm>
            <a:prstGeom prst="rect">
              <a:avLst/>
            </a:prstGeom>
            <a:noFill/>
            <a:ln w="9525">
              <a:noFill/>
              <a:miter lim="800000"/>
              <a:headEnd/>
              <a:tailEnd/>
            </a:ln>
          </p:spPr>
          <p:txBody>
            <a:bodyPr wrap="none">
              <a:prstTxWarp prst="textNoShape">
                <a:avLst/>
              </a:prstTxWarp>
              <a:spAutoFit/>
            </a:bodyPr>
            <a:lstStyle/>
            <a:p>
              <a:r>
                <a:rPr lang="fr-BE" dirty="0" smtClean="0">
                  <a:solidFill>
                    <a:srgbClr val="FFFF00"/>
                  </a:solidFill>
                  <a:latin typeface="Calibri"/>
                  <a:cs typeface="Calibri"/>
                </a:rPr>
                <a:t>Poignet</a:t>
              </a:r>
              <a:endParaRPr lang="fr-FR" dirty="0">
                <a:solidFill>
                  <a:srgbClr val="FFFF00"/>
                </a:solidFill>
                <a:latin typeface="Calibri"/>
                <a:cs typeface="Calibri"/>
              </a:endParaRPr>
            </a:p>
          </p:txBody>
        </p:sp>
        <p:sp>
          <p:nvSpPr>
            <p:cNvPr id="76859" name="Text Box 19"/>
            <p:cNvSpPr txBox="1">
              <a:spLocks noChangeArrowheads="1"/>
            </p:cNvSpPr>
            <p:nvPr/>
          </p:nvSpPr>
          <p:spPr bwMode="auto">
            <a:xfrm>
              <a:off x="626" y="2340"/>
              <a:ext cx="622" cy="291"/>
            </a:xfrm>
            <a:prstGeom prst="rect">
              <a:avLst/>
            </a:prstGeom>
            <a:noFill/>
            <a:ln w="9525">
              <a:noFill/>
              <a:miter lim="800000"/>
              <a:headEnd/>
              <a:tailEnd/>
            </a:ln>
          </p:spPr>
          <p:txBody>
            <a:bodyPr wrap="none">
              <a:prstTxWarp prst="textNoShape">
                <a:avLst/>
              </a:prstTxWarp>
              <a:spAutoFit/>
            </a:bodyPr>
            <a:lstStyle/>
            <a:p>
              <a:r>
                <a:rPr lang="fr-BE" dirty="0" smtClean="0">
                  <a:solidFill>
                    <a:srgbClr val="FFFF00"/>
                  </a:solidFill>
                  <a:latin typeface="Calibri"/>
                  <a:cs typeface="Calibri"/>
                </a:rPr>
                <a:t>Coude</a:t>
              </a:r>
              <a:endParaRPr lang="fr-FR" dirty="0">
                <a:solidFill>
                  <a:srgbClr val="FFFF00"/>
                </a:solidFill>
                <a:latin typeface="Calibri"/>
                <a:cs typeface="Calibri"/>
              </a:endParaRPr>
            </a:p>
          </p:txBody>
        </p:sp>
        <p:sp>
          <p:nvSpPr>
            <p:cNvPr id="76860" name="Text Box 20"/>
            <p:cNvSpPr txBox="1">
              <a:spLocks noChangeArrowheads="1"/>
            </p:cNvSpPr>
            <p:nvPr/>
          </p:nvSpPr>
          <p:spPr bwMode="auto">
            <a:xfrm>
              <a:off x="5114" y="3449"/>
              <a:ext cx="116" cy="291"/>
            </a:xfrm>
            <a:prstGeom prst="rect">
              <a:avLst/>
            </a:prstGeom>
            <a:noFill/>
            <a:ln w="9525">
              <a:noFill/>
              <a:miter lim="800000"/>
              <a:headEnd/>
              <a:tailEnd/>
            </a:ln>
          </p:spPr>
          <p:txBody>
            <a:bodyPr wrap="none">
              <a:prstTxWarp prst="textNoShape">
                <a:avLst/>
              </a:prstTxWarp>
              <a:spAutoFit/>
            </a:bodyPr>
            <a:lstStyle/>
            <a:p>
              <a:endParaRPr lang="fr-FR">
                <a:solidFill>
                  <a:srgbClr val="FF0000"/>
                </a:solidFill>
                <a:latin typeface="Calibri"/>
                <a:cs typeface="Calibri"/>
              </a:endParaRPr>
            </a:p>
          </p:txBody>
        </p:sp>
        <p:sp>
          <p:nvSpPr>
            <p:cNvPr id="76861" name="Text Box 21"/>
            <p:cNvSpPr txBox="1">
              <a:spLocks noChangeArrowheads="1"/>
            </p:cNvSpPr>
            <p:nvPr/>
          </p:nvSpPr>
          <p:spPr bwMode="auto">
            <a:xfrm>
              <a:off x="2106" y="2021"/>
              <a:ext cx="634" cy="291"/>
            </a:xfrm>
            <a:prstGeom prst="rect">
              <a:avLst/>
            </a:prstGeom>
            <a:noFill/>
            <a:ln w="9525">
              <a:noFill/>
              <a:miter lim="800000"/>
              <a:headEnd/>
              <a:tailEnd/>
            </a:ln>
          </p:spPr>
          <p:txBody>
            <a:bodyPr wrap="none">
              <a:prstTxWarp prst="textNoShape">
                <a:avLst/>
              </a:prstTxWarp>
              <a:spAutoFit/>
            </a:bodyPr>
            <a:lstStyle/>
            <a:p>
              <a:r>
                <a:rPr lang="fr-BE" dirty="0" smtClean="0">
                  <a:solidFill>
                    <a:srgbClr val="FF0000"/>
                  </a:solidFill>
                  <a:latin typeface="Calibri"/>
                  <a:cs typeface="Calibri"/>
                </a:rPr>
                <a:t>VCM </a:t>
              </a:r>
              <a:r>
                <a:rPr lang="fr-BE" dirty="0">
                  <a:solidFill>
                    <a:srgbClr val="FF0000"/>
                  </a:solidFill>
                  <a:latin typeface="Calibri"/>
                  <a:cs typeface="Calibri"/>
                </a:rPr>
                <a:t>=</a:t>
              </a:r>
              <a:endParaRPr lang="fr-FR" dirty="0">
                <a:solidFill>
                  <a:srgbClr val="FF0000"/>
                </a:solidFill>
                <a:latin typeface="Calibri"/>
                <a:cs typeface="Calibri"/>
              </a:endParaRPr>
            </a:p>
          </p:txBody>
        </p:sp>
      </p:grpSp>
      <p:sp>
        <p:nvSpPr>
          <p:cNvPr id="76803" name="Rectangle 22"/>
          <p:cNvSpPr>
            <a:spLocks noChangeArrowheads="1"/>
          </p:cNvSpPr>
          <p:nvPr/>
        </p:nvSpPr>
        <p:spPr bwMode="auto">
          <a:xfrm>
            <a:off x="5270500" y="4330702"/>
            <a:ext cx="1409700" cy="2374900"/>
          </a:xfrm>
          <a:prstGeom prst="rect">
            <a:avLst/>
          </a:prstGeom>
          <a:solidFill>
            <a:srgbClr val="000066"/>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76804" name="Rectangle 23"/>
          <p:cNvSpPr>
            <a:spLocks noChangeArrowheads="1"/>
          </p:cNvSpPr>
          <p:nvPr/>
        </p:nvSpPr>
        <p:spPr bwMode="auto">
          <a:xfrm>
            <a:off x="5232400" y="406402"/>
            <a:ext cx="1409700" cy="2374900"/>
          </a:xfrm>
          <a:prstGeom prst="rect">
            <a:avLst/>
          </a:prstGeom>
          <a:solidFill>
            <a:srgbClr val="000066"/>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grpSp>
        <p:nvGrpSpPr>
          <p:cNvPr id="4" name="Group 24"/>
          <p:cNvGrpSpPr>
            <a:grpSpLocks/>
          </p:cNvGrpSpPr>
          <p:nvPr/>
        </p:nvGrpSpPr>
        <p:grpSpPr bwMode="auto">
          <a:xfrm>
            <a:off x="5424491" y="546102"/>
            <a:ext cx="288925" cy="2070100"/>
            <a:chOff x="3267" y="296"/>
            <a:chExt cx="182" cy="1304"/>
          </a:xfrm>
        </p:grpSpPr>
        <p:grpSp>
          <p:nvGrpSpPr>
            <p:cNvPr id="5" name="Group 25"/>
            <p:cNvGrpSpPr>
              <a:grpSpLocks/>
            </p:cNvGrpSpPr>
            <p:nvPr/>
          </p:nvGrpSpPr>
          <p:grpSpPr bwMode="auto">
            <a:xfrm>
              <a:off x="3273" y="1438"/>
              <a:ext cx="124" cy="162"/>
              <a:chOff x="3273" y="1438"/>
              <a:chExt cx="124" cy="162"/>
            </a:xfrm>
          </p:grpSpPr>
          <p:sp>
            <p:nvSpPr>
              <p:cNvPr id="76842" name="Line 26"/>
              <p:cNvSpPr>
                <a:spLocks noChangeShapeType="1"/>
              </p:cNvSpPr>
              <p:nvPr/>
            </p:nvSpPr>
            <p:spPr bwMode="auto">
              <a:xfrm flipV="1">
                <a:off x="3273" y="1438"/>
                <a:ext cx="31" cy="115"/>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43" name="Line 27"/>
              <p:cNvSpPr>
                <a:spLocks noChangeShapeType="1"/>
              </p:cNvSpPr>
              <p:nvPr/>
            </p:nvSpPr>
            <p:spPr bwMode="auto">
              <a:xfrm flipH="1" flipV="1">
                <a:off x="3303" y="1440"/>
                <a:ext cx="58" cy="160"/>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44" name="Line 28"/>
              <p:cNvSpPr>
                <a:spLocks noChangeShapeType="1"/>
              </p:cNvSpPr>
              <p:nvPr/>
            </p:nvSpPr>
            <p:spPr bwMode="auto">
              <a:xfrm flipH="1">
                <a:off x="3357" y="1561"/>
                <a:ext cx="40" cy="39"/>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6" name="Group 29"/>
            <p:cNvGrpSpPr>
              <a:grpSpLocks/>
            </p:cNvGrpSpPr>
            <p:nvPr/>
          </p:nvGrpSpPr>
          <p:grpSpPr bwMode="auto">
            <a:xfrm>
              <a:off x="3281" y="1070"/>
              <a:ext cx="120" cy="238"/>
              <a:chOff x="3281" y="1070"/>
              <a:chExt cx="120" cy="238"/>
            </a:xfrm>
          </p:grpSpPr>
          <p:sp>
            <p:nvSpPr>
              <p:cNvPr id="76839" name="Line 30"/>
              <p:cNvSpPr>
                <a:spLocks noChangeShapeType="1"/>
              </p:cNvSpPr>
              <p:nvPr/>
            </p:nvSpPr>
            <p:spPr bwMode="auto">
              <a:xfrm flipV="1">
                <a:off x="3281" y="1070"/>
                <a:ext cx="28" cy="164"/>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40" name="Line 31"/>
              <p:cNvSpPr>
                <a:spLocks noChangeShapeType="1"/>
              </p:cNvSpPr>
              <p:nvPr/>
            </p:nvSpPr>
            <p:spPr bwMode="auto">
              <a:xfrm flipH="1" flipV="1">
                <a:off x="3309" y="1075"/>
                <a:ext cx="68" cy="233"/>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41" name="Line 32"/>
              <p:cNvSpPr>
                <a:spLocks noChangeShapeType="1"/>
              </p:cNvSpPr>
              <p:nvPr/>
            </p:nvSpPr>
            <p:spPr bwMode="auto">
              <a:xfrm flipV="1">
                <a:off x="3378" y="1242"/>
                <a:ext cx="23" cy="63"/>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7" name="Group 33"/>
            <p:cNvGrpSpPr>
              <a:grpSpLocks/>
            </p:cNvGrpSpPr>
            <p:nvPr/>
          </p:nvGrpSpPr>
          <p:grpSpPr bwMode="auto">
            <a:xfrm>
              <a:off x="3287" y="675"/>
              <a:ext cx="162" cy="282"/>
              <a:chOff x="3287" y="675"/>
              <a:chExt cx="162" cy="282"/>
            </a:xfrm>
          </p:grpSpPr>
          <p:sp>
            <p:nvSpPr>
              <p:cNvPr id="76836" name="Line 34"/>
              <p:cNvSpPr>
                <a:spLocks noChangeShapeType="1"/>
              </p:cNvSpPr>
              <p:nvPr/>
            </p:nvSpPr>
            <p:spPr bwMode="auto">
              <a:xfrm flipV="1">
                <a:off x="3287" y="675"/>
                <a:ext cx="44" cy="215"/>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37" name="Line 35"/>
              <p:cNvSpPr>
                <a:spLocks noChangeShapeType="1"/>
              </p:cNvSpPr>
              <p:nvPr/>
            </p:nvSpPr>
            <p:spPr bwMode="auto">
              <a:xfrm flipH="1" flipV="1">
                <a:off x="3333" y="677"/>
                <a:ext cx="86" cy="280"/>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38" name="Line 36"/>
              <p:cNvSpPr>
                <a:spLocks noChangeShapeType="1"/>
              </p:cNvSpPr>
              <p:nvPr/>
            </p:nvSpPr>
            <p:spPr bwMode="auto">
              <a:xfrm flipV="1">
                <a:off x="3421" y="879"/>
                <a:ext cx="28" cy="78"/>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8" name="Group 37"/>
            <p:cNvGrpSpPr>
              <a:grpSpLocks/>
            </p:cNvGrpSpPr>
            <p:nvPr/>
          </p:nvGrpSpPr>
          <p:grpSpPr bwMode="auto">
            <a:xfrm>
              <a:off x="3267" y="296"/>
              <a:ext cx="164" cy="327"/>
              <a:chOff x="3267" y="296"/>
              <a:chExt cx="164" cy="318"/>
            </a:xfrm>
          </p:grpSpPr>
          <p:sp>
            <p:nvSpPr>
              <p:cNvPr id="76833" name="Line 38"/>
              <p:cNvSpPr>
                <a:spLocks noChangeShapeType="1"/>
              </p:cNvSpPr>
              <p:nvPr/>
            </p:nvSpPr>
            <p:spPr bwMode="auto">
              <a:xfrm flipV="1">
                <a:off x="3267" y="301"/>
                <a:ext cx="50" cy="256"/>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34" name="Line 39"/>
              <p:cNvSpPr>
                <a:spLocks noChangeShapeType="1"/>
              </p:cNvSpPr>
              <p:nvPr/>
            </p:nvSpPr>
            <p:spPr bwMode="auto">
              <a:xfrm flipH="1" flipV="1">
                <a:off x="3319" y="296"/>
                <a:ext cx="82" cy="312"/>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35" name="Line 40"/>
              <p:cNvSpPr>
                <a:spLocks noChangeShapeType="1"/>
              </p:cNvSpPr>
              <p:nvPr/>
            </p:nvSpPr>
            <p:spPr bwMode="auto">
              <a:xfrm flipV="1">
                <a:off x="3409" y="561"/>
                <a:ext cx="22" cy="53"/>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grpSp>
        <p:nvGrpSpPr>
          <p:cNvPr id="9" name="Group 41"/>
          <p:cNvGrpSpPr>
            <a:grpSpLocks/>
          </p:cNvGrpSpPr>
          <p:nvPr/>
        </p:nvGrpSpPr>
        <p:grpSpPr bwMode="auto">
          <a:xfrm>
            <a:off x="5924553" y="4465640"/>
            <a:ext cx="371475" cy="2098675"/>
            <a:chOff x="3732" y="2813"/>
            <a:chExt cx="234" cy="1322"/>
          </a:xfrm>
        </p:grpSpPr>
        <p:grpSp>
          <p:nvGrpSpPr>
            <p:cNvPr id="10" name="Group 42"/>
            <p:cNvGrpSpPr>
              <a:grpSpLocks/>
            </p:cNvGrpSpPr>
            <p:nvPr/>
          </p:nvGrpSpPr>
          <p:grpSpPr bwMode="auto">
            <a:xfrm>
              <a:off x="3842" y="3973"/>
              <a:ext cx="124" cy="162"/>
              <a:chOff x="3273" y="1438"/>
              <a:chExt cx="124" cy="162"/>
            </a:xfrm>
          </p:grpSpPr>
          <p:sp>
            <p:nvSpPr>
              <p:cNvPr id="76826" name="Line 43"/>
              <p:cNvSpPr>
                <a:spLocks noChangeShapeType="1"/>
              </p:cNvSpPr>
              <p:nvPr/>
            </p:nvSpPr>
            <p:spPr bwMode="auto">
              <a:xfrm flipV="1">
                <a:off x="3273" y="1438"/>
                <a:ext cx="31" cy="115"/>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27" name="Line 44"/>
              <p:cNvSpPr>
                <a:spLocks noChangeShapeType="1"/>
              </p:cNvSpPr>
              <p:nvPr/>
            </p:nvSpPr>
            <p:spPr bwMode="auto">
              <a:xfrm flipH="1" flipV="1">
                <a:off x="3303" y="1440"/>
                <a:ext cx="58" cy="160"/>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28" name="Line 45"/>
              <p:cNvSpPr>
                <a:spLocks noChangeShapeType="1"/>
              </p:cNvSpPr>
              <p:nvPr/>
            </p:nvSpPr>
            <p:spPr bwMode="auto">
              <a:xfrm flipH="1">
                <a:off x="3357" y="1561"/>
                <a:ext cx="40" cy="39"/>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11" name="Group 46"/>
            <p:cNvGrpSpPr>
              <a:grpSpLocks/>
            </p:cNvGrpSpPr>
            <p:nvPr/>
          </p:nvGrpSpPr>
          <p:grpSpPr bwMode="auto">
            <a:xfrm>
              <a:off x="3805" y="3593"/>
              <a:ext cx="126" cy="250"/>
              <a:chOff x="3281" y="1070"/>
              <a:chExt cx="120" cy="238"/>
            </a:xfrm>
          </p:grpSpPr>
          <p:sp>
            <p:nvSpPr>
              <p:cNvPr id="76823" name="Line 47"/>
              <p:cNvSpPr>
                <a:spLocks noChangeShapeType="1"/>
              </p:cNvSpPr>
              <p:nvPr/>
            </p:nvSpPr>
            <p:spPr bwMode="auto">
              <a:xfrm flipV="1">
                <a:off x="3281" y="1070"/>
                <a:ext cx="28" cy="164"/>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24" name="Line 48"/>
              <p:cNvSpPr>
                <a:spLocks noChangeShapeType="1"/>
              </p:cNvSpPr>
              <p:nvPr/>
            </p:nvSpPr>
            <p:spPr bwMode="auto">
              <a:xfrm flipH="1" flipV="1">
                <a:off x="3309" y="1075"/>
                <a:ext cx="68" cy="233"/>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25" name="Line 49"/>
              <p:cNvSpPr>
                <a:spLocks noChangeShapeType="1"/>
              </p:cNvSpPr>
              <p:nvPr/>
            </p:nvSpPr>
            <p:spPr bwMode="auto">
              <a:xfrm flipV="1">
                <a:off x="3378" y="1242"/>
                <a:ext cx="23" cy="63"/>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12" name="Group 50"/>
            <p:cNvGrpSpPr>
              <a:grpSpLocks/>
            </p:cNvGrpSpPr>
            <p:nvPr/>
          </p:nvGrpSpPr>
          <p:grpSpPr bwMode="auto">
            <a:xfrm>
              <a:off x="3761" y="3180"/>
              <a:ext cx="162" cy="324"/>
              <a:chOff x="3287" y="675"/>
              <a:chExt cx="162" cy="282"/>
            </a:xfrm>
          </p:grpSpPr>
          <p:sp>
            <p:nvSpPr>
              <p:cNvPr id="76820" name="Line 51"/>
              <p:cNvSpPr>
                <a:spLocks noChangeShapeType="1"/>
              </p:cNvSpPr>
              <p:nvPr/>
            </p:nvSpPr>
            <p:spPr bwMode="auto">
              <a:xfrm flipV="1">
                <a:off x="3287" y="675"/>
                <a:ext cx="44" cy="215"/>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21" name="Line 52"/>
              <p:cNvSpPr>
                <a:spLocks noChangeShapeType="1"/>
              </p:cNvSpPr>
              <p:nvPr/>
            </p:nvSpPr>
            <p:spPr bwMode="auto">
              <a:xfrm flipH="1" flipV="1">
                <a:off x="3333" y="677"/>
                <a:ext cx="86" cy="280"/>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22" name="Line 53"/>
              <p:cNvSpPr>
                <a:spLocks noChangeShapeType="1"/>
              </p:cNvSpPr>
              <p:nvPr/>
            </p:nvSpPr>
            <p:spPr bwMode="auto">
              <a:xfrm flipV="1">
                <a:off x="3421" y="879"/>
                <a:ext cx="28" cy="78"/>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nvGrpSpPr>
            <p:cNvPr id="13" name="Group 54"/>
            <p:cNvGrpSpPr>
              <a:grpSpLocks/>
            </p:cNvGrpSpPr>
            <p:nvPr/>
          </p:nvGrpSpPr>
          <p:grpSpPr bwMode="auto">
            <a:xfrm>
              <a:off x="3732" y="2813"/>
              <a:ext cx="191" cy="354"/>
              <a:chOff x="3267" y="296"/>
              <a:chExt cx="164" cy="318"/>
            </a:xfrm>
          </p:grpSpPr>
          <p:sp>
            <p:nvSpPr>
              <p:cNvPr id="76817" name="Line 55"/>
              <p:cNvSpPr>
                <a:spLocks noChangeShapeType="1"/>
              </p:cNvSpPr>
              <p:nvPr/>
            </p:nvSpPr>
            <p:spPr bwMode="auto">
              <a:xfrm flipV="1">
                <a:off x="3267" y="301"/>
                <a:ext cx="50" cy="256"/>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18" name="Line 56"/>
              <p:cNvSpPr>
                <a:spLocks noChangeShapeType="1"/>
              </p:cNvSpPr>
              <p:nvPr/>
            </p:nvSpPr>
            <p:spPr bwMode="auto">
              <a:xfrm flipH="1" flipV="1">
                <a:off x="3319" y="296"/>
                <a:ext cx="82" cy="312"/>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sp>
            <p:nvSpPr>
              <p:cNvPr id="76819" name="Line 57"/>
              <p:cNvSpPr>
                <a:spLocks noChangeShapeType="1"/>
              </p:cNvSpPr>
              <p:nvPr/>
            </p:nvSpPr>
            <p:spPr bwMode="auto">
              <a:xfrm flipV="1">
                <a:off x="3409" y="561"/>
                <a:ext cx="22" cy="53"/>
              </a:xfrm>
              <a:prstGeom prst="line">
                <a:avLst/>
              </a:prstGeom>
              <a:noFill/>
              <a:ln w="38100">
                <a:solidFill>
                  <a:srgbClr val="FF0000"/>
                </a:solidFill>
                <a:round/>
                <a:headEnd/>
                <a:tailEnd/>
              </a:ln>
            </p:spPr>
            <p:txBody>
              <a:bodyPr>
                <a:prstTxWarp prst="textNoShape">
                  <a:avLst/>
                </a:prstTxWarp>
              </a:bodyPr>
              <a:lstStyle/>
              <a:p>
                <a:endParaRPr lang="en-US">
                  <a:latin typeface="Calibri"/>
                  <a:cs typeface="Calibri"/>
                </a:endParaRPr>
              </a:p>
            </p:txBody>
          </p:sp>
        </p:grpSp>
      </p:grpSp>
      <p:sp>
        <p:nvSpPr>
          <p:cNvPr id="76807" name="Text Box 58"/>
          <p:cNvSpPr txBox="1">
            <a:spLocks noChangeArrowheads="1"/>
          </p:cNvSpPr>
          <p:nvPr/>
        </p:nvSpPr>
        <p:spPr bwMode="auto">
          <a:xfrm>
            <a:off x="4828724" y="3081339"/>
            <a:ext cx="3129875" cy="830993"/>
          </a:xfrm>
          <a:prstGeom prst="rect">
            <a:avLst/>
          </a:prstGeom>
          <a:noFill/>
          <a:ln w="9525">
            <a:noFill/>
            <a:miter lim="800000"/>
            <a:headEnd/>
            <a:tailEnd/>
          </a:ln>
        </p:spPr>
        <p:txBody>
          <a:bodyPr wrap="none" lIns="91436" tIns="45718" rIns="91436" bIns="45718">
            <a:prstTxWarp prst="textNoShape">
              <a:avLst/>
            </a:prstTxWarp>
            <a:spAutoFit/>
          </a:bodyPr>
          <a:lstStyle/>
          <a:p>
            <a:pPr algn="ctr"/>
            <a:r>
              <a:rPr lang="fr-BE" dirty="0" smtClean="0">
                <a:solidFill>
                  <a:srgbClr val="FF0000"/>
                </a:solidFill>
                <a:latin typeface="Calibri"/>
                <a:cs typeface="Calibri"/>
              </a:rPr>
              <a:t>Distance poignet-coude</a:t>
            </a:r>
            <a:br>
              <a:rPr lang="fr-BE" dirty="0" smtClean="0">
                <a:solidFill>
                  <a:srgbClr val="FF0000"/>
                </a:solidFill>
                <a:latin typeface="Calibri"/>
                <a:cs typeface="Calibri"/>
              </a:rPr>
            </a:br>
            <a:r>
              <a:rPr lang="fr-BE" dirty="0" smtClean="0">
                <a:solidFill>
                  <a:srgbClr val="FF0000"/>
                </a:solidFill>
                <a:latin typeface="Calibri"/>
                <a:cs typeface="Calibri"/>
              </a:rPr>
              <a:t>(LPM-LDM)</a:t>
            </a:r>
            <a:endParaRPr lang="fr-FR" dirty="0">
              <a:latin typeface="Calibri"/>
              <a:cs typeface="Calibri"/>
            </a:endParaRPr>
          </a:p>
        </p:txBody>
      </p:sp>
      <p:sp>
        <p:nvSpPr>
          <p:cNvPr id="76808" name="Line 59"/>
          <p:cNvSpPr>
            <a:spLocks noChangeShapeType="1"/>
          </p:cNvSpPr>
          <p:nvPr/>
        </p:nvSpPr>
        <p:spPr bwMode="auto">
          <a:xfrm>
            <a:off x="4787900" y="3517900"/>
            <a:ext cx="3238500" cy="0"/>
          </a:xfrm>
          <a:prstGeom prst="line">
            <a:avLst/>
          </a:prstGeom>
          <a:noFill/>
          <a:ln w="19050">
            <a:solidFill>
              <a:schemeClr val="bg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88828" name="Line 60"/>
          <p:cNvSpPr>
            <a:spLocks noChangeShapeType="1"/>
          </p:cNvSpPr>
          <p:nvPr/>
        </p:nvSpPr>
        <p:spPr bwMode="auto">
          <a:xfrm>
            <a:off x="5397500" y="0"/>
            <a:ext cx="0" cy="2921000"/>
          </a:xfrm>
          <a:prstGeom prst="line">
            <a:avLst/>
          </a:prstGeom>
          <a:noFill/>
          <a:ln w="9525">
            <a:solidFill>
              <a:srgbClr val="FFFF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88829" name="Line 61"/>
          <p:cNvSpPr>
            <a:spLocks noChangeShapeType="1"/>
          </p:cNvSpPr>
          <p:nvPr/>
        </p:nvSpPr>
        <p:spPr bwMode="auto">
          <a:xfrm>
            <a:off x="5791200" y="4356102"/>
            <a:ext cx="292100" cy="2501900"/>
          </a:xfrm>
          <a:prstGeom prst="line">
            <a:avLst/>
          </a:prstGeom>
          <a:noFill/>
          <a:ln w="9525">
            <a:solidFill>
              <a:srgbClr val="FFFF00"/>
            </a:solidFill>
            <a:round/>
            <a:headEnd/>
            <a:tailEnd/>
          </a:ln>
        </p:spPr>
        <p:txBody>
          <a:bodyPr lIns="91436" tIns="45718" rIns="91436" bIns="45718">
            <a:prstTxWarp prst="textNoShape">
              <a:avLst/>
            </a:prstTxWarp>
          </a:bodyPr>
          <a:lstStyle/>
          <a:p>
            <a:endParaRPr lang="en-US">
              <a:latin typeface="Calibri"/>
              <a:cs typeface="Calibri"/>
            </a:endParaRPr>
          </a:p>
        </p:txBody>
      </p:sp>
      <p:pic>
        <p:nvPicPr>
          <p:cNvPr id="76811" name="Picture 62" descr="M distale"/>
          <p:cNvPicPr>
            <a:picLocks noChangeAspect="1" noChangeArrowheads="1"/>
          </p:cNvPicPr>
          <p:nvPr/>
        </p:nvPicPr>
        <p:blipFill>
          <a:blip r:embed="rId4"/>
          <a:srcRect/>
          <a:stretch>
            <a:fillRect/>
          </a:stretch>
        </p:blipFill>
        <p:spPr bwMode="auto">
          <a:xfrm>
            <a:off x="6651628" y="844552"/>
            <a:ext cx="1920875" cy="1776413"/>
          </a:xfrm>
          <a:prstGeom prst="rect">
            <a:avLst/>
          </a:prstGeom>
          <a:noFill/>
          <a:ln w="25400">
            <a:solidFill>
              <a:srgbClr val="FF6600"/>
            </a:solidFill>
            <a:miter lim="800000"/>
            <a:headEnd/>
            <a:tailEnd/>
          </a:ln>
        </p:spPr>
      </p:pic>
      <p:pic>
        <p:nvPicPr>
          <p:cNvPr id="76812" name="Picture 63" descr="M proximale"/>
          <p:cNvPicPr>
            <a:picLocks noChangeAspect="1" noChangeArrowheads="1"/>
          </p:cNvPicPr>
          <p:nvPr/>
        </p:nvPicPr>
        <p:blipFill>
          <a:blip r:embed="rId5"/>
          <a:srcRect/>
          <a:stretch>
            <a:fillRect/>
          </a:stretch>
        </p:blipFill>
        <p:spPr bwMode="auto">
          <a:xfrm>
            <a:off x="6708775" y="4800601"/>
            <a:ext cx="1955800" cy="1808163"/>
          </a:xfrm>
          <a:prstGeom prst="rect">
            <a:avLst/>
          </a:prstGeom>
          <a:noFill/>
          <a:ln w="25400">
            <a:solidFill>
              <a:srgbClr val="FF6600"/>
            </a:solidFill>
            <a:miter lim="800000"/>
            <a:headEnd/>
            <a:tailEnd/>
          </a:ln>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888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88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28" grpId="0" animBg="1"/>
      <p:bldP spid="288829"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8"/>
            <a:ext cx="8896350" cy="2222142"/>
          </a:xfrm>
          <a:prstGeom prst="rect">
            <a:avLst/>
          </a:prstGeom>
          <a:noFill/>
          <a:ln w="31750">
            <a:noFill/>
            <a:miter lim="800000"/>
            <a:headEnd/>
            <a:tailEnd/>
          </a:ln>
        </p:spPr>
        <p:txBody>
          <a:bodyPr lIns="91436" tIns="45718" rIns="91436" bIns="45718">
            <a:prstTxWarp prst="textNoShape">
              <a:avLst/>
            </a:prstTxWarp>
            <a:spAutoFit/>
          </a:bodyPr>
          <a:lstStyle/>
          <a:p>
            <a:pPr algn="just">
              <a:spcBef>
                <a:spcPct val="50000"/>
              </a:spcBef>
              <a:tabLst>
                <a:tab pos="374634"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La taille de la réponse M peut être réduite par : la perte de 	neurones moteurs alpha, un bloc de conduction entre la 	stimulation et le muscle, un bloc de transmission 	neuromuculaire etc…</a:t>
            </a:r>
            <a:endParaRPr lang="fr-BE" dirty="0">
              <a:solidFill>
                <a:schemeClr val="bg1"/>
              </a:solidFill>
              <a:latin typeface="Calibri"/>
              <a:cs typeface="Calibri"/>
            </a:endParaRPr>
          </a:p>
        </p:txBody>
      </p:sp>
      <p:graphicFrame>
        <p:nvGraphicFramePr>
          <p:cNvPr id="8" name="Tableau 7"/>
          <p:cNvGraphicFramePr>
            <a:graphicFrameLocks noGrp="1"/>
          </p:cNvGraphicFramePr>
          <p:nvPr/>
        </p:nvGraphicFramePr>
        <p:xfrm>
          <a:off x="127004" y="2222500"/>
          <a:ext cx="8864599" cy="3688080"/>
        </p:xfrm>
        <a:graphic>
          <a:graphicData uri="http://schemas.openxmlformats.org/drawingml/2006/table">
            <a:tbl>
              <a:tblPr firstRow="1" bandRow="1">
                <a:tableStyleId>{5C22544A-7EE6-4342-B048-85BDC9FD1C3A}</a:tableStyleId>
              </a:tblPr>
              <a:tblGrid>
                <a:gridCol w="2180641"/>
                <a:gridCol w="3597858"/>
                <a:gridCol w="3086100"/>
              </a:tblGrid>
              <a:tr h="457200">
                <a:tc>
                  <a:txBody>
                    <a:bodyPr/>
                    <a:lstStyle/>
                    <a:p>
                      <a:endParaRPr lang="en-US" sz="1900" dirty="0">
                        <a:latin typeface="Calibri"/>
                        <a:cs typeface="Calibri"/>
                      </a:endParaRPr>
                    </a:p>
                  </a:txBody>
                  <a:tcPr>
                    <a:noFill/>
                  </a:tcPr>
                </a:tc>
                <a:tc>
                  <a:txBody>
                    <a:bodyPr/>
                    <a:lstStyle/>
                    <a:p>
                      <a:r>
                        <a:rPr lang="en-US" sz="2400" dirty="0" smtClean="0">
                          <a:solidFill>
                            <a:srgbClr val="FFFF00"/>
                          </a:solidFill>
                          <a:latin typeface="Calibri"/>
                          <a:cs typeface="Calibri"/>
                        </a:rPr>
                        <a:t>AMPLITUDE </a:t>
                      </a:r>
                      <a:r>
                        <a:rPr lang="en-US" sz="2400" dirty="0" err="1" smtClean="0">
                          <a:solidFill>
                            <a:srgbClr val="FFFF00"/>
                          </a:solidFill>
                          <a:latin typeface="Calibri"/>
                          <a:cs typeface="Calibri"/>
                        </a:rPr>
                        <a:t>normale</a:t>
                      </a:r>
                      <a:endParaRPr lang="en-US" sz="2400" dirty="0">
                        <a:solidFill>
                          <a:srgbClr val="FFFF00"/>
                        </a:solidFill>
                        <a:latin typeface="Calibri"/>
                        <a:cs typeface="Calibri"/>
                      </a:endParaRPr>
                    </a:p>
                  </a:txBody>
                  <a:tcPr>
                    <a:noFill/>
                  </a:tcPr>
                </a:tc>
                <a:tc>
                  <a:txBody>
                    <a:bodyPr/>
                    <a:lstStyle/>
                    <a:p>
                      <a:r>
                        <a:rPr lang="en-US" sz="2400" dirty="0" smtClean="0">
                          <a:solidFill>
                            <a:srgbClr val="FFFF00"/>
                          </a:solidFill>
                          <a:latin typeface="Calibri"/>
                          <a:cs typeface="Calibri"/>
                        </a:rPr>
                        <a:t>AMPLITUDE </a:t>
                      </a:r>
                      <a:r>
                        <a:rPr lang="en-US" sz="2400" dirty="0" err="1" smtClean="0">
                          <a:solidFill>
                            <a:srgbClr val="FFFF00"/>
                          </a:solidFill>
                          <a:latin typeface="Calibri"/>
                          <a:cs typeface="Calibri"/>
                        </a:rPr>
                        <a:t>réduite</a:t>
                      </a:r>
                      <a:endParaRPr lang="en-US" sz="2400" dirty="0">
                        <a:solidFill>
                          <a:srgbClr val="FFFF00"/>
                        </a:solidFill>
                        <a:latin typeface="Calibri"/>
                        <a:cs typeface="Calibri"/>
                      </a:endParaRPr>
                    </a:p>
                  </a:txBody>
                  <a:tcPr>
                    <a:noFill/>
                  </a:tcPr>
                </a:tc>
              </a:tr>
              <a:tr h="396240">
                <a:tc rowSpan="3">
                  <a:txBody>
                    <a:bodyPr/>
                    <a:lstStyle/>
                    <a:p>
                      <a:r>
                        <a:rPr lang="en-US" sz="2400" b="1" dirty="0" smtClean="0">
                          <a:solidFill>
                            <a:srgbClr val="FFFF00"/>
                          </a:solidFill>
                          <a:latin typeface="Calibri"/>
                          <a:cs typeface="Calibri"/>
                        </a:rPr>
                        <a:t>VCM </a:t>
                      </a:r>
                      <a:r>
                        <a:rPr lang="en-US" sz="2400" b="1" dirty="0" err="1" smtClean="0">
                          <a:solidFill>
                            <a:srgbClr val="FFFF00"/>
                          </a:solidFill>
                          <a:latin typeface="Calibri"/>
                          <a:cs typeface="Calibri"/>
                        </a:rPr>
                        <a:t>normale</a:t>
                      </a:r>
                      <a:endParaRPr lang="en-US" sz="2400" b="1" dirty="0" smtClean="0">
                        <a:solidFill>
                          <a:srgbClr val="FFFF00"/>
                        </a:solidFill>
                        <a:latin typeface="Calibri"/>
                        <a:cs typeface="Calibri"/>
                      </a:endParaRPr>
                    </a:p>
                    <a:p>
                      <a:r>
                        <a:rPr lang="en-US" sz="2400" b="1" dirty="0" smtClean="0">
                          <a:solidFill>
                            <a:srgbClr val="FFFF00"/>
                          </a:solidFill>
                          <a:latin typeface="Calibri"/>
                          <a:cs typeface="Calibri"/>
                        </a:rPr>
                        <a:t>LDM </a:t>
                      </a:r>
                      <a:r>
                        <a:rPr lang="en-US" sz="2400" b="1" dirty="0" err="1" smtClean="0">
                          <a:solidFill>
                            <a:srgbClr val="FFFF00"/>
                          </a:solidFill>
                          <a:latin typeface="Calibri"/>
                          <a:cs typeface="Calibri"/>
                        </a:rPr>
                        <a:t>normale</a:t>
                      </a:r>
                      <a:endParaRPr lang="en-US" sz="2400" b="1" dirty="0">
                        <a:solidFill>
                          <a:srgbClr val="FFFF00"/>
                        </a:solidFill>
                        <a:latin typeface="Calibri"/>
                        <a:cs typeface="Calibri"/>
                      </a:endParaRPr>
                    </a:p>
                  </a:txBody>
                  <a:tcPr>
                    <a:noFill/>
                  </a:tcPr>
                </a:tc>
                <a:tc>
                  <a:txBody>
                    <a:bodyPr/>
                    <a:lstStyle/>
                    <a:p>
                      <a:r>
                        <a:rPr lang="en-US" sz="2000" dirty="0" smtClean="0">
                          <a:solidFill>
                            <a:schemeClr val="bg1"/>
                          </a:solidFill>
                          <a:latin typeface="Calibri"/>
                          <a:cs typeface="Calibri"/>
                        </a:rPr>
                        <a:t>Normal</a:t>
                      </a:r>
                      <a:endParaRPr lang="en-US" sz="2000" dirty="0">
                        <a:solidFill>
                          <a:schemeClr val="bg1"/>
                        </a:solidFill>
                        <a:latin typeface="Calibri"/>
                        <a:cs typeface="Calibri"/>
                      </a:endParaRPr>
                    </a:p>
                  </a:txBody>
                  <a:tcPr>
                    <a:solidFill>
                      <a:srgbClr val="0000FF"/>
                    </a:solidFill>
                  </a:tcPr>
                </a:tc>
                <a:tc>
                  <a:txBody>
                    <a:bodyPr/>
                    <a:lstStyle/>
                    <a:p>
                      <a:r>
                        <a:rPr lang="en-US" sz="2000" dirty="0" err="1" smtClean="0">
                          <a:solidFill>
                            <a:schemeClr val="bg1"/>
                          </a:solidFill>
                          <a:latin typeface="Calibri"/>
                          <a:cs typeface="Calibri"/>
                        </a:rPr>
                        <a:t>Perte</a:t>
                      </a:r>
                      <a:r>
                        <a:rPr lang="en-US" sz="2000" dirty="0" smtClean="0">
                          <a:solidFill>
                            <a:schemeClr val="bg1"/>
                          </a:solidFill>
                          <a:latin typeface="Calibri"/>
                          <a:cs typeface="Calibri"/>
                        </a:rPr>
                        <a:t> axonale</a:t>
                      </a:r>
                      <a:endParaRPr lang="en-US" sz="2000" dirty="0">
                        <a:solidFill>
                          <a:schemeClr val="bg1"/>
                        </a:solidFill>
                        <a:latin typeface="Calibri"/>
                        <a:cs typeface="Calibri"/>
                      </a:endParaRPr>
                    </a:p>
                  </a:txBody>
                  <a:tcPr>
                    <a:solidFill>
                      <a:srgbClr val="0000FF"/>
                    </a:solidFill>
                  </a:tcPr>
                </a:tc>
              </a:tr>
              <a:tr h="701040">
                <a:tc vMerge="1">
                  <a:txBody>
                    <a:bodyPr/>
                    <a:lstStyle/>
                    <a:p>
                      <a:endParaRPr lang="en-US" sz="2400" b="1" dirty="0">
                        <a:solidFill>
                          <a:srgbClr val="FFFF00"/>
                        </a:solidFill>
                        <a:latin typeface="Cambria"/>
                        <a:cs typeface="Cambria"/>
                      </a:endParaRPr>
                    </a:p>
                  </a:txBody>
                  <a:tcPr>
                    <a:noFill/>
                  </a:tcPr>
                </a:tc>
                <a:tc rowSpan="2">
                  <a:txBody>
                    <a:bodyPr/>
                    <a:lstStyle/>
                    <a:p>
                      <a:r>
                        <a:rPr lang="en-US" sz="2000" b="1" dirty="0" smtClean="0">
                          <a:solidFill>
                            <a:srgbClr val="CCFFCC"/>
                          </a:solidFill>
                          <a:latin typeface="Calibri"/>
                          <a:cs typeface="Calibri"/>
                        </a:rPr>
                        <a:t>FAIBLESSE SANS ATROPHIE</a:t>
                      </a:r>
                    </a:p>
                    <a:p>
                      <a:pPr>
                        <a:buFontTx/>
                        <a:buChar char="-"/>
                      </a:pPr>
                      <a:r>
                        <a:rPr lang="en-US" sz="2000" dirty="0" smtClean="0">
                          <a:solidFill>
                            <a:schemeClr val="bg1"/>
                          </a:solidFill>
                          <a:latin typeface="Calibri"/>
                          <a:cs typeface="Calibri"/>
                        </a:rPr>
                        <a:t> affection </a:t>
                      </a:r>
                      <a:r>
                        <a:rPr lang="en-US" sz="2000" dirty="0" err="1" smtClean="0">
                          <a:solidFill>
                            <a:schemeClr val="bg1"/>
                          </a:solidFill>
                          <a:latin typeface="Calibri"/>
                          <a:cs typeface="Calibri"/>
                        </a:rPr>
                        <a:t>centrale</a:t>
                      </a:r>
                      <a:endParaRPr lang="en-US" sz="2000" dirty="0" smtClean="0">
                        <a:solidFill>
                          <a:schemeClr val="bg1"/>
                        </a:solidFill>
                        <a:latin typeface="Calibri"/>
                        <a:cs typeface="Calibri"/>
                      </a:endParaRPr>
                    </a:p>
                    <a:p>
                      <a:pPr>
                        <a:buFontTx/>
                        <a:buChar char="-"/>
                      </a:pPr>
                      <a:r>
                        <a:rPr lang="en-US" sz="2000" dirty="0" smtClean="0">
                          <a:solidFill>
                            <a:schemeClr val="bg1"/>
                          </a:solidFill>
                          <a:latin typeface="Calibri"/>
                          <a:cs typeface="Calibri"/>
                        </a:rPr>
                        <a:t> BC proximal</a:t>
                      </a:r>
                    </a:p>
                    <a:p>
                      <a:pPr>
                        <a:buFontTx/>
                        <a:buChar char="-"/>
                      </a:pPr>
                      <a:r>
                        <a:rPr lang="en-US" sz="2000" dirty="0" smtClean="0">
                          <a:solidFill>
                            <a:schemeClr val="bg1"/>
                          </a:solidFill>
                          <a:latin typeface="Calibri"/>
                          <a:cs typeface="Calibri"/>
                        </a:rPr>
                        <a:t> trouble de la transmission</a:t>
                      </a:r>
                      <a:r>
                        <a:rPr lang="en-US" sz="2000" baseline="0" dirty="0" smtClean="0">
                          <a:solidFill>
                            <a:schemeClr val="bg1"/>
                          </a:solidFill>
                          <a:latin typeface="Calibri"/>
                          <a:cs typeface="Calibri"/>
                        </a:rPr>
                        <a:t> NM</a:t>
                      </a:r>
                    </a:p>
                    <a:p>
                      <a:pPr>
                        <a:buFontTx/>
                        <a:buChar char="-"/>
                      </a:pPr>
                      <a:r>
                        <a:rPr lang="en-US" sz="2000" baseline="0" dirty="0" smtClean="0">
                          <a:solidFill>
                            <a:schemeClr val="bg1"/>
                          </a:solidFill>
                          <a:latin typeface="Calibri"/>
                          <a:cs typeface="Calibri"/>
                        </a:rPr>
                        <a:t> </a:t>
                      </a:r>
                      <a:r>
                        <a:rPr lang="en-US" sz="2000" baseline="0" dirty="0" err="1" smtClean="0">
                          <a:solidFill>
                            <a:schemeClr val="bg1"/>
                          </a:solidFill>
                          <a:latin typeface="Calibri"/>
                          <a:cs typeface="Calibri"/>
                        </a:rPr>
                        <a:t>psy</a:t>
                      </a:r>
                      <a:endParaRPr lang="en-US" sz="2000" baseline="0" dirty="0" smtClean="0">
                        <a:solidFill>
                          <a:schemeClr val="bg1"/>
                        </a:solidFill>
                        <a:latin typeface="Calibri"/>
                        <a:cs typeface="Calibri"/>
                      </a:endParaRPr>
                    </a:p>
                  </a:txBody>
                  <a:tcPr>
                    <a:noFill/>
                  </a:tcPr>
                </a:tc>
                <a:tc>
                  <a:txBody>
                    <a:bodyPr/>
                    <a:lstStyle/>
                    <a:p>
                      <a:r>
                        <a:rPr lang="en-US" sz="2000" dirty="0" smtClean="0">
                          <a:solidFill>
                            <a:schemeClr val="bg1"/>
                          </a:solidFill>
                          <a:latin typeface="Calibri"/>
                          <a:cs typeface="Calibri"/>
                        </a:rPr>
                        <a:t>BC entre les sites de </a:t>
                      </a:r>
                      <a:r>
                        <a:rPr lang="en-US" sz="2000" dirty="0" err="1" smtClean="0">
                          <a:solidFill>
                            <a:schemeClr val="bg1"/>
                          </a:solidFill>
                          <a:latin typeface="Calibri"/>
                          <a:cs typeface="Calibri"/>
                        </a:rPr>
                        <a:t>détection</a:t>
                      </a:r>
                      <a:r>
                        <a:rPr lang="en-US" sz="2000" dirty="0" smtClean="0">
                          <a:solidFill>
                            <a:schemeClr val="bg1"/>
                          </a:solidFill>
                          <a:latin typeface="Calibri"/>
                          <a:cs typeface="Calibri"/>
                        </a:rPr>
                        <a:t> et de stimulation</a:t>
                      </a:r>
                      <a:endParaRPr lang="en-US" sz="2000" dirty="0">
                        <a:solidFill>
                          <a:schemeClr val="bg1"/>
                        </a:solidFill>
                        <a:latin typeface="Calibri"/>
                        <a:cs typeface="Calibri"/>
                      </a:endParaRPr>
                    </a:p>
                  </a:txBody>
                  <a:tcPr>
                    <a:solidFill>
                      <a:srgbClr val="0000FF"/>
                    </a:solidFill>
                  </a:tcPr>
                </a:tc>
              </a:tr>
              <a:tr h="1310640">
                <a:tc vMerge="1">
                  <a:txBody>
                    <a:bodyPr/>
                    <a:lstStyle/>
                    <a:p>
                      <a:endParaRPr lang="en-US" sz="2400" b="1" dirty="0">
                        <a:solidFill>
                          <a:srgbClr val="FFFF00"/>
                        </a:solidFill>
                        <a:latin typeface="Cambria"/>
                        <a:cs typeface="Cambria"/>
                      </a:endParaRPr>
                    </a:p>
                  </a:txBody>
                  <a:tcPr>
                    <a:noFill/>
                  </a:tcPr>
                </a:tc>
                <a:tc vMerge="1">
                  <a:txBody>
                    <a:bodyPr/>
                    <a:lstStyle/>
                    <a:p>
                      <a:endParaRPr lang="en-US" sz="2000" dirty="0">
                        <a:solidFill>
                          <a:schemeClr val="bg1"/>
                        </a:solidFill>
                        <a:latin typeface="Cambria"/>
                        <a:cs typeface="Cambria"/>
                      </a:endParaRPr>
                    </a:p>
                  </a:txBody>
                  <a:tcPr>
                    <a:noFill/>
                  </a:tcPr>
                </a:tc>
                <a:tc>
                  <a:txBody>
                    <a:bodyPr/>
                    <a:lstStyle/>
                    <a:p>
                      <a:pPr>
                        <a:buFontTx/>
                        <a:buChar char="-"/>
                      </a:pPr>
                      <a:r>
                        <a:rPr lang="en-US" sz="2000" dirty="0" smtClean="0">
                          <a:solidFill>
                            <a:schemeClr val="bg1"/>
                          </a:solidFill>
                          <a:latin typeface="Calibri"/>
                          <a:cs typeface="Calibri"/>
                        </a:rPr>
                        <a:t> </a:t>
                      </a:r>
                      <a:r>
                        <a:rPr lang="en-US" sz="2000" dirty="0" err="1" smtClean="0">
                          <a:solidFill>
                            <a:schemeClr val="bg1"/>
                          </a:solidFill>
                          <a:latin typeface="Calibri"/>
                          <a:cs typeface="Calibri"/>
                        </a:rPr>
                        <a:t>myopathie</a:t>
                      </a:r>
                      <a:endParaRPr lang="en-US" sz="2000" dirty="0" smtClean="0">
                        <a:solidFill>
                          <a:schemeClr val="bg1"/>
                        </a:solidFill>
                        <a:latin typeface="Calibri"/>
                        <a:cs typeface="Calibri"/>
                      </a:endParaRPr>
                    </a:p>
                    <a:p>
                      <a:pPr>
                        <a:buFontTx/>
                        <a:buChar char="-"/>
                      </a:pPr>
                      <a:r>
                        <a:rPr lang="en-US" sz="2000" dirty="0" smtClean="0">
                          <a:solidFill>
                            <a:schemeClr val="bg1"/>
                          </a:solidFill>
                          <a:latin typeface="Calibri"/>
                          <a:cs typeface="Calibri"/>
                        </a:rPr>
                        <a:t> trouble de transmission </a:t>
                      </a:r>
                      <a:r>
                        <a:rPr lang="en-US" sz="2000" dirty="0" err="1" smtClean="0">
                          <a:solidFill>
                            <a:schemeClr val="bg1"/>
                          </a:solidFill>
                          <a:latin typeface="Calibri"/>
                          <a:cs typeface="Calibri"/>
                        </a:rPr>
                        <a:t>neuromusculaire</a:t>
                      </a:r>
                      <a:endParaRPr lang="en-US" sz="2000" dirty="0" smtClean="0">
                        <a:solidFill>
                          <a:schemeClr val="bg1"/>
                        </a:solidFill>
                        <a:latin typeface="Calibri"/>
                        <a:cs typeface="Calibri"/>
                      </a:endParaRPr>
                    </a:p>
                    <a:p>
                      <a:pPr>
                        <a:buFontTx/>
                        <a:buChar char="-"/>
                      </a:pPr>
                      <a:r>
                        <a:rPr lang="en-US" sz="2000" dirty="0" smtClean="0">
                          <a:solidFill>
                            <a:schemeClr val="bg1"/>
                          </a:solidFill>
                          <a:latin typeface="Calibri"/>
                          <a:cs typeface="Calibri"/>
                        </a:rPr>
                        <a:t> non-usage</a:t>
                      </a:r>
                      <a:endParaRPr lang="en-US" sz="2000" dirty="0">
                        <a:solidFill>
                          <a:schemeClr val="bg1"/>
                        </a:solidFill>
                        <a:latin typeface="Calibri"/>
                        <a:cs typeface="Calibri"/>
                      </a:endParaRPr>
                    </a:p>
                  </a:txBody>
                  <a:tcPr>
                    <a:noFill/>
                  </a:tcPr>
                </a:tc>
              </a:tr>
              <a:tr h="822960">
                <a:tc>
                  <a:txBody>
                    <a:bodyPr/>
                    <a:lstStyle/>
                    <a:p>
                      <a:r>
                        <a:rPr lang="en-US" sz="2400" b="1" dirty="0" smtClean="0">
                          <a:solidFill>
                            <a:srgbClr val="FFFF00"/>
                          </a:solidFill>
                          <a:latin typeface="Calibri"/>
                          <a:cs typeface="Calibri"/>
                        </a:rPr>
                        <a:t>VCM </a:t>
                      </a:r>
                      <a:r>
                        <a:rPr lang="en-US" sz="2400" b="1" dirty="0" err="1" smtClean="0">
                          <a:solidFill>
                            <a:srgbClr val="FFFF00"/>
                          </a:solidFill>
                          <a:latin typeface="Calibri"/>
                          <a:cs typeface="Calibri"/>
                        </a:rPr>
                        <a:t>réduite</a:t>
                      </a:r>
                      <a:endParaRPr lang="en-US" sz="2400" b="1" dirty="0" smtClean="0">
                        <a:solidFill>
                          <a:srgbClr val="FFFF00"/>
                        </a:solidFill>
                        <a:latin typeface="Calibri"/>
                        <a:cs typeface="Calibri"/>
                      </a:endParaRPr>
                    </a:p>
                    <a:p>
                      <a:r>
                        <a:rPr lang="en-US" sz="2400" b="1" dirty="0" smtClean="0">
                          <a:solidFill>
                            <a:srgbClr val="FFFF00"/>
                          </a:solidFill>
                          <a:latin typeface="Calibri"/>
                          <a:cs typeface="Calibri"/>
                        </a:rPr>
                        <a:t>LDM </a:t>
                      </a:r>
                      <a:r>
                        <a:rPr lang="en-US" sz="2400" b="1" dirty="0" err="1" smtClean="0">
                          <a:solidFill>
                            <a:srgbClr val="FFFF00"/>
                          </a:solidFill>
                          <a:latin typeface="Calibri"/>
                          <a:cs typeface="Calibri"/>
                        </a:rPr>
                        <a:t>allongée</a:t>
                      </a:r>
                      <a:endParaRPr lang="en-US" sz="2400" b="1" dirty="0">
                        <a:solidFill>
                          <a:srgbClr val="FFFF00"/>
                        </a:solidFill>
                        <a:latin typeface="Calibri"/>
                        <a:cs typeface="Calibri"/>
                      </a:endParaRPr>
                    </a:p>
                  </a:txBody>
                  <a:tcPr>
                    <a:noFill/>
                  </a:tcPr>
                </a:tc>
                <a:tc>
                  <a:txBody>
                    <a:bodyPr/>
                    <a:lstStyle/>
                    <a:p>
                      <a:r>
                        <a:rPr lang="en-US" sz="2000" dirty="0" err="1" smtClean="0">
                          <a:solidFill>
                            <a:schemeClr val="bg1"/>
                          </a:solidFill>
                          <a:latin typeface="Calibri"/>
                          <a:cs typeface="Calibri"/>
                        </a:rPr>
                        <a:t>Démyélinisation</a:t>
                      </a:r>
                      <a:endParaRPr lang="en-US" sz="2000" dirty="0">
                        <a:solidFill>
                          <a:schemeClr val="bg1"/>
                        </a:solidFill>
                        <a:latin typeface="Calibri"/>
                        <a:cs typeface="Calibri"/>
                      </a:endParaRPr>
                    </a:p>
                  </a:txBody>
                  <a:tcPr>
                    <a:solidFill>
                      <a:srgbClr val="0000FF"/>
                    </a:solidFill>
                  </a:tcPr>
                </a:tc>
                <a:tc>
                  <a:txBody>
                    <a:bodyPr/>
                    <a:lstStyle/>
                    <a:p>
                      <a:r>
                        <a:rPr lang="en-US" sz="2000" dirty="0" err="1" smtClean="0">
                          <a:solidFill>
                            <a:schemeClr val="bg1"/>
                          </a:solidFill>
                          <a:latin typeface="Calibri"/>
                          <a:cs typeface="Calibri"/>
                        </a:rPr>
                        <a:t>Perte</a:t>
                      </a:r>
                      <a:r>
                        <a:rPr lang="en-US" sz="2000" dirty="0" smtClean="0">
                          <a:solidFill>
                            <a:schemeClr val="bg1"/>
                          </a:solidFill>
                          <a:latin typeface="Calibri"/>
                          <a:cs typeface="Calibri"/>
                        </a:rPr>
                        <a:t> axonale et/</a:t>
                      </a:r>
                      <a:r>
                        <a:rPr lang="en-US" sz="2000" dirty="0" err="1" smtClean="0">
                          <a:solidFill>
                            <a:schemeClr val="bg1"/>
                          </a:solidFill>
                          <a:latin typeface="Calibri"/>
                          <a:cs typeface="Calibri"/>
                        </a:rPr>
                        <a:t>ou</a:t>
                      </a:r>
                      <a:r>
                        <a:rPr lang="en-US" sz="2000" dirty="0" smtClean="0">
                          <a:solidFill>
                            <a:schemeClr val="bg1"/>
                          </a:solidFill>
                          <a:latin typeface="Calibri"/>
                          <a:cs typeface="Calibri"/>
                        </a:rPr>
                        <a:t> </a:t>
                      </a:r>
                      <a:r>
                        <a:rPr lang="en-US" sz="2000" dirty="0" err="1" smtClean="0">
                          <a:solidFill>
                            <a:schemeClr val="bg1"/>
                          </a:solidFill>
                          <a:latin typeface="Calibri"/>
                          <a:cs typeface="Calibri"/>
                        </a:rPr>
                        <a:t>démyélinisation</a:t>
                      </a:r>
                      <a:r>
                        <a:rPr lang="en-US" sz="2000" dirty="0" smtClean="0">
                          <a:solidFill>
                            <a:schemeClr val="bg1"/>
                          </a:solidFill>
                          <a:latin typeface="Calibri"/>
                          <a:cs typeface="Calibri"/>
                        </a:rPr>
                        <a:t> et/</a:t>
                      </a:r>
                      <a:r>
                        <a:rPr lang="en-US" sz="2000" dirty="0" err="1" smtClean="0">
                          <a:solidFill>
                            <a:schemeClr val="bg1"/>
                          </a:solidFill>
                          <a:latin typeface="Calibri"/>
                          <a:cs typeface="Calibri"/>
                        </a:rPr>
                        <a:t>ou</a:t>
                      </a:r>
                      <a:r>
                        <a:rPr lang="en-US" sz="2000" dirty="0" smtClean="0">
                          <a:solidFill>
                            <a:schemeClr val="bg1"/>
                          </a:solidFill>
                          <a:latin typeface="Calibri"/>
                          <a:cs typeface="Calibri"/>
                        </a:rPr>
                        <a:t> BC</a:t>
                      </a:r>
                      <a:endParaRPr lang="en-US" sz="2000" dirty="0">
                        <a:solidFill>
                          <a:schemeClr val="bg1"/>
                        </a:solidFill>
                        <a:latin typeface="Calibri"/>
                        <a:cs typeface="Calibri"/>
                      </a:endParaRPr>
                    </a:p>
                  </a:txBody>
                  <a:tcPr>
                    <a:noFill/>
                  </a:tcP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7"/>
            <a:ext cx="8896350" cy="5398396"/>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La plupart des réponses M peuvent être recueillies par des 	</a:t>
            </a:r>
            <a:r>
              <a:rPr lang="fr-BE" b="1" dirty="0" smtClean="0">
                <a:solidFill>
                  <a:srgbClr val="FFFF00"/>
                </a:solidFill>
                <a:latin typeface="Calibri"/>
                <a:cs typeface="Calibri"/>
              </a:rPr>
              <a:t>électrodes</a:t>
            </a:r>
            <a:r>
              <a:rPr lang="fr-BE" dirty="0" smtClean="0">
                <a:solidFill>
                  <a:srgbClr val="FFFF00"/>
                </a:solidFill>
                <a:latin typeface="Calibri"/>
                <a:cs typeface="Calibri"/>
              </a:rPr>
              <a:t> </a:t>
            </a:r>
            <a:r>
              <a:rPr lang="fr-BE" b="1" dirty="0" smtClean="0">
                <a:solidFill>
                  <a:srgbClr val="FFFF00"/>
                </a:solidFill>
                <a:latin typeface="Calibri"/>
                <a:cs typeface="Calibri"/>
              </a:rPr>
              <a:t>de</a:t>
            </a:r>
            <a:r>
              <a:rPr lang="fr-BE" dirty="0" smtClean="0">
                <a:solidFill>
                  <a:srgbClr val="FFFF00"/>
                </a:solidFill>
                <a:latin typeface="Calibri"/>
                <a:cs typeface="Calibri"/>
              </a:rPr>
              <a:t> </a:t>
            </a:r>
            <a:r>
              <a:rPr lang="fr-BE" b="1" dirty="0" smtClean="0">
                <a:solidFill>
                  <a:srgbClr val="FFFF00"/>
                </a:solidFill>
                <a:latin typeface="Calibri"/>
                <a:cs typeface="Calibri"/>
              </a:rPr>
              <a:t>surface</a:t>
            </a:r>
            <a:r>
              <a:rPr lang="fr-BE" dirty="0" smtClean="0">
                <a:solidFill>
                  <a:srgbClr val="FFFF00"/>
                </a:solidFill>
                <a:latin typeface="Calibri"/>
                <a:cs typeface="Calibri"/>
              </a:rPr>
              <a:t> </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Ces électrodes sont moins </a:t>
            </a:r>
            <a:r>
              <a:rPr lang="fr-BE" u="sng" dirty="0" smtClean="0">
                <a:solidFill>
                  <a:schemeClr val="bg1"/>
                </a:solidFill>
                <a:latin typeface="Calibri"/>
                <a:cs typeface="Calibri"/>
              </a:rPr>
              <a:t>douloureuses</a:t>
            </a:r>
            <a:r>
              <a:rPr lang="fr-BE" dirty="0" smtClean="0">
                <a:solidFill>
                  <a:schemeClr val="bg1"/>
                </a:solidFill>
                <a:latin typeface="Calibri"/>
                <a:cs typeface="Calibri"/>
              </a:rPr>
              <a:t> pour le patient et 	</a:t>
            </a:r>
            <a:r>
              <a:rPr lang="fr-BE" u="sng" dirty="0" smtClean="0">
                <a:solidFill>
                  <a:schemeClr val="bg1"/>
                </a:solidFill>
                <a:latin typeface="Calibri"/>
                <a:cs typeface="Calibri"/>
              </a:rPr>
              <a:t>moins sélectives que les aiguilles électrodes</a:t>
            </a: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r>
              <a:rPr lang="fr-BE" b="1" dirty="0" smtClean="0">
                <a:solidFill>
                  <a:srgbClr val="FFFF00"/>
                </a:solidFill>
                <a:latin typeface="Calibri"/>
                <a:cs typeface="Calibri"/>
              </a:rPr>
              <a:t>Les aiguilles électrodes</a:t>
            </a:r>
            <a:r>
              <a:rPr lang="fr-BE" dirty="0" smtClean="0">
                <a:solidFill>
                  <a:srgbClr val="FFFF00"/>
                </a:solidFill>
                <a:latin typeface="Calibri"/>
                <a:cs typeface="Calibri"/>
              </a:rPr>
              <a:t> </a:t>
            </a:r>
            <a:r>
              <a:rPr lang="fr-BE" dirty="0" smtClean="0">
                <a:solidFill>
                  <a:schemeClr val="bg1"/>
                </a:solidFill>
                <a:latin typeface="Calibri"/>
                <a:cs typeface="Calibri"/>
              </a:rPr>
              <a:t>enregistre uniquement l’activité des fibres 	musculaires proches de la pointe de l’aiguille 	(</a:t>
            </a:r>
            <a:r>
              <a:rPr lang="fr-BE" u="sng" dirty="0" smtClean="0">
                <a:solidFill>
                  <a:schemeClr val="bg1"/>
                </a:solidFill>
                <a:latin typeface="Calibri"/>
                <a:cs typeface="Calibri"/>
              </a:rPr>
              <a:t>seule une sous-</a:t>
            </a:r>
            <a:r>
              <a:rPr lang="fr-BE" dirty="0" smtClean="0">
                <a:solidFill>
                  <a:schemeClr val="bg1"/>
                </a:solidFill>
                <a:latin typeface="Calibri"/>
                <a:cs typeface="Calibri"/>
              </a:rPr>
              <a:t>	</a:t>
            </a:r>
            <a:r>
              <a:rPr lang="fr-BE" u="sng" dirty="0" smtClean="0">
                <a:solidFill>
                  <a:schemeClr val="bg1"/>
                </a:solidFill>
                <a:latin typeface="Calibri"/>
                <a:cs typeface="Calibri"/>
              </a:rPr>
              <a:t>population des axones est étudiée</a:t>
            </a:r>
            <a:r>
              <a:rPr lang="fr-BE" dirty="0" smtClean="0">
                <a:solidFill>
                  <a:schemeClr val="bg1"/>
                </a:solidFill>
                <a:latin typeface="Calibri"/>
                <a:cs typeface="Calibri"/>
              </a:rPr>
              <a:t>)</a:t>
            </a: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De plus, les contractions musculaires déplacent souvent 	l’aiguille électrode et la morphologie de la réponse M varie 	d’une stimulation à l’autre</a:t>
            </a:r>
          </a:p>
          <a:p>
            <a:pPr indent="444482">
              <a:lnSpc>
                <a:spcPct val="120000"/>
              </a:lnSpc>
              <a:buBlip>
                <a:blip r:embed="rId3"/>
              </a:buBlip>
              <a:tabLst>
                <a:tab pos="476230" algn="l"/>
                <a:tab pos="857214" algn="l"/>
                <a:tab pos="6095746" algn="l"/>
              </a:tabLst>
            </a:pPr>
            <a:endParaRPr lang="fr-BE" dirty="0">
              <a:solidFill>
                <a:schemeClr val="bg1"/>
              </a:solidFill>
              <a:latin typeface="Calibri"/>
              <a:cs typeface="Calibri"/>
            </a:endParaRPr>
          </a:p>
        </p:txBody>
      </p:sp>
      <p:pic>
        <p:nvPicPr>
          <p:cNvPr id="8" name="Image 7"/>
          <p:cNvPicPr>
            <a:picLocks noChangeAspect="1"/>
          </p:cNvPicPr>
          <p:nvPr/>
        </p:nvPicPr>
        <p:blipFill>
          <a:blip r:embed="rId4"/>
          <a:stretch>
            <a:fillRect/>
          </a:stretch>
        </p:blipFill>
        <p:spPr>
          <a:xfrm>
            <a:off x="6172200" y="4328499"/>
            <a:ext cx="2590800" cy="1834551"/>
          </a:xfrm>
          <a:prstGeom prst="rect">
            <a:avLst/>
          </a:prstGeom>
        </p:spPr>
      </p:pic>
      <p:sp>
        <p:nvSpPr>
          <p:cNvPr id="9" name="Rectangle 8"/>
          <p:cNvSpPr/>
          <p:nvPr/>
        </p:nvSpPr>
        <p:spPr>
          <a:xfrm>
            <a:off x="8477457" y="4337824"/>
            <a:ext cx="279192" cy="9453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9"/>
            <a:ext cx="8896350" cy="6727992"/>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Electrodes d’enregistrement:</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Dans certaines situations des </a:t>
            </a:r>
            <a:br>
              <a:rPr lang="fr-BE" dirty="0" smtClean="0">
                <a:solidFill>
                  <a:schemeClr val="bg1"/>
                </a:solidFill>
                <a:latin typeface="Calibri"/>
                <a:cs typeface="Calibri"/>
              </a:rPr>
            </a:br>
            <a:r>
              <a:rPr lang="fr-BE" dirty="0" smtClean="0">
                <a:solidFill>
                  <a:schemeClr val="bg1"/>
                </a:solidFill>
                <a:latin typeface="Calibri"/>
                <a:cs typeface="Calibri"/>
              </a:rPr>
              <a:t>	</a:t>
            </a:r>
            <a:r>
              <a:rPr lang="fr-BE" b="1" dirty="0" smtClean="0">
                <a:solidFill>
                  <a:srgbClr val="FFFF00"/>
                </a:solidFill>
                <a:latin typeface="Calibri"/>
                <a:cs typeface="Calibri"/>
              </a:rPr>
              <a:t>aiguilles électrodes</a:t>
            </a:r>
            <a:r>
              <a:rPr lang="fr-BE" dirty="0" smtClean="0">
                <a:solidFill>
                  <a:srgbClr val="FFFF00"/>
                </a:solidFill>
                <a:latin typeface="Calibri"/>
                <a:cs typeface="Calibri"/>
              </a:rPr>
              <a:t> </a:t>
            </a:r>
            <a:br>
              <a:rPr lang="fr-BE" dirty="0" smtClean="0">
                <a:solidFill>
                  <a:srgbClr val="FFFF00"/>
                </a:solidFill>
                <a:latin typeface="Calibri"/>
                <a:cs typeface="Calibri"/>
              </a:rPr>
            </a:br>
            <a:r>
              <a:rPr lang="fr-BE" dirty="0" smtClean="0">
                <a:solidFill>
                  <a:srgbClr val="FFFF00"/>
                </a:solidFill>
                <a:latin typeface="Calibri"/>
                <a:cs typeface="Calibri"/>
              </a:rPr>
              <a:t>	</a:t>
            </a:r>
            <a:r>
              <a:rPr lang="fr-BE" dirty="0" smtClean="0">
                <a:solidFill>
                  <a:schemeClr val="bg1"/>
                </a:solidFill>
                <a:latin typeface="Calibri"/>
                <a:cs typeface="Calibri"/>
              </a:rPr>
              <a:t>intramusculaires sont utilisées </a:t>
            </a:r>
            <a:br>
              <a:rPr lang="fr-BE" dirty="0" smtClean="0">
                <a:solidFill>
                  <a:schemeClr val="bg1"/>
                </a:solidFill>
                <a:latin typeface="Calibri"/>
                <a:cs typeface="Calibri"/>
              </a:rPr>
            </a:br>
            <a:r>
              <a:rPr lang="fr-BE" dirty="0" smtClean="0">
                <a:solidFill>
                  <a:schemeClr val="bg1"/>
                </a:solidFill>
                <a:latin typeface="Calibri"/>
                <a:cs typeface="Calibri"/>
              </a:rPr>
              <a:t>	ex.: 	- </a:t>
            </a:r>
            <a:r>
              <a:rPr lang="fr-BE" u="sng" dirty="0" smtClean="0">
                <a:solidFill>
                  <a:schemeClr val="bg1"/>
                </a:solidFill>
                <a:latin typeface="Calibri"/>
                <a:cs typeface="Calibri"/>
              </a:rPr>
              <a:t>nerf sus-scapulaire</a:t>
            </a:r>
            <a:r>
              <a:rPr lang="fr-BE" dirty="0" smtClean="0">
                <a:solidFill>
                  <a:schemeClr val="bg1"/>
                </a:solidFill>
                <a:latin typeface="Calibri"/>
                <a:cs typeface="Calibri"/>
              </a:rPr>
              <a:t> </a:t>
            </a:r>
            <a:br>
              <a:rPr lang="fr-BE" dirty="0" smtClean="0">
                <a:solidFill>
                  <a:schemeClr val="bg1"/>
                </a:solidFill>
                <a:latin typeface="Calibri"/>
                <a:cs typeface="Calibri"/>
              </a:rPr>
            </a:br>
            <a:r>
              <a:rPr lang="fr-BE" dirty="0" smtClean="0">
                <a:solidFill>
                  <a:schemeClr val="bg1"/>
                </a:solidFill>
                <a:latin typeface="Calibri"/>
                <a:cs typeface="Calibri"/>
              </a:rPr>
              <a:t>	(sus-épineux recouvert entièrement </a:t>
            </a:r>
            <a:br>
              <a:rPr lang="fr-BE" dirty="0" smtClean="0">
                <a:solidFill>
                  <a:schemeClr val="bg1"/>
                </a:solidFill>
                <a:latin typeface="Calibri"/>
                <a:cs typeface="Calibri"/>
              </a:rPr>
            </a:br>
            <a:r>
              <a:rPr lang="fr-BE" dirty="0" smtClean="0">
                <a:solidFill>
                  <a:schemeClr val="bg1"/>
                </a:solidFill>
                <a:latin typeface="Calibri"/>
                <a:cs typeface="Calibri"/>
              </a:rPr>
              <a:t>	par le trapèze), </a:t>
            </a:r>
            <a:br>
              <a:rPr lang="fr-BE" dirty="0" smtClean="0">
                <a:solidFill>
                  <a:schemeClr val="bg1"/>
                </a:solidFill>
                <a:latin typeface="Calibri"/>
                <a:cs typeface="Calibri"/>
              </a:rPr>
            </a:br>
            <a:r>
              <a:rPr lang="fr-BE" dirty="0" smtClean="0">
                <a:solidFill>
                  <a:schemeClr val="bg1"/>
                </a:solidFill>
                <a:latin typeface="Calibri"/>
                <a:cs typeface="Calibri"/>
              </a:rPr>
              <a:t>		- </a:t>
            </a:r>
            <a:r>
              <a:rPr lang="fr-BE" u="sng" dirty="0" smtClean="0">
                <a:solidFill>
                  <a:schemeClr val="bg1"/>
                </a:solidFill>
                <a:latin typeface="Calibri"/>
                <a:cs typeface="Calibri"/>
              </a:rPr>
              <a:t>nerf thoracique long, </a:t>
            </a:r>
            <a:br>
              <a:rPr lang="fr-BE" u="sng" dirty="0" smtClean="0">
                <a:solidFill>
                  <a:schemeClr val="bg1"/>
                </a:solidFill>
                <a:latin typeface="Calibri"/>
                <a:cs typeface="Calibri"/>
              </a:rPr>
            </a:br>
            <a:r>
              <a:rPr lang="fr-BE" dirty="0" smtClean="0">
                <a:solidFill>
                  <a:schemeClr val="bg1"/>
                </a:solidFill>
                <a:latin typeface="Calibri"/>
                <a:cs typeface="Calibri"/>
              </a:rPr>
              <a:t>		- </a:t>
            </a:r>
            <a:r>
              <a:rPr lang="fr-BE" u="sng" dirty="0" smtClean="0">
                <a:solidFill>
                  <a:schemeClr val="bg1"/>
                </a:solidFill>
                <a:latin typeface="Calibri"/>
                <a:cs typeface="Calibri"/>
              </a:rPr>
              <a:t>nerf radial</a:t>
            </a:r>
            <a:r>
              <a:rPr lang="fr-BE" dirty="0" smtClean="0">
                <a:solidFill>
                  <a:schemeClr val="bg1"/>
                </a:solidFill>
                <a:latin typeface="Calibri"/>
                <a:cs typeface="Calibri"/>
              </a:rPr>
              <a:t> </a:t>
            </a:r>
            <a:br>
              <a:rPr lang="fr-BE" dirty="0" smtClean="0">
                <a:solidFill>
                  <a:schemeClr val="bg1"/>
                </a:solidFill>
                <a:latin typeface="Calibri"/>
                <a:cs typeface="Calibri"/>
              </a:rPr>
            </a:br>
            <a:r>
              <a:rPr lang="fr-BE" dirty="0" smtClean="0">
                <a:solidFill>
                  <a:schemeClr val="bg1"/>
                </a:solidFill>
                <a:latin typeface="Calibri"/>
                <a:cs typeface="Calibri"/>
              </a:rPr>
              <a:t>	(lors de la stimulation axillaire et au </a:t>
            </a:r>
            <a:br>
              <a:rPr lang="fr-BE" dirty="0" smtClean="0">
                <a:solidFill>
                  <a:schemeClr val="bg1"/>
                </a:solidFill>
                <a:latin typeface="Calibri"/>
                <a:cs typeface="Calibri"/>
              </a:rPr>
            </a:br>
            <a:r>
              <a:rPr lang="fr-BE" dirty="0" smtClean="0">
                <a:solidFill>
                  <a:schemeClr val="bg1"/>
                </a:solidFill>
                <a:latin typeface="Calibri"/>
                <a:cs typeface="Calibri"/>
              </a:rPr>
              <a:t>	point d’Erb) </a:t>
            </a:r>
            <a:br>
              <a:rPr lang="fr-BE" dirty="0" smtClean="0">
                <a:solidFill>
                  <a:schemeClr val="bg1"/>
                </a:solidFill>
                <a:latin typeface="Calibri"/>
                <a:cs typeface="Calibri"/>
              </a:rPr>
            </a:br>
            <a:r>
              <a:rPr lang="fr-BE" dirty="0" smtClean="0">
                <a:solidFill>
                  <a:schemeClr val="bg1"/>
                </a:solidFill>
                <a:latin typeface="Calibri"/>
                <a:cs typeface="Calibri"/>
              </a:rPr>
              <a:t>		- </a:t>
            </a:r>
            <a:r>
              <a:rPr lang="fr-BE" u="sng" dirty="0" smtClean="0">
                <a:solidFill>
                  <a:schemeClr val="bg1"/>
                </a:solidFill>
                <a:latin typeface="Calibri"/>
                <a:cs typeface="Calibri"/>
              </a:rPr>
              <a:t>NIA</a:t>
            </a: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endParaRPr lang="fr-BE" dirty="0">
              <a:solidFill>
                <a:schemeClr val="bg1"/>
              </a:solidFill>
              <a:latin typeface="Calibri"/>
              <a:cs typeface="Calibri"/>
            </a:endParaRPr>
          </a:p>
        </p:txBody>
      </p:sp>
      <p:pic>
        <p:nvPicPr>
          <p:cNvPr id="8" name="Picture 2" descr="OCHSNER Figure 3"/>
          <p:cNvPicPr>
            <a:picLocks noChangeAspect="1" noChangeArrowheads="1"/>
          </p:cNvPicPr>
          <p:nvPr/>
        </p:nvPicPr>
        <p:blipFill>
          <a:blip r:embed="rId4"/>
          <a:srcRect/>
          <a:stretch>
            <a:fillRect/>
          </a:stretch>
        </p:blipFill>
        <p:spPr bwMode="auto">
          <a:xfrm>
            <a:off x="5649914" y="1081090"/>
            <a:ext cx="3397250" cy="3030537"/>
          </a:xfrm>
          <a:prstGeom prst="rect">
            <a:avLst/>
          </a:prstGeom>
          <a:noFill/>
          <a:ln w="9525">
            <a:noFill/>
            <a:miter lim="800000"/>
            <a:headEnd/>
            <a:tailEnd/>
          </a:ln>
        </p:spPr>
      </p:pic>
      <p:pic>
        <p:nvPicPr>
          <p:cNvPr id="9" name="Image 14" descr="Figure 2.jpg"/>
          <p:cNvPicPr>
            <a:picLocks noChangeAspect="1"/>
          </p:cNvPicPr>
          <p:nvPr/>
        </p:nvPicPr>
        <p:blipFill>
          <a:blip r:embed="rId5"/>
          <a:srcRect/>
          <a:stretch>
            <a:fillRect/>
          </a:stretch>
        </p:blipFill>
        <p:spPr bwMode="auto">
          <a:xfrm>
            <a:off x="6361116" y="4589463"/>
            <a:ext cx="2465387" cy="1687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6"/>
            <a:ext cx="8896350" cy="2739207"/>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Electrodes d’enregistrement:</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Quand une amplification différentielle est utilisée, l’électrode 	« d’enregistrement» et «la référence» contribuent toutes deux 	au signal enregistré</a:t>
            </a:r>
          </a:p>
        </p:txBody>
      </p:sp>
      <p:pic>
        <p:nvPicPr>
          <p:cNvPr id="11" name="Picture 6" descr="G2 position"/>
          <p:cNvPicPr>
            <a:picLocks noChangeAspect="1" noChangeArrowheads="1"/>
          </p:cNvPicPr>
          <p:nvPr/>
        </p:nvPicPr>
        <p:blipFill>
          <a:blip r:embed="rId4">
            <a:lum bright="-94000" contrast="100000"/>
          </a:blip>
          <a:srcRect/>
          <a:stretch>
            <a:fillRect/>
          </a:stretch>
        </p:blipFill>
        <p:spPr bwMode="auto">
          <a:xfrm>
            <a:off x="381003" y="2752727"/>
            <a:ext cx="2797175" cy="2836863"/>
          </a:xfrm>
          <a:prstGeom prst="rect">
            <a:avLst/>
          </a:prstGeom>
          <a:noFill/>
          <a:ln w="9525">
            <a:noFill/>
            <a:miter lim="800000"/>
            <a:headEnd/>
            <a:tailEnd/>
          </a:ln>
        </p:spPr>
      </p:pic>
      <p:sp>
        <p:nvSpPr>
          <p:cNvPr id="12" name="Text Box 7"/>
          <p:cNvSpPr txBox="1">
            <a:spLocks noChangeArrowheads="1"/>
          </p:cNvSpPr>
          <p:nvPr/>
        </p:nvSpPr>
        <p:spPr bwMode="auto">
          <a:xfrm>
            <a:off x="3478216" y="3400427"/>
            <a:ext cx="5038725" cy="30777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sz="1400" dirty="0">
                <a:solidFill>
                  <a:schemeClr val="bg1"/>
                </a:solidFill>
                <a:latin typeface="Calibri"/>
                <a:cs typeface="Calibri"/>
              </a:rPr>
              <a:t>G2 sur la 1</a:t>
            </a:r>
            <a:r>
              <a:rPr lang="fr-FR" sz="1400" baseline="30000" dirty="0">
                <a:solidFill>
                  <a:schemeClr val="bg1"/>
                </a:solidFill>
                <a:latin typeface="Calibri"/>
                <a:cs typeface="Calibri"/>
              </a:rPr>
              <a:t>ère</a:t>
            </a:r>
            <a:r>
              <a:rPr lang="fr-FR" sz="1400" dirty="0">
                <a:solidFill>
                  <a:schemeClr val="bg1"/>
                </a:solidFill>
                <a:latin typeface="Calibri"/>
                <a:cs typeface="Calibri"/>
              </a:rPr>
              <a:t> phalange du pouce, </a:t>
            </a:r>
            <a:r>
              <a:rPr lang="fr-FR" sz="1400" dirty="0" err="1">
                <a:solidFill>
                  <a:schemeClr val="bg1"/>
                </a:solidFill>
                <a:latin typeface="Calibri"/>
                <a:cs typeface="Calibri"/>
              </a:rPr>
              <a:t>ipsilat</a:t>
            </a:r>
            <a:r>
              <a:rPr lang="fr-FR" sz="1400" dirty="0">
                <a:solidFill>
                  <a:schemeClr val="bg1"/>
                </a:solidFill>
                <a:latin typeface="Calibri"/>
                <a:cs typeface="Calibri"/>
              </a:rPr>
              <a:t>.</a:t>
            </a:r>
          </a:p>
        </p:txBody>
      </p:sp>
      <p:sp>
        <p:nvSpPr>
          <p:cNvPr id="13" name="Text Box 8"/>
          <p:cNvSpPr txBox="1">
            <a:spLocks noChangeArrowheads="1"/>
          </p:cNvSpPr>
          <p:nvPr/>
        </p:nvSpPr>
        <p:spPr bwMode="auto">
          <a:xfrm>
            <a:off x="3478216" y="4143377"/>
            <a:ext cx="5038725" cy="30777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sz="1400" dirty="0">
                <a:solidFill>
                  <a:schemeClr val="bg1"/>
                </a:solidFill>
                <a:latin typeface="Calibri"/>
                <a:cs typeface="Calibri"/>
              </a:rPr>
              <a:t>G2 sur la première phalange du 5</a:t>
            </a:r>
            <a:r>
              <a:rPr lang="fr-FR" sz="1400" baseline="30000" dirty="0">
                <a:solidFill>
                  <a:schemeClr val="bg1"/>
                </a:solidFill>
                <a:latin typeface="Calibri"/>
                <a:cs typeface="Calibri"/>
              </a:rPr>
              <a:t>ème</a:t>
            </a:r>
            <a:r>
              <a:rPr lang="fr-FR" sz="1400" dirty="0">
                <a:solidFill>
                  <a:schemeClr val="bg1"/>
                </a:solidFill>
                <a:latin typeface="Calibri"/>
                <a:cs typeface="Calibri"/>
              </a:rPr>
              <a:t> doigt, </a:t>
            </a:r>
            <a:r>
              <a:rPr lang="fr-FR" sz="1400" dirty="0" err="1">
                <a:solidFill>
                  <a:schemeClr val="bg1"/>
                </a:solidFill>
                <a:latin typeface="Calibri"/>
                <a:cs typeface="Calibri"/>
              </a:rPr>
              <a:t>ipsilat</a:t>
            </a:r>
            <a:r>
              <a:rPr lang="fr-FR" sz="1400" dirty="0">
                <a:solidFill>
                  <a:schemeClr val="bg1"/>
                </a:solidFill>
                <a:latin typeface="Calibri"/>
                <a:cs typeface="Calibri"/>
              </a:rPr>
              <a:t>.</a:t>
            </a:r>
          </a:p>
        </p:txBody>
      </p:sp>
      <p:sp>
        <p:nvSpPr>
          <p:cNvPr id="14" name="Text Box 9"/>
          <p:cNvSpPr txBox="1">
            <a:spLocks noChangeArrowheads="1"/>
          </p:cNvSpPr>
          <p:nvPr/>
        </p:nvSpPr>
        <p:spPr bwMode="auto">
          <a:xfrm>
            <a:off x="3478216" y="4886327"/>
            <a:ext cx="5038725" cy="307773"/>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sz="1400" dirty="0">
                <a:solidFill>
                  <a:schemeClr val="bg1"/>
                </a:solidFill>
                <a:latin typeface="Calibri"/>
                <a:cs typeface="Calibri"/>
              </a:rPr>
              <a:t>G2 sur la première phalange du pouce, </a:t>
            </a:r>
            <a:r>
              <a:rPr lang="fr-FR" sz="1400" dirty="0" err="1">
                <a:solidFill>
                  <a:schemeClr val="bg1"/>
                </a:solidFill>
                <a:latin typeface="Calibri"/>
                <a:cs typeface="Calibri"/>
              </a:rPr>
              <a:t>controlat</a:t>
            </a:r>
            <a:r>
              <a:rPr lang="fr-FR" sz="1400" dirty="0">
                <a:solidFill>
                  <a:schemeClr val="bg1"/>
                </a:solidFill>
                <a:latin typeface="Calibri"/>
                <a:cs typeface="Calibri"/>
              </a:rPr>
              <a:t>.</a:t>
            </a:r>
          </a:p>
        </p:txBody>
      </p:sp>
      <p:sp>
        <p:nvSpPr>
          <p:cNvPr id="15" name="Text Box 10"/>
          <p:cNvSpPr txBox="1">
            <a:spLocks noChangeArrowheads="1"/>
          </p:cNvSpPr>
          <p:nvPr/>
        </p:nvSpPr>
        <p:spPr bwMode="auto">
          <a:xfrm>
            <a:off x="3478216" y="2762251"/>
            <a:ext cx="5038725" cy="400105"/>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sz="2000" b="1" dirty="0">
                <a:solidFill>
                  <a:srgbClr val="FFFF00"/>
                </a:solidFill>
                <a:latin typeface="Calibri"/>
                <a:cs typeface="Calibri"/>
              </a:rPr>
              <a:t>G1 sur les muscles thénariens</a:t>
            </a:r>
          </a:p>
        </p:txBody>
      </p:sp>
      <p:sp>
        <p:nvSpPr>
          <p:cNvPr id="16" name="Text Box 11"/>
          <p:cNvSpPr txBox="1">
            <a:spLocks noChangeArrowheads="1"/>
          </p:cNvSpPr>
          <p:nvPr/>
        </p:nvSpPr>
        <p:spPr bwMode="auto">
          <a:xfrm>
            <a:off x="261941" y="5676901"/>
            <a:ext cx="4217987" cy="369328"/>
          </a:xfrm>
          <a:prstGeom prst="rect">
            <a:avLst/>
          </a:prstGeom>
          <a:noFill/>
          <a:ln w="9525">
            <a:noFill/>
            <a:miter lim="800000"/>
            <a:headEnd/>
            <a:tailEnd/>
          </a:ln>
        </p:spPr>
        <p:txBody>
          <a:bodyPr lIns="91436" tIns="45718" rIns="91436" bIns="45718">
            <a:prstTxWarp prst="textNoShape">
              <a:avLst/>
            </a:prstTxWarp>
            <a:spAutoFit/>
          </a:bodyPr>
          <a:lstStyle/>
          <a:p>
            <a:r>
              <a:rPr lang="fr-FR" sz="1800" b="1" dirty="0">
                <a:solidFill>
                  <a:srgbClr val="FFFF00"/>
                </a:solidFill>
                <a:latin typeface="Calibri"/>
                <a:cs typeface="Calibri"/>
              </a:rPr>
              <a:t>Nerf médian stimulé au poignet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89916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a:t>
            </a:r>
            <a:r>
              <a:rPr lang="fr-FR" b="1" dirty="0" smtClean="0">
                <a:solidFill>
                  <a:srgbClr val="FFFF00"/>
                </a:solidFill>
                <a:latin typeface="Calibri"/>
                <a:cs typeface="Calibri"/>
              </a:rPr>
              <a:t>bipolaire </a:t>
            </a:r>
            <a:r>
              <a:rPr lang="fr-FR" b="1" dirty="0" smtClean="0">
                <a:solidFill>
                  <a:schemeClr val="bg1"/>
                </a:solidFill>
                <a:latin typeface="Calibri"/>
                <a:cs typeface="Calibri"/>
              </a:rPr>
              <a:t>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8"/>
            <a:ext cx="8896350" cy="5841595"/>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Electrodes d’enregistrement:</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 L’</a:t>
            </a:r>
            <a:r>
              <a:rPr lang="fr-BE" b="1" dirty="0" smtClean="0">
                <a:solidFill>
                  <a:srgbClr val="FFFFFF"/>
                </a:solidFill>
                <a:latin typeface="Calibri"/>
                <a:cs typeface="Calibri"/>
              </a:rPr>
              <a:t> </a:t>
            </a:r>
            <a:r>
              <a:rPr lang="fr-BE" b="1" dirty="0" smtClean="0">
                <a:solidFill>
                  <a:srgbClr val="FFFF00"/>
                </a:solidFill>
                <a:latin typeface="Calibri"/>
                <a:cs typeface="Calibri"/>
              </a:rPr>
              <a:t>électrode d’enregistrement</a:t>
            </a:r>
            <a:r>
              <a:rPr lang="fr-BE" dirty="0" smtClean="0">
                <a:solidFill>
                  <a:srgbClr val="FFFF00"/>
                </a:solidFill>
                <a:latin typeface="Calibri"/>
                <a:cs typeface="Calibri"/>
              </a:rPr>
              <a:t> </a:t>
            </a:r>
            <a:r>
              <a:rPr lang="fr-BE" dirty="0" smtClean="0">
                <a:solidFill>
                  <a:srgbClr val="FFFFFF"/>
                </a:solidFill>
                <a:latin typeface="Calibri"/>
                <a:cs typeface="Calibri"/>
              </a:rPr>
              <a:t>(G1) </a:t>
            </a:r>
            <a:br>
              <a:rPr lang="fr-BE" dirty="0" smtClean="0">
                <a:solidFill>
                  <a:srgbClr val="FFFFFF"/>
                </a:solidFill>
                <a:latin typeface="Calibri"/>
                <a:cs typeface="Calibri"/>
              </a:rPr>
            </a:br>
            <a:r>
              <a:rPr lang="fr-BE" dirty="0" smtClean="0">
                <a:solidFill>
                  <a:srgbClr val="FFFFFF"/>
                </a:solidFill>
                <a:latin typeface="Calibri"/>
                <a:cs typeface="Calibri"/>
              </a:rPr>
              <a:t>	devrait être placée </a:t>
            </a:r>
            <a:r>
              <a:rPr lang="fr-BE" u="sng" dirty="0" smtClean="0">
                <a:solidFill>
                  <a:srgbClr val="FFFFFF"/>
                </a:solidFill>
                <a:latin typeface="Calibri"/>
                <a:cs typeface="Calibri"/>
              </a:rPr>
              <a:t>sur la région </a:t>
            </a:r>
            <a:br>
              <a:rPr lang="fr-BE" u="sng" dirty="0" smtClean="0">
                <a:solidFill>
                  <a:srgbClr val="FFFFFF"/>
                </a:solidFill>
                <a:latin typeface="Calibri"/>
                <a:cs typeface="Calibri"/>
              </a:rPr>
            </a:br>
            <a:r>
              <a:rPr lang="fr-BE" dirty="0" smtClean="0">
                <a:solidFill>
                  <a:srgbClr val="FFFFFF"/>
                </a:solidFill>
                <a:latin typeface="Calibri"/>
                <a:cs typeface="Calibri"/>
              </a:rPr>
              <a:t>	</a:t>
            </a:r>
            <a:r>
              <a:rPr lang="fr-BE" u="sng" dirty="0" smtClean="0">
                <a:solidFill>
                  <a:srgbClr val="FFFFFF"/>
                </a:solidFill>
                <a:latin typeface="Calibri"/>
                <a:cs typeface="Calibri"/>
              </a:rPr>
              <a:t>des plaques motrices </a:t>
            </a:r>
            <a:r>
              <a:rPr lang="fr-BE" dirty="0" smtClean="0">
                <a:solidFill>
                  <a:srgbClr val="FFFFFF"/>
                </a:solidFill>
                <a:latin typeface="Calibri"/>
                <a:cs typeface="Calibri"/>
              </a:rPr>
              <a:t> du muscle, </a:t>
            </a:r>
            <a:br>
              <a:rPr lang="fr-BE" dirty="0" smtClean="0">
                <a:solidFill>
                  <a:srgbClr val="FFFFFF"/>
                </a:solidFill>
                <a:latin typeface="Calibri"/>
                <a:cs typeface="Calibri"/>
              </a:rPr>
            </a:br>
            <a:r>
              <a:rPr lang="fr-BE" dirty="0" smtClean="0">
                <a:solidFill>
                  <a:srgbClr val="FFFFFF"/>
                </a:solidFill>
                <a:latin typeface="Calibri"/>
                <a:cs typeface="Calibri"/>
              </a:rPr>
              <a:t>	généralement au milieu du ventre </a:t>
            </a:r>
            <a:br>
              <a:rPr lang="fr-BE" dirty="0" smtClean="0">
                <a:solidFill>
                  <a:srgbClr val="FFFFFF"/>
                </a:solidFill>
                <a:latin typeface="Calibri"/>
                <a:cs typeface="Calibri"/>
              </a:rPr>
            </a:br>
            <a:r>
              <a:rPr lang="fr-BE" dirty="0" smtClean="0">
                <a:solidFill>
                  <a:srgbClr val="FFFFFF"/>
                </a:solidFill>
                <a:latin typeface="Calibri"/>
                <a:cs typeface="Calibri"/>
              </a:rPr>
              <a:t>	musculaire</a:t>
            </a: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Lorsque l’électrode d’enregistrement </a:t>
            </a:r>
            <a:br>
              <a:rPr lang="fr-BE" dirty="0" smtClean="0">
                <a:solidFill>
                  <a:srgbClr val="FFFFFF"/>
                </a:solidFill>
                <a:latin typeface="Calibri"/>
                <a:cs typeface="Calibri"/>
              </a:rPr>
            </a:br>
            <a:r>
              <a:rPr lang="fr-BE" dirty="0" smtClean="0">
                <a:solidFill>
                  <a:srgbClr val="FFFFFF"/>
                </a:solidFill>
                <a:latin typeface="Calibri"/>
                <a:cs typeface="Calibri"/>
              </a:rPr>
              <a:t>	est idéalement placée, </a:t>
            </a:r>
            <a:br>
              <a:rPr lang="fr-BE" dirty="0" smtClean="0">
                <a:solidFill>
                  <a:srgbClr val="FFFFFF"/>
                </a:solidFill>
                <a:latin typeface="Calibri"/>
                <a:cs typeface="Calibri"/>
              </a:rPr>
            </a:br>
            <a:r>
              <a:rPr lang="fr-BE" dirty="0" smtClean="0">
                <a:solidFill>
                  <a:srgbClr val="FFFFFF"/>
                </a:solidFill>
                <a:latin typeface="Calibri"/>
                <a:cs typeface="Calibri"/>
              </a:rPr>
              <a:t>	</a:t>
            </a:r>
            <a:r>
              <a:rPr lang="fr-BE" u="sng" dirty="0" smtClean="0">
                <a:solidFill>
                  <a:srgbClr val="FFFFFF"/>
                </a:solidFill>
                <a:latin typeface="Calibri"/>
                <a:cs typeface="Calibri"/>
              </a:rPr>
              <a:t>la réponse M débute par une phase </a:t>
            </a:r>
            <a:br>
              <a:rPr lang="fr-BE" u="sng" dirty="0" smtClean="0">
                <a:solidFill>
                  <a:srgbClr val="FFFFFF"/>
                </a:solidFill>
                <a:latin typeface="Calibri"/>
                <a:cs typeface="Calibri"/>
              </a:rPr>
            </a:br>
            <a:r>
              <a:rPr lang="fr-BE" dirty="0" smtClean="0">
                <a:solidFill>
                  <a:srgbClr val="FFFFFF"/>
                </a:solidFill>
                <a:latin typeface="Calibri"/>
                <a:cs typeface="Calibri"/>
              </a:rPr>
              <a:t>	</a:t>
            </a:r>
            <a:r>
              <a:rPr lang="fr-BE" u="sng" dirty="0" smtClean="0">
                <a:solidFill>
                  <a:srgbClr val="FFFFFF"/>
                </a:solidFill>
                <a:latin typeface="Calibri"/>
                <a:cs typeface="Calibri"/>
              </a:rPr>
              <a:t>négative</a:t>
            </a:r>
            <a:endParaRPr lang="fr-BE" dirty="0" smtClean="0">
              <a:solidFill>
                <a:srgbClr val="FFFFFF"/>
              </a:solidFill>
              <a:latin typeface="Calibri"/>
              <a:cs typeface="Calibri"/>
            </a:endParaRPr>
          </a:p>
          <a:p>
            <a:pPr indent="444482">
              <a:lnSpc>
                <a:spcPct val="120000"/>
              </a:lnSpc>
              <a:buBlip>
                <a:blip r:embed="rId3"/>
              </a:buBlip>
              <a:tabLst>
                <a:tab pos="476230" algn="l"/>
                <a:tab pos="1079455" algn="l"/>
                <a:tab pos="6095746" algn="l"/>
              </a:tabLst>
            </a:pPr>
            <a:endParaRPr lang="fr-BE" dirty="0" smtClean="0">
              <a:solidFill>
                <a:schemeClr val="bg1"/>
              </a:solidFill>
              <a:latin typeface="Calibri"/>
              <a:cs typeface="Calibri"/>
            </a:endParaRPr>
          </a:p>
        </p:txBody>
      </p:sp>
      <p:pic>
        <p:nvPicPr>
          <p:cNvPr id="17" name="Picture 2" descr="G1 position bis"/>
          <p:cNvPicPr>
            <a:picLocks noChangeAspect="1" noChangeArrowheads="1"/>
          </p:cNvPicPr>
          <p:nvPr/>
        </p:nvPicPr>
        <p:blipFill>
          <a:blip r:embed="rId4"/>
          <a:srcRect/>
          <a:stretch>
            <a:fillRect/>
          </a:stretch>
        </p:blipFill>
        <p:spPr bwMode="auto">
          <a:xfrm>
            <a:off x="8074028" y="-3173"/>
            <a:ext cx="1065213" cy="1804988"/>
          </a:xfrm>
          <a:prstGeom prst="rect">
            <a:avLst/>
          </a:prstGeom>
          <a:noFill/>
          <a:ln w="9525">
            <a:noFill/>
            <a:miter lim="800000"/>
            <a:headEnd/>
            <a:tailEnd/>
          </a:ln>
        </p:spPr>
      </p:pic>
      <p:pic>
        <p:nvPicPr>
          <p:cNvPr id="18" name="Picture 8" descr="G1 position"/>
          <p:cNvPicPr>
            <a:picLocks noChangeAspect="1" noChangeArrowheads="1"/>
          </p:cNvPicPr>
          <p:nvPr/>
        </p:nvPicPr>
        <p:blipFill>
          <a:blip r:embed="rId5">
            <a:lum bright="-94000" contrast="100000"/>
          </a:blip>
          <a:srcRect/>
          <a:stretch>
            <a:fillRect/>
          </a:stretch>
        </p:blipFill>
        <p:spPr bwMode="auto">
          <a:xfrm>
            <a:off x="5905500" y="1863725"/>
            <a:ext cx="3227388" cy="4438651"/>
          </a:xfrm>
          <a:prstGeom prst="rect">
            <a:avLst/>
          </a:prstGeom>
          <a:noFill/>
          <a:ln w="9525">
            <a:noFill/>
            <a:miter lim="800000"/>
            <a:headEnd/>
            <a:tailEnd/>
          </a:ln>
        </p:spPr>
      </p:pic>
      <p:sp>
        <p:nvSpPr>
          <p:cNvPr id="19" name="Line 15"/>
          <p:cNvSpPr>
            <a:spLocks noChangeShapeType="1"/>
          </p:cNvSpPr>
          <p:nvPr/>
        </p:nvSpPr>
        <p:spPr bwMode="auto">
          <a:xfrm flipV="1">
            <a:off x="6272216" y="2552700"/>
            <a:ext cx="1152525" cy="238125"/>
          </a:xfrm>
          <a:prstGeom prst="line">
            <a:avLst/>
          </a:prstGeom>
          <a:noFill/>
          <a:ln w="1905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0" name="Line 16"/>
          <p:cNvSpPr>
            <a:spLocks noChangeShapeType="1"/>
          </p:cNvSpPr>
          <p:nvPr/>
        </p:nvSpPr>
        <p:spPr bwMode="auto">
          <a:xfrm flipV="1">
            <a:off x="6367466" y="2803525"/>
            <a:ext cx="428625" cy="752475"/>
          </a:xfrm>
          <a:prstGeom prst="line">
            <a:avLst/>
          </a:prstGeom>
          <a:noFill/>
          <a:ln w="1905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1" name="Line 17"/>
          <p:cNvSpPr>
            <a:spLocks noChangeShapeType="1"/>
          </p:cNvSpPr>
          <p:nvPr/>
        </p:nvSpPr>
        <p:spPr bwMode="auto">
          <a:xfrm flipV="1">
            <a:off x="6315078" y="3224213"/>
            <a:ext cx="485775" cy="1085851"/>
          </a:xfrm>
          <a:prstGeom prst="line">
            <a:avLst/>
          </a:prstGeom>
          <a:noFill/>
          <a:ln w="1905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2" name="Line 18"/>
          <p:cNvSpPr>
            <a:spLocks noChangeShapeType="1"/>
          </p:cNvSpPr>
          <p:nvPr/>
        </p:nvSpPr>
        <p:spPr bwMode="auto">
          <a:xfrm flipV="1">
            <a:off x="6289678" y="3911603"/>
            <a:ext cx="481013" cy="1171575"/>
          </a:xfrm>
          <a:prstGeom prst="line">
            <a:avLst/>
          </a:prstGeom>
          <a:noFill/>
          <a:ln w="1905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3" name="Line 19"/>
          <p:cNvSpPr>
            <a:spLocks noChangeShapeType="1"/>
          </p:cNvSpPr>
          <p:nvPr/>
        </p:nvSpPr>
        <p:spPr bwMode="auto">
          <a:xfrm flipV="1">
            <a:off x="6307138" y="5492751"/>
            <a:ext cx="723900" cy="361951"/>
          </a:xfrm>
          <a:prstGeom prst="line">
            <a:avLst/>
          </a:prstGeom>
          <a:noFill/>
          <a:ln w="1905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8"/>
            <a:ext cx="8896350" cy="2296009"/>
          </a:xfrm>
          <a:prstGeom prst="rect">
            <a:avLst/>
          </a:prstGeom>
          <a:noFill/>
          <a:ln w="31750">
            <a:noFill/>
            <a:miter lim="800000"/>
            <a:headEnd/>
            <a:tailEnd/>
          </a:ln>
        </p:spPr>
        <p:txBody>
          <a:bodyPr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Electrodes d’enregistrement:</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rgbClr val="FFFF00"/>
                </a:solidFill>
                <a:latin typeface="Calibri"/>
                <a:cs typeface="Calibri"/>
              </a:rPr>
              <a:t>L’</a:t>
            </a:r>
            <a:r>
              <a:rPr lang="fr-BE" b="1" dirty="0" smtClean="0">
                <a:solidFill>
                  <a:srgbClr val="FFFF00"/>
                </a:solidFill>
                <a:latin typeface="Calibri"/>
                <a:cs typeface="Calibri"/>
              </a:rPr>
              <a:t> electrode d’enregistrement</a:t>
            </a:r>
            <a:r>
              <a:rPr lang="fr-BE" dirty="0" smtClean="0">
                <a:solidFill>
                  <a:srgbClr val="FFFF00"/>
                </a:solidFill>
                <a:latin typeface="Calibri"/>
                <a:cs typeface="Calibri"/>
              </a:rPr>
              <a:t> </a:t>
            </a:r>
            <a:r>
              <a:rPr lang="fr-BE" dirty="0" smtClean="0">
                <a:solidFill>
                  <a:srgbClr val="FFFFFF"/>
                </a:solidFill>
                <a:latin typeface="Calibri"/>
                <a:cs typeface="Calibri"/>
              </a:rPr>
              <a:t>(G1) </a:t>
            </a:r>
            <a:br>
              <a:rPr lang="fr-BE" dirty="0" smtClean="0">
                <a:solidFill>
                  <a:srgbClr val="FFFFFF"/>
                </a:solidFill>
                <a:latin typeface="Calibri"/>
                <a:cs typeface="Calibri"/>
              </a:rPr>
            </a:br>
            <a:r>
              <a:rPr lang="fr-BE" dirty="0" smtClean="0">
                <a:solidFill>
                  <a:srgbClr val="FFFFFF"/>
                </a:solidFill>
                <a:latin typeface="Calibri"/>
                <a:cs typeface="Calibri"/>
              </a:rPr>
              <a:t>	</a:t>
            </a:r>
            <a:endParaRPr lang="fr-BE" dirty="0" smtClean="0">
              <a:solidFill>
                <a:schemeClr val="bg1"/>
              </a:solidFill>
              <a:latin typeface="Calibri"/>
              <a:cs typeface="Calibri"/>
            </a:endParaRPr>
          </a:p>
        </p:txBody>
      </p:sp>
      <p:pic>
        <p:nvPicPr>
          <p:cNvPr id="13" name="Image 18" descr="FDI.png"/>
          <p:cNvPicPr>
            <a:picLocks noChangeAspect="1"/>
          </p:cNvPicPr>
          <p:nvPr/>
        </p:nvPicPr>
        <p:blipFill>
          <a:blip r:embed="rId4"/>
          <a:srcRect/>
          <a:stretch>
            <a:fillRect/>
          </a:stretch>
        </p:blipFill>
        <p:spPr bwMode="auto">
          <a:xfrm>
            <a:off x="1452565" y="1944690"/>
            <a:ext cx="6648959" cy="4164012"/>
          </a:xfrm>
          <a:prstGeom prst="rect">
            <a:avLst/>
          </a:prstGeom>
          <a:noFill/>
          <a:ln w="9525">
            <a:noFill/>
            <a:miter lim="800000"/>
            <a:headEnd/>
            <a:tailEnd/>
          </a:ln>
        </p:spPr>
      </p:pic>
      <p:pic>
        <p:nvPicPr>
          <p:cNvPr id="8" name="Image 7"/>
          <p:cNvPicPr>
            <a:picLocks noChangeAspect="1"/>
          </p:cNvPicPr>
          <p:nvPr/>
        </p:nvPicPr>
        <p:blipFill>
          <a:blip r:embed="rId5"/>
          <a:stretch>
            <a:fillRect/>
          </a:stretch>
        </p:blipFill>
        <p:spPr>
          <a:xfrm>
            <a:off x="7099300" y="174126"/>
            <a:ext cx="1866900" cy="1578474"/>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9"/>
            <a:ext cx="8629650" cy="1409613"/>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Réglage des filtres:</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p:txBody>
      </p:sp>
      <p:grpSp>
        <p:nvGrpSpPr>
          <p:cNvPr id="8" name="Group 2"/>
          <p:cNvGrpSpPr>
            <a:grpSpLocks/>
          </p:cNvGrpSpPr>
          <p:nvPr/>
        </p:nvGrpSpPr>
        <p:grpSpPr bwMode="auto">
          <a:xfrm>
            <a:off x="5919788" y="314327"/>
            <a:ext cx="2906712" cy="2425700"/>
            <a:chOff x="3848" y="548"/>
            <a:chExt cx="1831" cy="1528"/>
          </a:xfrm>
        </p:grpSpPr>
        <p:pic>
          <p:nvPicPr>
            <p:cNvPr id="9" name="Picture 3" descr="filtres"/>
            <p:cNvPicPr>
              <a:picLocks noChangeAspect="1" noChangeArrowheads="1"/>
            </p:cNvPicPr>
            <p:nvPr/>
          </p:nvPicPr>
          <p:blipFill>
            <a:blip r:embed="rId4"/>
            <a:srcRect/>
            <a:stretch>
              <a:fillRect/>
            </a:stretch>
          </p:blipFill>
          <p:spPr bwMode="auto">
            <a:xfrm>
              <a:off x="3848" y="548"/>
              <a:ext cx="1831" cy="1528"/>
            </a:xfrm>
            <a:prstGeom prst="rect">
              <a:avLst/>
            </a:prstGeom>
            <a:noFill/>
            <a:ln w="9525">
              <a:noFill/>
              <a:miter lim="800000"/>
              <a:headEnd/>
              <a:tailEnd/>
            </a:ln>
          </p:spPr>
        </p:pic>
        <p:sp>
          <p:nvSpPr>
            <p:cNvPr id="11" name="Rectangle 4"/>
            <p:cNvSpPr>
              <a:spLocks noChangeArrowheads="1"/>
            </p:cNvSpPr>
            <p:nvPr/>
          </p:nvSpPr>
          <p:spPr bwMode="auto">
            <a:xfrm>
              <a:off x="5153" y="810"/>
              <a:ext cx="310" cy="611"/>
            </a:xfrm>
            <a:prstGeom prst="rect">
              <a:avLst/>
            </a:prstGeom>
            <a:solidFill>
              <a:srgbClr val="CC3300"/>
            </a:solidFill>
            <a:ln w="9525">
              <a:noFill/>
              <a:miter lim="800000"/>
              <a:headEnd/>
              <a:tailEnd/>
            </a:ln>
          </p:spPr>
          <p:txBody>
            <a:bodyPr wrap="none" anchor="ctr">
              <a:prstTxWarp prst="textNoShape">
                <a:avLst/>
              </a:prstTxWarp>
            </a:bodyPr>
            <a:lstStyle/>
            <a:p>
              <a:pPr algn="ctr"/>
              <a:r>
                <a:rPr lang="fr-FR" sz="600" b="1" dirty="0">
                  <a:solidFill>
                    <a:schemeClr val="bg1"/>
                  </a:solidFill>
                  <a:latin typeface="Calibri"/>
                  <a:cs typeface="Calibri"/>
                </a:rPr>
                <a:t>Motor nerve</a:t>
              </a:r>
            </a:p>
            <a:p>
              <a:pPr algn="ctr"/>
              <a:r>
                <a:rPr lang="fr-FR" sz="600" b="1" dirty="0">
                  <a:solidFill>
                    <a:schemeClr val="bg1"/>
                  </a:solidFill>
                  <a:latin typeface="Calibri"/>
                  <a:cs typeface="Calibri"/>
                </a:rPr>
                <a:t>conduction</a:t>
              </a:r>
            </a:p>
          </p:txBody>
        </p:sp>
        <p:sp>
          <p:nvSpPr>
            <p:cNvPr id="12" name="Rectangle 5"/>
            <p:cNvSpPr>
              <a:spLocks noChangeArrowheads="1"/>
            </p:cNvSpPr>
            <p:nvPr/>
          </p:nvSpPr>
          <p:spPr bwMode="auto">
            <a:xfrm>
              <a:off x="4974" y="1218"/>
              <a:ext cx="432" cy="396"/>
            </a:xfrm>
            <a:prstGeom prst="rect">
              <a:avLst/>
            </a:prstGeom>
            <a:noFill/>
            <a:ln w="25400">
              <a:solidFill>
                <a:schemeClr val="tx1"/>
              </a:solidFill>
              <a:miter lim="800000"/>
              <a:headEnd/>
              <a:tailEnd/>
            </a:ln>
          </p:spPr>
          <p:txBody>
            <a:bodyPr wrap="none" anchor="ctr">
              <a:prstTxWarp prst="textNoShape">
                <a:avLst/>
              </a:prstTxWarp>
            </a:bodyPr>
            <a:lstStyle/>
            <a:p>
              <a:endParaRPr lang="fr-FR">
                <a:latin typeface="Calibri"/>
                <a:cs typeface="Calibri"/>
              </a:endParaRPr>
            </a:p>
          </p:txBody>
        </p:sp>
        <p:sp>
          <p:nvSpPr>
            <p:cNvPr id="14" name="Rectangle 6"/>
            <p:cNvSpPr>
              <a:spLocks noChangeArrowheads="1"/>
            </p:cNvSpPr>
            <p:nvPr/>
          </p:nvSpPr>
          <p:spPr bwMode="auto">
            <a:xfrm>
              <a:off x="4831" y="804"/>
              <a:ext cx="633" cy="617"/>
            </a:xfrm>
            <a:prstGeom prst="rect">
              <a:avLst/>
            </a:prstGeom>
            <a:noFill/>
            <a:ln w="25400">
              <a:solidFill>
                <a:schemeClr val="tx1"/>
              </a:solidFill>
              <a:miter lim="800000"/>
              <a:headEnd/>
              <a:tailEnd/>
            </a:ln>
          </p:spPr>
          <p:txBody>
            <a:bodyPr wrap="none" anchor="ctr">
              <a:prstTxWarp prst="textNoShape">
                <a:avLst/>
              </a:prstTxWarp>
            </a:bodyPr>
            <a:lstStyle/>
            <a:p>
              <a:endParaRPr lang="fr-FR">
                <a:latin typeface="Calibri"/>
                <a:cs typeface="Calibri"/>
              </a:endParaRPr>
            </a:p>
          </p:txBody>
        </p:sp>
        <p:sp>
          <p:nvSpPr>
            <p:cNvPr id="15" name="Rectangle 7"/>
            <p:cNvSpPr>
              <a:spLocks noChangeArrowheads="1"/>
            </p:cNvSpPr>
            <p:nvPr/>
          </p:nvSpPr>
          <p:spPr bwMode="auto">
            <a:xfrm>
              <a:off x="5151" y="696"/>
              <a:ext cx="314" cy="338"/>
            </a:xfrm>
            <a:prstGeom prst="rect">
              <a:avLst/>
            </a:prstGeom>
            <a:noFill/>
            <a:ln w="25400">
              <a:solidFill>
                <a:schemeClr val="tx1"/>
              </a:solidFill>
              <a:miter lim="800000"/>
              <a:headEnd/>
              <a:tailEnd/>
            </a:ln>
          </p:spPr>
          <p:txBody>
            <a:bodyPr wrap="none" anchor="ctr">
              <a:prstTxWarp prst="textNoShape">
                <a:avLst/>
              </a:prstTxWarp>
            </a:bodyPr>
            <a:lstStyle/>
            <a:p>
              <a:endParaRPr lang="fr-FR">
                <a:latin typeface="Calibri"/>
                <a:cs typeface="Calibri"/>
              </a:endParaRPr>
            </a:p>
          </p:txBody>
        </p:sp>
        <p:sp>
          <p:nvSpPr>
            <p:cNvPr id="16" name="Rectangle 8"/>
            <p:cNvSpPr>
              <a:spLocks noChangeArrowheads="1"/>
            </p:cNvSpPr>
            <p:nvPr/>
          </p:nvSpPr>
          <p:spPr bwMode="auto">
            <a:xfrm>
              <a:off x="4448" y="1139"/>
              <a:ext cx="639" cy="501"/>
            </a:xfrm>
            <a:prstGeom prst="rect">
              <a:avLst/>
            </a:prstGeom>
            <a:noFill/>
            <a:ln w="25400">
              <a:solidFill>
                <a:schemeClr val="tx1"/>
              </a:solidFill>
              <a:miter lim="800000"/>
              <a:headEnd/>
              <a:tailEnd/>
            </a:ln>
          </p:spPr>
          <p:txBody>
            <a:bodyPr wrap="none" anchor="ctr">
              <a:prstTxWarp prst="textNoShape">
                <a:avLst/>
              </a:prstTxWarp>
            </a:bodyPr>
            <a:lstStyle/>
            <a:p>
              <a:endParaRPr lang="fr-FR">
                <a:latin typeface="Calibri"/>
                <a:cs typeface="Calibri"/>
              </a:endParaRPr>
            </a:p>
          </p:txBody>
        </p:sp>
        <p:sp>
          <p:nvSpPr>
            <p:cNvPr id="17" name="Rectangle 9"/>
            <p:cNvSpPr>
              <a:spLocks noChangeArrowheads="1"/>
            </p:cNvSpPr>
            <p:nvPr/>
          </p:nvSpPr>
          <p:spPr bwMode="auto">
            <a:xfrm>
              <a:off x="4319" y="924"/>
              <a:ext cx="628" cy="336"/>
            </a:xfrm>
            <a:prstGeom prst="rect">
              <a:avLst/>
            </a:prstGeom>
            <a:noFill/>
            <a:ln w="25400">
              <a:solidFill>
                <a:schemeClr val="tx1"/>
              </a:solidFill>
              <a:miter lim="800000"/>
              <a:headEnd/>
              <a:tailEnd/>
            </a:ln>
          </p:spPr>
          <p:txBody>
            <a:bodyPr wrap="none" anchor="ctr">
              <a:prstTxWarp prst="textNoShape">
                <a:avLst/>
              </a:prstTxWarp>
            </a:bodyPr>
            <a:lstStyle/>
            <a:p>
              <a:endParaRPr lang="fr-FR">
                <a:latin typeface="Calibri"/>
                <a:cs typeface="Calibri"/>
              </a:endParaRPr>
            </a:p>
          </p:txBody>
        </p:sp>
        <p:sp>
          <p:nvSpPr>
            <p:cNvPr id="18" name="Oval 10"/>
            <p:cNvSpPr>
              <a:spLocks noChangeArrowheads="1"/>
            </p:cNvSpPr>
            <p:nvPr/>
          </p:nvSpPr>
          <p:spPr bwMode="auto">
            <a:xfrm>
              <a:off x="4010" y="1328"/>
              <a:ext cx="91" cy="92"/>
            </a:xfrm>
            <a:prstGeom prst="ellipse">
              <a:avLst/>
            </a:prstGeom>
            <a:noFill/>
            <a:ln w="19050">
              <a:solidFill>
                <a:srgbClr val="CC3300"/>
              </a:solidFill>
              <a:round/>
              <a:headEnd/>
              <a:tailEnd/>
            </a:ln>
          </p:spPr>
          <p:txBody>
            <a:bodyPr wrap="none" anchor="ctr">
              <a:prstTxWarp prst="textNoShape">
                <a:avLst/>
              </a:prstTxWarp>
            </a:bodyPr>
            <a:lstStyle/>
            <a:p>
              <a:endParaRPr lang="fr-FR">
                <a:latin typeface="Calibri"/>
                <a:cs typeface="Calibri"/>
              </a:endParaRPr>
            </a:p>
          </p:txBody>
        </p:sp>
        <p:sp>
          <p:nvSpPr>
            <p:cNvPr id="19" name="Oval 11"/>
            <p:cNvSpPr>
              <a:spLocks noChangeArrowheads="1"/>
            </p:cNvSpPr>
            <p:nvPr/>
          </p:nvSpPr>
          <p:spPr bwMode="auto">
            <a:xfrm>
              <a:off x="3997" y="765"/>
              <a:ext cx="91" cy="92"/>
            </a:xfrm>
            <a:prstGeom prst="ellipse">
              <a:avLst/>
            </a:prstGeom>
            <a:noFill/>
            <a:ln w="19050">
              <a:solidFill>
                <a:srgbClr val="CC3300"/>
              </a:solidFill>
              <a:round/>
              <a:headEnd/>
              <a:tailEnd/>
            </a:ln>
          </p:spPr>
          <p:txBody>
            <a:bodyPr wrap="none" anchor="ctr">
              <a:prstTxWarp prst="textNoShape">
                <a:avLst/>
              </a:prstTxWarp>
            </a:bodyPr>
            <a:lstStyle/>
            <a:p>
              <a:endParaRPr lang="fr-FR">
                <a:latin typeface="Calibri"/>
                <a:cs typeface="Calibri"/>
              </a:endParaRPr>
            </a:p>
          </p:txBody>
        </p:sp>
      </p:grpSp>
      <p:pic>
        <p:nvPicPr>
          <p:cNvPr id="20" name="Picture 17" descr="Filtre passe haut"/>
          <p:cNvPicPr>
            <a:picLocks noChangeAspect="1" noChangeArrowheads="1"/>
          </p:cNvPicPr>
          <p:nvPr/>
        </p:nvPicPr>
        <p:blipFill>
          <a:blip r:embed="rId5">
            <a:lum bright="-94000" contrast="100000"/>
          </a:blip>
          <a:srcRect/>
          <a:stretch>
            <a:fillRect/>
          </a:stretch>
        </p:blipFill>
        <p:spPr bwMode="auto">
          <a:xfrm>
            <a:off x="387353" y="2373315"/>
            <a:ext cx="3160713" cy="3671887"/>
          </a:xfrm>
          <a:prstGeom prst="rect">
            <a:avLst/>
          </a:prstGeom>
          <a:noFill/>
          <a:ln w="25400">
            <a:solidFill>
              <a:srgbClr val="000080"/>
            </a:solidFill>
            <a:miter lim="800000"/>
            <a:headEnd/>
            <a:tailEnd/>
          </a:ln>
        </p:spPr>
      </p:pic>
      <p:sp>
        <p:nvSpPr>
          <p:cNvPr id="21" name="Text Box 19"/>
          <p:cNvSpPr txBox="1">
            <a:spLocks noChangeArrowheads="1"/>
          </p:cNvSpPr>
          <p:nvPr/>
        </p:nvSpPr>
        <p:spPr bwMode="auto">
          <a:xfrm>
            <a:off x="2281239" y="2787651"/>
            <a:ext cx="636379"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FR" sz="2000" b="1" dirty="0">
                <a:solidFill>
                  <a:srgbClr val="CC3300"/>
                </a:solidFill>
                <a:latin typeface="Calibri"/>
                <a:cs typeface="Calibri"/>
              </a:rPr>
              <a:t>2 Hz</a:t>
            </a:r>
          </a:p>
        </p:txBody>
      </p:sp>
      <p:sp>
        <p:nvSpPr>
          <p:cNvPr id="22" name="Text Box 20"/>
          <p:cNvSpPr txBox="1">
            <a:spLocks noChangeArrowheads="1"/>
          </p:cNvSpPr>
          <p:nvPr/>
        </p:nvSpPr>
        <p:spPr bwMode="auto">
          <a:xfrm>
            <a:off x="2281240" y="3521076"/>
            <a:ext cx="766373"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FR" sz="2000" b="1" dirty="0">
                <a:solidFill>
                  <a:srgbClr val="CC3300"/>
                </a:solidFill>
                <a:latin typeface="Calibri"/>
                <a:cs typeface="Calibri"/>
              </a:rPr>
              <a:t>20 Hz</a:t>
            </a:r>
          </a:p>
        </p:txBody>
      </p:sp>
      <p:sp>
        <p:nvSpPr>
          <p:cNvPr id="23" name="Text Box 21"/>
          <p:cNvSpPr txBox="1">
            <a:spLocks noChangeArrowheads="1"/>
          </p:cNvSpPr>
          <p:nvPr/>
        </p:nvSpPr>
        <p:spPr bwMode="auto">
          <a:xfrm>
            <a:off x="2281240" y="4311651"/>
            <a:ext cx="766373"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FR" sz="2000" b="1" dirty="0">
                <a:solidFill>
                  <a:srgbClr val="CC3300"/>
                </a:solidFill>
                <a:latin typeface="Calibri"/>
                <a:cs typeface="Calibri"/>
              </a:rPr>
              <a:t>50 Hz</a:t>
            </a:r>
          </a:p>
        </p:txBody>
      </p:sp>
      <p:sp>
        <p:nvSpPr>
          <p:cNvPr id="24" name="Text Box 22"/>
          <p:cNvSpPr txBox="1">
            <a:spLocks noChangeArrowheads="1"/>
          </p:cNvSpPr>
          <p:nvPr/>
        </p:nvSpPr>
        <p:spPr bwMode="auto">
          <a:xfrm>
            <a:off x="2281240" y="5073652"/>
            <a:ext cx="902803"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FR" sz="2000" b="1" dirty="0">
                <a:solidFill>
                  <a:srgbClr val="CC3300"/>
                </a:solidFill>
                <a:latin typeface="Calibri"/>
                <a:cs typeface="Calibri"/>
              </a:rPr>
              <a:t>100 Hz</a:t>
            </a:r>
          </a:p>
        </p:txBody>
      </p:sp>
      <p:sp>
        <p:nvSpPr>
          <p:cNvPr id="25" name="Text Box 1030"/>
          <p:cNvSpPr txBox="1">
            <a:spLocks noChangeArrowheads="1"/>
          </p:cNvSpPr>
          <p:nvPr/>
        </p:nvSpPr>
        <p:spPr bwMode="auto">
          <a:xfrm>
            <a:off x="3613150" y="2132032"/>
            <a:ext cx="8629650" cy="4068802"/>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Le </a:t>
            </a:r>
            <a:r>
              <a:rPr lang="fr-BE" b="1" dirty="0" smtClean="0">
                <a:solidFill>
                  <a:srgbClr val="FFFF00"/>
                </a:solidFill>
                <a:latin typeface="Calibri"/>
                <a:cs typeface="Calibri"/>
              </a:rPr>
              <a:t>filtre passe-haut</a:t>
            </a:r>
            <a:r>
              <a:rPr lang="fr-BE" dirty="0" smtClean="0">
                <a:solidFill>
                  <a:srgbClr val="FFFF00"/>
                </a:solidFill>
                <a:latin typeface="Calibri"/>
                <a:cs typeface="Calibri"/>
              </a:rPr>
              <a:t> </a:t>
            </a:r>
            <a:br>
              <a:rPr lang="fr-BE" dirty="0" smtClean="0">
                <a:solidFill>
                  <a:srgbClr val="FFFF00"/>
                </a:solidFill>
                <a:latin typeface="Calibri"/>
                <a:cs typeface="Calibri"/>
              </a:rPr>
            </a:br>
            <a:r>
              <a:rPr lang="fr-BE" dirty="0" smtClean="0">
                <a:solidFill>
                  <a:srgbClr val="FFFF00"/>
                </a:solidFill>
                <a:latin typeface="Calibri"/>
                <a:cs typeface="Calibri"/>
              </a:rPr>
              <a:t>	</a:t>
            </a:r>
            <a:r>
              <a:rPr lang="fr-BE" dirty="0" smtClean="0">
                <a:solidFill>
                  <a:schemeClr val="bg1"/>
                </a:solidFill>
                <a:latin typeface="Calibri"/>
                <a:cs typeface="Calibri"/>
              </a:rPr>
              <a:t>(basse fréquence) est fixé à une </a:t>
            </a:r>
            <a:br>
              <a:rPr lang="fr-BE" dirty="0" smtClean="0">
                <a:solidFill>
                  <a:schemeClr val="bg1"/>
                </a:solidFill>
                <a:latin typeface="Calibri"/>
                <a:cs typeface="Calibri"/>
              </a:rPr>
            </a:br>
            <a:r>
              <a:rPr lang="fr-BE" dirty="0" smtClean="0">
                <a:solidFill>
                  <a:schemeClr val="bg1"/>
                </a:solidFill>
                <a:latin typeface="Calibri"/>
                <a:cs typeface="Calibri"/>
              </a:rPr>
              <a:t>	fréquence qui n’entraîne pas de </a:t>
            </a:r>
            <a:br>
              <a:rPr lang="fr-BE" dirty="0" smtClean="0">
                <a:solidFill>
                  <a:schemeClr val="bg1"/>
                </a:solidFill>
                <a:latin typeface="Calibri"/>
                <a:cs typeface="Calibri"/>
              </a:rPr>
            </a:br>
            <a:r>
              <a:rPr lang="fr-BE" dirty="0" smtClean="0">
                <a:solidFill>
                  <a:schemeClr val="bg1"/>
                </a:solidFill>
                <a:latin typeface="Calibri"/>
                <a:cs typeface="Calibri"/>
              </a:rPr>
              <a:t>	distorsion de la morphologie de la </a:t>
            </a:r>
            <a:br>
              <a:rPr lang="fr-BE" dirty="0" smtClean="0">
                <a:solidFill>
                  <a:schemeClr val="bg1"/>
                </a:solidFill>
                <a:latin typeface="Calibri"/>
                <a:cs typeface="Calibri"/>
              </a:rPr>
            </a:br>
            <a:r>
              <a:rPr lang="fr-BE" dirty="0" smtClean="0">
                <a:solidFill>
                  <a:schemeClr val="bg1"/>
                </a:solidFill>
                <a:latin typeface="Calibri"/>
                <a:cs typeface="Calibri"/>
              </a:rPr>
              <a:t>	réponse M : </a:t>
            </a:r>
            <a:r>
              <a:rPr lang="fr-BE" b="1" dirty="0" smtClean="0">
                <a:solidFill>
                  <a:srgbClr val="FFFF00"/>
                </a:solidFill>
                <a:latin typeface="Calibri"/>
                <a:cs typeface="Calibri"/>
              </a:rPr>
              <a:t>2 Hz</a:t>
            </a:r>
            <a:r>
              <a:rPr lang="fr-BE" dirty="0" smtClean="0">
                <a:solidFill>
                  <a:schemeClr val="bg1"/>
                </a:solidFill>
                <a:latin typeface="Calibri"/>
                <a:cs typeface="Calibri"/>
              </a:rPr>
              <a:t>.</a:t>
            </a: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Le filtre passe-bas est fixé à </a:t>
            </a:r>
            <a:r>
              <a:rPr lang="fr-BE" b="1" dirty="0" smtClean="0">
                <a:solidFill>
                  <a:srgbClr val="FFFF00"/>
                </a:solidFill>
                <a:latin typeface="Calibri"/>
                <a:cs typeface="Calibri"/>
              </a:rPr>
              <a:t>5-10 kHz</a:t>
            </a:r>
            <a:r>
              <a:rPr lang="fr-BE" dirty="0" smtClean="0">
                <a:solidFill>
                  <a:schemeClr val="bg1"/>
                </a:solidFill>
                <a:latin typeface="Calibri"/>
                <a:cs typeface="Calibri"/>
              </a:rPr>
              <a:t>.</a:t>
            </a:r>
          </a:p>
          <a:p>
            <a:pPr indent="444482">
              <a:lnSpc>
                <a:spcPct val="120000"/>
              </a:lnSpc>
              <a:buBlip>
                <a:blip r:embed="rId3"/>
              </a:buBlip>
              <a:tabLst>
                <a:tab pos="476230" algn="l"/>
                <a:tab pos="1079455" algn="l"/>
                <a:tab pos="6095746" algn="l"/>
              </a:tabLst>
            </a:pPr>
            <a:endParaRPr lang="fr-BE" dirty="0" smtClean="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9"/>
            <a:ext cx="8629650" cy="1409613"/>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Réglage des filtres:</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p:txBody>
      </p:sp>
      <p:pic>
        <p:nvPicPr>
          <p:cNvPr id="26" name="Image 25"/>
          <p:cNvPicPr>
            <a:picLocks noChangeAspect="1"/>
          </p:cNvPicPr>
          <p:nvPr/>
        </p:nvPicPr>
        <p:blipFill>
          <a:blip r:embed="rId4"/>
          <a:stretch>
            <a:fillRect/>
          </a:stretch>
        </p:blipFill>
        <p:spPr>
          <a:xfrm>
            <a:off x="3365500" y="177800"/>
            <a:ext cx="5346700" cy="5909082"/>
          </a:xfrm>
          <a:prstGeom prst="rect">
            <a:avLst/>
          </a:prstGeom>
        </p:spPr>
      </p:pic>
      <p:sp>
        <p:nvSpPr>
          <p:cNvPr id="8" name="Rectangle 7"/>
          <p:cNvSpPr/>
          <p:nvPr/>
        </p:nvSpPr>
        <p:spPr>
          <a:xfrm>
            <a:off x="6535617" y="6336268"/>
            <a:ext cx="2409709" cy="369332"/>
          </a:xfrm>
          <a:prstGeom prst="rect">
            <a:avLst/>
          </a:prstGeom>
        </p:spPr>
        <p:txBody>
          <a:bodyPr wrap="none">
            <a:spAutoFit/>
          </a:bodyPr>
          <a:lstStyle/>
          <a:p>
            <a:r>
              <a:rPr lang="fr-FR" sz="1800" i="1" dirty="0" smtClean="0">
                <a:solidFill>
                  <a:schemeClr val="bg1"/>
                </a:solidFill>
              </a:rPr>
              <a:t>D’après P </a:t>
            </a:r>
            <a:r>
              <a:rPr lang="fr-FR" sz="1800" i="1" dirty="0" err="1" smtClean="0">
                <a:solidFill>
                  <a:schemeClr val="bg1"/>
                </a:solidFill>
              </a:rPr>
              <a:t>Guihéneuc</a:t>
            </a:r>
            <a:endParaRPr lang="en-US" sz="1800" i="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25955" name="Text Box 3"/>
          <p:cNvSpPr txBox="1">
            <a:spLocks noChangeArrowheads="1"/>
          </p:cNvSpPr>
          <p:nvPr/>
        </p:nvSpPr>
        <p:spPr bwMode="auto">
          <a:xfrm>
            <a:off x="152400" y="6311904"/>
            <a:ext cx="84582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Résolution en amplitude : </a:t>
            </a:r>
            <a:r>
              <a:rPr lang="fr-FR" b="1" dirty="0" smtClean="0">
                <a:solidFill>
                  <a:srgbClr val="FFFF00"/>
                </a:solidFill>
                <a:latin typeface="Calibri"/>
                <a:cs typeface="Calibri"/>
              </a:rPr>
              <a:t>au moins 12 bits</a:t>
            </a:r>
            <a:endParaRPr lang="fr-FR" b="1" dirty="0">
              <a:solidFill>
                <a:srgbClr val="FFFF00"/>
              </a:solidFill>
              <a:latin typeface="Calibri"/>
              <a:cs typeface="Calibri"/>
            </a:endParaRPr>
          </a:p>
        </p:txBody>
      </p:sp>
      <p:sp>
        <p:nvSpPr>
          <p:cNvPr id="125956" name="Text Box 7"/>
          <p:cNvSpPr txBox="1">
            <a:spLocks noChangeArrowheads="1"/>
          </p:cNvSpPr>
          <p:nvPr/>
        </p:nvSpPr>
        <p:spPr bwMode="auto">
          <a:xfrm>
            <a:off x="914400" y="3949700"/>
            <a:ext cx="6629400" cy="1785100"/>
          </a:xfrm>
          <a:prstGeom prst="rect">
            <a:avLst/>
          </a:prstGeom>
          <a:noFill/>
          <a:ln w="9525">
            <a:noFill/>
            <a:miter lim="800000"/>
            <a:headEnd/>
            <a:tailEnd/>
          </a:ln>
        </p:spPr>
        <p:txBody>
          <a:bodyPr lIns="91436" tIns="45718" rIns="91436" bIns="45718">
            <a:prstTxWarp prst="textNoShape">
              <a:avLst/>
            </a:prstTxWarp>
            <a:spAutoFit/>
          </a:bodyPr>
          <a:lstStyle/>
          <a:p>
            <a:pPr marL="457181" indent="-457181">
              <a:spcBef>
                <a:spcPct val="50000"/>
              </a:spcBef>
              <a:buFontTx/>
              <a:buAutoNum type="arabicPeriod"/>
              <a:tabLst>
                <a:tab pos="3860639" algn="l"/>
              </a:tabLst>
            </a:pPr>
            <a:r>
              <a:rPr lang="fr-FR" sz="2000" b="1" dirty="0">
                <a:solidFill>
                  <a:srgbClr val="FFFFFF"/>
                </a:solidFill>
                <a:latin typeface="Calibri"/>
                <a:ea typeface="Cambria" pitchFamily="-102" charset="0"/>
                <a:cs typeface="Calibri"/>
              </a:rPr>
              <a:t>Nombre de </a:t>
            </a:r>
            <a:r>
              <a:rPr lang="fr-FR" sz="2000" b="1" i="1" dirty="0">
                <a:solidFill>
                  <a:srgbClr val="FFFFFF"/>
                </a:solidFill>
                <a:latin typeface="Calibri"/>
                <a:ea typeface="Cambria" pitchFamily="-102" charset="0"/>
                <a:cs typeface="Calibri"/>
              </a:rPr>
              <a:t>bits</a:t>
            </a:r>
            <a:r>
              <a:rPr lang="fr-FR" sz="2000" b="1" dirty="0">
                <a:solidFill>
                  <a:srgbClr val="FFFFFF"/>
                </a:solidFill>
                <a:latin typeface="Calibri"/>
                <a:ea typeface="Cambria" pitchFamily="-102" charset="0"/>
                <a:cs typeface="Calibri"/>
              </a:rPr>
              <a:t> = N	</a:t>
            </a:r>
            <a:r>
              <a:rPr lang="en-US" sz="2000" b="1" dirty="0">
                <a:solidFill>
                  <a:srgbClr val="008000"/>
                </a:solidFill>
                <a:latin typeface="Calibri"/>
                <a:cs typeface="Calibri"/>
              </a:rPr>
              <a:t>10</a:t>
            </a:r>
            <a:r>
              <a:rPr lang="en-US" sz="2000" b="1" dirty="0">
                <a:solidFill>
                  <a:srgbClr val="000066"/>
                </a:solidFill>
                <a:latin typeface="Calibri"/>
                <a:cs typeface="Calibri"/>
              </a:rPr>
              <a:t>		</a:t>
            </a:r>
            <a:r>
              <a:rPr lang="en-US" sz="2000" b="1" dirty="0">
                <a:solidFill>
                  <a:srgbClr val="FF00FF"/>
                </a:solidFill>
                <a:latin typeface="Calibri"/>
                <a:cs typeface="Calibri"/>
              </a:rPr>
              <a:t>16</a:t>
            </a:r>
            <a:endParaRPr lang="fr-FR" sz="2000" b="1" dirty="0">
              <a:solidFill>
                <a:srgbClr val="FFFFFF"/>
              </a:solidFill>
              <a:latin typeface="Calibri"/>
              <a:ea typeface="Cambria" pitchFamily="-102" charset="0"/>
              <a:cs typeface="Calibri"/>
            </a:endParaRPr>
          </a:p>
          <a:p>
            <a:pPr marL="457181" indent="-457181">
              <a:spcBef>
                <a:spcPct val="50000"/>
              </a:spcBef>
              <a:buFontTx/>
              <a:buAutoNum type="arabicPeriod"/>
              <a:tabLst>
                <a:tab pos="3860639" algn="l"/>
              </a:tabLst>
            </a:pPr>
            <a:r>
              <a:rPr lang="fr-FR" sz="2000" b="1" dirty="0">
                <a:solidFill>
                  <a:srgbClr val="FFFFFF"/>
                </a:solidFill>
                <a:latin typeface="Calibri"/>
                <a:ea typeface="Cambria" pitchFamily="-102" charset="0"/>
                <a:cs typeface="Calibri"/>
              </a:rPr>
              <a:t>Nombre de pas = 2</a:t>
            </a:r>
            <a:r>
              <a:rPr lang="fr-FR" sz="2000" b="1" baseline="30000" dirty="0">
                <a:solidFill>
                  <a:srgbClr val="FFFFFF"/>
                </a:solidFill>
                <a:latin typeface="Calibri"/>
                <a:ea typeface="Cambria" pitchFamily="-102" charset="0"/>
                <a:cs typeface="Calibri"/>
              </a:rPr>
              <a:t>N	</a:t>
            </a:r>
            <a:r>
              <a:rPr lang="en-US" sz="2000" b="1" dirty="0">
                <a:solidFill>
                  <a:srgbClr val="008000"/>
                </a:solidFill>
                <a:latin typeface="Calibri"/>
                <a:cs typeface="Calibri"/>
              </a:rPr>
              <a:t>1024</a:t>
            </a:r>
            <a:r>
              <a:rPr lang="en-US" sz="2000" b="1" dirty="0">
                <a:solidFill>
                  <a:srgbClr val="000066"/>
                </a:solidFill>
                <a:latin typeface="Calibri"/>
                <a:cs typeface="Calibri"/>
              </a:rPr>
              <a:t>		</a:t>
            </a:r>
            <a:r>
              <a:rPr lang="en-US" sz="2000" b="1" dirty="0">
                <a:solidFill>
                  <a:srgbClr val="FF00FF"/>
                </a:solidFill>
                <a:latin typeface="Calibri"/>
                <a:cs typeface="Calibri"/>
              </a:rPr>
              <a:t>65536</a:t>
            </a:r>
            <a:endParaRPr lang="fr-FR" sz="2000" b="1" baseline="30000" dirty="0">
              <a:solidFill>
                <a:srgbClr val="FFFFFF"/>
              </a:solidFill>
              <a:latin typeface="Calibri"/>
              <a:ea typeface="Cambria" pitchFamily="-102" charset="0"/>
              <a:cs typeface="Calibri"/>
            </a:endParaRPr>
          </a:p>
          <a:p>
            <a:pPr marL="457181" indent="-457181">
              <a:spcBef>
                <a:spcPct val="50000"/>
              </a:spcBef>
              <a:buFontTx/>
              <a:buAutoNum type="arabicPeriod"/>
              <a:tabLst>
                <a:tab pos="3860639" algn="l"/>
              </a:tabLst>
            </a:pPr>
            <a:r>
              <a:rPr lang="fr-FR" sz="2000" b="1" dirty="0">
                <a:solidFill>
                  <a:srgbClr val="FFFFFF"/>
                </a:solidFill>
                <a:latin typeface="Calibri"/>
                <a:ea typeface="Cambria" pitchFamily="-102" charset="0"/>
                <a:cs typeface="Calibri"/>
              </a:rPr>
              <a:t>Gamme d’amplification = A	</a:t>
            </a:r>
            <a:r>
              <a:rPr lang="en-US" sz="2000" b="1" dirty="0">
                <a:solidFill>
                  <a:srgbClr val="008000"/>
                </a:solidFill>
                <a:latin typeface="Calibri"/>
                <a:cs typeface="Calibri"/>
              </a:rPr>
              <a:t>100 mV</a:t>
            </a:r>
            <a:r>
              <a:rPr lang="en-US" sz="2000" b="1" dirty="0">
                <a:solidFill>
                  <a:srgbClr val="000066"/>
                </a:solidFill>
                <a:latin typeface="Calibri"/>
                <a:cs typeface="Calibri"/>
              </a:rPr>
              <a:t>	</a:t>
            </a:r>
            <a:r>
              <a:rPr lang="en-US" sz="2000" b="1" dirty="0">
                <a:solidFill>
                  <a:srgbClr val="FF00FF"/>
                </a:solidFill>
                <a:latin typeface="Calibri"/>
                <a:cs typeface="Calibri"/>
              </a:rPr>
              <a:t>100 mV</a:t>
            </a:r>
            <a:endParaRPr lang="fr-FR" sz="2000" b="1" dirty="0">
              <a:solidFill>
                <a:srgbClr val="FFFFFF"/>
              </a:solidFill>
              <a:latin typeface="Calibri"/>
              <a:ea typeface="Cambria" pitchFamily="-102" charset="0"/>
              <a:cs typeface="Calibri"/>
            </a:endParaRPr>
          </a:p>
          <a:p>
            <a:pPr marL="457181" indent="-457181">
              <a:spcBef>
                <a:spcPct val="50000"/>
              </a:spcBef>
              <a:buFontTx/>
              <a:buAutoNum type="arabicPeriod"/>
              <a:tabLst>
                <a:tab pos="3860639" algn="l"/>
              </a:tabLst>
            </a:pPr>
            <a:r>
              <a:rPr lang="fr-FR" sz="2000" b="1" dirty="0">
                <a:solidFill>
                  <a:srgbClr val="FFFF00"/>
                </a:solidFill>
                <a:latin typeface="Calibri"/>
                <a:ea typeface="Cambria" pitchFamily="-102" charset="0"/>
                <a:cs typeface="Calibri"/>
              </a:rPr>
              <a:t>Résolution </a:t>
            </a:r>
            <a:r>
              <a:rPr lang="fr-FR" sz="2000" b="1" dirty="0">
                <a:solidFill>
                  <a:srgbClr val="FFFFFF"/>
                </a:solidFill>
                <a:latin typeface="Calibri"/>
                <a:ea typeface="Cambria" pitchFamily="-102" charset="0"/>
                <a:cs typeface="Calibri"/>
              </a:rPr>
              <a:t>= A/2</a:t>
            </a:r>
            <a:r>
              <a:rPr lang="fr-FR" sz="2000" b="1" baseline="30000" dirty="0">
                <a:solidFill>
                  <a:srgbClr val="FFFFFF"/>
                </a:solidFill>
                <a:latin typeface="Calibri"/>
                <a:ea typeface="Cambria" pitchFamily="-102" charset="0"/>
                <a:cs typeface="Calibri"/>
              </a:rPr>
              <a:t>N	</a:t>
            </a:r>
            <a:r>
              <a:rPr lang="en-US" sz="2000" b="1" dirty="0">
                <a:solidFill>
                  <a:srgbClr val="008000"/>
                </a:solidFill>
                <a:latin typeface="Calibri"/>
                <a:cs typeface="Calibri"/>
              </a:rPr>
              <a:t>100 µV</a:t>
            </a:r>
            <a:r>
              <a:rPr lang="en-US" sz="2000" b="1" dirty="0">
                <a:solidFill>
                  <a:srgbClr val="000066"/>
                </a:solidFill>
                <a:latin typeface="Calibri"/>
                <a:cs typeface="Calibri"/>
              </a:rPr>
              <a:t>	</a:t>
            </a:r>
            <a:r>
              <a:rPr lang="en-US" sz="2000" b="1" dirty="0">
                <a:solidFill>
                  <a:srgbClr val="FF00FF"/>
                </a:solidFill>
                <a:latin typeface="Calibri"/>
                <a:cs typeface="Calibri"/>
              </a:rPr>
              <a:t>1.5 µV</a:t>
            </a:r>
            <a:endParaRPr lang="fr-FR" sz="2000" b="1" i="1" baseline="30000" dirty="0">
              <a:solidFill>
                <a:srgbClr val="FFFFFF"/>
              </a:solidFill>
              <a:latin typeface="Calibri"/>
              <a:ea typeface="Cambria" pitchFamily="-102" charset="0"/>
              <a:cs typeface="Calibri"/>
            </a:endParaRPr>
          </a:p>
        </p:txBody>
      </p:sp>
      <p:pic>
        <p:nvPicPr>
          <p:cNvPr id="125957" name="Picture 5" descr="A:\adc steps.bmp"/>
          <p:cNvPicPr>
            <a:picLocks noChangeAspect="1" noChangeArrowheads="1"/>
          </p:cNvPicPr>
          <p:nvPr/>
        </p:nvPicPr>
        <p:blipFill>
          <a:blip r:embed="rId3"/>
          <a:srcRect l="7018" t="15356" r="34007" b="25993"/>
          <a:stretch>
            <a:fillRect/>
          </a:stretch>
        </p:blipFill>
        <p:spPr bwMode="auto">
          <a:xfrm>
            <a:off x="2057401" y="304800"/>
            <a:ext cx="4495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8"/>
            <a:ext cx="8629650" cy="5841595"/>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Position des membres:</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Pour les segments nerveux qui croisent des articulations, la 	position de celles-ci modifie la longueur mesurée du segment 	nerveux étudié</a:t>
            </a: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Dans les positions articulaires extrêmes, le nerf est </a:t>
            </a:r>
            <a:r>
              <a:rPr lang="fr-BE" u="sng" dirty="0" smtClean="0">
                <a:solidFill>
                  <a:schemeClr val="bg1"/>
                </a:solidFill>
                <a:latin typeface="Calibri"/>
                <a:cs typeface="Calibri"/>
              </a:rPr>
              <a:t>étiré</a:t>
            </a:r>
            <a:r>
              <a:rPr lang="fr-BE" dirty="0" smtClean="0">
                <a:solidFill>
                  <a:schemeClr val="bg1"/>
                </a:solidFill>
                <a:latin typeface="Calibri"/>
                <a:cs typeface="Calibri"/>
              </a:rPr>
              <a:t>, 	ce qui affecte la </a:t>
            </a:r>
            <a:r>
              <a:rPr lang="fr-BE" u="sng" dirty="0" smtClean="0">
                <a:solidFill>
                  <a:schemeClr val="bg1"/>
                </a:solidFill>
                <a:latin typeface="Calibri"/>
                <a:cs typeface="Calibri"/>
              </a:rPr>
              <a:t>longueur mesurée</a:t>
            </a:r>
            <a:r>
              <a:rPr lang="fr-BE" dirty="0" smtClean="0">
                <a:solidFill>
                  <a:schemeClr val="bg1"/>
                </a:solidFill>
                <a:latin typeface="Calibri"/>
                <a:cs typeface="Calibri"/>
              </a:rPr>
              <a:t> du segment nerveux et la 	vitesse de conduction calculée</a:t>
            </a: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De ce point de vue, le segment le plus important est le nerf 	ulnaire au niveau du coude : </a:t>
            </a:r>
            <a:r>
              <a:rPr lang="fr-BE" b="1" dirty="0" smtClean="0">
                <a:solidFill>
                  <a:srgbClr val="FFFF00"/>
                </a:solidFill>
                <a:latin typeface="Calibri"/>
                <a:cs typeface="Calibri"/>
              </a:rPr>
              <a:t>15-35° de flexion</a:t>
            </a:r>
            <a:r>
              <a:rPr lang="fr-BE" dirty="0" smtClean="0">
                <a:solidFill>
                  <a:srgbClr val="FFFF00"/>
                </a:solidFill>
                <a:latin typeface="Calibri"/>
                <a:cs typeface="Calibri"/>
              </a:rPr>
              <a:t> </a:t>
            </a:r>
            <a:r>
              <a:rPr lang="fr-BE" dirty="0" smtClean="0">
                <a:solidFill>
                  <a:schemeClr val="bg1"/>
                </a:solidFill>
                <a:latin typeface="Calibri"/>
                <a:cs typeface="Calibri"/>
              </a:rPr>
              <a:t>du coude est 	recommandé</a:t>
            </a:r>
          </a:p>
          <a:p>
            <a:pPr indent="444482">
              <a:lnSpc>
                <a:spcPct val="120000"/>
              </a:lnSpc>
              <a:buBlip>
                <a:blip r:embed="rId3"/>
              </a:buBlip>
              <a:tabLst>
                <a:tab pos="476230" algn="l"/>
                <a:tab pos="1079455" algn="l"/>
                <a:tab pos="6095746" algn="l"/>
              </a:tabLst>
            </a:pPr>
            <a:endParaRPr lang="fr-BE" dirty="0" smtClean="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9"/>
            <a:ext cx="8629650" cy="1409613"/>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Position des membres:</a:t>
            </a:r>
          </a:p>
          <a:p>
            <a:pPr indent="444482">
              <a:lnSpc>
                <a:spcPct val="120000"/>
              </a:lnSpc>
              <a:tabLst>
                <a:tab pos="476230" algn="l"/>
                <a:tab pos="857214" algn="l"/>
                <a:tab pos="6095746" algn="l"/>
              </a:tabLst>
            </a:pPr>
            <a:endParaRPr lang="fr-BE" dirty="0" smtClean="0">
              <a:solidFill>
                <a:schemeClr val="bg1"/>
              </a:solidFill>
              <a:latin typeface="Calibri"/>
              <a:cs typeface="Calibri"/>
            </a:endParaRPr>
          </a:p>
        </p:txBody>
      </p:sp>
      <p:pic>
        <p:nvPicPr>
          <p:cNvPr id="8" name="Picture 7" descr="coude 30"/>
          <p:cNvPicPr>
            <a:picLocks noChangeAspect="1" noChangeArrowheads="1"/>
          </p:cNvPicPr>
          <p:nvPr/>
        </p:nvPicPr>
        <p:blipFill>
          <a:blip r:embed="rId3">
            <a:lum bright="-94000" contrast="100000"/>
          </a:blip>
          <a:srcRect/>
          <a:stretch>
            <a:fillRect/>
          </a:stretch>
        </p:blipFill>
        <p:spPr bwMode="auto">
          <a:xfrm>
            <a:off x="450853" y="1219200"/>
            <a:ext cx="3255963" cy="2971800"/>
          </a:xfrm>
          <a:prstGeom prst="rect">
            <a:avLst/>
          </a:prstGeom>
          <a:noFill/>
          <a:ln w="25400">
            <a:solidFill>
              <a:srgbClr val="003366"/>
            </a:solidFill>
            <a:miter lim="800000"/>
            <a:headEnd/>
            <a:tailEnd/>
          </a:ln>
        </p:spPr>
      </p:pic>
      <p:sp>
        <p:nvSpPr>
          <p:cNvPr id="9" name="Rectangle 8"/>
          <p:cNvSpPr>
            <a:spLocks noChangeArrowheads="1"/>
          </p:cNvSpPr>
          <p:nvPr/>
        </p:nvSpPr>
        <p:spPr bwMode="auto">
          <a:xfrm>
            <a:off x="593606" y="4208464"/>
            <a:ext cx="3229211" cy="646327"/>
          </a:xfrm>
          <a:prstGeom prst="rect">
            <a:avLst/>
          </a:prstGeom>
          <a:noFill/>
          <a:ln w="9525">
            <a:noFill/>
            <a:miter lim="800000"/>
            <a:headEnd/>
            <a:tailEnd/>
          </a:ln>
        </p:spPr>
        <p:txBody>
          <a:bodyPr wrap="none" lIns="91436" tIns="45718" rIns="91436" bIns="45718">
            <a:prstTxWarp prst="textNoShape">
              <a:avLst/>
            </a:prstTxWarp>
            <a:spAutoFit/>
          </a:bodyPr>
          <a:lstStyle/>
          <a:p>
            <a:pPr algn="ctr"/>
            <a:r>
              <a:rPr lang="fr-FR" sz="1800" b="1" dirty="0">
                <a:solidFill>
                  <a:srgbClr val="FFFF00"/>
                </a:solidFill>
                <a:latin typeface="Calibri"/>
                <a:cs typeface="Calibri"/>
              </a:rPr>
              <a:t>Nerf ulnaire stimulé au poignet, </a:t>
            </a:r>
            <a:br>
              <a:rPr lang="fr-FR" sz="1800" b="1" dirty="0">
                <a:solidFill>
                  <a:srgbClr val="FFFF00"/>
                </a:solidFill>
                <a:latin typeface="Calibri"/>
                <a:cs typeface="Calibri"/>
              </a:rPr>
            </a:br>
            <a:r>
              <a:rPr lang="fr-FR" sz="1800" b="1" dirty="0" err="1">
                <a:solidFill>
                  <a:srgbClr val="FFFF00"/>
                </a:solidFill>
                <a:latin typeface="Calibri"/>
                <a:cs typeface="Calibri"/>
              </a:rPr>
              <a:t>sous-</a:t>
            </a:r>
            <a:r>
              <a:rPr lang="fr-FR" sz="1800" b="1" dirty="0">
                <a:solidFill>
                  <a:srgbClr val="FFFF00"/>
                </a:solidFill>
                <a:latin typeface="Calibri"/>
                <a:cs typeface="Calibri"/>
              </a:rPr>
              <a:t> et au-dessus du coude</a:t>
            </a:r>
          </a:p>
        </p:txBody>
      </p:sp>
      <p:graphicFrame>
        <p:nvGraphicFramePr>
          <p:cNvPr id="11" name="Group 9"/>
          <p:cNvGraphicFramePr>
            <a:graphicFrameLocks noGrp="1"/>
          </p:cNvGraphicFramePr>
          <p:nvPr/>
        </p:nvGraphicFramePr>
        <p:xfrm>
          <a:off x="822328" y="4914901"/>
          <a:ext cx="2657475" cy="1203960"/>
        </p:xfrm>
        <a:graphic>
          <a:graphicData uri="http://schemas.openxmlformats.org/drawingml/2006/table">
            <a:tbl>
              <a:tblPr/>
              <a:tblGrid>
                <a:gridCol w="885825"/>
                <a:gridCol w="885825"/>
                <a:gridCol w="885825"/>
              </a:tblGrid>
              <a:tr h="426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0" i="0" u="none" strike="noStrike" cap="none" normalizeH="0" baseline="0" dirty="0" smtClean="0">
                          <a:ln>
                            <a:noFill/>
                          </a:ln>
                          <a:solidFill>
                            <a:schemeClr val="bg1"/>
                          </a:solidFill>
                          <a:effectLst/>
                          <a:latin typeface="Century Gothic" pitchFamily="-1" charset="0"/>
                        </a:rPr>
                        <a:t>Flexion du coude</a:t>
                      </a:r>
                      <a:endParaRPr kumimoji="0" lang="fr-FR" sz="1100" b="0" i="0" u="none" strike="noStrike" cap="none" normalizeH="0" baseline="0" dirty="0">
                        <a:ln>
                          <a:noFill/>
                        </a:ln>
                        <a:solidFill>
                          <a:schemeClr val="bg1"/>
                        </a:solidFill>
                        <a:effectLst/>
                        <a:latin typeface="Century Gothic" pitchFamily="-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100" b="0" i="0" u="none" strike="noStrike" cap="none" normalizeH="0" baseline="0">
                          <a:ln>
                            <a:noFill/>
                          </a:ln>
                          <a:solidFill>
                            <a:schemeClr val="bg1"/>
                          </a:solidFill>
                          <a:effectLst/>
                          <a:latin typeface="Century Gothic" pitchFamily="-1" charset="0"/>
                        </a:rPr>
                        <a:t/>
                      </a:r>
                      <a:br>
                        <a:rPr kumimoji="0" lang="fr-BE" sz="1100" b="0" i="0" u="none" strike="noStrike" cap="none" normalizeH="0" baseline="0">
                          <a:ln>
                            <a:noFill/>
                          </a:ln>
                          <a:solidFill>
                            <a:schemeClr val="bg1"/>
                          </a:solidFill>
                          <a:effectLst/>
                          <a:latin typeface="Century Gothic" pitchFamily="-1" charset="0"/>
                        </a:rPr>
                      </a:br>
                      <a:r>
                        <a:rPr kumimoji="0" lang="fr-FR" sz="1100" b="0" i="0" u="none" strike="noStrike" cap="none" normalizeH="0" baseline="0">
                          <a:ln>
                            <a:noFill/>
                          </a:ln>
                          <a:solidFill>
                            <a:schemeClr val="bg1"/>
                          </a:solidFill>
                          <a:effectLst/>
                          <a:latin typeface="Century Gothic" pitchFamily="-1" charset="0"/>
                        </a:rPr>
                        <a:t>Distance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0" i="0" u="none" strike="noStrike" cap="none" normalizeH="0" baseline="0" dirty="0" smtClean="0">
                          <a:ln>
                            <a:noFill/>
                          </a:ln>
                          <a:solidFill>
                            <a:schemeClr val="bg1"/>
                          </a:solidFill>
                          <a:effectLst/>
                          <a:latin typeface="Century Gothic" pitchFamily="-1" charset="0"/>
                        </a:rPr>
                        <a:t>VCM au coude</a:t>
                      </a:r>
                      <a:endParaRPr kumimoji="0" lang="fr-FR" sz="1100" b="0" i="0" u="none" strike="noStrike" cap="none" normalizeH="0" baseline="0" dirty="0">
                        <a:ln>
                          <a:noFill/>
                        </a:ln>
                        <a:solidFill>
                          <a:schemeClr val="bg1"/>
                        </a:solidFill>
                        <a:effectLst/>
                        <a:latin typeface="Century Gothic" pitchFamily="-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381000" algn="r"/>
                        </a:tabLst>
                      </a:pPr>
                      <a:r>
                        <a:rPr kumimoji="0" lang="fr-FR" sz="1100" b="0" i="0" u="none" strike="noStrike" cap="none" normalizeH="0" baseline="0" dirty="0">
                          <a:ln>
                            <a:noFill/>
                          </a:ln>
                          <a:solidFill>
                            <a:schemeClr val="bg1"/>
                          </a:solidFill>
                          <a:effectLst/>
                          <a:latin typeface="Century Gothic" pitchFamily="-1"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292100" algn="r"/>
                          <a:tab pos="482600" algn="r"/>
                        </a:tabLst>
                      </a:pPr>
                      <a:r>
                        <a:rPr kumimoji="0" lang="fr-FR" sz="1100" b="0" i="0" u="none" strike="noStrike" cap="none" normalizeH="0" baseline="0">
                          <a:ln>
                            <a:noFill/>
                          </a:ln>
                          <a:solidFill>
                            <a:schemeClr val="bg1"/>
                          </a:solidFill>
                          <a:effectLst/>
                          <a:latin typeface="Century Gothic" pitchFamily="-1" charset="0"/>
                        </a:rPr>
                        <a:t>100</a:t>
                      </a:r>
                      <a:r>
                        <a:rPr kumimoji="0" lang="fr-BE" sz="1100" b="0" i="0" u="none" strike="noStrike" cap="none" normalizeH="0" baseline="0">
                          <a:ln>
                            <a:noFill/>
                          </a:ln>
                          <a:solidFill>
                            <a:schemeClr val="bg1"/>
                          </a:solidFill>
                          <a:effectLst/>
                          <a:latin typeface="Century Gothic" pitchFamily="-1" charset="0"/>
                        </a:rPr>
                        <a:t> </a:t>
                      </a:r>
                      <a:r>
                        <a:rPr kumimoji="0" lang="fr-FR" sz="1100" b="0" i="0" u="none" strike="noStrike" cap="none" normalizeH="0" baseline="0">
                          <a:ln>
                            <a:noFill/>
                          </a:ln>
                          <a:solidFill>
                            <a:schemeClr val="bg1"/>
                          </a:solidFill>
                          <a:effectLst/>
                          <a:latin typeface="Century Gothic" pitchFamily="-1" charset="0"/>
                        </a:rPr>
                        <a:t>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0" i="0" u="none" strike="noStrike" cap="none" normalizeH="0" baseline="0">
                          <a:ln>
                            <a:noFill/>
                          </a:ln>
                          <a:solidFill>
                            <a:schemeClr val="bg1"/>
                          </a:solidFill>
                          <a:effectLst/>
                          <a:latin typeface="Century Gothic" pitchFamily="-1" charset="0"/>
                        </a:rPr>
                        <a:t>53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381000" algn="r"/>
                        </a:tabLst>
                      </a:pPr>
                      <a:r>
                        <a:rPr kumimoji="0" lang="fr-FR" sz="1100" b="0" i="0" u="none" strike="noStrike" cap="none" normalizeH="0" baseline="0">
                          <a:ln>
                            <a:noFill/>
                          </a:ln>
                          <a:solidFill>
                            <a:schemeClr val="bg1"/>
                          </a:solidFill>
                          <a:effectLst/>
                          <a:latin typeface="Century Gothic" pitchFamily="-1"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100" b="0" i="0" u="none" strike="noStrike" cap="none" normalizeH="0" baseline="0">
                          <a:ln>
                            <a:noFill/>
                          </a:ln>
                          <a:solidFill>
                            <a:schemeClr val="bg1"/>
                          </a:solidFill>
                          <a:effectLst/>
                          <a:latin typeface="Century Gothic" pitchFamily="-1" charset="0"/>
                        </a:rPr>
                        <a:t> </a:t>
                      </a:r>
                      <a:r>
                        <a:rPr kumimoji="0" lang="fr-FR" sz="1100" b="0" i="0" u="none" strike="noStrike" cap="none" normalizeH="0" baseline="0">
                          <a:ln>
                            <a:noFill/>
                          </a:ln>
                          <a:solidFill>
                            <a:schemeClr val="bg1"/>
                          </a:solidFill>
                          <a:effectLst/>
                          <a:latin typeface="Century Gothic" pitchFamily="-1" charset="0"/>
                        </a:rPr>
                        <a:t>94</a:t>
                      </a:r>
                      <a:r>
                        <a:rPr kumimoji="0" lang="fr-BE" sz="1100" b="0" i="0" u="none" strike="noStrike" cap="none" normalizeH="0" baseline="0">
                          <a:ln>
                            <a:noFill/>
                          </a:ln>
                          <a:solidFill>
                            <a:schemeClr val="bg1"/>
                          </a:solidFill>
                          <a:effectLst/>
                          <a:latin typeface="Century Gothic" pitchFamily="-1" charset="0"/>
                        </a:rPr>
                        <a:t> </a:t>
                      </a:r>
                      <a:r>
                        <a:rPr kumimoji="0" lang="fr-FR" sz="1100" b="0" i="0" u="none" strike="noStrike" cap="none" normalizeH="0" baseline="0">
                          <a:ln>
                            <a:noFill/>
                          </a:ln>
                          <a:solidFill>
                            <a:schemeClr val="bg1"/>
                          </a:solidFill>
                          <a:effectLst/>
                          <a:latin typeface="Century Gothic" pitchFamily="-1" charset="0"/>
                        </a:rPr>
                        <a:t>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0" i="0" u="none" strike="noStrike" cap="none" normalizeH="0" baseline="0">
                          <a:ln>
                            <a:noFill/>
                          </a:ln>
                          <a:solidFill>
                            <a:schemeClr val="bg1"/>
                          </a:solidFill>
                          <a:effectLst/>
                          <a:latin typeface="Century Gothic" pitchFamily="-1" charset="0"/>
                        </a:rPr>
                        <a:t>50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482600" algn="r"/>
                        </a:tabLst>
                      </a:pPr>
                      <a:r>
                        <a:rPr kumimoji="0" lang="fr-FR" sz="1100" b="0" i="0" u="none" strike="noStrike" cap="none" normalizeH="0" baseline="0">
                          <a:ln>
                            <a:noFill/>
                          </a:ln>
                          <a:solidFill>
                            <a:schemeClr val="bg1"/>
                          </a:solidFill>
                          <a:effectLst/>
                          <a:latin typeface="Century Gothic" pitchFamily="-1" charset="0"/>
                        </a:rPr>
                        <a:t>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0" i="0" u="none" strike="noStrike" cap="none" normalizeH="0" baseline="0">
                          <a:ln>
                            <a:noFill/>
                          </a:ln>
                          <a:solidFill>
                            <a:schemeClr val="bg1"/>
                          </a:solidFill>
                          <a:effectLst/>
                          <a:latin typeface="Century Gothic" pitchFamily="-1" charset="0"/>
                        </a:rPr>
                        <a:t>104</a:t>
                      </a:r>
                      <a:r>
                        <a:rPr kumimoji="0" lang="fr-BE" sz="1100" b="0" i="0" u="none" strike="noStrike" cap="none" normalizeH="0" baseline="0">
                          <a:ln>
                            <a:noFill/>
                          </a:ln>
                          <a:solidFill>
                            <a:schemeClr val="bg1"/>
                          </a:solidFill>
                          <a:effectLst/>
                          <a:latin typeface="Century Gothic" pitchFamily="-1" charset="0"/>
                        </a:rPr>
                        <a:t> </a:t>
                      </a:r>
                      <a:r>
                        <a:rPr kumimoji="0" lang="fr-FR" sz="1100" b="0" i="0" u="none" strike="noStrike" cap="none" normalizeH="0" baseline="0">
                          <a:ln>
                            <a:noFill/>
                          </a:ln>
                          <a:solidFill>
                            <a:schemeClr val="bg1"/>
                          </a:solidFill>
                          <a:effectLst/>
                          <a:latin typeface="Century Gothic" pitchFamily="-1" charset="0"/>
                        </a:rPr>
                        <a:t>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100" b="0" i="0" u="none" strike="noStrike" cap="none" normalizeH="0" baseline="0" dirty="0">
                          <a:ln>
                            <a:noFill/>
                          </a:ln>
                          <a:solidFill>
                            <a:schemeClr val="bg1"/>
                          </a:solidFill>
                          <a:effectLst/>
                          <a:latin typeface="Century Gothic" pitchFamily="-1" charset="0"/>
                        </a:rPr>
                        <a:t>55 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2" name="Group 31"/>
          <p:cNvGrpSpPr>
            <a:grpSpLocks/>
          </p:cNvGrpSpPr>
          <p:nvPr/>
        </p:nvGrpSpPr>
        <p:grpSpPr bwMode="auto">
          <a:xfrm>
            <a:off x="4043187" y="1095376"/>
            <a:ext cx="4251547" cy="4903703"/>
            <a:chOff x="2700" y="648"/>
            <a:chExt cx="3011" cy="3263"/>
          </a:xfrm>
        </p:grpSpPr>
        <p:sp>
          <p:nvSpPr>
            <p:cNvPr id="13" name="Rectangle 32"/>
            <p:cNvSpPr>
              <a:spLocks noChangeArrowheads="1"/>
            </p:cNvSpPr>
            <p:nvPr/>
          </p:nvSpPr>
          <p:spPr bwMode="auto">
            <a:xfrm>
              <a:off x="2700" y="648"/>
              <a:ext cx="2976" cy="3258"/>
            </a:xfrm>
            <a:prstGeom prst="rect">
              <a:avLst/>
            </a:prstGeom>
            <a:solidFill>
              <a:srgbClr val="C0C0C0">
                <a:alpha val="50195"/>
              </a:srgbClr>
            </a:solidFill>
            <a:ln w="9525">
              <a:solidFill>
                <a:srgbClr val="C0C0C0"/>
              </a:solidFill>
              <a:miter lim="800000"/>
              <a:headEnd/>
              <a:tailEnd/>
            </a:ln>
          </p:spPr>
          <p:txBody>
            <a:bodyPr wrap="none" anchor="ctr">
              <a:prstTxWarp prst="textNoShape">
                <a:avLst/>
              </a:prstTxWarp>
            </a:bodyPr>
            <a:lstStyle/>
            <a:p>
              <a:endParaRPr lang="fr-FR">
                <a:latin typeface="Calibri"/>
                <a:cs typeface="Calibri"/>
              </a:endParaRPr>
            </a:p>
          </p:txBody>
        </p:sp>
        <p:grpSp>
          <p:nvGrpSpPr>
            <p:cNvPr id="14" name="Group 33"/>
            <p:cNvGrpSpPr>
              <a:grpSpLocks/>
            </p:cNvGrpSpPr>
            <p:nvPr/>
          </p:nvGrpSpPr>
          <p:grpSpPr bwMode="auto">
            <a:xfrm>
              <a:off x="2875" y="813"/>
              <a:ext cx="2836" cy="3098"/>
              <a:chOff x="2779" y="741"/>
              <a:chExt cx="2836" cy="3098"/>
            </a:xfrm>
          </p:grpSpPr>
          <p:pic>
            <p:nvPicPr>
              <p:cNvPr id="15" name="Picture 34" descr="coude 0 à 100"/>
              <p:cNvPicPr>
                <a:picLocks noChangeAspect="1" noChangeArrowheads="1"/>
              </p:cNvPicPr>
              <p:nvPr/>
            </p:nvPicPr>
            <p:blipFill>
              <a:blip r:embed="rId4">
                <a:lum bright="-94000" contrast="100000"/>
              </a:blip>
              <a:srcRect/>
              <a:stretch>
                <a:fillRect/>
              </a:stretch>
            </p:blipFill>
            <p:spPr bwMode="auto">
              <a:xfrm>
                <a:off x="2861" y="741"/>
                <a:ext cx="2029" cy="2838"/>
              </a:xfrm>
              <a:prstGeom prst="rect">
                <a:avLst/>
              </a:prstGeom>
              <a:noFill/>
              <a:ln w="9525">
                <a:noFill/>
                <a:miter lim="800000"/>
                <a:headEnd/>
                <a:tailEnd/>
              </a:ln>
            </p:spPr>
          </p:pic>
          <p:sp>
            <p:nvSpPr>
              <p:cNvPr id="16" name="Rectangle 35"/>
              <p:cNvSpPr>
                <a:spLocks noChangeArrowheads="1"/>
              </p:cNvSpPr>
              <p:nvPr/>
            </p:nvSpPr>
            <p:spPr bwMode="auto">
              <a:xfrm>
                <a:off x="2791" y="3614"/>
                <a:ext cx="2556" cy="225"/>
              </a:xfrm>
              <a:prstGeom prst="rect">
                <a:avLst/>
              </a:prstGeom>
              <a:noFill/>
              <a:ln w="9525">
                <a:noFill/>
                <a:miter lim="800000"/>
                <a:headEnd/>
                <a:tailEnd/>
              </a:ln>
            </p:spPr>
            <p:txBody>
              <a:bodyPr wrap="none">
                <a:prstTxWarp prst="textNoShape">
                  <a:avLst/>
                </a:prstTxWarp>
                <a:spAutoFit/>
              </a:bodyPr>
              <a:lstStyle/>
              <a:p>
                <a:pPr algn="ctr"/>
                <a:r>
                  <a:rPr lang="fr-FR" sz="1600" b="1" dirty="0">
                    <a:solidFill>
                      <a:srgbClr val="FFFF00"/>
                    </a:solidFill>
                    <a:latin typeface="Calibri"/>
                    <a:cs typeface="Calibri"/>
                  </a:rPr>
                  <a:t>Nerf ulnaire stimulé au-dessus du coude</a:t>
                </a:r>
              </a:p>
            </p:txBody>
          </p:sp>
          <p:sp>
            <p:nvSpPr>
              <p:cNvPr id="17" name="Text Box 36"/>
              <p:cNvSpPr txBox="1">
                <a:spLocks noChangeArrowheads="1"/>
              </p:cNvSpPr>
              <p:nvPr/>
            </p:nvSpPr>
            <p:spPr bwMode="auto">
              <a:xfrm>
                <a:off x="4982" y="1205"/>
                <a:ext cx="315" cy="307"/>
              </a:xfrm>
              <a:prstGeom prst="rect">
                <a:avLst/>
              </a:prstGeom>
              <a:noFill/>
              <a:ln w="9525">
                <a:noFill/>
                <a:miter lim="800000"/>
                <a:headEnd/>
                <a:tailEnd/>
              </a:ln>
            </p:spPr>
            <p:txBody>
              <a:bodyPr wrap="none">
                <a:prstTxWarp prst="textNoShape">
                  <a:avLst/>
                </a:prstTxWarp>
                <a:spAutoFit/>
              </a:bodyPr>
              <a:lstStyle/>
              <a:p>
                <a:r>
                  <a:rPr lang="fr-FR">
                    <a:latin typeface="Calibri"/>
                    <a:cs typeface="Calibri"/>
                  </a:rPr>
                  <a:t>0°</a:t>
                </a:r>
              </a:p>
            </p:txBody>
          </p:sp>
          <p:sp>
            <p:nvSpPr>
              <p:cNvPr id="18" name="Text Box 37"/>
              <p:cNvSpPr txBox="1">
                <a:spLocks noChangeArrowheads="1"/>
              </p:cNvSpPr>
              <p:nvPr/>
            </p:nvSpPr>
            <p:spPr bwMode="auto">
              <a:xfrm>
                <a:off x="4982" y="2597"/>
                <a:ext cx="536" cy="307"/>
              </a:xfrm>
              <a:prstGeom prst="rect">
                <a:avLst/>
              </a:prstGeom>
              <a:noFill/>
              <a:ln w="9525">
                <a:noFill/>
                <a:miter lim="800000"/>
                <a:headEnd/>
                <a:tailEnd/>
              </a:ln>
            </p:spPr>
            <p:txBody>
              <a:bodyPr wrap="none">
                <a:prstTxWarp prst="textNoShape">
                  <a:avLst/>
                </a:prstTxWarp>
                <a:spAutoFit/>
              </a:bodyPr>
              <a:lstStyle/>
              <a:p>
                <a:r>
                  <a:rPr lang="fr-FR">
                    <a:latin typeface="Calibri"/>
                    <a:cs typeface="Calibri"/>
                  </a:rPr>
                  <a:t>100°</a:t>
                </a:r>
              </a:p>
            </p:txBody>
          </p:sp>
          <p:sp>
            <p:nvSpPr>
              <p:cNvPr id="19" name="Line 38"/>
              <p:cNvSpPr>
                <a:spLocks noChangeShapeType="1"/>
              </p:cNvSpPr>
              <p:nvPr/>
            </p:nvSpPr>
            <p:spPr bwMode="auto">
              <a:xfrm>
                <a:off x="5088" y="1542"/>
                <a:ext cx="0" cy="972"/>
              </a:xfrm>
              <a:prstGeom prst="line">
                <a:avLst/>
              </a:prstGeom>
              <a:noFill/>
              <a:ln w="31750">
                <a:solidFill>
                  <a:schemeClr val="tx1"/>
                </a:solidFill>
                <a:round/>
                <a:headEnd/>
                <a:tailEnd type="triangle" w="med" len="med"/>
              </a:ln>
            </p:spPr>
            <p:txBody>
              <a:bodyPr>
                <a:prstTxWarp prst="textNoShape">
                  <a:avLst/>
                </a:prstTxWarp>
              </a:bodyPr>
              <a:lstStyle/>
              <a:p>
                <a:endParaRPr lang="en-US">
                  <a:latin typeface="Calibri"/>
                  <a:cs typeface="Calibri"/>
                </a:endParaRPr>
              </a:p>
            </p:txBody>
          </p:sp>
          <p:sp>
            <p:nvSpPr>
              <p:cNvPr id="20" name="Rectangle 39"/>
              <p:cNvSpPr>
                <a:spLocks noChangeArrowheads="1"/>
              </p:cNvSpPr>
              <p:nvPr/>
            </p:nvSpPr>
            <p:spPr bwMode="auto">
              <a:xfrm>
                <a:off x="4941" y="2951"/>
                <a:ext cx="674" cy="614"/>
              </a:xfrm>
              <a:prstGeom prst="rect">
                <a:avLst/>
              </a:prstGeom>
              <a:noFill/>
              <a:ln w="9525">
                <a:noFill/>
                <a:miter lim="800000"/>
                <a:headEnd/>
                <a:tailEnd/>
              </a:ln>
            </p:spPr>
            <p:txBody>
              <a:bodyPr wrap="none">
                <a:prstTxWarp prst="textNoShape">
                  <a:avLst/>
                </a:prstTxWarp>
                <a:spAutoFit/>
              </a:bodyPr>
              <a:lstStyle/>
              <a:p>
                <a:r>
                  <a:rPr lang="fr-FR" sz="1800" b="1" dirty="0" err="1">
                    <a:solidFill>
                      <a:srgbClr val="FFFF00"/>
                    </a:solidFill>
                    <a:latin typeface="Calibri"/>
                    <a:cs typeface="Calibri"/>
                  </a:rPr>
                  <a:t>Flex</a:t>
                </a:r>
                <a:r>
                  <a:rPr lang="fr-FR" sz="1800" b="1" dirty="0">
                    <a:solidFill>
                      <a:srgbClr val="FFFF00"/>
                    </a:solidFill>
                    <a:latin typeface="Calibri"/>
                    <a:cs typeface="Calibri"/>
                  </a:rPr>
                  <a:t>.</a:t>
                </a:r>
                <a:br>
                  <a:rPr lang="fr-FR" sz="1800" b="1" dirty="0">
                    <a:solidFill>
                      <a:srgbClr val="FFFF00"/>
                    </a:solidFill>
                    <a:latin typeface="Calibri"/>
                    <a:cs typeface="Calibri"/>
                  </a:rPr>
                </a:br>
                <a:r>
                  <a:rPr lang="fr-FR" sz="1800" b="1" dirty="0">
                    <a:solidFill>
                      <a:srgbClr val="FFFF00"/>
                    </a:solidFill>
                    <a:latin typeface="Calibri"/>
                    <a:cs typeface="Calibri"/>
                  </a:rPr>
                  <a:t>max. du </a:t>
                </a:r>
                <a:br>
                  <a:rPr lang="fr-FR" sz="1800" b="1" dirty="0">
                    <a:solidFill>
                      <a:srgbClr val="FFFF00"/>
                    </a:solidFill>
                    <a:latin typeface="Calibri"/>
                    <a:cs typeface="Calibri"/>
                  </a:rPr>
                </a:br>
                <a:r>
                  <a:rPr lang="fr-FR" sz="1800" b="1" dirty="0">
                    <a:solidFill>
                      <a:srgbClr val="FFFF00"/>
                    </a:solidFill>
                    <a:latin typeface="Calibri"/>
                    <a:cs typeface="Calibri"/>
                  </a:rPr>
                  <a:t>coude</a:t>
                </a:r>
              </a:p>
            </p:txBody>
          </p:sp>
          <p:sp>
            <p:nvSpPr>
              <p:cNvPr id="21" name="Text Box 40"/>
              <p:cNvSpPr txBox="1">
                <a:spLocks noChangeArrowheads="1"/>
              </p:cNvSpPr>
              <p:nvPr/>
            </p:nvSpPr>
            <p:spPr bwMode="auto">
              <a:xfrm>
                <a:off x="2779" y="1167"/>
                <a:ext cx="423" cy="184"/>
              </a:xfrm>
              <a:prstGeom prst="rect">
                <a:avLst/>
              </a:prstGeom>
              <a:noFill/>
              <a:ln w="9525">
                <a:noFill/>
                <a:miter lim="800000"/>
                <a:headEnd/>
                <a:tailEnd/>
              </a:ln>
            </p:spPr>
            <p:txBody>
              <a:bodyPr wrap="none">
                <a:prstTxWarp prst="textNoShape">
                  <a:avLst/>
                </a:prstTxWarp>
                <a:spAutoFit/>
              </a:bodyPr>
              <a:lstStyle/>
              <a:p>
                <a:r>
                  <a:rPr lang="fr-FR" sz="1200" dirty="0">
                    <a:latin typeface="Calibri"/>
                    <a:cs typeface="Calibri"/>
                  </a:rPr>
                  <a:t>7,5 ms</a:t>
                </a:r>
              </a:p>
            </p:txBody>
          </p:sp>
          <p:sp>
            <p:nvSpPr>
              <p:cNvPr id="22" name="Text Box 41"/>
              <p:cNvSpPr txBox="1">
                <a:spLocks noChangeArrowheads="1"/>
              </p:cNvSpPr>
              <p:nvPr/>
            </p:nvSpPr>
            <p:spPr bwMode="auto">
              <a:xfrm>
                <a:off x="2779" y="1647"/>
                <a:ext cx="423" cy="184"/>
              </a:xfrm>
              <a:prstGeom prst="rect">
                <a:avLst/>
              </a:prstGeom>
              <a:noFill/>
              <a:ln w="9525">
                <a:noFill/>
                <a:miter lim="800000"/>
                <a:headEnd/>
                <a:tailEnd/>
              </a:ln>
            </p:spPr>
            <p:txBody>
              <a:bodyPr wrap="none">
                <a:prstTxWarp prst="textNoShape">
                  <a:avLst/>
                </a:prstTxWarp>
                <a:spAutoFit/>
              </a:bodyPr>
              <a:lstStyle/>
              <a:p>
                <a:r>
                  <a:rPr lang="fr-FR" sz="1200" dirty="0">
                    <a:latin typeface="Calibri"/>
                    <a:cs typeface="Calibri"/>
                  </a:rPr>
                  <a:t>7,5 ms</a:t>
                </a:r>
              </a:p>
            </p:txBody>
          </p:sp>
          <p:sp>
            <p:nvSpPr>
              <p:cNvPr id="23" name="Text Box 42"/>
              <p:cNvSpPr txBox="1">
                <a:spLocks noChangeArrowheads="1"/>
              </p:cNvSpPr>
              <p:nvPr/>
            </p:nvSpPr>
            <p:spPr bwMode="auto">
              <a:xfrm>
                <a:off x="2779" y="2133"/>
                <a:ext cx="423" cy="184"/>
              </a:xfrm>
              <a:prstGeom prst="rect">
                <a:avLst/>
              </a:prstGeom>
              <a:noFill/>
              <a:ln w="9525">
                <a:noFill/>
                <a:miter lim="800000"/>
                <a:headEnd/>
                <a:tailEnd/>
              </a:ln>
            </p:spPr>
            <p:txBody>
              <a:bodyPr wrap="none">
                <a:prstTxWarp prst="textNoShape">
                  <a:avLst/>
                </a:prstTxWarp>
                <a:spAutoFit/>
              </a:bodyPr>
              <a:lstStyle/>
              <a:p>
                <a:r>
                  <a:rPr lang="fr-FR" sz="1200" dirty="0">
                    <a:latin typeface="Calibri"/>
                    <a:cs typeface="Calibri"/>
                  </a:rPr>
                  <a:t>7,5 ms</a:t>
                </a:r>
              </a:p>
            </p:txBody>
          </p:sp>
          <p:sp>
            <p:nvSpPr>
              <p:cNvPr id="24" name="Text Box 43"/>
              <p:cNvSpPr txBox="1">
                <a:spLocks noChangeArrowheads="1"/>
              </p:cNvSpPr>
              <p:nvPr/>
            </p:nvSpPr>
            <p:spPr bwMode="auto">
              <a:xfrm>
                <a:off x="2779" y="2588"/>
                <a:ext cx="423" cy="184"/>
              </a:xfrm>
              <a:prstGeom prst="rect">
                <a:avLst/>
              </a:prstGeom>
              <a:noFill/>
              <a:ln w="9525">
                <a:noFill/>
                <a:miter lim="800000"/>
                <a:headEnd/>
                <a:tailEnd/>
              </a:ln>
            </p:spPr>
            <p:txBody>
              <a:bodyPr wrap="none">
                <a:prstTxWarp prst="textNoShape">
                  <a:avLst/>
                </a:prstTxWarp>
                <a:spAutoFit/>
              </a:bodyPr>
              <a:lstStyle/>
              <a:p>
                <a:r>
                  <a:rPr lang="fr-FR" sz="1200" dirty="0">
                    <a:latin typeface="Calibri"/>
                    <a:cs typeface="Calibri"/>
                  </a:rPr>
                  <a:t>7,5 ms</a:t>
                </a:r>
              </a:p>
            </p:txBody>
          </p:sp>
          <p:sp>
            <p:nvSpPr>
              <p:cNvPr id="25" name="Text Box 44"/>
              <p:cNvSpPr txBox="1">
                <a:spLocks noChangeArrowheads="1"/>
              </p:cNvSpPr>
              <p:nvPr/>
            </p:nvSpPr>
            <p:spPr bwMode="auto">
              <a:xfrm>
                <a:off x="2779" y="3087"/>
                <a:ext cx="426" cy="184"/>
              </a:xfrm>
              <a:prstGeom prst="rect">
                <a:avLst/>
              </a:prstGeom>
              <a:noFill/>
              <a:ln w="9525">
                <a:noFill/>
                <a:miter lim="800000"/>
                <a:headEnd/>
                <a:tailEnd/>
              </a:ln>
            </p:spPr>
            <p:txBody>
              <a:bodyPr wrap="none">
                <a:prstTxWarp prst="textNoShape">
                  <a:avLst/>
                </a:prstTxWarp>
                <a:spAutoFit/>
              </a:bodyPr>
              <a:lstStyle/>
              <a:p>
                <a:r>
                  <a:rPr lang="fr-FR" sz="1200" b="1" dirty="0">
                    <a:solidFill>
                      <a:srgbClr val="CC3300"/>
                    </a:solidFill>
                    <a:latin typeface="Calibri"/>
                    <a:cs typeface="Calibri"/>
                  </a:rPr>
                  <a:t>7,7 ms</a:t>
                </a:r>
              </a:p>
            </p:txBody>
          </p:sp>
        </p:gr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Enregistrement des réponses motrices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79369"/>
            <a:ext cx="8629650" cy="6727992"/>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Position des membres:</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La position du segment </a:t>
            </a:r>
            <a:br>
              <a:rPr lang="fr-BE" dirty="0" smtClean="0">
                <a:solidFill>
                  <a:srgbClr val="FFFFFF"/>
                </a:solidFill>
                <a:latin typeface="Calibri"/>
                <a:cs typeface="Calibri"/>
              </a:rPr>
            </a:br>
            <a:r>
              <a:rPr lang="fr-BE" dirty="0" smtClean="0">
                <a:solidFill>
                  <a:srgbClr val="FFFFFF"/>
                </a:solidFill>
                <a:latin typeface="Calibri"/>
                <a:cs typeface="Calibri"/>
              </a:rPr>
              <a:t>	étudié influence également</a:t>
            </a:r>
            <a:br>
              <a:rPr lang="fr-BE" dirty="0" smtClean="0">
                <a:solidFill>
                  <a:srgbClr val="FFFFFF"/>
                </a:solidFill>
                <a:latin typeface="Calibri"/>
                <a:cs typeface="Calibri"/>
              </a:rPr>
            </a:br>
            <a:r>
              <a:rPr lang="fr-BE" dirty="0" smtClean="0">
                <a:solidFill>
                  <a:srgbClr val="FFFFFF"/>
                </a:solidFill>
                <a:latin typeface="Calibri"/>
                <a:cs typeface="Calibri"/>
              </a:rPr>
              <a:t> 	la longueur du muscle qui </a:t>
            </a:r>
            <a:br>
              <a:rPr lang="fr-BE" dirty="0" smtClean="0">
                <a:solidFill>
                  <a:srgbClr val="FFFFFF"/>
                </a:solidFill>
                <a:latin typeface="Calibri"/>
                <a:cs typeface="Calibri"/>
              </a:rPr>
            </a:br>
            <a:r>
              <a:rPr lang="fr-BE" dirty="0" smtClean="0">
                <a:solidFill>
                  <a:srgbClr val="FFFFFF"/>
                </a:solidFill>
                <a:latin typeface="Calibri"/>
                <a:cs typeface="Calibri"/>
              </a:rPr>
              <a:t>	génère la réponse M</a:t>
            </a: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Si le muscle est raccourci, </a:t>
            </a:r>
            <a:br>
              <a:rPr lang="fr-BE" dirty="0" smtClean="0">
                <a:solidFill>
                  <a:srgbClr val="FFFFFF"/>
                </a:solidFill>
                <a:latin typeface="Calibri"/>
                <a:cs typeface="Calibri"/>
              </a:rPr>
            </a:br>
            <a:r>
              <a:rPr lang="fr-BE" dirty="0" smtClean="0">
                <a:solidFill>
                  <a:srgbClr val="FFFFFF"/>
                </a:solidFill>
                <a:latin typeface="Calibri"/>
                <a:cs typeface="Calibri"/>
              </a:rPr>
              <a:t>	la durée de la réponse M </a:t>
            </a:r>
            <a:br>
              <a:rPr lang="fr-BE" dirty="0" smtClean="0">
                <a:solidFill>
                  <a:srgbClr val="FFFFFF"/>
                </a:solidFill>
                <a:latin typeface="Calibri"/>
                <a:cs typeface="Calibri"/>
              </a:rPr>
            </a:br>
            <a:r>
              <a:rPr lang="fr-BE" dirty="0" smtClean="0">
                <a:solidFill>
                  <a:srgbClr val="FFFFFF"/>
                </a:solidFill>
                <a:latin typeface="Calibri"/>
                <a:cs typeface="Calibri"/>
              </a:rPr>
              <a:t>	diminue et son amplitude </a:t>
            </a:r>
            <a:br>
              <a:rPr lang="fr-BE" dirty="0" smtClean="0">
                <a:solidFill>
                  <a:srgbClr val="FFFFFF"/>
                </a:solidFill>
                <a:latin typeface="Calibri"/>
                <a:cs typeface="Calibri"/>
              </a:rPr>
            </a:br>
            <a:r>
              <a:rPr lang="fr-BE" dirty="0" smtClean="0">
                <a:solidFill>
                  <a:srgbClr val="FFFFFF"/>
                </a:solidFill>
                <a:latin typeface="Calibri"/>
                <a:cs typeface="Calibri"/>
              </a:rPr>
              <a:t>	augmente</a:t>
            </a: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Il est important de </a:t>
            </a:r>
            <a:br>
              <a:rPr lang="fr-BE" dirty="0" smtClean="0">
                <a:solidFill>
                  <a:srgbClr val="FFFFFF"/>
                </a:solidFill>
                <a:latin typeface="Calibri"/>
                <a:cs typeface="Calibri"/>
              </a:rPr>
            </a:br>
            <a:r>
              <a:rPr lang="fr-BE" dirty="0" smtClean="0">
                <a:solidFill>
                  <a:srgbClr val="FFFFFF"/>
                </a:solidFill>
                <a:latin typeface="Calibri"/>
                <a:cs typeface="Calibri"/>
              </a:rPr>
              <a:t>	maintenir une </a:t>
            </a:r>
            <a:r>
              <a:rPr lang="fr-BE" b="1" dirty="0" smtClean="0">
                <a:solidFill>
                  <a:srgbClr val="FFFF00"/>
                </a:solidFill>
                <a:latin typeface="Calibri"/>
                <a:cs typeface="Calibri"/>
              </a:rPr>
              <a:t>position neutre relachée</a:t>
            </a:r>
            <a:r>
              <a:rPr lang="fr-BE" dirty="0" smtClean="0">
                <a:solidFill>
                  <a:srgbClr val="FFFF00"/>
                </a:solidFill>
                <a:latin typeface="Calibri"/>
                <a:cs typeface="Calibri"/>
              </a:rPr>
              <a:t> </a:t>
            </a:r>
            <a:r>
              <a:rPr lang="fr-BE" dirty="0" smtClean="0">
                <a:solidFill>
                  <a:srgbClr val="FFFFFF"/>
                </a:solidFill>
                <a:latin typeface="Calibri"/>
                <a:cs typeface="Calibri"/>
              </a:rPr>
              <a:t>des articulation 	distales du pied et de la </a:t>
            </a:r>
            <a:r>
              <a:rPr lang="fr-BE" dirty="0" smtClean="0">
                <a:solidFill>
                  <a:srgbClr val="FFFFFF"/>
                </a:solidFill>
                <a:latin typeface="Calibri"/>
                <a:cs typeface="Calibri"/>
              </a:rPr>
              <a:t>maim</a:t>
            </a:r>
          </a:p>
          <a:p>
            <a:pPr indent="444482">
              <a:lnSpc>
                <a:spcPct val="120000"/>
              </a:lnSpc>
              <a:buBlip>
                <a:blip r:embed="rId3"/>
              </a:buBlip>
              <a:tabLst>
                <a:tab pos="476230" algn="l"/>
                <a:tab pos="1079455" algn="l"/>
                <a:tab pos="6095746" algn="l"/>
              </a:tabLst>
            </a:pPr>
            <a:endParaRPr lang="fr-BE" dirty="0" smtClean="0">
              <a:solidFill>
                <a:srgbClr val="FFFF00"/>
              </a:solidFill>
              <a:latin typeface="Calibri"/>
              <a:cs typeface="Calibri"/>
            </a:endParaRPr>
          </a:p>
        </p:txBody>
      </p:sp>
      <p:pic>
        <p:nvPicPr>
          <p:cNvPr id="8" name="Picture 7" descr="pouce position"/>
          <p:cNvPicPr>
            <a:picLocks noChangeAspect="1" noChangeArrowheads="1"/>
          </p:cNvPicPr>
          <p:nvPr/>
        </p:nvPicPr>
        <p:blipFill>
          <a:blip r:embed="rId4">
            <a:lum bright="-94000" contrast="100000"/>
          </a:blip>
          <a:srcRect/>
          <a:stretch>
            <a:fillRect/>
          </a:stretch>
        </p:blipFill>
        <p:spPr bwMode="auto">
          <a:xfrm>
            <a:off x="4505877" y="1368427"/>
            <a:ext cx="2470150" cy="3406775"/>
          </a:xfrm>
          <a:prstGeom prst="rect">
            <a:avLst/>
          </a:prstGeom>
          <a:noFill/>
          <a:ln w="9525">
            <a:noFill/>
            <a:miter lim="800000"/>
            <a:headEnd/>
            <a:tailEnd/>
          </a:ln>
        </p:spPr>
      </p:pic>
      <p:sp>
        <p:nvSpPr>
          <p:cNvPr id="9" name="Rectangle 9"/>
          <p:cNvSpPr>
            <a:spLocks noChangeArrowheads="1"/>
          </p:cNvSpPr>
          <p:nvPr/>
        </p:nvSpPr>
        <p:spPr bwMode="auto">
          <a:xfrm>
            <a:off x="7153829" y="1476376"/>
            <a:ext cx="1814586"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BE" sz="2000" b="1" dirty="0">
                <a:solidFill>
                  <a:srgbClr val="FFFF00"/>
                </a:solidFill>
                <a:latin typeface="Calibri"/>
                <a:cs typeface="Calibri"/>
              </a:rPr>
              <a:t>Position neutre</a:t>
            </a:r>
            <a:endParaRPr lang="fr-FR" sz="2000" b="1" dirty="0">
              <a:solidFill>
                <a:srgbClr val="FFFF00"/>
              </a:solidFill>
              <a:latin typeface="Calibri"/>
              <a:cs typeface="Calibri"/>
            </a:endParaRPr>
          </a:p>
        </p:txBody>
      </p:sp>
      <p:sp>
        <p:nvSpPr>
          <p:cNvPr id="11" name="Rectangle 10"/>
          <p:cNvSpPr>
            <a:spLocks noChangeArrowheads="1"/>
          </p:cNvSpPr>
          <p:nvPr/>
        </p:nvSpPr>
        <p:spPr bwMode="auto">
          <a:xfrm>
            <a:off x="7153830" y="2247902"/>
            <a:ext cx="1609640" cy="307773"/>
          </a:xfrm>
          <a:prstGeom prst="rect">
            <a:avLst/>
          </a:prstGeom>
          <a:noFill/>
          <a:ln w="9525">
            <a:noFill/>
            <a:miter lim="800000"/>
            <a:headEnd/>
            <a:tailEnd/>
          </a:ln>
        </p:spPr>
        <p:txBody>
          <a:bodyPr wrap="none" lIns="91436" tIns="45718" rIns="91436" bIns="45718">
            <a:prstTxWarp prst="textNoShape">
              <a:avLst/>
            </a:prstTxWarp>
            <a:spAutoFit/>
          </a:bodyPr>
          <a:lstStyle/>
          <a:p>
            <a:r>
              <a:rPr lang="fr-BE" sz="1400" dirty="0">
                <a:solidFill>
                  <a:schemeClr val="bg1"/>
                </a:solidFill>
                <a:latin typeface="Calibri"/>
                <a:cs typeface="Calibri"/>
              </a:rPr>
              <a:t>m. étiré activement</a:t>
            </a:r>
            <a:endParaRPr lang="fr-FR" sz="1400" dirty="0">
              <a:solidFill>
                <a:schemeClr val="bg1"/>
              </a:solidFill>
              <a:latin typeface="Calibri"/>
              <a:cs typeface="Calibri"/>
            </a:endParaRPr>
          </a:p>
        </p:txBody>
      </p:sp>
      <p:sp>
        <p:nvSpPr>
          <p:cNvPr id="12" name="Rectangle 11"/>
          <p:cNvSpPr>
            <a:spLocks noChangeArrowheads="1"/>
          </p:cNvSpPr>
          <p:nvPr/>
        </p:nvSpPr>
        <p:spPr bwMode="auto">
          <a:xfrm>
            <a:off x="7153830" y="2876551"/>
            <a:ext cx="1324731" cy="523216"/>
          </a:xfrm>
          <a:prstGeom prst="rect">
            <a:avLst/>
          </a:prstGeom>
          <a:noFill/>
          <a:ln w="9525">
            <a:noFill/>
            <a:miter lim="800000"/>
            <a:headEnd/>
            <a:tailEnd/>
          </a:ln>
        </p:spPr>
        <p:txBody>
          <a:bodyPr wrap="none" lIns="91436" tIns="45718" rIns="91436" bIns="45718">
            <a:prstTxWarp prst="textNoShape">
              <a:avLst/>
            </a:prstTxWarp>
            <a:spAutoFit/>
          </a:bodyPr>
          <a:lstStyle/>
          <a:p>
            <a:r>
              <a:rPr lang="fr-BE" sz="1400" dirty="0">
                <a:solidFill>
                  <a:schemeClr val="bg1"/>
                </a:solidFill>
                <a:latin typeface="Calibri"/>
                <a:cs typeface="Calibri"/>
              </a:rPr>
              <a:t>m. Passivement </a:t>
            </a:r>
            <a:br>
              <a:rPr lang="fr-BE" sz="1400" dirty="0">
                <a:solidFill>
                  <a:schemeClr val="bg1"/>
                </a:solidFill>
                <a:latin typeface="Calibri"/>
                <a:cs typeface="Calibri"/>
              </a:rPr>
            </a:br>
            <a:r>
              <a:rPr lang="fr-BE" sz="1400" dirty="0">
                <a:solidFill>
                  <a:schemeClr val="bg1"/>
                </a:solidFill>
                <a:latin typeface="Calibri"/>
                <a:cs typeface="Calibri"/>
              </a:rPr>
              <a:t>raccourci</a:t>
            </a:r>
            <a:endParaRPr lang="fr-FR" sz="1400" dirty="0">
              <a:solidFill>
                <a:schemeClr val="bg1"/>
              </a:solidFill>
              <a:latin typeface="Calibri"/>
              <a:cs typeface="Calibri"/>
            </a:endParaRPr>
          </a:p>
        </p:txBody>
      </p:sp>
      <p:sp>
        <p:nvSpPr>
          <p:cNvPr id="13" name="Rectangle 12"/>
          <p:cNvSpPr>
            <a:spLocks noChangeArrowheads="1"/>
          </p:cNvSpPr>
          <p:nvPr/>
        </p:nvSpPr>
        <p:spPr bwMode="auto">
          <a:xfrm>
            <a:off x="7153827" y="3533775"/>
            <a:ext cx="1069515" cy="523216"/>
          </a:xfrm>
          <a:prstGeom prst="rect">
            <a:avLst/>
          </a:prstGeom>
          <a:noFill/>
          <a:ln w="9525">
            <a:noFill/>
            <a:miter lim="800000"/>
            <a:headEnd/>
            <a:tailEnd/>
          </a:ln>
        </p:spPr>
        <p:txBody>
          <a:bodyPr wrap="none" lIns="91436" tIns="45718" rIns="91436" bIns="45718">
            <a:prstTxWarp prst="textNoShape">
              <a:avLst/>
            </a:prstTxWarp>
            <a:spAutoFit/>
          </a:bodyPr>
          <a:lstStyle/>
          <a:p>
            <a:r>
              <a:rPr lang="fr-BE" sz="1400" dirty="0">
                <a:solidFill>
                  <a:schemeClr val="bg1"/>
                </a:solidFill>
                <a:latin typeface="Calibri"/>
                <a:cs typeface="Calibri"/>
              </a:rPr>
              <a:t>Contraction</a:t>
            </a:r>
            <a:br>
              <a:rPr lang="fr-BE" sz="1400" dirty="0">
                <a:solidFill>
                  <a:schemeClr val="bg1"/>
                </a:solidFill>
                <a:latin typeface="Calibri"/>
                <a:cs typeface="Calibri"/>
              </a:rPr>
            </a:br>
            <a:r>
              <a:rPr lang="fr-BE" sz="1400" dirty="0">
                <a:solidFill>
                  <a:schemeClr val="bg1"/>
                </a:solidFill>
                <a:latin typeface="Calibri"/>
                <a:cs typeface="Calibri"/>
              </a:rPr>
              <a:t>isométrique</a:t>
            </a:r>
            <a:endParaRPr lang="fr-FR" sz="1400" dirty="0">
              <a:solidFill>
                <a:schemeClr val="bg1"/>
              </a:solidFill>
              <a:latin typeface="Calibri"/>
              <a:cs typeface="Calibri"/>
            </a:endParaRPr>
          </a:p>
        </p:txBody>
      </p:sp>
      <p:sp>
        <p:nvSpPr>
          <p:cNvPr id="14" name="Rectangle 13"/>
          <p:cNvSpPr>
            <a:spLocks noChangeArrowheads="1"/>
          </p:cNvSpPr>
          <p:nvPr/>
        </p:nvSpPr>
        <p:spPr bwMode="auto">
          <a:xfrm>
            <a:off x="7153827" y="4257678"/>
            <a:ext cx="1709665" cy="307773"/>
          </a:xfrm>
          <a:prstGeom prst="rect">
            <a:avLst/>
          </a:prstGeom>
          <a:noFill/>
          <a:ln w="9525">
            <a:noFill/>
            <a:miter lim="800000"/>
            <a:headEnd/>
            <a:tailEnd/>
          </a:ln>
        </p:spPr>
        <p:txBody>
          <a:bodyPr wrap="none" lIns="91436" tIns="45718" rIns="91436" bIns="45718">
            <a:prstTxWarp prst="textNoShape">
              <a:avLst/>
            </a:prstTxWarp>
            <a:spAutoFit/>
          </a:bodyPr>
          <a:lstStyle/>
          <a:p>
            <a:r>
              <a:rPr lang="fr-BE" sz="1400" dirty="0">
                <a:solidFill>
                  <a:schemeClr val="bg1"/>
                </a:solidFill>
                <a:latin typeface="Calibri"/>
                <a:cs typeface="Calibri"/>
              </a:rPr>
              <a:t>m. étiré passivement</a:t>
            </a:r>
            <a:endParaRPr lang="fr-FR" sz="1400"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Paramètres étudiés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5866"/>
            <a:ext cx="8629650" cy="5841595"/>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La latence distale motrice (LDM):</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Temps (ms) écoulé entre la stimulation </a:t>
            </a:r>
            <a:br>
              <a:rPr lang="fr-BE" dirty="0" smtClean="0">
                <a:solidFill>
                  <a:srgbClr val="FFFFFF"/>
                </a:solidFill>
                <a:latin typeface="Calibri"/>
                <a:cs typeface="Calibri"/>
              </a:rPr>
            </a:br>
            <a:r>
              <a:rPr lang="fr-BE" dirty="0" smtClean="0">
                <a:solidFill>
                  <a:srgbClr val="FFFFFF"/>
                </a:solidFill>
                <a:latin typeface="Calibri"/>
                <a:cs typeface="Calibri"/>
              </a:rPr>
              <a:t>	et le début de la réponse M</a:t>
            </a: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La latence est mesurée </a:t>
            </a:r>
            <a:r>
              <a:rPr lang="fr-BE" b="1" dirty="0" smtClean="0">
                <a:solidFill>
                  <a:srgbClr val="FFFF00"/>
                </a:solidFill>
                <a:latin typeface="Calibri"/>
                <a:cs typeface="Calibri"/>
              </a:rPr>
              <a:t>de l’artéfact de stimulation à la 	première déflection du signal enregistré</a:t>
            </a:r>
            <a:endParaRPr lang="fr-BE" dirty="0" smtClean="0">
              <a:solidFill>
                <a:srgbClr val="FFFF00"/>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La mesure manuelle de la latence est dépendante de 	l’amplification du signal (une amplification de 200 µV/div 	devrait être systématiquement utilisée)</a:t>
            </a:r>
          </a:p>
          <a:p>
            <a:pPr indent="444482">
              <a:lnSpc>
                <a:spcPct val="120000"/>
              </a:lnSpc>
              <a:buBlip>
                <a:blip r:embed="rId3"/>
              </a:buBlip>
              <a:tabLst>
                <a:tab pos="476230" algn="l"/>
                <a:tab pos="1079455" algn="l"/>
                <a:tab pos="6095746" algn="l"/>
              </a:tabLst>
            </a:pPr>
            <a:r>
              <a:rPr lang="fr-BE" dirty="0" smtClean="0">
                <a:solidFill>
                  <a:srgbClr val="FFFFFF"/>
                </a:solidFill>
                <a:latin typeface="Calibri"/>
                <a:cs typeface="Calibri"/>
              </a:rPr>
              <a:t>Habituellement, </a:t>
            </a:r>
            <a:r>
              <a:rPr lang="fr-BE" b="1" dirty="0" smtClean="0">
                <a:solidFill>
                  <a:srgbClr val="FFFF00"/>
                </a:solidFill>
                <a:latin typeface="Calibri"/>
                <a:cs typeface="Calibri"/>
              </a:rPr>
              <a:t>le placement automatique des curseurs 	</a:t>
            </a:r>
            <a:r>
              <a:rPr lang="fr-BE" dirty="0" smtClean="0">
                <a:solidFill>
                  <a:srgbClr val="FFFFFF"/>
                </a:solidFill>
                <a:latin typeface="Calibri"/>
                <a:cs typeface="Calibri"/>
              </a:rPr>
              <a:t>est préférable à la méthode manuelle</a:t>
            </a:r>
          </a:p>
          <a:p>
            <a:pPr indent="444482">
              <a:lnSpc>
                <a:spcPct val="120000"/>
              </a:lnSpc>
              <a:buBlip>
                <a:blip r:embed="rId3"/>
              </a:buBlip>
              <a:tabLst>
                <a:tab pos="476230" algn="l"/>
                <a:tab pos="1079455" algn="l"/>
                <a:tab pos="6095746" algn="l"/>
              </a:tabLst>
            </a:pPr>
            <a:endParaRPr lang="fr-BE" dirty="0" smtClean="0">
              <a:solidFill>
                <a:srgbClr val="FFFF00"/>
              </a:solidFill>
              <a:latin typeface="Calibri"/>
              <a:cs typeface="Calibri"/>
            </a:endParaRPr>
          </a:p>
        </p:txBody>
      </p:sp>
      <p:sp>
        <p:nvSpPr>
          <p:cNvPr id="15" name="Rectangle 2"/>
          <p:cNvSpPr>
            <a:spLocks noChangeArrowheads="1"/>
          </p:cNvSpPr>
          <p:nvPr/>
        </p:nvSpPr>
        <p:spPr bwMode="auto">
          <a:xfrm>
            <a:off x="6572253" y="200027"/>
            <a:ext cx="2390775" cy="1943100"/>
          </a:xfrm>
          <a:prstGeom prst="rect">
            <a:avLst/>
          </a:prstGeom>
          <a:solidFill>
            <a:srgbClr val="C0C0C0">
              <a:alpha val="50195"/>
            </a:srgbClr>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grpSp>
        <p:nvGrpSpPr>
          <p:cNvPr id="16" name="Group 8"/>
          <p:cNvGrpSpPr>
            <a:grpSpLocks/>
          </p:cNvGrpSpPr>
          <p:nvPr/>
        </p:nvGrpSpPr>
        <p:grpSpPr bwMode="auto">
          <a:xfrm>
            <a:off x="6775450" y="330200"/>
            <a:ext cx="1974850" cy="1716088"/>
            <a:chOff x="4070" y="208"/>
            <a:chExt cx="1244" cy="1081"/>
          </a:xfrm>
        </p:grpSpPr>
        <p:pic>
          <p:nvPicPr>
            <p:cNvPr id="17" name="Picture 9" descr="M distale"/>
            <p:cNvPicPr>
              <a:picLocks noChangeAspect="1" noChangeArrowheads="1"/>
            </p:cNvPicPr>
            <p:nvPr/>
          </p:nvPicPr>
          <p:blipFill>
            <a:blip r:embed="rId4">
              <a:lum bright="-76000" contrast="100000"/>
            </a:blip>
            <a:srcRect/>
            <a:stretch>
              <a:fillRect/>
            </a:stretch>
          </p:blipFill>
          <p:spPr bwMode="auto">
            <a:xfrm>
              <a:off x="4070" y="208"/>
              <a:ext cx="1244" cy="639"/>
            </a:xfrm>
            <a:prstGeom prst="rect">
              <a:avLst/>
            </a:prstGeom>
            <a:noFill/>
            <a:ln w="9525">
              <a:noFill/>
              <a:miter lim="800000"/>
              <a:headEnd/>
              <a:tailEnd/>
            </a:ln>
          </p:spPr>
        </p:pic>
        <p:pic>
          <p:nvPicPr>
            <p:cNvPr id="18" name="Picture 10" descr="M proximale"/>
            <p:cNvPicPr>
              <a:picLocks noChangeAspect="1" noChangeArrowheads="1"/>
            </p:cNvPicPr>
            <p:nvPr/>
          </p:nvPicPr>
          <p:blipFill>
            <a:blip r:embed="rId5">
              <a:lum bright="-76000" contrast="100000"/>
            </a:blip>
            <a:srcRect/>
            <a:stretch>
              <a:fillRect/>
            </a:stretch>
          </p:blipFill>
          <p:spPr bwMode="auto">
            <a:xfrm>
              <a:off x="4070" y="653"/>
              <a:ext cx="1244" cy="636"/>
            </a:xfrm>
            <a:prstGeom prst="rect">
              <a:avLst/>
            </a:prstGeom>
            <a:noFill/>
            <a:ln w="9525">
              <a:noFill/>
              <a:miter lim="800000"/>
              <a:headEnd/>
              <a:tailEnd/>
            </a:ln>
          </p:spPr>
        </p:pic>
      </p:grpSp>
      <p:sp>
        <p:nvSpPr>
          <p:cNvPr id="19" name="Line 11"/>
          <p:cNvSpPr>
            <a:spLocks noChangeShapeType="1"/>
          </p:cNvSpPr>
          <p:nvPr/>
        </p:nvSpPr>
        <p:spPr bwMode="auto">
          <a:xfrm>
            <a:off x="6781800" y="333378"/>
            <a:ext cx="0" cy="1724025"/>
          </a:xfrm>
          <a:prstGeom prst="line">
            <a:avLst/>
          </a:prstGeom>
          <a:noFill/>
          <a:ln w="25400">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0" name="Line 12"/>
          <p:cNvSpPr>
            <a:spLocks noChangeShapeType="1"/>
          </p:cNvSpPr>
          <p:nvPr/>
        </p:nvSpPr>
        <p:spPr bwMode="auto">
          <a:xfrm>
            <a:off x="7096125" y="542927"/>
            <a:ext cx="0" cy="590551"/>
          </a:xfrm>
          <a:prstGeom prst="line">
            <a:avLst/>
          </a:prstGeom>
          <a:noFill/>
          <a:ln w="9525">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1" name="Line 13"/>
          <p:cNvSpPr>
            <a:spLocks noChangeShapeType="1"/>
          </p:cNvSpPr>
          <p:nvPr/>
        </p:nvSpPr>
        <p:spPr bwMode="auto">
          <a:xfrm>
            <a:off x="6791325" y="647700"/>
            <a:ext cx="298450" cy="0"/>
          </a:xfrm>
          <a:prstGeom prst="line">
            <a:avLst/>
          </a:prstGeom>
          <a:noFill/>
          <a:ln w="9525">
            <a:solidFill>
              <a:schemeClr val="tx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22" name="Text Box 14"/>
          <p:cNvSpPr txBox="1">
            <a:spLocks noChangeArrowheads="1"/>
          </p:cNvSpPr>
          <p:nvPr/>
        </p:nvSpPr>
        <p:spPr bwMode="auto">
          <a:xfrm>
            <a:off x="6705601" y="388941"/>
            <a:ext cx="427112" cy="246217"/>
          </a:xfrm>
          <a:prstGeom prst="rect">
            <a:avLst/>
          </a:prstGeom>
          <a:noFill/>
          <a:ln w="9525">
            <a:noFill/>
            <a:miter lim="800000"/>
            <a:headEnd/>
            <a:tailEnd/>
          </a:ln>
        </p:spPr>
        <p:txBody>
          <a:bodyPr wrap="none" lIns="91436" tIns="45718" rIns="91436" bIns="45718">
            <a:prstTxWarp prst="textNoShape">
              <a:avLst/>
            </a:prstTxWarp>
            <a:spAutoFit/>
          </a:bodyPr>
          <a:lstStyle/>
          <a:p>
            <a:r>
              <a:rPr lang="fr-FR" sz="1000" dirty="0">
                <a:solidFill>
                  <a:srgbClr val="CC3300"/>
                </a:solidFill>
                <a:latin typeface="Calibri"/>
                <a:cs typeface="Calibri"/>
              </a:rPr>
              <a:t>LDM</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Paramètres étudiés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5869"/>
            <a:ext cx="8629650" cy="1409613"/>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La latence distale motrice (LDM):</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p:txBody>
      </p:sp>
      <p:pic>
        <p:nvPicPr>
          <p:cNvPr id="14" name="Picture 7" descr="Latence automatique"/>
          <p:cNvPicPr>
            <a:picLocks noChangeAspect="1" noChangeArrowheads="1"/>
          </p:cNvPicPr>
          <p:nvPr/>
        </p:nvPicPr>
        <p:blipFill>
          <a:blip r:embed="rId4"/>
          <a:srcRect/>
          <a:stretch>
            <a:fillRect/>
          </a:stretch>
        </p:blipFill>
        <p:spPr bwMode="auto">
          <a:xfrm>
            <a:off x="520701" y="1884366"/>
            <a:ext cx="2152650" cy="3629025"/>
          </a:xfrm>
          <a:prstGeom prst="rect">
            <a:avLst/>
          </a:prstGeom>
          <a:noFill/>
          <a:ln w="9525">
            <a:noFill/>
            <a:miter lim="800000"/>
            <a:headEnd/>
            <a:tailEnd/>
          </a:ln>
        </p:spPr>
      </p:pic>
      <p:pic>
        <p:nvPicPr>
          <p:cNvPr id="16" name="Picture 8" descr="Latence manuelle 2 mV"/>
          <p:cNvPicPr>
            <a:picLocks noChangeAspect="1" noChangeArrowheads="1"/>
          </p:cNvPicPr>
          <p:nvPr/>
        </p:nvPicPr>
        <p:blipFill>
          <a:blip r:embed="rId5"/>
          <a:srcRect/>
          <a:stretch>
            <a:fillRect/>
          </a:stretch>
        </p:blipFill>
        <p:spPr bwMode="auto">
          <a:xfrm>
            <a:off x="3505203" y="1884364"/>
            <a:ext cx="2136775" cy="4006851"/>
          </a:xfrm>
          <a:prstGeom prst="rect">
            <a:avLst/>
          </a:prstGeom>
          <a:noFill/>
          <a:ln w="9525">
            <a:noFill/>
            <a:miter lim="800000"/>
            <a:headEnd/>
            <a:tailEnd/>
          </a:ln>
        </p:spPr>
      </p:pic>
      <p:pic>
        <p:nvPicPr>
          <p:cNvPr id="23" name="Picture 9" descr="Latence manuelle 0,5 mV"/>
          <p:cNvPicPr>
            <a:picLocks noChangeAspect="1" noChangeArrowheads="1"/>
          </p:cNvPicPr>
          <p:nvPr/>
        </p:nvPicPr>
        <p:blipFill>
          <a:blip r:embed="rId6"/>
          <a:srcRect/>
          <a:stretch>
            <a:fillRect/>
          </a:stretch>
        </p:blipFill>
        <p:spPr bwMode="auto">
          <a:xfrm>
            <a:off x="6296027" y="1884363"/>
            <a:ext cx="2136775" cy="4024312"/>
          </a:xfrm>
          <a:prstGeom prst="rect">
            <a:avLst/>
          </a:prstGeom>
          <a:noFill/>
          <a:ln w="9525">
            <a:noFill/>
            <a:miter lim="800000"/>
            <a:headEnd/>
            <a:tailEnd/>
          </a:ln>
        </p:spPr>
      </p:pic>
      <p:sp>
        <p:nvSpPr>
          <p:cNvPr id="24" name="Rectangle 10"/>
          <p:cNvSpPr>
            <a:spLocks noChangeArrowheads="1"/>
          </p:cNvSpPr>
          <p:nvPr/>
        </p:nvSpPr>
        <p:spPr bwMode="auto">
          <a:xfrm>
            <a:off x="525466" y="5514978"/>
            <a:ext cx="7894637" cy="485775"/>
          </a:xfrm>
          <a:prstGeom prst="rect">
            <a:avLst/>
          </a:prstGeom>
          <a:solidFill>
            <a:schemeClr val="bg1"/>
          </a:solidFill>
          <a:ln w="9525">
            <a:solidFill>
              <a:srgbClr val="FFFFFF"/>
            </a:solid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sp>
        <p:nvSpPr>
          <p:cNvPr id="25" name="Text Box 11"/>
          <p:cNvSpPr txBox="1">
            <a:spLocks noChangeArrowheads="1"/>
          </p:cNvSpPr>
          <p:nvPr/>
        </p:nvSpPr>
        <p:spPr bwMode="auto">
          <a:xfrm>
            <a:off x="774701" y="1355725"/>
            <a:ext cx="1608124"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FR" sz="2000" b="1" dirty="0">
                <a:solidFill>
                  <a:srgbClr val="FFFF00"/>
                </a:solidFill>
                <a:latin typeface="Calibri"/>
                <a:cs typeface="Calibri"/>
              </a:rPr>
              <a:t>Automatique</a:t>
            </a:r>
          </a:p>
        </p:txBody>
      </p:sp>
      <p:sp>
        <p:nvSpPr>
          <p:cNvPr id="26" name="Text Box 12"/>
          <p:cNvSpPr txBox="1">
            <a:spLocks noChangeArrowheads="1"/>
          </p:cNvSpPr>
          <p:nvPr/>
        </p:nvSpPr>
        <p:spPr bwMode="auto">
          <a:xfrm>
            <a:off x="3287713" y="1355725"/>
            <a:ext cx="1939696"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FR" sz="2000" b="1" dirty="0">
                <a:solidFill>
                  <a:srgbClr val="FFFF00"/>
                </a:solidFill>
                <a:latin typeface="Calibri"/>
                <a:cs typeface="Calibri"/>
              </a:rPr>
              <a:t>Manuel : 2mV/D</a:t>
            </a:r>
          </a:p>
        </p:txBody>
      </p:sp>
      <p:sp>
        <p:nvSpPr>
          <p:cNvPr id="27" name="Text Box 13"/>
          <p:cNvSpPr txBox="1">
            <a:spLocks noChangeArrowheads="1"/>
          </p:cNvSpPr>
          <p:nvPr/>
        </p:nvSpPr>
        <p:spPr bwMode="auto">
          <a:xfrm>
            <a:off x="6107113" y="1355725"/>
            <a:ext cx="2193797" cy="400105"/>
          </a:xfrm>
          <a:prstGeom prst="rect">
            <a:avLst/>
          </a:prstGeom>
          <a:noFill/>
          <a:ln w="9525">
            <a:noFill/>
            <a:miter lim="800000"/>
            <a:headEnd/>
            <a:tailEnd/>
          </a:ln>
        </p:spPr>
        <p:txBody>
          <a:bodyPr wrap="none" lIns="91436" tIns="45718" rIns="91436" bIns="45718">
            <a:prstTxWarp prst="textNoShape">
              <a:avLst/>
            </a:prstTxWarp>
            <a:spAutoFit/>
          </a:bodyPr>
          <a:lstStyle/>
          <a:p>
            <a:r>
              <a:rPr lang="fr-FR" sz="2000" b="1" dirty="0">
                <a:solidFill>
                  <a:srgbClr val="FFFF00"/>
                </a:solidFill>
                <a:latin typeface="Calibri"/>
                <a:cs typeface="Calibri"/>
              </a:rPr>
              <a:t>Manuel : 0,5 mV/D</a:t>
            </a:r>
          </a:p>
        </p:txBody>
      </p:sp>
      <p:sp>
        <p:nvSpPr>
          <p:cNvPr id="28" name="Text Box 14"/>
          <p:cNvSpPr txBox="1">
            <a:spLocks noChangeArrowheads="1"/>
          </p:cNvSpPr>
          <p:nvPr/>
        </p:nvSpPr>
        <p:spPr bwMode="auto">
          <a:xfrm>
            <a:off x="911225" y="5486402"/>
            <a:ext cx="1018720" cy="461661"/>
          </a:xfrm>
          <a:prstGeom prst="rect">
            <a:avLst/>
          </a:prstGeom>
          <a:noFill/>
          <a:ln w="9525">
            <a:noFill/>
            <a:miter lim="800000"/>
            <a:headEnd/>
            <a:tailEnd/>
          </a:ln>
        </p:spPr>
        <p:txBody>
          <a:bodyPr wrap="none" lIns="91436" tIns="45718" rIns="91436" bIns="45718">
            <a:prstTxWarp prst="textNoShape">
              <a:avLst/>
            </a:prstTxWarp>
            <a:spAutoFit/>
          </a:bodyPr>
          <a:lstStyle/>
          <a:p>
            <a:r>
              <a:rPr lang="fr-FR" b="1">
                <a:solidFill>
                  <a:srgbClr val="CC3300"/>
                </a:solidFill>
                <a:latin typeface="Calibri"/>
                <a:cs typeface="Calibri"/>
              </a:rPr>
              <a:t>2,7 ms</a:t>
            </a:r>
          </a:p>
        </p:txBody>
      </p:sp>
      <p:sp>
        <p:nvSpPr>
          <p:cNvPr id="29" name="Text Box 15"/>
          <p:cNvSpPr txBox="1">
            <a:spLocks noChangeArrowheads="1"/>
          </p:cNvSpPr>
          <p:nvPr/>
        </p:nvSpPr>
        <p:spPr bwMode="auto">
          <a:xfrm>
            <a:off x="3644900" y="5486402"/>
            <a:ext cx="1018720" cy="461661"/>
          </a:xfrm>
          <a:prstGeom prst="rect">
            <a:avLst/>
          </a:prstGeom>
          <a:noFill/>
          <a:ln w="9525">
            <a:noFill/>
            <a:miter lim="800000"/>
            <a:headEnd/>
            <a:tailEnd/>
          </a:ln>
        </p:spPr>
        <p:txBody>
          <a:bodyPr wrap="none" lIns="91436" tIns="45718" rIns="91436" bIns="45718">
            <a:prstTxWarp prst="textNoShape">
              <a:avLst/>
            </a:prstTxWarp>
            <a:spAutoFit/>
          </a:bodyPr>
          <a:lstStyle/>
          <a:p>
            <a:r>
              <a:rPr lang="fr-FR" b="1">
                <a:solidFill>
                  <a:srgbClr val="CC3300"/>
                </a:solidFill>
                <a:latin typeface="Calibri"/>
                <a:cs typeface="Calibri"/>
              </a:rPr>
              <a:t>2,5 ms</a:t>
            </a:r>
          </a:p>
        </p:txBody>
      </p:sp>
      <p:sp>
        <p:nvSpPr>
          <p:cNvPr id="30" name="Text Box 16"/>
          <p:cNvSpPr txBox="1">
            <a:spLocks noChangeArrowheads="1"/>
          </p:cNvSpPr>
          <p:nvPr/>
        </p:nvSpPr>
        <p:spPr bwMode="auto">
          <a:xfrm>
            <a:off x="6626225" y="5486402"/>
            <a:ext cx="1018720" cy="461661"/>
          </a:xfrm>
          <a:prstGeom prst="rect">
            <a:avLst/>
          </a:prstGeom>
          <a:noFill/>
          <a:ln w="9525">
            <a:noFill/>
            <a:miter lim="800000"/>
            <a:headEnd/>
            <a:tailEnd/>
          </a:ln>
        </p:spPr>
        <p:txBody>
          <a:bodyPr wrap="none" lIns="91436" tIns="45718" rIns="91436" bIns="45718">
            <a:prstTxWarp prst="textNoShape">
              <a:avLst/>
            </a:prstTxWarp>
            <a:spAutoFit/>
          </a:bodyPr>
          <a:lstStyle/>
          <a:p>
            <a:r>
              <a:rPr lang="fr-FR" b="1">
                <a:solidFill>
                  <a:srgbClr val="CC3300"/>
                </a:solidFill>
                <a:latin typeface="Calibri"/>
                <a:cs typeface="Calibri"/>
              </a:rPr>
              <a:t>2,3 ms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Paramètres étudiés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265131"/>
            <a:ext cx="8629650" cy="3625604"/>
          </a:xfrm>
          <a:prstGeom prst="rect">
            <a:avLst/>
          </a:prstGeom>
          <a:noFill/>
          <a:ln w="31750">
            <a:noFill/>
            <a:miter lim="800000"/>
            <a:headEnd/>
            <a:tailEnd/>
          </a:ln>
        </p:spPr>
        <p:txBody>
          <a:bodyPr wrap="square" lIns="91436" tIns="45718" rIns="91436" bIns="45718">
            <a:prstTxWarp prst="textNoShape">
              <a:avLst/>
            </a:prstTxWarp>
            <a:spAutoFit/>
          </a:bodyPr>
          <a:lstStyle/>
          <a:p>
            <a:pPr indent="444482">
              <a:lnSpc>
                <a:spcPct val="120000"/>
              </a:lnSpc>
              <a:tabLst>
                <a:tab pos="476230" algn="l"/>
                <a:tab pos="857214" algn="l"/>
                <a:tab pos="6095746" algn="l"/>
              </a:tabLst>
            </a:pPr>
            <a:endParaRPr lang="fr-BE" dirty="0" smtClean="0">
              <a:solidFill>
                <a:schemeClr val="bg1"/>
              </a:solidFill>
              <a:latin typeface="Calibri"/>
              <a:cs typeface="Calibri"/>
            </a:endParaRPr>
          </a:p>
          <a:p>
            <a:pPr>
              <a:lnSpc>
                <a:spcPct val="120000"/>
              </a:lnSpc>
              <a:tabLst>
                <a:tab pos="476230" algn="l"/>
                <a:tab pos="857214" algn="l"/>
                <a:tab pos="6095746" algn="l"/>
              </a:tabLst>
            </a:pPr>
            <a:r>
              <a:rPr lang="fr-BE" b="1" dirty="0" smtClean="0">
                <a:solidFill>
                  <a:srgbClr val="CCFFCC"/>
                </a:solidFill>
                <a:latin typeface="Calibri"/>
                <a:cs typeface="Calibri"/>
              </a:rPr>
              <a:t>Le temps de conduction (TC):</a:t>
            </a:r>
          </a:p>
          <a:p>
            <a:pPr indent="444482">
              <a:lnSpc>
                <a:spcPct val="120000"/>
              </a:lnSpc>
              <a:buBlip>
                <a:blip r:embed="rId3"/>
              </a:buBlip>
              <a:tabLst>
                <a:tab pos="476230" algn="l"/>
                <a:tab pos="857214" algn="l"/>
                <a:tab pos="6095746" algn="l"/>
              </a:tabLst>
            </a:pPr>
            <a:endParaRPr lang="fr-BE" dirty="0" smtClean="0">
              <a:solidFill>
                <a:schemeClr val="bg1"/>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Le TC est </a:t>
            </a:r>
            <a:r>
              <a:rPr lang="fr-BE" b="1" dirty="0" smtClean="0">
                <a:solidFill>
                  <a:srgbClr val="FFFF00"/>
                </a:solidFill>
                <a:latin typeface="Calibri"/>
                <a:cs typeface="Calibri"/>
              </a:rPr>
              <a:t>la différence entre la latence </a:t>
            </a:r>
            <a:br>
              <a:rPr lang="fr-BE" b="1" dirty="0" smtClean="0">
                <a:solidFill>
                  <a:srgbClr val="FFFF00"/>
                </a:solidFill>
                <a:latin typeface="Calibri"/>
                <a:cs typeface="Calibri"/>
              </a:rPr>
            </a:br>
            <a:r>
              <a:rPr lang="fr-BE" b="1" dirty="0" smtClean="0">
                <a:solidFill>
                  <a:srgbClr val="FFFF00"/>
                </a:solidFill>
                <a:latin typeface="Calibri"/>
                <a:cs typeface="Calibri"/>
              </a:rPr>
              <a:t>	proximale et la latence distale</a:t>
            </a:r>
            <a:endParaRPr lang="fr-BE" dirty="0" smtClean="0">
              <a:solidFill>
                <a:srgbClr val="FFFF00"/>
              </a:solidFill>
              <a:latin typeface="Calibri"/>
              <a:cs typeface="Calibri"/>
            </a:endParaRPr>
          </a:p>
          <a:p>
            <a:pPr indent="444482">
              <a:lnSpc>
                <a:spcPct val="120000"/>
              </a:lnSpc>
              <a:buBlip>
                <a:blip r:embed="rId3"/>
              </a:buBlip>
              <a:tabLst>
                <a:tab pos="476230" algn="l"/>
                <a:tab pos="1079455" algn="l"/>
                <a:tab pos="6095746" algn="l"/>
              </a:tabLst>
            </a:pPr>
            <a:r>
              <a:rPr lang="fr-BE" dirty="0" smtClean="0">
                <a:solidFill>
                  <a:schemeClr val="bg1"/>
                </a:solidFill>
                <a:latin typeface="Calibri"/>
                <a:cs typeface="Calibri"/>
              </a:rPr>
              <a:t>Dans le calcul du TC, il est parfois préférable d’utiliser la 	latence au pic pour les réponses M proximale et distale</a:t>
            </a:r>
          </a:p>
          <a:p>
            <a:pPr indent="444482">
              <a:lnSpc>
                <a:spcPct val="120000"/>
              </a:lnSpc>
              <a:buBlip>
                <a:blip r:embed="rId3"/>
              </a:buBlip>
              <a:tabLst>
                <a:tab pos="476230" algn="l"/>
                <a:tab pos="1079455" algn="l"/>
                <a:tab pos="6095746" algn="l"/>
              </a:tabLst>
            </a:pPr>
            <a:endParaRPr lang="fr-BE" dirty="0" smtClean="0">
              <a:solidFill>
                <a:srgbClr val="FFFF00"/>
              </a:solidFill>
              <a:latin typeface="Calibri"/>
              <a:cs typeface="Calibri"/>
            </a:endParaRPr>
          </a:p>
        </p:txBody>
      </p:sp>
      <p:pic>
        <p:nvPicPr>
          <p:cNvPr id="14" name="Picture 16" descr="Latence automatique 2"/>
          <p:cNvPicPr>
            <a:picLocks noChangeAspect="1" noChangeArrowheads="1"/>
          </p:cNvPicPr>
          <p:nvPr/>
        </p:nvPicPr>
        <p:blipFill>
          <a:blip r:embed="rId4"/>
          <a:srcRect/>
          <a:stretch>
            <a:fillRect/>
          </a:stretch>
        </p:blipFill>
        <p:spPr bwMode="auto">
          <a:xfrm>
            <a:off x="893763" y="4176713"/>
            <a:ext cx="1598612" cy="1484312"/>
          </a:xfrm>
          <a:prstGeom prst="rect">
            <a:avLst/>
          </a:prstGeom>
          <a:noFill/>
          <a:ln w="25400">
            <a:solidFill>
              <a:srgbClr val="000066"/>
            </a:solidFill>
            <a:miter lim="800000"/>
            <a:headEnd/>
            <a:tailEnd/>
          </a:ln>
        </p:spPr>
      </p:pic>
      <p:pic>
        <p:nvPicPr>
          <p:cNvPr id="16" name="Picture 17" descr="Latence manuelle et au pic"/>
          <p:cNvPicPr>
            <a:picLocks noChangeAspect="1" noChangeArrowheads="1"/>
          </p:cNvPicPr>
          <p:nvPr/>
        </p:nvPicPr>
        <p:blipFill>
          <a:blip r:embed="rId5"/>
          <a:srcRect/>
          <a:stretch>
            <a:fillRect/>
          </a:stretch>
        </p:blipFill>
        <p:spPr bwMode="auto">
          <a:xfrm>
            <a:off x="3340103" y="4192588"/>
            <a:ext cx="1598613" cy="1468437"/>
          </a:xfrm>
          <a:prstGeom prst="rect">
            <a:avLst/>
          </a:prstGeom>
          <a:noFill/>
          <a:ln w="25400">
            <a:solidFill>
              <a:srgbClr val="000066"/>
            </a:solidFill>
            <a:miter lim="800000"/>
            <a:headEnd/>
            <a:tailEnd/>
          </a:ln>
        </p:spPr>
      </p:pic>
      <p:pic>
        <p:nvPicPr>
          <p:cNvPr id="23" name="Picture 18" descr="Latence manuelle et au pic"/>
          <p:cNvPicPr>
            <a:picLocks noChangeAspect="1" noChangeArrowheads="1"/>
          </p:cNvPicPr>
          <p:nvPr/>
        </p:nvPicPr>
        <p:blipFill>
          <a:blip r:embed="rId5"/>
          <a:srcRect/>
          <a:stretch>
            <a:fillRect/>
          </a:stretch>
        </p:blipFill>
        <p:spPr bwMode="auto">
          <a:xfrm>
            <a:off x="5778503" y="4192588"/>
            <a:ext cx="1598613" cy="1468437"/>
          </a:xfrm>
          <a:prstGeom prst="rect">
            <a:avLst/>
          </a:prstGeom>
          <a:noFill/>
          <a:ln w="25400">
            <a:solidFill>
              <a:srgbClr val="000066"/>
            </a:solidFill>
            <a:miter lim="800000"/>
            <a:headEnd/>
            <a:tailEnd/>
          </a:ln>
        </p:spPr>
      </p:pic>
      <p:sp>
        <p:nvSpPr>
          <p:cNvPr id="24" name="Line 19"/>
          <p:cNvSpPr>
            <a:spLocks noChangeShapeType="1"/>
          </p:cNvSpPr>
          <p:nvPr/>
        </p:nvSpPr>
        <p:spPr bwMode="auto">
          <a:xfrm>
            <a:off x="1181100" y="4600576"/>
            <a:ext cx="0" cy="136525"/>
          </a:xfrm>
          <a:prstGeom prst="line">
            <a:avLst/>
          </a:prstGeom>
          <a:noFill/>
          <a:ln w="2540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5" name="Line 20"/>
          <p:cNvSpPr>
            <a:spLocks noChangeShapeType="1"/>
          </p:cNvSpPr>
          <p:nvPr/>
        </p:nvSpPr>
        <p:spPr bwMode="auto">
          <a:xfrm>
            <a:off x="1301750" y="5356227"/>
            <a:ext cx="0" cy="136525"/>
          </a:xfrm>
          <a:prstGeom prst="line">
            <a:avLst/>
          </a:prstGeom>
          <a:noFill/>
          <a:ln w="2540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6" name="Line 21"/>
          <p:cNvSpPr>
            <a:spLocks noChangeShapeType="1"/>
          </p:cNvSpPr>
          <p:nvPr/>
        </p:nvSpPr>
        <p:spPr bwMode="auto">
          <a:xfrm>
            <a:off x="3616325" y="4610100"/>
            <a:ext cx="0" cy="136525"/>
          </a:xfrm>
          <a:prstGeom prst="line">
            <a:avLst/>
          </a:prstGeom>
          <a:noFill/>
          <a:ln w="2540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7" name="Line 22"/>
          <p:cNvSpPr>
            <a:spLocks noChangeShapeType="1"/>
          </p:cNvSpPr>
          <p:nvPr/>
        </p:nvSpPr>
        <p:spPr bwMode="auto">
          <a:xfrm>
            <a:off x="3806825" y="5349876"/>
            <a:ext cx="0" cy="136525"/>
          </a:xfrm>
          <a:prstGeom prst="line">
            <a:avLst/>
          </a:prstGeom>
          <a:noFill/>
          <a:ln w="2540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8" name="Line 23"/>
          <p:cNvSpPr>
            <a:spLocks noChangeShapeType="1"/>
          </p:cNvSpPr>
          <p:nvPr/>
        </p:nvSpPr>
        <p:spPr bwMode="auto">
          <a:xfrm>
            <a:off x="6188075" y="4210051"/>
            <a:ext cx="0" cy="136525"/>
          </a:xfrm>
          <a:prstGeom prst="line">
            <a:avLst/>
          </a:prstGeom>
          <a:noFill/>
          <a:ln w="2540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9" name="Line 24"/>
          <p:cNvSpPr>
            <a:spLocks noChangeShapeType="1"/>
          </p:cNvSpPr>
          <p:nvPr/>
        </p:nvSpPr>
        <p:spPr bwMode="auto">
          <a:xfrm>
            <a:off x="6400800" y="5019676"/>
            <a:ext cx="0" cy="136525"/>
          </a:xfrm>
          <a:prstGeom prst="line">
            <a:avLst/>
          </a:prstGeom>
          <a:noFill/>
          <a:ln w="2540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30" name="Text Box 25"/>
          <p:cNvSpPr txBox="1">
            <a:spLocks noChangeArrowheads="1"/>
          </p:cNvSpPr>
          <p:nvPr/>
        </p:nvSpPr>
        <p:spPr bwMode="auto">
          <a:xfrm>
            <a:off x="1479551" y="4843466"/>
            <a:ext cx="869190" cy="276995"/>
          </a:xfrm>
          <a:prstGeom prst="rect">
            <a:avLst/>
          </a:prstGeom>
          <a:noFill/>
          <a:ln w="9525">
            <a:noFill/>
            <a:miter lim="800000"/>
            <a:headEnd/>
            <a:tailEnd/>
          </a:ln>
        </p:spPr>
        <p:txBody>
          <a:bodyPr wrap="none" lIns="91436" tIns="45718" rIns="91436" bIns="45718">
            <a:prstTxWarp prst="textNoShape">
              <a:avLst/>
            </a:prstTxWarp>
            <a:spAutoFit/>
          </a:bodyPr>
          <a:lstStyle/>
          <a:p>
            <a:r>
              <a:rPr lang="fr-FR" sz="1200" b="1" dirty="0">
                <a:solidFill>
                  <a:srgbClr val="CC3300"/>
                </a:solidFill>
                <a:latin typeface="Calibri"/>
                <a:cs typeface="Calibri"/>
              </a:rPr>
              <a:t>CV: 63 m/s</a:t>
            </a:r>
          </a:p>
        </p:txBody>
      </p:sp>
      <p:sp>
        <p:nvSpPr>
          <p:cNvPr id="31" name="Text Box 26"/>
          <p:cNvSpPr txBox="1">
            <a:spLocks noChangeArrowheads="1"/>
          </p:cNvSpPr>
          <p:nvPr/>
        </p:nvSpPr>
        <p:spPr bwMode="auto">
          <a:xfrm>
            <a:off x="781051" y="3894139"/>
            <a:ext cx="518884" cy="276995"/>
          </a:xfrm>
          <a:prstGeom prst="rect">
            <a:avLst/>
          </a:prstGeom>
          <a:noFill/>
          <a:ln w="9525">
            <a:noFill/>
            <a:miter lim="800000"/>
            <a:headEnd/>
            <a:tailEnd/>
          </a:ln>
        </p:spPr>
        <p:txBody>
          <a:bodyPr wrap="none" lIns="91436" tIns="45718" rIns="91436" bIns="45718">
            <a:prstTxWarp prst="textNoShape">
              <a:avLst/>
            </a:prstTxWarp>
            <a:spAutoFit/>
          </a:bodyPr>
          <a:lstStyle/>
          <a:p>
            <a:r>
              <a:rPr lang="fr-FR" sz="1200" b="1" dirty="0">
                <a:solidFill>
                  <a:srgbClr val="FFFF00"/>
                </a:solidFill>
                <a:latin typeface="Calibri"/>
                <a:cs typeface="Calibri"/>
              </a:rPr>
              <a:t>auto.</a:t>
            </a:r>
          </a:p>
        </p:txBody>
      </p:sp>
      <p:sp>
        <p:nvSpPr>
          <p:cNvPr id="32" name="Text Box 27"/>
          <p:cNvSpPr txBox="1">
            <a:spLocks noChangeArrowheads="1"/>
          </p:cNvSpPr>
          <p:nvPr/>
        </p:nvSpPr>
        <p:spPr bwMode="auto">
          <a:xfrm>
            <a:off x="3914776" y="4846639"/>
            <a:ext cx="869190" cy="276995"/>
          </a:xfrm>
          <a:prstGeom prst="rect">
            <a:avLst/>
          </a:prstGeom>
          <a:noFill/>
          <a:ln w="9525">
            <a:noFill/>
            <a:miter lim="800000"/>
            <a:headEnd/>
            <a:tailEnd/>
          </a:ln>
        </p:spPr>
        <p:txBody>
          <a:bodyPr wrap="none" lIns="91436" tIns="45718" rIns="91436" bIns="45718">
            <a:prstTxWarp prst="textNoShape">
              <a:avLst/>
            </a:prstTxWarp>
            <a:spAutoFit/>
          </a:bodyPr>
          <a:lstStyle/>
          <a:p>
            <a:r>
              <a:rPr lang="fr-FR" sz="1200" b="1" dirty="0">
                <a:solidFill>
                  <a:srgbClr val="CC3300"/>
                </a:solidFill>
                <a:latin typeface="Calibri"/>
                <a:cs typeface="Calibri"/>
              </a:rPr>
              <a:t>CV: 40 m/s</a:t>
            </a:r>
          </a:p>
        </p:txBody>
      </p:sp>
      <p:sp>
        <p:nvSpPr>
          <p:cNvPr id="33" name="Text Box 28"/>
          <p:cNvSpPr txBox="1">
            <a:spLocks noChangeArrowheads="1"/>
          </p:cNvSpPr>
          <p:nvPr/>
        </p:nvSpPr>
        <p:spPr bwMode="auto">
          <a:xfrm>
            <a:off x="3216276" y="3897315"/>
            <a:ext cx="595027" cy="276995"/>
          </a:xfrm>
          <a:prstGeom prst="rect">
            <a:avLst/>
          </a:prstGeom>
          <a:noFill/>
          <a:ln w="9525">
            <a:noFill/>
            <a:miter lim="800000"/>
            <a:headEnd/>
            <a:tailEnd/>
          </a:ln>
        </p:spPr>
        <p:txBody>
          <a:bodyPr wrap="none" lIns="91436" tIns="45718" rIns="91436" bIns="45718">
            <a:prstTxWarp prst="textNoShape">
              <a:avLst/>
            </a:prstTxWarp>
            <a:spAutoFit/>
          </a:bodyPr>
          <a:lstStyle/>
          <a:p>
            <a:r>
              <a:rPr lang="fr-FR" sz="1200" b="1" dirty="0">
                <a:solidFill>
                  <a:srgbClr val="FFFF00"/>
                </a:solidFill>
                <a:latin typeface="Calibri"/>
                <a:cs typeface="Calibri"/>
              </a:rPr>
              <a:t>manu.</a:t>
            </a:r>
          </a:p>
        </p:txBody>
      </p:sp>
      <p:sp>
        <p:nvSpPr>
          <p:cNvPr id="34" name="Text Box 29"/>
          <p:cNvSpPr txBox="1">
            <a:spLocks noChangeArrowheads="1"/>
          </p:cNvSpPr>
          <p:nvPr/>
        </p:nvSpPr>
        <p:spPr bwMode="auto">
          <a:xfrm>
            <a:off x="6353176" y="4846639"/>
            <a:ext cx="869190" cy="276995"/>
          </a:xfrm>
          <a:prstGeom prst="rect">
            <a:avLst/>
          </a:prstGeom>
          <a:noFill/>
          <a:ln w="9525">
            <a:noFill/>
            <a:miter lim="800000"/>
            <a:headEnd/>
            <a:tailEnd/>
          </a:ln>
        </p:spPr>
        <p:txBody>
          <a:bodyPr wrap="none" lIns="91436" tIns="45718" rIns="91436" bIns="45718">
            <a:prstTxWarp prst="textNoShape">
              <a:avLst/>
            </a:prstTxWarp>
            <a:spAutoFit/>
          </a:bodyPr>
          <a:lstStyle/>
          <a:p>
            <a:r>
              <a:rPr lang="fr-FR" sz="1200" b="1" dirty="0">
                <a:solidFill>
                  <a:srgbClr val="CC3300"/>
                </a:solidFill>
                <a:latin typeface="Calibri"/>
                <a:cs typeface="Calibri"/>
              </a:rPr>
              <a:t>CV: 35 m/s</a:t>
            </a:r>
          </a:p>
        </p:txBody>
      </p:sp>
      <p:sp>
        <p:nvSpPr>
          <p:cNvPr id="35" name="Text Box 30"/>
          <p:cNvSpPr txBox="1">
            <a:spLocks noChangeArrowheads="1"/>
          </p:cNvSpPr>
          <p:nvPr/>
        </p:nvSpPr>
        <p:spPr bwMode="auto">
          <a:xfrm>
            <a:off x="5654675" y="3897315"/>
            <a:ext cx="369429" cy="276995"/>
          </a:xfrm>
          <a:prstGeom prst="rect">
            <a:avLst/>
          </a:prstGeom>
          <a:noFill/>
          <a:ln w="9525">
            <a:noFill/>
            <a:miter lim="800000"/>
            <a:headEnd/>
            <a:tailEnd/>
          </a:ln>
        </p:spPr>
        <p:txBody>
          <a:bodyPr wrap="none" lIns="91436" tIns="45718" rIns="91436" bIns="45718">
            <a:prstTxWarp prst="textNoShape">
              <a:avLst/>
            </a:prstTxWarp>
            <a:spAutoFit/>
          </a:bodyPr>
          <a:lstStyle/>
          <a:p>
            <a:r>
              <a:rPr lang="fr-FR" sz="1200" b="1" dirty="0">
                <a:solidFill>
                  <a:srgbClr val="FFFF00"/>
                </a:solidFill>
                <a:latin typeface="Calibri"/>
                <a:cs typeface="Calibri"/>
              </a:rPr>
              <a:t>pic</a:t>
            </a:r>
          </a:p>
        </p:txBody>
      </p:sp>
      <p:sp>
        <p:nvSpPr>
          <p:cNvPr id="36" name="Rectangle 2"/>
          <p:cNvSpPr>
            <a:spLocks noChangeArrowheads="1"/>
          </p:cNvSpPr>
          <p:nvPr/>
        </p:nvSpPr>
        <p:spPr bwMode="auto">
          <a:xfrm>
            <a:off x="6629402" y="200027"/>
            <a:ext cx="2390775" cy="1943100"/>
          </a:xfrm>
          <a:prstGeom prst="rect">
            <a:avLst/>
          </a:prstGeom>
          <a:solidFill>
            <a:srgbClr val="C0C0C0">
              <a:alpha val="50195"/>
            </a:srgbClr>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grpSp>
        <p:nvGrpSpPr>
          <p:cNvPr id="37" name="Group 8"/>
          <p:cNvGrpSpPr>
            <a:grpSpLocks/>
          </p:cNvGrpSpPr>
          <p:nvPr/>
        </p:nvGrpSpPr>
        <p:grpSpPr bwMode="auto">
          <a:xfrm>
            <a:off x="6832600" y="330200"/>
            <a:ext cx="1974850" cy="1716088"/>
            <a:chOff x="4070" y="208"/>
            <a:chExt cx="1244" cy="1081"/>
          </a:xfrm>
        </p:grpSpPr>
        <p:pic>
          <p:nvPicPr>
            <p:cNvPr id="38" name="Picture 9" descr="M distale"/>
            <p:cNvPicPr>
              <a:picLocks noChangeAspect="1" noChangeArrowheads="1"/>
            </p:cNvPicPr>
            <p:nvPr/>
          </p:nvPicPr>
          <p:blipFill>
            <a:blip r:embed="rId6">
              <a:lum bright="-76000" contrast="100000"/>
            </a:blip>
            <a:srcRect/>
            <a:stretch>
              <a:fillRect/>
            </a:stretch>
          </p:blipFill>
          <p:spPr bwMode="auto">
            <a:xfrm>
              <a:off x="4070" y="208"/>
              <a:ext cx="1244" cy="639"/>
            </a:xfrm>
            <a:prstGeom prst="rect">
              <a:avLst/>
            </a:prstGeom>
            <a:noFill/>
            <a:ln w="9525">
              <a:noFill/>
              <a:miter lim="800000"/>
              <a:headEnd/>
              <a:tailEnd/>
            </a:ln>
          </p:spPr>
        </p:pic>
        <p:pic>
          <p:nvPicPr>
            <p:cNvPr id="39" name="Picture 10" descr="M proximale"/>
            <p:cNvPicPr>
              <a:picLocks noChangeAspect="1" noChangeArrowheads="1"/>
            </p:cNvPicPr>
            <p:nvPr/>
          </p:nvPicPr>
          <p:blipFill>
            <a:blip r:embed="rId7">
              <a:lum bright="-76000" contrast="100000"/>
            </a:blip>
            <a:srcRect/>
            <a:stretch>
              <a:fillRect/>
            </a:stretch>
          </p:blipFill>
          <p:spPr bwMode="auto">
            <a:xfrm>
              <a:off x="4070" y="653"/>
              <a:ext cx="1244" cy="636"/>
            </a:xfrm>
            <a:prstGeom prst="rect">
              <a:avLst/>
            </a:prstGeom>
            <a:noFill/>
            <a:ln w="9525">
              <a:noFill/>
              <a:miter lim="800000"/>
              <a:headEnd/>
              <a:tailEnd/>
            </a:ln>
          </p:spPr>
        </p:pic>
      </p:grpSp>
      <p:sp>
        <p:nvSpPr>
          <p:cNvPr id="40" name="Line 11"/>
          <p:cNvSpPr>
            <a:spLocks noChangeShapeType="1"/>
          </p:cNvSpPr>
          <p:nvPr/>
        </p:nvSpPr>
        <p:spPr bwMode="auto">
          <a:xfrm>
            <a:off x="6838950" y="333378"/>
            <a:ext cx="0" cy="1724025"/>
          </a:xfrm>
          <a:prstGeom prst="line">
            <a:avLst/>
          </a:prstGeom>
          <a:noFill/>
          <a:ln w="25400">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41" name="Line 12"/>
          <p:cNvSpPr>
            <a:spLocks noChangeShapeType="1"/>
          </p:cNvSpPr>
          <p:nvPr/>
        </p:nvSpPr>
        <p:spPr bwMode="auto">
          <a:xfrm>
            <a:off x="7153275" y="542927"/>
            <a:ext cx="0" cy="917575"/>
          </a:xfrm>
          <a:prstGeom prst="line">
            <a:avLst/>
          </a:prstGeom>
          <a:noFill/>
          <a:ln w="9525">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42" name="Line 13"/>
          <p:cNvSpPr>
            <a:spLocks noChangeShapeType="1"/>
          </p:cNvSpPr>
          <p:nvPr/>
        </p:nvSpPr>
        <p:spPr bwMode="auto">
          <a:xfrm>
            <a:off x="7156450" y="1308100"/>
            <a:ext cx="387350" cy="0"/>
          </a:xfrm>
          <a:prstGeom prst="line">
            <a:avLst/>
          </a:prstGeom>
          <a:noFill/>
          <a:ln w="9525">
            <a:solidFill>
              <a:schemeClr val="tx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43" name="Text Box 14"/>
          <p:cNvSpPr txBox="1">
            <a:spLocks noChangeArrowheads="1"/>
          </p:cNvSpPr>
          <p:nvPr/>
        </p:nvSpPr>
        <p:spPr bwMode="auto">
          <a:xfrm>
            <a:off x="7178677" y="1017591"/>
            <a:ext cx="312898" cy="246217"/>
          </a:xfrm>
          <a:prstGeom prst="rect">
            <a:avLst/>
          </a:prstGeom>
          <a:noFill/>
          <a:ln w="9525">
            <a:noFill/>
            <a:miter lim="800000"/>
            <a:headEnd/>
            <a:tailEnd/>
          </a:ln>
        </p:spPr>
        <p:txBody>
          <a:bodyPr wrap="none" lIns="91436" tIns="45718" rIns="91436" bIns="45718">
            <a:prstTxWarp prst="textNoShape">
              <a:avLst/>
            </a:prstTxWarp>
            <a:spAutoFit/>
          </a:bodyPr>
          <a:lstStyle/>
          <a:p>
            <a:r>
              <a:rPr lang="fr-FR" sz="1000" dirty="0">
                <a:solidFill>
                  <a:srgbClr val="CC3300"/>
                </a:solidFill>
                <a:latin typeface="Calibri"/>
                <a:cs typeface="Calibri"/>
              </a:rPr>
              <a:t>TC</a:t>
            </a:r>
          </a:p>
        </p:txBody>
      </p:sp>
      <p:sp>
        <p:nvSpPr>
          <p:cNvPr id="44" name="Line 15"/>
          <p:cNvSpPr>
            <a:spLocks noChangeShapeType="1"/>
          </p:cNvSpPr>
          <p:nvPr/>
        </p:nvSpPr>
        <p:spPr bwMode="auto">
          <a:xfrm flipH="1">
            <a:off x="7540625" y="990602"/>
            <a:ext cx="0" cy="971551"/>
          </a:xfrm>
          <a:prstGeom prst="line">
            <a:avLst/>
          </a:prstGeom>
          <a:noFill/>
          <a:ln w="9525">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Paramètres étudiés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328634"/>
            <a:ext cx="8629650" cy="2739207"/>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r>
              <a:rPr lang="fr-BE" b="1" dirty="0" smtClean="0">
                <a:solidFill>
                  <a:srgbClr val="CCFFCC"/>
                </a:solidFill>
                <a:latin typeface="Calibri"/>
                <a:cs typeface="Calibri"/>
              </a:rPr>
              <a:t>La vitesse de conduction motrice (VCM)</a:t>
            </a:r>
          </a:p>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rgbClr val="FFFFFF"/>
                </a:solidFill>
                <a:latin typeface="Calibri"/>
                <a:cs typeface="Calibri"/>
              </a:rPr>
              <a:t>La VCM est calculée en divisant </a:t>
            </a:r>
            <a:r>
              <a:rPr lang="fr-BE" b="1" dirty="0" smtClean="0">
                <a:solidFill>
                  <a:srgbClr val="FFFF00"/>
                </a:solidFill>
                <a:latin typeface="Calibri"/>
                <a:cs typeface="Calibri"/>
              </a:rPr>
              <a:t>la longueur </a:t>
            </a:r>
            <a:br>
              <a:rPr lang="fr-BE" b="1" dirty="0" smtClean="0">
                <a:solidFill>
                  <a:srgbClr val="FFFF00"/>
                </a:solidFill>
                <a:latin typeface="Calibri"/>
                <a:cs typeface="Calibri"/>
              </a:rPr>
            </a:br>
            <a:r>
              <a:rPr lang="fr-BE" b="1" dirty="0" smtClean="0">
                <a:solidFill>
                  <a:srgbClr val="FFFF00"/>
                </a:solidFill>
                <a:latin typeface="Calibri"/>
                <a:cs typeface="Calibri"/>
              </a:rPr>
              <a:t>	du segment par le TC</a:t>
            </a:r>
            <a:endParaRPr lang="fr-BE" dirty="0" smtClean="0">
              <a:solidFill>
                <a:srgbClr val="FFFF00"/>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rgbClr val="FFFFFF"/>
                </a:solidFill>
                <a:latin typeface="Calibri"/>
                <a:cs typeface="Calibri"/>
              </a:rPr>
              <a:t>Elle correspond à la vitesse de conduction des axones</a:t>
            </a:r>
            <a:r>
              <a:rPr lang="fr-BE" dirty="0" smtClean="0">
                <a:solidFill>
                  <a:srgbClr val="FFFFFF"/>
                </a:solidFill>
                <a:latin typeface="Calibri"/>
                <a:cs typeface="Calibri"/>
              </a:rPr>
              <a:t> moteurs </a:t>
            </a:r>
            <a:r>
              <a:rPr lang="fr-BE" dirty="0" smtClean="0">
                <a:solidFill>
                  <a:srgbClr val="FFFFFF"/>
                </a:solidFill>
                <a:latin typeface="Calibri"/>
                <a:cs typeface="Calibri"/>
              </a:rPr>
              <a:t>	alpha les plus rapides</a:t>
            </a:r>
            <a:endParaRPr lang="fr-BE" dirty="0">
              <a:solidFill>
                <a:srgbClr val="FFFFFF"/>
              </a:solidFill>
              <a:latin typeface="Calibri"/>
              <a:cs typeface="Calibri"/>
            </a:endParaRPr>
          </a:p>
        </p:txBody>
      </p:sp>
      <p:sp>
        <p:nvSpPr>
          <p:cNvPr id="49" name="Text Box 1030"/>
          <p:cNvSpPr txBox="1">
            <a:spLocks noChangeArrowheads="1"/>
          </p:cNvSpPr>
          <p:nvPr/>
        </p:nvSpPr>
        <p:spPr bwMode="auto">
          <a:xfrm>
            <a:off x="247650" y="3262334"/>
            <a:ext cx="8629650" cy="2739207"/>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r>
              <a:rPr lang="fr-BE" b="1" dirty="0" smtClean="0">
                <a:solidFill>
                  <a:srgbClr val="CCFFCC"/>
                </a:solidFill>
                <a:latin typeface="Calibri"/>
                <a:cs typeface="Calibri"/>
              </a:rPr>
              <a:t>La durée (DUR)</a:t>
            </a:r>
          </a:p>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rgbClr val="FFFFFF"/>
                </a:solidFill>
                <a:latin typeface="Calibri"/>
                <a:cs typeface="Calibri"/>
              </a:rPr>
              <a:t>La DUR de la réponse M peut être définie : (1) </a:t>
            </a:r>
            <a:r>
              <a:rPr lang="fr-BE" b="1" dirty="0" smtClean="0">
                <a:solidFill>
                  <a:srgbClr val="FFFF00"/>
                </a:solidFill>
                <a:latin typeface="Calibri"/>
                <a:cs typeface="Calibri"/>
              </a:rPr>
              <a:t>du début 	de la réponse au premier croisement avec la ligne de</a:t>
            </a:r>
            <a:r>
              <a:rPr lang="fr-BE" b="1" dirty="0" smtClean="0">
                <a:solidFill>
                  <a:srgbClr val="FFFF00"/>
                </a:solidFill>
                <a:latin typeface="Calibri"/>
                <a:cs typeface="Calibri"/>
              </a:rPr>
              <a:t> base</a:t>
            </a:r>
            <a:r>
              <a:rPr lang="fr-BE" dirty="0" smtClean="0">
                <a:solidFill>
                  <a:srgbClr val="FFFFFF"/>
                </a:solidFill>
                <a:latin typeface="Calibri"/>
                <a:cs typeface="Calibri"/>
              </a:rPr>
              <a:t>, (2) 	du début de la réponse à la fin du dernier pic 	positif (ce dernier 	point est souvent difficile à déterminer).</a:t>
            </a:r>
            <a:endParaRPr lang="fr-BE" dirty="0">
              <a:solidFill>
                <a:srgbClr val="FFFFFF"/>
              </a:solidFill>
              <a:latin typeface="Calibri"/>
              <a:cs typeface="Calibri"/>
            </a:endParaRPr>
          </a:p>
        </p:txBody>
      </p:sp>
      <p:sp>
        <p:nvSpPr>
          <p:cNvPr id="50" name="Rectangle 2"/>
          <p:cNvSpPr>
            <a:spLocks noChangeArrowheads="1"/>
          </p:cNvSpPr>
          <p:nvPr/>
        </p:nvSpPr>
        <p:spPr bwMode="auto">
          <a:xfrm>
            <a:off x="6605591" y="200027"/>
            <a:ext cx="2390775" cy="1943100"/>
          </a:xfrm>
          <a:prstGeom prst="rect">
            <a:avLst/>
          </a:prstGeom>
          <a:solidFill>
            <a:srgbClr val="C0C0C0">
              <a:alpha val="50195"/>
            </a:srgbClr>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grpSp>
        <p:nvGrpSpPr>
          <p:cNvPr id="51" name="Group 3"/>
          <p:cNvGrpSpPr>
            <a:grpSpLocks/>
          </p:cNvGrpSpPr>
          <p:nvPr/>
        </p:nvGrpSpPr>
        <p:grpSpPr bwMode="auto">
          <a:xfrm>
            <a:off x="6818313" y="330200"/>
            <a:ext cx="1974850" cy="1716088"/>
            <a:chOff x="4070" y="208"/>
            <a:chExt cx="1244" cy="1081"/>
          </a:xfrm>
        </p:grpSpPr>
        <p:pic>
          <p:nvPicPr>
            <p:cNvPr id="52" name="Picture 4" descr="M distale"/>
            <p:cNvPicPr>
              <a:picLocks noChangeAspect="1" noChangeArrowheads="1"/>
            </p:cNvPicPr>
            <p:nvPr/>
          </p:nvPicPr>
          <p:blipFill>
            <a:blip r:embed="rId4">
              <a:lum bright="-76000" contrast="100000"/>
            </a:blip>
            <a:srcRect/>
            <a:stretch>
              <a:fillRect/>
            </a:stretch>
          </p:blipFill>
          <p:spPr bwMode="auto">
            <a:xfrm>
              <a:off x="4070" y="208"/>
              <a:ext cx="1244" cy="639"/>
            </a:xfrm>
            <a:prstGeom prst="rect">
              <a:avLst/>
            </a:prstGeom>
            <a:noFill/>
            <a:ln w="9525">
              <a:noFill/>
              <a:miter lim="800000"/>
              <a:headEnd/>
              <a:tailEnd/>
            </a:ln>
          </p:spPr>
        </p:pic>
        <p:pic>
          <p:nvPicPr>
            <p:cNvPr id="53" name="Picture 5" descr="M proximale"/>
            <p:cNvPicPr>
              <a:picLocks noChangeAspect="1" noChangeArrowheads="1"/>
            </p:cNvPicPr>
            <p:nvPr/>
          </p:nvPicPr>
          <p:blipFill>
            <a:blip r:embed="rId5">
              <a:lum bright="-76000" contrast="100000"/>
            </a:blip>
            <a:srcRect/>
            <a:stretch>
              <a:fillRect/>
            </a:stretch>
          </p:blipFill>
          <p:spPr bwMode="auto">
            <a:xfrm>
              <a:off x="4070" y="653"/>
              <a:ext cx="1244" cy="636"/>
            </a:xfrm>
            <a:prstGeom prst="rect">
              <a:avLst/>
            </a:prstGeom>
            <a:noFill/>
            <a:ln w="9525">
              <a:noFill/>
              <a:miter lim="800000"/>
              <a:headEnd/>
              <a:tailEnd/>
            </a:ln>
          </p:spPr>
        </p:pic>
      </p:grpSp>
      <p:sp>
        <p:nvSpPr>
          <p:cNvPr id="54" name="Line 11"/>
          <p:cNvSpPr>
            <a:spLocks noChangeShapeType="1"/>
          </p:cNvSpPr>
          <p:nvPr/>
        </p:nvSpPr>
        <p:spPr bwMode="auto">
          <a:xfrm>
            <a:off x="6824663" y="333378"/>
            <a:ext cx="0" cy="1724025"/>
          </a:xfrm>
          <a:prstGeom prst="line">
            <a:avLst/>
          </a:prstGeom>
          <a:noFill/>
          <a:ln w="25400">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55" name="Line 12"/>
          <p:cNvSpPr>
            <a:spLocks noChangeShapeType="1"/>
          </p:cNvSpPr>
          <p:nvPr/>
        </p:nvSpPr>
        <p:spPr bwMode="auto">
          <a:xfrm>
            <a:off x="7154866" y="819151"/>
            <a:ext cx="517525" cy="0"/>
          </a:xfrm>
          <a:prstGeom prst="line">
            <a:avLst/>
          </a:prstGeom>
          <a:noFill/>
          <a:ln w="9525">
            <a:solidFill>
              <a:schemeClr val="tx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56" name="Text Box 13"/>
          <p:cNvSpPr txBox="1">
            <a:spLocks noChangeArrowheads="1"/>
          </p:cNvSpPr>
          <p:nvPr/>
        </p:nvSpPr>
        <p:spPr bwMode="auto">
          <a:xfrm>
            <a:off x="7196139" y="858841"/>
            <a:ext cx="441890" cy="246217"/>
          </a:xfrm>
          <a:prstGeom prst="rect">
            <a:avLst/>
          </a:prstGeom>
          <a:noFill/>
          <a:ln w="9525">
            <a:noFill/>
            <a:miter lim="800000"/>
            <a:headEnd/>
            <a:tailEnd/>
          </a:ln>
        </p:spPr>
        <p:txBody>
          <a:bodyPr wrap="none" lIns="91436" tIns="45718" rIns="91436" bIns="45718">
            <a:prstTxWarp prst="textNoShape">
              <a:avLst/>
            </a:prstTxWarp>
            <a:spAutoFit/>
          </a:bodyPr>
          <a:lstStyle/>
          <a:p>
            <a:r>
              <a:rPr lang="fr-FR" sz="1000" dirty="0">
                <a:solidFill>
                  <a:srgbClr val="CC3300"/>
                </a:solidFill>
                <a:latin typeface="Calibri"/>
                <a:cs typeface="Calibri"/>
              </a:rPr>
              <a:t>DUR</a:t>
            </a:r>
          </a:p>
        </p:txBody>
      </p:sp>
      <p:sp>
        <p:nvSpPr>
          <p:cNvPr id="57" name="Line 14"/>
          <p:cNvSpPr>
            <a:spLocks noChangeShapeType="1"/>
          </p:cNvSpPr>
          <p:nvPr/>
        </p:nvSpPr>
        <p:spPr bwMode="auto">
          <a:xfrm flipV="1">
            <a:off x="7542215" y="1682753"/>
            <a:ext cx="1139825" cy="3175"/>
          </a:xfrm>
          <a:prstGeom prst="line">
            <a:avLst/>
          </a:prstGeom>
          <a:noFill/>
          <a:ln w="9525">
            <a:solidFill>
              <a:schemeClr val="tx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58" name="Rectangle 15"/>
          <p:cNvSpPr>
            <a:spLocks noChangeArrowheads="1"/>
          </p:cNvSpPr>
          <p:nvPr/>
        </p:nvSpPr>
        <p:spPr bwMode="auto">
          <a:xfrm>
            <a:off x="8482015" y="1430341"/>
            <a:ext cx="248778" cy="246217"/>
          </a:xfrm>
          <a:prstGeom prst="rect">
            <a:avLst/>
          </a:prstGeom>
          <a:noFill/>
          <a:ln w="9525">
            <a:noFill/>
            <a:miter lim="800000"/>
            <a:headEnd/>
            <a:tailEnd/>
          </a:ln>
        </p:spPr>
        <p:txBody>
          <a:bodyPr wrap="none" lIns="91436" tIns="45718" rIns="91436" bIns="45718">
            <a:prstTxWarp prst="textNoShape">
              <a:avLst/>
            </a:prstTxWarp>
            <a:spAutoFit/>
          </a:bodyPr>
          <a:lstStyle/>
          <a:p>
            <a:r>
              <a:rPr lang="fr-FR" sz="1000" dirty="0">
                <a:solidFill>
                  <a:srgbClr val="CC3300"/>
                </a:solidFill>
                <a:latin typeface="Calibri"/>
                <a:cs typeface="Calibri"/>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Paramètres étudiés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328634"/>
            <a:ext cx="8629650" cy="2296009"/>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r>
              <a:rPr lang="fr-BE" b="1" dirty="0" smtClean="0">
                <a:solidFill>
                  <a:srgbClr val="CCFFCC"/>
                </a:solidFill>
                <a:latin typeface="Calibri"/>
                <a:cs typeface="Calibri"/>
              </a:rPr>
              <a:t>L’amplitude (AMPL)</a:t>
            </a:r>
          </a:p>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rgbClr val="FFFFFF"/>
                </a:solidFill>
                <a:latin typeface="Calibri"/>
                <a:cs typeface="Calibri"/>
              </a:rPr>
              <a:t>L’AMPL de la réponse M est mesuré </a:t>
            </a:r>
            <a:r>
              <a:rPr lang="fr-BE" b="1" dirty="0" smtClean="0">
                <a:solidFill>
                  <a:srgbClr val="FFFF00"/>
                </a:solidFill>
                <a:latin typeface="Calibri"/>
                <a:cs typeface="Calibri"/>
              </a:rPr>
              <a:t>de la </a:t>
            </a:r>
            <a:br>
              <a:rPr lang="fr-BE" b="1" dirty="0" smtClean="0">
                <a:solidFill>
                  <a:srgbClr val="FFFF00"/>
                </a:solidFill>
                <a:latin typeface="Calibri"/>
                <a:cs typeface="Calibri"/>
              </a:rPr>
            </a:br>
            <a:r>
              <a:rPr lang="fr-BE" b="1" dirty="0" smtClean="0">
                <a:solidFill>
                  <a:srgbClr val="FFFF00"/>
                </a:solidFill>
                <a:latin typeface="Calibri"/>
                <a:cs typeface="Calibri"/>
              </a:rPr>
              <a:t>	ligne de base</a:t>
            </a:r>
            <a:r>
              <a:rPr lang="fr-BE" dirty="0" smtClean="0">
                <a:solidFill>
                  <a:srgbClr val="FFFFFF"/>
                </a:solidFill>
                <a:latin typeface="Calibri"/>
                <a:cs typeface="Calibri"/>
              </a:rPr>
              <a:t> (même si il y a un pic positif </a:t>
            </a:r>
            <a:br>
              <a:rPr lang="fr-BE" dirty="0" smtClean="0">
                <a:solidFill>
                  <a:srgbClr val="FFFFFF"/>
                </a:solidFill>
                <a:latin typeface="Calibri"/>
                <a:cs typeface="Calibri"/>
              </a:rPr>
            </a:br>
            <a:r>
              <a:rPr lang="fr-BE" dirty="0" smtClean="0">
                <a:solidFill>
                  <a:srgbClr val="FFFFFF"/>
                </a:solidFill>
                <a:latin typeface="Calibri"/>
                <a:cs typeface="Calibri"/>
              </a:rPr>
              <a:t>	initial) </a:t>
            </a:r>
            <a:r>
              <a:rPr lang="fr-BE" b="1" dirty="0" smtClean="0">
                <a:solidFill>
                  <a:srgbClr val="FFFF00"/>
                </a:solidFill>
                <a:latin typeface="Calibri"/>
                <a:cs typeface="Calibri"/>
              </a:rPr>
              <a:t>au pic négatif le plus haut</a:t>
            </a:r>
            <a:endParaRPr lang="fr-BE" dirty="0">
              <a:solidFill>
                <a:srgbClr val="FFFF00"/>
              </a:solidFill>
              <a:latin typeface="Calibri"/>
              <a:cs typeface="Calibri"/>
            </a:endParaRPr>
          </a:p>
        </p:txBody>
      </p:sp>
      <p:sp>
        <p:nvSpPr>
          <p:cNvPr id="49" name="Text Box 1030"/>
          <p:cNvSpPr txBox="1">
            <a:spLocks noChangeArrowheads="1"/>
          </p:cNvSpPr>
          <p:nvPr/>
        </p:nvSpPr>
        <p:spPr bwMode="auto">
          <a:xfrm>
            <a:off x="247650" y="3262334"/>
            <a:ext cx="8629650" cy="2296009"/>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r>
              <a:rPr lang="fr-BE" b="1" dirty="0" smtClean="0">
                <a:solidFill>
                  <a:srgbClr val="CCFFCC"/>
                </a:solidFill>
                <a:latin typeface="Calibri"/>
                <a:cs typeface="Calibri"/>
              </a:rPr>
              <a:t>La surface (SURF)</a:t>
            </a:r>
          </a:p>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476230" algn="l"/>
                <a:tab pos="857214" algn="l"/>
                <a:tab pos="6095746" algn="l"/>
              </a:tabLst>
            </a:pPr>
            <a:r>
              <a:rPr lang="fr-BE" dirty="0" smtClean="0">
                <a:solidFill>
                  <a:schemeClr val="bg1"/>
                </a:solidFill>
                <a:latin typeface="Calibri"/>
                <a:cs typeface="Calibri"/>
              </a:rPr>
              <a:t>La SURF est l’aire intégrée entre le signal et la ligne de</a:t>
            </a:r>
            <a:r>
              <a:rPr lang="fr-BE" dirty="0" smtClean="0">
                <a:solidFill>
                  <a:schemeClr val="bg1"/>
                </a:solidFill>
                <a:latin typeface="Calibri"/>
                <a:cs typeface="Calibri"/>
              </a:rPr>
              <a:t> base</a:t>
            </a:r>
            <a:r>
              <a:rPr lang="fr-BE" dirty="0" smtClean="0">
                <a:solidFill>
                  <a:schemeClr val="bg1"/>
                </a:solidFill>
                <a:latin typeface="Calibri"/>
                <a:cs typeface="Calibri"/>
              </a:rPr>
              <a:t>, le 	long de la DUR</a:t>
            </a:r>
          </a:p>
          <a:p>
            <a:pPr indent="444482">
              <a:lnSpc>
                <a:spcPct val="120000"/>
              </a:lnSpc>
              <a:buBlip>
                <a:blip r:embed="rId3"/>
              </a:buBlip>
              <a:tabLst>
                <a:tab pos="476230" algn="l"/>
                <a:tab pos="857214" algn="l"/>
                <a:tab pos="6095746" algn="l"/>
              </a:tabLst>
            </a:pPr>
            <a:endParaRPr lang="fr-BE" dirty="0">
              <a:solidFill>
                <a:srgbClr val="FFFFFF"/>
              </a:solidFill>
              <a:latin typeface="Calibri"/>
              <a:cs typeface="Calibri"/>
            </a:endParaRPr>
          </a:p>
        </p:txBody>
      </p:sp>
      <p:sp>
        <p:nvSpPr>
          <p:cNvPr id="16" name="Rectangle 2"/>
          <p:cNvSpPr>
            <a:spLocks noChangeArrowheads="1"/>
          </p:cNvSpPr>
          <p:nvPr/>
        </p:nvSpPr>
        <p:spPr bwMode="auto">
          <a:xfrm>
            <a:off x="6638928" y="200027"/>
            <a:ext cx="2390775" cy="1943100"/>
          </a:xfrm>
          <a:prstGeom prst="rect">
            <a:avLst/>
          </a:prstGeom>
          <a:solidFill>
            <a:srgbClr val="C0C0C0">
              <a:alpha val="50195"/>
            </a:srgbClr>
          </a:solidFill>
          <a:ln w="9525">
            <a:noFill/>
            <a:miter lim="800000"/>
            <a:headEnd/>
            <a:tailEnd/>
          </a:ln>
        </p:spPr>
        <p:txBody>
          <a:bodyPr wrap="none" lIns="91436" tIns="45718" rIns="91436" bIns="45718" anchor="ctr">
            <a:prstTxWarp prst="textNoShape">
              <a:avLst/>
            </a:prstTxWarp>
          </a:bodyPr>
          <a:lstStyle/>
          <a:p>
            <a:endParaRPr lang="fr-FR">
              <a:latin typeface="Calibri"/>
              <a:cs typeface="Calibri"/>
            </a:endParaRPr>
          </a:p>
        </p:txBody>
      </p:sp>
      <p:grpSp>
        <p:nvGrpSpPr>
          <p:cNvPr id="17" name="Group 8"/>
          <p:cNvGrpSpPr>
            <a:grpSpLocks/>
          </p:cNvGrpSpPr>
          <p:nvPr/>
        </p:nvGrpSpPr>
        <p:grpSpPr bwMode="auto">
          <a:xfrm>
            <a:off x="6851650" y="330200"/>
            <a:ext cx="1974850" cy="1716088"/>
            <a:chOff x="4070" y="208"/>
            <a:chExt cx="1244" cy="1081"/>
          </a:xfrm>
        </p:grpSpPr>
        <p:pic>
          <p:nvPicPr>
            <p:cNvPr id="18" name="Picture 9" descr="M distale"/>
            <p:cNvPicPr>
              <a:picLocks noChangeAspect="1" noChangeArrowheads="1"/>
            </p:cNvPicPr>
            <p:nvPr/>
          </p:nvPicPr>
          <p:blipFill>
            <a:blip r:embed="rId4">
              <a:lum bright="-76000" contrast="100000"/>
            </a:blip>
            <a:srcRect/>
            <a:stretch>
              <a:fillRect/>
            </a:stretch>
          </p:blipFill>
          <p:spPr bwMode="auto">
            <a:xfrm>
              <a:off x="4070" y="208"/>
              <a:ext cx="1244" cy="639"/>
            </a:xfrm>
            <a:prstGeom prst="rect">
              <a:avLst/>
            </a:prstGeom>
            <a:noFill/>
            <a:ln w="9525">
              <a:noFill/>
              <a:miter lim="800000"/>
              <a:headEnd/>
              <a:tailEnd/>
            </a:ln>
          </p:spPr>
        </p:pic>
        <p:pic>
          <p:nvPicPr>
            <p:cNvPr id="19" name="Picture 10" descr="M proximale"/>
            <p:cNvPicPr>
              <a:picLocks noChangeAspect="1" noChangeArrowheads="1"/>
            </p:cNvPicPr>
            <p:nvPr/>
          </p:nvPicPr>
          <p:blipFill>
            <a:blip r:embed="rId5">
              <a:lum bright="-76000" contrast="100000"/>
            </a:blip>
            <a:srcRect/>
            <a:stretch>
              <a:fillRect/>
            </a:stretch>
          </p:blipFill>
          <p:spPr bwMode="auto">
            <a:xfrm>
              <a:off x="4070" y="653"/>
              <a:ext cx="1244" cy="636"/>
            </a:xfrm>
            <a:prstGeom prst="rect">
              <a:avLst/>
            </a:prstGeom>
            <a:noFill/>
            <a:ln w="9525">
              <a:noFill/>
              <a:miter lim="800000"/>
              <a:headEnd/>
              <a:tailEnd/>
            </a:ln>
          </p:spPr>
        </p:pic>
      </p:grpSp>
      <p:sp>
        <p:nvSpPr>
          <p:cNvPr id="20" name="Line 11"/>
          <p:cNvSpPr>
            <a:spLocks noChangeShapeType="1"/>
          </p:cNvSpPr>
          <p:nvPr/>
        </p:nvSpPr>
        <p:spPr bwMode="auto">
          <a:xfrm>
            <a:off x="6858000" y="333378"/>
            <a:ext cx="0" cy="1724025"/>
          </a:xfrm>
          <a:prstGeom prst="line">
            <a:avLst/>
          </a:prstGeom>
          <a:noFill/>
          <a:ln w="25400">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1" name="Line 12"/>
          <p:cNvSpPr>
            <a:spLocks noChangeShapeType="1"/>
          </p:cNvSpPr>
          <p:nvPr/>
        </p:nvSpPr>
        <p:spPr bwMode="auto">
          <a:xfrm flipV="1">
            <a:off x="7978775" y="400051"/>
            <a:ext cx="0" cy="419100"/>
          </a:xfrm>
          <a:prstGeom prst="line">
            <a:avLst/>
          </a:prstGeom>
          <a:noFill/>
          <a:ln w="9525">
            <a:solidFill>
              <a:schemeClr val="tx1"/>
            </a:solidFill>
            <a:round/>
            <a:headEnd type="triangle" w="med" len="med"/>
            <a:tailEnd type="triangle" w="med" len="med"/>
          </a:ln>
        </p:spPr>
        <p:txBody>
          <a:bodyPr lIns="91436" tIns="45718" rIns="91436" bIns="45718">
            <a:prstTxWarp prst="textNoShape">
              <a:avLst/>
            </a:prstTxWarp>
          </a:bodyPr>
          <a:lstStyle/>
          <a:p>
            <a:endParaRPr lang="en-US">
              <a:latin typeface="Calibri"/>
              <a:cs typeface="Calibri"/>
            </a:endParaRPr>
          </a:p>
        </p:txBody>
      </p:sp>
      <p:sp>
        <p:nvSpPr>
          <p:cNvPr id="22" name="Text Box 13"/>
          <p:cNvSpPr txBox="1">
            <a:spLocks noChangeArrowheads="1"/>
          </p:cNvSpPr>
          <p:nvPr/>
        </p:nvSpPr>
        <p:spPr bwMode="auto">
          <a:xfrm>
            <a:off x="8016877" y="477841"/>
            <a:ext cx="492434" cy="246217"/>
          </a:xfrm>
          <a:prstGeom prst="rect">
            <a:avLst/>
          </a:prstGeom>
          <a:noFill/>
          <a:ln w="9525">
            <a:noFill/>
            <a:miter lim="800000"/>
            <a:headEnd/>
            <a:tailEnd/>
          </a:ln>
        </p:spPr>
        <p:txBody>
          <a:bodyPr wrap="none" lIns="91436" tIns="45718" rIns="91436" bIns="45718">
            <a:prstTxWarp prst="textNoShape">
              <a:avLst/>
            </a:prstTxWarp>
            <a:spAutoFit/>
          </a:bodyPr>
          <a:lstStyle/>
          <a:p>
            <a:r>
              <a:rPr lang="fr-FR" sz="1000" dirty="0">
                <a:solidFill>
                  <a:srgbClr val="CC3300"/>
                </a:solidFill>
                <a:latin typeface="Calibri"/>
                <a:cs typeface="Calibri"/>
              </a:rPr>
              <a:t>AMPL</a:t>
            </a:r>
          </a:p>
        </p:txBody>
      </p:sp>
      <p:sp>
        <p:nvSpPr>
          <p:cNvPr id="23" name="Line 14"/>
          <p:cNvSpPr>
            <a:spLocks noChangeShapeType="1"/>
          </p:cNvSpPr>
          <p:nvPr/>
        </p:nvSpPr>
        <p:spPr bwMode="auto">
          <a:xfrm>
            <a:off x="7175503" y="400051"/>
            <a:ext cx="904875" cy="0"/>
          </a:xfrm>
          <a:prstGeom prst="line">
            <a:avLst/>
          </a:prstGeom>
          <a:noFill/>
          <a:ln w="9525">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4" name="Line 15"/>
          <p:cNvSpPr>
            <a:spLocks noChangeShapeType="1"/>
          </p:cNvSpPr>
          <p:nvPr/>
        </p:nvSpPr>
        <p:spPr bwMode="auto">
          <a:xfrm>
            <a:off x="7175500" y="819151"/>
            <a:ext cx="939800" cy="0"/>
          </a:xfrm>
          <a:prstGeom prst="line">
            <a:avLst/>
          </a:prstGeom>
          <a:noFill/>
          <a:ln w="9525">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5" name="Line 16"/>
          <p:cNvSpPr>
            <a:spLocks noChangeShapeType="1"/>
          </p:cNvSpPr>
          <p:nvPr/>
        </p:nvSpPr>
        <p:spPr bwMode="auto">
          <a:xfrm>
            <a:off x="7562853" y="1685925"/>
            <a:ext cx="574675" cy="0"/>
          </a:xfrm>
          <a:prstGeom prst="line">
            <a:avLst/>
          </a:prstGeom>
          <a:noFill/>
          <a:ln w="9525">
            <a:solidFill>
              <a:schemeClr val="tx1"/>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6" name="Freeform 17"/>
          <p:cNvSpPr>
            <a:spLocks/>
          </p:cNvSpPr>
          <p:nvPr/>
        </p:nvSpPr>
        <p:spPr bwMode="auto">
          <a:xfrm>
            <a:off x="7523166" y="1273177"/>
            <a:ext cx="706437" cy="422275"/>
          </a:xfrm>
          <a:custGeom>
            <a:avLst/>
            <a:gdLst>
              <a:gd name="T0" fmla="*/ 80962 w 445"/>
              <a:gd name="T1" fmla="*/ 407988 h 266"/>
              <a:gd name="T2" fmla="*/ 130175 w 445"/>
              <a:gd name="T3" fmla="*/ 327025 h 266"/>
              <a:gd name="T4" fmla="*/ 158750 w 445"/>
              <a:gd name="T5" fmla="*/ 292100 h 266"/>
              <a:gd name="T6" fmla="*/ 173037 w 445"/>
              <a:gd name="T7" fmla="*/ 244475 h 266"/>
              <a:gd name="T8" fmla="*/ 185737 w 445"/>
              <a:gd name="T9" fmla="*/ 217488 h 266"/>
              <a:gd name="T10" fmla="*/ 220662 w 445"/>
              <a:gd name="T11" fmla="*/ 131763 h 266"/>
              <a:gd name="T12" fmla="*/ 252412 w 445"/>
              <a:gd name="T13" fmla="*/ 74613 h 266"/>
              <a:gd name="T14" fmla="*/ 280987 w 445"/>
              <a:gd name="T15" fmla="*/ 34925 h 266"/>
              <a:gd name="T16" fmla="*/ 301625 w 445"/>
              <a:gd name="T17" fmla="*/ 7938 h 266"/>
              <a:gd name="T18" fmla="*/ 328612 w 445"/>
              <a:gd name="T19" fmla="*/ 1588 h 266"/>
              <a:gd name="T20" fmla="*/ 377825 w 445"/>
              <a:gd name="T21" fmla="*/ 22225 h 266"/>
              <a:gd name="T22" fmla="*/ 428625 w 445"/>
              <a:gd name="T23" fmla="*/ 96838 h 266"/>
              <a:gd name="T24" fmla="*/ 473075 w 445"/>
              <a:gd name="T25" fmla="*/ 203200 h 266"/>
              <a:gd name="T26" fmla="*/ 496887 w 445"/>
              <a:gd name="T27" fmla="*/ 254000 h 266"/>
              <a:gd name="T28" fmla="*/ 542925 w 445"/>
              <a:gd name="T29" fmla="*/ 322263 h 266"/>
              <a:gd name="T30" fmla="*/ 552450 w 445"/>
              <a:gd name="T31" fmla="*/ 346075 h 266"/>
              <a:gd name="T32" fmla="*/ 568325 w 445"/>
              <a:gd name="T33" fmla="*/ 369888 h 266"/>
              <a:gd name="T34" fmla="*/ 585787 w 445"/>
              <a:gd name="T35" fmla="*/ 384175 h 266"/>
              <a:gd name="T36" fmla="*/ 606425 w 445"/>
              <a:gd name="T37" fmla="*/ 398463 h 266"/>
              <a:gd name="T38" fmla="*/ 619125 w 445"/>
              <a:gd name="T39" fmla="*/ 407988 h 266"/>
              <a:gd name="T40" fmla="*/ 80962 w 445"/>
              <a:gd name="T41" fmla="*/ 40798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5"/>
              <a:gd name="T64" fmla="*/ 0 h 266"/>
              <a:gd name="T65" fmla="*/ 445 w 445"/>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5" h="266">
                <a:moveTo>
                  <a:pt x="51" y="257"/>
                </a:moveTo>
                <a:cubicBezTo>
                  <a:pt x="0" y="248"/>
                  <a:pt x="74" y="218"/>
                  <a:pt x="82" y="206"/>
                </a:cubicBezTo>
                <a:cubicBezTo>
                  <a:pt x="90" y="194"/>
                  <a:pt x="96" y="193"/>
                  <a:pt x="100" y="184"/>
                </a:cubicBezTo>
                <a:cubicBezTo>
                  <a:pt x="104" y="175"/>
                  <a:pt x="106" y="162"/>
                  <a:pt x="109" y="154"/>
                </a:cubicBezTo>
                <a:cubicBezTo>
                  <a:pt x="112" y="146"/>
                  <a:pt x="112" y="149"/>
                  <a:pt x="117" y="137"/>
                </a:cubicBezTo>
                <a:cubicBezTo>
                  <a:pt x="122" y="125"/>
                  <a:pt x="132" y="98"/>
                  <a:pt x="139" y="83"/>
                </a:cubicBezTo>
                <a:cubicBezTo>
                  <a:pt x="146" y="68"/>
                  <a:pt x="153" y="57"/>
                  <a:pt x="159" y="47"/>
                </a:cubicBezTo>
                <a:cubicBezTo>
                  <a:pt x="165" y="37"/>
                  <a:pt x="172" y="29"/>
                  <a:pt x="177" y="22"/>
                </a:cubicBezTo>
                <a:cubicBezTo>
                  <a:pt x="182" y="15"/>
                  <a:pt x="185" y="8"/>
                  <a:pt x="190" y="5"/>
                </a:cubicBezTo>
                <a:cubicBezTo>
                  <a:pt x="195" y="2"/>
                  <a:pt x="199" y="0"/>
                  <a:pt x="207" y="1"/>
                </a:cubicBezTo>
                <a:cubicBezTo>
                  <a:pt x="215" y="2"/>
                  <a:pt x="227" y="4"/>
                  <a:pt x="238" y="14"/>
                </a:cubicBezTo>
                <a:cubicBezTo>
                  <a:pt x="249" y="24"/>
                  <a:pt x="260" y="42"/>
                  <a:pt x="270" y="61"/>
                </a:cubicBezTo>
                <a:cubicBezTo>
                  <a:pt x="280" y="80"/>
                  <a:pt x="291" y="112"/>
                  <a:pt x="298" y="128"/>
                </a:cubicBezTo>
                <a:cubicBezTo>
                  <a:pt x="305" y="144"/>
                  <a:pt x="306" y="148"/>
                  <a:pt x="313" y="160"/>
                </a:cubicBezTo>
                <a:cubicBezTo>
                  <a:pt x="320" y="172"/>
                  <a:pt x="336" y="193"/>
                  <a:pt x="342" y="203"/>
                </a:cubicBezTo>
                <a:cubicBezTo>
                  <a:pt x="348" y="213"/>
                  <a:pt x="345" y="213"/>
                  <a:pt x="348" y="218"/>
                </a:cubicBezTo>
                <a:cubicBezTo>
                  <a:pt x="351" y="223"/>
                  <a:pt x="355" y="229"/>
                  <a:pt x="358" y="233"/>
                </a:cubicBezTo>
                <a:cubicBezTo>
                  <a:pt x="361" y="237"/>
                  <a:pt x="365" y="239"/>
                  <a:pt x="369" y="242"/>
                </a:cubicBezTo>
                <a:cubicBezTo>
                  <a:pt x="373" y="245"/>
                  <a:pt x="379" y="249"/>
                  <a:pt x="382" y="251"/>
                </a:cubicBezTo>
                <a:cubicBezTo>
                  <a:pt x="385" y="253"/>
                  <a:pt x="445" y="256"/>
                  <a:pt x="390" y="257"/>
                </a:cubicBezTo>
                <a:cubicBezTo>
                  <a:pt x="335" y="258"/>
                  <a:pt x="102" y="266"/>
                  <a:pt x="51" y="257"/>
                </a:cubicBezTo>
                <a:close/>
              </a:path>
            </a:pathLst>
          </a:custGeom>
          <a:solidFill>
            <a:schemeClr val="tx1"/>
          </a:solidFill>
          <a:ln w="9525">
            <a:solidFill>
              <a:schemeClr val="tx1"/>
            </a:solidFill>
            <a:round/>
            <a:headEnd/>
            <a:tailEnd/>
          </a:ln>
        </p:spPr>
        <p:txBody>
          <a:bodyPr lIns="91436" tIns="45718" rIns="91436" bIns="45718">
            <a:prstTxWarp prst="textNoShape">
              <a:avLst/>
            </a:prstTxWarp>
          </a:bodyPr>
          <a:lstStyle/>
          <a:p>
            <a:endParaRPr lang="fr-FR">
              <a:latin typeface="Calibri"/>
              <a:cs typeface="Calibri"/>
            </a:endParaRPr>
          </a:p>
        </p:txBody>
      </p:sp>
      <p:sp>
        <p:nvSpPr>
          <p:cNvPr id="27" name="Text Box 18"/>
          <p:cNvSpPr txBox="1">
            <a:spLocks noChangeArrowheads="1"/>
          </p:cNvSpPr>
          <p:nvPr/>
        </p:nvSpPr>
        <p:spPr bwMode="auto">
          <a:xfrm>
            <a:off x="7605716" y="1443041"/>
            <a:ext cx="469379" cy="246217"/>
          </a:xfrm>
          <a:prstGeom prst="rect">
            <a:avLst/>
          </a:prstGeom>
          <a:noFill/>
          <a:ln w="9525">
            <a:noFill/>
            <a:miter lim="800000"/>
            <a:headEnd/>
            <a:tailEnd/>
          </a:ln>
        </p:spPr>
        <p:txBody>
          <a:bodyPr wrap="none" lIns="91436" tIns="45718" rIns="91436" bIns="45718">
            <a:prstTxWarp prst="textNoShape">
              <a:avLst/>
            </a:prstTxWarp>
            <a:spAutoFit/>
          </a:bodyPr>
          <a:lstStyle/>
          <a:p>
            <a:r>
              <a:rPr lang="fr-FR" sz="1000" b="1" dirty="0">
                <a:solidFill>
                  <a:srgbClr val="FFFF00"/>
                </a:solidFill>
                <a:latin typeface="Calibri"/>
                <a:cs typeface="Calibri"/>
              </a:rPr>
              <a:t>SURF</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Paramètres étudiés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87332"/>
            <a:ext cx="8629650" cy="6506392"/>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r>
              <a:rPr lang="fr-BE" b="1" dirty="0" smtClean="0">
                <a:solidFill>
                  <a:srgbClr val="CCFFCC"/>
                </a:solidFill>
                <a:latin typeface="Calibri"/>
                <a:cs typeface="Calibri"/>
              </a:rPr>
              <a:t>La réduction (RED) et la dispersion (DISP)</a:t>
            </a:r>
          </a:p>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Même dans un nerf normal, </a:t>
            </a:r>
            <a:r>
              <a:rPr lang="fr-BE" b="1" dirty="0" smtClean="0">
                <a:solidFill>
                  <a:srgbClr val="FFFF00"/>
                </a:solidFill>
                <a:latin typeface="Calibri"/>
                <a:cs typeface="Calibri"/>
              </a:rPr>
              <a:t>la VCM des différents axones </a:t>
            </a:r>
            <a:r>
              <a:rPr lang="fr-BE" b="1" dirty="0" smtClean="0">
                <a:solidFill>
                  <a:srgbClr val="FFFF00"/>
                </a:solidFill>
                <a:latin typeface="Calibri"/>
                <a:cs typeface="Calibri"/>
              </a:rPr>
              <a:t>			oscille </a:t>
            </a:r>
            <a:r>
              <a:rPr lang="fr-BE" b="1" dirty="0" smtClean="0">
                <a:solidFill>
                  <a:srgbClr val="FFFF00"/>
                </a:solidFill>
                <a:latin typeface="Calibri"/>
                <a:cs typeface="Calibri"/>
              </a:rPr>
              <a:t>entre 30 et 60 m/s</a:t>
            </a:r>
            <a:r>
              <a:rPr lang="fr-BE" dirty="0" smtClean="0">
                <a:solidFill>
                  <a:schemeClr val="bg1"/>
                </a:solidFill>
                <a:latin typeface="Calibri"/>
                <a:cs typeface="Calibri"/>
              </a:rPr>
              <a:t> </a:t>
            </a: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En raison de cela, il y aura une augmentation de la 				dispersion temporelle des potentiels d’action nerveux et des 			potentiels d’unité motrice lorsque la distance de conduction 			augmente</a:t>
            </a: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Les changements de la réponse M en fonction des 				différents 	sites de stimulation se calculent ainsi:</a:t>
            </a:r>
            <a:r>
              <a:rPr lang="fr-BE" b="1" dirty="0" smtClean="0">
                <a:solidFill>
                  <a:schemeClr val="bg1"/>
                </a:solidFill>
                <a:latin typeface="Calibri"/>
                <a:cs typeface="Calibri"/>
              </a:rPr>
              <a:t/>
            </a:r>
            <a:br>
              <a:rPr lang="fr-BE" b="1" dirty="0" smtClean="0">
                <a:solidFill>
                  <a:schemeClr val="bg1"/>
                </a:solidFill>
                <a:latin typeface="Calibri"/>
                <a:cs typeface="Calibri"/>
              </a:rPr>
            </a:br>
            <a:r>
              <a:rPr lang="fr-BE" b="1" dirty="0" smtClean="0">
                <a:solidFill>
                  <a:schemeClr val="bg1"/>
                </a:solidFill>
                <a:latin typeface="Calibri"/>
                <a:cs typeface="Calibri"/>
              </a:rPr>
              <a:t>			</a:t>
            </a:r>
            <a:r>
              <a:rPr lang="fr-BE" b="1" dirty="0" smtClean="0">
                <a:solidFill>
                  <a:srgbClr val="FFFF00"/>
                </a:solidFill>
                <a:latin typeface="Calibri"/>
                <a:cs typeface="Calibri"/>
              </a:rPr>
              <a:t>RED (AMPL)</a:t>
            </a:r>
            <a:r>
              <a:rPr lang="fr-BE" dirty="0" smtClean="0">
                <a:solidFill>
                  <a:schemeClr val="bg1"/>
                </a:solidFill>
                <a:latin typeface="Calibri"/>
                <a:cs typeface="Calibri"/>
              </a:rPr>
              <a:t>= 100*(AMPL</a:t>
            </a:r>
            <a:r>
              <a:rPr lang="fr-BE" baseline="-25000" dirty="0" smtClean="0">
                <a:solidFill>
                  <a:schemeClr val="bg1"/>
                </a:solidFill>
                <a:latin typeface="Calibri"/>
                <a:cs typeface="Calibri"/>
              </a:rPr>
              <a:t>dist</a:t>
            </a:r>
            <a:r>
              <a:rPr lang="fr-BE" dirty="0" smtClean="0">
                <a:solidFill>
                  <a:schemeClr val="bg1"/>
                </a:solidFill>
                <a:latin typeface="Calibri"/>
                <a:cs typeface="Calibri"/>
              </a:rPr>
              <a:t>-AMPL</a:t>
            </a:r>
            <a:r>
              <a:rPr lang="fr-BE" baseline="-25000" dirty="0" smtClean="0">
                <a:solidFill>
                  <a:schemeClr val="bg1"/>
                </a:solidFill>
                <a:latin typeface="Calibri"/>
                <a:cs typeface="Calibri"/>
              </a:rPr>
              <a:t>prox</a:t>
            </a:r>
            <a:r>
              <a:rPr lang="fr-BE" dirty="0" smtClean="0">
                <a:solidFill>
                  <a:schemeClr val="bg1"/>
                </a:solidFill>
                <a:latin typeface="Calibri"/>
                <a:cs typeface="Calibri"/>
              </a:rPr>
              <a:t>)/AMPL</a:t>
            </a:r>
            <a:r>
              <a:rPr lang="fr-BE" baseline="-25000" dirty="0" smtClean="0">
                <a:solidFill>
                  <a:schemeClr val="bg1"/>
                </a:solidFill>
                <a:latin typeface="Calibri"/>
                <a:cs typeface="Calibri"/>
              </a:rPr>
              <a:t>dist</a:t>
            </a:r>
          </a:p>
          <a:p>
            <a:pPr algn="just">
              <a:spcBef>
                <a:spcPct val="50000"/>
              </a:spcBef>
              <a:tabLst>
                <a:tab pos="374634" algn="l"/>
                <a:tab pos="901662" algn="l"/>
                <a:tab pos="2387501" algn="r"/>
                <a:tab pos="2577992" algn="l"/>
              </a:tabLst>
            </a:pPr>
            <a:r>
              <a:rPr lang="fr-BE" b="1" dirty="0" smtClean="0">
                <a:solidFill>
                  <a:schemeClr val="bg1"/>
                </a:solidFill>
                <a:latin typeface="Calibri"/>
                <a:cs typeface="Calibri"/>
              </a:rPr>
              <a:t>		</a:t>
            </a:r>
            <a:r>
              <a:rPr lang="fr-BE" b="1" dirty="0" smtClean="0">
                <a:solidFill>
                  <a:srgbClr val="FFFF00"/>
                </a:solidFill>
                <a:latin typeface="Calibri"/>
                <a:cs typeface="Calibri"/>
              </a:rPr>
              <a:t>RED (SURF)</a:t>
            </a:r>
            <a:r>
              <a:rPr lang="fr-BE" dirty="0" smtClean="0">
                <a:solidFill>
                  <a:schemeClr val="bg1"/>
                </a:solidFill>
                <a:latin typeface="Calibri"/>
                <a:cs typeface="Calibri"/>
              </a:rPr>
              <a:t>	= 100*(SURF</a:t>
            </a:r>
            <a:r>
              <a:rPr lang="fr-BE" baseline="-25000" dirty="0" smtClean="0">
                <a:solidFill>
                  <a:schemeClr val="bg1"/>
                </a:solidFill>
                <a:latin typeface="Calibri"/>
                <a:cs typeface="Calibri"/>
              </a:rPr>
              <a:t>dist</a:t>
            </a:r>
            <a:r>
              <a:rPr lang="fr-BE" dirty="0" smtClean="0">
                <a:solidFill>
                  <a:schemeClr val="bg1"/>
                </a:solidFill>
                <a:latin typeface="Calibri"/>
                <a:cs typeface="Calibri"/>
              </a:rPr>
              <a:t>-SURF</a:t>
            </a:r>
            <a:r>
              <a:rPr lang="fr-BE" baseline="-25000" dirty="0" smtClean="0">
                <a:solidFill>
                  <a:schemeClr val="bg1"/>
                </a:solidFill>
                <a:latin typeface="Calibri"/>
                <a:cs typeface="Calibri"/>
              </a:rPr>
              <a:t>prox</a:t>
            </a:r>
            <a:r>
              <a:rPr lang="fr-BE" dirty="0" smtClean="0">
                <a:solidFill>
                  <a:schemeClr val="bg1"/>
                </a:solidFill>
                <a:latin typeface="Calibri"/>
                <a:cs typeface="Calibri"/>
              </a:rPr>
              <a:t>)/SURF</a:t>
            </a:r>
            <a:r>
              <a:rPr lang="fr-BE" baseline="-25000" dirty="0" smtClean="0">
                <a:solidFill>
                  <a:schemeClr val="bg1"/>
                </a:solidFill>
                <a:latin typeface="Calibri"/>
                <a:cs typeface="Calibri"/>
              </a:rPr>
              <a:t>dist</a:t>
            </a:r>
          </a:p>
          <a:p>
            <a:pPr algn="just">
              <a:spcBef>
                <a:spcPct val="50000"/>
              </a:spcBef>
              <a:tabLst>
                <a:tab pos="374634" algn="l"/>
                <a:tab pos="901662" algn="l"/>
                <a:tab pos="2387501" algn="r"/>
                <a:tab pos="2577992" algn="l"/>
              </a:tabLst>
            </a:pPr>
            <a:r>
              <a:rPr lang="fr-BE" b="1" dirty="0" smtClean="0">
                <a:solidFill>
                  <a:schemeClr val="bg1"/>
                </a:solidFill>
                <a:latin typeface="Calibri"/>
                <a:cs typeface="Calibri"/>
              </a:rPr>
              <a:t>		</a:t>
            </a:r>
            <a:r>
              <a:rPr lang="fr-BE" b="1" dirty="0" smtClean="0">
                <a:solidFill>
                  <a:srgbClr val="FFFF00"/>
                </a:solidFill>
                <a:latin typeface="Calibri"/>
                <a:cs typeface="Calibri"/>
              </a:rPr>
              <a:t>DISP (DUR)</a:t>
            </a:r>
            <a:r>
              <a:rPr lang="fr-BE" b="1" dirty="0" smtClean="0">
                <a:solidFill>
                  <a:schemeClr val="bg1"/>
                </a:solidFill>
                <a:latin typeface="Calibri"/>
                <a:cs typeface="Calibri"/>
              </a:rPr>
              <a:t>	</a:t>
            </a:r>
            <a:r>
              <a:rPr lang="fr-BE" dirty="0" smtClean="0">
                <a:solidFill>
                  <a:schemeClr val="bg1"/>
                </a:solidFill>
                <a:latin typeface="Calibri"/>
                <a:cs typeface="Calibri"/>
              </a:rPr>
              <a:t>= 100*(DUR</a:t>
            </a:r>
            <a:r>
              <a:rPr lang="fr-BE" baseline="-25000" dirty="0" smtClean="0">
                <a:solidFill>
                  <a:schemeClr val="bg1"/>
                </a:solidFill>
                <a:latin typeface="Calibri"/>
                <a:cs typeface="Calibri"/>
              </a:rPr>
              <a:t>prox</a:t>
            </a:r>
            <a:r>
              <a:rPr lang="fr-BE" dirty="0" smtClean="0">
                <a:solidFill>
                  <a:schemeClr val="bg1"/>
                </a:solidFill>
                <a:latin typeface="Calibri"/>
                <a:cs typeface="Calibri"/>
              </a:rPr>
              <a:t>-DUR</a:t>
            </a:r>
            <a:r>
              <a:rPr lang="fr-BE" baseline="-25000" dirty="0" smtClean="0">
                <a:solidFill>
                  <a:schemeClr val="bg1"/>
                </a:solidFill>
                <a:latin typeface="Calibri"/>
                <a:cs typeface="Calibri"/>
              </a:rPr>
              <a:t>dist</a:t>
            </a:r>
            <a:r>
              <a:rPr lang="fr-BE" dirty="0" smtClean="0">
                <a:solidFill>
                  <a:schemeClr val="bg1"/>
                </a:solidFill>
                <a:latin typeface="Calibri"/>
                <a:cs typeface="Calibri"/>
              </a:rPr>
              <a:t>)/DUR</a:t>
            </a:r>
            <a:r>
              <a:rPr lang="fr-BE" baseline="-25000" dirty="0" smtClean="0">
                <a:solidFill>
                  <a:schemeClr val="bg1"/>
                </a:solidFill>
                <a:latin typeface="Calibri"/>
                <a:cs typeface="Calibri"/>
              </a:rPr>
              <a:t>dist</a:t>
            </a:r>
          </a:p>
          <a:p>
            <a:pPr indent="444482">
              <a:lnSpc>
                <a:spcPct val="120000"/>
              </a:lnSpc>
              <a:buBlip>
                <a:blip r:embed="rId3"/>
              </a:buBlip>
              <a:tabLst>
                <a:tab pos="476230" algn="l"/>
                <a:tab pos="857214" algn="l"/>
                <a:tab pos="6095746" algn="l"/>
              </a:tabLst>
            </a:pPr>
            <a:endParaRPr lang="fr-BE" dirty="0">
              <a:solidFill>
                <a:srgbClr val="FFFF00"/>
              </a:solidFill>
              <a:latin typeface="Calibri"/>
              <a:cs typeface="Calibri"/>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Pièges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87333"/>
            <a:ext cx="8629650" cy="5509195"/>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dirty="0" smtClean="0">
                <a:solidFill>
                  <a:schemeClr val="bg1"/>
                </a:solidFill>
                <a:latin typeface="Calibri"/>
                <a:cs typeface="Calibri"/>
              </a:rPr>
              <a:t>perte axonale motrice compensée par la réinnervation </a:t>
            </a:r>
            <a:r>
              <a:rPr lang="fr-FR" dirty="0" smtClean="0">
                <a:solidFill>
                  <a:schemeClr val="bg1"/>
                </a:solidFill>
                <a:latin typeface="Calibri"/>
                <a:cs typeface="Calibri"/>
              </a:rPr>
              <a:t>				collatérale </a:t>
            </a:r>
            <a:r>
              <a:rPr lang="fr-FR" dirty="0" smtClean="0">
                <a:solidFill>
                  <a:schemeClr val="bg1"/>
                </a:solidFill>
                <a:latin typeface="Calibri"/>
                <a:cs typeface="Calibri"/>
              </a:rPr>
              <a:t>: amplitude motrice normale</a:t>
            </a:r>
          </a:p>
          <a:p>
            <a:pPr indent="444482">
              <a:lnSpc>
                <a:spcPct val="120000"/>
              </a:lnSpc>
              <a:buBlip>
                <a:blip r:embed="rId3"/>
              </a:buBlip>
              <a:tabLst>
                <a:tab pos="374634" algn="l"/>
                <a:tab pos="444482" algn="l"/>
                <a:tab pos="901662" algn="l"/>
                <a:tab pos="2387501" algn="r"/>
                <a:tab pos="2577992" algn="l"/>
              </a:tabLst>
            </a:pPr>
            <a:r>
              <a:rPr lang="fr-FR" dirty="0" smtClean="0">
                <a:solidFill>
                  <a:schemeClr val="bg1"/>
                </a:solidFill>
                <a:latin typeface="Calibri"/>
                <a:cs typeface="Calibri"/>
              </a:rPr>
              <a:t>perte des axones </a:t>
            </a:r>
            <a:r>
              <a:rPr lang="fr-BE" dirty="0" smtClean="0">
                <a:solidFill>
                  <a:schemeClr val="bg1"/>
                </a:solidFill>
                <a:latin typeface="Calibri"/>
                <a:cs typeface="Calibri"/>
              </a:rPr>
              <a:t>moteur</a:t>
            </a:r>
            <a:r>
              <a:rPr lang="fr-FR" dirty="0" smtClean="0">
                <a:solidFill>
                  <a:schemeClr val="bg1"/>
                </a:solidFill>
                <a:latin typeface="Calibri"/>
                <a:cs typeface="Calibri"/>
              </a:rPr>
              <a:t> à conduction rapide </a:t>
            </a:r>
            <a:r>
              <a:rPr lang="fr-BE" dirty="0" smtClean="0">
                <a:solidFill>
                  <a:schemeClr val="bg1"/>
                </a:solidFill>
                <a:latin typeface="Calibri"/>
                <a:cs typeface="Calibri"/>
              </a:rPr>
              <a:t/>
            </a:r>
            <a:br>
              <a:rPr lang="fr-BE" dirty="0" smtClean="0">
                <a:solidFill>
                  <a:schemeClr val="bg1"/>
                </a:solidFill>
                <a:latin typeface="Calibri"/>
                <a:cs typeface="Calibri"/>
              </a:rPr>
            </a:br>
            <a:r>
              <a:rPr lang="fr-BE" dirty="0" smtClean="0">
                <a:solidFill>
                  <a:schemeClr val="bg1"/>
                </a:solidFill>
                <a:latin typeface="Calibri"/>
                <a:cs typeface="Calibri"/>
              </a:rPr>
              <a:t>		=&gt;</a:t>
            </a:r>
            <a:r>
              <a:rPr lang="fr-FR" dirty="0" smtClean="0">
                <a:solidFill>
                  <a:schemeClr val="bg1"/>
                </a:solidFill>
                <a:latin typeface="Calibri"/>
                <a:cs typeface="Calibri"/>
              </a:rPr>
              <a:t>     VCM et     LDM</a:t>
            </a:r>
          </a:p>
          <a:p>
            <a:pPr eaLnBrk="0" hangingPunct="0">
              <a:spcBef>
                <a:spcPct val="50000"/>
              </a:spcBef>
            </a:pPr>
            <a:endParaRPr lang="fr-FR" dirty="0" smtClean="0">
              <a:solidFill>
                <a:schemeClr val="bg1"/>
              </a:solidFill>
              <a:latin typeface="Calibri"/>
              <a:cs typeface="Calibri"/>
            </a:endParaRPr>
          </a:p>
          <a:p>
            <a:pPr eaLnBrk="0" hangingPunct="0">
              <a:spcBef>
                <a:spcPct val="50000"/>
              </a:spcBef>
            </a:pPr>
            <a:endParaRPr lang="fr-FR" dirty="0" smtClean="0">
              <a:solidFill>
                <a:schemeClr val="bg1"/>
              </a:solidFill>
              <a:latin typeface="Calibri"/>
              <a:cs typeface="Calibri"/>
            </a:endParaRPr>
          </a:p>
          <a:p>
            <a:pPr eaLnBrk="0" hangingPunct="0">
              <a:spcBef>
                <a:spcPct val="50000"/>
              </a:spcBef>
            </a:pPr>
            <a:r>
              <a:rPr lang="fr-FR" dirty="0" smtClean="0">
                <a:solidFill>
                  <a:schemeClr val="bg1"/>
                </a:solidFill>
                <a:latin typeface="Calibri"/>
                <a:cs typeface="Calibri"/>
              </a:rPr>
              <a:t>Avant d’affirmer le caractère démyélinisant d’une neuropathie, il faut s’assurer de l’absence de remaniement neurogène (électrode-aiguille) dans les régions où l’amplitude des réponses motrices reste normale.</a:t>
            </a:r>
          </a:p>
          <a:p>
            <a:pPr indent="444482">
              <a:lnSpc>
                <a:spcPct val="120000"/>
              </a:lnSpc>
              <a:buBlip>
                <a:blip r:embed="rId3"/>
              </a:buBlip>
              <a:tabLst>
                <a:tab pos="476230" algn="l"/>
                <a:tab pos="857214" algn="l"/>
                <a:tab pos="6095746" algn="l"/>
              </a:tabLst>
            </a:pPr>
            <a:endParaRPr lang="fr-BE" dirty="0">
              <a:solidFill>
                <a:schemeClr val="bg1"/>
              </a:solidFill>
              <a:latin typeface="Calibri"/>
              <a:cs typeface="Calibri"/>
            </a:endParaRPr>
          </a:p>
        </p:txBody>
      </p:sp>
      <p:cxnSp>
        <p:nvCxnSpPr>
          <p:cNvPr id="9" name="Connecteur droit avec flèche 8"/>
          <p:cNvCxnSpPr/>
          <p:nvPr/>
        </p:nvCxnSpPr>
        <p:spPr>
          <a:xfrm rot="16200000" flipH="1">
            <a:off x="1149351" y="2101851"/>
            <a:ext cx="317500" cy="2032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rot="5400000" flipH="1" flipV="1">
            <a:off x="2438402" y="2057401"/>
            <a:ext cx="317500" cy="1651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a:p>
        </p:txBody>
      </p:sp>
      <p:sp>
        <p:nvSpPr>
          <p:cNvPr id="125955" name="Text Box 3"/>
          <p:cNvSpPr txBox="1">
            <a:spLocks noChangeArrowheads="1"/>
          </p:cNvSpPr>
          <p:nvPr/>
        </p:nvSpPr>
        <p:spPr bwMode="auto">
          <a:xfrm>
            <a:off x="152400" y="6311904"/>
            <a:ext cx="8458200"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Résolution de l’écran numérique</a:t>
            </a:r>
            <a:endParaRPr lang="fr-FR" b="1" dirty="0">
              <a:solidFill>
                <a:srgbClr val="FFFF00"/>
              </a:solidFill>
              <a:latin typeface="Calibri"/>
              <a:cs typeface="Calibri"/>
            </a:endParaRPr>
          </a:p>
        </p:txBody>
      </p:sp>
      <p:sp>
        <p:nvSpPr>
          <p:cNvPr id="125956" name="Text Box 7"/>
          <p:cNvSpPr txBox="1">
            <a:spLocks noChangeArrowheads="1"/>
          </p:cNvSpPr>
          <p:nvPr/>
        </p:nvSpPr>
        <p:spPr bwMode="auto">
          <a:xfrm>
            <a:off x="914400" y="4292600"/>
            <a:ext cx="7518400" cy="1015659"/>
          </a:xfrm>
          <a:prstGeom prst="rect">
            <a:avLst/>
          </a:prstGeom>
          <a:noFill/>
          <a:ln w="9525">
            <a:noFill/>
            <a:miter lim="800000"/>
            <a:headEnd/>
            <a:tailEnd/>
          </a:ln>
        </p:spPr>
        <p:txBody>
          <a:bodyPr wrap="square" lIns="91436" tIns="45718" rIns="91436" bIns="45718">
            <a:prstTxWarp prst="textNoShape">
              <a:avLst/>
            </a:prstTxWarp>
            <a:spAutoFit/>
          </a:bodyPr>
          <a:lstStyle/>
          <a:p>
            <a:pPr marL="457181" indent="-457181">
              <a:spcBef>
                <a:spcPct val="50000"/>
              </a:spcBef>
              <a:tabLst>
                <a:tab pos="3860639" algn="l"/>
              </a:tabLst>
            </a:pPr>
            <a:r>
              <a:rPr lang="nl-BE" dirty="0" smtClean="0">
                <a:solidFill>
                  <a:srgbClr val="FFFFFF"/>
                </a:solidFill>
                <a:latin typeface="Calibri"/>
                <a:ea typeface="Cambria" pitchFamily="-102" charset="0"/>
                <a:cs typeface="Calibri"/>
              </a:rPr>
              <a:t>Si la résolution est de 500 points pour 100 ms =&gt;</a:t>
            </a:r>
          </a:p>
          <a:p>
            <a:pPr marL="457181" indent="-457181">
              <a:spcBef>
                <a:spcPct val="50000"/>
              </a:spcBef>
              <a:tabLst>
                <a:tab pos="3860639" algn="l"/>
              </a:tabLst>
            </a:pPr>
            <a:r>
              <a:rPr lang="nl-BE" dirty="0" smtClean="0">
                <a:solidFill>
                  <a:srgbClr val="FFFFFF"/>
                </a:solidFill>
                <a:latin typeface="Calibri"/>
                <a:ea typeface="Cambria" pitchFamily="-102" charset="0"/>
                <a:cs typeface="Calibri"/>
              </a:rPr>
              <a:t>La précision d’une mesure de latence sera de +/- 0,2 ms</a:t>
            </a:r>
            <a:endParaRPr lang="fr-FR" dirty="0">
              <a:solidFill>
                <a:srgbClr val="FFFFFF"/>
              </a:solidFill>
              <a:latin typeface="Calibri"/>
              <a:ea typeface="Cambria" pitchFamily="-102" charset="0"/>
              <a:cs typeface="Calibri"/>
            </a:endParaRPr>
          </a:p>
        </p:txBody>
      </p:sp>
      <p:pic>
        <p:nvPicPr>
          <p:cNvPr id="125957" name="Picture 5" descr="A:\adc steps.bmp"/>
          <p:cNvPicPr>
            <a:picLocks noChangeAspect="1" noChangeArrowheads="1"/>
          </p:cNvPicPr>
          <p:nvPr/>
        </p:nvPicPr>
        <p:blipFill>
          <a:blip r:embed="rId3"/>
          <a:srcRect l="7018" t="15356" r="34007" b="25993"/>
          <a:stretch>
            <a:fillRect/>
          </a:stretch>
        </p:blipFill>
        <p:spPr bwMode="auto">
          <a:xfrm>
            <a:off x="2057401" y="304800"/>
            <a:ext cx="4495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motrice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87334"/>
            <a:ext cx="8629650" cy="5841595"/>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Face 		n. facial</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M. Sup.		n. médian : 	&gt; 50 m/s, &gt; 4 mV</a:t>
            </a:r>
            <a:br>
              <a:rPr lang="fr-BE" dirty="0" smtClean="0">
                <a:solidFill>
                  <a:srgbClr val="FFFFFF"/>
                </a:solidFill>
                <a:latin typeface="Calibri"/>
                <a:cs typeface="Calibri"/>
              </a:rPr>
            </a:br>
            <a:r>
              <a:rPr lang="fr-BE" dirty="0" smtClean="0">
                <a:solidFill>
                  <a:srgbClr val="FFFFFF"/>
                </a:solidFill>
                <a:latin typeface="Calibri"/>
                <a:cs typeface="Calibri"/>
              </a:rPr>
              <a:t>					n. cubital : 	&gt; 50 m/s, &gt; 7 mV </a:t>
            </a:r>
            <a:br>
              <a:rPr lang="fr-BE" dirty="0" smtClean="0">
                <a:solidFill>
                  <a:srgbClr val="FFFFFF"/>
                </a:solidFill>
                <a:latin typeface="Calibri"/>
                <a:cs typeface="Calibri"/>
              </a:rPr>
            </a:br>
            <a:r>
              <a:rPr lang="fr-BE" dirty="0" smtClean="0">
                <a:solidFill>
                  <a:srgbClr val="FFFFFF"/>
                </a:solidFill>
                <a:latin typeface="Calibri"/>
                <a:cs typeface="Calibri"/>
              </a:rPr>
              <a:t>					n. musculocutané	</a:t>
            </a:r>
            <a:br>
              <a:rPr lang="fr-BE" dirty="0" smtClean="0">
                <a:solidFill>
                  <a:srgbClr val="FFFFFF"/>
                </a:solidFill>
                <a:latin typeface="Calibri"/>
                <a:cs typeface="Calibri"/>
              </a:rPr>
            </a:br>
            <a:r>
              <a:rPr lang="fr-BE" dirty="0" smtClean="0">
                <a:solidFill>
                  <a:srgbClr val="FFFFFF"/>
                </a:solidFill>
                <a:latin typeface="Calibri"/>
                <a:cs typeface="Calibri"/>
              </a:rPr>
              <a:t>					n. radial :				</a:t>
            </a:r>
            <a:br>
              <a:rPr lang="fr-BE" dirty="0" smtClean="0">
                <a:solidFill>
                  <a:srgbClr val="FFFFFF"/>
                </a:solidFill>
                <a:latin typeface="Calibri"/>
                <a:cs typeface="Calibri"/>
              </a:rPr>
            </a:br>
            <a:r>
              <a:rPr lang="fr-BE" dirty="0" smtClean="0">
                <a:solidFill>
                  <a:srgbClr val="FFFFFF"/>
                </a:solidFill>
                <a:latin typeface="Calibri"/>
                <a:cs typeface="Calibri"/>
              </a:rPr>
              <a:t>					n. de Charles Bell</a:t>
            </a:r>
            <a:br>
              <a:rPr lang="fr-BE" dirty="0" smtClean="0">
                <a:solidFill>
                  <a:srgbClr val="FFFFFF"/>
                </a:solidFill>
                <a:latin typeface="Calibri"/>
                <a:cs typeface="Calibri"/>
              </a:rPr>
            </a:br>
            <a:r>
              <a:rPr lang="fr-BE" dirty="0" smtClean="0">
                <a:solidFill>
                  <a:srgbClr val="FFFFFF"/>
                </a:solidFill>
                <a:latin typeface="Calibri"/>
                <a:cs typeface="Calibri"/>
              </a:rPr>
              <a:t>					n. sus-scapulaire</a:t>
            </a:r>
            <a:br>
              <a:rPr lang="fr-BE" dirty="0" smtClean="0">
                <a:solidFill>
                  <a:srgbClr val="FFFFFF"/>
                </a:solidFill>
                <a:latin typeface="Calibri"/>
                <a:cs typeface="Calibri"/>
              </a:rPr>
            </a:br>
            <a:r>
              <a:rPr lang="fr-BE" dirty="0" smtClean="0">
                <a:solidFill>
                  <a:srgbClr val="FFFFFF"/>
                </a:solidFill>
                <a:latin typeface="Calibri"/>
                <a:cs typeface="Calibri"/>
              </a:rPr>
              <a:t>					n. spinal</a:t>
            </a:r>
            <a:br>
              <a:rPr lang="fr-BE" dirty="0" smtClean="0">
                <a:solidFill>
                  <a:srgbClr val="FFFFFF"/>
                </a:solidFill>
                <a:latin typeface="Calibri"/>
                <a:cs typeface="Calibri"/>
              </a:rPr>
            </a:br>
            <a:r>
              <a:rPr lang="fr-BE" dirty="0" smtClean="0">
                <a:solidFill>
                  <a:srgbClr val="FFFFFF"/>
                </a:solidFill>
                <a:latin typeface="Calibri"/>
                <a:cs typeface="Calibri"/>
              </a:rPr>
              <a:t>					n. circonflexe</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M. Inf.		n. fibulaire:	&gt; 40 m/s, &gt; 2 mV</a:t>
            </a:r>
            <a:br>
              <a:rPr lang="fr-BE" dirty="0" smtClean="0">
                <a:solidFill>
                  <a:srgbClr val="FFFFFF"/>
                </a:solidFill>
                <a:latin typeface="Calibri"/>
                <a:cs typeface="Calibri"/>
              </a:rPr>
            </a:br>
            <a:r>
              <a:rPr lang="fr-BE" dirty="0" smtClean="0">
                <a:solidFill>
                  <a:srgbClr val="FFFFFF"/>
                </a:solidFill>
                <a:latin typeface="Calibri"/>
                <a:cs typeface="Calibri"/>
              </a:rPr>
              <a:t>					n. tibial:		&gt; 40 m/s, &gt; 4 mV</a:t>
            </a:r>
            <a:br>
              <a:rPr lang="fr-BE" dirty="0" smtClean="0">
                <a:solidFill>
                  <a:srgbClr val="FFFFFF"/>
                </a:solidFill>
                <a:latin typeface="Calibri"/>
                <a:cs typeface="Calibri"/>
              </a:rPr>
            </a:br>
            <a:r>
              <a:rPr lang="fr-BE" dirty="0" smtClean="0">
                <a:solidFill>
                  <a:srgbClr val="FFFFFF"/>
                </a:solidFill>
                <a:latin typeface="Calibri"/>
                <a:cs typeface="Calibri"/>
              </a:rPr>
              <a:t>					n. fémoral</a:t>
            </a:r>
            <a:endParaRPr lang="fr-BE"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Neurographie motrice</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87334"/>
            <a:ext cx="8629650" cy="628479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Démyélinisation focale (neurapraxie)</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P.A. non transmis distalement</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Axone et gaine de myéline : intacts sous la lésion</a:t>
            </a:r>
            <a:br>
              <a:rPr lang="fr-BE" dirty="0" smtClean="0">
                <a:solidFill>
                  <a:srgbClr val="FFFFFF"/>
                </a:solidFill>
                <a:latin typeface="Calibri"/>
                <a:cs typeface="Calibri"/>
              </a:rPr>
            </a:b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Définition :</a:t>
            </a:r>
            <a:br>
              <a:rPr lang="fr-BE" dirty="0" smtClean="0">
                <a:solidFill>
                  <a:srgbClr val="FFFFFF"/>
                </a:solidFill>
                <a:latin typeface="Calibri"/>
                <a:cs typeface="Calibri"/>
              </a:rPr>
            </a:br>
            <a:r>
              <a:rPr lang="fr-BE" dirty="0" smtClean="0">
                <a:solidFill>
                  <a:srgbClr val="FFFFFF"/>
                </a:solidFill>
                <a:latin typeface="Calibri"/>
                <a:cs typeface="Calibri"/>
              </a:rPr>
              <a:t>		réduction d’</a:t>
            </a:r>
            <a:r>
              <a:rPr lang="fr-BE" b="1" dirty="0" smtClean="0">
                <a:solidFill>
                  <a:srgbClr val="FFFF00"/>
                </a:solidFill>
                <a:latin typeface="Calibri"/>
                <a:cs typeface="Calibri"/>
              </a:rPr>
              <a:t>au moins 30%</a:t>
            </a:r>
            <a:r>
              <a:rPr lang="fr-BE" dirty="0" smtClean="0">
                <a:solidFill>
                  <a:srgbClr val="FFFFFF"/>
                </a:solidFill>
                <a:latin typeface="Calibri"/>
                <a:cs typeface="Calibri"/>
              </a:rPr>
              <a:t/>
            </a:r>
            <a:br>
              <a:rPr lang="fr-BE" dirty="0" smtClean="0">
                <a:solidFill>
                  <a:srgbClr val="FFFFFF"/>
                </a:solidFill>
                <a:latin typeface="Calibri"/>
                <a:cs typeface="Calibri"/>
              </a:rPr>
            </a:br>
            <a:r>
              <a:rPr lang="fr-BE" dirty="0" smtClean="0">
                <a:solidFill>
                  <a:srgbClr val="FFFFFF"/>
                </a:solidFill>
                <a:latin typeface="Calibri"/>
                <a:cs typeface="Calibri"/>
              </a:rPr>
              <a:t>		de l’amplitude de la </a:t>
            </a:r>
            <a:br>
              <a:rPr lang="fr-BE" dirty="0" smtClean="0">
                <a:solidFill>
                  <a:srgbClr val="FFFFFF"/>
                </a:solidFill>
                <a:latin typeface="Calibri"/>
                <a:cs typeface="Calibri"/>
              </a:rPr>
            </a:br>
            <a:r>
              <a:rPr lang="fr-BE" dirty="0" smtClean="0">
                <a:solidFill>
                  <a:srgbClr val="FFFFFF"/>
                </a:solidFill>
                <a:latin typeface="Calibri"/>
                <a:cs typeface="Calibri"/>
              </a:rPr>
              <a:t>		réponse M lors de la</a:t>
            </a:r>
            <a:br>
              <a:rPr lang="fr-BE" dirty="0" smtClean="0">
                <a:solidFill>
                  <a:srgbClr val="FFFFFF"/>
                </a:solidFill>
                <a:latin typeface="Calibri"/>
                <a:cs typeface="Calibri"/>
              </a:rPr>
            </a:br>
            <a:r>
              <a:rPr lang="fr-BE" dirty="0" smtClean="0">
                <a:solidFill>
                  <a:srgbClr val="FFFFFF"/>
                </a:solidFill>
                <a:latin typeface="Calibri"/>
                <a:cs typeface="Calibri"/>
              </a:rPr>
              <a:t>		stimulation proximale</a:t>
            </a:r>
            <a:br>
              <a:rPr lang="fr-BE" dirty="0" smtClean="0">
                <a:solidFill>
                  <a:srgbClr val="FFFFFF"/>
                </a:solidFill>
                <a:latin typeface="Calibri"/>
                <a:cs typeface="Calibri"/>
              </a:rPr>
            </a:b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B.C. 	très distaux</a:t>
            </a:r>
            <a:br>
              <a:rPr lang="fr-BE" dirty="0" smtClean="0">
                <a:solidFill>
                  <a:srgbClr val="FFFFFF"/>
                </a:solidFill>
                <a:latin typeface="Calibri"/>
                <a:cs typeface="Calibri"/>
              </a:rPr>
            </a:br>
            <a:r>
              <a:rPr lang="fr-BE" dirty="0" smtClean="0">
                <a:solidFill>
                  <a:srgbClr val="FFFFFF"/>
                </a:solidFill>
                <a:latin typeface="Calibri"/>
                <a:cs typeface="Calibri"/>
              </a:rPr>
              <a:t>		proximaux (persistance des ondes F)</a:t>
            </a:r>
            <a:endParaRPr lang="fr-FR" dirty="0" smtClean="0">
              <a:solidFill>
                <a:srgbClr val="FFFFFF"/>
              </a:solidFill>
              <a:latin typeface="Calibri"/>
              <a:cs typeface="Calibri"/>
            </a:endParaRPr>
          </a:p>
          <a:p>
            <a:pPr indent="444482">
              <a:lnSpc>
                <a:spcPct val="120000"/>
              </a:lnSpc>
              <a:buBlip>
                <a:blip r:embed="rId3"/>
              </a:buBlip>
              <a:tabLst>
                <a:tab pos="476230" algn="l"/>
                <a:tab pos="857214" algn="l"/>
                <a:tab pos="6095746" algn="l"/>
              </a:tabLst>
            </a:pPr>
            <a:endParaRPr lang="fr-BE" dirty="0">
              <a:solidFill>
                <a:schemeClr val="bg1"/>
              </a:solidFill>
              <a:latin typeface="Calibri"/>
              <a:cs typeface="Calibri"/>
            </a:endParaRPr>
          </a:p>
        </p:txBody>
      </p:sp>
      <p:pic>
        <p:nvPicPr>
          <p:cNvPr id="8" name="Picture 13" descr="TRUC4"/>
          <p:cNvPicPr>
            <a:picLocks noChangeAspect="1" noChangeArrowheads="1"/>
          </p:cNvPicPr>
          <p:nvPr/>
        </p:nvPicPr>
        <p:blipFill>
          <a:blip r:embed="rId4"/>
          <a:srcRect/>
          <a:stretch>
            <a:fillRect/>
          </a:stretch>
        </p:blipFill>
        <p:spPr bwMode="auto">
          <a:xfrm>
            <a:off x="5054603" y="3048002"/>
            <a:ext cx="3413125" cy="2109788"/>
          </a:xfrm>
          <a:prstGeom prst="rect">
            <a:avLst/>
          </a:prstGeom>
          <a:noFill/>
          <a:ln w="38100">
            <a:solidFill>
              <a:srgbClr val="FF9900"/>
            </a:solid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 y="-76200"/>
            <a:ext cx="8886825" cy="6831014"/>
            <a:chOff x="0" y="-48"/>
            <a:chExt cx="5598" cy="4303"/>
          </a:xfrm>
        </p:grpSpPr>
        <p:sp>
          <p:nvSpPr>
            <p:cNvPr id="119820" name="Text Box 3"/>
            <p:cNvSpPr txBox="1">
              <a:spLocks noChangeArrowheads="1"/>
            </p:cNvSpPr>
            <p:nvPr/>
          </p:nvSpPr>
          <p:spPr bwMode="auto">
            <a:xfrm>
              <a:off x="4871" y="4081"/>
              <a:ext cx="116" cy="174"/>
            </a:xfrm>
            <a:prstGeom prst="rect">
              <a:avLst/>
            </a:prstGeom>
            <a:noFill/>
            <a:ln w="38100">
              <a:noFill/>
              <a:miter lim="800000"/>
              <a:headEnd/>
              <a:tailEnd/>
            </a:ln>
          </p:spPr>
          <p:txBody>
            <a:bodyPr wrap="none">
              <a:prstTxWarp prst="textNoShape">
                <a:avLst/>
              </a:prstTxWarp>
              <a:spAutoFit/>
            </a:bodyPr>
            <a:lstStyle/>
            <a:p>
              <a:pPr algn="ctr"/>
              <a:endParaRPr lang="fr-FR" sz="1200" i="1" dirty="0">
                <a:solidFill>
                  <a:srgbClr val="FFFFFF"/>
                </a:solidFill>
                <a:latin typeface="Calibri"/>
                <a:cs typeface="Calibri"/>
              </a:endParaRPr>
            </a:p>
          </p:txBody>
        </p:sp>
        <p:sp>
          <p:nvSpPr>
            <p:cNvPr id="119821" name="Rectangle 4"/>
            <p:cNvSpPr>
              <a:spLocks noChangeArrowheads="1"/>
            </p:cNvSpPr>
            <p:nvPr/>
          </p:nvSpPr>
          <p:spPr bwMode="auto">
            <a:xfrm>
              <a:off x="2135" y="145"/>
              <a:ext cx="56" cy="183"/>
            </a:xfrm>
            <a:prstGeom prst="rect">
              <a:avLst/>
            </a:prstGeom>
            <a:solidFill>
              <a:srgbClr val="000066"/>
            </a:solidFill>
            <a:ln w="9525">
              <a:noFill/>
              <a:miter lim="800000"/>
              <a:headEnd/>
              <a:tailEnd/>
            </a:ln>
          </p:spPr>
          <p:txBody>
            <a:bodyPr wrap="none" anchor="ctr">
              <a:prstTxWarp prst="textNoShape">
                <a:avLst/>
              </a:prstTxWarp>
            </a:bodyPr>
            <a:lstStyle/>
            <a:p>
              <a:endParaRPr lang="fr-FR">
                <a:latin typeface="Calibri"/>
                <a:cs typeface="Calibri"/>
              </a:endParaRPr>
            </a:p>
          </p:txBody>
        </p:sp>
        <p:grpSp>
          <p:nvGrpSpPr>
            <p:cNvPr id="3" name="Group 5"/>
            <p:cNvGrpSpPr>
              <a:grpSpLocks/>
            </p:cNvGrpSpPr>
            <p:nvPr/>
          </p:nvGrpSpPr>
          <p:grpSpPr bwMode="auto">
            <a:xfrm>
              <a:off x="0" y="-48"/>
              <a:ext cx="2772" cy="4001"/>
              <a:chOff x="0" y="319"/>
              <a:chExt cx="2772" cy="4001"/>
            </a:xfrm>
          </p:grpSpPr>
          <p:pic>
            <p:nvPicPr>
              <p:cNvPr id="119831" name="Picture 6" descr="Conduction FH"/>
              <p:cNvPicPr>
                <a:picLocks noChangeAspect="1" noChangeArrowheads="1"/>
              </p:cNvPicPr>
              <p:nvPr/>
            </p:nvPicPr>
            <p:blipFill>
              <a:blip r:embed="rId3">
                <a:clrChange>
                  <a:clrFrom>
                    <a:srgbClr val="000000"/>
                  </a:clrFrom>
                  <a:clrTo>
                    <a:srgbClr val="000000">
                      <a:alpha val="0"/>
                    </a:srgbClr>
                  </a:clrTo>
                </a:clrChange>
                <a:lum bright="100000" contrast="100000"/>
              </a:blip>
              <a:srcRect/>
              <a:stretch>
                <a:fillRect/>
              </a:stretch>
            </p:blipFill>
            <p:spPr bwMode="auto">
              <a:xfrm>
                <a:off x="0" y="319"/>
                <a:ext cx="2772" cy="4001"/>
              </a:xfrm>
              <a:prstGeom prst="rect">
                <a:avLst/>
              </a:prstGeom>
              <a:noFill/>
              <a:ln w="9525">
                <a:noFill/>
                <a:miter lim="800000"/>
                <a:headEnd/>
                <a:tailEnd/>
              </a:ln>
            </p:spPr>
          </p:pic>
          <p:sp>
            <p:nvSpPr>
              <p:cNvPr id="119832" name="Text Box 7"/>
              <p:cNvSpPr txBox="1">
                <a:spLocks noChangeArrowheads="1"/>
              </p:cNvSpPr>
              <p:nvPr/>
            </p:nvSpPr>
            <p:spPr bwMode="auto">
              <a:xfrm>
                <a:off x="956" y="1432"/>
                <a:ext cx="577" cy="368"/>
              </a:xfrm>
              <a:prstGeom prst="rect">
                <a:avLst/>
              </a:prstGeom>
              <a:noFill/>
              <a:ln w="9525">
                <a:noFill/>
                <a:miter lim="800000"/>
                <a:headEnd/>
                <a:tailEnd/>
              </a:ln>
            </p:spPr>
            <p:txBody>
              <a:bodyPr wrap="none">
                <a:prstTxWarp prst="textNoShape">
                  <a:avLst/>
                </a:prstTxWarp>
                <a:spAutoFit/>
              </a:bodyPr>
              <a:lstStyle/>
              <a:p>
                <a:r>
                  <a:rPr lang="fr-BE" sz="1600" dirty="0">
                    <a:solidFill>
                      <a:srgbClr val="FFFFFF"/>
                    </a:solidFill>
                    <a:latin typeface="Calibri"/>
                    <a:cs typeface="Calibri"/>
                  </a:rPr>
                  <a:t>Fibres</a:t>
                </a:r>
                <a:br>
                  <a:rPr lang="fr-BE" sz="1600" dirty="0">
                    <a:solidFill>
                      <a:srgbClr val="FFFFFF"/>
                    </a:solidFill>
                    <a:latin typeface="Calibri"/>
                    <a:cs typeface="Calibri"/>
                  </a:rPr>
                </a:br>
                <a:r>
                  <a:rPr lang="fr-BE" sz="1600" dirty="0">
                    <a:solidFill>
                      <a:srgbClr val="FFFFFF"/>
                    </a:solidFill>
                    <a:latin typeface="Calibri"/>
                    <a:cs typeface="Calibri"/>
                  </a:rPr>
                  <a:t>motrices</a:t>
                </a:r>
                <a:endParaRPr lang="fr-FR" sz="1600" dirty="0">
                  <a:solidFill>
                    <a:srgbClr val="FFFFFF"/>
                  </a:solidFill>
                  <a:latin typeface="Calibri"/>
                  <a:cs typeface="Calibri"/>
                </a:endParaRPr>
              </a:p>
            </p:txBody>
          </p:sp>
          <p:sp>
            <p:nvSpPr>
              <p:cNvPr id="119833" name="Text Box 8"/>
              <p:cNvSpPr txBox="1">
                <a:spLocks noChangeArrowheads="1"/>
              </p:cNvSpPr>
              <p:nvPr/>
            </p:nvSpPr>
            <p:spPr bwMode="auto">
              <a:xfrm>
                <a:off x="2113" y="404"/>
                <a:ext cx="116" cy="213"/>
              </a:xfrm>
              <a:prstGeom prst="rect">
                <a:avLst/>
              </a:prstGeom>
              <a:noFill/>
              <a:ln w="9525">
                <a:noFill/>
                <a:miter lim="800000"/>
                <a:headEnd/>
                <a:tailEnd/>
              </a:ln>
            </p:spPr>
            <p:txBody>
              <a:bodyPr wrap="none">
                <a:prstTxWarp prst="textNoShape">
                  <a:avLst/>
                </a:prstTxWarp>
                <a:spAutoFit/>
              </a:bodyPr>
              <a:lstStyle/>
              <a:p>
                <a:endParaRPr lang="fr-FR" sz="1600" dirty="0">
                  <a:solidFill>
                    <a:srgbClr val="FFFFFF"/>
                  </a:solidFill>
                  <a:latin typeface="Calibri"/>
                  <a:cs typeface="Calibri"/>
                </a:endParaRPr>
              </a:p>
            </p:txBody>
          </p:sp>
          <p:sp>
            <p:nvSpPr>
              <p:cNvPr id="119834" name="Text Box 9"/>
              <p:cNvSpPr txBox="1">
                <a:spLocks noChangeArrowheads="1"/>
              </p:cNvSpPr>
              <p:nvPr/>
            </p:nvSpPr>
            <p:spPr bwMode="auto">
              <a:xfrm>
                <a:off x="2323" y="1291"/>
                <a:ext cx="211" cy="213"/>
              </a:xfrm>
              <a:prstGeom prst="rect">
                <a:avLst/>
              </a:prstGeom>
              <a:noFill/>
              <a:ln w="9525">
                <a:noFill/>
                <a:miter lim="800000"/>
                <a:headEnd/>
                <a:tailEnd/>
              </a:ln>
            </p:spPr>
            <p:txBody>
              <a:bodyPr wrap="none">
                <a:prstTxWarp prst="textNoShape">
                  <a:avLst/>
                </a:prstTxWarp>
                <a:spAutoFit/>
              </a:bodyPr>
              <a:lstStyle/>
              <a:p>
                <a:r>
                  <a:rPr lang="fr-BE" sz="1600" dirty="0">
                    <a:solidFill>
                      <a:srgbClr val="FFFFFF"/>
                    </a:solidFill>
                    <a:latin typeface="Calibri"/>
                    <a:cs typeface="Calibri"/>
                  </a:rPr>
                  <a:t>Ia</a:t>
                </a:r>
                <a:endParaRPr lang="fr-FR" sz="1600" dirty="0">
                  <a:solidFill>
                    <a:srgbClr val="FFFFFF"/>
                  </a:solidFill>
                  <a:latin typeface="Calibri"/>
                  <a:cs typeface="Calibri"/>
                </a:endParaRPr>
              </a:p>
            </p:txBody>
          </p:sp>
        </p:grpSp>
        <p:sp>
          <p:nvSpPr>
            <p:cNvPr id="119823" name="Rectangle 10"/>
            <p:cNvSpPr>
              <a:spLocks noChangeArrowheads="1"/>
            </p:cNvSpPr>
            <p:nvPr/>
          </p:nvSpPr>
          <p:spPr bwMode="auto">
            <a:xfrm>
              <a:off x="2697" y="2372"/>
              <a:ext cx="56" cy="183"/>
            </a:xfrm>
            <a:prstGeom prst="rect">
              <a:avLst/>
            </a:prstGeom>
            <a:solidFill>
              <a:srgbClr val="000066"/>
            </a:solidFill>
            <a:ln w="9525">
              <a:noFill/>
              <a:miter lim="800000"/>
              <a:headEnd/>
              <a:tailEnd/>
            </a:ln>
          </p:spPr>
          <p:txBody>
            <a:bodyPr wrap="none" anchor="ctr">
              <a:prstTxWarp prst="textNoShape">
                <a:avLst/>
              </a:prstTxWarp>
            </a:bodyPr>
            <a:lstStyle/>
            <a:p>
              <a:endParaRPr lang="fr-FR">
                <a:latin typeface="Calibri"/>
                <a:cs typeface="Calibri"/>
              </a:endParaRPr>
            </a:p>
          </p:txBody>
        </p:sp>
        <p:sp>
          <p:nvSpPr>
            <p:cNvPr id="119824" name="Rectangle 11"/>
            <p:cNvSpPr>
              <a:spLocks noChangeArrowheads="1"/>
            </p:cNvSpPr>
            <p:nvPr/>
          </p:nvSpPr>
          <p:spPr bwMode="auto">
            <a:xfrm>
              <a:off x="2272" y="566"/>
              <a:ext cx="56" cy="183"/>
            </a:xfrm>
            <a:prstGeom prst="rect">
              <a:avLst/>
            </a:prstGeom>
            <a:solidFill>
              <a:srgbClr val="000066"/>
            </a:solidFill>
            <a:ln w="9525">
              <a:noFill/>
              <a:miter lim="800000"/>
              <a:headEnd/>
              <a:tailEnd/>
            </a:ln>
          </p:spPr>
          <p:txBody>
            <a:bodyPr wrap="none" anchor="ctr">
              <a:prstTxWarp prst="textNoShape">
                <a:avLst/>
              </a:prstTxWarp>
            </a:bodyPr>
            <a:lstStyle/>
            <a:p>
              <a:endParaRPr lang="fr-FR">
                <a:latin typeface="Calibri"/>
                <a:cs typeface="Calibri"/>
              </a:endParaRPr>
            </a:p>
          </p:txBody>
        </p:sp>
        <p:sp>
          <p:nvSpPr>
            <p:cNvPr id="119825" name="Text Box 12"/>
            <p:cNvSpPr txBox="1">
              <a:spLocks noChangeArrowheads="1"/>
            </p:cNvSpPr>
            <p:nvPr/>
          </p:nvSpPr>
          <p:spPr bwMode="auto">
            <a:xfrm>
              <a:off x="110" y="1418"/>
              <a:ext cx="274" cy="368"/>
            </a:xfrm>
            <a:prstGeom prst="rect">
              <a:avLst/>
            </a:prstGeom>
            <a:noFill/>
            <a:ln w="9525">
              <a:noFill/>
              <a:miter lim="800000"/>
              <a:headEnd/>
              <a:tailEnd/>
            </a:ln>
          </p:spPr>
          <p:txBody>
            <a:bodyPr>
              <a:prstTxWarp prst="textNoShape">
                <a:avLst/>
              </a:prstTxWarp>
              <a:spAutoFit/>
            </a:bodyPr>
            <a:lstStyle/>
            <a:p>
              <a:pPr>
                <a:spcBef>
                  <a:spcPct val="50000"/>
                </a:spcBef>
              </a:pPr>
              <a:r>
                <a:rPr lang="fr-BE" sz="3200" dirty="0">
                  <a:solidFill>
                    <a:srgbClr val="FFFFFF"/>
                  </a:solidFill>
                  <a:latin typeface="Calibri"/>
                  <a:cs typeface="Calibri"/>
                </a:rPr>
                <a:t>F</a:t>
              </a:r>
              <a:endParaRPr lang="fr-FR" sz="3200" dirty="0">
                <a:solidFill>
                  <a:srgbClr val="FFFFFF"/>
                </a:solidFill>
                <a:latin typeface="Calibri"/>
                <a:cs typeface="Calibri"/>
              </a:endParaRPr>
            </a:p>
          </p:txBody>
        </p:sp>
        <p:sp>
          <p:nvSpPr>
            <p:cNvPr id="119826" name="Text Box 13"/>
            <p:cNvSpPr txBox="1">
              <a:spLocks noChangeArrowheads="1"/>
            </p:cNvSpPr>
            <p:nvPr/>
          </p:nvSpPr>
          <p:spPr bwMode="auto">
            <a:xfrm>
              <a:off x="5319" y="776"/>
              <a:ext cx="274" cy="368"/>
            </a:xfrm>
            <a:prstGeom prst="rect">
              <a:avLst/>
            </a:prstGeom>
            <a:noFill/>
            <a:ln w="9525">
              <a:noFill/>
              <a:miter lim="800000"/>
              <a:headEnd/>
              <a:tailEnd/>
            </a:ln>
          </p:spPr>
          <p:txBody>
            <a:bodyPr>
              <a:prstTxWarp prst="textNoShape">
                <a:avLst/>
              </a:prstTxWarp>
              <a:spAutoFit/>
            </a:bodyPr>
            <a:lstStyle/>
            <a:p>
              <a:pPr>
                <a:spcBef>
                  <a:spcPct val="50000"/>
                </a:spcBef>
              </a:pPr>
              <a:r>
                <a:rPr lang="fr-BE" sz="3200" dirty="0">
                  <a:solidFill>
                    <a:srgbClr val="FFFFFF"/>
                  </a:solidFill>
                  <a:latin typeface="Calibri"/>
                  <a:cs typeface="Calibri"/>
                </a:rPr>
                <a:t>F</a:t>
              </a:r>
              <a:endParaRPr lang="fr-FR" sz="3200" dirty="0">
                <a:solidFill>
                  <a:srgbClr val="FFFFFF"/>
                </a:solidFill>
                <a:latin typeface="Calibri"/>
                <a:cs typeface="Calibri"/>
              </a:endParaRPr>
            </a:p>
          </p:txBody>
        </p:sp>
        <p:sp>
          <p:nvSpPr>
            <p:cNvPr id="119827" name="Text Box 14"/>
            <p:cNvSpPr txBox="1">
              <a:spLocks noChangeArrowheads="1"/>
            </p:cNvSpPr>
            <p:nvPr/>
          </p:nvSpPr>
          <p:spPr bwMode="auto">
            <a:xfrm>
              <a:off x="2482" y="1419"/>
              <a:ext cx="283" cy="368"/>
            </a:xfrm>
            <a:prstGeom prst="rect">
              <a:avLst/>
            </a:prstGeom>
            <a:noFill/>
            <a:ln w="9525">
              <a:noFill/>
              <a:miter lim="800000"/>
              <a:headEnd/>
              <a:tailEnd/>
            </a:ln>
          </p:spPr>
          <p:txBody>
            <a:bodyPr>
              <a:prstTxWarp prst="textNoShape">
                <a:avLst/>
              </a:prstTxWarp>
              <a:spAutoFit/>
            </a:bodyPr>
            <a:lstStyle/>
            <a:p>
              <a:pPr>
                <a:spcBef>
                  <a:spcPct val="50000"/>
                </a:spcBef>
              </a:pPr>
              <a:r>
                <a:rPr lang="fr-BE" sz="3200" dirty="0">
                  <a:solidFill>
                    <a:srgbClr val="FFFFFF"/>
                  </a:solidFill>
                  <a:latin typeface="Calibri"/>
                  <a:cs typeface="Calibri"/>
                </a:rPr>
                <a:t>H</a:t>
              </a:r>
              <a:endParaRPr lang="fr-FR" sz="3200" dirty="0">
                <a:solidFill>
                  <a:srgbClr val="FFFFFF"/>
                </a:solidFill>
                <a:latin typeface="Calibri"/>
                <a:cs typeface="Calibri"/>
              </a:endParaRPr>
            </a:p>
          </p:txBody>
        </p:sp>
        <p:sp>
          <p:nvSpPr>
            <p:cNvPr id="119828" name="Text Box 15"/>
            <p:cNvSpPr txBox="1">
              <a:spLocks noChangeArrowheads="1"/>
            </p:cNvSpPr>
            <p:nvPr/>
          </p:nvSpPr>
          <p:spPr bwMode="auto">
            <a:xfrm>
              <a:off x="5315" y="2901"/>
              <a:ext cx="283" cy="368"/>
            </a:xfrm>
            <a:prstGeom prst="rect">
              <a:avLst/>
            </a:prstGeom>
            <a:noFill/>
            <a:ln w="9525">
              <a:noFill/>
              <a:miter lim="800000"/>
              <a:headEnd/>
              <a:tailEnd/>
            </a:ln>
          </p:spPr>
          <p:txBody>
            <a:bodyPr>
              <a:prstTxWarp prst="textNoShape">
                <a:avLst/>
              </a:prstTxWarp>
              <a:spAutoFit/>
            </a:bodyPr>
            <a:lstStyle/>
            <a:p>
              <a:pPr>
                <a:spcBef>
                  <a:spcPct val="50000"/>
                </a:spcBef>
              </a:pPr>
              <a:r>
                <a:rPr lang="fr-BE" sz="3200" dirty="0">
                  <a:solidFill>
                    <a:srgbClr val="FFFFFF"/>
                  </a:solidFill>
                  <a:latin typeface="Calibri"/>
                  <a:cs typeface="Calibri"/>
                </a:rPr>
                <a:t>H</a:t>
              </a:r>
              <a:endParaRPr lang="fr-FR" sz="3200" dirty="0">
                <a:solidFill>
                  <a:srgbClr val="FFFFFF"/>
                </a:solidFill>
                <a:latin typeface="Calibri"/>
                <a:cs typeface="Calibri"/>
              </a:endParaRPr>
            </a:p>
          </p:txBody>
        </p:sp>
        <p:pic>
          <p:nvPicPr>
            <p:cNvPr id="119829" name="Picture 16" descr="f"/>
            <p:cNvPicPr>
              <a:picLocks noChangeAspect="1" noChangeArrowheads="1"/>
            </p:cNvPicPr>
            <p:nvPr/>
          </p:nvPicPr>
          <p:blipFill>
            <a:blip r:embed="rId4">
              <a:clrChange>
                <a:clrFrom>
                  <a:srgbClr val="000000"/>
                </a:clrFrom>
                <a:clrTo>
                  <a:srgbClr val="000000">
                    <a:alpha val="0"/>
                  </a:srgbClr>
                </a:clrTo>
              </a:clrChange>
              <a:lum bright="100000" contrast="100000"/>
            </a:blip>
            <a:srcRect/>
            <a:stretch>
              <a:fillRect/>
            </a:stretch>
          </p:blipFill>
          <p:spPr bwMode="auto">
            <a:xfrm>
              <a:off x="3264" y="125"/>
              <a:ext cx="1839" cy="1828"/>
            </a:xfrm>
            <a:prstGeom prst="rect">
              <a:avLst/>
            </a:prstGeom>
            <a:noFill/>
            <a:ln w="38100">
              <a:solidFill>
                <a:schemeClr val="accent2"/>
              </a:solidFill>
              <a:miter lim="800000"/>
              <a:headEnd/>
              <a:tailEnd/>
            </a:ln>
          </p:spPr>
        </p:pic>
        <p:pic>
          <p:nvPicPr>
            <p:cNvPr id="119830" name="Picture 17" descr="h"/>
            <p:cNvPicPr>
              <a:picLocks noChangeAspect="1" noChangeArrowheads="1"/>
            </p:cNvPicPr>
            <p:nvPr/>
          </p:nvPicPr>
          <p:blipFill>
            <a:blip r:embed="rId5">
              <a:clrChange>
                <a:clrFrom>
                  <a:srgbClr val="000000"/>
                </a:clrFrom>
                <a:clrTo>
                  <a:srgbClr val="000000">
                    <a:alpha val="0"/>
                  </a:srgbClr>
                </a:clrTo>
              </a:clrChange>
              <a:lum bright="100000" contrast="100000"/>
            </a:blip>
            <a:srcRect/>
            <a:stretch>
              <a:fillRect/>
            </a:stretch>
          </p:blipFill>
          <p:spPr bwMode="auto">
            <a:xfrm>
              <a:off x="3262" y="2129"/>
              <a:ext cx="1823" cy="1872"/>
            </a:xfrm>
            <a:prstGeom prst="rect">
              <a:avLst/>
            </a:prstGeom>
            <a:noFill/>
            <a:ln w="38100">
              <a:solidFill>
                <a:schemeClr val="accent2"/>
              </a:solidFill>
              <a:miter lim="800000"/>
              <a:headEnd/>
              <a:tailEnd/>
            </a:ln>
          </p:spPr>
        </p:pic>
      </p:grpSp>
      <p:sp>
        <p:nvSpPr>
          <p:cNvPr id="323602" name="Freeform 18"/>
          <p:cNvSpPr>
            <a:spLocks/>
          </p:cNvSpPr>
          <p:nvPr/>
        </p:nvSpPr>
        <p:spPr bwMode="auto">
          <a:xfrm>
            <a:off x="2425700" y="330200"/>
            <a:ext cx="1333500" cy="2794000"/>
          </a:xfrm>
          <a:custGeom>
            <a:avLst/>
            <a:gdLst>
              <a:gd name="T0" fmla="*/ 1231900 w 840"/>
              <a:gd name="T1" fmla="*/ 2794000 h 1760"/>
              <a:gd name="T2" fmla="*/ 1308100 w 840"/>
              <a:gd name="T3" fmla="*/ 2260600 h 1760"/>
              <a:gd name="T4" fmla="*/ 1308100 w 840"/>
              <a:gd name="T5" fmla="*/ 1651000 h 1760"/>
              <a:gd name="T6" fmla="*/ 1155700 w 840"/>
              <a:gd name="T7" fmla="*/ 965200 h 1760"/>
              <a:gd name="T8" fmla="*/ 850900 w 840"/>
              <a:gd name="T9" fmla="*/ 355600 h 1760"/>
              <a:gd name="T10" fmla="*/ 546100 w 840"/>
              <a:gd name="T11" fmla="*/ 50800 h 1760"/>
              <a:gd name="T12" fmla="*/ 317500 w 840"/>
              <a:gd name="T13" fmla="*/ 50800 h 1760"/>
              <a:gd name="T14" fmla="*/ 165100 w 840"/>
              <a:gd name="T15" fmla="*/ 127000 h 1760"/>
              <a:gd name="T16" fmla="*/ 88900 w 840"/>
              <a:gd name="T17" fmla="*/ 279400 h 1760"/>
              <a:gd name="T18" fmla="*/ 12700 w 840"/>
              <a:gd name="T19" fmla="*/ 508000 h 1760"/>
              <a:gd name="T20" fmla="*/ 12700 w 840"/>
              <a:gd name="T21" fmla="*/ 965200 h 17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0"/>
              <a:gd name="T34" fmla="*/ 0 h 1760"/>
              <a:gd name="T35" fmla="*/ 840 w 840"/>
              <a:gd name="T36" fmla="*/ 1760 h 17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0" h="1760">
                <a:moveTo>
                  <a:pt x="776" y="1760"/>
                </a:moveTo>
                <a:cubicBezTo>
                  <a:pt x="796" y="1652"/>
                  <a:pt x="816" y="1544"/>
                  <a:pt x="824" y="1424"/>
                </a:cubicBezTo>
                <a:cubicBezTo>
                  <a:pt x="832" y="1304"/>
                  <a:pt x="840" y="1176"/>
                  <a:pt x="824" y="1040"/>
                </a:cubicBezTo>
                <a:cubicBezTo>
                  <a:pt x="808" y="904"/>
                  <a:pt x="776" y="744"/>
                  <a:pt x="728" y="608"/>
                </a:cubicBezTo>
                <a:cubicBezTo>
                  <a:pt x="680" y="472"/>
                  <a:pt x="600" y="320"/>
                  <a:pt x="536" y="224"/>
                </a:cubicBezTo>
                <a:cubicBezTo>
                  <a:pt x="472" y="128"/>
                  <a:pt x="400" y="64"/>
                  <a:pt x="344" y="32"/>
                </a:cubicBezTo>
                <a:cubicBezTo>
                  <a:pt x="288" y="0"/>
                  <a:pt x="240" y="24"/>
                  <a:pt x="200" y="32"/>
                </a:cubicBezTo>
                <a:cubicBezTo>
                  <a:pt x="160" y="40"/>
                  <a:pt x="128" y="56"/>
                  <a:pt x="104" y="80"/>
                </a:cubicBezTo>
                <a:cubicBezTo>
                  <a:pt x="80" y="104"/>
                  <a:pt x="72" y="136"/>
                  <a:pt x="56" y="176"/>
                </a:cubicBezTo>
                <a:cubicBezTo>
                  <a:pt x="40" y="216"/>
                  <a:pt x="16" y="248"/>
                  <a:pt x="8" y="320"/>
                </a:cubicBezTo>
                <a:cubicBezTo>
                  <a:pt x="0" y="392"/>
                  <a:pt x="8" y="560"/>
                  <a:pt x="8" y="608"/>
                </a:cubicBezTo>
              </a:path>
            </a:pathLst>
          </a:custGeom>
          <a:noFill/>
          <a:ln w="38100">
            <a:solidFill>
              <a:srgbClr val="FFFF00"/>
            </a:solidFill>
            <a:round/>
            <a:headEnd/>
            <a:tailEnd/>
          </a:ln>
        </p:spPr>
        <p:txBody>
          <a:bodyPr lIns="91436" tIns="45718" rIns="91436" bIns="45718">
            <a:prstTxWarp prst="textNoShape">
              <a:avLst/>
            </a:prstTxWarp>
          </a:bodyPr>
          <a:lstStyle/>
          <a:p>
            <a:endParaRPr lang="fr-FR">
              <a:latin typeface="Calibri"/>
              <a:cs typeface="Calibri"/>
            </a:endParaRPr>
          </a:p>
        </p:txBody>
      </p:sp>
      <p:grpSp>
        <p:nvGrpSpPr>
          <p:cNvPr id="4" name="Group 19"/>
          <p:cNvGrpSpPr>
            <a:grpSpLocks/>
          </p:cNvGrpSpPr>
          <p:nvPr/>
        </p:nvGrpSpPr>
        <p:grpSpPr bwMode="auto">
          <a:xfrm>
            <a:off x="2438403" y="1447802"/>
            <a:ext cx="1311275" cy="3516313"/>
            <a:chOff x="1536" y="912"/>
            <a:chExt cx="826" cy="2215"/>
          </a:xfrm>
        </p:grpSpPr>
        <p:sp>
          <p:nvSpPr>
            <p:cNvPr id="119817" name="Freeform 20"/>
            <p:cNvSpPr>
              <a:spLocks/>
            </p:cNvSpPr>
            <p:nvPr/>
          </p:nvSpPr>
          <p:spPr bwMode="auto">
            <a:xfrm>
              <a:off x="1536" y="912"/>
              <a:ext cx="480" cy="672"/>
            </a:xfrm>
            <a:custGeom>
              <a:avLst/>
              <a:gdLst>
                <a:gd name="T0" fmla="*/ 0 w 480"/>
                <a:gd name="T1" fmla="*/ 0 h 672"/>
                <a:gd name="T2" fmla="*/ 48 w 480"/>
                <a:gd name="T3" fmla="*/ 288 h 672"/>
                <a:gd name="T4" fmla="*/ 192 w 480"/>
                <a:gd name="T5" fmla="*/ 528 h 672"/>
                <a:gd name="T6" fmla="*/ 480 w 480"/>
                <a:gd name="T7" fmla="*/ 672 h 672"/>
                <a:gd name="T8" fmla="*/ 0 60000 65536"/>
                <a:gd name="T9" fmla="*/ 0 60000 65536"/>
                <a:gd name="T10" fmla="*/ 0 60000 65536"/>
                <a:gd name="T11" fmla="*/ 0 60000 65536"/>
                <a:gd name="T12" fmla="*/ 0 w 480"/>
                <a:gd name="T13" fmla="*/ 0 h 672"/>
                <a:gd name="T14" fmla="*/ 480 w 480"/>
                <a:gd name="T15" fmla="*/ 672 h 672"/>
              </a:gdLst>
              <a:ahLst/>
              <a:cxnLst>
                <a:cxn ang="T8">
                  <a:pos x="T0" y="T1"/>
                </a:cxn>
                <a:cxn ang="T9">
                  <a:pos x="T2" y="T3"/>
                </a:cxn>
                <a:cxn ang="T10">
                  <a:pos x="T4" y="T5"/>
                </a:cxn>
                <a:cxn ang="T11">
                  <a:pos x="T6" y="T7"/>
                </a:cxn>
              </a:cxnLst>
              <a:rect l="T12" t="T13" r="T14" b="T15"/>
              <a:pathLst>
                <a:path w="480" h="672">
                  <a:moveTo>
                    <a:pt x="0" y="0"/>
                  </a:moveTo>
                  <a:cubicBezTo>
                    <a:pt x="8" y="100"/>
                    <a:pt x="16" y="200"/>
                    <a:pt x="48" y="288"/>
                  </a:cubicBezTo>
                  <a:cubicBezTo>
                    <a:pt x="80" y="376"/>
                    <a:pt x="120" y="464"/>
                    <a:pt x="192" y="528"/>
                  </a:cubicBezTo>
                  <a:cubicBezTo>
                    <a:pt x="264" y="592"/>
                    <a:pt x="432" y="648"/>
                    <a:pt x="480" y="672"/>
                  </a:cubicBezTo>
                </a:path>
              </a:pathLst>
            </a:custGeom>
            <a:noFill/>
            <a:ln w="38100">
              <a:solidFill>
                <a:srgbClr val="FF0000"/>
              </a:solidFill>
              <a:round/>
              <a:headEnd/>
              <a:tailEnd/>
            </a:ln>
          </p:spPr>
          <p:txBody>
            <a:bodyPr>
              <a:prstTxWarp prst="textNoShape">
                <a:avLst/>
              </a:prstTxWarp>
            </a:bodyPr>
            <a:lstStyle/>
            <a:p>
              <a:endParaRPr lang="fr-FR">
                <a:latin typeface="Calibri"/>
                <a:cs typeface="Calibri"/>
              </a:endParaRPr>
            </a:p>
          </p:txBody>
        </p:sp>
        <p:sp>
          <p:nvSpPr>
            <p:cNvPr id="119818" name="Freeform 21"/>
            <p:cNvSpPr>
              <a:spLocks/>
            </p:cNvSpPr>
            <p:nvPr/>
          </p:nvSpPr>
          <p:spPr bwMode="auto">
            <a:xfrm>
              <a:off x="1976" y="1568"/>
              <a:ext cx="265" cy="717"/>
            </a:xfrm>
            <a:custGeom>
              <a:avLst/>
              <a:gdLst>
                <a:gd name="T0" fmla="*/ 0 w 265"/>
                <a:gd name="T1" fmla="*/ 0 h 717"/>
                <a:gd name="T2" fmla="*/ 162 w 265"/>
                <a:gd name="T3" fmla="*/ 93 h 717"/>
                <a:gd name="T4" fmla="*/ 219 w 265"/>
                <a:gd name="T5" fmla="*/ 252 h 717"/>
                <a:gd name="T6" fmla="*/ 247 w 265"/>
                <a:gd name="T7" fmla="*/ 574 h 717"/>
                <a:gd name="T8" fmla="*/ 265 w 265"/>
                <a:gd name="T9" fmla="*/ 717 h 717"/>
                <a:gd name="T10" fmla="*/ 0 60000 65536"/>
                <a:gd name="T11" fmla="*/ 0 60000 65536"/>
                <a:gd name="T12" fmla="*/ 0 60000 65536"/>
                <a:gd name="T13" fmla="*/ 0 60000 65536"/>
                <a:gd name="T14" fmla="*/ 0 60000 65536"/>
                <a:gd name="T15" fmla="*/ 0 w 265"/>
                <a:gd name="T16" fmla="*/ 0 h 717"/>
                <a:gd name="T17" fmla="*/ 265 w 265"/>
                <a:gd name="T18" fmla="*/ 717 h 717"/>
              </a:gdLst>
              <a:ahLst/>
              <a:cxnLst>
                <a:cxn ang="T10">
                  <a:pos x="T0" y="T1"/>
                </a:cxn>
                <a:cxn ang="T11">
                  <a:pos x="T2" y="T3"/>
                </a:cxn>
                <a:cxn ang="T12">
                  <a:pos x="T4" y="T5"/>
                </a:cxn>
                <a:cxn ang="T13">
                  <a:pos x="T6" y="T7"/>
                </a:cxn>
                <a:cxn ang="T14">
                  <a:pos x="T8" y="T9"/>
                </a:cxn>
              </a:cxnLst>
              <a:rect l="T15" t="T16" r="T17" b="T18"/>
              <a:pathLst>
                <a:path w="265" h="717">
                  <a:moveTo>
                    <a:pt x="0" y="0"/>
                  </a:moveTo>
                  <a:cubicBezTo>
                    <a:pt x="63" y="25"/>
                    <a:pt x="126" y="51"/>
                    <a:pt x="162" y="93"/>
                  </a:cubicBezTo>
                  <a:cubicBezTo>
                    <a:pt x="198" y="135"/>
                    <a:pt x="205" y="172"/>
                    <a:pt x="219" y="252"/>
                  </a:cubicBezTo>
                  <a:cubicBezTo>
                    <a:pt x="233" y="332"/>
                    <a:pt x="239" y="497"/>
                    <a:pt x="247" y="574"/>
                  </a:cubicBezTo>
                  <a:cubicBezTo>
                    <a:pt x="255" y="651"/>
                    <a:pt x="260" y="684"/>
                    <a:pt x="265" y="717"/>
                  </a:cubicBezTo>
                </a:path>
              </a:pathLst>
            </a:custGeom>
            <a:noFill/>
            <a:ln w="38100">
              <a:solidFill>
                <a:srgbClr val="FF0000"/>
              </a:solidFill>
              <a:round/>
              <a:headEnd/>
              <a:tailEnd/>
            </a:ln>
          </p:spPr>
          <p:txBody>
            <a:bodyPr>
              <a:prstTxWarp prst="textNoShape">
                <a:avLst/>
              </a:prstTxWarp>
            </a:bodyPr>
            <a:lstStyle/>
            <a:p>
              <a:endParaRPr lang="fr-FR">
                <a:latin typeface="Calibri"/>
                <a:cs typeface="Calibri"/>
              </a:endParaRPr>
            </a:p>
          </p:txBody>
        </p:sp>
        <p:sp>
          <p:nvSpPr>
            <p:cNvPr id="119819" name="Freeform 22"/>
            <p:cNvSpPr>
              <a:spLocks/>
            </p:cNvSpPr>
            <p:nvPr/>
          </p:nvSpPr>
          <p:spPr bwMode="auto">
            <a:xfrm>
              <a:off x="2240" y="2272"/>
              <a:ext cx="122" cy="855"/>
            </a:xfrm>
            <a:custGeom>
              <a:avLst/>
              <a:gdLst>
                <a:gd name="T0" fmla="*/ 0 w 122"/>
                <a:gd name="T1" fmla="*/ 0 h 855"/>
                <a:gd name="T2" fmla="*/ 104 w 122"/>
                <a:gd name="T3" fmla="*/ 716 h 855"/>
                <a:gd name="T4" fmla="*/ 110 w 122"/>
                <a:gd name="T5" fmla="*/ 836 h 855"/>
                <a:gd name="T6" fmla="*/ 0 60000 65536"/>
                <a:gd name="T7" fmla="*/ 0 60000 65536"/>
                <a:gd name="T8" fmla="*/ 0 60000 65536"/>
                <a:gd name="T9" fmla="*/ 0 w 122"/>
                <a:gd name="T10" fmla="*/ 0 h 855"/>
                <a:gd name="T11" fmla="*/ 122 w 122"/>
                <a:gd name="T12" fmla="*/ 855 h 855"/>
              </a:gdLst>
              <a:ahLst/>
              <a:cxnLst>
                <a:cxn ang="T6">
                  <a:pos x="T0" y="T1"/>
                </a:cxn>
                <a:cxn ang="T7">
                  <a:pos x="T2" y="T3"/>
                </a:cxn>
                <a:cxn ang="T8">
                  <a:pos x="T4" y="T5"/>
                </a:cxn>
              </a:cxnLst>
              <a:rect l="T9" t="T10" r="T11" b="T12"/>
              <a:pathLst>
                <a:path w="122" h="855">
                  <a:moveTo>
                    <a:pt x="0" y="0"/>
                  </a:moveTo>
                  <a:cubicBezTo>
                    <a:pt x="43" y="288"/>
                    <a:pt x="86" y="577"/>
                    <a:pt x="104" y="716"/>
                  </a:cubicBezTo>
                  <a:cubicBezTo>
                    <a:pt x="122" y="855"/>
                    <a:pt x="116" y="845"/>
                    <a:pt x="110" y="836"/>
                  </a:cubicBezTo>
                </a:path>
              </a:pathLst>
            </a:custGeom>
            <a:noFill/>
            <a:ln w="38100">
              <a:solidFill>
                <a:srgbClr val="FF0000"/>
              </a:solidFill>
              <a:round/>
              <a:headEnd/>
              <a:tailEnd/>
            </a:ln>
          </p:spPr>
          <p:txBody>
            <a:bodyPr>
              <a:prstTxWarp prst="textNoShape">
                <a:avLst/>
              </a:prstTxWarp>
            </a:bodyPr>
            <a:lstStyle/>
            <a:p>
              <a:endParaRPr lang="fr-FR">
                <a:latin typeface="Calibri"/>
                <a:cs typeface="Calibri"/>
              </a:endParaRPr>
            </a:p>
          </p:txBody>
        </p:sp>
      </p:grpSp>
      <p:sp>
        <p:nvSpPr>
          <p:cNvPr id="323607" name="Freeform 23"/>
          <p:cNvSpPr>
            <a:spLocks/>
          </p:cNvSpPr>
          <p:nvPr/>
        </p:nvSpPr>
        <p:spPr bwMode="auto">
          <a:xfrm>
            <a:off x="749303" y="1428749"/>
            <a:ext cx="612775" cy="4057651"/>
          </a:xfrm>
          <a:custGeom>
            <a:avLst/>
            <a:gdLst>
              <a:gd name="T0" fmla="*/ 88900 w 386"/>
              <a:gd name="T1" fmla="*/ 4057650 h 2556"/>
              <a:gd name="T2" fmla="*/ 22225 w 386"/>
              <a:gd name="T3" fmla="*/ 3543300 h 2556"/>
              <a:gd name="T4" fmla="*/ 3175 w 386"/>
              <a:gd name="T5" fmla="*/ 2933700 h 2556"/>
              <a:gd name="T6" fmla="*/ 41275 w 386"/>
              <a:gd name="T7" fmla="*/ 2162175 h 2556"/>
              <a:gd name="T8" fmla="*/ 107950 w 386"/>
              <a:gd name="T9" fmla="*/ 1685925 h 2556"/>
              <a:gd name="T10" fmla="*/ 174625 w 386"/>
              <a:gd name="T11" fmla="*/ 1247775 h 2556"/>
              <a:gd name="T12" fmla="*/ 307975 w 386"/>
              <a:gd name="T13" fmla="*/ 733425 h 2556"/>
              <a:gd name="T14" fmla="*/ 517525 w 386"/>
              <a:gd name="T15" fmla="*/ 190500 h 2556"/>
              <a:gd name="T16" fmla="*/ 612775 w 386"/>
              <a:gd name="T17" fmla="*/ 0 h 25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6"/>
              <a:gd name="T28" fmla="*/ 0 h 2556"/>
              <a:gd name="T29" fmla="*/ 386 w 386"/>
              <a:gd name="T30" fmla="*/ 2556 h 25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6" h="2556">
                <a:moveTo>
                  <a:pt x="56" y="2556"/>
                </a:moveTo>
                <a:cubicBezTo>
                  <a:pt x="39" y="2453"/>
                  <a:pt x="23" y="2350"/>
                  <a:pt x="14" y="2232"/>
                </a:cubicBezTo>
                <a:cubicBezTo>
                  <a:pt x="5" y="2114"/>
                  <a:pt x="0" y="1993"/>
                  <a:pt x="2" y="1848"/>
                </a:cubicBezTo>
                <a:cubicBezTo>
                  <a:pt x="4" y="1703"/>
                  <a:pt x="15" y="1493"/>
                  <a:pt x="26" y="1362"/>
                </a:cubicBezTo>
                <a:cubicBezTo>
                  <a:pt x="37" y="1231"/>
                  <a:pt x="54" y="1158"/>
                  <a:pt x="68" y="1062"/>
                </a:cubicBezTo>
                <a:cubicBezTo>
                  <a:pt x="82" y="966"/>
                  <a:pt x="89" y="886"/>
                  <a:pt x="110" y="786"/>
                </a:cubicBezTo>
                <a:cubicBezTo>
                  <a:pt x="131" y="686"/>
                  <a:pt x="158" y="573"/>
                  <a:pt x="194" y="462"/>
                </a:cubicBezTo>
                <a:cubicBezTo>
                  <a:pt x="230" y="351"/>
                  <a:pt x="294" y="197"/>
                  <a:pt x="326" y="120"/>
                </a:cubicBezTo>
                <a:cubicBezTo>
                  <a:pt x="358" y="43"/>
                  <a:pt x="376" y="20"/>
                  <a:pt x="386" y="0"/>
                </a:cubicBezTo>
              </a:path>
            </a:pathLst>
          </a:custGeom>
          <a:noFill/>
          <a:ln w="38100">
            <a:solidFill>
              <a:srgbClr val="FFFF00"/>
            </a:solidFill>
            <a:round/>
            <a:headEnd/>
            <a:tailEnd/>
          </a:ln>
        </p:spPr>
        <p:txBody>
          <a:bodyPr lIns="91436" tIns="45718" rIns="91436" bIns="45718">
            <a:prstTxWarp prst="textNoShape">
              <a:avLst/>
            </a:prstTxWarp>
          </a:bodyPr>
          <a:lstStyle/>
          <a:p>
            <a:endParaRPr lang="fr-FR">
              <a:latin typeface="Calibri"/>
              <a:cs typeface="Calibri"/>
            </a:endParaRPr>
          </a:p>
        </p:txBody>
      </p:sp>
      <p:grpSp>
        <p:nvGrpSpPr>
          <p:cNvPr id="5" name="Group 24"/>
          <p:cNvGrpSpPr>
            <a:grpSpLocks/>
          </p:cNvGrpSpPr>
          <p:nvPr/>
        </p:nvGrpSpPr>
        <p:grpSpPr bwMode="auto">
          <a:xfrm>
            <a:off x="820738" y="1447802"/>
            <a:ext cx="665162" cy="4481513"/>
            <a:chOff x="517" y="912"/>
            <a:chExt cx="419" cy="2823"/>
          </a:xfrm>
        </p:grpSpPr>
        <p:sp>
          <p:nvSpPr>
            <p:cNvPr id="119815" name="Freeform 25"/>
            <p:cNvSpPr>
              <a:spLocks/>
            </p:cNvSpPr>
            <p:nvPr/>
          </p:nvSpPr>
          <p:spPr bwMode="auto">
            <a:xfrm>
              <a:off x="517" y="912"/>
              <a:ext cx="419" cy="2484"/>
            </a:xfrm>
            <a:custGeom>
              <a:avLst/>
              <a:gdLst>
                <a:gd name="T0" fmla="*/ 419 w 419"/>
                <a:gd name="T1" fmla="*/ 0 h 2484"/>
                <a:gd name="T2" fmla="*/ 341 w 419"/>
                <a:gd name="T3" fmla="*/ 186 h 2484"/>
                <a:gd name="T4" fmla="*/ 257 w 419"/>
                <a:gd name="T5" fmla="*/ 444 h 2484"/>
                <a:gd name="T6" fmla="*/ 173 w 419"/>
                <a:gd name="T7" fmla="*/ 738 h 2484"/>
                <a:gd name="T8" fmla="*/ 89 w 419"/>
                <a:gd name="T9" fmla="*/ 1128 h 2484"/>
                <a:gd name="T10" fmla="*/ 47 w 419"/>
                <a:gd name="T11" fmla="*/ 1482 h 2484"/>
                <a:gd name="T12" fmla="*/ 5 w 419"/>
                <a:gd name="T13" fmla="*/ 2034 h 2484"/>
                <a:gd name="T14" fmla="*/ 17 w 419"/>
                <a:gd name="T15" fmla="*/ 2292 h 2484"/>
                <a:gd name="T16" fmla="*/ 53 w 419"/>
                <a:gd name="T17" fmla="*/ 2484 h 2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9"/>
                <a:gd name="T28" fmla="*/ 0 h 2484"/>
                <a:gd name="T29" fmla="*/ 419 w 419"/>
                <a:gd name="T30" fmla="*/ 2484 h 24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9" h="2484">
                  <a:moveTo>
                    <a:pt x="419" y="0"/>
                  </a:moveTo>
                  <a:cubicBezTo>
                    <a:pt x="393" y="56"/>
                    <a:pt x="368" y="112"/>
                    <a:pt x="341" y="186"/>
                  </a:cubicBezTo>
                  <a:cubicBezTo>
                    <a:pt x="314" y="260"/>
                    <a:pt x="285" y="352"/>
                    <a:pt x="257" y="444"/>
                  </a:cubicBezTo>
                  <a:cubicBezTo>
                    <a:pt x="229" y="536"/>
                    <a:pt x="201" y="624"/>
                    <a:pt x="173" y="738"/>
                  </a:cubicBezTo>
                  <a:cubicBezTo>
                    <a:pt x="145" y="852"/>
                    <a:pt x="110" y="1004"/>
                    <a:pt x="89" y="1128"/>
                  </a:cubicBezTo>
                  <a:cubicBezTo>
                    <a:pt x="68" y="1252"/>
                    <a:pt x="61" y="1331"/>
                    <a:pt x="47" y="1482"/>
                  </a:cubicBezTo>
                  <a:cubicBezTo>
                    <a:pt x="33" y="1633"/>
                    <a:pt x="10" y="1899"/>
                    <a:pt x="5" y="2034"/>
                  </a:cubicBezTo>
                  <a:cubicBezTo>
                    <a:pt x="0" y="2169"/>
                    <a:pt x="9" y="2217"/>
                    <a:pt x="17" y="2292"/>
                  </a:cubicBezTo>
                  <a:cubicBezTo>
                    <a:pt x="25" y="2367"/>
                    <a:pt x="47" y="2452"/>
                    <a:pt x="53" y="2484"/>
                  </a:cubicBezTo>
                </a:path>
              </a:pathLst>
            </a:custGeom>
            <a:noFill/>
            <a:ln w="38100">
              <a:solidFill>
                <a:srgbClr val="FF0000"/>
              </a:solidFill>
              <a:round/>
              <a:headEnd/>
              <a:tailEnd/>
            </a:ln>
          </p:spPr>
          <p:txBody>
            <a:bodyPr>
              <a:prstTxWarp prst="textNoShape">
                <a:avLst/>
              </a:prstTxWarp>
            </a:bodyPr>
            <a:lstStyle/>
            <a:p>
              <a:endParaRPr lang="fr-FR">
                <a:latin typeface="Calibri"/>
                <a:cs typeface="Calibri"/>
              </a:endParaRPr>
            </a:p>
          </p:txBody>
        </p:sp>
        <p:sp>
          <p:nvSpPr>
            <p:cNvPr id="119816" name="Freeform 26"/>
            <p:cNvSpPr>
              <a:spLocks/>
            </p:cNvSpPr>
            <p:nvPr/>
          </p:nvSpPr>
          <p:spPr bwMode="auto">
            <a:xfrm>
              <a:off x="564" y="3360"/>
              <a:ext cx="168" cy="375"/>
            </a:xfrm>
            <a:custGeom>
              <a:avLst/>
              <a:gdLst>
                <a:gd name="T0" fmla="*/ 0 w 168"/>
                <a:gd name="T1" fmla="*/ 0 h 375"/>
                <a:gd name="T2" fmla="*/ 45 w 168"/>
                <a:gd name="T3" fmla="*/ 159 h 375"/>
                <a:gd name="T4" fmla="*/ 78 w 168"/>
                <a:gd name="T5" fmla="*/ 252 h 375"/>
                <a:gd name="T6" fmla="*/ 123 w 168"/>
                <a:gd name="T7" fmla="*/ 330 h 375"/>
                <a:gd name="T8" fmla="*/ 168 w 168"/>
                <a:gd name="T9" fmla="*/ 375 h 375"/>
                <a:gd name="T10" fmla="*/ 0 60000 65536"/>
                <a:gd name="T11" fmla="*/ 0 60000 65536"/>
                <a:gd name="T12" fmla="*/ 0 60000 65536"/>
                <a:gd name="T13" fmla="*/ 0 60000 65536"/>
                <a:gd name="T14" fmla="*/ 0 60000 65536"/>
                <a:gd name="T15" fmla="*/ 0 w 168"/>
                <a:gd name="T16" fmla="*/ 0 h 375"/>
                <a:gd name="T17" fmla="*/ 168 w 168"/>
                <a:gd name="T18" fmla="*/ 375 h 375"/>
              </a:gdLst>
              <a:ahLst/>
              <a:cxnLst>
                <a:cxn ang="T10">
                  <a:pos x="T0" y="T1"/>
                </a:cxn>
                <a:cxn ang="T11">
                  <a:pos x="T2" y="T3"/>
                </a:cxn>
                <a:cxn ang="T12">
                  <a:pos x="T4" y="T5"/>
                </a:cxn>
                <a:cxn ang="T13">
                  <a:pos x="T6" y="T7"/>
                </a:cxn>
                <a:cxn ang="T14">
                  <a:pos x="T8" y="T9"/>
                </a:cxn>
              </a:cxnLst>
              <a:rect l="T15" t="T16" r="T17" b="T18"/>
              <a:pathLst>
                <a:path w="168" h="375">
                  <a:moveTo>
                    <a:pt x="0" y="0"/>
                  </a:moveTo>
                  <a:cubicBezTo>
                    <a:pt x="16" y="58"/>
                    <a:pt x="32" y="117"/>
                    <a:pt x="45" y="159"/>
                  </a:cubicBezTo>
                  <a:cubicBezTo>
                    <a:pt x="58" y="201"/>
                    <a:pt x="65" y="223"/>
                    <a:pt x="78" y="252"/>
                  </a:cubicBezTo>
                  <a:cubicBezTo>
                    <a:pt x="91" y="281"/>
                    <a:pt x="108" y="310"/>
                    <a:pt x="123" y="330"/>
                  </a:cubicBezTo>
                  <a:cubicBezTo>
                    <a:pt x="138" y="350"/>
                    <a:pt x="161" y="368"/>
                    <a:pt x="168" y="375"/>
                  </a:cubicBezTo>
                </a:path>
              </a:pathLst>
            </a:custGeom>
            <a:noFill/>
            <a:ln w="38100">
              <a:solidFill>
                <a:srgbClr val="FF0000"/>
              </a:solidFill>
              <a:round/>
              <a:headEnd/>
              <a:tailEnd/>
            </a:ln>
          </p:spPr>
          <p:txBody>
            <a:bodyPr>
              <a:prstTxWarp prst="textNoShape">
                <a:avLst/>
              </a:prstTxWarp>
            </a:bodyPr>
            <a:lstStyle/>
            <a:p>
              <a:endParaRPr lang="fr-FR">
                <a:latin typeface="Calibri"/>
                <a:cs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3602"/>
                                        </p:tgtEl>
                                        <p:attrNameLst>
                                          <p:attrName>style.visibility</p:attrName>
                                        </p:attrNameLst>
                                      </p:cBhvr>
                                      <p:to>
                                        <p:strVal val="visible"/>
                                      </p:to>
                                    </p:set>
                                    <p:animEffect transition="in" filter="wipe(right)">
                                      <p:cBhvr>
                                        <p:cTn id="7" dur="500"/>
                                        <p:tgtEl>
                                          <p:spTgt spid="3236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3607"/>
                                        </p:tgtEl>
                                        <p:attrNameLst>
                                          <p:attrName>style.visibility</p:attrName>
                                        </p:attrNameLst>
                                      </p:cBhvr>
                                      <p:to>
                                        <p:strVal val="visible"/>
                                      </p:to>
                                    </p:set>
                                    <p:animEffect transition="in" filter="wipe(left)">
                                      <p:cBhvr>
                                        <p:cTn id="17" dur="500"/>
                                        <p:tgtEl>
                                          <p:spTgt spid="32360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02" grpId="0" animBg="1"/>
      <p:bldP spid="323607" grpId="0" animBg="1"/>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134"/>
            <a:ext cx="8629650" cy="628479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Réponses F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La réponse F est une décharge récurente d’un</a:t>
            </a:r>
            <a:r>
              <a:rPr lang="fr-BE" dirty="0" smtClean="0">
                <a:solidFill>
                  <a:schemeClr val="bg1"/>
                </a:solidFill>
                <a:latin typeface="Calibri"/>
                <a:cs typeface="Calibri"/>
              </a:rPr>
              <a:t> motoneurone </a:t>
            </a:r>
            <a:r>
              <a:rPr lang="fr-BE" dirty="0" smtClean="0">
                <a:solidFill>
                  <a:schemeClr val="bg1"/>
                </a:solidFill>
                <a:latin typeface="Calibri"/>
                <a:cs typeface="Calibri"/>
              </a:rPr>
              <a:t>			activé de façon antidromique</a:t>
            </a: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La réponse F suit la réponse M </a:t>
            </a: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La décharge récurente survient dans chaque unité motrice 			pour 0-5% des stimuli</a:t>
            </a: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Plusieurs stimuli (en général 20) sont requis pour obtenir 			un échantillon de plusieurs axones moteurs</a:t>
            </a:r>
          </a:p>
          <a:p>
            <a:pPr indent="444482">
              <a:lnSpc>
                <a:spcPct val="120000"/>
              </a:lnSpc>
              <a:buBlip>
                <a:blip r:embed="rId3"/>
              </a:buBlip>
              <a:tabLst>
                <a:tab pos="374634" algn="l"/>
                <a:tab pos="444482" algn="l"/>
                <a:tab pos="901662" algn="l"/>
                <a:tab pos="2387501" algn="r"/>
                <a:tab pos="2577992" algn="l"/>
              </a:tabLst>
            </a:pPr>
            <a:r>
              <a:rPr lang="fr-BE" dirty="0" smtClean="0">
                <a:solidFill>
                  <a:schemeClr val="bg1"/>
                </a:solidFill>
                <a:latin typeface="Calibri"/>
                <a:cs typeface="Calibri"/>
              </a:rPr>
              <a:t>La latence minimale de la réponse F (F-M) est </a:t>
            </a:r>
            <a:r>
              <a:rPr lang="fr-BE" b="1" dirty="0" smtClean="0">
                <a:solidFill>
                  <a:schemeClr val="bg1"/>
                </a:solidFill>
                <a:latin typeface="Calibri"/>
                <a:cs typeface="Calibri"/>
              </a:rPr>
              <a:t>la latence 			de </a:t>
            </a:r>
            <a:r>
              <a:rPr lang="fr-BE" b="1" dirty="0" smtClean="0">
                <a:solidFill>
                  <a:srgbClr val="FFFF00"/>
                </a:solidFill>
                <a:latin typeface="Calibri"/>
                <a:cs typeface="Calibri"/>
              </a:rPr>
              <a:t>la réponse F la plus courte</a:t>
            </a:r>
            <a:r>
              <a:rPr lang="fr-BE" dirty="0" smtClean="0">
                <a:solidFill>
                  <a:srgbClr val="FFFF00"/>
                </a:solidFill>
                <a:latin typeface="Calibri"/>
                <a:cs typeface="Calibri"/>
              </a:rPr>
              <a:t> </a:t>
            </a:r>
            <a:r>
              <a:rPr lang="fr-BE" dirty="0" smtClean="0">
                <a:solidFill>
                  <a:schemeClr val="bg1"/>
                </a:solidFill>
                <a:latin typeface="Calibri"/>
                <a:cs typeface="Calibri"/>
              </a:rPr>
              <a:t>sur 20 stimuli consécutifs 			(enregistrement d’au moins 7 réponses F) </a:t>
            </a:r>
            <a:r>
              <a:rPr lang="fr-BE" b="1" dirty="0" smtClean="0">
                <a:solidFill>
                  <a:srgbClr val="FFFF00"/>
                </a:solidFill>
                <a:latin typeface="Calibri"/>
                <a:cs typeface="Calibri"/>
              </a:rPr>
              <a:t>moins la LDM</a:t>
            </a:r>
            <a:endParaRPr lang="fr-BE" baseline="-25000" dirty="0" smtClean="0">
              <a:solidFill>
                <a:srgbClr val="FFFF00"/>
              </a:solidFill>
              <a:latin typeface="Calibri"/>
              <a:cs typeface="Calibri"/>
            </a:endParaRPr>
          </a:p>
          <a:p>
            <a:pPr indent="444482">
              <a:lnSpc>
                <a:spcPct val="120000"/>
              </a:lnSpc>
              <a:buBlip>
                <a:blip r:embed="rId3"/>
              </a:buBlip>
              <a:tabLst>
                <a:tab pos="476230" algn="l"/>
                <a:tab pos="857214" algn="l"/>
                <a:tab pos="6095746" algn="l"/>
              </a:tabLst>
            </a:pPr>
            <a:endParaRPr lang="fr-BE"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66669"/>
            <a:ext cx="8629650" cy="1089525"/>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gn="just">
              <a:spcBef>
                <a:spcPct val="50000"/>
              </a:spcBef>
              <a:tabLst>
                <a:tab pos="374634" algn="l"/>
                <a:tab pos="2285905" algn="l"/>
              </a:tabLst>
            </a:pPr>
            <a:r>
              <a:rPr lang="fr-BE" b="1" dirty="0" smtClean="0">
                <a:solidFill>
                  <a:srgbClr val="CCFFCC"/>
                </a:solidFill>
                <a:latin typeface="Calibri"/>
                <a:cs typeface="Calibri"/>
              </a:rPr>
              <a:t>Ondes F : latence F-M minimale</a:t>
            </a:r>
            <a:endParaRPr lang="fr-BE" baseline="-25000" dirty="0" smtClean="0">
              <a:solidFill>
                <a:srgbClr val="CCFFCC"/>
              </a:solidFill>
              <a:latin typeface="Calibri"/>
              <a:cs typeface="Calibri"/>
            </a:endParaRPr>
          </a:p>
        </p:txBody>
      </p:sp>
      <p:pic>
        <p:nvPicPr>
          <p:cNvPr id="8" name="Picture 8" descr="F lat 1"/>
          <p:cNvPicPr>
            <a:picLocks noChangeAspect="1" noChangeArrowheads="1"/>
          </p:cNvPicPr>
          <p:nvPr/>
        </p:nvPicPr>
        <p:blipFill>
          <a:blip r:embed="rId3"/>
          <a:srcRect/>
          <a:stretch>
            <a:fillRect/>
          </a:stretch>
        </p:blipFill>
        <p:spPr bwMode="auto">
          <a:xfrm>
            <a:off x="346077" y="1314451"/>
            <a:ext cx="2371725" cy="2438400"/>
          </a:xfrm>
          <a:prstGeom prst="rect">
            <a:avLst/>
          </a:prstGeom>
          <a:noFill/>
          <a:ln w="9525">
            <a:noFill/>
            <a:miter lim="800000"/>
            <a:headEnd/>
            <a:tailEnd/>
          </a:ln>
        </p:spPr>
      </p:pic>
      <p:pic>
        <p:nvPicPr>
          <p:cNvPr id="9" name="Picture 9" descr="F lat 3"/>
          <p:cNvPicPr>
            <a:picLocks noChangeAspect="1" noChangeArrowheads="1"/>
          </p:cNvPicPr>
          <p:nvPr/>
        </p:nvPicPr>
        <p:blipFill>
          <a:blip r:embed="rId4"/>
          <a:srcRect/>
          <a:stretch>
            <a:fillRect/>
          </a:stretch>
        </p:blipFill>
        <p:spPr bwMode="auto">
          <a:xfrm>
            <a:off x="5768978" y="1241425"/>
            <a:ext cx="2282825" cy="2468563"/>
          </a:xfrm>
          <a:prstGeom prst="rect">
            <a:avLst/>
          </a:prstGeom>
          <a:noFill/>
          <a:ln w="9525">
            <a:noFill/>
            <a:miter lim="800000"/>
            <a:headEnd/>
            <a:tailEnd/>
          </a:ln>
        </p:spPr>
      </p:pic>
      <p:sp>
        <p:nvSpPr>
          <p:cNvPr id="11" name="Text Box 10"/>
          <p:cNvSpPr txBox="1">
            <a:spLocks noChangeArrowheads="1"/>
          </p:cNvSpPr>
          <p:nvPr/>
        </p:nvSpPr>
        <p:spPr bwMode="auto">
          <a:xfrm>
            <a:off x="1343025" y="3276602"/>
            <a:ext cx="1582738" cy="461661"/>
          </a:xfrm>
          <a:prstGeom prst="rect">
            <a:avLst/>
          </a:prstGeom>
          <a:noFill/>
          <a:ln w="9525">
            <a:noFill/>
            <a:miter lim="800000"/>
            <a:headEnd/>
            <a:tailEnd/>
          </a:ln>
        </p:spPr>
        <p:txBody>
          <a:bodyPr lIns="91436" tIns="45718" rIns="91436" bIns="45718">
            <a:prstTxWarp prst="textNoShape">
              <a:avLst/>
            </a:prstTxWarp>
            <a:spAutoFit/>
          </a:bodyPr>
          <a:lstStyle/>
          <a:p>
            <a:pPr>
              <a:spcBef>
                <a:spcPct val="50000"/>
              </a:spcBef>
            </a:pPr>
            <a:r>
              <a:rPr lang="fr-FR" b="1">
                <a:solidFill>
                  <a:srgbClr val="CC3300"/>
                </a:solidFill>
                <a:latin typeface="Calibri"/>
                <a:cs typeface="Calibri"/>
              </a:rPr>
              <a:t>35,3 ms</a:t>
            </a:r>
          </a:p>
        </p:txBody>
      </p:sp>
      <p:sp>
        <p:nvSpPr>
          <p:cNvPr id="12" name="Text Box 11"/>
          <p:cNvSpPr txBox="1">
            <a:spLocks noChangeArrowheads="1"/>
          </p:cNvSpPr>
          <p:nvPr/>
        </p:nvSpPr>
        <p:spPr bwMode="auto">
          <a:xfrm>
            <a:off x="6951666" y="3181353"/>
            <a:ext cx="1316037" cy="461661"/>
          </a:xfrm>
          <a:prstGeom prst="rect">
            <a:avLst/>
          </a:prstGeom>
          <a:noFill/>
          <a:ln w="9525">
            <a:noFill/>
            <a:miter lim="800000"/>
            <a:headEnd/>
            <a:tailEnd/>
          </a:ln>
        </p:spPr>
        <p:txBody>
          <a:bodyPr lIns="91436" tIns="45718" rIns="91436" bIns="45718">
            <a:prstTxWarp prst="textNoShape">
              <a:avLst/>
            </a:prstTxWarp>
            <a:spAutoFit/>
          </a:bodyPr>
          <a:lstStyle/>
          <a:p>
            <a:r>
              <a:rPr lang="fr-FR" b="1">
                <a:solidFill>
                  <a:srgbClr val="CC3300"/>
                </a:solidFill>
                <a:latin typeface="Calibri"/>
                <a:cs typeface="Calibri"/>
              </a:rPr>
              <a:t>41,3 ms</a:t>
            </a:r>
          </a:p>
        </p:txBody>
      </p:sp>
      <p:pic>
        <p:nvPicPr>
          <p:cNvPr id="13" name="Picture 12" descr="F référence à l'orteil"/>
          <p:cNvPicPr>
            <a:picLocks noChangeAspect="1" noChangeArrowheads="1"/>
          </p:cNvPicPr>
          <p:nvPr/>
        </p:nvPicPr>
        <p:blipFill>
          <a:blip r:embed="rId5"/>
          <a:srcRect/>
          <a:stretch>
            <a:fillRect/>
          </a:stretch>
        </p:blipFill>
        <p:spPr bwMode="auto">
          <a:xfrm>
            <a:off x="793750" y="4186239"/>
            <a:ext cx="2425700" cy="1712912"/>
          </a:xfrm>
          <a:prstGeom prst="rect">
            <a:avLst/>
          </a:prstGeom>
          <a:noFill/>
          <a:ln w="25400">
            <a:solidFill>
              <a:schemeClr val="tx1"/>
            </a:solidFill>
            <a:miter lim="800000"/>
            <a:headEnd/>
            <a:tailEnd/>
          </a:ln>
        </p:spPr>
      </p:pic>
      <p:pic>
        <p:nvPicPr>
          <p:cNvPr id="14" name="Picture 13" descr="F référence à la malléole"/>
          <p:cNvPicPr>
            <a:picLocks noChangeAspect="1" noChangeArrowheads="1"/>
          </p:cNvPicPr>
          <p:nvPr/>
        </p:nvPicPr>
        <p:blipFill>
          <a:blip r:embed="rId6"/>
          <a:srcRect/>
          <a:stretch>
            <a:fillRect/>
          </a:stretch>
        </p:blipFill>
        <p:spPr bwMode="auto">
          <a:xfrm>
            <a:off x="3875088" y="4051303"/>
            <a:ext cx="2386012" cy="1984375"/>
          </a:xfrm>
          <a:prstGeom prst="rect">
            <a:avLst/>
          </a:prstGeom>
          <a:noFill/>
          <a:ln w="25400">
            <a:solidFill>
              <a:schemeClr val="tx1"/>
            </a:solidFill>
            <a:miter lim="800000"/>
            <a:headEnd/>
            <a:tailEnd/>
          </a:ln>
        </p:spPr>
      </p:pic>
      <p:sp>
        <p:nvSpPr>
          <p:cNvPr id="15" name="Line 14"/>
          <p:cNvSpPr>
            <a:spLocks noChangeShapeType="1"/>
          </p:cNvSpPr>
          <p:nvPr/>
        </p:nvSpPr>
        <p:spPr bwMode="auto">
          <a:xfrm>
            <a:off x="1325566" y="1349378"/>
            <a:ext cx="1587" cy="2390775"/>
          </a:xfrm>
          <a:prstGeom prst="line">
            <a:avLst/>
          </a:prstGeom>
          <a:noFill/>
          <a:ln w="1905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grpSp>
        <p:nvGrpSpPr>
          <p:cNvPr id="16" name="Group 15"/>
          <p:cNvGrpSpPr>
            <a:grpSpLocks/>
          </p:cNvGrpSpPr>
          <p:nvPr/>
        </p:nvGrpSpPr>
        <p:grpSpPr bwMode="auto">
          <a:xfrm>
            <a:off x="3057525" y="1276350"/>
            <a:ext cx="2706688" cy="2476501"/>
            <a:chOff x="2296" y="1084"/>
            <a:chExt cx="1680" cy="1560"/>
          </a:xfrm>
        </p:grpSpPr>
        <p:pic>
          <p:nvPicPr>
            <p:cNvPr id="17" name="Picture 16" descr="F lat 2"/>
            <p:cNvPicPr>
              <a:picLocks noChangeAspect="1" noChangeArrowheads="1"/>
            </p:cNvPicPr>
            <p:nvPr/>
          </p:nvPicPr>
          <p:blipFill>
            <a:blip r:embed="rId7"/>
            <a:srcRect/>
            <a:stretch>
              <a:fillRect/>
            </a:stretch>
          </p:blipFill>
          <p:spPr bwMode="auto">
            <a:xfrm>
              <a:off x="2296" y="1084"/>
              <a:ext cx="1503" cy="1560"/>
            </a:xfrm>
            <a:prstGeom prst="rect">
              <a:avLst/>
            </a:prstGeom>
            <a:noFill/>
            <a:ln w="9525">
              <a:noFill/>
              <a:miter lim="800000"/>
              <a:headEnd/>
              <a:tailEnd/>
            </a:ln>
          </p:spPr>
        </p:pic>
        <p:sp>
          <p:nvSpPr>
            <p:cNvPr id="18" name="Text Box 17"/>
            <p:cNvSpPr txBox="1">
              <a:spLocks noChangeArrowheads="1"/>
            </p:cNvSpPr>
            <p:nvPr/>
          </p:nvSpPr>
          <p:spPr bwMode="auto">
            <a:xfrm>
              <a:off x="2978" y="2338"/>
              <a:ext cx="998" cy="291"/>
            </a:xfrm>
            <a:prstGeom prst="rect">
              <a:avLst/>
            </a:prstGeom>
            <a:noFill/>
            <a:ln w="9525">
              <a:noFill/>
              <a:miter lim="800000"/>
              <a:headEnd/>
              <a:tailEnd/>
            </a:ln>
          </p:spPr>
          <p:txBody>
            <a:bodyPr>
              <a:prstTxWarp prst="textNoShape">
                <a:avLst/>
              </a:prstTxWarp>
              <a:spAutoFit/>
            </a:bodyPr>
            <a:lstStyle/>
            <a:p>
              <a:r>
                <a:rPr lang="fr-FR" b="1">
                  <a:solidFill>
                    <a:srgbClr val="CC3300"/>
                  </a:solidFill>
                  <a:latin typeface="Calibri"/>
                  <a:cs typeface="Calibri"/>
                </a:rPr>
                <a:t>39,7 ms</a:t>
              </a:r>
            </a:p>
          </p:txBody>
        </p:sp>
        <p:sp>
          <p:nvSpPr>
            <p:cNvPr id="19" name="Line 18"/>
            <p:cNvSpPr>
              <a:spLocks noChangeShapeType="1"/>
            </p:cNvSpPr>
            <p:nvPr/>
          </p:nvSpPr>
          <p:spPr bwMode="auto">
            <a:xfrm>
              <a:off x="2986" y="1126"/>
              <a:ext cx="0" cy="1506"/>
            </a:xfrm>
            <a:prstGeom prst="line">
              <a:avLst/>
            </a:prstGeom>
            <a:noFill/>
            <a:ln w="19050">
              <a:solidFill>
                <a:srgbClr val="CC3300"/>
              </a:solidFill>
              <a:round/>
              <a:headEnd/>
              <a:tailEnd/>
            </a:ln>
          </p:spPr>
          <p:txBody>
            <a:bodyPr>
              <a:prstTxWarp prst="textNoShape">
                <a:avLst/>
              </a:prstTxWarp>
            </a:bodyPr>
            <a:lstStyle/>
            <a:p>
              <a:endParaRPr lang="en-US">
                <a:latin typeface="Calibri"/>
                <a:cs typeface="Calibri"/>
              </a:endParaRPr>
            </a:p>
          </p:txBody>
        </p:sp>
      </p:grpSp>
      <p:sp>
        <p:nvSpPr>
          <p:cNvPr id="20" name="Line 19"/>
          <p:cNvSpPr>
            <a:spLocks noChangeShapeType="1"/>
          </p:cNvSpPr>
          <p:nvPr/>
        </p:nvSpPr>
        <p:spPr bwMode="auto">
          <a:xfrm>
            <a:off x="6845301" y="1266827"/>
            <a:ext cx="1588" cy="2390775"/>
          </a:xfrm>
          <a:prstGeom prst="line">
            <a:avLst/>
          </a:prstGeom>
          <a:noFill/>
          <a:ln w="19050">
            <a:solidFill>
              <a:srgbClr val="CC3300"/>
            </a:solidFill>
            <a:round/>
            <a:headEnd/>
            <a:tailEnd/>
          </a:ln>
        </p:spPr>
        <p:txBody>
          <a:bodyPr lIns="91436" tIns="45718" rIns="91436" bIns="45718">
            <a:prstTxWarp prst="textNoShape">
              <a:avLst/>
            </a:prstTxWarp>
          </a:bodyPr>
          <a:lstStyle/>
          <a:p>
            <a:endParaRPr lang="en-US">
              <a:latin typeface="Calibri"/>
              <a:cs typeface="Calibri"/>
            </a:endParaRPr>
          </a:p>
        </p:txBody>
      </p:sp>
      <p:sp>
        <p:nvSpPr>
          <p:cNvPr id="21" name="Text Box 20"/>
          <p:cNvSpPr txBox="1">
            <a:spLocks noChangeArrowheads="1"/>
          </p:cNvSpPr>
          <p:nvPr/>
        </p:nvSpPr>
        <p:spPr bwMode="auto">
          <a:xfrm>
            <a:off x="6647550" y="4792666"/>
            <a:ext cx="1344831" cy="830993"/>
          </a:xfrm>
          <a:prstGeom prst="rect">
            <a:avLst/>
          </a:prstGeom>
          <a:noFill/>
          <a:ln w="9525">
            <a:noFill/>
            <a:miter lim="800000"/>
            <a:headEnd/>
            <a:tailEnd/>
          </a:ln>
        </p:spPr>
        <p:txBody>
          <a:bodyPr wrap="none" lIns="91436" tIns="45718" rIns="91436" bIns="45718">
            <a:prstTxWarp prst="textNoShape">
              <a:avLst/>
            </a:prstTxWarp>
            <a:spAutoFit/>
          </a:bodyPr>
          <a:lstStyle/>
          <a:p>
            <a:pPr algn="ctr"/>
            <a:r>
              <a:rPr lang="fr-FR" dirty="0">
                <a:solidFill>
                  <a:schemeClr val="bg1"/>
                </a:solidFill>
                <a:latin typeface="Calibri"/>
                <a:cs typeface="Calibri"/>
              </a:rPr>
              <a:t>Influence</a:t>
            </a:r>
            <a:br>
              <a:rPr lang="fr-FR" dirty="0">
                <a:solidFill>
                  <a:schemeClr val="bg1"/>
                </a:solidFill>
                <a:latin typeface="Calibri"/>
                <a:cs typeface="Calibri"/>
              </a:rPr>
            </a:br>
            <a:r>
              <a:rPr lang="fr-FR" dirty="0">
                <a:solidFill>
                  <a:schemeClr val="bg1"/>
                </a:solidFill>
                <a:latin typeface="Calibri"/>
                <a:cs typeface="Calibri"/>
              </a:rPr>
              <a:t>de G2</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133"/>
            <a:ext cx="8629650" cy="628479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Réponses F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Unité motrice</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Axone moteur </a:t>
            </a:r>
            <a:r>
              <a:rPr lang="fr-BE" dirty="0" smtClean="0">
                <a:solidFill>
                  <a:srgbClr val="FFFFFF"/>
                </a:solidFill>
                <a:latin typeface="Calibri"/>
                <a:cs typeface="Calibri"/>
                <a:sym typeface="Symbol" pitchFamily="-1" charset="2"/>
              </a:rPr>
              <a:t> =</a:t>
            </a:r>
            <a:br>
              <a:rPr lang="fr-BE" dirty="0" smtClean="0">
                <a:solidFill>
                  <a:srgbClr val="FFFFFF"/>
                </a:solidFill>
                <a:latin typeface="Calibri"/>
                <a:cs typeface="Calibri"/>
                <a:sym typeface="Symbol" pitchFamily="-1" charset="2"/>
              </a:rPr>
            </a:br>
            <a:r>
              <a:rPr lang="fr-BE" dirty="0" smtClean="0">
                <a:solidFill>
                  <a:srgbClr val="FFFFFF"/>
                </a:solidFill>
                <a:latin typeface="Calibri"/>
                <a:cs typeface="Calibri"/>
                <a:sym typeface="Symbol" pitchFamily="-1" charset="2"/>
              </a:rPr>
              <a:t>		afférence et efférence</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sym typeface="Symbol" pitchFamily="-1" charset="2"/>
              </a:rPr>
              <a:t>Stimulation nerveuse</a:t>
            </a:r>
            <a:br>
              <a:rPr lang="fr-BE" dirty="0" smtClean="0">
                <a:solidFill>
                  <a:srgbClr val="FFFFFF"/>
                </a:solidFill>
                <a:latin typeface="Calibri"/>
                <a:cs typeface="Calibri"/>
                <a:sym typeface="Symbol" pitchFamily="-1" charset="2"/>
              </a:rPr>
            </a:br>
            <a:r>
              <a:rPr lang="fr-BE" dirty="0" smtClean="0">
                <a:solidFill>
                  <a:srgbClr val="FFFFFF"/>
                </a:solidFill>
                <a:latin typeface="Calibri"/>
                <a:cs typeface="Calibri"/>
                <a:sym typeface="Symbol" pitchFamily="-1" charset="2"/>
              </a:rPr>
              <a:t>		détection musculaire</a:t>
            </a:r>
            <a:br>
              <a:rPr lang="fr-BE" dirty="0" smtClean="0">
                <a:solidFill>
                  <a:srgbClr val="FFFFFF"/>
                </a:solidFill>
                <a:latin typeface="Calibri"/>
                <a:cs typeface="Calibri"/>
                <a:sym typeface="Symbol" pitchFamily="-1" charset="2"/>
              </a:rPr>
            </a:br>
            <a:r>
              <a:rPr lang="fr-BE" dirty="0" smtClean="0">
                <a:solidFill>
                  <a:srgbClr val="FFFFFF"/>
                </a:solidFill>
                <a:latin typeface="Calibri"/>
                <a:cs typeface="Calibri"/>
                <a:sym typeface="Symbol" pitchFamily="-1" charset="2"/>
              </a:rPr>
              <a:t>		(surface ou aiguille)</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sym typeface="Symbol" pitchFamily="-1" charset="2"/>
              </a:rPr>
              <a:t>À chaque stimulation</a:t>
            </a:r>
            <a:br>
              <a:rPr lang="fr-BE" dirty="0" smtClean="0">
                <a:solidFill>
                  <a:srgbClr val="FFFFFF"/>
                </a:solidFill>
                <a:latin typeface="Calibri"/>
                <a:cs typeface="Calibri"/>
                <a:sym typeface="Symbol" pitchFamily="-1" charset="2"/>
              </a:rPr>
            </a:br>
            <a:r>
              <a:rPr lang="fr-BE" dirty="0" smtClean="0">
                <a:solidFill>
                  <a:srgbClr val="FFFFFF"/>
                </a:solidFill>
                <a:latin typeface="Calibri"/>
                <a:cs typeface="Calibri"/>
                <a:sym typeface="Symbol" pitchFamily="-1" charset="2"/>
              </a:rPr>
              <a:t>		 5% des motoneurones</a:t>
            </a:r>
            <a:br>
              <a:rPr lang="fr-BE" dirty="0" smtClean="0">
                <a:solidFill>
                  <a:srgbClr val="FFFFFF"/>
                </a:solidFill>
                <a:latin typeface="Calibri"/>
                <a:cs typeface="Calibri"/>
                <a:sym typeface="Symbol" pitchFamily="-1" charset="2"/>
              </a:rPr>
            </a:br>
            <a:r>
              <a:rPr lang="fr-BE" dirty="0" smtClean="0">
                <a:solidFill>
                  <a:srgbClr val="FFFFFF"/>
                </a:solidFill>
                <a:latin typeface="Calibri"/>
                <a:cs typeface="Calibri"/>
                <a:sym typeface="Symbol" pitchFamily="-1" charset="2"/>
              </a:rPr>
              <a:t>		génèrent une réponse F</a:t>
            </a:r>
          </a:p>
          <a:p>
            <a:pPr marL="342886" indent="-342886">
              <a:spcBef>
                <a:spcPct val="20000"/>
              </a:spcBef>
              <a:buClr>
                <a:srgbClr val="FF3300"/>
              </a:buClr>
              <a:buSzPct val="120000"/>
              <a:buBlip>
                <a:blip r:embed="rId4"/>
              </a:buBlip>
              <a:tabLst>
                <a:tab pos="850865" algn="l"/>
                <a:tab pos="1054056" algn="l"/>
                <a:tab pos="1803325" algn="l"/>
                <a:tab pos="4098754" algn="l"/>
              </a:tabLst>
              <a:defRPr/>
            </a:pPr>
            <a:endParaRPr lang="en-GB" dirty="0" smtClean="0">
              <a:solidFill>
                <a:srgbClr val="FFFFFF"/>
              </a:solidFill>
              <a:effectLst>
                <a:outerShdw blurRad="38100" dist="38100" dir="2700000" algn="tl">
                  <a:srgbClr val="DDDDDD"/>
                </a:outerShdw>
              </a:effectLst>
              <a:latin typeface="Calibri"/>
              <a:cs typeface="Calibri"/>
              <a:sym typeface="Wingdings" pitchFamily="-1" charset="2"/>
            </a:endParaRPr>
          </a:p>
          <a:p>
            <a:pPr indent="444482">
              <a:lnSpc>
                <a:spcPct val="120000"/>
              </a:lnSpc>
              <a:buBlip>
                <a:blip r:embed="rId3"/>
              </a:buBlip>
              <a:tabLst>
                <a:tab pos="476230" algn="l"/>
                <a:tab pos="857214" algn="l"/>
                <a:tab pos="6095746" algn="l"/>
              </a:tabLst>
            </a:pPr>
            <a:endParaRPr lang="fr-BE" dirty="0">
              <a:solidFill>
                <a:srgbClr val="FFFFFF"/>
              </a:solidFill>
              <a:latin typeface="Calibri"/>
              <a:cs typeface="Calibri"/>
            </a:endParaRPr>
          </a:p>
        </p:txBody>
      </p:sp>
      <p:pic>
        <p:nvPicPr>
          <p:cNvPr id="8" name="Picture 16" descr="TRUC"/>
          <p:cNvPicPr>
            <a:picLocks noChangeAspect="1" noChangeArrowheads="1"/>
          </p:cNvPicPr>
          <p:nvPr/>
        </p:nvPicPr>
        <p:blipFill>
          <a:blip r:embed="rId5"/>
          <a:srcRect/>
          <a:stretch>
            <a:fillRect/>
          </a:stretch>
        </p:blipFill>
        <p:spPr bwMode="auto">
          <a:xfrm>
            <a:off x="5370513" y="682627"/>
            <a:ext cx="3117850" cy="49593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132"/>
            <a:ext cx="8629650" cy="5767728"/>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Réponses F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Latence minimale</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Chronodispersion</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sym typeface="Symbol" pitchFamily="-1" charset="2"/>
              </a:rPr>
              <a:t>Amplitude</a:t>
            </a:r>
          </a:p>
          <a:p>
            <a:pPr marL="342886" indent="-342886">
              <a:spcBef>
                <a:spcPct val="20000"/>
              </a:spcBef>
              <a:buClr>
                <a:srgbClr val="FF3300"/>
              </a:buClr>
              <a:buSzPct val="120000"/>
              <a:tabLst>
                <a:tab pos="444482" algn="l"/>
                <a:tab pos="1054056" algn="l"/>
                <a:tab pos="1803325" algn="l"/>
                <a:tab pos="4098754" algn="l"/>
              </a:tabLst>
              <a:defRPr/>
            </a:pPr>
            <a:r>
              <a:rPr lang="fr-BE" dirty="0" smtClean="0">
                <a:solidFill>
                  <a:srgbClr val="FFFFFF"/>
                </a:solidFill>
                <a:latin typeface="Calibri"/>
                <a:cs typeface="Calibri"/>
                <a:sym typeface="Symbol" pitchFamily="-1" charset="2"/>
              </a:rPr>
              <a:t>		Persistance</a:t>
            </a:r>
          </a:p>
          <a:p>
            <a:pPr marL="952460" lvl="1" indent="393683">
              <a:spcBef>
                <a:spcPct val="20000"/>
              </a:spcBef>
              <a:buClr>
                <a:srgbClr val="FF3300"/>
              </a:buClr>
              <a:buSzPct val="120000"/>
              <a:buFont typeface="Wingdings" pitchFamily="-1" charset="2"/>
              <a:buChar char="Ø"/>
              <a:tabLst>
                <a:tab pos="850865" algn="l"/>
                <a:tab pos="1054056" algn="l"/>
                <a:tab pos="1803325" algn="l"/>
                <a:tab pos="3225666" algn="l"/>
                <a:tab pos="4098754" algn="l"/>
              </a:tabLst>
              <a:defRPr/>
            </a:pPr>
            <a:r>
              <a:rPr lang="fr-BE" dirty="0" smtClean="0">
                <a:solidFill>
                  <a:srgbClr val="FFFFFF"/>
                </a:solidFill>
                <a:latin typeface="Calibri"/>
                <a:ea typeface="ＭＳ Ｐゴシック" pitchFamily="-1" charset="-128"/>
                <a:cs typeface="Calibri"/>
                <a:sym typeface="Symbol" pitchFamily="-1" charset="2"/>
              </a:rPr>
              <a:t>nb d’axones :	- perte axonale</a:t>
            </a:r>
            <a:br>
              <a:rPr lang="fr-BE" dirty="0" smtClean="0">
                <a:solidFill>
                  <a:srgbClr val="FFFFFF"/>
                </a:solidFill>
                <a:latin typeface="Calibri"/>
                <a:ea typeface="ＭＳ Ｐゴシック" pitchFamily="-1" charset="-128"/>
                <a:cs typeface="Calibri"/>
                <a:sym typeface="Symbol" pitchFamily="-1" charset="2"/>
              </a:rPr>
            </a:br>
            <a:r>
              <a:rPr lang="fr-BE" dirty="0" smtClean="0">
                <a:solidFill>
                  <a:srgbClr val="FFFFFF"/>
                </a:solidFill>
                <a:latin typeface="Calibri"/>
                <a:ea typeface="ＭＳ Ｐゴシック" pitchFamily="-1" charset="-128"/>
                <a:cs typeface="Calibri"/>
                <a:sym typeface="Symbol" pitchFamily="-1" charset="2"/>
              </a:rPr>
              <a:t>			- B.C.</a:t>
            </a:r>
          </a:p>
          <a:p>
            <a:pPr marL="952460" lvl="1" indent="393683">
              <a:spcBef>
                <a:spcPct val="20000"/>
              </a:spcBef>
              <a:buClr>
                <a:srgbClr val="FF3300"/>
              </a:buClr>
              <a:buSzPct val="120000"/>
              <a:buFont typeface="Wingdings" pitchFamily="-1" charset="2"/>
              <a:buChar char="Ø"/>
              <a:tabLst>
                <a:tab pos="850865" algn="l"/>
                <a:tab pos="1054056" algn="l"/>
                <a:tab pos="1803325" algn="l"/>
                <a:tab pos="4098754" algn="l"/>
              </a:tabLst>
              <a:defRPr/>
            </a:pPr>
            <a:r>
              <a:rPr lang="fr-BE" dirty="0" smtClean="0">
                <a:solidFill>
                  <a:srgbClr val="FFFFFF"/>
                </a:solidFill>
                <a:latin typeface="Calibri"/>
                <a:ea typeface="ＭＳ Ｐゴシック" pitchFamily="-1" charset="-128"/>
                <a:cs typeface="Calibri"/>
                <a:sym typeface="Symbol" pitchFamily="-1" charset="2"/>
              </a:rPr>
              <a:t>excitabilité médullaire</a:t>
            </a:r>
          </a:p>
          <a:p>
            <a:pPr marL="952460" lvl="1" indent="393683">
              <a:spcBef>
                <a:spcPct val="20000"/>
              </a:spcBef>
              <a:buClr>
                <a:srgbClr val="FF3300"/>
              </a:buClr>
              <a:buSzPct val="120000"/>
              <a:buFont typeface="Wingdings" pitchFamily="-1" charset="2"/>
              <a:buChar char="Ø"/>
              <a:tabLst>
                <a:tab pos="850865" algn="l"/>
                <a:tab pos="1054056" algn="l"/>
                <a:tab pos="1803325" algn="l"/>
                <a:tab pos="4098754" algn="l"/>
              </a:tabLst>
              <a:defRPr/>
            </a:pPr>
            <a:r>
              <a:rPr lang="fr-BE" dirty="0" smtClean="0">
                <a:solidFill>
                  <a:srgbClr val="FFFFFF"/>
                </a:solidFill>
                <a:latin typeface="Calibri"/>
                <a:ea typeface="ＭＳ Ｐゴシック" pitchFamily="-1" charset="-128"/>
                <a:cs typeface="Calibri"/>
                <a:sym typeface="Symbol" pitchFamily="-1" charset="2"/>
              </a:rPr>
              <a:t>taille des unités motrices</a:t>
            </a:r>
          </a:p>
          <a:p>
            <a:pPr marL="342886" indent="-342886">
              <a:spcBef>
                <a:spcPct val="20000"/>
              </a:spcBef>
              <a:buClr>
                <a:srgbClr val="FF3300"/>
              </a:buClr>
              <a:buSzPct val="120000"/>
              <a:tabLst>
                <a:tab pos="850865" algn="l"/>
                <a:tab pos="1054056" algn="l"/>
                <a:tab pos="1803325" algn="l"/>
                <a:tab pos="4098754" algn="l"/>
              </a:tabLst>
              <a:defRPr/>
            </a:pPr>
            <a:r>
              <a:rPr lang="fr-BE" dirty="0" smtClean="0">
                <a:effectLst>
                  <a:outerShdw blurRad="38100" dist="38100" dir="2700000" algn="tl">
                    <a:srgbClr val="DDDDDD"/>
                  </a:outerShdw>
                </a:effectLst>
                <a:latin typeface="Calibri"/>
                <a:cs typeface="Calibri"/>
                <a:sym typeface="Symbol" pitchFamily="-1" charset="2"/>
              </a:rPr>
              <a:t> </a:t>
            </a:r>
            <a:endParaRPr lang="en-GB" dirty="0" smtClean="0">
              <a:solidFill>
                <a:srgbClr val="FFFFFF"/>
              </a:solidFill>
              <a:effectLst>
                <a:outerShdw blurRad="38100" dist="38100" dir="2700000" algn="tl">
                  <a:srgbClr val="DDDDDD"/>
                </a:outerShdw>
              </a:effectLst>
              <a:latin typeface="Calibri"/>
              <a:cs typeface="Calibri"/>
              <a:sym typeface="Wingdings" pitchFamily="-1" charset="2"/>
            </a:endParaRPr>
          </a:p>
          <a:p>
            <a:pPr indent="444482">
              <a:lnSpc>
                <a:spcPct val="120000"/>
              </a:lnSpc>
              <a:buBlip>
                <a:blip r:embed="rId3"/>
              </a:buBlip>
              <a:tabLst>
                <a:tab pos="476230" algn="l"/>
                <a:tab pos="857214" algn="l"/>
                <a:tab pos="6095746" algn="l"/>
              </a:tabLst>
            </a:pPr>
            <a:endParaRPr lang="fr-BE" dirty="0">
              <a:solidFill>
                <a:srgbClr val="FFFFFF"/>
              </a:solidFill>
              <a:latin typeface="Calibri"/>
              <a:cs typeface="Calibri"/>
            </a:endParaRPr>
          </a:p>
        </p:txBody>
      </p:sp>
      <p:pic>
        <p:nvPicPr>
          <p:cNvPr id="9" name="Picture 16" descr="Img0013"/>
          <p:cNvPicPr>
            <a:picLocks noChangeAspect="1" noChangeArrowheads="1"/>
          </p:cNvPicPr>
          <p:nvPr/>
        </p:nvPicPr>
        <p:blipFill>
          <a:blip r:embed="rId4"/>
          <a:srcRect/>
          <a:stretch>
            <a:fillRect/>
          </a:stretch>
        </p:blipFill>
        <p:spPr bwMode="auto">
          <a:xfrm>
            <a:off x="5784850" y="1752600"/>
            <a:ext cx="3263900" cy="3352800"/>
          </a:xfrm>
          <a:prstGeom prst="rect">
            <a:avLst/>
          </a:prstGeom>
          <a:noFill/>
          <a:ln w="9525">
            <a:noFill/>
            <a:miter lim="800000"/>
            <a:headEnd/>
            <a:tailEnd/>
          </a:ln>
        </p:spPr>
      </p:pic>
      <p:sp>
        <p:nvSpPr>
          <p:cNvPr id="11" name="Text Box 17"/>
          <p:cNvSpPr txBox="1">
            <a:spLocks noChangeArrowheads="1"/>
          </p:cNvSpPr>
          <p:nvPr/>
        </p:nvSpPr>
        <p:spPr bwMode="auto">
          <a:xfrm>
            <a:off x="6229350" y="5334002"/>
            <a:ext cx="2438400" cy="461661"/>
          </a:xfrm>
          <a:prstGeom prst="rect">
            <a:avLst/>
          </a:prstGeom>
          <a:noFill/>
          <a:ln w="9525">
            <a:noFill/>
            <a:miter lim="800000"/>
            <a:headEnd/>
            <a:tailEnd/>
          </a:ln>
          <a:effectLst/>
        </p:spPr>
        <p:txBody>
          <a:bodyPr lIns="91436" tIns="45718" rIns="91436" bIns="45718">
            <a:prstTxWarp prst="textNoShape">
              <a:avLst/>
            </a:prstTxWarp>
            <a:spAutoFit/>
          </a:bodyPr>
          <a:lstStyle/>
          <a:p>
            <a:pPr eaLnBrk="0" hangingPunct="0">
              <a:spcBef>
                <a:spcPct val="50000"/>
              </a:spcBef>
              <a:defRPr/>
            </a:pPr>
            <a:r>
              <a:rPr lang="fr-FR" b="1" dirty="0" smtClean="0">
                <a:solidFill>
                  <a:srgbClr val="FFFF00"/>
                </a:solidFill>
                <a:latin typeface="Calibri"/>
                <a:cs typeface="Calibri"/>
              </a:rPr>
              <a:t>Ulnaire : </a:t>
            </a:r>
            <a:r>
              <a:rPr lang="fr-FR" b="1" dirty="0">
                <a:solidFill>
                  <a:srgbClr val="FFFF00"/>
                </a:solidFill>
                <a:latin typeface="Calibri"/>
                <a:cs typeface="Calibri"/>
              </a:rPr>
              <a:t>CIDP</a:t>
            </a:r>
          </a:p>
        </p:txBody>
      </p:sp>
      <p:sp>
        <p:nvSpPr>
          <p:cNvPr id="12" name="Line 18"/>
          <p:cNvSpPr>
            <a:spLocks noChangeShapeType="1"/>
          </p:cNvSpPr>
          <p:nvPr/>
        </p:nvSpPr>
        <p:spPr bwMode="auto">
          <a:xfrm>
            <a:off x="6942141" y="1778000"/>
            <a:ext cx="1587" cy="3300413"/>
          </a:xfrm>
          <a:prstGeom prst="line">
            <a:avLst/>
          </a:prstGeom>
          <a:noFill/>
          <a:ln w="28575">
            <a:solidFill>
              <a:srgbClr val="FF3300"/>
            </a:solidFill>
            <a:round/>
            <a:headEnd/>
            <a:tailEnd/>
          </a:ln>
        </p:spPr>
        <p:txBody>
          <a:bodyPr wrap="none" lIns="91436" tIns="45718" rIns="91436" bIns="45718"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132"/>
            <a:ext cx="8629650" cy="4068802"/>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Réponses F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M. Sup.		n. médian : 	C8 </a:t>
            </a:r>
            <a:r>
              <a:rPr lang="fr-BE" u="sng" dirty="0" smtClean="0">
                <a:solidFill>
                  <a:srgbClr val="FFFFFF"/>
                </a:solidFill>
                <a:latin typeface="Calibri"/>
                <a:cs typeface="Calibri"/>
              </a:rPr>
              <a:t>D1</a:t>
            </a:r>
            <a:r>
              <a:rPr lang="fr-BE" dirty="0" smtClean="0">
                <a:solidFill>
                  <a:srgbClr val="FFFFFF"/>
                </a:solidFill>
                <a:latin typeface="Calibri"/>
                <a:cs typeface="Calibri"/>
              </a:rPr>
              <a:t>	&lt; 30 ms</a:t>
            </a:r>
            <a:br>
              <a:rPr lang="fr-BE" dirty="0" smtClean="0">
                <a:solidFill>
                  <a:srgbClr val="FFFFFF"/>
                </a:solidFill>
                <a:latin typeface="Calibri"/>
                <a:cs typeface="Calibri"/>
              </a:rPr>
            </a:br>
            <a:r>
              <a:rPr lang="fr-BE" dirty="0" smtClean="0">
                <a:solidFill>
                  <a:srgbClr val="FFFFFF"/>
                </a:solidFill>
                <a:latin typeface="Calibri"/>
                <a:cs typeface="Calibri"/>
              </a:rPr>
              <a:t>					n. ulnaire: 	</a:t>
            </a:r>
            <a:r>
              <a:rPr lang="fr-BE" u="sng" dirty="0" smtClean="0">
                <a:solidFill>
                  <a:srgbClr val="FFFFFF"/>
                </a:solidFill>
                <a:latin typeface="Calibri"/>
                <a:cs typeface="Calibri"/>
              </a:rPr>
              <a:t>C8</a:t>
            </a:r>
            <a:r>
              <a:rPr lang="fr-BE" dirty="0" smtClean="0">
                <a:solidFill>
                  <a:srgbClr val="FFFFFF"/>
                </a:solidFill>
                <a:latin typeface="Calibri"/>
                <a:cs typeface="Calibri"/>
              </a:rPr>
              <a:t> D1 	&lt; 30 ms</a:t>
            </a:r>
            <a:br>
              <a:rPr lang="fr-BE" dirty="0" smtClean="0">
                <a:solidFill>
                  <a:srgbClr val="FFFFFF"/>
                </a:solidFill>
                <a:latin typeface="Calibri"/>
                <a:cs typeface="Calibri"/>
              </a:rPr>
            </a:br>
            <a:r>
              <a:rPr lang="fr-BE" dirty="0" smtClean="0">
                <a:solidFill>
                  <a:srgbClr val="FFFFFF"/>
                </a:solidFill>
                <a:latin typeface="Calibri"/>
                <a:cs typeface="Calibri"/>
              </a:rPr>
              <a:t>					(n. radial :	C7)	&lt; 22 ms</a:t>
            </a:r>
            <a:br>
              <a:rPr lang="fr-BE" dirty="0" smtClean="0">
                <a:solidFill>
                  <a:srgbClr val="FFFFFF"/>
                </a:solidFill>
                <a:latin typeface="Calibri"/>
                <a:cs typeface="Calibri"/>
              </a:rPr>
            </a:br>
            <a:r>
              <a:rPr lang="fr-BE" dirty="0" smtClean="0">
                <a:solidFill>
                  <a:srgbClr val="FFFFFF"/>
                </a:solidFill>
                <a:latin typeface="Calibri"/>
                <a:cs typeface="Calibri"/>
              </a:rPr>
              <a:t>		</a:t>
            </a:r>
          </a:p>
          <a:p>
            <a:pPr indent="444482">
              <a:lnSpc>
                <a:spcPct val="120000"/>
              </a:lnSpc>
              <a:buBlip>
                <a:blip r:embed="rId3"/>
              </a:buBlip>
              <a:tabLst>
                <a:tab pos="374634" algn="l"/>
                <a:tab pos="444482" algn="l"/>
                <a:tab pos="901662" algn="l"/>
                <a:tab pos="2387501" algn="r"/>
                <a:tab pos="2577992" algn="l"/>
              </a:tabLst>
            </a:pPr>
            <a:r>
              <a:rPr lang="fr-BE" dirty="0" smtClean="0">
                <a:solidFill>
                  <a:srgbClr val="FFFFFF"/>
                </a:solidFill>
                <a:latin typeface="Calibri"/>
                <a:cs typeface="Calibri"/>
              </a:rPr>
              <a:t>M. Inf.		n. fibulaire:	</a:t>
            </a:r>
            <a:r>
              <a:rPr lang="fr-BE" u="sng" dirty="0" smtClean="0">
                <a:solidFill>
                  <a:srgbClr val="FFFFFF"/>
                </a:solidFill>
                <a:latin typeface="Calibri"/>
                <a:cs typeface="Calibri"/>
              </a:rPr>
              <a:t>L5</a:t>
            </a:r>
            <a:r>
              <a:rPr lang="fr-BE" dirty="0" smtClean="0">
                <a:solidFill>
                  <a:srgbClr val="FFFFFF"/>
                </a:solidFill>
                <a:latin typeface="Calibri"/>
                <a:cs typeface="Calibri"/>
              </a:rPr>
              <a:t> S1	&lt; 58 ms</a:t>
            </a:r>
            <a:br>
              <a:rPr lang="fr-BE" dirty="0" smtClean="0">
                <a:solidFill>
                  <a:srgbClr val="FFFFFF"/>
                </a:solidFill>
                <a:latin typeface="Calibri"/>
                <a:cs typeface="Calibri"/>
              </a:rPr>
            </a:br>
            <a:r>
              <a:rPr lang="fr-BE" dirty="0" smtClean="0">
                <a:solidFill>
                  <a:srgbClr val="FFFFFF"/>
                </a:solidFill>
                <a:latin typeface="Calibri"/>
                <a:cs typeface="Calibri"/>
              </a:rPr>
              <a:t>					n. tibial:		</a:t>
            </a:r>
            <a:r>
              <a:rPr lang="fr-BE" u="sng" dirty="0" smtClean="0">
                <a:solidFill>
                  <a:srgbClr val="FFFFFF"/>
                </a:solidFill>
                <a:latin typeface="Calibri"/>
                <a:cs typeface="Calibri"/>
              </a:rPr>
              <a:t>S1</a:t>
            </a:r>
            <a:r>
              <a:rPr lang="fr-BE" dirty="0" smtClean="0">
                <a:solidFill>
                  <a:srgbClr val="FFFFFF"/>
                </a:solidFill>
                <a:latin typeface="Calibri"/>
                <a:cs typeface="Calibri"/>
              </a:rPr>
              <a:t> S2	&lt; 58 ms</a:t>
            </a:r>
            <a:endParaRPr lang="fr-BE"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11131"/>
            <a:ext cx="8629650" cy="6210926"/>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r>
              <a:rPr lang="fr-BE" b="1" dirty="0" smtClean="0">
                <a:solidFill>
                  <a:srgbClr val="CCFFCC"/>
                </a:solidFill>
                <a:latin typeface="Calibri"/>
                <a:cs typeface="Calibri"/>
              </a:rPr>
              <a:t>Réponses F :</a:t>
            </a:r>
          </a:p>
          <a:p>
            <a:pPr indent="444482">
              <a:lnSpc>
                <a:spcPct val="120000"/>
              </a:lnSpc>
              <a:buBlip>
                <a:blip r:embed="rId3"/>
              </a:buBlip>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b="1" dirty="0" smtClean="0">
                <a:solidFill>
                  <a:srgbClr val="FFFF00"/>
                </a:solidFill>
                <a:latin typeface="Calibri"/>
                <a:cs typeface="Calibri"/>
              </a:rPr>
              <a:t>Latence minimale</a:t>
            </a:r>
          </a:p>
          <a:p>
            <a:pPr marL="1435040" lvl="2" indent="-577826" eaLnBrk="0" hangingPunct="0">
              <a:spcBef>
                <a:spcPct val="20000"/>
              </a:spcBef>
              <a:buClr>
                <a:schemeClr val="bg1"/>
              </a:buClr>
              <a:buSzPct val="120000"/>
              <a:buFont typeface="Wingdings" pitchFamily="-1" charset="2"/>
              <a:buChar char="Ø"/>
              <a:tabLst>
                <a:tab pos="3143119" algn="l"/>
              </a:tabLst>
              <a:defRPr/>
            </a:pPr>
            <a:r>
              <a:rPr lang="fr-FR" dirty="0" smtClean="0">
                <a:solidFill>
                  <a:srgbClr val="FFFFFF"/>
                </a:solidFill>
                <a:latin typeface="Calibri"/>
                <a:cs typeface="Calibri"/>
              </a:rPr>
              <a:t>normes en fonction de l’âge et de la taille</a:t>
            </a:r>
          </a:p>
          <a:p>
            <a:pPr marL="1435040" lvl="2" indent="-577826" eaLnBrk="0" hangingPunct="0">
              <a:spcBef>
                <a:spcPct val="20000"/>
              </a:spcBef>
              <a:buClr>
                <a:schemeClr val="bg1"/>
              </a:buClr>
              <a:buSzPct val="120000"/>
              <a:buFont typeface="Wingdings" pitchFamily="-1" charset="2"/>
              <a:buChar char="Ø"/>
              <a:tabLst>
                <a:tab pos="3143119" algn="l"/>
              </a:tabLst>
              <a:defRPr/>
            </a:pPr>
            <a:r>
              <a:rPr lang="fr-FR" dirty="0" smtClean="0">
                <a:solidFill>
                  <a:srgbClr val="FFFFFF"/>
                </a:solidFill>
                <a:latin typeface="Calibri"/>
                <a:cs typeface="Calibri"/>
              </a:rPr>
              <a:t>différence G/Dr : 			&lt; 2 ms aux M.S.</a:t>
            </a:r>
            <a:br>
              <a:rPr lang="fr-FR" dirty="0" smtClean="0">
                <a:solidFill>
                  <a:srgbClr val="FFFFFF"/>
                </a:solidFill>
                <a:latin typeface="Calibri"/>
                <a:cs typeface="Calibri"/>
              </a:rPr>
            </a:br>
            <a:r>
              <a:rPr lang="fr-FR" dirty="0" smtClean="0">
                <a:solidFill>
                  <a:srgbClr val="FFFFFF"/>
                </a:solidFill>
                <a:latin typeface="Calibri"/>
                <a:cs typeface="Calibri"/>
              </a:rPr>
              <a:t>				&lt; 4 ms aux M.I.</a:t>
            </a:r>
          </a:p>
          <a:p>
            <a:pPr marL="1435040" lvl="2" indent="-577826" eaLnBrk="0" hangingPunct="0">
              <a:spcBef>
                <a:spcPct val="20000"/>
              </a:spcBef>
              <a:buClr>
                <a:schemeClr val="bg1"/>
              </a:buClr>
              <a:buSzPct val="120000"/>
              <a:buFont typeface="Wingdings" pitchFamily="-1" charset="2"/>
              <a:buChar char="Ø"/>
              <a:tabLst>
                <a:tab pos="3143119" algn="l"/>
              </a:tabLst>
              <a:defRPr/>
            </a:pPr>
            <a:r>
              <a:rPr lang="fr-FR" dirty="0" smtClean="0">
                <a:solidFill>
                  <a:srgbClr val="FFFFFF"/>
                </a:solidFill>
                <a:latin typeface="Calibri"/>
                <a:cs typeface="Calibri"/>
              </a:rPr>
              <a:t>différence médian/ulnaire: 	&lt; 2 ms</a:t>
            </a:r>
          </a:p>
          <a:p>
            <a:pPr marL="1435040" lvl="2" indent="-577826" eaLnBrk="0" hangingPunct="0">
              <a:spcBef>
                <a:spcPct val="20000"/>
              </a:spcBef>
              <a:buClr>
                <a:schemeClr val="bg1"/>
              </a:buClr>
              <a:buSzPct val="120000"/>
              <a:buFont typeface="Wingdings" pitchFamily="-1" charset="2"/>
              <a:buChar char="Ø"/>
              <a:tabLst>
                <a:tab pos="3143119" algn="l"/>
              </a:tabLst>
              <a:defRPr/>
            </a:pPr>
            <a:r>
              <a:rPr lang="fr-FR" dirty="0" smtClean="0">
                <a:solidFill>
                  <a:srgbClr val="FFFFFF"/>
                </a:solidFill>
                <a:latin typeface="Calibri"/>
                <a:cs typeface="Calibri"/>
              </a:rPr>
              <a:t>différence fibulaire/tibial: 	&lt; 4 ms</a:t>
            </a:r>
            <a:endParaRPr lang="fr-BE" dirty="0" smtClean="0">
              <a:solidFill>
                <a:srgbClr val="FFFFFF"/>
              </a:solidFill>
              <a:latin typeface="Calibri"/>
              <a:cs typeface="Calibri"/>
            </a:endParaRPr>
          </a:p>
          <a:p>
            <a:pPr marL="1142952" lvl="2" indent="-285738" eaLnBrk="0" hangingPunct="0">
              <a:spcBef>
                <a:spcPct val="20000"/>
              </a:spcBef>
              <a:buClr>
                <a:srgbClr val="FF0000"/>
              </a:buClr>
              <a:buSzPct val="120000"/>
              <a:tabLst>
                <a:tab pos="3143119" algn="l"/>
              </a:tabLst>
              <a:defRPr/>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b="1" dirty="0" smtClean="0">
                <a:solidFill>
                  <a:srgbClr val="FFFF00"/>
                </a:solidFill>
                <a:latin typeface="Calibri"/>
                <a:cs typeface="Calibri"/>
              </a:rPr>
              <a:t>Chronodispersion</a:t>
            </a:r>
          </a:p>
          <a:p>
            <a:pPr marL="1435040" lvl="2" indent="-577826" eaLnBrk="0" hangingPunct="0">
              <a:spcBef>
                <a:spcPct val="20000"/>
              </a:spcBef>
              <a:buClr>
                <a:schemeClr val="bg1"/>
              </a:buClr>
              <a:buSzPct val="120000"/>
              <a:buFont typeface="Wingdings" pitchFamily="-1" charset="2"/>
              <a:buChar char="Ø"/>
              <a:tabLst>
                <a:tab pos="3143119" algn="l"/>
              </a:tabLst>
              <a:defRPr/>
            </a:pPr>
            <a:r>
              <a:rPr lang="fr-FR" dirty="0" smtClean="0">
                <a:solidFill>
                  <a:srgbClr val="FFFFFF"/>
                </a:solidFill>
                <a:latin typeface="Calibri"/>
                <a:cs typeface="Calibri"/>
              </a:rPr>
              <a:t>M.S. : 				&lt; </a:t>
            </a:r>
            <a:r>
              <a:rPr lang="fr-BE" dirty="0" smtClean="0">
                <a:solidFill>
                  <a:srgbClr val="FFFFFF"/>
                </a:solidFill>
                <a:latin typeface="Calibri"/>
                <a:cs typeface="Calibri"/>
              </a:rPr>
              <a:t>6</a:t>
            </a:r>
            <a:r>
              <a:rPr lang="fr-FR" dirty="0" smtClean="0">
                <a:solidFill>
                  <a:srgbClr val="FFFFFF"/>
                </a:solidFill>
                <a:latin typeface="Calibri"/>
                <a:cs typeface="Calibri"/>
              </a:rPr>
              <a:t> ms</a:t>
            </a:r>
          </a:p>
          <a:p>
            <a:pPr marL="1435040" lvl="2" indent="-577826" eaLnBrk="0" hangingPunct="0">
              <a:spcBef>
                <a:spcPct val="20000"/>
              </a:spcBef>
              <a:buClr>
                <a:schemeClr val="bg1"/>
              </a:buClr>
              <a:buSzPct val="120000"/>
              <a:buFont typeface="Wingdings" pitchFamily="-1" charset="2"/>
              <a:buChar char="Ø"/>
              <a:tabLst>
                <a:tab pos="3143119" algn="l"/>
              </a:tabLst>
              <a:defRPr/>
            </a:pPr>
            <a:r>
              <a:rPr lang="fr-FR" dirty="0" smtClean="0">
                <a:solidFill>
                  <a:srgbClr val="FFFFFF"/>
                </a:solidFill>
                <a:latin typeface="Calibri"/>
                <a:cs typeface="Calibri"/>
              </a:rPr>
              <a:t>M.I. : 				&lt; 10 ms</a:t>
            </a:r>
          </a:p>
          <a:p>
            <a:pPr indent="444482">
              <a:lnSpc>
                <a:spcPct val="120000"/>
              </a:lnSpc>
              <a:buBlip>
                <a:blip r:embed="rId3"/>
              </a:buBlip>
              <a:tabLst>
                <a:tab pos="476230" algn="l"/>
                <a:tab pos="857214" algn="l"/>
                <a:tab pos="6095746" algn="l"/>
              </a:tabLst>
            </a:pPr>
            <a:endParaRPr lang="fr-BE"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1027"/>
          <p:cNvSpPr>
            <a:spLocks noChangeArrowheads="1"/>
          </p:cNvSpPr>
          <p:nvPr/>
        </p:nvSpPr>
        <p:spPr bwMode="auto">
          <a:xfrm>
            <a:off x="0" y="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5" name="Rectangle 2"/>
          <p:cNvSpPr>
            <a:spLocks noChangeArrowheads="1"/>
          </p:cNvSpPr>
          <p:nvPr/>
        </p:nvSpPr>
        <p:spPr bwMode="auto">
          <a:xfrm>
            <a:off x="0" y="-12700"/>
            <a:ext cx="9144000" cy="6248400"/>
          </a:xfrm>
          <a:prstGeom prst="rect">
            <a:avLst/>
          </a:prstGeom>
          <a:solidFill>
            <a:srgbClr val="800080"/>
          </a:solidFill>
          <a:ln w="9525">
            <a:noFill/>
            <a:miter lim="800000"/>
            <a:headEnd/>
            <a:tailEnd/>
          </a:ln>
        </p:spPr>
        <p:txBody>
          <a:bodyPr wrap="none" lIns="91436" tIns="45718" rIns="91436" bIns="45718" anchor="ctr">
            <a:prstTxWarp prst="textNoShape">
              <a:avLst/>
            </a:prstTxWarp>
          </a:bodyPr>
          <a:lstStyle/>
          <a:p>
            <a:endParaRPr lang="fr-FR" dirty="0">
              <a:latin typeface="Calibri"/>
              <a:cs typeface="Calibri"/>
            </a:endParaRPr>
          </a:p>
        </p:txBody>
      </p:sp>
      <p:sp>
        <p:nvSpPr>
          <p:cNvPr id="6" name="Text Box 4"/>
          <p:cNvSpPr txBox="1">
            <a:spLocks noChangeArrowheads="1"/>
          </p:cNvSpPr>
          <p:nvPr/>
        </p:nvSpPr>
        <p:spPr bwMode="auto">
          <a:xfrm>
            <a:off x="152400" y="6324602"/>
            <a:ext cx="7061200" cy="461661"/>
          </a:xfrm>
          <a:prstGeom prst="rect">
            <a:avLst/>
          </a:prstGeom>
          <a:noFill/>
          <a:ln w="9525">
            <a:noFill/>
            <a:miter lim="800000"/>
            <a:headEnd/>
            <a:tailEnd/>
          </a:ln>
        </p:spPr>
        <p:txBody>
          <a:bodyPr wrap="square" lIns="91436" tIns="45718" rIns="91436" bIns="45718">
            <a:prstTxWarp prst="textNoShape">
              <a:avLst/>
            </a:prstTxWarp>
            <a:spAutoFit/>
          </a:bodyPr>
          <a:lstStyle/>
          <a:p>
            <a:pPr>
              <a:spcBef>
                <a:spcPct val="50000"/>
              </a:spcBef>
            </a:pPr>
            <a:r>
              <a:rPr lang="fr-FR" b="1" dirty="0" smtClean="0">
                <a:solidFill>
                  <a:schemeClr val="bg1"/>
                </a:solidFill>
                <a:latin typeface="Calibri"/>
                <a:cs typeface="Calibri"/>
              </a:rPr>
              <a:t>Réponses tardives et intermédiaires</a:t>
            </a:r>
            <a:endParaRPr lang="fr-FR" b="1" dirty="0">
              <a:solidFill>
                <a:schemeClr val="bg1"/>
              </a:solidFill>
              <a:latin typeface="Calibri"/>
              <a:cs typeface="Calibri"/>
            </a:endParaRPr>
          </a:p>
        </p:txBody>
      </p:sp>
      <p:sp>
        <p:nvSpPr>
          <p:cNvPr id="10" name="Text Box 1030"/>
          <p:cNvSpPr txBox="1">
            <a:spLocks noChangeArrowheads="1"/>
          </p:cNvSpPr>
          <p:nvPr/>
        </p:nvSpPr>
        <p:spPr bwMode="auto">
          <a:xfrm>
            <a:off x="247650" y="-395268"/>
            <a:ext cx="8629650" cy="6297103"/>
          </a:xfrm>
          <a:prstGeom prst="rect">
            <a:avLst/>
          </a:prstGeom>
          <a:noFill/>
          <a:ln w="31750">
            <a:noFill/>
            <a:miter lim="800000"/>
            <a:headEnd/>
            <a:tailEnd/>
          </a:ln>
        </p:spPr>
        <p:txBody>
          <a:bodyPr wrap="square" lIns="91436" tIns="45718" rIns="91436" bIns="45718">
            <a:prstTxWarp prst="textNoShape">
              <a:avLst/>
            </a:prstTxWarp>
            <a:spAutoFit/>
          </a:bodyPr>
          <a:lstStyle/>
          <a:p>
            <a:pPr>
              <a:lnSpc>
                <a:spcPct val="120000"/>
              </a:lnSpc>
              <a:tabLst>
                <a:tab pos="476230" algn="l"/>
                <a:tab pos="857214" algn="l"/>
                <a:tab pos="6095746" algn="l"/>
              </a:tabLst>
            </a:pPr>
            <a:endParaRPr lang="fr-BE" b="1" dirty="0" smtClean="0">
              <a:solidFill>
                <a:srgbClr val="CCFFCC"/>
              </a:solidFill>
              <a:latin typeface="Calibri"/>
              <a:cs typeface="Calibri"/>
            </a:endParaRPr>
          </a:p>
          <a:p>
            <a:pPr>
              <a:lnSpc>
                <a:spcPct val="120000"/>
              </a:lnSpc>
              <a:tabLst>
                <a:tab pos="374634" algn="l"/>
                <a:tab pos="444482" algn="l"/>
                <a:tab pos="901662" algn="l"/>
                <a:tab pos="2387501" algn="r"/>
                <a:tab pos="2577992" algn="l"/>
              </a:tabLst>
            </a:pPr>
            <a:endParaRPr lang="fr-BE"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b="1" dirty="0" smtClean="0">
                <a:solidFill>
                  <a:srgbClr val="FFFF00"/>
                </a:solidFill>
                <a:latin typeface="Calibri"/>
                <a:cs typeface="Calibri"/>
              </a:rPr>
              <a:t>Persistance</a:t>
            </a:r>
          </a:p>
          <a:p>
            <a:pPr marL="1346144" lvl="2" indent="-488929" eaLnBrk="0" hangingPunct="0">
              <a:spcBef>
                <a:spcPct val="20000"/>
              </a:spcBef>
              <a:buSzPct val="120000"/>
              <a:buFont typeface="Wingdings" pitchFamily="-1" charset="2"/>
              <a:buChar char="Ø"/>
              <a:tabLst>
                <a:tab pos="1904921" algn="l"/>
              </a:tabLst>
              <a:defRPr/>
            </a:pPr>
            <a:r>
              <a:rPr lang="fr-FR" dirty="0" smtClean="0">
                <a:solidFill>
                  <a:srgbClr val="FFFFFF"/>
                </a:solidFill>
                <a:latin typeface="Calibri"/>
                <a:cs typeface="Calibri"/>
              </a:rPr>
              <a:t>Médian : 	&gt; 60 % (LN : 50%)</a:t>
            </a:r>
          </a:p>
          <a:p>
            <a:pPr marL="1346144" lvl="2" indent="-488929" eaLnBrk="0" hangingPunct="0">
              <a:spcBef>
                <a:spcPct val="20000"/>
              </a:spcBef>
              <a:buSzPct val="120000"/>
              <a:buFont typeface="Wingdings" pitchFamily="-1" charset="2"/>
              <a:buChar char="Ø"/>
              <a:tabLst>
                <a:tab pos="1904921" algn="l"/>
              </a:tabLst>
              <a:defRPr/>
            </a:pPr>
            <a:r>
              <a:rPr lang="fr-FR" dirty="0" smtClean="0">
                <a:solidFill>
                  <a:srgbClr val="FFFFFF"/>
                </a:solidFill>
                <a:latin typeface="Calibri"/>
                <a:cs typeface="Calibri"/>
              </a:rPr>
              <a:t>Ulnaire: 	&gt; 80 % (LN : 50%)</a:t>
            </a:r>
          </a:p>
          <a:p>
            <a:pPr marL="1346144" lvl="2" indent="-488929" eaLnBrk="0" hangingPunct="0">
              <a:spcBef>
                <a:spcPct val="20000"/>
              </a:spcBef>
              <a:buSzPct val="120000"/>
              <a:buFont typeface="Wingdings" pitchFamily="-1" charset="2"/>
              <a:buChar char="Ø"/>
              <a:tabLst>
                <a:tab pos="1904921" algn="l"/>
              </a:tabLst>
              <a:defRPr/>
            </a:pPr>
            <a:r>
              <a:rPr lang="fr-FR" dirty="0" smtClean="0">
                <a:solidFill>
                  <a:srgbClr val="FFFFFF"/>
                </a:solidFill>
                <a:latin typeface="Calibri"/>
                <a:cs typeface="Calibri"/>
              </a:rPr>
              <a:t>Fibulaire:	 &gt; 30 % (LN : 10%)</a:t>
            </a:r>
          </a:p>
          <a:p>
            <a:pPr marL="1346144" lvl="2" indent="-488929" eaLnBrk="0" hangingPunct="0">
              <a:spcBef>
                <a:spcPct val="20000"/>
              </a:spcBef>
              <a:buSzPct val="120000"/>
              <a:buFont typeface="Wingdings" pitchFamily="-1" charset="2"/>
              <a:buChar char="Ø"/>
              <a:tabLst>
                <a:tab pos="1904921" algn="l"/>
              </a:tabLst>
              <a:defRPr/>
            </a:pPr>
            <a:r>
              <a:rPr lang="fr-FR" dirty="0" smtClean="0">
                <a:solidFill>
                  <a:srgbClr val="FFFFFF"/>
                </a:solidFill>
                <a:latin typeface="Calibri"/>
                <a:cs typeface="Calibri"/>
              </a:rPr>
              <a:t>Tibial: 	</a:t>
            </a:r>
            <a:r>
              <a:rPr lang="fr-FR" b="1" dirty="0" smtClean="0">
                <a:solidFill>
                  <a:srgbClr val="FFFF00"/>
                </a:solidFill>
                <a:latin typeface="Calibri"/>
                <a:cs typeface="Calibri"/>
              </a:rPr>
              <a:t>&gt; 90 % (LN : 80%)</a:t>
            </a:r>
          </a:p>
          <a:p>
            <a:pPr marL="1803325" lvl="3" indent="-279388" eaLnBrk="0" hangingPunct="0">
              <a:spcBef>
                <a:spcPct val="20000"/>
              </a:spcBef>
              <a:buClr>
                <a:schemeClr val="tx1"/>
              </a:buClr>
              <a:buSzPct val="120000"/>
              <a:tabLst>
                <a:tab pos="1904921" algn="l"/>
              </a:tabLst>
              <a:defRPr/>
            </a:pPr>
            <a:r>
              <a:rPr lang="fr-FR" dirty="0" smtClean="0">
                <a:solidFill>
                  <a:srgbClr val="FFFFFF"/>
                </a:solidFill>
                <a:latin typeface="Calibri"/>
                <a:cs typeface="Calibri"/>
              </a:rPr>
              <a:t>	- précocement altéré dans le SGB</a:t>
            </a:r>
          </a:p>
          <a:p>
            <a:pPr marL="1803325" lvl="3" indent="-279388" eaLnBrk="0" hangingPunct="0">
              <a:spcBef>
                <a:spcPct val="20000"/>
              </a:spcBef>
              <a:buClr>
                <a:schemeClr val="tx1"/>
              </a:buClr>
              <a:buSzPct val="120000"/>
              <a:tabLst>
                <a:tab pos="1904921" algn="l"/>
              </a:tabLst>
              <a:defRPr/>
            </a:pPr>
            <a:r>
              <a:rPr lang="fr-FR" dirty="0" smtClean="0">
                <a:solidFill>
                  <a:srgbClr val="FFFFFF"/>
                </a:solidFill>
                <a:latin typeface="Calibri"/>
                <a:cs typeface="Calibri"/>
              </a:rPr>
              <a:t>	- atteintes </a:t>
            </a:r>
            <a:r>
              <a:rPr lang="fr-FR" dirty="0" err="1" smtClean="0">
                <a:solidFill>
                  <a:srgbClr val="FFFFFF"/>
                </a:solidFill>
                <a:latin typeface="Calibri"/>
                <a:cs typeface="Calibri"/>
              </a:rPr>
              <a:t>corticospinales</a:t>
            </a:r>
            <a:endParaRPr lang="fr-FR" dirty="0" smtClean="0">
              <a:solidFill>
                <a:srgbClr val="FFFFFF"/>
              </a:solidFill>
              <a:latin typeface="Calibri"/>
              <a:cs typeface="Calibri"/>
            </a:endParaRPr>
          </a:p>
          <a:p>
            <a:pPr indent="444482">
              <a:lnSpc>
                <a:spcPct val="120000"/>
              </a:lnSpc>
              <a:buBlip>
                <a:blip r:embed="rId3"/>
              </a:buBlip>
              <a:tabLst>
                <a:tab pos="374634" algn="l"/>
                <a:tab pos="444482" algn="l"/>
                <a:tab pos="901662" algn="l"/>
                <a:tab pos="2387501" algn="r"/>
                <a:tab pos="2577992" algn="l"/>
              </a:tabLst>
            </a:pPr>
            <a:r>
              <a:rPr lang="fr-FR" b="1" dirty="0" smtClean="0">
                <a:solidFill>
                  <a:srgbClr val="FFFF00"/>
                </a:solidFill>
                <a:latin typeface="Calibri"/>
                <a:cs typeface="Calibri"/>
              </a:rPr>
              <a:t>Amplitude</a:t>
            </a:r>
          </a:p>
          <a:p>
            <a:pPr marL="1346144" lvl="2" indent="-488929" eaLnBrk="0" hangingPunct="0">
              <a:spcBef>
                <a:spcPct val="20000"/>
              </a:spcBef>
              <a:buClr>
                <a:schemeClr val="bg1"/>
              </a:buClr>
              <a:buSzPct val="120000"/>
              <a:buFont typeface="Wingdings" pitchFamily="-1" charset="2"/>
              <a:buChar char="Ø"/>
              <a:tabLst>
                <a:tab pos="1904921" algn="l"/>
              </a:tabLst>
              <a:defRPr/>
            </a:pPr>
            <a:r>
              <a:rPr lang="fr-FR" dirty="0" smtClean="0">
                <a:solidFill>
                  <a:srgbClr val="FFFFFF"/>
                </a:solidFill>
                <a:latin typeface="Calibri"/>
                <a:cs typeface="Calibri"/>
              </a:rPr>
              <a:t>&lt; 5 % de la M</a:t>
            </a:r>
          </a:p>
          <a:p>
            <a:pPr marL="1346144" lvl="2" indent="-488929" eaLnBrk="0" hangingPunct="0">
              <a:spcBef>
                <a:spcPct val="20000"/>
              </a:spcBef>
              <a:buClr>
                <a:schemeClr val="bg1"/>
              </a:buClr>
              <a:buSzPct val="120000"/>
              <a:buFont typeface="Wingdings" pitchFamily="-1" charset="2"/>
              <a:buChar char="Ø"/>
              <a:tabLst>
                <a:tab pos="1904921" algn="l"/>
              </a:tabLst>
              <a:defRPr/>
            </a:pPr>
            <a:r>
              <a:rPr lang="fr-FR" dirty="0" smtClean="0">
                <a:solidFill>
                  <a:srgbClr val="FFFFFF"/>
                </a:solidFill>
                <a:latin typeface="Calibri"/>
                <a:cs typeface="Calibri"/>
              </a:rPr>
              <a:t>formellement pathologique si &gt; 10 %</a:t>
            </a:r>
          </a:p>
          <a:p>
            <a:pPr marL="1803325" lvl="3" indent="-279388" eaLnBrk="0" hangingPunct="0">
              <a:spcBef>
                <a:spcPct val="20000"/>
              </a:spcBef>
              <a:buClr>
                <a:schemeClr val="tx2"/>
              </a:buClr>
              <a:buSzPct val="120000"/>
              <a:tabLst>
                <a:tab pos="1904921" algn="l"/>
              </a:tabLst>
              <a:defRPr/>
            </a:pPr>
            <a:r>
              <a:rPr lang="fr-FR" dirty="0" smtClean="0">
                <a:solidFill>
                  <a:srgbClr val="FFFFFF"/>
                </a:solidFill>
                <a:latin typeface="Calibri"/>
                <a:cs typeface="Calibri"/>
              </a:rPr>
              <a:t>	- atteintes </a:t>
            </a:r>
            <a:r>
              <a:rPr lang="fr-FR" dirty="0" err="1" smtClean="0">
                <a:solidFill>
                  <a:srgbClr val="FFFFFF"/>
                </a:solidFill>
                <a:latin typeface="Calibri"/>
                <a:cs typeface="Calibri"/>
              </a:rPr>
              <a:t>corticospinales</a:t>
            </a:r>
            <a:r>
              <a:rPr lang="fr-FR" dirty="0" smtClean="0">
                <a:solidFill>
                  <a:srgbClr val="FFFFFF"/>
                </a:solidFill>
                <a:latin typeface="Calibri"/>
                <a:cs typeface="Calibri"/>
              </a:rPr>
              <a:t> </a:t>
            </a:r>
          </a:p>
          <a:p>
            <a:pPr marL="1803325" lvl="3" indent="-279388" eaLnBrk="0" hangingPunct="0">
              <a:spcBef>
                <a:spcPct val="20000"/>
              </a:spcBef>
              <a:buClr>
                <a:schemeClr val="tx2"/>
              </a:buClr>
              <a:buSzPct val="120000"/>
              <a:tabLst>
                <a:tab pos="1904921" algn="l"/>
              </a:tabLst>
              <a:defRPr/>
            </a:pPr>
            <a:r>
              <a:rPr lang="fr-FR" dirty="0" smtClean="0">
                <a:solidFill>
                  <a:srgbClr val="FFFFFF"/>
                </a:solidFill>
                <a:latin typeface="Calibri"/>
                <a:cs typeface="Calibri"/>
              </a:rPr>
              <a:t>	- réinnervation collatérale</a:t>
            </a:r>
            <a:endParaRPr lang="fr-BE" dirty="0">
              <a:solidFill>
                <a:srgbClr val="FFFFFF"/>
              </a:solidFill>
              <a:latin typeface="Calibri"/>
              <a:cs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Times New Roman"/>
        <a:cs typeface="Times New Roman"/>
      </a:majorFont>
      <a:minorFont>
        <a:latin typeface="Times New Roman"/>
        <a:ea typeface="Times New Roman"/>
        <a:cs typeface="Times New Roma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43280</TotalTime>
  <Words>10794</Words>
  <Application>Microsoft Macintosh PowerPoint</Application>
  <PresentationFormat>Présentation à l'écran (4:3)</PresentationFormat>
  <Paragraphs>1050</Paragraphs>
  <Slides>127</Slides>
  <Notes>126</Notes>
  <HiddenSlides>0</HiddenSlides>
  <MMClips>0</MMClips>
  <ScaleCrop>false</ScaleCrop>
  <HeadingPairs>
    <vt:vector size="4" baseType="variant">
      <vt:variant>
        <vt:lpstr>Modèle de conception</vt:lpstr>
      </vt:variant>
      <vt:variant>
        <vt:i4>1</vt:i4>
      </vt:variant>
      <vt:variant>
        <vt:lpstr>Titres des diapositives</vt:lpstr>
      </vt:variant>
      <vt:variant>
        <vt:i4>127</vt:i4>
      </vt:variant>
    </vt:vector>
  </HeadingPairs>
  <TitlesOfParts>
    <vt:vector size="128" baseType="lpstr">
      <vt:lpstr>Modèle par défaut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Diapositive 109</vt:lpstr>
      <vt:lpstr>Diapositive 110</vt:lpstr>
      <vt:lpstr>Diapositive 111</vt:lpstr>
      <vt:lpstr>Diapositive 112</vt:lpstr>
      <vt:lpstr>Diapositive 113</vt:lpstr>
      <vt:lpstr>Diapositive 114</vt:lpstr>
      <vt:lpstr>Diapositive 115</vt:lpstr>
      <vt:lpstr>Diapositive 116</vt:lpstr>
      <vt:lpstr>Diapositive 117</vt:lpstr>
      <vt:lpstr>Diapositive 118</vt:lpstr>
      <vt:lpstr>Diapositive 119</vt:lpstr>
      <vt:lpstr>Diapositive 120</vt:lpstr>
      <vt:lpstr>Diapositive 121</vt:lpstr>
      <vt:lpstr>Diapositive 122</vt:lpstr>
      <vt:lpstr>Diapositive 123</vt:lpstr>
      <vt:lpstr>Diapositive 124</vt:lpstr>
      <vt:lpstr>Diapositive 125</vt:lpstr>
      <vt:lpstr>Diapositive 126</vt:lpstr>
      <vt:lpstr>Diapositive 127</vt:lpstr>
    </vt:vector>
  </TitlesOfParts>
  <Company>Liminh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Wangpage</dc:creator>
  <cp:lastModifiedBy>Francois Wang</cp:lastModifiedBy>
  <cp:revision>510</cp:revision>
  <dcterms:created xsi:type="dcterms:W3CDTF">2016-05-19T05:30:58Z</dcterms:created>
  <dcterms:modified xsi:type="dcterms:W3CDTF">2016-05-19T13:56:12Z</dcterms:modified>
</cp:coreProperties>
</file>