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669088" cy="97536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1392" y="462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F2B6-D72A-4C9E-AB14-6A44AE88A06F}" type="datetimeFigureOut">
              <a:rPr lang="fr-FR" smtClean="0"/>
              <a:pPr/>
              <a:t>13/11/2013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80451-E877-406E-B60F-B379ECE167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98827" y="521942"/>
            <a:ext cx="20666296" cy="2682182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Characterization of fengycin homologues produced by</a:t>
            </a:r>
            <a:r>
              <a:rPr lang="en-US" sz="6000" i="1" dirty="0" smtClean="0"/>
              <a:t> B. amyloliquefaciens</a:t>
            </a:r>
            <a:r>
              <a:rPr lang="en-US" sz="6000" dirty="0" smtClean="0"/>
              <a:t> (ET) strain isolated from a salt lake ( Eastern Algeria)</a:t>
            </a:r>
            <a:endParaRPr lang="fr-FR" sz="6000" dirty="0"/>
          </a:p>
        </p:txBody>
      </p:sp>
      <p:sp>
        <p:nvSpPr>
          <p:cNvPr id="4" name="ZoneTexte 3"/>
          <p:cNvSpPr txBox="1"/>
          <p:nvPr/>
        </p:nvSpPr>
        <p:spPr>
          <a:xfrm>
            <a:off x="522363" y="3330254"/>
            <a:ext cx="28875208" cy="8002191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 smtClean="0"/>
          </a:p>
          <a:p>
            <a:pPr algn="ctr"/>
            <a:r>
              <a:rPr lang="fr-FR" sz="3600" u="sng" dirty="0" smtClean="0"/>
              <a:t>Asma Ait Kaki</a:t>
            </a:r>
            <a:r>
              <a:rPr lang="fr-FR" sz="3600" u="sng" baseline="30000" dirty="0" smtClean="0"/>
              <a:t>1</a:t>
            </a:r>
            <a:r>
              <a:rPr lang="fr-FR" sz="3600" baseline="30000" dirty="0" smtClean="0"/>
              <a:t>, 2</a:t>
            </a:r>
            <a:r>
              <a:rPr lang="fr-FR" sz="3600" dirty="0" smtClean="0"/>
              <a:t>, </a:t>
            </a:r>
            <a:r>
              <a:rPr lang="fr-FR" sz="3600" dirty="0" err="1" smtClean="0"/>
              <a:t>Noreddine</a:t>
            </a:r>
            <a:r>
              <a:rPr lang="fr-FR" sz="3600" dirty="0" smtClean="0"/>
              <a:t> Kacem Chaouche</a:t>
            </a:r>
            <a:r>
              <a:rPr lang="fr-FR" sz="3600" baseline="30000" dirty="0" smtClean="0"/>
              <a:t>2</a:t>
            </a:r>
            <a:r>
              <a:rPr lang="fr-FR" sz="3600" dirty="0" smtClean="0"/>
              <a:t>,  </a:t>
            </a:r>
            <a:r>
              <a:rPr lang="fr-FR" sz="3600" dirty="0" err="1" smtClean="0"/>
              <a:t>Monira</a:t>
            </a:r>
            <a:r>
              <a:rPr lang="fr-FR" sz="3600" dirty="0" smtClean="0"/>
              <a:t> Kara Ali</a:t>
            </a:r>
            <a:r>
              <a:rPr lang="fr-FR" sz="3600" baseline="30000" dirty="0" smtClean="0"/>
              <a:t>2</a:t>
            </a:r>
            <a:r>
              <a:rPr lang="fr-FR" sz="3600" dirty="0" smtClean="0"/>
              <a:t>, Asma Milet</a:t>
            </a:r>
            <a:r>
              <a:rPr lang="fr-FR" sz="3600" baseline="30000" dirty="0" smtClean="0"/>
              <a:t>2</a:t>
            </a:r>
            <a:r>
              <a:rPr lang="fr-FR" sz="3600" dirty="0" smtClean="0"/>
              <a:t>, Nassim Moula</a:t>
            </a:r>
            <a:r>
              <a:rPr lang="fr-FR" sz="3600" baseline="30000" dirty="0" smtClean="0"/>
              <a:t>3</a:t>
            </a:r>
            <a:r>
              <a:rPr lang="fr-FR" sz="3600" dirty="0" smtClean="0"/>
              <a:t>,  </a:t>
            </a:r>
            <a:r>
              <a:rPr lang="fr-FR" sz="3600" dirty="0" smtClean="0"/>
              <a:t>Marc Ongena</a:t>
            </a:r>
            <a:r>
              <a:rPr lang="fr-FR" sz="3600" baseline="30000" dirty="0" smtClean="0"/>
              <a:t>1</a:t>
            </a:r>
            <a:r>
              <a:rPr lang="fr-FR" sz="3600" dirty="0" smtClean="0"/>
              <a:t>, Philippe Thonart</a:t>
            </a:r>
            <a:r>
              <a:rPr lang="fr-FR" sz="3600" baseline="30000" dirty="0" smtClean="0"/>
              <a:t>1</a:t>
            </a:r>
            <a:endParaRPr lang="fr-FR" sz="3600" dirty="0" smtClean="0"/>
          </a:p>
          <a:p>
            <a:pPr lvl="0"/>
            <a:endParaRPr lang="en-US" sz="3600" dirty="0" smtClean="0"/>
          </a:p>
          <a:p>
            <a:pPr marL="742950" lvl="0" indent="-742950">
              <a:buAutoNum type="arabicPeriod"/>
            </a:pPr>
            <a:endParaRPr lang="en-US" sz="3600" i="1" dirty="0" smtClean="0"/>
          </a:p>
          <a:p>
            <a:pPr marL="742950" lvl="0" indent="-742950">
              <a:buAutoNum type="arabicPeriod"/>
            </a:pPr>
            <a:r>
              <a:rPr lang="en-US" sz="3600" i="1" dirty="0" smtClean="0"/>
              <a:t>Walloon </a:t>
            </a:r>
            <a:r>
              <a:rPr lang="en-US" sz="3600" i="1" dirty="0" smtClean="0"/>
              <a:t>Centre of Applied Biology (CWBI)-ULG-Belgium</a:t>
            </a:r>
          </a:p>
          <a:p>
            <a:pPr marL="742950" indent="-742950">
              <a:buFontTx/>
              <a:buAutoNum type="arabicPeriod"/>
            </a:pPr>
            <a:r>
              <a:rPr lang="en-US" sz="3600" i="1" dirty="0" smtClean="0"/>
              <a:t>Laboratory of Mycology, Biotechnologies, and Microbial Activity, University of </a:t>
            </a:r>
            <a:r>
              <a:rPr lang="en-US" sz="3600" i="1" dirty="0" err="1" smtClean="0"/>
              <a:t>Mentouri</a:t>
            </a:r>
            <a:r>
              <a:rPr lang="en-US" sz="3600" i="1" dirty="0" smtClean="0"/>
              <a:t> 1, Constantine, Algeria.</a:t>
            </a:r>
            <a:endParaRPr lang="fr-FR" sz="3600" dirty="0" smtClean="0"/>
          </a:p>
          <a:p>
            <a:pPr marL="742950" indent="-742950">
              <a:buFontTx/>
              <a:buAutoNum type="arabicPeriod"/>
            </a:pPr>
            <a:r>
              <a:rPr lang="en-US" sz="3600" i="1" dirty="0" smtClean="0"/>
              <a:t>Department </a:t>
            </a:r>
            <a:r>
              <a:rPr lang="en-US" sz="3600" i="1" dirty="0"/>
              <a:t>of Animal Production, FMV, </a:t>
            </a:r>
            <a:r>
              <a:rPr lang="en-US" sz="3600" i="1" dirty="0" err="1"/>
              <a:t>ULg</a:t>
            </a:r>
            <a:r>
              <a:rPr lang="en-US" sz="3600" i="1" dirty="0"/>
              <a:t>, Belgium. </a:t>
            </a:r>
            <a:endParaRPr lang="en-US" sz="3600" i="1" dirty="0" smtClean="0"/>
          </a:p>
          <a:p>
            <a:pPr marL="742950" lvl="0" indent="-742950"/>
            <a:endParaRPr lang="en-US" sz="3600" i="1" dirty="0" smtClean="0"/>
          </a:p>
          <a:p>
            <a:pPr marL="742950" indent="-742950"/>
            <a:r>
              <a:rPr lang="fr-FR" sz="3600" b="1" dirty="0" smtClean="0">
                <a:solidFill>
                  <a:schemeClr val="tx1"/>
                </a:solidFill>
              </a:rPr>
              <a:t>Correspondance : Email </a:t>
            </a:r>
            <a:r>
              <a:rPr lang="fr-FR" sz="3600" dirty="0" smtClean="0"/>
              <a:t>: </a:t>
            </a:r>
            <a:r>
              <a:rPr lang="fr-FR" sz="3600" u="sng" dirty="0" smtClean="0">
                <a:solidFill>
                  <a:srgbClr val="0070C0"/>
                </a:solidFill>
              </a:rPr>
              <a:t>a.aitkaki@student.ulg.ac.be</a:t>
            </a:r>
          </a:p>
          <a:p>
            <a:pPr marL="742950" lvl="0" indent="-742950"/>
            <a:endParaRPr lang="fr-FR" sz="3600" i="1" dirty="0"/>
          </a:p>
          <a:p>
            <a:r>
              <a:rPr lang="en-US" sz="3600" b="1" dirty="0" smtClean="0"/>
              <a:t> </a:t>
            </a:r>
          </a:p>
          <a:p>
            <a:endParaRPr lang="fr-FR" sz="3600" b="1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2363" y="8298806"/>
            <a:ext cx="28875208" cy="32861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i="1" u="sng" dirty="0" smtClean="0"/>
          </a:p>
          <a:p>
            <a:pPr algn="ctr"/>
            <a:r>
              <a:rPr lang="en-US" sz="5400" b="1" i="1" u="sng" dirty="0" smtClean="0"/>
              <a:t>Context and objective</a:t>
            </a:r>
          </a:p>
          <a:p>
            <a:pPr algn="just"/>
            <a:endParaRPr lang="en-US" sz="3600" i="1" dirty="0" smtClean="0"/>
          </a:p>
          <a:p>
            <a:pPr algn="ctr"/>
            <a:endParaRPr lang="en-US" sz="5400" b="1" i="1" u="sng" dirty="0" smtClean="0"/>
          </a:p>
          <a:p>
            <a:pPr algn="ctr"/>
            <a:endParaRPr lang="en-US" sz="5400" b="1" i="1" u="sng" dirty="0" smtClean="0"/>
          </a:p>
          <a:p>
            <a:pPr algn="ctr"/>
            <a:endParaRPr lang="en-US" sz="5400" b="1" i="1" u="sng" dirty="0" smtClean="0"/>
          </a:p>
          <a:p>
            <a:pPr algn="ctr"/>
            <a:endParaRPr lang="en-US" sz="5400" b="1" i="1" u="sng" dirty="0" smtClean="0"/>
          </a:p>
          <a:p>
            <a:pPr algn="ctr"/>
            <a:endParaRPr lang="en-US" sz="5400" b="1" i="1" u="sng" dirty="0" smtClean="0"/>
          </a:p>
          <a:p>
            <a:pPr algn="ctr"/>
            <a:endParaRPr lang="en-US" sz="5400" b="1" i="1" u="sng" dirty="0" smtClean="0"/>
          </a:p>
          <a:p>
            <a:pPr algn="ctr"/>
            <a:endParaRPr lang="en-US" sz="5400" b="1" i="1" u="sng" dirty="0" smtClean="0"/>
          </a:p>
          <a:p>
            <a:pPr algn="ctr"/>
            <a:endParaRPr lang="en-US" sz="5400" b="1" i="1" u="sng" dirty="0" smtClean="0"/>
          </a:p>
          <a:p>
            <a:pPr algn="ctr"/>
            <a:r>
              <a:rPr lang="en-US" sz="5400" b="1" i="1" u="sng" dirty="0" smtClean="0"/>
              <a:t>Material and methods</a:t>
            </a:r>
          </a:p>
          <a:p>
            <a:pPr algn="just"/>
            <a:endParaRPr lang="en-US" sz="3600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just"/>
            <a:endParaRPr lang="en-US" sz="5400" b="1" i="1" dirty="0" smtClean="0"/>
          </a:p>
          <a:p>
            <a:pPr algn="just"/>
            <a:endParaRPr lang="en-US" sz="5400" b="1" i="1" dirty="0" smtClean="0"/>
          </a:p>
          <a:p>
            <a:pPr algn="ctr"/>
            <a:endParaRPr lang="en-US" sz="5400" b="1" i="1" dirty="0" smtClean="0"/>
          </a:p>
          <a:p>
            <a:pPr algn="just"/>
            <a:endParaRPr lang="en-US" sz="5400" b="1" i="1" dirty="0" smtClean="0"/>
          </a:p>
          <a:p>
            <a:pPr algn="ctr"/>
            <a:r>
              <a:rPr lang="en-US" sz="5400" b="1" i="1" dirty="0" smtClean="0"/>
              <a:t> </a:t>
            </a:r>
          </a:p>
          <a:p>
            <a:endParaRPr lang="en-US" sz="3600" dirty="0" smtClean="0"/>
          </a:p>
          <a:p>
            <a:pPr algn="ctr"/>
            <a:endParaRPr lang="fr-FR" sz="5400" b="1" i="1" dirty="0" smtClean="0"/>
          </a:p>
          <a:p>
            <a:pPr algn="ctr"/>
            <a:endParaRPr lang="fr-FR" sz="5400" b="1" i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94371" y="8370814"/>
            <a:ext cx="28803200" cy="72008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AutoShape 2" descr="data:image/jpeg;base64,/9j/4AAQSkZJRgABAQAAAQABAAD/2wCEAAkGBxQTEhQUEhQUFhQVFRQVFBUVFRQUFBgWFRQWGhcVGhcYHCggGBwlGxcUITEiJSkrLi4uFx8zODMsNygtLisBCgoKDg0OGg8QFCwgIBwsLSwsNywsLCstKyssKywsLCw3MCssLCw3LCwsLCwsLCwsLCwsLC0uLCwsLCwsLCwrK//AABEIAL8BBwMBIgACEQEDEQH/xAAcAAEAAQUBAQAAAAAAAAAAAAAAAQIDBAUGBwj/xAA9EAABAwEGAwUHAwEHBQAAAAABAAIDEQQFITFBUQYSYRMiMnGBQlKRobHB0SPh8GIHFDOSwtLxQ3KCorL/xAAaAQEBAAMBAQAAAAAAAAAAAAAAAQIDBQQG/8QAIREBAAICAgIDAQEAAAAAAAAAAAECAxEEIRIxEyJBBaH/2gAMAwEAAhEDEQA/APcUREBERAUKHvAFSQAMycAucvTi6JlWxDtHbjBg9dfRB0bngCpwAzJwC5+8+LoY6hn6jv6fD/m/C4W+eJHynvvJHuMwYPz81oprW52XdGw/Km106G/uKZ5RTtOQasZhhsTmtBPbi7IBtBTDM9Sd1i0QBYqrHVVAIFNEEKQpAUoACAKVIQUioIc00cCCCMCCMiOq9Q4N4nFpb2chAnaMdOcD2h1yqF5nRSx7mObJGS1zTUEZghWEe5otBwlxG21x40ErfG3f+sdD8lv1kgiIgIiIJUKVCAiIgIiICIiAiIglERBS94AqSABmTgFzl6cXRsq2Ido7fJg9dfRYHH3OQW8xDTH3KaPrmd8MPVcXID2ZpWpFPz90GTfHEj5T33F39LcIx+f5itFPaHPzOGwwH7qyBRVhYbVACqoikIoApAQBTRAUhAqggEJRSpCCAqgEoqgECirogCuAKiiCV8LxNEaPaa4fMU1B1C9X4av5lri5m4PFBIz3T9wcaFeYNallmks0omh08TdC3UEbfRWEezItdcV7x2mISRno5urXag/zFbFVBERBKhSoQEREBERAREQEREEoiINRxLYO1hNBUt7w3I1Hwx9F5/eFgfFQOGDhVrhi1w3BXq1FyPFEXIzkI7tS6M7alnpp0PRB5xbYfaHr0KxwtraWUNT4Tg78+i10sRaSD6dRoVjMLCkIimiipQJRSAgKpKLHtUtDy1phUn6BY3t4xtlWNyuPnaNfgqWWxp3WA/DI1xVbYcMD+F55zS2xjhtWvGHXJXAFpmSOYKAVqcQTUH8LMs9oxofTdbaZPLqWFqabFrVfjjqogbULKhjK3NalkSyIoqlXI4SfRZEUOI+KDXwTyWGbtosYzhJHoR9uh0Xp113jHPG2SM1a74g6tI0IXEmIHPLb9tlgWG0SXfL2jQXWZ5pI0ezs4df+FUeoIrNktTZGNexwc1wq0jUK8qiVClQgIiICIiAiIgIiIJREQFh3rYhLGW4VzbXcfnL1WYiDyW32blcWkb0r8KeYOHotW+LmHIfE0Es6t1Hou/4wuzHtGjxf/VP9QHxb1XE2iM4OGYxCSNQFUAsq2RDCRuTsx7rtQsZYMhTRFUAgNC19oALzXOpzy6YrZtCi2XQ57Q9gJp4mjE8vvAa01C0Zo3Dbj9tUxlDpTr+yutxqKb4q1G6mFKg9cQqTJ6fheZvUcxr1VwuIpjjzU+SSAECmeqpskZfJQZN13cc1txxuzC89Onu5tWhbeOPBWbusnK0DOoyWws8X7fgr2Q8ymNh36FZRjojYRjuNOircMMSqhGfngFRaIgQWnI4FpyIV1jR8MlW0g+fXdBqLmvJ13y8j6ussjs8+zcdfyNV6RFIHAEEEEVBBqCDqCuDvCMOjc11KEY121Ndx9lrOAuK+yIgmd+kT+m8+wScj/Sfl5Ij1JQgKKgiIgIiICIiAiIglERAREQWLZZxIxzHZEZjMHQjqDQ+i8zvWyGN5DhQ1INMuYZ06EEEdCF6mub4tu3mb2g0oH+Ve670JIPRx2Qeeto1xa7wSYHodHLAngLHFpzC2k8WbSNwQrbozIwj/AKkY9XR7+YUmFhrwFU0KQ1VsasVQ0La2C18mf/CwGsV9rFjNd9SsTpN52WKQkgAOOZHdJ86Z/NaKe5pD4QzIeJ7qfJq6KOFZUVnWEYYZ/JLl4+F5HkdpKGtwwYCPmV0t1XPHEOUDJbCOE+mtdFlsiFflVba1iGFrTK1DBTTor3LTSp+qugYU3+qNBxWTE5Nh1VT8KYYK4G7jFW7Q6mZoM66Cv2QGmmWa1l7XrHAOZ7wKjLUnTBc5xNx2yKrIKPky5s2+Y3XEthntby+VxIJzOX7oN3eXEz7U4sZVsVcaZu8zsrsMNBiqbHYWxjDE7rCv29OxoNTU9aeqqOgN7TVZ+rJ+mAGd490DJencJcRNtTKOoJmjvt3HvDp9F4Lc/EwJJlge6MeNzHYtGGONKnEYLsGydg6K0WWXmjf3o3jPqx430ITQ9pRanhy/GWqLmbg8YSM1afwdCtsgIiICIiAiIglERAREQFQ9gcCCKgggg5EHRVoEHmt/3eYpCM6Ux3YfA49cC09W9Vpi4scHtzafQjUFelcS3d2kfMBVzKmgzLD42jrgCOrQvO5o6EjPY6EHEH4ILduswFHs/wAOTFvQ6tPkVYYxZ92vbUwvwbIe6Tk2TQ+uSiSzFpLSMQaeoWMrCwyNZDIldjhy6rMhi+CC1DCfsVlwxD1V+ODVXmsqMscFRbHl6q4wVzVTxTDFVcvpqgppgemquRgU2KiedrAXOIaBiScAPVefcTf2gBpMdlxOXP8Aj8oOsvziGGzNq92OjRi4/t1XmN88TWi2u5IgWx6BtdfP7q1Zbklnd2lpcQDjQ15j6HLzK2drt0FkZTAH3Ri8+f7qoxbs4eazvSd522nqdVmXjeLIaA0GHoBpgM9cFbuG/GWkOAHLI3EsJrVtfE3ywqFpOKrO4zDMhzO7TUt8TR15RX4oN5dd+WaVwY6UsJyc5h5f2VvjO4XgtJHNyg4s7wfG72mHWhxp0IWgFts0UJa1heX15gaV5To51MDlhTAtJGa6DhO8XS2MseSRDMWxkmpDXNBLQToK/JUcg+9HNi7IEEDDnB9nGo5aYE1oa/BdTwDHJJZZWgEta4yMH9IADyBqK/dZFruqGQ8z42F25aK+u/qq230LGWvDuVzT3Q0Z4Zcu1M64KDZ3Ner7NK2SM5YObo5uoK9iua9I7TE2SM4HMatdq09V4IOKLLaJcR2HMdv0wd88Aumui85bvnBPejcAXNBq17Dk9p32Pog9jRY9gtjJo2yRkOY4VB+3QrIQEREBERBKIiAiIgIEQIIK4Lim7OzfUDumrmeVe830JqOjv6V3ywL5sPbRlopzDvMJyDhXPoQSD0JQeWSx1FFurG/+8Rcx/wAWMBsm7m6PWvtUXKciAdDmKGhaeoNR6K3ZLUYZWytFaYPb7zDmP5sg3EcRKyo4wQsgxtwcwgseOZp6H8fZXCylKU/maiqAzCmX0/n5VbG4Y/FVCP47K1bLUyJnO9wa0Z1w+HVBeeNDpmue4h4nhsre87mkGTB9zouW4i46fK7srG041HMPEfKmS1V38NEntLS4ud7lageZ/CDHtt42u8XUFWxD0aB9/qtjYbphszeYkFwze7TyGn1VN73/ABWdvK2hIya3AD4Lgr2vmSc1eTy6N0CqOgvzjDNsH+c5+g+65El8jtXOd6klZl23S+U1GDfeI+m6627LobGO6PMnM+q6HF/n5M3c9Q8ublVx9R3Llm2Sazck7cC12Yx5ToDuCKj5LuoZYrZAHgYE0c2vejkGOBzG4O3kVcslkjmJiwdzAgjfKtN8wuams8102vlka4xPGuAkiJzH9TT8x1V53CjDMTT1LHjcn5Ore1+fhIl1e2NNasHN8Rh8lurJCyCNsbcsTuSdXFZwcCGuY4OY4BzHDIg/Q6EaFcRxJO90z2CubAANajAddcOq5z2O0s0Zk8A5jsCCfgFynFdhcZWO0cDHjgA/QHatKedFZsF2SQgyCQxytAc2h5Q3IjndXXLbqcl177cy3WVkz2t5yTFaBTBzh4X+ZH2Ko4Kxzwsjc2SOr6cprzBxPMcQcm0B201rh03DF4OlsfI817F9Iycw0gd3yyWttXCoJ7srgNnDmI8nVr8VtrBZGws5G+p36qDq+C+JnWWUMfjDI4Bw91ziAHj5VG3kvYl4VwvdxtFrhYAS0PD3nZrDUk9MAPVe6oCIiAiIglERAREQECIEBQpUIOP4uuujudowfn0kA/1NFPNo3XJUXq1usolY5jsnDPUHRw6g0PovNrzspY88woQSHDTmGo6EUcOhQZvC1sFTZ3mgd3oidHat9Vu5bOWnprsQuIlZULAtQlf3S5x9fqrERPsdHxFxfFZwWspJJsMWjzO/kuElZabc7nlcWx6VwFNmj+ea29muVje88Bx2PhHnutVf/F8cNWRUe8YYeFv5UGe2OCyM0bhi4+J382C46/eLnSVbD3W5c2pWhvK8ZJnc0jidtgr13XO+TE91u5GJ8gtmPFfJbxrG2N71pG5lhNa6R2FXOPqt/YLh5RzSDmPu+yPPdbq7rrbGKNHrqfNbRka7vG/nUx/a/c/45mbl2t1XqGF2jGMDjhXIanoArkcnatcyha7lBAOxyWZRa+0T/qgta4mOpcRgKU8OOa6W9PHpm2W1MayNzaMlY6gaASajBwIGNCt9xraILfZAw05mmsbxm1wwPpoQubfa6OjmbQtPddhiKnP44LE/vjeeQtNI83E4NDtwVpzYcd+7/i4/KJ3Vp+GL2NnkdZrRgwuwJyjefar7hwr6FbfiC63Fxe1oc7l5JGE0LmjEFp0cDiCuTvy1CZ1WNJDAav3HlsMfmul4QvntmdhIf1WD9Mn22AeHzaKkdPJfL5axW8xWdw71JmaxMw5q32qeYhr+1cRQBrmkHDAE0FCeq6/huyuhs3I/xPdzuG2FAPhRbNytuO61MltyuXdYJLTK2KFvM93wA1c46NCybmueW1ydnEMB43nwMG53Ow1+a9f4c4fiscfJGKk0Mkh8b3bnpnQZBBb4X4djscfK3vPdQySHNx2GzRoFukRAREQEREEoiICIiAgRAgKFKhBK5riy7gR2oGzZPL2X/wDiSQejjsulVEjA4EEVBBBByIOYQeaXXdT5pOQYUrzE+yAovaxGFxbjh8SuhswNnnLD0ofeZ7J8x4T5dVsOI7vEsfO3MBUfO/FHFUsjnRsrGwGhFe8fM7dFzMMLnmjRUrsf7Q7k5H9s0YONH9DutbdNHRjkFCDRwG++a9PE48Zr+MzpqzZPjrvS7ddwgUc/vO/9R+V0UMICpswwFVkBfR4sVMVfGkaci97XndpVNCrCpaVUCtsS1ylWrVKGNLiK00GZ6K45y5y9OIiT2dmHM7GrsKDyrn55LDNmpir5XlceO2SdVhcfbmwNPaAgudVkINSa6EUwC0dpmfLUy0YxvhjyaBWgJpjvSudFZZL2ZLpamQgO5q1LqlpFM9isy67qmtIq7uQ4aZgGtGg+fl9F89yedfL9Y6h1sPHrj7nuWBYmyPfyQAuGlRg0HPPJtSf4V19x3CyzjmPel1doK6N/K2FhsMcLeSNtBqdT1J1VcklF4XpS51FsOG+HJba/u92Fpo+U5dWMHtO+Q12Wy4S4PfaiJZ+ZlnzAxa+Xy1azrmdKZr1SzWdsbWsY0Na0ANa0UAA0AQWLpuuKzxiOFoa0fEnVzjqeqzERAREQEREBERBKIiAiIgIEQIChSoQSoUqEGo4ksJfHztFXx1IAzLfab9x1CtcPW4PZyk1ww6ii3hXHWyI2a04YMkq+Ppj32ehII6HoqNbxpcQIe0juPB9F4ZyOsloLHZVoeo0K+pLXC20Q9aYea8V/tD4eL2l7R+pH8xVZ47zS0Wj8Y2rFo1LCs71lNK5Xhy31HZuzb4fLb0XTRPX1OLLGWkXj9cXJScdvGV4LHt94Rwt5nupsNT5Bai+OI2x1bHRz9T7Lfyei4+02l8juZ5Lid/sNF4+T/Qri+tO5b8PFm/duob2226W1ODKiOMivKDVxbu77VoFjNoCIoGl0hIq4d7Tp4qV8vtk3HcU07RXuRZcxFCQNBq4Z9F2Vhu+KztpG3HVx8R8z9guFky3yW8rTt06UrSNVhprn4WDaPtJ53aM9kVJOJ1zy+q6Bz/8AgKkvqtrcfDs1qPcHKwGjpHeEdB7x6LWyahoc5wa1pc52DWtBLidgAu74X4CoWy2yjiMWwZsbsXn2z0yHVdRcHDsNlH6Yq8ijpHYvP+0dAtugAIpUICIiAiIgIiICIiCUREBERAQIgQFClQglQpUIC11/3d28JaMHjvRnZ7cvQ4g9CVsUKDleGLz9l2GYIObXA0IPkahRxbddRzgYHxKzxHY+wnEzfBKQH09mWmDvJwFPMDddBYJhNFQ7UKo+ZuLLsdZbRzsHdJ5htXZa+8L9fIOVvdbrjifXZevcc8PBwfGRuWrgLn4GJPNaDRujR4j57fNbaZ8lKzSs6iWFsdbTFpj05S7rtkndyxtLjrsOpOQXc3PwjFD35iHvGh8A/wBxW8BigbyRtAA9lv1J19VjND5T0+QWlmuTWquDfj+FVZ7I5xGBJOQAqT6Bbi4+HXymjBWnie7Bo/fovRbk4fis4qO9Jq8jH0HshBzfD3BGT7TlmIh/qP2C7mKMNAa0AACgAFAB0CqRAREQSoUqEBERAREQEREBERBKIiAiIgIEQIChSoQSoUqEBCiFBj3hY2zRujf4XCh3GxHUHFclctpfDIY5PEw8rtjs4dCKFdsuY4wsNALQ3NlGydWE4Hza418iVYF3i2FhgMriByjPfp5ryq1Xg5x5WVA+Z/C399W18oDXOPK3wt0HXzWsuqwulmEMDQZCKuLjRrW6uJzOmAUGNZrvp3pNcgMSSchhiT0C7nh/hJzqOnBYzSMYPP8A3e6Omfkt7cHDMdno5x7San+I4ZdGN9gfPqt6gtwQNY0NYA1oyAFAriIgIiICIiCVClQ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jpeg;base64,/9j/4AAQSkZJRgABAQAAAQABAAD/2wCEAAkGBxQTEhQUEhQUFhQVFRQVFBUVFRQUFBgWFRQWGhcVGhcYHCggGBwlGxcUITEiJSkrLi4uFx8zODMsNygtLisBCgoKDg0OGg8QFCwgIBwsLSwsNywsLCstKyssKywsLCw3MCssLCw3LCwsLCwsLCwsLCwsLC0uLCwsLCwsLCwrK//AABEIAL8BBwMBIgACEQEDEQH/xAAcAAEAAQUBAQAAAAAAAAAAAAAAAQIDBAUGBwj/xAA9EAABAwEGAwUHAwEHBQAAAAABAAIDEQQFITFBUQYSYRMiMnGBQlKRobHB0SPh8GIHFDOSwtLxQ3KCorL/xAAaAQEBAAMBAQAAAAAAAAAAAAAAAQIDBQQG/8QAIREBAAICAgIDAQEAAAAAAAAAAAECAxEEIRIxEyJBBaH/2gAMAwEAAhEDEQA/APcUREBERAUKHvAFSQAMycAucvTi6JlWxDtHbjBg9dfRB0bngCpwAzJwC5+8+LoY6hn6jv6fD/m/C4W+eJHynvvJHuMwYPz81oprW52XdGw/Km106G/uKZ5RTtOQasZhhsTmtBPbi7IBtBTDM9Sd1i0QBYqrHVVAIFNEEKQpAUoACAKVIQUioIc00cCCCMCCMiOq9Q4N4nFpb2chAnaMdOcD2h1yqF5nRSx7mObJGS1zTUEZghWEe5otBwlxG21x40ErfG3f+sdD8lv1kgiIgIiIJUKVCAiIgIiICIiAiIglERBS94AqSABmTgFzl6cXRsq2Ido7fJg9dfRYHH3OQW8xDTH3KaPrmd8MPVcXID2ZpWpFPz90GTfHEj5T33F39LcIx+f5itFPaHPzOGwwH7qyBRVhYbVACqoikIoApAQBTRAUhAqggEJRSpCCAqgEoqgECirogCuAKiiCV8LxNEaPaa4fMU1B1C9X4av5lri5m4PFBIz3T9wcaFeYNallmks0omh08TdC3UEbfRWEezItdcV7x2mISRno5urXag/zFbFVBERBKhSoQEREBERAREQEREEoiINRxLYO1hNBUt7w3I1Hwx9F5/eFgfFQOGDhVrhi1w3BXq1FyPFEXIzkI7tS6M7alnpp0PRB5xbYfaHr0KxwtraWUNT4Tg78+i10sRaSD6dRoVjMLCkIimiipQJRSAgKpKLHtUtDy1phUn6BY3t4xtlWNyuPnaNfgqWWxp3WA/DI1xVbYcMD+F55zS2xjhtWvGHXJXAFpmSOYKAVqcQTUH8LMs9oxofTdbaZPLqWFqabFrVfjjqogbULKhjK3NalkSyIoqlXI4SfRZEUOI+KDXwTyWGbtosYzhJHoR9uh0Xp113jHPG2SM1a74g6tI0IXEmIHPLb9tlgWG0SXfL2jQXWZ5pI0ezs4df+FUeoIrNktTZGNexwc1wq0jUK8qiVClQgIiICIiAiIgIiIJREQFh3rYhLGW4VzbXcfnL1WYiDyW32blcWkb0r8KeYOHotW+LmHIfE0Es6t1Hou/4wuzHtGjxf/VP9QHxb1XE2iM4OGYxCSNQFUAsq2RDCRuTsx7rtQsZYMhTRFUAgNC19oALzXOpzy6YrZtCi2XQ57Q9gJp4mjE8vvAa01C0Zo3Dbj9tUxlDpTr+yutxqKb4q1G6mFKg9cQqTJ6fheZvUcxr1VwuIpjjzU+SSAECmeqpskZfJQZN13cc1txxuzC89Onu5tWhbeOPBWbusnK0DOoyWws8X7fgr2Q8ymNh36FZRjojYRjuNOircMMSqhGfngFRaIgQWnI4FpyIV1jR8MlW0g+fXdBqLmvJ13y8j6ussjs8+zcdfyNV6RFIHAEEEEVBBqCDqCuDvCMOjc11KEY121Ndx9lrOAuK+yIgmd+kT+m8+wScj/Sfl5Ij1JQgKKgiIgIiICIiAiIglERAREQWLZZxIxzHZEZjMHQjqDQ+i8zvWyGN5DhQ1INMuYZ06EEEdCF6mub4tu3mb2g0oH+Ve670JIPRx2Qeeto1xa7wSYHodHLAngLHFpzC2k8WbSNwQrbozIwj/AKkY9XR7+YUmFhrwFU0KQ1VsasVQ0La2C18mf/CwGsV9rFjNd9SsTpN52WKQkgAOOZHdJ86Z/NaKe5pD4QzIeJ7qfJq6KOFZUVnWEYYZ/JLl4+F5HkdpKGtwwYCPmV0t1XPHEOUDJbCOE+mtdFlsiFflVba1iGFrTK1DBTTor3LTSp+qugYU3+qNBxWTE5Nh1VT8KYYK4G7jFW7Q6mZoM66Cv2QGmmWa1l7XrHAOZ7wKjLUnTBc5xNx2yKrIKPky5s2+Y3XEthntby+VxIJzOX7oN3eXEz7U4sZVsVcaZu8zsrsMNBiqbHYWxjDE7rCv29OxoNTU9aeqqOgN7TVZ+rJ+mAGd490DJencJcRNtTKOoJmjvt3HvDp9F4Lc/EwJJlge6MeNzHYtGGONKnEYLsGydg6K0WWXmjf3o3jPqx430ITQ9pRanhy/GWqLmbg8YSM1afwdCtsgIiICIiAiIglERAREQFQ9gcCCKgggg5EHRVoEHmt/3eYpCM6Ux3YfA49cC09W9Vpi4scHtzafQjUFelcS3d2kfMBVzKmgzLD42jrgCOrQvO5o6EjPY6EHEH4ILduswFHs/wAOTFvQ6tPkVYYxZ92vbUwvwbIe6Tk2TQ+uSiSzFpLSMQaeoWMrCwyNZDIldjhy6rMhi+CC1DCfsVlwxD1V+ODVXmsqMscFRbHl6q4wVzVTxTDFVcvpqgppgemquRgU2KiedrAXOIaBiScAPVefcTf2gBpMdlxOXP8Aj8oOsvziGGzNq92OjRi4/t1XmN88TWi2u5IgWx6BtdfP7q1Zbklnd2lpcQDjQ15j6HLzK2drt0FkZTAH3Ri8+f7qoxbs4eazvSd522nqdVmXjeLIaA0GHoBpgM9cFbuG/GWkOAHLI3EsJrVtfE3ywqFpOKrO4zDMhzO7TUt8TR15RX4oN5dd+WaVwY6UsJyc5h5f2VvjO4XgtJHNyg4s7wfG72mHWhxp0IWgFts0UJa1heX15gaV5To51MDlhTAtJGa6DhO8XS2MseSRDMWxkmpDXNBLQToK/JUcg+9HNi7IEEDDnB9nGo5aYE1oa/BdTwDHJJZZWgEta4yMH9IADyBqK/dZFruqGQ8z42F25aK+u/qq230LGWvDuVzT3Q0Z4Zcu1M64KDZ3Ner7NK2SM5YObo5uoK9iua9I7TE2SM4HMatdq09V4IOKLLaJcR2HMdv0wd88Aumui85bvnBPejcAXNBq17Dk9p32Pog9jRY9gtjJo2yRkOY4VB+3QrIQEREBERBKIiAiIgIEQIIK4Lim7OzfUDumrmeVe830JqOjv6V3ywL5sPbRlopzDvMJyDhXPoQSD0JQeWSx1FFurG/+8Rcx/wAWMBsm7m6PWvtUXKciAdDmKGhaeoNR6K3ZLUYZWytFaYPb7zDmP5sg3EcRKyo4wQsgxtwcwgseOZp6H8fZXCylKU/maiqAzCmX0/n5VbG4Y/FVCP47K1bLUyJnO9wa0Z1w+HVBeeNDpmue4h4nhsre87mkGTB9zouW4i46fK7srG041HMPEfKmS1V38NEntLS4ud7lageZ/CDHtt42u8XUFWxD0aB9/qtjYbphszeYkFwze7TyGn1VN73/ABWdvK2hIya3AD4Lgr2vmSc1eTy6N0CqOgvzjDNsH+c5+g+65El8jtXOd6klZl23S+U1GDfeI+m6627LobGO6PMnM+q6HF/n5M3c9Q8ublVx9R3Llm2Sazck7cC12Yx5ToDuCKj5LuoZYrZAHgYE0c2vejkGOBzG4O3kVcslkjmJiwdzAgjfKtN8wuams8102vlka4xPGuAkiJzH9TT8x1V53CjDMTT1LHjcn5Ore1+fhIl1e2NNasHN8Rh8lurJCyCNsbcsTuSdXFZwcCGuY4OY4BzHDIg/Q6EaFcRxJO90z2CubAANajAddcOq5z2O0s0Zk8A5jsCCfgFynFdhcZWO0cDHjgA/QHatKedFZsF2SQgyCQxytAc2h5Q3IjndXXLbqcl177cy3WVkz2t5yTFaBTBzh4X+ZH2Ko4Kxzwsjc2SOr6cprzBxPMcQcm0B201rh03DF4OlsfI817F9Iycw0gd3yyWttXCoJ7srgNnDmI8nVr8VtrBZGws5G+p36qDq+C+JnWWUMfjDI4Bw91ziAHj5VG3kvYl4VwvdxtFrhYAS0PD3nZrDUk9MAPVe6oCIiAiIglERAREQECIEBQpUIOP4uuujudowfn0kA/1NFPNo3XJUXq1usolY5jsnDPUHRw6g0PovNrzspY88woQSHDTmGo6EUcOhQZvC1sFTZ3mgd3oidHat9Vu5bOWnprsQuIlZULAtQlf3S5x9fqrERPsdHxFxfFZwWspJJsMWjzO/kuElZabc7nlcWx6VwFNmj+ea29muVje88Bx2PhHnutVf/F8cNWRUe8YYeFv5UGe2OCyM0bhi4+J382C46/eLnSVbD3W5c2pWhvK8ZJnc0jidtgr13XO+TE91u5GJ8gtmPFfJbxrG2N71pG5lhNa6R2FXOPqt/YLh5RzSDmPu+yPPdbq7rrbGKNHrqfNbRka7vG/nUx/a/c/45mbl2t1XqGF2jGMDjhXIanoArkcnatcyha7lBAOxyWZRa+0T/qgta4mOpcRgKU8OOa6W9PHpm2W1MayNzaMlY6gaASajBwIGNCt9xraILfZAw05mmsbxm1wwPpoQubfa6OjmbQtPddhiKnP44LE/vjeeQtNI83E4NDtwVpzYcd+7/i4/KJ3Vp+GL2NnkdZrRgwuwJyjefar7hwr6FbfiC63Fxe1oc7l5JGE0LmjEFp0cDiCuTvy1CZ1WNJDAav3HlsMfmul4QvntmdhIf1WD9Mn22AeHzaKkdPJfL5axW8xWdw71JmaxMw5q32qeYhr+1cRQBrmkHDAE0FCeq6/huyuhs3I/xPdzuG2FAPhRbNytuO61MltyuXdYJLTK2KFvM93wA1c46NCybmueW1ydnEMB43nwMG53Ow1+a9f4c4fiscfJGKk0Mkh8b3bnpnQZBBb4X4djscfK3vPdQySHNx2GzRoFukRAREQEREEoiICIiAgRAgKFKhBK5riy7gR2oGzZPL2X/wDiSQejjsulVEjA4EEVBBBByIOYQeaXXdT5pOQYUrzE+yAovaxGFxbjh8SuhswNnnLD0ofeZ7J8x4T5dVsOI7vEsfO3MBUfO/FHFUsjnRsrGwGhFe8fM7dFzMMLnmjRUrsf7Q7k5H9s0YONH9DutbdNHRjkFCDRwG++a9PE48Zr+MzpqzZPjrvS7ddwgUc/vO/9R+V0UMICpswwFVkBfR4sVMVfGkaci97XndpVNCrCpaVUCtsS1ylWrVKGNLiK00GZ6K45y5y9OIiT2dmHM7GrsKDyrn55LDNmpir5XlceO2SdVhcfbmwNPaAgudVkINSa6EUwC0dpmfLUy0YxvhjyaBWgJpjvSudFZZL2ZLpamQgO5q1LqlpFM9isy67qmtIq7uQ4aZgGtGg+fl9F89yedfL9Y6h1sPHrj7nuWBYmyPfyQAuGlRg0HPPJtSf4V19x3CyzjmPel1doK6N/K2FhsMcLeSNtBqdT1J1VcklF4XpS51FsOG+HJba/u92Fpo+U5dWMHtO+Q12Wy4S4PfaiJZ+ZlnzAxa+Xy1azrmdKZr1SzWdsbWsY0Na0ANa0UAA0AQWLpuuKzxiOFoa0fEnVzjqeqzERAREQEREBERBKIiAiIgIEQIChSoQSoUqEGo4ksJfHztFXx1IAzLfab9x1CtcPW4PZyk1ww6ii3hXHWyI2a04YMkq+Ppj32ehII6HoqNbxpcQIe0juPB9F4ZyOsloLHZVoeo0K+pLXC20Q9aYea8V/tD4eL2l7R+pH8xVZ47zS0Wj8Y2rFo1LCs71lNK5Xhy31HZuzb4fLb0XTRPX1OLLGWkXj9cXJScdvGV4LHt94Rwt5nupsNT5Bai+OI2x1bHRz9T7Lfyei4+02l8juZ5Lid/sNF4+T/Qri+tO5b8PFm/duob2226W1ODKiOMivKDVxbu77VoFjNoCIoGl0hIq4d7Tp4qV8vtk3HcU07RXuRZcxFCQNBq4Z9F2Vhu+KztpG3HVx8R8z9guFky3yW8rTt06UrSNVhprn4WDaPtJ53aM9kVJOJ1zy+q6Bz/8AgKkvqtrcfDs1qPcHKwGjpHeEdB7x6LWyahoc5wa1pc52DWtBLidgAu74X4CoWy2yjiMWwZsbsXn2z0yHVdRcHDsNlH6Yq8ijpHYvP+0dAtugAIpUICIiAiIgIiICIiCUREBERAQIgQFClQglQpUIC11/3d28JaMHjvRnZ7cvQ4g9CVsUKDleGLz9l2GYIObXA0IPkahRxbddRzgYHxKzxHY+wnEzfBKQH09mWmDvJwFPMDddBYJhNFQ7UKo+ZuLLsdZbRzsHdJ5htXZa+8L9fIOVvdbrjifXZevcc8PBwfGRuWrgLn4GJPNaDRujR4j57fNbaZ8lKzSs6iWFsdbTFpj05S7rtkndyxtLjrsOpOQXc3PwjFD35iHvGh8A/wBxW8BigbyRtAA9lv1J19VjND5T0+QWlmuTWquDfj+FVZ7I5xGBJOQAqT6Bbi4+HXymjBWnie7Bo/fovRbk4fis4qO9Jq8jH0HshBzfD3BGT7TlmIh/qP2C7mKMNAa0AACgAFAB0CqRAREQSoUqEBERAREQEREBERBKIiAiIgIEQIChSoQSoUqEBCiFBj3hY2zRujf4XCh3GxHUHFclctpfDIY5PEw8rtjs4dCKFdsuY4wsNALQ3NlGydWE4Hza418iVYF3i2FhgMriByjPfp5ryq1Xg5x5WVA+Z/C399W18oDXOPK3wt0HXzWsuqwulmEMDQZCKuLjRrW6uJzOmAUGNZrvp3pNcgMSSchhiT0C7nh/hJzqOnBYzSMYPP8A3e6Omfkt7cHDMdno5x7San+I4ZdGN9gfPqt6gtwQNY0NYA1oyAFAriIgIiICIiCVClQ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594371" y="24932654"/>
            <a:ext cx="28731192" cy="144016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0603483" y="2500466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/>
              <a:t>Results</a:t>
            </a:r>
            <a:endParaRPr lang="en-US" sz="5400" b="1" i="1" u="sng" dirty="0"/>
          </a:p>
        </p:txBody>
      </p:sp>
      <p:sp>
        <p:nvSpPr>
          <p:cNvPr id="1036" name="AutoShape 12" descr="data:image/jpeg;base64,/9j/4AAQSkZJRgABAQAAAQABAAD/2wCEAAkGBhQSEBUUEhQVFRUVFRQVFBUUFBQUFA8UFBQVFBQUFBQXHCYeGBkjGRQUHy8gIycpLCwsFR4xNTAqNSYrLCkBCQoKDgwOGg8PGi0gHyQpLCksLCotLCkpLCksLCwsLCwsLCosLCwsKSwsLCwpKSkpLCwpKSwpLCwpLCwpKSwsKf/AABEIAL8BCAMBIgACEQEDEQH/xAAcAAABBQEBAQAAAAAAAAAAAAACAAEDBAYFBwj/xABKEAABAwEDBgkICAUCBgMAAAABAAIRAxIhMQRBUWFxgQUGByIyM5GhsRNCUnJzwcLRI0NigpKy4fAkNFOi0hbxFBVjg5PDF0Ti/8QAGgEAAwEBAQEAAAAAAAAAAAAAAAECAwQFBv/EAC8RAAICAQMDAgQGAgMAAAAAAAABAgMRBBIhMUFRE2EFFDKRInGBobHwUuEjM0L/2gAMAwEAAhEDEQA/APRuULqaftPgcsOFueULqaftPgcsM1IlhBEEwCcBAh0SYIggYgE4CSJMBkQSATgIAQTpAIoQAwTp08JiGThPCUIASScBJADQkiSTAGEoTwnhAwUiEUJoSEDCaEUJQgAYTEIoTQgASmRQkgAITQjIQlAG24lfyx9o78rUk/Er+XPtHflakkWipyg9TT9p8Dlhwtxyg9TT9p8DlhwkSwwiCYJwgAgnCQThAChEAlCIBMBAJ0k4CAEE8JIoTAZOnATwgBoTwnATwgQ0JQnhPCYwU8J4SQA0JQnhKEAClCKE0IAGEoRQkgAITQjhNCAAITQjTQgAITEI00JCNnxM/lz7R35Wp0uJo/hz7R3g1JItFPlB6mn7T4HLEBbflB6mn7T4HLENSJYQRhCEYTAcIgmCIIAdEAmARhACAThIBOEAOAnhIBQ5fULaT3NxaxxE4SBKAJwE8Lk8C8JFzWh7rUtBDjAJJGeF2IWNF8Lo5ga21SreJFTLOEG0rIdMvMNAEkmJO4AEq00yARgbws7w1XtZTTaMKczrc9joG4N/uC6fBWU+YdrfePf2rllrVHU+i+j/AJNVp26t/wDcHQVP/mbfLGlBkASbrLS7AE6VNl2VilTc92AGGdxwAGsmAs7kDXS9zuk98u0AhrRA1Agjcq12r+XhldSdPT6j56GpspJqNW00O0i/bnVbhHhAUgLrT3XMb6RzknM0ZyutWRcN+eMZMXF7tpZTricC1nF9p7y62TiebHm2W4AZ967kLKjUxvzt7PBdlTrxkGEkSULqMQU0IkoSACEoRJimMFMQiTQgQMIYRlNCQGy4m/y59o7waklxP/lz7R3g1JItFLlB6mn7T4HLEArb8oPU0/afA5YcJEskCNqjCkamAYRBCEQQAQRoQq+T8J03uLQ69pLTIIBIxAJxUuSj1Y0m+hbC5HCGXVGVwAQG2A4CBzjJDp1Dm9q7C4fGW51I6Lc6xDZ/epYatyVUnF4ZvpknalJZOxkuVNeJGOcZx+iq8YakZO8elZZ+Nwb71yaVQtIIMEKThPK3VhTbAADw55nGze2BtjsXnU/E4yras4lj7nbboXGacOVkhyboxoJHYTHdC7GS8LAMPlDFkTOkD3rj0bnOHqu7RZ+EqcBeLVqZ6e3fE9G2mNsdrKdAl1mo4Q6pUc8g3EAscGg6w0NC6DHEEEYi8KCqL2et8LlOFhda5y393z+4lBRW0HhCq6tVaXQKdPnATJfUN0kaG3xrOpNkY5gOmXfiJd702UGGOOo+FysMZAA0ADsV3aidy3Tft9jONca+Ililwl5Km6Q52drWgkkm6PBct7XmX1D9LUht2FJpvLW7BJnORsi9CgAtVCczBH3nQT2Cz+IrWOrm6lV2X9Rl6MVNz7snomyRGYjuXeqEDHBcGFFl9qqfpXDyTR0BcHRiahzjVhpldfw7VxoU9/foYaml2YwSZfwy6pDKBgG7yukDpFgzgDzjdJAvmR1eDp8neSYMSTJwGJXGyan5xEF0QPRaOiI7zt1Lt8HDmH1j4Bdun1U7tQk+nPBjbVGFfBNCRCVSoGiSQAMSTACq0OFGPeWtJOuDZ2SvalOMerOFJvoWYShPCRCsQJTQiTJADCEhGmIQI2HE/wDlz7R3g1Mn4ofy59o7wakkWUeUHqaftPgcsOFuOULqaftPgcsMEiWSBGFG1SNTAkCNqjCoUuH2FzgQ4WXFskXEi44XwplOMfqeC4QlPiKydULN8JU7GUOAuDg1/wB4yHflnaVoKOUNd0XA7CuNxkZz6R9IPZvuePylcetip0v7nVo24XJP8h8k4Uey7pDQc2woOFcs8rUp2WkBoeXExiQABrzqpSfI1jFShfPfN2xg628r3Pbelrc1PGGhsnN0ejduzd0d6nCgNzgdPNPi339qnC459cm+AY54OkEbTcR4O7VOFBWdFk6HDv5vvVgKZrhMnuR1Re31vhcpwqlV5ttGa12c0wVbCVsHFRz4Md2WyPKBc0aXNG4G0e4FWVSaw+VbOh7t/RHc846FehO2KjhJ57maeeQajw0EnAAnsQZNThonE3nabz4qOqCXBt8EyQfRYR4uLRslWk5R2rHkjORlC7nus5mwXazi1vvO7SnqZSALrzMNHpE3dlxk6AVLQo2WxjnJ0k3kq4xcOX1Jbz0DhE/LajWhtNrSSb3OJhuHmi8lIKKq8yGtvcdODB6TtWrOd5G2ntnXPdDqZzipLDKz6TnO5zi+pjJ6FEaWswB0YnXC6nBuTgOAGaSZxJ0k6ZUNGgGiMc5Jxcc5Kv8AB7cTsHv+S66ZSuuipPPJhPEIPBZITQoq+XU2dJ7RqJEnYMSq+RcKiq4hrXWcA8iA86gb98Qvp5TjHq8HnbWy4mhEQmVEgwmRQlCBGu4o9QfXd4NSS4pdQfXd4NSSLOfyh9TS9p8DlhgVuOUTqaXtPgcsMEEslajCjCGplbGwHOa2cJIE7EgLLSs/w5QsVQ4YPF/rNx3xHYV3KddpwcDsIKrcN0bVBxzs57drb43iRvWGorVtbR06ax1WKRwmOzjuR1SXlpcSbM2ZJgSIJjTCrseIDh0SJ7c4U7SvmXKUeEz6lwjLDaCmL+3Z+isBQBFRdBs7xs0blhJbkNkrxIjs25u9SUXyAdObRqQRKelcSNN49/fB3rPhx9yHnIq1EkGDiM998R8uxWabpAOkA9t6AJZN0Y0EjcCY7oUzm5Q57EbUnwFV831h71MAoavm+s1ThYy+lGcuoFITUdqa0dpcT8KsKvkvnHS8/wBoDPFpUmU1IaYxNw9Zxgd5TksyUfyMvcDJ73OdpNkbGyJ/EXdysQhpU7IAGAAHYgr84hgz3uOhufecBvOZXjdIz6IDJKMkvzdFmzO7fm1DWrbjAnwv7k4H70KOu6ABEk9ETEkXzOYDSts758mfRcAmvgGjnOwB1YuJGYKehQsjSTe4+kf3mTZNk1kaXHpHToA1D94lTwtHhcRIznqCoMsptLeeXADM1zhaOiGmXbEdStfZaJdjGZo0uOYd6elk0G042naczdTRmWkMxe7OCJY6FehkA9EMb6IiXeuRjs7ZXWyKnn0XDf8Aoq8K7Tc1rQJGu/Ou/RwdtmX0XJz2y2x4DTQoK/CNNgl1RoHrBS06gcARgV9DlHDgRSKIhNCBGs4p9QfXd4NST8U+oPru8GpJFnN5ROope1+BywrStzyi9RS9r8DlhAUhEoK5/DPB9oCo0c9gP3mmC4bbh2K+0owpnFTi4sqE3CSkuxkmEFGWyCDgcRmKn4XyPydSR0XzH2XYlu/HtVZr9P6FfP2wnVJxyfVUzhfBSwTNEJwY2eH6JgUVpcnU6uMEoTGmdN8yD23d5UVJ8Y4Zjo1SrAKT3VvBlhTWSam+R+7inqXX6L92fuULXQZzG4+4qwFzP8LyD8EoKah0nDY7tEfCgoG6NF27N3QjFzxrBG8QR3ByzccZRDDr+b6zfFTyoMowHrM/MEWVdB2kggbTcPFZpZ2r3MZ9STIh9G3WJO13OPimdfUA9AWvvOkN7Ba7QpsBqHgFFkjbrRxcbWwG5o3NAVJ8uf8AeTB+CWpUDQSc3fqGtLJaRAJd0nXu1aGjUBd2nOgaLb/ssP4n/wD58TqU9WqGiTsAGLicAFaTSUV1ZDYqtYN1kmABi46B+7oR5PQi917jicwHot1eKHJ8nINp3SN2pg9Ee85zuiarVDRfnuAxJOgDOVtHjhGUnkJU3MNRwLTDfS9LQWfPDapxQL734ZmZvv6dmG1WAt4ZjyuplLkCnSDRA/31k5yjhR5TXDGybhhOuDG0kwN6ClUe4CBZ1uF+5nzIVqDa3E55wTPcAJJAAzm4BUzkrXGRSZf5z2DtDSJO+FbZkwBk846XXkbMw3KWFS46CfJWpZE0GYk5jAu2AXDcuoxlkRnzqLJqec7vmpivX0VL/wCyX6HLbLshimTpl6ZzGs4qdQfXPg1JLir1B9d3g1JItHM5Reope1+BywYW85Ruope1+BywQQSzj5Xw1VZUcwNaAIguk2gc4F12bcoTw3WPnNGxh97l18uyEVWwbiOidH6LNVabmOLXC8fuQc4XnaiVsHlPg9jQw09q2yX4v5JsprvqRbeSGmQOaBObAT3pwoWuUgK82c5SeZHtV1wrWIrBK10fvBTNKrAp6Ygk6c2ZZbMpstvDSLQCJhj3fJRsfKkWDXkrBKpKLsxxHeFAx2Y7tf6ozpGI79SxcexLRPg4HTcfEe8b1JUzHQ4d/NPiouk3bhqOZGTaYdJB3H/dZ46P9DKRLlGA9dn5wjr+aNL2/wBvPPc1RVXyxp0mme1zSpcarRoa92/mtHc5yhLGM9s/sc9hJlZkBvpmPu4u7pG8Iq9QiGt6Trh9kZ3HUB7hnUbXC25xwYLIOjznn8o+6iyc3Gq+6RdPmMzCNJxO0DMqjHp7fyznkycWabNAF2kk+8kneSjyegZtPx80egD8RzndtGlSk+UfdF7Wn6sZ3H7Udgu0qQF1TCWs9LBzvVBwGs7tK3jD/bMJSCfXvssEuz+iz1j7sUVLJovJtO9I6NDRmGrtlPLabQLgMwzk43ZyUpe7AWRpN7jsbm39i1UeODNsN9QNEkx7zoGkoJc7AWRpdjub8+xSU8mAM4n0jee3MNQgKRUkkTkip5MAZvJ9J153aN0KWEjcoKtQOiySdNkSCI04LRLJLZPCUKKm1wAAAGtx8GtnxR+RJxcdjQGj3nvVbBZBq0AbySIzhzmjuMKIP9F9Q7IcO0iO9Tf8O3ROs84jeVK1s3LaM5x4TZDSYsjqOMh06pif7VYKdrIHikvboU1D8fU5J4zwavir1B9d3g1JLir1B9c+DUlqCOXyjdRS9r8Dlggt7yjdRS9r8Dl5Dxm4VNJ1NoeWB02iBfA15ryFLeAS3Swd+plDWiXEAazC4PDnCdJ7Yp8946JANnG8F2ELjsc1982zpLrRHbgplw26jjGPuezp/h2GpOX2CUjXKKUQK85nuIsNepAVUi9TNepnDHQmDbyWAVIyppUDXqQFYNGhYxRMdp/3UDHQpZlZOImiam6DqPcf1/eKlpuhxGm8eDvcd5VYGbjj+7whqZTAk4tN/v7RKyccmM1gtg/RgaHtG4VBHdCnFSHVHei1rQNfOdG+01cB/DjAXNtDpMOOtoP5e9WW8NsOBBl5fE9IthjB2gH7qv5eb7f3hnBZNHVDMGEiywWqxzOJ51neZJ1bVaDpIc8H/p0/OJ9IjTo0Ym/DmZNlbTcHA3zfg5+Je4C8x5rdQmLiOlQqiSQ684uEPqO1SOawar9xWqpaOOc0WHNEg1SMZbTF4Eah03dw3Sp+e77A0mC87BgN87FFSeB0Q0Ti575ceySdkhSeUb51UbG2WjvkrRVvwYuRLToNbfnzuJk9pzak4ygHDneqCe8XKEVqAvLmE6XOtEbJNyM8MUR9az8QVqqRO4klxwbHrH3CU4oE4vP3QAO+T3queHaA+up/iCA8Y8mH11P8QWipl2iTvLrclbok6TLiNhKlXLPGfJv6zO1AeNeTf1R3/JaKmz/F/YW+Pk6yS4dTjZk09aY0Bpza4Sdx0yb0zuY75K/lre0X9mLfHydyEzMoDMZGuLu1cE8d8m0u/A75ITx5yf7f4CtqqLoS3bG/0IlOLXU07KodgZRFY93HbJ5ua+dQj3rvcCcOU8pabBMti01whwnA68DgvSj6j+qDRzvHZm84rdQfXPg1JPxW6g+u7wakqKOTyj9RS9r8Dl4Rx4qTWaNDfE/ovduUg/QUva/A5fP/ABuqzlJ1NaPFVX9aIkclmBjS33qzSyqs3AuOoifFVR0d48CpmCBiDfpK65wjL6lkmFkofS2i9T4aIi03OZi7CMx2q5R4WpuzkbQfHBcKsfE+KJjsPc79wuSegpl0WPyO+v4nfDq8/maenVBwIOwypQVl2OjCRscFao8IvEXkjXZP6rin8Ml/5Z6FXxiL+uOPyNCCpGvXFp8NYSwwc4jwV6jwix10kHOCCI34Lgs0dsOsT0q9dRZ0l9+DotcjBVZj5w+alDlxSgdiw1lFi1O1c3hbK7LCTdAg61dtLjcYpNI+5Oqv8ayYX5UGZzJ6JqF75EMsEgjpBzwy7ZIKtDJ2+iOxW8nNjg5o53PrWr4i42eb9kgZ841qpVfDSdAX1/w9RlGWV0Z8dqm9yJWtAwR2zpPaqfB7XvFrG8c0fawGldLLcidSqFlRpa5tzmnFpiYO4hd9UqrG9q/Y5pKUerOjR4tPdHOZgD59xIY4N6N5Ie3CUHCPF91GmHuLSCWgATPOaXZxmgjcqYy6pd9I+4QOe64aBfcLh2IHV3EQXOI0FxPcVoq37fYjJ2q3FtraJdaNsC1cGlpb5MVOj0miDFo3Tmzrhqf/AJhUsFlt1kxInEDAE42RowUCqMcdRNiCdMkrwI7fB3AbK1G2KkOl1MtOAqdMOkDoeSD3EYy1W2cUgaBdblwaXhwksdTFl1oNi0SWOwxlcHJuEKlMAMcWgPD7o6YBaDfqJEYXqw7h+vM+VdjN1kQQWkQAPstu1LNxl2Y013J8k4OY6g0llR76pqhpY4AUfJNBFoEQQZk3iBgrv+k2hjyahNlxBeKbpaKYrGs0U555mkIMiZzLhUuEKjWOY17msf02gw12a8KQ8LViZNWpIswbbpFmbN+qT2lNxl5FlHTr8Xm0a2Tse+35Wq1paGlo8maoZNq1MkHDNpV+jxXp1y403WWte1g8mHuZ0mB99U27UVNEc3Wsu/KXkgl7iQZBLiS0k2iQcxm/anZlLwCA9wBMkBxAJ0kTeUbX5DKLHDGQtpPaGFzmupsqNLgA4B4NxAuxBWi5N3fTVR/029zv1WRJJxk7VquTt38S8aaR7nNWd6/4mOP1HtXFfqT658GpJcWOpPrnwanXinajjcpfUUva/A5eB8Z+DKorOfYcWuiC0F2bAxgve+Uw/QUva/A5eftcnF4eSJLJ5YaDrPRdj6LtA1Jg9zdI3QvV2vRg7Fv6/sRtPI6lQXXi+T3lO3KLsR3L1zybc7R2BCcjpnGmw/db8k/XXgNrPJxW2HcEXldTexeqO4JoHGjSP3G/JRHi5kx/+vS/A1NXLwG1nmPlvshE2v8AZHaV6WeK+Sn6hm4QhPFDJD9UNznjwcq9aPgW1nnVPKYvAIOkOIhXKPDr25p2me9bb/Q+SH6t26rV/wAk/wDoPJPReP8AuO96mTpn9UcmsLLa/olgyVPjH6TD90z3FBl3CdOowi1F2DgR34LYf/H+THA1B9/5hR1OTfJz59Ub2f4rklpdM+Y5R3R+JalLEsNHm3/EEU2U8wqF02pBmMBmV1a+pyV0xeyrUnMHWIJzTDVSHEPKc5pDa93+C7NNOuhS3PCycFzdjTSOBwcBSqB7RMOY+y69pLJgEaL7wreX5e+tVfVqGXvcXOOkn3LtM4gV876I+88/ApGcQaxMW6Z2Wz7lpHXaSDxGSyyPRtl2OSMko/1ou9AmHJDJqGesdf0Z13jVgtE3k0q/1qY+64+8IxyZv/rs/wDEf8l0+vX/AJGW2XgzvkMn/qv/AAG4zsvuUVJlG04Oc+z5pAE4tvjZau1BaxvJoc9cbqR/zUreTZueud1MfNHzFfkNj8GUa3JtNY7mbwmYcnzitOqxAEmM+MQtg3k2p56z/wALUY5OKOerV/s/xS+Yr8sNkvBjhWyYfV1Td6bYzX3apTVq2Tlps03hxB8/mgxcdeZbZvJ3k+d9U/eb/ipRyf5Ln8ofv/IKfma/cNjMHQyqiGAOoWiJ53lC0npRgNYG5M/LKRiKAF4+seZAxG9b8cQsk9F5/wC4/wBxUreJOSD6o76lQ/Ej5qv3D05GBHCtMRGTU7tJcZGeUncMtwGT0Rm6JON+fd2L0NvFHJB9S3eXHxKMcVsl/oU97Z8VPzVfhj9OR5TlFa04kNa2fNaIaNgWj5Pj/Fn2T5/ExbZvF/JhhQpf+NvyVqhkjKfQY1s42Whs9iizVKUXFIarecmv4r9SfXd4NSS4r9SfXPg1JeedCOJynn+Ho+1/9b1521y9B5VD/D0fbf8ArevOGvSEy01yka5VmuUrXIEWGuRgqAOUgcmBMCiBUQKMFAEgKIIAUSYBAo2uUYKIIGTtcja5VwVI1yYiw1yPFQAqRrkmsjTJBSboUzIAuUAcjDlEa4R5SKc2+5PaTgqEORArQkllOowUQKACSTSkgQ6SSZADpkkkAKUySSAGTJ0yQGq4rdSfXPg1JPxW6k+ufBqSR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8" name="AutoShape 14" descr="data:image/jpeg;base64,/9j/4AAQSkZJRgABAQAAAQABAAD/2wCEAAkGBhQSEBUUEhQVFRUVFRQVFBUUFBQUFA8UFBQVFBQUFBQXHCYeGBkjGRQUHy8gIycpLCwsFR4xNTAqNSYrLCkBCQoKDgwOGg8PGi0gHyQpLCksLCotLCkpLCksLCwsLCwsLCosLCwsKSwsLCwpKSkpLCwpKSwpLCwpLCwpKSwsKf/AABEIAL8BCAMBIgACEQEDEQH/xAAcAAABBQEBAQAAAAAAAAAAAAACAAEDBAYFBwj/xABKEAABAwEDBgkICAUCBgMAAAABAAIRAxIhMQRBUWFxgQUGByIyM5GhsRNCUnJzwcLRI0NigpKy4fAkNFOi0hbxFBVjg5PDF0Ti/8QAGgEAAwEBAQEAAAAAAAAAAAAAAAECAwQFBv/EAC8RAAICAQMDAgQGAgMAAAAAAAABAgMRBBIhMUFRE2EFFDKRInGBobHwUuEjM0L/2gAMAwEAAhEDEQA/APRuULqaftPgcsOFueULqaftPgcsM1IlhBEEwCcBAh0SYIggYgE4CSJMBkQSATgIAQTpAIoQAwTp08JiGThPCUIASScBJADQkiSTAGEoTwnhAwUiEUJoSEDCaEUJQgAYTEIoTQgASmRQkgAITQjIQlAG24lfyx9o78rUk/Er+XPtHflakkWipyg9TT9p8Dlhwtxyg9TT9p8DlhwkSwwiCYJwgAgnCQThAChEAlCIBMBAJ0k4CAEE8JIoTAZOnATwgBoTwnATwgQ0JQnhPCYwU8J4SQA0JQnhKEAClCKE0IAGEoRQkgAITQjhNCAAITQjTQgAITEI00JCNnxM/lz7R35Wp0uJo/hz7R3g1JItFPlB6mn7T4HLEBbflB6mn7T4HLENSJYQRhCEYTAcIgmCIIAdEAmARhACAThIBOEAOAnhIBQ5fULaT3NxaxxE4SBKAJwE8Lk8C8JFzWh7rUtBDjAJJGeF2IWNF8Lo5ga21SreJFTLOEG0rIdMvMNAEkmJO4AEq00yARgbws7w1XtZTTaMKczrc9joG4N/uC6fBWU+YdrfePf2rllrVHU+i+j/AJNVp26t/wDcHQVP/mbfLGlBkASbrLS7AE6VNl2VilTc92AGGdxwAGsmAs7kDXS9zuk98u0AhrRA1Agjcq12r+XhldSdPT6j56GpspJqNW00O0i/bnVbhHhAUgLrT3XMb6RzknM0ZyutWRcN+eMZMXF7tpZTricC1nF9p7y62TiebHm2W4AZ967kLKjUxvzt7PBdlTrxkGEkSULqMQU0IkoSACEoRJimMFMQiTQgQMIYRlNCQGy4m/y59o7waklxP/lz7R3g1JItFLlB6mn7T4HLEArb8oPU0/afA5YcJEskCNqjCkamAYRBCEQQAQRoQq+T8J03uLQ69pLTIIBIxAJxUuSj1Y0m+hbC5HCGXVGVwAQG2A4CBzjJDp1Dm9q7C4fGW51I6Lc6xDZ/epYatyVUnF4ZvpknalJZOxkuVNeJGOcZx+iq8YakZO8elZZ+Nwb71yaVQtIIMEKThPK3VhTbAADw55nGze2BtjsXnU/E4yras4lj7nbboXGacOVkhyboxoJHYTHdC7GS8LAMPlDFkTOkD3rj0bnOHqu7RZ+EqcBeLVqZ6e3fE9G2mNsdrKdAl1mo4Q6pUc8g3EAscGg6w0NC6DHEEEYi8KCqL2et8LlOFhda5y393z+4lBRW0HhCq6tVaXQKdPnATJfUN0kaG3xrOpNkY5gOmXfiJd702UGGOOo+FysMZAA0ADsV3aidy3Tft9jONca+Ililwl5Km6Q52drWgkkm6PBct7XmX1D9LUht2FJpvLW7BJnORsi9CgAtVCczBH3nQT2Cz+IrWOrm6lV2X9Rl6MVNz7snomyRGYjuXeqEDHBcGFFl9qqfpXDyTR0BcHRiahzjVhpldfw7VxoU9/foYaml2YwSZfwy6pDKBgG7yukDpFgzgDzjdJAvmR1eDp8neSYMSTJwGJXGyan5xEF0QPRaOiI7zt1Lt8HDmH1j4Bdun1U7tQk+nPBjbVGFfBNCRCVSoGiSQAMSTACq0OFGPeWtJOuDZ2SvalOMerOFJvoWYShPCRCsQJTQiTJADCEhGmIQI2HE/wDlz7R3g1Mn4ofy59o7wakkWUeUHqaftPgcsOFuOULqaftPgcsMEiWSBGFG1SNTAkCNqjCoUuH2FzgQ4WXFskXEi44XwplOMfqeC4QlPiKydULN8JU7GUOAuDg1/wB4yHflnaVoKOUNd0XA7CuNxkZz6R9IPZvuePylcetip0v7nVo24XJP8h8k4Uey7pDQc2woOFcs8rUp2WkBoeXExiQABrzqpSfI1jFShfPfN2xg628r3Pbelrc1PGGhsnN0ejduzd0d6nCgNzgdPNPi339qnC459cm+AY54OkEbTcR4O7VOFBWdFk6HDv5vvVgKZrhMnuR1Re31vhcpwqlV5ttGa12c0wVbCVsHFRz4Md2WyPKBc0aXNG4G0e4FWVSaw+VbOh7t/RHc846FehO2KjhJ57maeeQajw0EnAAnsQZNThonE3nabz4qOqCXBt8EyQfRYR4uLRslWk5R2rHkjORlC7nus5mwXazi1vvO7SnqZSALrzMNHpE3dlxk6AVLQo2WxjnJ0k3kq4xcOX1Jbz0DhE/LajWhtNrSSb3OJhuHmi8lIKKq8yGtvcdODB6TtWrOd5G2ntnXPdDqZzipLDKz6TnO5zi+pjJ6FEaWswB0YnXC6nBuTgOAGaSZxJ0k6ZUNGgGiMc5Jxcc5Kv8AB7cTsHv+S66ZSuuipPPJhPEIPBZITQoq+XU2dJ7RqJEnYMSq+RcKiq4hrXWcA8iA86gb98Qvp5TjHq8HnbWy4mhEQmVEgwmRQlCBGu4o9QfXd4NSS4pdQfXd4NSSLOfyh9TS9p8DlhgVuOUTqaXtPgcsMEEslajCjCGplbGwHOa2cJIE7EgLLSs/w5QsVQ4YPF/rNx3xHYV3KddpwcDsIKrcN0bVBxzs57drb43iRvWGorVtbR06ax1WKRwmOzjuR1SXlpcSbM2ZJgSIJjTCrseIDh0SJ7c4U7SvmXKUeEz6lwjLDaCmL+3Z+isBQBFRdBs7xs0blhJbkNkrxIjs25u9SUXyAdObRqQRKelcSNN49/fB3rPhx9yHnIq1EkGDiM998R8uxWabpAOkA9t6AJZN0Y0EjcCY7oUzm5Q57EbUnwFV831h71MAoavm+s1ThYy+lGcuoFITUdqa0dpcT8KsKvkvnHS8/wBoDPFpUmU1IaYxNw9Zxgd5TksyUfyMvcDJ73OdpNkbGyJ/EXdysQhpU7IAGAAHYgr84hgz3uOhufecBvOZXjdIz6IDJKMkvzdFmzO7fm1DWrbjAnwv7k4H70KOu6ABEk9ETEkXzOYDSts758mfRcAmvgGjnOwB1YuJGYKehQsjSTe4+kf3mTZNk1kaXHpHToA1D94lTwtHhcRIznqCoMsptLeeXADM1zhaOiGmXbEdStfZaJdjGZo0uOYd6elk0G042naczdTRmWkMxe7OCJY6FehkA9EMb6IiXeuRjs7ZXWyKnn0XDf8Aoq8K7Tc1rQJGu/Ou/RwdtmX0XJz2y2x4DTQoK/CNNgl1RoHrBS06gcARgV9DlHDgRSKIhNCBGs4p9QfXd4NST8U+oPru8GpJFnN5ROope1+BywrStzyi9RS9r8DlhAUhEoK5/DPB9oCo0c9gP3mmC4bbh2K+0owpnFTi4sqE3CSkuxkmEFGWyCDgcRmKn4XyPydSR0XzH2XYlu/HtVZr9P6FfP2wnVJxyfVUzhfBSwTNEJwY2eH6JgUVpcnU6uMEoTGmdN8yD23d5UVJ8Y4Zjo1SrAKT3VvBlhTWSam+R+7inqXX6L92fuULXQZzG4+4qwFzP8LyD8EoKah0nDY7tEfCgoG6NF27N3QjFzxrBG8QR3ByzccZRDDr+b6zfFTyoMowHrM/MEWVdB2kggbTcPFZpZ2r3MZ9STIh9G3WJO13OPimdfUA9AWvvOkN7Ba7QpsBqHgFFkjbrRxcbWwG5o3NAVJ8uf8AeTB+CWpUDQSc3fqGtLJaRAJd0nXu1aGjUBd2nOgaLb/ssP4n/wD58TqU9WqGiTsAGLicAFaTSUV1ZDYqtYN1kmABi46B+7oR5PQi917jicwHot1eKHJ8nINp3SN2pg9Ee85zuiarVDRfnuAxJOgDOVtHjhGUnkJU3MNRwLTDfS9LQWfPDapxQL734ZmZvv6dmG1WAt4ZjyuplLkCnSDRA/31k5yjhR5TXDGybhhOuDG0kwN6ClUe4CBZ1uF+5nzIVqDa3E55wTPcAJJAAzm4BUzkrXGRSZf5z2DtDSJO+FbZkwBk846XXkbMw3KWFS46CfJWpZE0GYk5jAu2AXDcuoxlkRnzqLJqec7vmpivX0VL/wCyX6HLbLshimTpl6ZzGs4qdQfXPg1JLir1B9d3g1JItHM5Reope1+BywYW85Ruope1+BywQQSzj5Xw1VZUcwNaAIguk2gc4F12bcoTw3WPnNGxh97l18uyEVWwbiOidH6LNVabmOLXC8fuQc4XnaiVsHlPg9jQw09q2yX4v5JsprvqRbeSGmQOaBObAT3pwoWuUgK82c5SeZHtV1wrWIrBK10fvBTNKrAp6Ygk6c2ZZbMpstvDSLQCJhj3fJRsfKkWDXkrBKpKLsxxHeFAx2Y7tf6ozpGI79SxcexLRPg4HTcfEe8b1JUzHQ4d/NPiouk3bhqOZGTaYdJB3H/dZ46P9DKRLlGA9dn5wjr+aNL2/wBvPPc1RVXyxp0mme1zSpcarRoa92/mtHc5yhLGM9s/sc9hJlZkBvpmPu4u7pG8Iq9QiGt6Trh9kZ3HUB7hnUbXC25xwYLIOjznn8o+6iyc3Gq+6RdPmMzCNJxO0DMqjHp7fyznkycWabNAF2kk+8kneSjyegZtPx80egD8RzndtGlSk+UfdF7Wn6sZ3H7Udgu0qQF1TCWs9LBzvVBwGs7tK3jD/bMJSCfXvssEuz+iz1j7sUVLJovJtO9I6NDRmGrtlPLabQLgMwzk43ZyUpe7AWRpN7jsbm39i1UeODNsN9QNEkx7zoGkoJc7AWRpdjub8+xSU8mAM4n0jee3MNQgKRUkkTkip5MAZvJ9J153aN0KWEjcoKtQOiySdNkSCI04LRLJLZPCUKKm1wAAAGtx8GtnxR+RJxcdjQGj3nvVbBZBq0AbySIzhzmjuMKIP9F9Q7IcO0iO9Tf8O3ROs84jeVK1s3LaM5x4TZDSYsjqOMh06pif7VYKdrIHikvboU1D8fU5J4zwavir1B9d3g1JLir1B9c+DUlqCOXyjdRS9r8Dlggt7yjdRS9r8Dl5Dxm4VNJ1NoeWB02iBfA15ryFLeAS3Swd+plDWiXEAazC4PDnCdJ7Yp8946JANnG8F2ELjsc1982zpLrRHbgplw26jjGPuezp/h2GpOX2CUjXKKUQK85nuIsNepAVUi9TNepnDHQmDbyWAVIyppUDXqQFYNGhYxRMdp/3UDHQpZlZOImiam6DqPcf1/eKlpuhxGm8eDvcd5VYGbjj+7whqZTAk4tN/v7RKyccmM1gtg/RgaHtG4VBHdCnFSHVHei1rQNfOdG+01cB/DjAXNtDpMOOtoP5e9WW8NsOBBl5fE9IthjB2gH7qv5eb7f3hnBZNHVDMGEiywWqxzOJ51neZJ1bVaDpIc8H/p0/OJ9IjTo0Ym/DmZNlbTcHA3zfg5+Je4C8x5rdQmLiOlQqiSQ684uEPqO1SOawar9xWqpaOOc0WHNEg1SMZbTF4Eah03dw3Sp+e77A0mC87BgN87FFSeB0Q0Ti575ceySdkhSeUb51UbG2WjvkrRVvwYuRLToNbfnzuJk9pzak4ygHDneqCe8XKEVqAvLmE6XOtEbJNyM8MUR9az8QVqqRO4klxwbHrH3CU4oE4vP3QAO+T3queHaA+up/iCA8Y8mH11P8QWipl2iTvLrclbok6TLiNhKlXLPGfJv6zO1AeNeTf1R3/JaKmz/F/YW+Pk6yS4dTjZk09aY0Bpza4Sdx0yb0zuY75K/lre0X9mLfHydyEzMoDMZGuLu1cE8d8m0u/A75ITx5yf7f4CtqqLoS3bG/0IlOLXU07KodgZRFY93HbJ5ua+dQj3rvcCcOU8pabBMti01whwnA68DgvSj6j+qDRzvHZm84rdQfXPg1JPxW6g+u7wakqKOTyj9RS9r8Dl4Rx4qTWaNDfE/ovduUg/QUva/A5fP/ABuqzlJ1NaPFVX9aIkclmBjS33qzSyqs3AuOoifFVR0d48CpmCBiDfpK65wjL6lkmFkofS2i9T4aIi03OZi7CMx2q5R4WpuzkbQfHBcKsfE+KJjsPc79wuSegpl0WPyO+v4nfDq8/maenVBwIOwypQVl2OjCRscFao8IvEXkjXZP6rin8Ml/5Z6FXxiL+uOPyNCCpGvXFp8NYSwwc4jwV6jwix10kHOCCI34Lgs0dsOsT0q9dRZ0l9+DotcjBVZj5w+alDlxSgdiw1lFi1O1c3hbK7LCTdAg61dtLjcYpNI+5Oqv8ayYX5UGZzJ6JqF75EMsEgjpBzwy7ZIKtDJ2+iOxW8nNjg5o53PrWr4i42eb9kgZ841qpVfDSdAX1/w9RlGWV0Z8dqm9yJWtAwR2zpPaqfB7XvFrG8c0fawGldLLcidSqFlRpa5tzmnFpiYO4hd9UqrG9q/Y5pKUerOjR4tPdHOZgD59xIY4N6N5Ie3CUHCPF91GmHuLSCWgATPOaXZxmgjcqYy6pd9I+4QOe64aBfcLh2IHV3EQXOI0FxPcVoq37fYjJ2q3FtraJdaNsC1cGlpb5MVOj0miDFo3Tmzrhqf/AJhUsFlt1kxInEDAE42RowUCqMcdRNiCdMkrwI7fB3AbK1G2KkOl1MtOAqdMOkDoeSD3EYy1W2cUgaBdblwaXhwksdTFl1oNi0SWOwxlcHJuEKlMAMcWgPD7o6YBaDfqJEYXqw7h+vM+VdjN1kQQWkQAPstu1LNxl2Y013J8k4OY6g0llR76pqhpY4AUfJNBFoEQQZk3iBgrv+k2hjyahNlxBeKbpaKYrGs0U555mkIMiZzLhUuEKjWOY17msf02gw12a8KQ8LViZNWpIswbbpFmbN+qT2lNxl5FlHTr8Xm0a2Tse+35Wq1paGlo8maoZNq1MkHDNpV+jxXp1y403WWte1g8mHuZ0mB99U27UVNEc3Wsu/KXkgl7iQZBLiS0k2iQcxm/anZlLwCA9wBMkBxAJ0kTeUbX5DKLHDGQtpPaGFzmupsqNLgA4B4NxAuxBWi5N3fTVR/029zv1WRJJxk7VquTt38S8aaR7nNWd6/4mOP1HtXFfqT658GpJcWOpPrnwanXinajjcpfUUva/A5eB8Z+DKorOfYcWuiC0F2bAxgve+Uw/QUva/A5eftcnF4eSJLJ5YaDrPRdj6LtA1Jg9zdI3QvV2vRg7Fv6/sRtPI6lQXXi+T3lO3KLsR3L1zybc7R2BCcjpnGmw/db8k/XXgNrPJxW2HcEXldTexeqO4JoHGjSP3G/JRHi5kx/+vS/A1NXLwG1nmPlvshE2v8AZHaV6WeK+Sn6hm4QhPFDJD9UNznjwcq9aPgW1nnVPKYvAIOkOIhXKPDr25p2me9bb/Q+SH6t26rV/wAk/wDoPJPReP8AuO96mTpn9UcmsLLa/olgyVPjH6TD90z3FBl3CdOowi1F2DgR34LYf/H+THA1B9/5hR1OTfJz59Ub2f4rklpdM+Y5R3R+JalLEsNHm3/EEU2U8wqF02pBmMBmV1a+pyV0xeyrUnMHWIJzTDVSHEPKc5pDa93+C7NNOuhS3PCycFzdjTSOBwcBSqB7RMOY+y69pLJgEaL7wreX5e+tVfVqGXvcXOOkn3LtM4gV876I+88/ApGcQaxMW6Z2Wz7lpHXaSDxGSyyPRtl2OSMko/1ou9AmHJDJqGesdf0Z13jVgtE3k0q/1qY+64+8IxyZv/rs/wDEf8l0+vX/AJGW2XgzvkMn/qv/AAG4zsvuUVJlG04Oc+z5pAE4tvjZau1BaxvJoc9cbqR/zUreTZueud1MfNHzFfkNj8GUa3JtNY7mbwmYcnzitOqxAEmM+MQtg3k2p56z/wALUY5OKOerV/s/xS+Yr8sNkvBjhWyYfV1Td6bYzX3apTVq2Tlps03hxB8/mgxcdeZbZvJ3k+d9U/eb/ipRyf5Ln8ofv/IKfma/cNjMHQyqiGAOoWiJ53lC0npRgNYG5M/LKRiKAF4+seZAxG9b8cQsk9F5/wC4/wBxUreJOSD6o76lQ/Ej5qv3D05GBHCtMRGTU7tJcZGeUncMtwGT0Rm6JON+fd2L0NvFHJB9S3eXHxKMcVsl/oU97Z8VPzVfhj9OR5TlFa04kNa2fNaIaNgWj5Pj/Fn2T5/ExbZvF/JhhQpf+NvyVqhkjKfQY1s42Whs9iizVKUXFIarecmv4r9SfXd4NSS4r9SfXPg1JeedCOJynn+Ho+1/9b1521y9B5VD/D0fbf8ArevOGvSEy01yka5VmuUrXIEWGuRgqAOUgcmBMCiBUQKMFAEgKIIAUSYBAo2uUYKIIGTtcja5VwVI1yYiw1yPFQAqRrkmsjTJBSboUzIAuUAcjDlEa4R5SKc2+5PaTgqEORArQkllOowUQKACSTSkgQ6SSZADpkkkAKUySSAGTJ0yQGq4rdSfXPg1JPxW6k+ufBqSR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0" name="AutoShape 16" descr="data:image/jpeg;base64,/9j/4AAQSkZJRgABAQAAAQABAAD/2wCEAAkGBhQSEBUUEhQVFRUVFRQVFBUUFBQUFA8UFBQVFBQUFBQXHCYeGBkjGRQUHy8gIycpLCwsFR4xNTAqNSYrLCkBCQoKDgwOGg8PGi0gHyQpLCksLCotLCkpLCksLCwsLCwsLCosLCwsKSwsLCwpKSkpLCwpKSwpLCwpLCwpKSwsKf/AABEIAL8BCAMBIgACEQEDEQH/xAAcAAABBQEBAQAAAAAAAAAAAAACAAEDBAYFBwj/xABKEAABAwEDBgkICAUCBgMAAAABAAIRAxIhMQRBUWFxgQUGByIyM5GhsRNCUnJzwcLRI0NigpKy4fAkNFOi0hbxFBVjg5PDF0Ti/8QAGgEAAwEBAQEAAAAAAAAAAAAAAAECAwQFBv/EAC8RAAICAQMDAgQGAgMAAAAAAAABAgMRBBIhMUFRE2EFFDKRInGBobHwUuEjM0L/2gAMAwEAAhEDEQA/APRuULqaftPgcsOFueULqaftPgcsM1IlhBEEwCcBAh0SYIggYgE4CSJMBkQSATgIAQTpAIoQAwTp08JiGThPCUIASScBJADQkiSTAGEoTwnhAwUiEUJoSEDCaEUJQgAYTEIoTQgASmRQkgAITQjIQlAG24lfyx9o78rUk/Er+XPtHflakkWipyg9TT9p8Dlhwtxyg9TT9p8DlhwkSwwiCYJwgAgnCQThAChEAlCIBMBAJ0k4CAEE8JIoTAZOnATwgBoTwnATwgQ0JQnhPCYwU8J4SQA0JQnhKEAClCKE0IAGEoRQkgAITQjhNCAAITQjTQgAITEI00JCNnxM/lz7R35Wp0uJo/hz7R3g1JItFPlB6mn7T4HLEBbflB6mn7T4HLENSJYQRhCEYTAcIgmCIIAdEAmARhACAThIBOEAOAnhIBQ5fULaT3NxaxxE4SBKAJwE8Lk8C8JFzWh7rUtBDjAJJGeF2IWNF8Lo5ga21SreJFTLOEG0rIdMvMNAEkmJO4AEq00yARgbws7w1XtZTTaMKczrc9joG4N/uC6fBWU+YdrfePf2rllrVHU+i+j/AJNVp26t/wDcHQVP/mbfLGlBkASbrLS7AE6VNl2VilTc92AGGdxwAGsmAs7kDXS9zuk98u0AhrRA1Agjcq12r+XhldSdPT6j56GpspJqNW00O0i/bnVbhHhAUgLrT3XMb6RzknM0ZyutWRcN+eMZMXF7tpZTricC1nF9p7y62TiebHm2W4AZ967kLKjUxvzt7PBdlTrxkGEkSULqMQU0IkoSACEoRJimMFMQiTQgQMIYRlNCQGy4m/y59o7waklxP/lz7R3g1JItFLlB6mn7T4HLEArb8oPU0/afA5YcJEskCNqjCkamAYRBCEQQAQRoQq+T8J03uLQ69pLTIIBIxAJxUuSj1Y0m+hbC5HCGXVGVwAQG2A4CBzjJDp1Dm9q7C4fGW51I6Lc6xDZ/epYatyVUnF4ZvpknalJZOxkuVNeJGOcZx+iq8YakZO8elZZ+Nwb71yaVQtIIMEKThPK3VhTbAADw55nGze2BtjsXnU/E4yras4lj7nbboXGacOVkhyboxoJHYTHdC7GS8LAMPlDFkTOkD3rj0bnOHqu7RZ+EqcBeLVqZ6e3fE9G2mNsdrKdAl1mo4Q6pUc8g3EAscGg6w0NC6DHEEEYi8KCqL2et8LlOFhda5y393z+4lBRW0HhCq6tVaXQKdPnATJfUN0kaG3xrOpNkY5gOmXfiJd702UGGOOo+FysMZAA0ADsV3aidy3Tft9jONca+Ililwl5Km6Q52drWgkkm6PBct7XmX1D9LUht2FJpvLW7BJnORsi9CgAtVCczBH3nQT2Cz+IrWOrm6lV2X9Rl6MVNz7snomyRGYjuXeqEDHBcGFFl9qqfpXDyTR0BcHRiahzjVhpldfw7VxoU9/foYaml2YwSZfwy6pDKBgG7yukDpFgzgDzjdJAvmR1eDp8neSYMSTJwGJXGyan5xEF0QPRaOiI7zt1Lt8HDmH1j4Bdun1U7tQk+nPBjbVGFfBNCRCVSoGiSQAMSTACq0OFGPeWtJOuDZ2SvalOMerOFJvoWYShPCRCsQJTQiTJADCEhGmIQI2HE/wDlz7R3g1Mn4ofy59o7wakkWUeUHqaftPgcsOFuOULqaftPgcsMEiWSBGFG1SNTAkCNqjCoUuH2FzgQ4WXFskXEi44XwplOMfqeC4QlPiKydULN8JU7GUOAuDg1/wB4yHflnaVoKOUNd0XA7CuNxkZz6R9IPZvuePylcetip0v7nVo24XJP8h8k4Uey7pDQc2woOFcs8rUp2WkBoeXExiQABrzqpSfI1jFShfPfN2xg628r3Pbelrc1PGGhsnN0ejduzd0d6nCgNzgdPNPi339qnC459cm+AY54OkEbTcR4O7VOFBWdFk6HDv5vvVgKZrhMnuR1Re31vhcpwqlV5ttGa12c0wVbCVsHFRz4Md2WyPKBc0aXNG4G0e4FWVSaw+VbOh7t/RHc846FehO2KjhJ57maeeQajw0EnAAnsQZNThonE3nabz4qOqCXBt8EyQfRYR4uLRslWk5R2rHkjORlC7nus5mwXazi1vvO7SnqZSALrzMNHpE3dlxk6AVLQo2WxjnJ0k3kq4xcOX1Jbz0DhE/LajWhtNrSSb3OJhuHmi8lIKKq8yGtvcdODB6TtWrOd5G2ntnXPdDqZzipLDKz6TnO5zi+pjJ6FEaWswB0YnXC6nBuTgOAGaSZxJ0k6ZUNGgGiMc5Jxcc5Kv8AB7cTsHv+S66ZSuuipPPJhPEIPBZITQoq+XU2dJ7RqJEnYMSq+RcKiq4hrXWcA8iA86gb98Qvp5TjHq8HnbWy4mhEQmVEgwmRQlCBGu4o9QfXd4NSS4pdQfXd4NSSLOfyh9TS9p8DlhgVuOUTqaXtPgcsMEEslajCjCGplbGwHOa2cJIE7EgLLSs/w5QsVQ4YPF/rNx3xHYV3KddpwcDsIKrcN0bVBxzs57drb43iRvWGorVtbR06ax1WKRwmOzjuR1SXlpcSbM2ZJgSIJjTCrseIDh0SJ7c4U7SvmXKUeEz6lwjLDaCmL+3Z+isBQBFRdBs7xs0blhJbkNkrxIjs25u9SUXyAdObRqQRKelcSNN49/fB3rPhx9yHnIq1EkGDiM998R8uxWabpAOkA9t6AJZN0Y0EjcCY7oUzm5Q57EbUnwFV831h71MAoavm+s1ThYy+lGcuoFITUdqa0dpcT8KsKvkvnHS8/wBoDPFpUmU1IaYxNw9Zxgd5TksyUfyMvcDJ73OdpNkbGyJ/EXdysQhpU7IAGAAHYgr84hgz3uOhufecBvOZXjdIz6IDJKMkvzdFmzO7fm1DWrbjAnwv7k4H70KOu6ABEk9ETEkXzOYDSts758mfRcAmvgGjnOwB1YuJGYKehQsjSTe4+kf3mTZNk1kaXHpHToA1D94lTwtHhcRIznqCoMsptLeeXADM1zhaOiGmXbEdStfZaJdjGZo0uOYd6elk0G042naczdTRmWkMxe7OCJY6FehkA9EMb6IiXeuRjs7ZXWyKnn0XDf8Aoq8K7Tc1rQJGu/Ou/RwdtmX0XJz2y2x4DTQoK/CNNgl1RoHrBS06gcARgV9DlHDgRSKIhNCBGs4p9QfXd4NST8U+oPru8GpJFnN5ROope1+BywrStzyi9RS9r8DlhAUhEoK5/DPB9oCo0c9gP3mmC4bbh2K+0owpnFTi4sqE3CSkuxkmEFGWyCDgcRmKn4XyPydSR0XzH2XYlu/HtVZr9P6FfP2wnVJxyfVUzhfBSwTNEJwY2eH6JgUVpcnU6uMEoTGmdN8yD23d5UVJ8Y4Zjo1SrAKT3VvBlhTWSam+R+7inqXX6L92fuULXQZzG4+4qwFzP8LyD8EoKah0nDY7tEfCgoG6NF27N3QjFzxrBG8QR3ByzccZRDDr+b6zfFTyoMowHrM/MEWVdB2kggbTcPFZpZ2r3MZ9STIh9G3WJO13OPimdfUA9AWvvOkN7Ba7QpsBqHgFFkjbrRxcbWwG5o3NAVJ8uf8AeTB+CWpUDQSc3fqGtLJaRAJd0nXu1aGjUBd2nOgaLb/ssP4n/wD58TqU9WqGiTsAGLicAFaTSUV1ZDYqtYN1kmABi46B+7oR5PQi917jicwHot1eKHJ8nINp3SN2pg9Ee85zuiarVDRfnuAxJOgDOVtHjhGUnkJU3MNRwLTDfS9LQWfPDapxQL734ZmZvv6dmG1WAt4ZjyuplLkCnSDRA/31k5yjhR5TXDGybhhOuDG0kwN6ClUe4CBZ1uF+5nzIVqDa3E55wTPcAJJAAzm4BUzkrXGRSZf5z2DtDSJO+FbZkwBk846XXkbMw3KWFS46CfJWpZE0GYk5jAu2AXDcuoxlkRnzqLJqec7vmpivX0VL/wCyX6HLbLshimTpl6ZzGs4qdQfXPg1JLir1B9d3g1JItHM5Reope1+BywYW85Ruope1+BywQQSzj5Xw1VZUcwNaAIguk2gc4F12bcoTw3WPnNGxh97l18uyEVWwbiOidH6LNVabmOLXC8fuQc4XnaiVsHlPg9jQw09q2yX4v5JsprvqRbeSGmQOaBObAT3pwoWuUgK82c5SeZHtV1wrWIrBK10fvBTNKrAp6Ygk6c2ZZbMpstvDSLQCJhj3fJRsfKkWDXkrBKpKLsxxHeFAx2Y7tf6ozpGI79SxcexLRPg4HTcfEe8b1JUzHQ4d/NPiouk3bhqOZGTaYdJB3H/dZ46P9DKRLlGA9dn5wjr+aNL2/wBvPPc1RVXyxp0mme1zSpcarRoa92/mtHc5yhLGM9s/sc9hJlZkBvpmPu4u7pG8Iq9QiGt6Trh9kZ3HUB7hnUbXC25xwYLIOjznn8o+6iyc3Gq+6RdPmMzCNJxO0DMqjHp7fyznkycWabNAF2kk+8kneSjyegZtPx80egD8RzndtGlSk+UfdF7Wn6sZ3H7Udgu0qQF1TCWs9LBzvVBwGs7tK3jD/bMJSCfXvssEuz+iz1j7sUVLJovJtO9I6NDRmGrtlPLabQLgMwzk43ZyUpe7AWRpN7jsbm39i1UeODNsN9QNEkx7zoGkoJc7AWRpdjub8+xSU8mAM4n0jee3MNQgKRUkkTkip5MAZvJ9J153aN0KWEjcoKtQOiySdNkSCI04LRLJLZPCUKKm1wAAAGtx8GtnxR+RJxcdjQGj3nvVbBZBq0AbySIzhzmjuMKIP9F9Q7IcO0iO9Tf8O3ROs84jeVK1s3LaM5x4TZDSYsjqOMh06pif7VYKdrIHikvboU1D8fU5J4zwavir1B9d3g1JLir1B9c+DUlqCOXyjdRS9r8Dlggt7yjdRS9r8Dl5Dxm4VNJ1NoeWB02iBfA15ryFLeAS3Swd+plDWiXEAazC4PDnCdJ7Yp8946JANnG8F2ELjsc1982zpLrRHbgplw26jjGPuezp/h2GpOX2CUjXKKUQK85nuIsNepAVUi9TNepnDHQmDbyWAVIyppUDXqQFYNGhYxRMdp/3UDHQpZlZOImiam6DqPcf1/eKlpuhxGm8eDvcd5VYGbjj+7whqZTAk4tN/v7RKyccmM1gtg/RgaHtG4VBHdCnFSHVHei1rQNfOdG+01cB/DjAXNtDpMOOtoP5e9WW8NsOBBl5fE9IthjB2gH7qv5eb7f3hnBZNHVDMGEiywWqxzOJ51neZJ1bVaDpIc8H/p0/OJ9IjTo0Ym/DmZNlbTcHA3zfg5+Je4C8x5rdQmLiOlQqiSQ684uEPqO1SOawar9xWqpaOOc0WHNEg1SMZbTF4Eah03dw3Sp+e77A0mC87BgN87FFSeB0Q0Ti575ceySdkhSeUb51UbG2WjvkrRVvwYuRLToNbfnzuJk9pzak4ygHDneqCe8XKEVqAvLmE6XOtEbJNyM8MUR9az8QVqqRO4klxwbHrH3CU4oE4vP3QAO+T3queHaA+up/iCA8Y8mH11P8QWipl2iTvLrclbok6TLiNhKlXLPGfJv6zO1AeNeTf1R3/JaKmz/F/YW+Pk6yS4dTjZk09aY0Bpza4Sdx0yb0zuY75K/lre0X9mLfHydyEzMoDMZGuLu1cE8d8m0u/A75ITx5yf7f4CtqqLoS3bG/0IlOLXU07KodgZRFY93HbJ5ua+dQj3rvcCcOU8pabBMti01whwnA68DgvSj6j+qDRzvHZm84rdQfXPg1JPxW6g+u7wakqKOTyj9RS9r8Dl4Rx4qTWaNDfE/ovduUg/QUva/A5fP/ABuqzlJ1NaPFVX9aIkclmBjS33qzSyqs3AuOoifFVR0d48CpmCBiDfpK65wjL6lkmFkofS2i9T4aIi03OZi7CMx2q5R4WpuzkbQfHBcKsfE+KJjsPc79wuSegpl0WPyO+v4nfDq8/maenVBwIOwypQVl2OjCRscFao8IvEXkjXZP6rin8Ml/5Z6FXxiL+uOPyNCCpGvXFp8NYSwwc4jwV6jwix10kHOCCI34Lgs0dsOsT0q9dRZ0l9+DotcjBVZj5w+alDlxSgdiw1lFi1O1c3hbK7LCTdAg61dtLjcYpNI+5Oqv8ayYX5UGZzJ6JqF75EMsEgjpBzwy7ZIKtDJ2+iOxW8nNjg5o53PrWr4i42eb9kgZ841qpVfDSdAX1/w9RlGWV0Z8dqm9yJWtAwR2zpPaqfB7XvFrG8c0fawGldLLcidSqFlRpa5tzmnFpiYO4hd9UqrG9q/Y5pKUerOjR4tPdHOZgD59xIY4N6N5Ie3CUHCPF91GmHuLSCWgATPOaXZxmgjcqYy6pd9I+4QOe64aBfcLh2IHV3EQXOI0FxPcVoq37fYjJ2q3FtraJdaNsC1cGlpb5MVOj0miDFo3Tmzrhqf/AJhUsFlt1kxInEDAE42RowUCqMcdRNiCdMkrwI7fB3AbK1G2KkOl1MtOAqdMOkDoeSD3EYy1W2cUgaBdblwaXhwksdTFl1oNi0SWOwxlcHJuEKlMAMcWgPD7o6YBaDfqJEYXqw7h+vM+VdjN1kQQWkQAPstu1LNxl2Y013J8k4OY6g0llR76pqhpY4AUfJNBFoEQQZk3iBgrv+k2hjyahNlxBeKbpaKYrGs0U555mkIMiZzLhUuEKjWOY17msf02gw12a8KQ8LViZNWpIswbbpFmbN+qT2lNxl5FlHTr8Xm0a2Tse+35Wq1paGlo8maoZNq1MkHDNpV+jxXp1y403WWte1g8mHuZ0mB99U27UVNEc3Wsu/KXkgl7iQZBLiS0k2iQcxm/anZlLwCA9wBMkBxAJ0kTeUbX5DKLHDGQtpPaGFzmupsqNLgA4B4NxAuxBWi5N3fTVR/029zv1WRJJxk7VquTt38S8aaR7nNWd6/4mOP1HtXFfqT658GpJcWOpPrnwanXinajjcpfUUva/A5eB8Z+DKorOfYcWuiC0F2bAxgve+Uw/QUva/A5eftcnF4eSJLJ5YaDrPRdj6LtA1Jg9zdI3QvV2vRg7Fv6/sRtPI6lQXXi+T3lO3KLsR3L1zybc7R2BCcjpnGmw/db8k/XXgNrPJxW2HcEXldTexeqO4JoHGjSP3G/JRHi5kx/+vS/A1NXLwG1nmPlvshE2v8AZHaV6WeK+Sn6hm4QhPFDJD9UNznjwcq9aPgW1nnVPKYvAIOkOIhXKPDr25p2me9bb/Q+SH6t26rV/wAk/wDoPJPReP8AuO96mTpn9UcmsLLa/olgyVPjH6TD90z3FBl3CdOowi1F2DgR34LYf/H+THA1B9/5hR1OTfJz59Ub2f4rklpdM+Y5R3R+JalLEsNHm3/EEU2U8wqF02pBmMBmV1a+pyV0xeyrUnMHWIJzTDVSHEPKc5pDa93+C7NNOuhS3PCycFzdjTSOBwcBSqB7RMOY+y69pLJgEaL7wreX5e+tVfVqGXvcXOOkn3LtM4gV876I+88/ApGcQaxMW6Z2Wz7lpHXaSDxGSyyPRtl2OSMko/1ou9AmHJDJqGesdf0Z13jVgtE3k0q/1qY+64+8IxyZv/rs/wDEf8l0+vX/AJGW2XgzvkMn/qv/AAG4zsvuUVJlG04Oc+z5pAE4tvjZau1BaxvJoc9cbqR/zUreTZueud1MfNHzFfkNj8GUa3JtNY7mbwmYcnzitOqxAEmM+MQtg3k2p56z/wALUY5OKOerV/s/xS+Yr8sNkvBjhWyYfV1Td6bYzX3apTVq2Tlps03hxB8/mgxcdeZbZvJ3k+d9U/eb/ipRyf5Ln8ofv/IKfma/cNjMHQyqiGAOoWiJ53lC0npRgNYG5M/LKRiKAF4+seZAxG9b8cQsk9F5/wC4/wBxUreJOSD6o76lQ/Ej5qv3D05GBHCtMRGTU7tJcZGeUncMtwGT0Rm6JON+fd2L0NvFHJB9S3eXHxKMcVsl/oU97Z8VPzVfhj9OR5TlFa04kNa2fNaIaNgWj5Pj/Fn2T5/ExbZvF/JhhQpf+NvyVqhkjKfQY1s42Whs9iizVKUXFIarecmv4r9SfXd4NSS4r9SfXPg1JeedCOJynn+Ho+1/9b1521y9B5VD/D0fbf8ArevOGvSEy01yka5VmuUrXIEWGuRgqAOUgcmBMCiBUQKMFAEgKIIAUSYBAo2uUYKIIGTtcja5VwVI1yYiw1yPFQAqRrkmsjTJBSboUzIAuUAcjDlEa4R5SKc2+5PaTgqEORArQkllOowUQKACSTSkgQ6SSZADpkkkAKUySSAGTJ0yQGq4rdSfXPg1JPxW6k+ufBqSR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2" name="AutoShape 18" descr="data:image/jpeg;base64,/9j/4AAQSkZJRgABAQAAAQABAAD/2wCEAAkGBhQSEBUUEhQVFRUVFRQVFBUUFBQUFA8UFBQVFBQUFBQXHCYeGBkjGRQUHy8gIycpLCwsFR4xNTAqNSYrLCkBCQoKDgwOGg8PGi0gHyQpLCksLCotLCkpLCksLCwsLCwsLCosLCwsKSwsLCwpKSkpLCwpKSwpLCwpLCwpKSwsKf/AABEIAL8BCAMBIgACEQEDEQH/xAAcAAABBQEBAQAAAAAAAAAAAAACAAEDBAYFBwj/xABKEAABAwEDBgkICAUCBgMAAAABAAIRAxIhMQRBUWFxgQUGByIyM5GhsRNCUnJzwcLRI0NigpKy4fAkNFOi0hbxFBVjg5PDF0Ti/8QAGgEAAwEBAQEAAAAAAAAAAAAAAAECAwQFBv/EAC8RAAICAQMDAgQGAgMAAAAAAAABAgMRBBIhMUFRE2EFFDKRInGBobHwUuEjM0L/2gAMAwEAAhEDEQA/APRuULqaftPgcsOFueULqaftPgcsM1IlhBEEwCcBAh0SYIggYgE4CSJMBkQSATgIAQTpAIoQAwTp08JiGThPCUIASScBJADQkiSTAGEoTwnhAwUiEUJoSEDCaEUJQgAYTEIoTQgASmRQkgAITQjIQlAG24lfyx9o78rUk/Er+XPtHflakkWipyg9TT9p8Dlhwtxyg9TT9p8DlhwkSwwiCYJwgAgnCQThAChEAlCIBMBAJ0k4CAEE8JIoTAZOnATwgBoTwnATwgQ0JQnhPCYwU8J4SQA0JQnhKEAClCKE0IAGEoRQkgAITQjhNCAAITQjTQgAITEI00JCNnxM/lz7R35Wp0uJo/hz7R3g1JItFPlB6mn7T4HLEBbflB6mn7T4HLENSJYQRhCEYTAcIgmCIIAdEAmARhACAThIBOEAOAnhIBQ5fULaT3NxaxxE4SBKAJwE8Lk8C8JFzWh7rUtBDjAJJGeF2IWNF8Lo5ga21SreJFTLOEG0rIdMvMNAEkmJO4AEq00yARgbws7w1XtZTTaMKczrc9joG4N/uC6fBWU+YdrfePf2rllrVHU+i+j/AJNVp26t/wDcHQVP/mbfLGlBkASbrLS7AE6VNl2VilTc92AGGdxwAGsmAs7kDXS9zuk98u0AhrRA1Agjcq12r+XhldSdPT6j56GpspJqNW00O0i/bnVbhHhAUgLrT3XMb6RzknM0ZyutWRcN+eMZMXF7tpZTricC1nF9p7y62TiebHm2W4AZ967kLKjUxvzt7PBdlTrxkGEkSULqMQU0IkoSACEoRJimMFMQiTQgQMIYRlNCQGy4m/y59o7waklxP/lz7R3g1JItFLlB6mn7T4HLEArb8oPU0/afA5YcJEskCNqjCkamAYRBCEQQAQRoQq+T8J03uLQ69pLTIIBIxAJxUuSj1Y0m+hbC5HCGXVGVwAQG2A4CBzjJDp1Dm9q7C4fGW51I6Lc6xDZ/epYatyVUnF4ZvpknalJZOxkuVNeJGOcZx+iq8YakZO8elZZ+Nwb71yaVQtIIMEKThPK3VhTbAADw55nGze2BtjsXnU/E4yras4lj7nbboXGacOVkhyboxoJHYTHdC7GS8LAMPlDFkTOkD3rj0bnOHqu7RZ+EqcBeLVqZ6e3fE9G2mNsdrKdAl1mo4Q6pUc8g3EAscGg6w0NC6DHEEEYi8KCqL2et8LlOFhda5y393z+4lBRW0HhCq6tVaXQKdPnATJfUN0kaG3xrOpNkY5gOmXfiJd702UGGOOo+FysMZAA0ADsV3aidy3Tft9jONca+Ililwl5Km6Q52drWgkkm6PBct7XmX1D9LUht2FJpvLW7BJnORsi9CgAtVCczBH3nQT2Cz+IrWOrm6lV2X9Rl6MVNz7snomyRGYjuXeqEDHBcGFFl9qqfpXDyTR0BcHRiahzjVhpldfw7VxoU9/foYaml2YwSZfwy6pDKBgG7yukDpFgzgDzjdJAvmR1eDp8neSYMSTJwGJXGyan5xEF0QPRaOiI7zt1Lt8HDmH1j4Bdun1U7tQk+nPBjbVGFfBNCRCVSoGiSQAMSTACq0OFGPeWtJOuDZ2SvalOMerOFJvoWYShPCRCsQJTQiTJADCEhGmIQI2HE/wDlz7R3g1Mn4ofy59o7wakkWUeUHqaftPgcsOFuOULqaftPgcsMEiWSBGFG1SNTAkCNqjCoUuH2FzgQ4WXFskXEi44XwplOMfqeC4QlPiKydULN8JU7GUOAuDg1/wB4yHflnaVoKOUNd0XA7CuNxkZz6R9IPZvuePylcetip0v7nVo24XJP8h8k4Uey7pDQc2woOFcs8rUp2WkBoeXExiQABrzqpSfI1jFShfPfN2xg628r3Pbelrc1PGGhsnN0ejduzd0d6nCgNzgdPNPi339qnC459cm+AY54OkEbTcR4O7VOFBWdFk6HDv5vvVgKZrhMnuR1Re31vhcpwqlV5ttGa12c0wVbCVsHFRz4Md2WyPKBc0aXNG4G0e4FWVSaw+VbOh7t/RHc846FehO2KjhJ57maeeQajw0EnAAnsQZNThonE3nabz4qOqCXBt8EyQfRYR4uLRslWk5R2rHkjORlC7nus5mwXazi1vvO7SnqZSALrzMNHpE3dlxk6AVLQo2WxjnJ0k3kq4xcOX1Jbz0DhE/LajWhtNrSSb3OJhuHmi8lIKKq8yGtvcdODB6TtWrOd5G2ntnXPdDqZzipLDKz6TnO5zi+pjJ6FEaWswB0YnXC6nBuTgOAGaSZxJ0k6ZUNGgGiMc5Jxcc5Kv8AB7cTsHv+S66ZSuuipPPJhPEIPBZITQoq+XU2dJ7RqJEnYMSq+RcKiq4hrXWcA8iA86gb98Qvp5TjHq8HnbWy4mhEQmVEgwmRQlCBGu4o9QfXd4NSS4pdQfXd4NSSLOfyh9TS9p8DlhgVuOUTqaXtPgcsMEEslajCjCGplbGwHOa2cJIE7EgLLSs/w5QsVQ4YPF/rNx3xHYV3KddpwcDsIKrcN0bVBxzs57drb43iRvWGorVtbR06ax1WKRwmOzjuR1SXlpcSbM2ZJgSIJjTCrseIDh0SJ7c4U7SvmXKUeEz6lwjLDaCmL+3Z+isBQBFRdBs7xs0blhJbkNkrxIjs25u9SUXyAdObRqQRKelcSNN49/fB3rPhx9yHnIq1EkGDiM998R8uxWabpAOkA9t6AJZN0Y0EjcCY7oUzm5Q57EbUnwFV831h71MAoavm+s1ThYy+lGcuoFITUdqa0dpcT8KsKvkvnHS8/wBoDPFpUmU1IaYxNw9Zxgd5TksyUfyMvcDJ73OdpNkbGyJ/EXdysQhpU7IAGAAHYgr84hgz3uOhufecBvOZXjdIz6IDJKMkvzdFmzO7fm1DWrbjAnwv7k4H70KOu6ABEk9ETEkXzOYDSts758mfRcAmvgGjnOwB1YuJGYKehQsjSTe4+kf3mTZNk1kaXHpHToA1D94lTwtHhcRIznqCoMsptLeeXADM1zhaOiGmXbEdStfZaJdjGZo0uOYd6elk0G042naczdTRmWkMxe7OCJY6FehkA9EMb6IiXeuRjs7ZXWyKnn0XDf8Aoq8K7Tc1rQJGu/Ou/RwdtmX0XJz2y2x4DTQoK/CNNgl1RoHrBS06gcARgV9DlHDgRSKIhNCBGs4p9QfXd4NST8U+oPru8GpJFnN5ROope1+BywrStzyi9RS9r8DlhAUhEoK5/DPB9oCo0c9gP3mmC4bbh2K+0owpnFTi4sqE3CSkuxkmEFGWyCDgcRmKn4XyPydSR0XzH2XYlu/HtVZr9P6FfP2wnVJxyfVUzhfBSwTNEJwY2eH6JgUVpcnU6uMEoTGmdN8yD23d5UVJ8Y4Zjo1SrAKT3VvBlhTWSam+R+7inqXX6L92fuULXQZzG4+4qwFzP8LyD8EoKah0nDY7tEfCgoG6NF27N3QjFzxrBG8QR3ByzccZRDDr+b6zfFTyoMowHrM/MEWVdB2kggbTcPFZpZ2r3MZ9STIh9G3WJO13OPimdfUA9AWvvOkN7Ba7QpsBqHgFFkjbrRxcbWwG5o3NAVJ8uf8AeTB+CWpUDQSc3fqGtLJaRAJd0nXu1aGjUBd2nOgaLb/ssP4n/wD58TqU9WqGiTsAGLicAFaTSUV1ZDYqtYN1kmABi46B+7oR5PQi917jicwHot1eKHJ8nINp3SN2pg9Ee85zuiarVDRfnuAxJOgDOVtHjhGUnkJU3MNRwLTDfS9LQWfPDapxQL734ZmZvv6dmG1WAt4ZjyuplLkCnSDRA/31k5yjhR5TXDGybhhOuDG0kwN6ClUe4CBZ1uF+5nzIVqDa3E55wTPcAJJAAzm4BUzkrXGRSZf5z2DtDSJO+FbZkwBk846XXkbMw3KWFS46CfJWpZE0GYk5jAu2AXDcuoxlkRnzqLJqec7vmpivX0VL/wCyX6HLbLshimTpl6ZzGs4qdQfXPg1JLir1B9d3g1JItHM5Reope1+BywYW85Ruope1+BywQQSzj5Xw1VZUcwNaAIguk2gc4F12bcoTw3WPnNGxh97l18uyEVWwbiOidH6LNVabmOLXC8fuQc4XnaiVsHlPg9jQw09q2yX4v5JsprvqRbeSGmQOaBObAT3pwoWuUgK82c5SeZHtV1wrWIrBK10fvBTNKrAp6Ygk6c2ZZbMpstvDSLQCJhj3fJRsfKkWDXkrBKpKLsxxHeFAx2Y7tf6ozpGI79SxcexLRPg4HTcfEe8b1JUzHQ4d/NPiouk3bhqOZGTaYdJB3H/dZ46P9DKRLlGA9dn5wjr+aNL2/wBvPPc1RVXyxp0mme1zSpcarRoa92/mtHc5yhLGM9s/sc9hJlZkBvpmPu4u7pG8Iq9QiGt6Trh9kZ3HUB7hnUbXC25xwYLIOjznn8o+6iyc3Gq+6RdPmMzCNJxO0DMqjHp7fyznkycWabNAF2kk+8kneSjyegZtPx80egD8RzndtGlSk+UfdF7Wn6sZ3H7Udgu0qQF1TCWs9LBzvVBwGs7tK3jD/bMJSCfXvssEuz+iz1j7sUVLJovJtO9I6NDRmGrtlPLabQLgMwzk43ZyUpe7AWRpN7jsbm39i1UeODNsN9QNEkx7zoGkoJc7AWRpdjub8+xSU8mAM4n0jee3MNQgKRUkkTkip5MAZvJ9J153aN0KWEjcoKtQOiySdNkSCI04LRLJLZPCUKKm1wAAAGtx8GtnxR+RJxcdjQGj3nvVbBZBq0AbySIzhzmjuMKIP9F9Q7IcO0iO9Tf8O3ROs84jeVK1s3LaM5x4TZDSYsjqOMh06pif7VYKdrIHikvboU1D8fU5J4zwavir1B9d3g1JLir1B9c+DUlqCOXyjdRS9r8Dlggt7yjdRS9r8Dl5Dxm4VNJ1NoeWB02iBfA15ryFLeAS3Swd+plDWiXEAazC4PDnCdJ7Yp8946JANnG8F2ELjsc1982zpLrRHbgplw26jjGPuezp/h2GpOX2CUjXKKUQK85nuIsNepAVUi9TNepnDHQmDbyWAVIyppUDXqQFYNGhYxRMdp/3UDHQpZlZOImiam6DqPcf1/eKlpuhxGm8eDvcd5VYGbjj+7whqZTAk4tN/v7RKyccmM1gtg/RgaHtG4VBHdCnFSHVHei1rQNfOdG+01cB/DjAXNtDpMOOtoP5e9WW8NsOBBl5fE9IthjB2gH7qv5eb7f3hnBZNHVDMGEiywWqxzOJ51neZJ1bVaDpIc8H/p0/OJ9IjTo0Ym/DmZNlbTcHA3zfg5+Je4C8x5rdQmLiOlQqiSQ684uEPqO1SOawar9xWqpaOOc0WHNEg1SMZbTF4Eah03dw3Sp+e77A0mC87BgN87FFSeB0Q0Ti575ceySdkhSeUb51UbG2WjvkrRVvwYuRLToNbfnzuJk9pzak4ygHDneqCe8XKEVqAvLmE6XOtEbJNyM8MUR9az8QVqqRO4klxwbHrH3CU4oE4vP3QAO+T3queHaA+up/iCA8Y8mH11P8QWipl2iTvLrclbok6TLiNhKlXLPGfJv6zO1AeNeTf1R3/JaKmz/F/YW+Pk6yS4dTjZk09aY0Bpza4Sdx0yb0zuY75K/lre0X9mLfHydyEzMoDMZGuLu1cE8d8m0u/A75ITx5yf7f4CtqqLoS3bG/0IlOLXU07KodgZRFY93HbJ5ua+dQj3rvcCcOU8pabBMti01whwnA68DgvSj6j+qDRzvHZm84rdQfXPg1JPxW6g+u7wakqKOTyj9RS9r8Dl4Rx4qTWaNDfE/ovduUg/QUva/A5fP/ABuqzlJ1NaPFVX9aIkclmBjS33qzSyqs3AuOoifFVR0d48CpmCBiDfpK65wjL6lkmFkofS2i9T4aIi03OZi7CMx2q5R4WpuzkbQfHBcKsfE+KJjsPc79wuSegpl0WPyO+v4nfDq8/maenVBwIOwypQVl2OjCRscFao8IvEXkjXZP6rin8Ml/5Z6FXxiL+uOPyNCCpGvXFp8NYSwwc4jwV6jwix10kHOCCI34Lgs0dsOsT0q9dRZ0l9+DotcjBVZj5w+alDlxSgdiw1lFi1O1c3hbK7LCTdAg61dtLjcYpNI+5Oqv8ayYX5UGZzJ6JqF75EMsEgjpBzwy7ZIKtDJ2+iOxW8nNjg5o53PrWr4i42eb9kgZ841qpVfDSdAX1/w9RlGWV0Z8dqm9yJWtAwR2zpPaqfB7XvFrG8c0fawGldLLcidSqFlRpa5tzmnFpiYO4hd9UqrG9q/Y5pKUerOjR4tPdHOZgD59xIY4N6N5Ie3CUHCPF91GmHuLSCWgATPOaXZxmgjcqYy6pd9I+4QOe64aBfcLh2IHV3EQXOI0FxPcVoq37fYjJ2q3FtraJdaNsC1cGlpb5MVOj0miDFo3Tmzrhqf/AJhUsFlt1kxInEDAE42RowUCqMcdRNiCdMkrwI7fB3AbK1G2KkOl1MtOAqdMOkDoeSD3EYy1W2cUgaBdblwaXhwksdTFl1oNi0SWOwxlcHJuEKlMAMcWgPD7o6YBaDfqJEYXqw7h+vM+VdjN1kQQWkQAPstu1LNxl2Y013J8k4OY6g0llR76pqhpY4AUfJNBFoEQQZk3iBgrv+k2hjyahNlxBeKbpaKYrGs0U555mkIMiZzLhUuEKjWOY17msf02gw12a8KQ8LViZNWpIswbbpFmbN+qT2lNxl5FlHTr8Xm0a2Tse+35Wq1paGlo8maoZNq1MkHDNpV+jxXp1y403WWte1g8mHuZ0mB99U27UVNEc3Wsu/KXkgl7iQZBLiS0k2iQcxm/anZlLwCA9wBMkBxAJ0kTeUbX5DKLHDGQtpPaGFzmupsqNLgA4B4NxAuxBWi5N3fTVR/029zv1WRJJxk7VquTt38S8aaR7nNWd6/4mOP1HtXFfqT658GpJcWOpPrnwanXinajjcpfUUva/A5eB8Z+DKorOfYcWuiC0F2bAxgve+Uw/QUva/A5eftcnF4eSJLJ5YaDrPRdj6LtA1Jg9zdI3QvV2vRg7Fv6/sRtPI6lQXXi+T3lO3KLsR3L1zybc7R2BCcjpnGmw/db8k/XXgNrPJxW2HcEXldTexeqO4JoHGjSP3G/JRHi5kx/+vS/A1NXLwG1nmPlvshE2v8AZHaV6WeK+Sn6hm4QhPFDJD9UNznjwcq9aPgW1nnVPKYvAIOkOIhXKPDr25p2me9bb/Q+SH6t26rV/wAk/wDoPJPReP8AuO96mTpn9UcmsLLa/olgyVPjH6TD90z3FBl3CdOowi1F2DgR34LYf/H+THA1B9/5hR1OTfJz59Ub2f4rklpdM+Y5R3R+JalLEsNHm3/EEU2U8wqF02pBmMBmV1a+pyV0xeyrUnMHWIJzTDVSHEPKc5pDa93+C7NNOuhS3PCycFzdjTSOBwcBSqB7RMOY+y69pLJgEaL7wreX5e+tVfVqGXvcXOOkn3LtM4gV876I+88/ApGcQaxMW6Z2Wz7lpHXaSDxGSyyPRtl2OSMko/1ou9AmHJDJqGesdf0Z13jVgtE3k0q/1qY+64+8IxyZv/rs/wDEf8l0+vX/AJGW2XgzvkMn/qv/AAG4zsvuUVJlG04Oc+z5pAE4tvjZau1BaxvJoc9cbqR/zUreTZueud1MfNHzFfkNj8GUa3JtNY7mbwmYcnzitOqxAEmM+MQtg3k2p56z/wALUY5OKOerV/s/xS+Yr8sNkvBjhWyYfV1Td6bYzX3apTVq2Tlps03hxB8/mgxcdeZbZvJ3k+d9U/eb/ipRyf5Ln8ofv/IKfma/cNjMHQyqiGAOoWiJ53lC0npRgNYG5M/LKRiKAF4+seZAxG9b8cQsk9F5/wC4/wBxUreJOSD6o76lQ/Ej5qv3D05GBHCtMRGTU7tJcZGeUncMtwGT0Rm6JON+fd2L0NvFHJB9S3eXHxKMcVsl/oU97Z8VPzVfhj9OR5TlFa04kNa2fNaIaNgWj5Pj/Fn2T5/ExbZvF/JhhQpf+NvyVqhkjKfQY1s42Whs9iizVKUXFIarecmv4r9SfXd4NSS4r9SfXPg1JeedCOJynn+Ho+1/9b1521y9B5VD/D0fbf8ArevOGvSEy01yka5VmuUrXIEWGuRgqAOUgcmBMCiBUQKMFAEgKIIAUSYBAo2uUYKIIGTtcja5VwVI1yYiw1yPFQAqRrkmsjTJBSboUzIAuUAcjDlEa4R5SKc2+5PaTgqEORArQkllOowUQKACSTSkgQ6SSZADpkkkAKUySSAGTJ0yQGq4rdSfXPg1JPxW6k+ufBqSR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17588259" y="30045222"/>
            <a:ext cx="30243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44" name="AutoShape 20" descr="data:image/jpeg;base64,/9j/4AAQSkZJRgABAQAAAQABAAD/2wCEAAkGBhQSEBUUEhQVFRUVFRQVFBUUFBQUFA8UFBQVFBQUFBQXHCYeGBkjGRQUHy8gIycpLCwsFR4xNTAqNSYrLCkBCQoKDgwOGg8PGi0gHyQpLCksLCotLCkpLCksLCwsLCwsLCosLCwsKSwsLCwpKSkpLCwpKSwpLCwpLCwpKSwsKf/AABEIAL8BCAMBIgACEQEDEQH/xAAcAAABBQEBAQAAAAAAAAAAAAACAAEDBAYFBwj/xABKEAABAwEDBgkICAUCBgMAAAABAAIRAxIhMQRBUWFxgQUGByIyM5GhsRNCUnJzwcLRI0NigpKy4fAkNFOi0hbxFBVjg5PDF0Ti/8QAGgEAAwEBAQEAAAAAAAAAAAAAAAECAwQFBv/EAC8RAAICAQMDAgQGAgMAAAAAAAABAgMRBBIhMUFRE2EFFDKRInGBobHwUuEjM0L/2gAMAwEAAhEDEQA/APRuULqaftPgcsOFueULqaftPgcsM1IlhBEEwCcBAh0SYIggYgE4CSJMBkQSATgIAQTpAIoQAwTp08JiGThPCUIASScBJADQkiSTAGEoTwnhAwUiEUJoSEDCaEUJQgAYTEIoTQgASmRQkgAITQjIQlAG24lfyx9o78rUk/Er+XPtHflakkWipyg9TT9p8Dlhwtxyg9TT9p8DlhwkSwwiCYJwgAgnCQThAChEAlCIBMBAJ0k4CAEE8JIoTAZOnATwgBoTwnATwgQ0JQnhPCYwU8J4SQA0JQnhKEAClCKE0IAGEoRQkgAITQjhNCAAITQjTQgAITEI00JCNnxM/lz7R35Wp0uJo/hz7R3g1JItFPlB6mn7T4HLEBbflB6mn7T4HLENSJYQRhCEYTAcIgmCIIAdEAmARhACAThIBOEAOAnhIBQ5fULaT3NxaxxE4SBKAJwE8Lk8C8JFzWh7rUtBDjAJJGeF2IWNF8Lo5ga21SreJFTLOEG0rIdMvMNAEkmJO4AEq00yARgbws7w1XtZTTaMKczrc9joG4N/uC6fBWU+YdrfePf2rllrVHU+i+j/AJNVp26t/wDcHQVP/mbfLGlBkASbrLS7AE6VNl2VilTc92AGGdxwAGsmAs7kDXS9zuk98u0AhrRA1Agjcq12r+XhldSdPT6j56GpspJqNW00O0i/bnVbhHhAUgLrT3XMb6RzknM0ZyutWRcN+eMZMXF7tpZTricC1nF9p7y62TiebHm2W4AZ967kLKjUxvzt7PBdlTrxkGEkSULqMQU0IkoSACEoRJimMFMQiTQgQMIYRlNCQGy4m/y59o7waklxP/lz7R3g1JItFLlB6mn7T4HLEArb8oPU0/afA5YcJEskCNqjCkamAYRBCEQQAQRoQq+T8J03uLQ69pLTIIBIxAJxUuSj1Y0m+hbC5HCGXVGVwAQG2A4CBzjJDp1Dm9q7C4fGW51I6Lc6xDZ/epYatyVUnF4ZvpknalJZOxkuVNeJGOcZx+iq8YakZO8elZZ+Nwb71yaVQtIIMEKThPK3VhTbAADw55nGze2BtjsXnU/E4yras4lj7nbboXGacOVkhyboxoJHYTHdC7GS8LAMPlDFkTOkD3rj0bnOHqu7RZ+EqcBeLVqZ6e3fE9G2mNsdrKdAl1mo4Q6pUc8g3EAscGg6w0NC6DHEEEYi8KCqL2et8LlOFhda5y393z+4lBRW0HhCq6tVaXQKdPnATJfUN0kaG3xrOpNkY5gOmXfiJd702UGGOOo+FysMZAA0ADsV3aidy3Tft9jONca+Ililwl5Km6Q52drWgkkm6PBct7XmX1D9LUht2FJpvLW7BJnORsi9CgAtVCczBH3nQT2Cz+IrWOrm6lV2X9Rl6MVNz7snomyRGYjuXeqEDHBcGFFl9qqfpXDyTR0BcHRiahzjVhpldfw7VxoU9/foYaml2YwSZfwy6pDKBgG7yukDpFgzgDzjdJAvmR1eDp8neSYMSTJwGJXGyan5xEF0QPRaOiI7zt1Lt8HDmH1j4Bdun1U7tQk+nPBjbVGFfBNCRCVSoGiSQAMSTACq0OFGPeWtJOuDZ2SvalOMerOFJvoWYShPCRCsQJTQiTJADCEhGmIQI2HE/wDlz7R3g1Mn4ofy59o7wakkWUeUHqaftPgcsOFuOULqaftPgcsMEiWSBGFG1SNTAkCNqjCoUuH2FzgQ4WXFskXEi44XwplOMfqeC4QlPiKydULN8JU7GUOAuDg1/wB4yHflnaVoKOUNd0XA7CuNxkZz6R9IPZvuePylcetip0v7nVo24XJP8h8k4Uey7pDQc2woOFcs8rUp2WkBoeXExiQABrzqpSfI1jFShfPfN2xg628r3Pbelrc1PGGhsnN0ejduzd0d6nCgNzgdPNPi339qnC459cm+AY54OkEbTcR4O7VOFBWdFk6HDv5vvVgKZrhMnuR1Re31vhcpwqlV5ttGa12c0wVbCVsHFRz4Md2WyPKBc0aXNG4G0e4FWVSaw+VbOh7t/RHc846FehO2KjhJ57maeeQajw0EnAAnsQZNThonE3nabz4qOqCXBt8EyQfRYR4uLRslWk5R2rHkjORlC7nus5mwXazi1vvO7SnqZSALrzMNHpE3dlxk6AVLQo2WxjnJ0k3kq4xcOX1Jbz0DhE/LajWhtNrSSb3OJhuHmi8lIKKq8yGtvcdODB6TtWrOd5G2ntnXPdDqZzipLDKz6TnO5zi+pjJ6FEaWswB0YnXC6nBuTgOAGaSZxJ0k6ZUNGgGiMc5Jxcc5Kv8AB7cTsHv+S66ZSuuipPPJhPEIPBZITQoq+XU2dJ7RqJEnYMSq+RcKiq4hrXWcA8iA86gb98Qvp5TjHq8HnbWy4mhEQmVEgwmRQlCBGu4o9QfXd4NSS4pdQfXd4NSSLOfyh9TS9p8DlhgVuOUTqaXtPgcsMEEslajCjCGplbGwHOa2cJIE7EgLLSs/w5QsVQ4YPF/rNx3xHYV3KddpwcDsIKrcN0bVBxzs57drb43iRvWGorVtbR06ax1WKRwmOzjuR1SXlpcSbM2ZJgSIJjTCrseIDh0SJ7c4U7SvmXKUeEz6lwjLDaCmL+3Z+isBQBFRdBs7xs0blhJbkNkrxIjs25u9SUXyAdObRqQRKelcSNN49/fB3rPhx9yHnIq1EkGDiM998R8uxWabpAOkA9t6AJZN0Y0EjcCY7oUzm5Q57EbUnwFV831h71MAoavm+s1ThYy+lGcuoFITUdqa0dpcT8KsKvkvnHS8/wBoDPFpUmU1IaYxNw9Zxgd5TksyUfyMvcDJ73OdpNkbGyJ/EXdysQhpU7IAGAAHYgr84hgz3uOhufecBvOZXjdIz6IDJKMkvzdFmzO7fm1DWrbjAnwv7k4H70KOu6ABEk9ETEkXzOYDSts758mfRcAmvgGjnOwB1YuJGYKehQsjSTe4+kf3mTZNk1kaXHpHToA1D94lTwtHhcRIznqCoMsptLeeXADM1zhaOiGmXbEdStfZaJdjGZo0uOYd6elk0G042naczdTRmWkMxe7OCJY6FehkA9EMb6IiXeuRjs7ZXWyKnn0XDf8Aoq8K7Tc1rQJGu/Ou/RwdtmX0XJz2y2x4DTQoK/CNNgl1RoHrBS06gcARgV9DlHDgRSKIhNCBGs4p9QfXd4NST8U+oPru8GpJFnN5ROope1+BywrStzyi9RS9r8DlhAUhEoK5/DPB9oCo0c9gP3mmC4bbh2K+0owpnFTi4sqE3CSkuxkmEFGWyCDgcRmKn4XyPydSR0XzH2XYlu/HtVZr9P6FfP2wnVJxyfVUzhfBSwTNEJwY2eH6JgUVpcnU6uMEoTGmdN8yD23d5UVJ8Y4Zjo1SrAKT3VvBlhTWSam+R+7inqXX6L92fuULXQZzG4+4qwFzP8LyD8EoKah0nDY7tEfCgoG6NF27N3QjFzxrBG8QR3ByzccZRDDr+b6zfFTyoMowHrM/MEWVdB2kggbTcPFZpZ2r3MZ9STIh9G3WJO13OPimdfUA9AWvvOkN7Ba7QpsBqHgFFkjbrRxcbWwG5o3NAVJ8uf8AeTB+CWpUDQSc3fqGtLJaRAJd0nXu1aGjUBd2nOgaLb/ssP4n/wD58TqU9WqGiTsAGLicAFaTSUV1ZDYqtYN1kmABi46B+7oR5PQi917jicwHot1eKHJ8nINp3SN2pg9Ee85zuiarVDRfnuAxJOgDOVtHjhGUnkJU3MNRwLTDfS9LQWfPDapxQL734ZmZvv6dmG1WAt4ZjyuplLkCnSDRA/31k5yjhR5TXDGybhhOuDG0kwN6ClUe4CBZ1uF+5nzIVqDa3E55wTPcAJJAAzm4BUzkrXGRSZf5z2DtDSJO+FbZkwBk846XXkbMw3KWFS46CfJWpZE0GYk5jAu2AXDcuoxlkRnzqLJqec7vmpivX0VL/wCyX6HLbLshimTpl6ZzGs4qdQfXPg1JLir1B9d3g1JItHM5Reope1+BywYW85Ruope1+BywQQSzj5Xw1VZUcwNaAIguk2gc4F12bcoTw3WPnNGxh97l18uyEVWwbiOidH6LNVabmOLXC8fuQc4XnaiVsHlPg9jQw09q2yX4v5JsprvqRbeSGmQOaBObAT3pwoWuUgK82c5SeZHtV1wrWIrBK10fvBTNKrAp6Ygk6c2ZZbMpstvDSLQCJhj3fJRsfKkWDXkrBKpKLsxxHeFAx2Y7tf6ozpGI79SxcexLRPg4HTcfEe8b1JUzHQ4d/NPiouk3bhqOZGTaYdJB3H/dZ46P9DKRLlGA9dn5wjr+aNL2/wBvPPc1RVXyxp0mme1zSpcarRoa92/mtHc5yhLGM9s/sc9hJlZkBvpmPu4u7pG8Iq9QiGt6Trh9kZ3HUB7hnUbXC25xwYLIOjznn8o+6iyc3Gq+6RdPmMzCNJxO0DMqjHp7fyznkycWabNAF2kk+8kneSjyegZtPx80egD8RzndtGlSk+UfdF7Wn6sZ3H7Udgu0qQF1TCWs9LBzvVBwGs7tK3jD/bMJSCfXvssEuz+iz1j7sUVLJovJtO9I6NDRmGrtlPLabQLgMwzk43ZyUpe7AWRpN7jsbm39i1UeODNsN9QNEkx7zoGkoJc7AWRpdjub8+xSU8mAM4n0jee3MNQgKRUkkTkip5MAZvJ9J153aN0KWEjcoKtQOiySdNkSCI04LRLJLZPCUKKm1wAAAGtx8GtnxR+RJxcdjQGj3nvVbBZBq0AbySIzhzmjuMKIP9F9Q7IcO0iO9Tf8O3ROs84jeVK1s3LaM5x4TZDSYsjqOMh06pif7VYKdrIHikvboU1D8fU5J4zwavir1B9d3g1JLir1B9c+DUlqCOXyjdRS9r8Dlggt7yjdRS9r8Dl5Dxm4VNJ1NoeWB02iBfA15ryFLeAS3Swd+plDWiXEAazC4PDnCdJ7Yp8946JANnG8F2ELjsc1982zpLrRHbgplw26jjGPuezp/h2GpOX2CUjXKKUQK85nuIsNepAVUi9TNepnDHQmDbyWAVIyppUDXqQFYNGhYxRMdp/3UDHQpZlZOImiam6DqPcf1/eKlpuhxGm8eDvcd5VYGbjj+7whqZTAk4tN/v7RKyccmM1gtg/RgaHtG4VBHdCnFSHVHei1rQNfOdG+01cB/DjAXNtDpMOOtoP5e9WW8NsOBBl5fE9IthjB2gH7qv5eb7f3hnBZNHVDMGEiywWqxzOJ51neZJ1bVaDpIc8H/p0/OJ9IjTo0Ym/DmZNlbTcHA3zfg5+Je4C8x5rdQmLiOlQqiSQ684uEPqO1SOawar9xWqpaOOc0WHNEg1SMZbTF4Eah03dw3Sp+e77A0mC87BgN87FFSeB0Q0Ti575ceySdkhSeUb51UbG2WjvkrRVvwYuRLToNbfnzuJk9pzak4ygHDneqCe8XKEVqAvLmE6XOtEbJNyM8MUR9az8QVqqRO4klxwbHrH3CU4oE4vP3QAO+T3queHaA+up/iCA8Y8mH11P8QWipl2iTvLrclbok6TLiNhKlXLPGfJv6zO1AeNeTf1R3/JaKmz/F/YW+Pk6yS4dTjZk09aY0Bpza4Sdx0yb0zuY75K/lre0X9mLfHydyEzMoDMZGuLu1cE8d8m0u/A75ITx5yf7f4CtqqLoS3bG/0IlOLXU07KodgZRFY93HbJ5ua+dQj3rvcCcOU8pabBMti01whwnA68DgvSj6j+qDRzvHZm84rdQfXPg1JPxW6g+u7wakqKOTyj9RS9r8Dl4Rx4qTWaNDfE/ovduUg/QUva/A5fP/ABuqzlJ1NaPFVX9aIkclmBjS33qzSyqs3AuOoifFVR0d48CpmCBiDfpK65wjL6lkmFkofS2i9T4aIi03OZi7CMx2q5R4WpuzkbQfHBcKsfE+KJjsPc79wuSegpl0WPyO+v4nfDq8/maenVBwIOwypQVl2OjCRscFao8IvEXkjXZP6rin8Ml/5Z6FXxiL+uOPyNCCpGvXFp8NYSwwc4jwV6jwix10kHOCCI34Lgs0dsOsT0q9dRZ0l9+DotcjBVZj5w+alDlxSgdiw1lFi1O1c3hbK7LCTdAg61dtLjcYpNI+5Oqv8ayYX5UGZzJ6JqF75EMsEgjpBzwy7ZIKtDJ2+iOxW8nNjg5o53PrWr4i42eb9kgZ841qpVfDSdAX1/w9RlGWV0Z8dqm9yJWtAwR2zpPaqfB7XvFrG8c0fawGldLLcidSqFlRpa5tzmnFpiYO4hd9UqrG9q/Y5pKUerOjR4tPdHOZgD59xIY4N6N5Ie3CUHCPF91GmHuLSCWgATPOaXZxmgjcqYy6pd9I+4QOe64aBfcLh2IHV3EQXOI0FxPcVoq37fYjJ2q3FtraJdaNsC1cGlpb5MVOj0miDFo3Tmzrhqf/AJhUsFlt1kxInEDAE42RowUCqMcdRNiCdMkrwI7fB3AbK1G2KkOl1MtOAqdMOkDoeSD3EYy1W2cUgaBdblwaXhwksdTFl1oNi0SWOwxlcHJuEKlMAMcWgPD7o6YBaDfqJEYXqw7h+vM+VdjN1kQQWkQAPstu1LNxl2Y013J8k4OY6g0llR76pqhpY4AUfJNBFoEQQZk3iBgrv+k2hjyahNlxBeKbpaKYrGs0U555mkIMiZzLhUuEKjWOY17msf02gw12a8KQ8LViZNWpIswbbpFmbN+qT2lNxl5FlHTr8Xm0a2Tse+35Wq1paGlo8maoZNq1MkHDNpV+jxXp1y403WWte1g8mHuZ0mB99U27UVNEc3Wsu/KXkgl7iQZBLiS0k2iQcxm/anZlLwCA9wBMkBxAJ0kTeUbX5DKLHDGQtpPaGFzmupsqNLgA4B4NxAuxBWi5N3fTVR/029zv1WRJJxk7VquTt38S8aaR7nNWd6/4mOP1HtXFfqT658GpJcWOpPrnwanXinajjcpfUUva/A5eB8Z+DKorOfYcWuiC0F2bAxgve+Uw/QUva/A5eftcnF4eSJLJ5YaDrPRdj6LtA1Jg9zdI3QvV2vRg7Fv6/sRtPI6lQXXi+T3lO3KLsR3L1zybc7R2BCcjpnGmw/db8k/XXgNrPJxW2HcEXldTexeqO4JoHGjSP3G/JRHi5kx/+vS/A1NXLwG1nmPlvshE2v8AZHaV6WeK+Sn6hm4QhPFDJD9UNznjwcq9aPgW1nnVPKYvAIOkOIhXKPDr25p2me9bb/Q+SH6t26rV/wAk/wDoPJPReP8AuO96mTpn9UcmsLLa/olgyVPjH6TD90z3FBl3CdOowi1F2DgR34LYf/H+THA1B9/5hR1OTfJz59Ub2f4rklpdM+Y5R3R+JalLEsNHm3/EEU2U8wqF02pBmMBmV1a+pyV0xeyrUnMHWIJzTDVSHEPKc5pDa93+C7NNOuhS3PCycFzdjTSOBwcBSqB7RMOY+y69pLJgEaL7wreX5e+tVfVqGXvcXOOkn3LtM4gV876I+88/ApGcQaxMW6Z2Wz7lpHXaSDxGSyyPRtl2OSMko/1ou9AmHJDJqGesdf0Z13jVgtE3k0q/1qY+64+8IxyZv/rs/wDEf8l0+vX/AJGW2XgzvkMn/qv/AAG4zsvuUVJlG04Oc+z5pAE4tvjZau1BaxvJoc9cbqR/zUreTZueud1MfNHzFfkNj8GUa3JtNY7mbwmYcnzitOqxAEmM+MQtg3k2p56z/wALUY5OKOerV/s/xS+Yr8sNkvBjhWyYfV1Td6bYzX3apTVq2Tlps03hxB8/mgxcdeZbZvJ3k+d9U/eb/ipRyf5Ln8ofv/IKfma/cNjMHQyqiGAOoWiJ53lC0npRgNYG5M/LKRiKAF4+seZAxG9b8cQsk9F5/wC4/wBxUreJOSD6o76lQ/Ej5qv3D05GBHCtMRGTU7tJcZGeUncMtwGT0Rm6JON+fd2L0NvFHJB9S3eXHxKMcVsl/oU97Z8VPzVfhj9OR5TlFa04kNa2fNaIaNgWj5Pj/Fn2T5/ExbZvF/JhhQpf+NvyVqhkjKfQY1s42Whs9iizVKUXFIarecmv4r9SfXd4NSS4r9SfXPg1JeedCOJynn+Ho+1/9b1521y9B5VD/D0fbf8ArevOGvSEy01yka5VmuUrXIEWGuRgqAOUgcmBMCiBUQKMFAEgKIIAUSYBAo2uUYKIIGTtcja5VwVI1yYiw1yPFQAqRrkmsjTJBSboUzIAuUAcjDlEa4R5SKc2+5PaTgqEORArQkllOowUQKACSTSkgQ6SSZADpkkkAKUySSAGTJ0yQGq4rdSfXPg1JPxW6k+ufBqSR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6" name="AutoShape 22" descr="data:image/jpeg;base64,/9j/4AAQSkZJRgABAQAAAQABAAD/2wCEAAkGBhQSEBUUEhQVFRUVFRQVFBUUFBQUFA8UFBQVFBQUFBQXHCYeGBkjGRQUHy8gIycpLCwsFR4xNTAqNSYrLCkBCQoKDgwOGg8PGi0gHyQpLCksLCotLCkpLCksLCwsLCwsLCosLCwsKSwsLCwpKSkpLCwpKSwpLCwpLCwpKSwsKf/AABEIAL8BCAMBIgACEQEDEQH/xAAcAAABBQEBAQAAAAAAAAAAAAACAAEDBAYFBwj/xABKEAABAwEDBgkICAUCBgMAAAABAAIRAxIhMQRBUWFxgQUGByIyM5GhsRNCUnJzwcLRI0NigpKy4fAkNFOi0hbxFBVjg5PDF0Ti/8QAGgEAAwEBAQEAAAAAAAAAAAAAAAECAwQFBv/EAC8RAAICAQMDAgQGAgMAAAAAAAABAgMRBBIhMUFRE2EFFDKRInGBobHwUuEjM0L/2gAMAwEAAhEDEQA/APRuULqaftPgcsOFueULqaftPgcsM1IlhBEEwCcBAh0SYIggYgE4CSJMBkQSATgIAQTpAIoQAwTp08JiGThPCUIASScBJADQkiSTAGEoTwnhAwUiEUJoSEDCaEUJQgAYTEIoTQgASmRQkgAITQjIQlAG24lfyx9o78rUk/Er+XPtHflakkWipyg9TT9p8Dlhwtxyg9TT9p8DlhwkSwwiCYJwgAgnCQThAChEAlCIBMBAJ0k4CAEE8JIoTAZOnATwgBoTwnATwgQ0JQnhPCYwU8J4SQA0JQnhKEAClCKE0IAGEoRQkgAITQjhNCAAITQjTQgAITEI00JCNnxM/lz7R35Wp0uJo/hz7R3g1JItFPlB6mn7T4HLEBbflB6mn7T4HLENSJYQRhCEYTAcIgmCIIAdEAmARhACAThIBOEAOAnhIBQ5fULaT3NxaxxE4SBKAJwE8Lk8C8JFzWh7rUtBDjAJJGeF2IWNF8Lo5ga21SreJFTLOEG0rIdMvMNAEkmJO4AEq00yARgbws7w1XtZTTaMKczrc9joG4N/uC6fBWU+YdrfePf2rllrVHU+i+j/AJNVp26t/wDcHQVP/mbfLGlBkASbrLS7AE6VNl2VilTc92AGGdxwAGsmAs7kDXS9zuk98u0AhrRA1Agjcq12r+XhldSdPT6j56GpspJqNW00O0i/bnVbhHhAUgLrT3XMb6RzknM0ZyutWRcN+eMZMXF7tpZTricC1nF9p7y62TiebHm2W4AZ967kLKjUxvzt7PBdlTrxkGEkSULqMQU0IkoSACEoRJimMFMQiTQgQMIYRlNCQGy4m/y59o7waklxP/lz7R3g1JItFLlB6mn7T4HLEArb8oPU0/afA5YcJEskCNqjCkamAYRBCEQQAQRoQq+T8J03uLQ69pLTIIBIxAJxUuSj1Y0m+hbC5HCGXVGVwAQG2A4CBzjJDp1Dm9q7C4fGW51I6Lc6xDZ/epYatyVUnF4ZvpknalJZOxkuVNeJGOcZx+iq8YakZO8elZZ+Nwb71yaVQtIIMEKThPK3VhTbAADw55nGze2BtjsXnU/E4yras4lj7nbboXGacOVkhyboxoJHYTHdC7GS8LAMPlDFkTOkD3rj0bnOHqu7RZ+EqcBeLVqZ6e3fE9G2mNsdrKdAl1mo4Q6pUc8g3EAscGg6w0NC6DHEEEYi8KCqL2et8LlOFhda5y393z+4lBRW0HhCq6tVaXQKdPnATJfUN0kaG3xrOpNkY5gOmXfiJd702UGGOOo+FysMZAA0ADsV3aidy3Tft9jONca+Ililwl5Km6Q52drWgkkm6PBct7XmX1D9LUht2FJpvLW7BJnORsi9CgAtVCczBH3nQT2Cz+IrWOrm6lV2X9Rl6MVNz7snomyRGYjuXeqEDHBcGFFl9qqfpXDyTR0BcHRiahzjVhpldfw7VxoU9/foYaml2YwSZfwy6pDKBgG7yukDpFgzgDzjdJAvmR1eDp8neSYMSTJwGJXGyan5xEF0QPRaOiI7zt1Lt8HDmH1j4Bdun1U7tQk+nPBjbVGFfBNCRCVSoGiSQAMSTACq0OFGPeWtJOuDZ2SvalOMerOFJvoWYShPCRCsQJTQiTJADCEhGmIQI2HE/wDlz7R3g1Mn4ofy59o7wakkWUeUHqaftPgcsOFuOULqaftPgcsMEiWSBGFG1SNTAkCNqjCoUuH2FzgQ4WXFskXEi44XwplOMfqeC4QlPiKydULN8JU7GUOAuDg1/wB4yHflnaVoKOUNd0XA7CuNxkZz6R9IPZvuePylcetip0v7nVo24XJP8h8k4Uey7pDQc2woOFcs8rUp2WkBoeXExiQABrzqpSfI1jFShfPfN2xg628r3Pbelrc1PGGhsnN0ejduzd0d6nCgNzgdPNPi339qnC459cm+AY54OkEbTcR4O7VOFBWdFk6HDv5vvVgKZrhMnuR1Re31vhcpwqlV5ttGa12c0wVbCVsHFRz4Md2WyPKBc0aXNG4G0e4FWVSaw+VbOh7t/RHc846FehO2KjhJ57maeeQajw0EnAAnsQZNThonE3nabz4qOqCXBt8EyQfRYR4uLRslWk5R2rHkjORlC7nus5mwXazi1vvO7SnqZSALrzMNHpE3dlxk6AVLQo2WxjnJ0k3kq4xcOX1Jbz0DhE/LajWhtNrSSb3OJhuHmi8lIKKq8yGtvcdODB6TtWrOd5G2ntnXPdDqZzipLDKz6TnO5zi+pjJ6FEaWswB0YnXC6nBuTgOAGaSZxJ0k6ZUNGgGiMc5Jxcc5Kv8AB7cTsHv+S66ZSuuipPPJhPEIPBZITQoq+XU2dJ7RqJEnYMSq+RcKiq4hrXWcA8iA86gb98Qvp5TjHq8HnbWy4mhEQmVEgwmRQlCBGu4o9QfXd4NSS4pdQfXd4NSSLOfyh9TS9p8DlhgVuOUTqaXtPgcsMEEslajCjCGplbGwHOa2cJIE7EgLLSs/w5QsVQ4YPF/rNx3xHYV3KddpwcDsIKrcN0bVBxzs57drb43iRvWGorVtbR06ax1WKRwmOzjuR1SXlpcSbM2ZJgSIJjTCrseIDh0SJ7c4U7SvmXKUeEz6lwjLDaCmL+3Z+isBQBFRdBs7xs0blhJbkNkrxIjs25u9SUXyAdObRqQRKelcSNN49/fB3rPhx9yHnIq1EkGDiM998R8uxWabpAOkA9t6AJZN0Y0EjcCY7oUzm5Q57EbUnwFV831h71MAoavm+s1ThYy+lGcuoFITUdqa0dpcT8KsKvkvnHS8/wBoDPFpUmU1IaYxNw9Zxgd5TksyUfyMvcDJ73OdpNkbGyJ/EXdysQhpU7IAGAAHYgr84hgz3uOhufecBvOZXjdIz6IDJKMkvzdFmzO7fm1DWrbjAnwv7k4H70KOu6ABEk9ETEkXzOYDSts758mfRcAmvgGjnOwB1YuJGYKehQsjSTe4+kf3mTZNk1kaXHpHToA1D94lTwtHhcRIznqCoMsptLeeXADM1zhaOiGmXbEdStfZaJdjGZo0uOYd6elk0G042naczdTRmWkMxe7OCJY6FehkA9EMb6IiXeuRjs7ZXWyKnn0XDf8Aoq8K7Tc1rQJGu/Ou/RwdtmX0XJz2y2x4DTQoK/CNNgl1RoHrBS06gcARgV9DlHDgRSKIhNCBGs4p9QfXd4NST8U+oPru8GpJFnN5ROope1+BywrStzyi9RS9r8DlhAUhEoK5/DPB9oCo0c9gP3mmC4bbh2K+0owpnFTi4sqE3CSkuxkmEFGWyCDgcRmKn4XyPydSR0XzH2XYlu/HtVZr9P6FfP2wnVJxyfVUzhfBSwTNEJwY2eH6JgUVpcnU6uMEoTGmdN8yD23d5UVJ8Y4Zjo1SrAKT3VvBlhTWSam+R+7inqXX6L92fuULXQZzG4+4qwFzP8LyD8EoKah0nDY7tEfCgoG6NF27N3QjFzxrBG8QR3ByzccZRDDr+b6zfFTyoMowHrM/MEWVdB2kggbTcPFZpZ2r3MZ9STIh9G3WJO13OPimdfUA9AWvvOkN7Ba7QpsBqHgFFkjbrRxcbWwG5o3NAVJ8uf8AeTB+CWpUDQSc3fqGtLJaRAJd0nXu1aGjUBd2nOgaLb/ssP4n/wD58TqU9WqGiTsAGLicAFaTSUV1ZDYqtYN1kmABi46B+7oR5PQi917jicwHot1eKHJ8nINp3SN2pg9Ee85zuiarVDRfnuAxJOgDOVtHjhGUnkJU3MNRwLTDfS9LQWfPDapxQL734ZmZvv6dmG1WAt4ZjyuplLkCnSDRA/31k5yjhR5TXDGybhhOuDG0kwN6ClUe4CBZ1uF+5nzIVqDa3E55wTPcAJJAAzm4BUzkrXGRSZf5z2DtDSJO+FbZkwBk846XXkbMw3KWFS46CfJWpZE0GYk5jAu2AXDcuoxlkRnzqLJqec7vmpivX0VL/wCyX6HLbLshimTpl6ZzGs4qdQfXPg1JLir1B9d3g1JItHM5Reope1+BywYW85Ruope1+BywQQSzj5Xw1VZUcwNaAIguk2gc4F12bcoTw3WPnNGxh97l18uyEVWwbiOidH6LNVabmOLXC8fuQc4XnaiVsHlPg9jQw09q2yX4v5JsprvqRbeSGmQOaBObAT3pwoWuUgK82c5SeZHtV1wrWIrBK10fvBTNKrAp6Ygk6c2ZZbMpstvDSLQCJhj3fJRsfKkWDXkrBKpKLsxxHeFAx2Y7tf6ozpGI79SxcexLRPg4HTcfEe8b1JUzHQ4d/NPiouk3bhqOZGTaYdJB3H/dZ46P9DKRLlGA9dn5wjr+aNL2/wBvPPc1RVXyxp0mme1zSpcarRoa92/mtHc5yhLGM9s/sc9hJlZkBvpmPu4u7pG8Iq9QiGt6Trh9kZ3HUB7hnUbXC25xwYLIOjznn8o+6iyc3Gq+6RdPmMzCNJxO0DMqjHp7fyznkycWabNAF2kk+8kneSjyegZtPx80egD8RzndtGlSk+UfdF7Wn6sZ3H7Udgu0qQF1TCWs9LBzvVBwGs7tK3jD/bMJSCfXvssEuz+iz1j7sUVLJovJtO9I6NDRmGrtlPLabQLgMwzk43ZyUpe7AWRpN7jsbm39i1UeODNsN9QNEkx7zoGkoJc7AWRpdjub8+xSU8mAM4n0jee3MNQgKRUkkTkip5MAZvJ9J153aN0KWEjcoKtQOiySdNkSCI04LRLJLZPCUKKm1wAAAGtx8GtnxR+RJxcdjQGj3nvVbBZBq0AbySIzhzmjuMKIP9F9Q7IcO0iO9Tf8O3ROs84jeVK1s3LaM5x4TZDSYsjqOMh06pif7VYKdrIHikvboU1D8fU5J4zwavir1B9d3g1JLir1B9c+DUlqCOXyjdRS9r8Dlggt7yjdRS9r8Dl5Dxm4VNJ1NoeWB02iBfA15ryFLeAS3Swd+plDWiXEAazC4PDnCdJ7Yp8946JANnG8F2ELjsc1982zpLrRHbgplw26jjGPuezp/h2GpOX2CUjXKKUQK85nuIsNepAVUi9TNepnDHQmDbyWAVIyppUDXqQFYNGhYxRMdp/3UDHQpZlZOImiam6DqPcf1/eKlpuhxGm8eDvcd5VYGbjj+7whqZTAk4tN/v7RKyccmM1gtg/RgaHtG4VBHdCnFSHVHei1rQNfOdG+01cB/DjAXNtDpMOOtoP5e9WW8NsOBBl5fE9IthjB2gH7qv5eb7f3hnBZNHVDMGEiywWqxzOJ51neZJ1bVaDpIc8H/p0/OJ9IjTo0Ym/DmZNlbTcHA3zfg5+Je4C8x5rdQmLiOlQqiSQ684uEPqO1SOawar9xWqpaOOc0WHNEg1SMZbTF4Eah03dw3Sp+e77A0mC87BgN87FFSeB0Q0Ti575ceySdkhSeUb51UbG2WjvkrRVvwYuRLToNbfnzuJk9pzak4ygHDneqCe8XKEVqAvLmE6XOtEbJNyM8MUR9az8QVqqRO4klxwbHrH3CU4oE4vP3QAO+T3queHaA+up/iCA8Y8mH11P8QWipl2iTvLrclbok6TLiNhKlXLPGfJv6zO1AeNeTf1R3/JaKmz/F/YW+Pk6yS4dTjZk09aY0Bpza4Sdx0yb0zuY75K/lre0X9mLfHydyEzMoDMZGuLu1cE8d8m0u/A75ITx5yf7f4CtqqLoS3bG/0IlOLXU07KodgZRFY93HbJ5ua+dQj3rvcCcOU8pabBMti01whwnA68DgvSj6j+qDRzvHZm84rdQfXPg1JPxW6g+u7wakqKOTyj9RS9r8Dl4Rx4qTWaNDfE/ovduUg/QUva/A5fP/ABuqzlJ1NaPFVX9aIkclmBjS33qzSyqs3AuOoifFVR0d48CpmCBiDfpK65wjL6lkmFkofS2i9T4aIi03OZi7CMx2q5R4WpuzkbQfHBcKsfE+KJjsPc79wuSegpl0WPyO+v4nfDq8/maenVBwIOwypQVl2OjCRscFao8IvEXkjXZP6rin8Ml/5Z6FXxiL+uOPyNCCpGvXFp8NYSwwc4jwV6jwix10kHOCCI34Lgs0dsOsT0q9dRZ0l9+DotcjBVZj5w+alDlxSgdiw1lFi1O1c3hbK7LCTdAg61dtLjcYpNI+5Oqv8ayYX5UGZzJ6JqF75EMsEgjpBzwy7ZIKtDJ2+iOxW8nNjg5o53PrWr4i42eb9kgZ841qpVfDSdAX1/w9RlGWV0Z8dqm9yJWtAwR2zpPaqfB7XvFrG8c0fawGldLLcidSqFlRpa5tzmnFpiYO4hd9UqrG9q/Y5pKUerOjR4tPdHOZgD59xIY4N6N5Ie3CUHCPF91GmHuLSCWgATPOaXZxmgjcqYy6pd9I+4QOe64aBfcLh2IHV3EQXOI0FxPcVoq37fYjJ2q3FtraJdaNsC1cGlpb5MVOj0miDFo3Tmzrhqf/AJhUsFlt1kxInEDAE42RowUCqMcdRNiCdMkrwI7fB3AbK1G2KkOl1MtOAqdMOkDoeSD3EYy1W2cUgaBdblwaXhwksdTFl1oNi0SWOwxlcHJuEKlMAMcWgPD7o6YBaDfqJEYXqw7h+vM+VdjN1kQQWkQAPstu1LNxl2Y013J8k4OY6g0llR76pqhpY4AUfJNBFoEQQZk3iBgrv+k2hjyahNlxBeKbpaKYrGs0U555mkIMiZzLhUuEKjWOY17msf02gw12a8KQ8LViZNWpIswbbpFmbN+qT2lNxl5FlHTr8Xm0a2Tse+35Wq1paGlo8maoZNq1MkHDNpV+jxXp1y403WWte1g8mHuZ0mB99U27UVNEc3Wsu/KXkgl7iQZBLiS0k2iQcxm/anZlLwCA9wBMkBxAJ0kTeUbX5DKLHDGQtpPaGFzmupsqNLgA4B4NxAuxBWi5N3fTVR/029zv1WRJJxk7VquTt38S8aaR7nNWd6/4mOP1HtXFfqT658GpJcWOpPrnwanXinajjcpfUUva/A5eB8Z+DKorOfYcWuiC0F2bAxgve+Uw/QUva/A5eftcnF4eSJLJ5YaDrPRdj6LtA1Jg9zdI3QvV2vRg7Fv6/sRtPI6lQXXi+T3lO3KLsR3L1zybc7R2BCcjpnGmw/db8k/XXgNrPJxW2HcEXldTexeqO4JoHGjSP3G/JRHi5kx/+vS/A1NXLwG1nmPlvshE2v8AZHaV6WeK+Sn6hm4QhPFDJD9UNznjwcq9aPgW1nnVPKYvAIOkOIhXKPDr25p2me9bb/Q+SH6t26rV/wAk/wDoPJPReP8AuO96mTpn9UcmsLLa/olgyVPjH6TD90z3FBl3CdOowi1F2DgR34LYf/H+THA1B9/5hR1OTfJz59Ub2f4rklpdM+Y5R3R+JalLEsNHm3/EEU2U8wqF02pBmMBmV1a+pyV0xeyrUnMHWIJzTDVSHEPKc5pDa93+C7NNOuhS3PCycFzdjTSOBwcBSqB7RMOY+y69pLJgEaL7wreX5e+tVfVqGXvcXOOkn3LtM4gV876I+88/ApGcQaxMW6Z2Wz7lpHXaSDxGSyyPRtl2OSMko/1ou9AmHJDJqGesdf0Z13jVgtE3k0q/1qY+64+8IxyZv/rs/wDEf8l0+vX/AJGW2XgzvkMn/qv/AAG4zsvuUVJlG04Oc+z5pAE4tvjZau1BaxvJoc9cbqR/zUreTZueud1MfNHzFfkNj8GUa3JtNY7mbwmYcnzitOqxAEmM+MQtg3k2p56z/wALUY5OKOerV/s/xS+Yr8sNkvBjhWyYfV1Td6bYzX3apTVq2Tlps03hxB8/mgxcdeZbZvJ3k+d9U/eb/ipRyf5Ln8ofv/IKfma/cNjMHQyqiGAOoWiJ53lC0npRgNYG5M/LKRiKAF4+seZAxG9b8cQsk9F5/wC4/wBxUreJOSD6o76lQ/Ej5qv3D05GBHCtMRGTU7tJcZGeUncMtwGT0Rm6JON+fd2L0NvFHJB9S3eXHxKMcVsl/oU97Z8VPzVfhj9OR5TlFa04kNa2fNaIaNgWj5Pj/Fn2T5/ExbZvF/JhhQpf+NvyVqhkjKfQY1s42Whs9iizVKUXFIarecmv4r9SfXd4NSS4r9SfXPg1JeedCOJynn+Ho+1/9b1521y9B5VD/D0fbf8ArevOGvSEy01yka5VmuUrXIEWGuRgqAOUgcmBMCiBUQKMFAEgKIIAUSYBAo2uUYKIIGTtcja5VwVI1yYiw1yPFQAqRrkmsjTJBSboUzIAuUAcjDlEa4R5SKc2+5PaTgqEORArQkllOowUQKACSTSkgQ6SSZADpkkkAKUySSAGTJ0yQGq4rdSfXPg1JPxW6k+ufBqSRSP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890515" y="29109118"/>
            <a:ext cx="6840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4" name="Rectangle 53"/>
          <p:cNvSpPr/>
          <p:nvPr/>
        </p:nvSpPr>
        <p:spPr>
          <a:xfrm>
            <a:off x="882403" y="37894094"/>
            <a:ext cx="28371152" cy="309634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just"/>
            <a:endParaRPr lang="en-US" sz="2400" b="1" dirty="0" smtClean="0"/>
          </a:p>
          <a:p>
            <a:pPr lvl="0" algn="ctr"/>
            <a:r>
              <a:rPr lang="en-US" sz="2400" b="1" dirty="0" smtClean="0"/>
              <a:t>References</a:t>
            </a:r>
            <a:endParaRPr lang="en-US" sz="2400" dirty="0" smtClean="0"/>
          </a:p>
          <a:p>
            <a:pPr lvl="0" algn="just"/>
            <a:r>
              <a:rPr lang="en-US" sz="2400" dirty="0" smtClean="0"/>
              <a:t>*</a:t>
            </a:r>
            <a:r>
              <a:rPr lang="en-US" sz="2400" dirty="0" err="1" smtClean="0"/>
              <a:t>Ongena</a:t>
            </a:r>
            <a:r>
              <a:rPr lang="en-US" sz="2400" dirty="0" smtClean="0"/>
              <a:t> M, Jacques P: </a:t>
            </a:r>
            <a:r>
              <a:rPr lang="en-US" sz="2400" i="1" dirty="0" smtClean="0"/>
              <a:t>Bacillus </a:t>
            </a:r>
            <a:r>
              <a:rPr lang="en-US" sz="2400" dirty="0" smtClean="0"/>
              <a:t>lipopeptides: versatile weapons for plant disease biocontrol. Trends </a:t>
            </a:r>
            <a:r>
              <a:rPr lang="en-US" sz="2400" dirty="0" err="1" smtClean="0"/>
              <a:t>Microbiol</a:t>
            </a:r>
            <a:r>
              <a:rPr lang="en-US" sz="2400" dirty="0" smtClean="0"/>
              <a:t> 2008; 16: 115–125.</a:t>
            </a:r>
          </a:p>
          <a:p>
            <a:pPr lvl="0" algn="just"/>
            <a:endParaRPr lang="en-US" sz="2400" dirty="0" smtClean="0"/>
          </a:p>
          <a:p>
            <a:pPr lvl="0" algn="just"/>
            <a:r>
              <a:rPr lang="en-US" sz="2400" dirty="0" smtClean="0"/>
              <a:t> *</a:t>
            </a:r>
            <a:r>
              <a:rPr lang="en-US" sz="2400" dirty="0" err="1" smtClean="0"/>
              <a:t>Vater</a:t>
            </a:r>
            <a:r>
              <a:rPr lang="en-US" sz="2400" dirty="0" smtClean="0"/>
              <a:t>, J., </a:t>
            </a:r>
            <a:r>
              <a:rPr lang="en-US" sz="2400" dirty="0" err="1" smtClean="0"/>
              <a:t>Kablitz</a:t>
            </a:r>
            <a:r>
              <a:rPr lang="en-US" sz="2400" dirty="0" smtClean="0"/>
              <a:t>, B., Wilde, C., </a:t>
            </a:r>
            <a:r>
              <a:rPr lang="en-US" sz="2400" dirty="0" err="1" smtClean="0"/>
              <a:t>Franke</a:t>
            </a:r>
            <a:r>
              <a:rPr lang="en-US" sz="2400" dirty="0" smtClean="0"/>
              <a:t>, P., Mehta, N., </a:t>
            </a:r>
            <a:r>
              <a:rPr lang="en-US" sz="2400" dirty="0" err="1" smtClean="0"/>
              <a:t>Cameotra</a:t>
            </a:r>
            <a:r>
              <a:rPr lang="en-US" sz="2400" dirty="0" smtClean="0"/>
              <a:t>, S.S.: Matrix-assisted laser desorption ionization-time of flight mass spectrometry of </a:t>
            </a:r>
            <a:r>
              <a:rPr lang="en-US" sz="2400" dirty="0" err="1" smtClean="0"/>
              <a:t>lipopeptide</a:t>
            </a:r>
            <a:r>
              <a:rPr lang="en-US" sz="2400" dirty="0" smtClean="0"/>
              <a:t> biosurfactants in whole cells and culture filtrates of Bacillus subtilis C-1 isolated from petroleum sludge. Appl. Environ. </a:t>
            </a:r>
            <a:r>
              <a:rPr lang="en-US" sz="2400" dirty="0" err="1" smtClean="0"/>
              <a:t>Microbiol</a:t>
            </a:r>
            <a:r>
              <a:rPr lang="en-US" sz="2400" dirty="0" smtClean="0"/>
              <a:t>. 68, 6210–6219 (2002)</a:t>
            </a:r>
            <a:endParaRPr lang="fr-FR" sz="2400" dirty="0" smtClean="0"/>
          </a:p>
          <a:p>
            <a:pPr algn="just"/>
            <a:r>
              <a:rPr lang="en-US" sz="2400" dirty="0" smtClean="0"/>
              <a:t> </a:t>
            </a:r>
            <a:endParaRPr lang="fr-FR" sz="2400" dirty="0" smtClean="0"/>
          </a:p>
          <a:p>
            <a:pPr lvl="0" algn="just"/>
            <a:r>
              <a:rPr lang="en-US" sz="2400" dirty="0" err="1" smtClean="0"/>
              <a:t>Pueyo</a:t>
            </a:r>
            <a:r>
              <a:rPr lang="en-US" sz="2400" dirty="0" smtClean="0"/>
              <a:t>, M.T., Bloch Jr., C., Carmon-</a:t>
            </a:r>
            <a:r>
              <a:rPr lang="en-US" sz="2400" dirty="0" err="1" smtClean="0"/>
              <a:t>Ribeiro</a:t>
            </a:r>
            <a:r>
              <a:rPr lang="en-US" sz="2400" dirty="0" smtClean="0"/>
              <a:t>, A.M.,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Mascio</a:t>
            </a:r>
            <a:r>
              <a:rPr lang="en-US" sz="2400" dirty="0" smtClean="0"/>
              <a:t>, P.: Lipopeptides produced by a soil Bacillus </a:t>
            </a:r>
            <a:r>
              <a:rPr lang="en-US" sz="2400" dirty="0" err="1" smtClean="0"/>
              <a:t>megaterium</a:t>
            </a:r>
            <a:r>
              <a:rPr lang="en-US" sz="2400" dirty="0" smtClean="0"/>
              <a:t> Strain. </a:t>
            </a:r>
            <a:r>
              <a:rPr lang="en-US" sz="2400" dirty="0" err="1" smtClean="0"/>
              <a:t>Microb</a:t>
            </a:r>
            <a:r>
              <a:rPr lang="en-US" sz="2400" dirty="0" smtClean="0"/>
              <a:t>. Ecol. 57, 367–378 (2005)</a:t>
            </a:r>
            <a:endParaRPr lang="fr-FR" sz="2400" dirty="0" smtClean="0"/>
          </a:p>
          <a:p>
            <a:pPr algn="just"/>
            <a:endParaRPr lang="fr-FR" sz="2400" dirty="0" smtClean="0"/>
          </a:p>
          <a:p>
            <a:pPr lvl="0" algn="just"/>
            <a:endParaRPr lang="en-US" sz="2400" b="1" dirty="0" smtClean="0"/>
          </a:p>
          <a:p>
            <a:pPr algn="just"/>
            <a:endParaRPr lang="fr-FR" sz="2400" u="sng" dirty="0">
              <a:solidFill>
                <a:srgbClr val="0070C0"/>
              </a:solidFill>
            </a:endParaRPr>
          </a:p>
        </p:txBody>
      </p:sp>
      <p:pic>
        <p:nvPicPr>
          <p:cNvPr id="40" name="Picture 521" descr="ANd9GcSjxnRUCRjgAAv5Ii4WXkSCRf8pJ3erZUaswZaB9194_GcFLvFq8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79" y="593950"/>
            <a:ext cx="3816424" cy="285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age 4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1107" y="0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459" y="26012774"/>
            <a:ext cx="109452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9787" y="27236910"/>
            <a:ext cx="1559487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oupe 47"/>
          <p:cNvGrpSpPr/>
          <p:nvPr/>
        </p:nvGrpSpPr>
        <p:grpSpPr>
          <a:xfrm>
            <a:off x="954411" y="18163902"/>
            <a:ext cx="28155128" cy="8564895"/>
            <a:chOff x="566788" y="15979167"/>
            <a:chExt cx="29051391" cy="856489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88" y="16051175"/>
              <a:ext cx="6401695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187" y="16075670"/>
              <a:ext cx="3744416" cy="3240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863988" y="19579567"/>
              <a:ext cx="53561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/>
                <a:t>1</a:t>
              </a:r>
              <a:r>
                <a:rPr lang="en-US" sz="3200" smtClean="0"/>
                <a:t>. Inoculation of the nutrient medium with the  </a:t>
              </a:r>
              <a:r>
                <a:rPr lang="en-US" sz="3200" i="1" smtClean="0"/>
                <a:t>B. amyloliquefaciens </a:t>
              </a:r>
              <a:r>
                <a:rPr lang="en-US" sz="3200" smtClean="0"/>
                <a:t>(ET) strain.</a:t>
              </a:r>
              <a:endParaRPr lang="en-US" sz="320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991921" y="19650415"/>
              <a:ext cx="4571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3200" b="1" dirty="0" smtClean="0"/>
                <a:t>2</a:t>
              </a:r>
              <a:r>
                <a:rPr lang="fr-BE" sz="3200" dirty="0" smtClean="0"/>
                <a:t>. Incubation </a:t>
              </a:r>
              <a:r>
                <a:rPr lang="fr-BE" sz="3200" dirty="0" err="1" smtClean="0"/>
                <a:t>at</a:t>
              </a:r>
              <a:r>
                <a:rPr lang="fr-BE" sz="3200" dirty="0" smtClean="0"/>
                <a:t> 30°C and 160 </a:t>
              </a:r>
              <a:r>
                <a:rPr lang="fr-BE" sz="3200" dirty="0" err="1" smtClean="0"/>
                <a:t>rpm</a:t>
              </a:r>
              <a:r>
                <a:rPr lang="fr-BE" sz="3200" dirty="0" smtClean="0"/>
                <a:t> of agitation, for 72 h.</a:t>
              </a:r>
              <a:endParaRPr lang="fr-BE" sz="3200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9707" y="16219686"/>
              <a:ext cx="2496842" cy="307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12529125" y="19723583"/>
              <a:ext cx="31206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3200" dirty="0" smtClean="0"/>
                <a:t>3</a:t>
              </a:r>
              <a:r>
                <a:rPr lang="en-US" sz="3200" dirty="0" smtClean="0"/>
                <a:t>. Supernatant recuperation by centrifugation.</a:t>
              </a:r>
              <a:endParaRPr lang="en-US" sz="3200" dirty="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4123" y="16219686"/>
              <a:ext cx="3788631" cy="2834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16689938" y="19723583"/>
              <a:ext cx="36407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4. Fengycin extraction by acid precipitation .</a:t>
              </a:r>
              <a:endParaRPr lang="en-US" sz="3200" dirty="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147952" y="15979167"/>
              <a:ext cx="7355723" cy="3052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ZoneTexte 32"/>
            <p:cNvSpPr txBox="1"/>
            <p:nvPr/>
          </p:nvSpPr>
          <p:spPr>
            <a:xfrm>
              <a:off x="20404950" y="19219527"/>
              <a:ext cx="9213229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smtClean="0"/>
                <a:t>5</a:t>
              </a:r>
              <a:r>
                <a:rPr lang="en-US" sz="2800" dirty="0" smtClean="0"/>
                <a:t>. </a:t>
              </a:r>
              <a:r>
                <a:rPr lang="en-US" sz="3200" dirty="0" err="1" smtClean="0"/>
                <a:t>NanoHPLC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Dionex</a:t>
              </a:r>
              <a:r>
                <a:rPr lang="en-US" sz="2800" dirty="0" smtClean="0"/>
                <a:t> Ultimate 3000 system, </a:t>
              </a:r>
            </a:p>
            <a:p>
              <a:pPr algn="just"/>
              <a:r>
                <a:rPr lang="en-US" sz="2800" b="1" dirty="0" smtClean="0"/>
                <a:t>coupled to </a:t>
              </a:r>
              <a:r>
                <a:rPr lang="en-US" sz="2800" dirty="0" smtClean="0"/>
                <a:t>an Amazon speed ETD mass spectrometer (</a:t>
              </a:r>
              <a:r>
                <a:rPr lang="en-US" sz="2800" dirty="0" err="1" smtClean="0"/>
                <a:t>Bruker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Daltonics</a:t>
              </a:r>
              <a:r>
                <a:rPr lang="en-US" sz="2800" dirty="0" smtClean="0"/>
                <a:t>)</a:t>
              </a:r>
            </a:p>
            <a:p>
              <a:pPr algn="just"/>
              <a:r>
                <a:rPr lang="en-US" sz="2800" dirty="0" smtClean="0"/>
                <a:t>             </a:t>
              </a:r>
            </a:p>
            <a:p>
              <a:pPr algn="just"/>
              <a:r>
                <a:rPr lang="en-US" sz="2800" dirty="0" smtClean="0"/>
                <a:t>           *LC-MS analysis                           MH+</a:t>
              </a:r>
            </a:p>
            <a:p>
              <a:pPr algn="just"/>
              <a:r>
                <a:rPr lang="en-US" sz="2800" dirty="0" smtClean="0"/>
                <a:t>           *LC-MS.MS  (CID)                        Diagnostic ions (A/B)</a:t>
              </a:r>
            </a:p>
            <a:p>
              <a:pPr algn="just"/>
              <a:r>
                <a:rPr lang="en-US" sz="2800" dirty="0" smtClean="0"/>
                <a:t>         *LC-MS for opened                   peptide cycle sequencing</a:t>
              </a:r>
            </a:p>
            <a:p>
              <a:pPr algn="just"/>
              <a:r>
                <a:rPr lang="en-US" sz="2800" dirty="0" smtClean="0"/>
                <a:t>                       fengycin</a:t>
              </a:r>
            </a:p>
            <a:p>
              <a:pPr algn="just"/>
              <a:r>
                <a:rPr lang="en-US" sz="2800" dirty="0" smtClean="0"/>
                <a:t>                  </a:t>
              </a:r>
            </a:p>
            <a:p>
              <a:pPr algn="just"/>
              <a:endParaRPr lang="en-US" sz="2800" dirty="0" smtClean="0"/>
            </a:p>
            <a:p>
              <a:pPr algn="just"/>
              <a:endParaRPr lang="en-US" sz="2800" dirty="0" smtClean="0"/>
            </a:p>
            <a:p>
              <a:pPr algn="just"/>
              <a:r>
                <a:rPr lang="en-US" sz="2800" dirty="0" smtClean="0"/>
                <a:t> </a:t>
              </a:r>
              <a:endParaRPr lang="en-US" sz="2800" dirty="0"/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>
              <a:off x="24342862" y="21307759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/>
            <p:nvPr/>
          </p:nvCxnSpPr>
          <p:spPr>
            <a:xfrm>
              <a:off x="24342862" y="21739807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>
              <a:off x="24342862" y="22099847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30475" y="31701406"/>
            <a:ext cx="109452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31413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Scheme A: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31413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Primary structures of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131413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fengycins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31413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: (1) CID fragmentation scheme, (2) list of identified fengycin.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31413"/>
              </a:solidFill>
              <a:effectLst/>
              <a:latin typeface="Times New Roman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4347899" y="26300806"/>
            <a:ext cx="1389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Table 1: </a:t>
            </a:r>
            <a:r>
              <a:rPr lang="en-US" sz="2400" dirty="0" smtClean="0"/>
              <a:t>Fengycin variants produced by </a:t>
            </a:r>
            <a:r>
              <a:rPr lang="en-US" sz="2400" i="1" dirty="0" smtClean="0"/>
              <a:t>B. amyloliquefaciens</a:t>
            </a:r>
            <a:r>
              <a:rPr lang="en-US" sz="2400" dirty="0" smtClean="0"/>
              <a:t> (SWI) strain, isolated from a salt lake in Eastern Algeria</a:t>
            </a:r>
            <a:endParaRPr lang="fr-FR" sz="2400" dirty="0" smtClean="0"/>
          </a:p>
          <a:p>
            <a:endParaRPr lang="fr-FR" sz="2400" dirty="0"/>
          </a:p>
        </p:txBody>
      </p:sp>
      <p:sp>
        <p:nvSpPr>
          <p:cNvPr id="49" name="ZoneTexte 48"/>
          <p:cNvSpPr txBox="1"/>
          <p:nvPr/>
        </p:nvSpPr>
        <p:spPr>
          <a:xfrm>
            <a:off x="10459467" y="3371763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u="sng" dirty="0" smtClean="0"/>
              <a:t>CONCLUSION</a:t>
            </a:r>
            <a:endParaRPr lang="en-US" sz="5400" b="1" i="1" u="sng" dirty="0"/>
          </a:p>
        </p:txBody>
      </p:sp>
      <p:sp>
        <p:nvSpPr>
          <p:cNvPr id="50" name="ZoneTexte 49"/>
          <p:cNvSpPr txBox="1"/>
          <p:nvPr/>
        </p:nvSpPr>
        <p:spPr>
          <a:xfrm>
            <a:off x="1242443" y="34869758"/>
            <a:ext cx="27723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/>
              <a:t>The </a:t>
            </a:r>
            <a:r>
              <a:rPr lang="en-US" sz="3600" i="1" dirty="0" smtClean="0"/>
              <a:t>B. amyloliquefaciens </a:t>
            </a:r>
            <a:r>
              <a:rPr lang="en-US" sz="3600" dirty="0" smtClean="0"/>
              <a:t>(ET) strain produced C15/C16/C19 </a:t>
            </a:r>
            <a:r>
              <a:rPr lang="en-US" sz="3600" dirty="0" err="1" smtClean="0"/>
              <a:t>feng</a:t>
            </a:r>
            <a:r>
              <a:rPr lang="en-US" sz="3600" dirty="0" smtClean="0"/>
              <a:t> A; C16 </a:t>
            </a:r>
            <a:r>
              <a:rPr lang="en-US" sz="3600" dirty="0" err="1" smtClean="0"/>
              <a:t>feng</a:t>
            </a:r>
            <a:r>
              <a:rPr lang="en-US" sz="3600" dirty="0" smtClean="0"/>
              <a:t> B; Unsaturated C16 S </a:t>
            </a:r>
            <a:r>
              <a:rPr lang="en-US" sz="3600" dirty="0" err="1" smtClean="0"/>
              <a:t>feng</a:t>
            </a:r>
            <a:r>
              <a:rPr lang="en-US" sz="3600" dirty="0" smtClean="0"/>
              <a:t>; Unsaturated C16/C18 / C19/C20 </a:t>
            </a:r>
            <a:r>
              <a:rPr lang="en-US" sz="3600" dirty="0" err="1" smtClean="0"/>
              <a:t>feng</a:t>
            </a:r>
            <a:r>
              <a:rPr lang="en-US" sz="3600" dirty="0" smtClean="0"/>
              <a:t> A and Unsaturated C15 / C16 / C17 / C18 </a:t>
            </a:r>
            <a:r>
              <a:rPr lang="en-US" sz="3600" dirty="0" err="1" smtClean="0"/>
              <a:t>feng</a:t>
            </a:r>
            <a:r>
              <a:rPr lang="en-US" sz="3600" dirty="0" smtClean="0"/>
              <a:t> B. To conclude, this bacterium synthesized a wide variety of unsaturated fengycin homologues, which is a rare thing in the majority of </a:t>
            </a:r>
            <a:r>
              <a:rPr lang="en-US" sz="3600" i="1" dirty="0" smtClean="0"/>
              <a:t>Bacillus</a:t>
            </a:r>
            <a:r>
              <a:rPr lang="en-US" sz="3600" dirty="0" smtClean="0"/>
              <a:t> species. In addition, to our knowledge, this is the first time that fatty acid chains with 20 carbons are described.</a:t>
            </a:r>
            <a:endParaRPr lang="fr-FR" sz="3600" dirty="0"/>
          </a:p>
        </p:txBody>
      </p:sp>
      <p:sp>
        <p:nvSpPr>
          <p:cNvPr id="55" name="ZoneTexte 54"/>
          <p:cNvSpPr txBox="1"/>
          <p:nvPr/>
        </p:nvSpPr>
        <p:spPr>
          <a:xfrm>
            <a:off x="810395" y="10603062"/>
            <a:ext cx="277230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/>
              <a:t>Bacillus</a:t>
            </a:r>
            <a:r>
              <a:rPr lang="en-US" sz="3600" dirty="0" smtClean="0"/>
              <a:t> </a:t>
            </a:r>
            <a:r>
              <a:rPr lang="en-US" sz="3600" i="1" dirty="0" smtClean="0"/>
              <a:t>subtilis</a:t>
            </a:r>
            <a:r>
              <a:rPr lang="en-US" sz="3600" dirty="0" smtClean="0"/>
              <a:t> strains are a rich source of antimicrobial compounds having a high potential for </a:t>
            </a:r>
            <a:r>
              <a:rPr lang="en-US" sz="3600" dirty="0" err="1" smtClean="0"/>
              <a:t>biofertilizer</a:t>
            </a:r>
            <a:r>
              <a:rPr lang="en-US" sz="3600" dirty="0" smtClean="0"/>
              <a:t> and biocontrol applications. A great deal of interest has centered on the antibiotics produced by non-ribosomal peptides </a:t>
            </a:r>
            <a:r>
              <a:rPr lang="en-US" sz="3600" dirty="0" err="1" smtClean="0"/>
              <a:t>synthetases</a:t>
            </a:r>
            <a:r>
              <a:rPr lang="en-US" sz="3600" dirty="0" smtClean="0"/>
              <a:t> (NRPSs), including cyclic lipopeptides (C-LPs). These molecules are classed into three families, i.e., surfactin, </a:t>
            </a:r>
            <a:r>
              <a:rPr lang="en-US" sz="3600" dirty="0" err="1" smtClean="0"/>
              <a:t>iturin</a:t>
            </a:r>
            <a:r>
              <a:rPr lang="en-US" sz="3600" dirty="0" smtClean="0"/>
              <a:t> and fengycin. </a:t>
            </a:r>
            <a:r>
              <a:rPr lang="en-US" sz="3600" dirty="0" err="1" smtClean="0"/>
              <a:t>Fengycins</a:t>
            </a:r>
            <a:r>
              <a:rPr lang="en-US" sz="3600" dirty="0" smtClean="0"/>
              <a:t> show strong </a:t>
            </a:r>
            <a:r>
              <a:rPr lang="en-US" sz="3600" dirty="0" err="1" smtClean="0"/>
              <a:t>fungitoxic</a:t>
            </a:r>
            <a:r>
              <a:rPr lang="en-US" sz="3600" dirty="0" smtClean="0"/>
              <a:t> activity, specifically against filamentous fun. They are involved in plant systemic resistance elicitation (</a:t>
            </a:r>
            <a:r>
              <a:rPr lang="en-US" sz="3600" dirty="0" err="1" smtClean="0"/>
              <a:t>Ongena</a:t>
            </a:r>
            <a:r>
              <a:rPr lang="en-US" sz="3600" dirty="0" smtClean="0"/>
              <a:t> and Jacques, 2008). </a:t>
            </a:r>
            <a:endParaRPr lang="fr-BE" sz="3600" dirty="0" smtClean="0"/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The identification of produced C-LPs has been largely investigated, using matrix assisted laser desorption ionization (MALDI) mass spectrometry and liquid chromatography coupled with </a:t>
            </a:r>
            <a:r>
              <a:rPr lang="en-US" sz="3600" dirty="0" err="1" smtClean="0"/>
              <a:t>electrospray</a:t>
            </a:r>
            <a:r>
              <a:rPr lang="en-US" sz="3600" dirty="0" smtClean="0"/>
              <a:t> ionization tandem mass spectrometry (LC-ESI-MS) (</a:t>
            </a:r>
            <a:r>
              <a:rPr lang="en-US" sz="3600" dirty="0" err="1" smtClean="0"/>
              <a:t>Vater</a:t>
            </a:r>
            <a:r>
              <a:rPr lang="en-US" sz="3600" dirty="0" smtClean="0"/>
              <a:t> </a:t>
            </a:r>
            <a:r>
              <a:rPr lang="en-US" sz="3600" i="1" dirty="0" smtClean="0"/>
              <a:t>et al., </a:t>
            </a:r>
            <a:r>
              <a:rPr lang="en-US" sz="3600" dirty="0" smtClean="0"/>
              <a:t>2002; </a:t>
            </a:r>
            <a:r>
              <a:rPr lang="en-US" sz="3600" dirty="0" err="1" smtClean="0"/>
              <a:t>Pueyo</a:t>
            </a:r>
            <a:r>
              <a:rPr lang="en-US" sz="3600" dirty="0" smtClean="0"/>
              <a:t> </a:t>
            </a:r>
            <a:r>
              <a:rPr lang="en-US" sz="3600" i="1" dirty="0" smtClean="0"/>
              <a:t>et al., </a:t>
            </a:r>
            <a:r>
              <a:rPr lang="en-US" sz="3600" dirty="0" smtClean="0"/>
              <a:t>2005). </a:t>
            </a:r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The main objective of this work is to analyze fengycin homologues produced by the </a:t>
            </a:r>
            <a:r>
              <a:rPr lang="en-US" sz="3600" i="1" dirty="0" smtClean="0"/>
              <a:t>B. amyloliquefaciens </a:t>
            </a:r>
            <a:r>
              <a:rPr lang="en-US" sz="3600" dirty="0" smtClean="0"/>
              <a:t>(ET) strains, isolated from the salt lake of </a:t>
            </a:r>
            <a:r>
              <a:rPr lang="en-US" sz="3600" dirty="0" err="1" smtClean="0"/>
              <a:t>Oued</a:t>
            </a:r>
            <a:r>
              <a:rPr lang="en-US" sz="3600" dirty="0" smtClean="0"/>
              <a:t> Al-</a:t>
            </a:r>
            <a:r>
              <a:rPr lang="en-US" sz="3600" dirty="0" err="1" smtClean="0"/>
              <a:t>Athmanya</a:t>
            </a:r>
            <a:r>
              <a:rPr lang="en-US" sz="3600" dirty="0" smtClean="0"/>
              <a:t> in Eastern Algeria</a:t>
            </a:r>
            <a:endParaRPr lang="en-US" sz="3600" b="1" i="1" u="sng" dirty="0" smtClean="0"/>
          </a:p>
          <a:p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588</Words>
  <Application>Microsoft Office PowerPoint</Application>
  <PresentationFormat>Personnalisé</PresentationFormat>
  <Paragraphs>86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Characterization of fengycin homologues produced by B. amyloliquefaciens (ET) strain isolated from a salt lake ( Eastern Algeria)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Asma</dc:creator>
  <cp:lastModifiedBy>sap</cp:lastModifiedBy>
  <cp:revision>47</cp:revision>
  <cp:lastPrinted>2013-11-13T08:32:44Z</cp:lastPrinted>
  <dcterms:created xsi:type="dcterms:W3CDTF">2013-10-03T14:50:31Z</dcterms:created>
  <dcterms:modified xsi:type="dcterms:W3CDTF">2013-11-13T09:21:55Z</dcterms:modified>
</cp:coreProperties>
</file>