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0279975" cy="42808525"/>
  <p:notesSz cx="6858000" cy="9144000"/>
  <p:defaultTextStyle>
    <a:defPPr>
      <a:defRPr lang="en-US"/>
    </a:defPPr>
    <a:lvl1pPr marL="0" algn="l" defTabSz="2087254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1pPr>
    <a:lvl2pPr marL="2087254" algn="l" defTabSz="2087254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2pPr>
    <a:lvl3pPr marL="4174507" algn="l" defTabSz="2087254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3pPr>
    <a:lvl4pPr marL="6261761" algn="l" defTabSz="2087254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4pPr>
    <a:lvl5pPr marL="8349014" algn="l" defTabSz="2087254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5pPr>
    <a:lvl6pPr marL="10436272" algn="l" defTabSz="2087254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6pPr>
    <a:lvl7pPr marL="12523525" algn="l" defTabSz="2087254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7pPr>
    <a:lvl8pPr marL="14610778" algn="l" defTabSz="2087254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8pPr>
    <a:lvl9pPr marL="16698032" algn="l" defTabSz="2087254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urelie Thomas" initials="AT" lastIdx="8" clrIdx="0"/>
  <p:cmAuthor id="1" name="alessia" initials="a" lastIdx="1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F0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268" autoAdjust="0"/>
  </p:normalViewPr>
  <p:slideViewPr>
    <p:cSldViewPr snapToGrid="0" snapToObjects="1">
      <p:cViewPr>
        <p:scale>
          <a:sx n="148" d="100"/>
          <a:sy n="148" d="100"/>
        </p:scale>
        <p:origin x="20214" y="28722"/>
      </p:cViewPr>
      <p:guideLst>
        <p:guide orient="horz" pos="13483"/>
        <p:guide pos="95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alessia\Desktop\excel%20alessia%20statistica%20conclusiv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775933413728701E-2"/>
          <c:y val="5.6818181818181997E-2"/>
          <c:w val="0.732747865976212"/>
          <c:h val="0.86344070627535296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tx1"/>
              </a:solidFill>
            </c:spPr>
          </c:dPt>
          <c:dPt>
            <c:idx val="1"/>
            <c:invertIfNegative val="0"/>
            <c:bubble3D val="0"/>
            <c:spPr>
              <a:solidFill>
                <a:schemeClr val="bg1"/>
              </a:solidFill>
            </c:spPr>
          </c:dPt>
          <c:dPt>
            <c:idx val="2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5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</c:spPr>
          </c:dPt>
          <c:dPt>
            <c:idx val="6"/>
            <c:invertIfNegative val="0"/>
            <c:bubble3D val="0"/>
            <c:spPr>
              <a:solidFill>
                <a:schemeClr val="bg1"/>
              </a:solidFill>
            </c:spPr>
          </c:dPt>
          <c:dPt>
            <c:idx val="7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8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9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0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</c:spPr>
          </c:dPt>
          <c:dPt>
            <c:idx val="12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5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</c:spPr>
          </c:dPt>
          <c:dPt>
            <c:idx val="17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18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9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20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</c:spPr>
          </c:dPt>
          <c:dLbls>
            <c:delete val="1"/>
          </c:dLbls>
          <c:errBars>
            <c:errBarType val="both"/>
            <c:errValType val="cust"/>
            <c:noEndCap val="0"/>
            <c:plus>
              <c:numRef>
                <c:f>'blood samples values'!$V$4:$AP$4</c:f>
                <c:numCache>
                  <c:formatCode>General</c:formatCode>
                  <c:ptCount val="21"/>
                  <c:pt idx="0">
                    <c:v>0</c:v>
                  </c:pt>
                  <c:pt idx="2">
                    <c:v>1.0412963973938341</c:v>
                  </c:pt>
                  <c:pt idx="3">
                    <c:v>1.0800872712438601</c:v>
                  </c:pt>
                  <c:pt idx="4">
                    <c:v>0.59445630715868503</c:v>
                  </c:pt>
                  <c:pt idx="5">
                    <c:v>0.46407588555465501</c:v>
                  </c:pt>
                  <c:pt idx="7">
                    <c:v>0.95784880337001099</c:v>
                  </c:pt>
                  <c:pt idx="8">
                    <c:v>0.83142269182412298</c:v>
                  </c:pt>
                  <c:pt idx="9">
                    <c:v>0.87938695397511601</c:v>
                  </c:pt>
                  <c:pt idx="10">
                    <c:v>0.88629163294901503</c:v>
                  </c:pt>
                  <c:pt idx="12">
                    <c:v>1.1357874230446481</c:v>
                  </c:pt>
                  <c:pt idx="13">
                    <c:v>0.62914352755339198</c:v>
                  </c:pt>
                  <c:pt idx="14">
                    <c:v>0.692785118367646</c:v>
                  </c:pt>
                  <c:pt idx="15">
                    <c:v>0.61152760428916497</c:v>
                  </c:pt>
                  <c:pt idx="17">
                    <c:v>1.0928667141187201</c:v>
                  </c:pt>
                  <c:pt idx="18">
                    <c:v>0.91730333292462496</c:v>
                  </c:pt>
                  <c:pt idx="19">
                    <c:v>0.40906706655918801</c:v>
                  </c:pt>
                  <c:pt idx="20">
                    <c:v>0.62674822624376303</c:v>
                  </c:pt>
                </c:numCache>
              </c:numRef>
            </c:plus>
            <c:minus>
              <c:numRef>
                <c:f>'blood samples values'!$V$4:$AP$4</c:f>
                <c:numCache>
                  <c:formatCode>General</c:formatCode>
                  <c:ptCount val="21"/>
                  <c:pt idx="0">
                    <c:v>0</c:v>
                  </c:pt>
                  <c:pt idx="2">
                    <c:v>1.0412963973938341</c:v>
                  </c:pt>
                  <c:pt idx="3">
                    <c:v>1.0800872712438601</c:v>
                  </c:pt>
                  <c:pt idx="4">
                    <c:v>0.59445630715868503</c:v>
                  </c:pt>
                  <c:pt idx="5">
                    <c:v>0.46407588555465501</c:v>
                  </c:pt>
                  <c:pt idx="7">
                    <c:v>0.95784880337001099</c:v>
                  </c:pt>
                  <c:pt idx="8">
                    <c:v>0.83142269182412298</c:v>
                  </c:pt>
                  <c:pt idx="9">
                    <c:v>0.87938695397511601</c:v>
                  </c:pt>
                  <c:pt idx="10">
                    <c:v>0.88629163294901503</c:v>
                  </c:pt>
                  <c:pt idx="12">
                    <c:v>1.1357874230446481</c:v>
                  </c:pt>
                  <c:pt idx="13">
                    <c:v>0.62914352755339198</c:v>
                  </c:pt>
                  <c:pt idx="14">
                    <c:v>0.692785118367646</c:v>
                  </c:pt>
                  <c:pt idx="15">
                    <c:v>0.61152760428916497</c:v>
                  </c:pt>
                  <c:pt idx="17">
                    <c:v>1.0928667141187201</c:v>
                  </c:pt>
                  <c:pt idx="18">
                    <c:v>0.91730333292462496</c:v>
                  </c:pt>
                  <c:pt idx="19">
                    <c:v>0.40906706655918801</c:v>
                  </c:pt>
                  <c:pt idx="20">
                    <c:v>0.62674822624376303</c:v>
                  </c:pt>
                </c:numCache>
              </c:numRef>
            </c:minus>
          </c:errBars>
          <c:cat>
            <c:multiLvlStrRef>
              <c:f>'blood samples values'!$V$1:$AP$2</c:f>
              <c:multiLvlStrCache>
                <c:ptCount val="21"/>
                <c:lvl>
                  <c:pt idx="0">
                    <c:v>T0</c:v>
                  </c:pt>
                  <c:pt idx="2">
                    <c:v>IL-6 at T1</c:v>
                  </c:pt>
                  <c:pt idx="3">
                    <c:v>TNF-α at T1</c:v>
                  </c:pt>
                  <c:pt idx="4">
                    <c:v>MPO at T1</c:v>
                  </c:pt>
                  <c:pt idx="5">
                    <c:v>ELT at T1</c:v>
                  </c:pt>
                  <c:pt idx="7">
                    <c:v>IL-6</c:v>
                  </c:pt>
                  <c:pt idx="8">
                    <c:v>TNF-α</c:v>
                  </c:pt>
                  <c:pt idx="9">
                    <c:v>MPO</c:v>
                  </c:pt>
                  <c:pt idx="10">
                    <c:v>ELT</c:v>
                  </c:pt>
                  <c:pt idx="12">
                    <c:v>IL-6</c:v>
                  </c:pt>
                  <c:pt idx="13">
                    <c:v>TNF-α</c:v>
                  </c:pt>
                  <c:pt idx="14">
                    <c:v>MPO</c:v>
                  </c:pt>
                  <c:pt idx="15">
                    <c:v>ELT</c:v>
                  </c:pt>
                  <c:pt idx="17">
                    <c:v>IL-6</c:v>
                  </c:pt>
                  <c:pt idx="18">
                    <c:v>TNF-α</c:v>
                  </c:pt>
                  <c:pt idx="19">
                    <c:v>MPO</c:v>
                  </c:pt>
                  <c:pt idx="20">
                    <c:v>ELT</c:v>
                  </c:pt>
                </c:lvl>
                <c:lvl>
                  <c:pt idx="0">
                    <c:v>  </c:v>
                  </c:pt>
                  <c:pt idx="2">
                    <c:v>  </c:v>
                  </c:pt>
                  <c:pt idx="7">
                    <c:v>  15D</c:v>
                  </c:pt>
                  <c:pt idx="12">
                    <c:v>  30l</c:v>
                  </c:pt>
                  <c:pt idx="17">
                    <c:v>30d  </c:v>
                  </c:pt>
                </c:lvl>
              </c:multiLvlStrCache>
            </c:multiLvlStrRef>
          </c:cat>
          <c:val>
            <c:numRef>
              <c:f>'blood samples values'!$V$3:$AP$3</c:f>
              <c:numCache>
                <c:formatCode>General</c:formatCode>
                <c:ptCount val="21"/>
                <c:pt idx="0" formatCode="0%">
                  <c:v>1</c:v>
                </c:pt>
                <c:pt idx="2" formatCode="0%">
                  <c:v>1.0113077322889841</c:v>
                </c:pt>
                <c:pt idx="3" formatCode="0%">
                  <c:v>1.018295755275832</c:v>
                </c:pt>
                <c:pt idx="4" formatCode="0%">
                  <c:v>0.61831448690483204</c:v>
                </c:pt>
                <c:pt idx="5" formatCode="0%">
                  <c:v>0.52223127588782503</c:v>
                </c:pt>
                <c:pt idx="7" formatCode="0%">
                  <c:v>0.91486523971106104</c:v>
                </c:pt>
                <c:pt idx="8" formatCode="0%">
                  <c:v>0.87199084817109096</c:v>
                </c:pt>
                <c:pt idx="9" formatCode="0%">
                  <c:v>0.83079450278507805</c:v>
                </c:pt>
                <c:pt idx="10" formatCode="0%">
                  <c:v>0.66838326172679596</c:v>
                </c:pt>
                <c:pt idx="12" formatCode="0%">
                  <c:v>0.91433269989767496</c:v>
                </c:pt>
                <c:pt idx="13" formatCode="0%">
                  <c:v>0.63961701133916404</c:v>
                </c:pt>
                <c:pt idx="14" formatCode="0%">
                  <c:v>0.70805990636105598</c:v>
                </c:pt>
                <c:pt idx="15" formatCode="0%">
                  <c:v>0.57501992529215795</c:v>
                </c:pt>
                <c:pt idx="17" formatCode="0%">
                  <c:v>1.044331158533494</c:v>
                </c:pt>
                <c:pt idx="18" formatCode="0%">
                  <c:v>0.85853804779120002</c:v>
                </c:pt>
                <c:pt idx="19" formatCode="0%">
                  <c:v>0.58000227781557601</c:v>
                </c:pt>
                <c:pt idx="20" formatCode="0%">
                  <c:v>0.57779584756329205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81645568"/>
        <c:axId val="67914560"/>
      </c:barChart>
      <c:catAx>
        <c:axId val="81645568"/>
        <c:scaling>
          <c:orientation val="minMax"/>
        </c:scaling>
        <c:delete val="0"/>
        <c:axPos val="l"/>
        <c:majorTickMark val="none"/>
        <c:minorTickMark val="none"/>
        <c:tickLblPos val="nextTo"/>
        <c:spPr>
          <a:noFill/>
          <a:ln>
            <a:noFill/>
          </a:ln>
        </c:spPr>
        <c:txPr>
          <a:bodyPr/>
          <a:lstStyle/>
          <a:p>
            <a:pPr>
              <a:defRPr sz="100" baseline="0">
                <a:solidFill>
                  <a:schemeClr val="bg1"/>
                </a:solidFill>
              </a:defRPr>
            </a:pPr>
            <a:endParaRPr lang="fr-FR"/>
          </a:p>
        </c:txPr>
        <c:crossAx val="67914560"/>
        <c:crosses val="autoZero"/>
        <c:auto val="1"/>
        <c:lblAlgn val="ctr"/>
        <c:lblOffset val="100"/>
        <c:noMultiLvlLbl val="0"/>
      </c:catAx>
      <c:valAx>
        <c:axId val="67914560"/>
        <c:scaling>
          <c:orientation val="minMax"/>
          <c:max val="2.5"/>
          <c:min val="-0.5"/>
        </c:scaling>
        <c:delete val="0"/>
        <c:axPos val="b"/>
        <c:majorGridlines/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 sz="1500"/>
            </a:pPr>
            <a:endParaRPr lang="fr-FR"/>
          </a:p>
        </c:txPr>
        <c:crossAx val="81645568"/>
        <c:crosses val="autoZero"/>
        <c:crossBetween val="between"/>
      </c:valAx>
      <c:spPr>
        <a:solidFill>
          <a:schemeClr val="bg1"/>
        </a:solidFill>
      </c:spPr>
    </c:plotArea>
    <c:legend>
      <c:legendPos val="r"/>
      <c:legendEntry>
        <c:idx val="7"/>
        <c:txPr>
          <a:bodyPr/>
          <a:lstStyle/>
          <a:p>
            <a:pPr>
              <a:defRPr sz="1500">
                <a:solidFill>
                  <a:schemeClr val="bg1"/>
                </a:solidFill>
              </a:defRPr>
            </a:pPr>
            <a:endParaRPr lang="fr-FR"/>
          </a:p>
        </c:txPr>
      </c:legendEntry>
      <c:legendEntry>
        <c:idx val="8"/>
        <c:txPr>
          <a:bodyPr/>
          <a:lstStyle/>
          <a:p>
            <a:pPr>
              <a:defRPr sz="1500">
                <a:solidFill>
                  <a:schemeClr val="bg1"/>
                </a:solidFill>
              </a:defRPr>
            </a:pPr>
            <a:endParaRPr lang="fr-FR"/>
          </a:p>
        </c:txPr>
      </c:legendEntry>
      <c:legendEntry>
        <c:idx val="9"/>
        <c:txPr>
          <a:bodyPr/>
          <a:lstStyle/>
          <a:p>
            <a:pPr>
              <a:defRPr sz="1500">
                <a:solidFill>
                  <a:schemeClr val="bg1"/>
                </a:solidFill>
              </a:defRPr>
            </a:pPr>
            <a:endParaRPr lang="fr-FR"/>
          </a:p>
        </c:txPr>
      </c:legendEntry>
      <c:legendEntry>
        <c:idx val="10"/>
        <c:txPr>
          <a:bodyPr/>
          <a:lstStyle/>
          <a:p>
            <a:pPr>
              <a:defRPr sz="1500">
                <a:solidFill>
                  <a:schemeClr val="bg1"/>
                </a:solidFill>
              </a:defRPr>
            </a:pPr>
            <a:endParaRPr lang="fr-FR"/>
          </a:p>
        </c:txPr>
      </c:legendEntry>
      <c:legendEntry>
        <c:idx val="12"/>
        <c:txPr>
          <a:bodyPr/>
          <a:lstStyle/>
          <a:p>
            <a:pPr>
              <a:defRPr sz="1500">
                <a:solidFill>
                  <a:schemeClr val="bg1"/>
                </a:solidFill>
              </a:defRPr>
            </a:pPr>
            <a:endParaRPr lang="fr-FR"/>
          </a:p>
        </c:txPr>
      </c:legendEntry>
      <c:legendEntry>
        <c:idx val="13"/>
        <c:txPr>
          <a:bodyPr/>
          <a:lstStyle/>
          <a:p>
            <a:pPr>
              <a:defRPr sz="1500">
                <a:solidFill>
                  <a:schemeClr val="bg1"/>
                </a:solidFill>
              </a:defRPr>
            </a:pPr>
            <a:endParaRPr lang="fr-FR"/>
          </a:p>
        </c:txPr>
      </c:legendEntry>
      <c:legendEntry>
        <c:idx val="14"/>
        <c:txPr>
          <a:bodyPr/>
          <a:lstStyle/>
          <a:p>
            <a:pPr>
              <a:defRPr sz="1500">
                <a:solidFill>
                  <a:schemeClr val="bg1"/>
                </a:solidFill>
              </a:defRPr>
            </a:pPr>
            <a:endParaRPr lang="fr-FR"/>
          </a:p>
        </c:txPr>
      </c:legendEntry>
      <c:legendEntry>
        <c:idx val="15"/>
        <c:txPr>
          <a:bodyPr/>
          <a:lstStyle/>
          <a:p>
            <a:pPr>
              <a:defRPr sz="1500">
                <a:solidFill>
                  <a:schemeClr val="bg1"/>
                </a:solidFill>
              </a:defRPr>
            </a:pPr>
            <a:endParaRPr lang="fr-FR"/>
          </a:p>
        </c:txPr>
      </c:legendEntry>
      <c:legendEntry>
        <c:idx val="17"/>
        <c:txPr>
          <a:bodyPr/>
          <a:lstStyle/>
          <a:p>
            <a:pPr>
              <a:defRPr sz="1500">
                <a:solidFill>
                  <a:schemeClr val="bg1"/>
                </a:solidFill>
              </a:defRPr>
            </a:pPr>
            <a:endParaRPr lang="fr-FR"/>
          </a:p>
        </c:txPr>
      </c:legendEntry>
      <c:legendEntry>
        <c:idx val="18"/>
        <c:txPr>
          <a:bodyPr/>
          <a:lstStyle/>
          <a:p>
            <a:pPr>
              <a:defRPr sz="1500">
                <a:solidFill>
                  <a:schemeClr val="bg1"/>
                </a:solidFill>
              </a:defRPr>
            </a:pPr>
            <a:endParaRPr lang="fr-FR"/>
          </a:p>
        </c:txPr>
      </c:legendEntry>
      <c:legendEntry>
        <c:idx val="19"/>
        <c:txPr>
          <a:bodyPr/>
          <a:lstStyle/>
          <a:p>
            <a:pPr>
              <a:defRPr sz="1500">
                <a:solidFill>
                  <a:schemeClr val="bg1"/>
                </a:solidFill>
              </a:defRPr>
            </a:pPr>
            <a:endParaRPr lang="fr-FR"/>
          </a:p>
        </c:txPr>
      </c:legendEntry>
      <c:legendEntry>
        <c:idx val="20"/>
        <c:txPr>
          <a:bodyPr/>
          <a:lstStyle/>
          <a:p>
            <a:pPr>
              <a:defRPr sz="1500">
                <a:solidFill>
                  <a:schemeClr val="bg1"/>
                </a:solidFill>
              </a:defRPr>
            </a:pPr>
            <a:endParaRPr lang="fr-FR"/>
          </a:p>
        </c:txPr>
      </c:legendEntry>
      <c:layout>
        <c:manualLayout>
          <c:xMode val="edge"/>
          <c:yMode val="edge"/>
          <c:x val="0.81696860260888704"/>
          <c:y val="5.4776604628967003E-2"/>
          <c:w val="0.167993803406153"/>
          <c:h val="0.30113394538606397"/>
        </c:manualLayout>
      </c:layout>
      <c:overlay val="0"/>
      <c:txPr>
        <a:bodyPr/>
        <a:lstStyle/>
        <a:p>
          <a:pPr>
            <a:defRPr sz="1500"/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  <a:effectLst>
      <a:outerShdw blurRad="50800" dist="38100" dir="2700000" algn="tl" rotWithShape="0">
        <a:srgbClr val="000000">
          <a:alpha val="43000"/>
        </a:srgbClr>
      </a:outerShdw>
    </a:effectLst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0.05398</cdr:y>
    </cdr:from>
    <cdr:to>
      <cdr:x>0.08649</cdr:x>
      <cdr:y>0.19034</cdr:y>
    </cdr:to>
    <cdr:sp macro="" textlink="">
      <cdr:nvSpPr>
        <cdr:cNvPr id="3" name="CasellaDiTesto 2"/>
        <cdr:cNvSpPr txBox="1"/>
      </cdr:nvSpPr>
      <cdr:spPr>
        <a:xfrm xmlns:a="http://schemas.openxmlformats.org/drawingml/2006/main">
          <a:off x="0" y="180977"/>
          <a:ext cx="457200" cy="4571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it-IT" sz="1500" dirty="0"/>
            <a:t>30D</a:t>
          </a:r>
        </a:p>
      </cdr:txBody>
    </cdr:sp>
  </cdr:relSizeAnchor>
  <cdr:relSizeAnchor xmlns:cdr="http://schemas.openxmlformats.org/drawingml/2006/chartDrawing">
    <cdr:from>
      <cdr:x>0</cdr:x>
      <cdr:y>0.26421</cdr:y>
    </cdr:from>
    <cdr:to>
      <cdr:x>0.08108</cdr:x>
      <cdr:y>0.40057</cdr:y>
    </cdr:to>
    <cdr:sp macro="" textlink="">
      <cdr:nvSpPr>
        <cdr:cNvPr id="4" name="CasellaDiTesto 1"/>
        <cdr:cNvSpPr txBox="1"/>
      </cdr:nvSpPr>
      <cdr:spPr>
        <a:xfrm xmlns:a="http://schemas.openxmlformats.org/drawingml/2006/main">
          <a:off x="0" y="885837"/>
          <a:ext cx="428625" cy="4571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it-IT" sz="1500" dirty="0"/>
            <a:t>30L</a:t>
          </a:r>
        </a:p>
      </cdr:txBody>
    </cdr:sp>
  </cdr:relSizeAnchor>
  <cdr:relSizeAnchor xmlns:cdr="http://schemas.openxmlformats.org/drawingml/2006/chartDrawing">
    <cdr:from>
      <cdr:x>0</cdr:x>
      <cdr:y>0.46591</cdr:y>
    </cdr:from>
    <cdr:to>
      <cdr:x>0.08468</cdr:x>
      <cdr:y>0.59375</cdr:y>
    </cdr:to>
    <cdr:sp macro="" textlink="">
      <cdr:nvSpPr>
        <cdr:cNvPr id="5" name="CasellaDiTesto 1"/>
        <cdr:cNvSpPr txBox="1"/>
      </cdr:nvSpPr>
      <cdr:spPr>
        <a:xfrm xmlns:a="http://schemas.openxmlformats.org/drawingml/2006/main">
          <a:off x="0" y="1562100"/>
          <a:ext cx="447675" cy="4286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it-IT" sz="1500" dirty="0"/>
            <a:t>15D</a:t>
          </a:r>
        </a:p>
      </cdr:txBody>
    </cdr:sp>
  </cdr:relSizeAnchor>
  <cdr:relSizeAnchor xmlns:cdr="http://schemas.openxmlformats.org/drawingml/2006/chartDrawing">
    <cdr:from>
      <cdr:x>0</cdr:x>
      <cdr:y>0.66761</cdr:y>
    </cdr:from>
    <cdr:to>
      <cdr:x>0.08288</cdr:x>
      <cdr:y>0.80398</cdr:y>
    </cdr:to>
    <cdr:sp macro="" textlink="">
      <cdr:nvSpPr>
        <cdr:cNvPr id="6" name="CasellaDiTesto 1"/>
        <cdr:cNvSpPr txBox="1"/>
      </cdr:nvSpPr>
      <cdr:spPr>
        <a:xfrm xmlns:a="http://schemas.openxmlformats.org/drawingml/2006/main">
          <a:off x="0" y="2238372"/>
          <a:ext cx="438150" cy="4572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it-IT" sz="1500" dirty="0"/>
            <a:t>15L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7715D-7CC4-4E02-9589-16522C941D61}" type="datetimeFigureOut">
              <a:rPr lang="fr-FR" smtClean="0"/>
              <a:t>09/10/2012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D10D5D-25CB-4902-A77B-B475E5902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9241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142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35712" algn="l" defTabSz="87142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71423" algn="l" defTabSz="87142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307135" algn="l" defTabSz="87142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742846" algn="l" defTabSz="87142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78558" algn="l" defTabSz="87142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614270" algn="l" defTabSz="87142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49981" algn="l" defTabSz="87142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85693" algn="l" defTabSz="87142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216150" y="685800"/>
            <a:ext cx="24257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D10D5D-25CB-4902-A77B-B475E59028E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143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8" y="13298392"/>
            <a:ext cx="25737979" cy="9176089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996" y="24258167"/>
            <a:ext cx="21195983" cy="1093995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72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4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1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490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6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3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07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98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25EF7-D8C8-2C4E-9AE4-648060C1262D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B816-32BA-3845-8A6F-7A8E6D0D26A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220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25EF7-D8C8-2C4E-9AE4-648060C1262D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B816-32BA-3845-8A6F-7A8E6D0D26A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911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659596" y="10979596"/>
            <a:ext cx="24407973" cy="233960482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25170" y="10979596"/>
            <a:ext cx="72729766" cy="233960482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25EF7-D8C8-2C4E-9AE4-648060C1262D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B816-32BA-3845-8A6F-7A8E6D0D26A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548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25EF7-D8C8-2C4E-9AE4-648060C1262D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B816-32BA-3845-8A6F-7A8E6D0D26A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119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911" y="27508445"/>
            <a:ext cx="25737979" cy="8502250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911" y="18144085"/>
            <a:ext cx="25737979" cy="9364363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7254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2pPr>
            <a:lvl3pPr marL="4174507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3pPr>
            <a:lvl4pPr marL="6261761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349014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436272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523525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4610778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6698032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25EF7-D8C8-2C4E-9AE4-648060C1262D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B816-32BA-3845-8A6F-7A8E6D0D26A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704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25164" y="63984880"/>
            <a:ext cx="48568873" cy="180955200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1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98701" y="63984880"/>
            <a:ext cx="48568868" cy="180955200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1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25EF7-D8C8-2C4E-9AE4-648060C1262D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B816-32BA-3845-8A6F-7A8E6D0D26A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2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999" y="1714324"/>
            <a:ext cx="27251978" cy="7134755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002" y="9582375"/>
            <a:ext cx="13378914" cy="3993478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7254" indent="0">
              <a:buNone/>
              <a:defRPr sz="9100" b="1"/>
            </a:lvl2pPr>
            <a:lvl3pPr marL="4174507" indent="0">
              <a:buNone/>
              <a:defRPr sz="8300" b="1"/>
            </a:lvl3pPr>
            <a:lvl4pPr marL="6261761" indent="0">
              <a:buNone/>
              <a:defRPr sz="7400" b="1"/>
            </a:lvl4pPr>
            <a:lvl5pPr marL="8349014" indent="0">
              <a:buNone/>
              <a:defRPr sz="7400" b="1"/>
            </a:lvl5pPr>
            <a:lvl6pPr marL="10436272" indent="0">
              <a:buNone/>
              <a:defRPr sz="7400" b="1"/>
            </a:lvl6pPr>
            <a:lvl7pPr marL="12523525" indent="0">
              <a:buNone/>
              <a:defRPr sz="7400" b="1"/>
            </a:lvl7pPr>
            <a:lvl8pPr marL="14610778" indent="0">
              <a:buNone/>
              <a:defRPr sz="7400" b="1"/>
            </a:lvl8pPr>
            <a:lvl9pPr marL="16698032" indent="0">
              <a:buNone/>
              <a:defRPr sz="74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002" y="13575852"/>
            <a:ext cx="13378914" cy="24664451"/>
          </a:xfrm>
        </p:spPr>
        <p:txBody>
          <a:bodyPr/>
          <a:lstStyle>
            <a:lvl1pPr>
              <a:defRPr sz="10900"/>
            </a:lvl1pPr>
            <a:lvl2pPr>
              <a:defRPr sz="9100"/>
            </a:lvl2pPr>
            <a:lvl3pPr>
              <a:defRPr sz="83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1810" y="9582375"/>
            <a:ext cx="13384168" cy="3993478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7254" indent="0">
              <a:buNone/>
              <a:defRPr sz="9100" b="1"/>
            </a:lvl2pPr>
            <a:lvl3pPr marL="4174507" indent="0">
              <a:buNone/>
              <a:defRPr sz="8300" b="1"/>
            </a:lvl3pPr>
            <a:lvl4pPr marL="6261761" indent="0">
              <a:buNone/>
              <a:defRPr sz="7400" b="1"/>
            </a:lvl4pPr>
            <a:lvl5pPr marL="8349014" indent="0">
              <a:buNone/>
              <a:defRPr sz="7400" b="1"/>
            </a:lvl5pPr>
            <a:lvl6pPr marL="10436272" indent="0">
              <a:buNone/>
              <a:defRPr sz="7400" b="1"/>
            </a:lvl6pPr>
            <a:lvl7pPr marL="12523525" indent="0">
              <a:buNone/>
              <a:defRPr sz="7400" b="1"/>
            </a:lvl7pPr>
            <a:lvl8pPr marL="14610778" indent="0">
              <a:buNone/>
              <a:defRPr sz="7400" b="1"/>
            </a:lvl8pPr>
            <a:lvl9pPr marL="16698032" indent="0">
              <a:buNone/>
              <a:defRPr sz="74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810" y="13575852"/>
            <a:ext cx="13384168" cy="24664451"/>
          </a:xfrm>
        </p:spPr>
        <p:txBody>
          <a:bodyPr/>
          <a:lstStyle>
            <a:lvl1pPr>
              <a:defRPr sz="10900"/>
            </a:lvl1pPr>
            <a:lvl2pPr>
              <a:defRPr sz="9100"/>
            </a:lvl2pPr>
            <a:lvl3pPr>
              <a:defRPr sz="83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25EF7-D8C8-2C4E-9AE4-648060C1262D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B816-32BA-3845-8A6F-7A8E6D0D26A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589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25EF7-D8C8-2C4E-9AE4-648060C1262D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B816-32BA-3845-8A6F-7A8E6D0D26A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22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25EF7-D8C8-2C4E-9AE4-648060C1262D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B816-32BA-3845-8A6F-7A8E6D0D26A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721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002" y="1704418"/>
            <a:ext cx="9961904" cy="7253668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8632" y="1704418"/>
            <a:ext cx="16927345" cy="36535892"/>
          </a:xfrm>
        </p:spPr>
        <p:txBody>
          <a:bodyPr/>
          <a:lstStyle>
            <a:lvl1pPr>
              <a:defRPr sz="14400"/>
            </a:lvl1pPr>
            <a:lvl2pPr>
              <a:defRPr sz="12700"/>
            </a:lvl2pPr>
            <a:lvl3pPr>
              <a:defRPr sz="109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002" y="8958084"/>
            <a:ext cx="9961904" cy="29282224"/>
          </a:xfrm>
        </p:spPr>
        <p:txBody>
          <a:bodyPr/>
          <a:lstStyle>
            <a:lvl1pPr marL="0" indent="0">
              <a:buNone/>
              <a:defRPr sz="6600"/>
            </a:lvl1pPr>
            <a:lvl2pPr marL="2087254" indent="0">
              <a:buNone/>
              <a:defRPr sz="5600"/>
            </a:lvl2pPr>
            <a:lvl3pPr marL="4174507" indent="0">
              <a:buNone/>
              <a:defRPr sz="4400"/>
            </a:lvl3pPr>
            <a:lvl4pPr marL="6261761" indent="0">
              <a:buNone/>
              <a:defRPr sz="3900"/>
            </a:lvl4pPr>
            <a:lvl5pPr marL="8349014" indent="0">
              <a:buNone/>
              <a:defRPr sz="3900"/>
            </a:lvl5pPr>
            <a:lvl6pPr marL="10436272" indent="0">
              <a:buNone/>
              <a:defRPr sz="3900"/>
            </a:lvl6pPr>
            <a:lvl7pPr marL="12523525" indent="0">
              <a:buNone/>
              <a:defRPr sz="3900"/>
            </a:lvl7pPr>
            <a:lvl8pPr marL="14610778" indent="0">
              <a:buNone/>
              <a:defRPr sz="3900"/>
            </a:lvl8pPr>
            <a:lvl9pPr marL="16698032" indent="0">
              <a:buNone/>
              <a:defRPr sz="3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25EF7-D8C8-2C4E-9AE4-648060C1262D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B816-32BA-3845-8A6F-7A8E6D0D26A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150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087" y="29965968"/>
            <a:ext cx="18167985" cy="3537654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087" y="3825019"/>
            <a:ext cx="18167985" cy="25685115"/>
          </a:xfrm>
        </p:spPr>
        <p:txBody>
          <a:bodyPr/>
          <a:lstStyle>
            <a:lvl1pPr marL="0" indent="0">
              <a:buNone/>
              <a:defRPr sz="14400"/>
            </a:lvl1pPr>
            <a:lvl2pPr marL="2087254" indent="0">
              <a:buNone/>
              <a:defRPr sz="12700"/>
            </a:lvl2pPr>
            <a:lvl3pPr marL="4174507" indent="0">
              <a:buNone/>
              <a:defRPr sz="10900"/>
            </a:lvl3pPr>
            <a:lvl4pPr marL="6261761" indent="0">
              <a:buNone/>
              <a:defRPr sz="9100"/>
            </a:lvl4pPr>
            <a:lvl5pPr marL="8349014" indent="0">
              <a:buNone/>
              <a:defRPr sz="9100"/>
            </a:lvl5pPr>
            <a:lvl6pPr marL="10436272" indent="0">
              <a:buNone/>
              <a:defRPr sz="9100"/>
            </a:lvl6pPr>
            <a:lvl7pPr marL="12523525" indent="0">
              <a:buNone/>
              <a:defRPr sz="9100"/>
            </a:lvl7pPr>
            <a:lvl8pPr marL="14610778" indent="0">
              <a:buNone/>
              <a:defRPr sz="9100"/>
            </a:lvl8pPr>
            <a:lvl9pPr marL="16698032" indent="0">
              <a:buNone/>
              <a:defRPr sz="9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087" y="33503622"/>
            <a:ext cx="18167985" cy="5024051"/>
          </a:xfrm>
        </p:spPr>
        <p:txBody>
          <a:bodyPr/>
          <a:lstStyle>
            <a:lvl1pPr marL="0" indent="0">
              <a:buNone/>
              <a:defRPr sz="6600"/>
            </a:lvl1pPr>
            <a:lvl2pPr marL="2087254" indent="0">
              <a:buNone/>
              <a:defRPr sz="5600"/>
            </a:lvl2pPr>
            <a:lvl3pPr marL="4174507" indent="0">
              <a:buNone/>
              <a:defRPr sz="4400"/>
            </a:lvl3pPr>
            <a:lvl4pPr marL="6261761" indent="0">
              <a:buNone/>
              <a:defRPr sz="3900"/>
            </a:lvl4pPr>
            <a:lvl5pPr marL="8349014" indent="0">
              <a:buNone/>
              <a:defRPr sz="3900"/>
            </a:lvl5pPr>
            <a:lvl6pPr marL="10436272" indent="0">
              <a:buNone/>
              <a:defRPr sz="3900"/>
            </a:lvl6pPr>
            <a:lvl7pPr marL="12523525" indent="0">
              <a:buNone/>
              <a:defRPr sz="3900"/>
            </a:lvl7pPr>
            <a:lvl8pPr marL="14610778" indent="0">
              <a:buNone/>
              <a:defRPr sz="3900"/>
            </a:lvl8pPr>
            <a:lvl9pPr marL="16698032" indent="0">
              <a:buNone/>
              <a:defRPr sz="3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25EF7-D8C8-2C4E-9AE4-648060C1262D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B816-32BA-3845-8A6F-7A8E6D0D26A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350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999" y="1714324"/>
            <a:ext cx="27251978" cy="7134755"/>
          </a:xfrm>
          <a:prstGeom prst="rect">
            <a:avLst/>
          </a:prstGeom>
        </p:spPr>
        <p:txBody>
          <a:bodyPr vert="horz" lIns="417449" tIns="208724" rIns="417449" bIns="208724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999" y="9988660"/>
            <a:ext cx="27251978" cy="28251648"/>
          </a:xfrm>
          <a:prstGeom prst="rect">
            <a:avLst/>
          </a:prstGeom>
        </p:spPr>
        <p:txBody>
          <a:bodyPr vert="horz" lIns="417449" tIns="208724" rIns="417449" bIns="208724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999" y="39677166"/>
            <a:ext cx="7065327" cy="2279159"/>
          </a:xfrm>
          <a:prstGeom prst="rect">
            <a:avLst/>
          </a:prstGeom>
        </p:spPr>
        <p:txBody>
          <a:bodyPr vert="horz" lIns="417449" tIns="208724" rIns="417449" bIns="208724" rtlCol="0" anchor="ctr"/>
          <a:lstStyle>
            <a:lvl1pPr algn="l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25EF7-D8C8-2C4E-9AE4-648060C1262D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5658" y="39677166"/>
            <a:ext cx="9588659" cy="2279159"/>
          </a:xfrm>
          <a:prstGeom prst="rect">
            <a:avLst/>
          </a:prstGeom>
        </p:spPr>
        <p:txBody>
          <a:bodyPr vert="horz" lIns="417449" tIns="208724" rIns="417449" bIns="208724" rtlCol="0" anchor="ctr"/>
          <a:lstStyle>
            <a:lvl1pPr algn="ctr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700650" y="39677166"/>
            <a:ext cx="7065327" cy="2279159"/>
          </a:xfrm>
          <a:prstGeom prst="rect">
            <a:avLst/>
          </a:prstGeom>
        </p:spPr>
        <p:txBody>
          <a:bodyPr vert="horz" lIns="417449" tIns="208724" rIns="417449" bIns="208724" rtlCol="0" anchor="ctr"/>
          <a:lstStyle>
            <a:lvl1pPr algn="r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EB816-32BA-3845-8A6F-7A8E6D0D26A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546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87254" rtl="0" eaLnBrk="1" latinLnBrk="0" hangingPunct="1">
        <a:spcBef>
          <a:spcPct val="0"/>
        </a:spcBef>
        <a:buNone/>
        <a:defRPr sz="20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5443" indent="-1565443" algn="l" defTabSz="2087254" rtl="0" eaLnBrk="1" latinLnBrk="0" hangingPunct="1">
        <a:spcBef>
          <a:spcPct val="20000"/>
        </a:spcBef>
        <a:buFont typeface="Arial"/>
        <a:buChar char="•"/>
        <a:defRPr sz="14400" kern="1200">
          <a:solidFill>
            <a:schemeClr val="tx1"/>
          </a:solidFill>
          <a:latin typeface="+mn-lt"/>
          <a:ea typeface="+mn-ea"/>
          <a:cs typeface="+mn-cs"/>
        </a:defRPr>
      </a:lvl1pPr>
      <a:lvl2pPr marL="3391786" indent="-1304532" algn="l" defTabSz="2087254" rtl="0" eaLnBrk="1" latinLnBrk="0" hangingPunct="1">
        <a:spcBef>
          <a:spcPct val="20000"/>
        </a:spcBef>
        <a:buFont typeface="Arial"/>
        <a:buChar char="–"/>
        <a:defRPr sz="12700" kern="1200">
          <a:solidFill>
            <a:schemeClr val="tx1"/>
          </a:solidFill>
          <a:latin typeface="+mn-lt"/>
          <a:ea typeface="+mn-ea"/>
          <a:cs typeface="+mn-cs"/>
        </a:defRPr>
      </a:lvl2pPr>
      <a:lvl3pPr marL="5218133" indent="-1043626" algn="l" defTabSz="2087254" rtl="0" eaLnBrk="1" latinLnBrk="0" hangingPunct="1">
        <a:spcBef>
          <a:spcPct val="20000"/>
        </a:spcBef>
        <a:buFont typeface="Arial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3pPr>
      <a:lvl4pPr marL="7305391" indent="-1043626" algn="l" defTabSz="2087254" rtl="0" eaLnBrk="1" latinLnBrk="0" hangingPunct="1">
        <a:spcBef>
          <a:spcPct val="20000"/>
        </a:spcBef>
        <a:buFont typeface="Arial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2645" indent="-1043626" algn="l" defTabSz="2087254" rtl="0" eaLnBrk="1" latinLnBrk="0" hangingPunct="1">
        <a:spcBef>
          <a:spcPct val="20000"/>
        </a:spcBef>
        <a:buFont typeface="Arial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79898" indent="-1043626" algn="l" defTabSz="2087254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67152" indent="-1043626" algn="l" defTabSz="2087254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4405" indent="-1043626" algn="l" defTabSz="2087254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1659" indent="-1043626" algn="l" defTabSz="2087254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87254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1pPr>
      <a:lvl2pPr marL="2087254" algn="l" defTabSz="2087254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2pPr>
      <a:lvl3pPr marL="4174507" algn="l" defTabSz="2087254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3pPr>
      <a:lvl4pPr marL="6261761" algn="l" defTabSz="2087254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4pPr>
      <a:lvl5pPr marL="8349014" algn="l" defTabSz="2087254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6272" algn="l" defTabSz="2087254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3525" algn="l" defTabSz="2087254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0778" algn="l" defTabSz="2087254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8pPr>
      <a:lvl9pPr marL="16698032" algn="l" defTabSz="2087254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2757931" y="663999"/>
            <a:ext cx="24896175" cy="7194226"/>
          </a:xfrm>
          <a:prstGeom prst="rect">
            <a:avLst/>
          </a:prstGeom>
          <a:noFill/>
          <a:ln w="38100" cmpd="sng">
            <a:noFill/>
          </a:ln>
          <a:scene3d>
            <a:camera prst="orthographicFront"/>
            <a:lightRig rig="threePt" dir="t"/>
          </a:scene3d>
          <a:sp3d contourW="12700">
            <a:contourClr>
              <a:schemeClr val="bg1"/>
            </a:contourClr>
          </a:sp3d>
        </p:spPr>
        <p:txBody>
          <a:bodyPr vert="horz" lIns="514369" tIns="166580" rIns="514369" bIns="16658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sz="7000" b="1" dirty="0">
                <a:latin typeface="+mj-lt"/>
                <a:ea typeface="+mj-ea"/>
                <a:cs typeface="+mj-cs"/>
              </a:rPr>
              <a:t>Effect of high pressure-volume and low pressure-volume mechanical ventilation on plasmatic levels of IL-6, TNF-α, </a:t>
            </a:r>
          </a:p>
          <a:p>
            <a:pPr algn="ctr">
              <a:spcBef>
                <a:spcPct val="0"/>
              </a:spcBef>
              <a:defRPr/>
            </a:pPr>
            <a:r>
              <a:rPr lang="en-GB" sz="7000" b="1" dirty="0">
                <a:latin typeface="+mj-lt"/>
                <a:ea typeface="+mj-ea"/>
                <a:cs typeface="+mj-cs"/>
              </a:rPr>
              <a:t>neutrophil elastase (ELT) and myeloperoxidase (MPO)</a:t>
            </a:r>
          </a:p>
          <a:p>
            <a:pPr marL="1613561" indent="108883" algn="ctr">
              <a:spcBef>
                <a:spcPct val="0"/>
              </a:spcBef>
              <a:defRPr/>
            </a:pPr>
            <a:r>
              <a:rPr lang="en-GB" sz="7000" b="1" dirty="0">
                <a:latin typeface="+mj-lt"/>
                <a:ea typeface="+mj-ea"/>
                <a:cs typeface="+mj-cs"/>
              </a:rPr>
              <a:t> in horses during general anaesthesia  </a:t>
            </a:r>
            <a:r>
              <a:rPr lang="it-IT" sz="7000" b="1" dirty="0">
                <a:latin typeface="+mj-lt"/>
                <a:ea typeface="+mj-ea"/>
                <a:cs typeface="+mj-cs"/>
              </a:rPr>
              <a:t/>
            </a:r>
            <a:br>
              <a:rPr lang="it-IT" sz="7000" b="1" dirty="0">
                <a:latin typeface="+mj-lt"/>
                <a:ea typeface="+mj-ea"/>
                <a:cs typeface="+mj-cs"/>
              </a:rPr>
            </a:br>
            <a:r>
              <a:rPr lang="en-GB" sz="3500" dirty="0">
                <a:latin typeface="+mj-lt"/>
                <a:ea typeface="+mj-ea"/>
                <a:cs typeface="+mj-cs"/>
              </a:rPr>
              <a:t>Cenani A.</a:t>
            </a:r>
            <a:r>
              <a:rPr lang="en-GB" sz="3500" baseline="30000" dirty="0">
                <a:latin typeface="+mj-lt"/>
                <a:ea typeface="+mj-ea"/>
                <a:cs typeface="+mj-cs"/>
              </a:rPr>
              <a:t> 1</a:t>
            </a:r>
            <a:r>
              <a:rPr lang="en-GB" sz="3500" dirty="0">
                <a:latin typeface="+mj-lt"/>
                <a:ea typeface="+mj-ea"/>
                <a:cs typeface="+mj-cs"/>
              </a:rPr>
              <a:t>, Cerri S.</a:t>
            </a:r>
            <a:r>
              <a:rPr lang="en-GB" sz="3500" baseline="30000" dirty="0">
                <a:latin typeface="+mj-lt"/>
                <a:ea typeface="+mj-ea"/>
                <a:cs typeface="+mj-cs"/>
              </a:rPr>
              <a:t> 1</a:t>
            </a:r>
            <a:r>
              <a:rPr lang="en-GB" sz="3500" dirty="0">
                <a:latin typeface="+mj-lt"/>
                <a:ea typeface="+mj-ea"/>
                <a:cs typeface="+mj-cs"/>
              </a:rPr>
              <a:t>, Gougnard A.</a:t>
            </a:r>
            <a:r>
              <a:rPr lang="en-GB" sz="3500" baseline="30000" dirty="0">
                <a:latin typeface="+mj-lt"/>
                <a:ea typeface="+mj-ea"/>
                <a:cs typeface="+mj-cs"/>
              </a:rPr>
              <a:t> 1</a:t>
            </a:r>
            <a:r>
              <a:rPr lang="en-GB" sz="3500" dirty="0">
                <a:latin typeface="+mj-lt"/>
                <a:ea typeface="+mj-ea"/>
                <a:cs typeface="+mj-cs"/>
              </a:rPr>
              <a:t>, </a:t>
            </a:r>
            <a:r>
              <a:rPr lang="en-GB" sz="3500" dirty="0" err="1">
                <a:latin typeface="+mj-lt"/>
                <a:ea typeface="+mj-ea"/>
                <a:cs typeface="+mj-cs"/>
              </a:rPr>
              <a:t>Detilleux</a:t>
            </a:r>
            <a:r>
              <a:rPr lang="en-GB" sz="3500" dirty="0">
                <a:latin typeface="+mj-lt"/>
                <a:ea typeface="+mj-ea"/>
                <a:cs typeface="+mj-cs"/>
              </a:rPr>
              <a:t> </a:t>
            </a:r>
            <a:r>
              <a:rPr lang="en-GB" sz="3500" dirty="0">
                <a:latin typeface="+mj-lt"/>
                <a:ea typeface="+mj-ea"/>
                <a:cs typeface="+mj-cs"/>
              </a:rPr>
              <a:t>J.</a:t>
            </a:r>
            <a:r>
              <a:rPr lang="en-GB" sz="3500" baseline="30000" dirty="0">
                <a:latin typeface="+mj-lt"/>
                <a:ea typeface="+mj-ea"/>
                <a:cs typeface="+mj-cs"/>
              </a:rPr>
              <a:t> 2</a:t>
            </a:r>
            <a:r>
              <a:rPr lang="en-GB" sz="3500" dirty="0">
                <a:latin typeface="+mj-lt"/>
                <a:ea typeface="+mj-ea"/>
                <a:cs typeface="+mj-cs"/>
              </a:rPr>
              <a:t>, Franck T.</a:t>
            </a:r>
            <a:r>
              <a:rPr lang="en-GB" sz="3500" baseline="30000" dirty="0">
                <a:latin typeface="+mj-lt"/>
                <a:ea typeface="+mj-ea"/>
                <a:cs typeface="+mj-cs"/>
              </a:rPr>
              <a:t> 1</a:t>
            </a:r>
            <a:r>
              <a:rPr lang="en-GB" sz="3500" dirty="0">
                <a:latin typeface="+mj-lt"/>
                <a:ea typeface="+mj-ea"/>
                <a:cs typeface="+mj-cs"/>
              </a:rPr>
              <a:t>, Serteyn D.</a:t>
            </a:r>
            <a:r>
              <a:rPr lang="en-GB" sz="3500" baseline="30000" dirty="0">
                <a:latin typeface="+mj-lt"/>
                <a:ea typeface="+mj-ea"/>
                <a:cs typeface="+mj-cs"/>
              </a:rPr>
              <a:t> 1</a:t>
            </a:r>
            <a:r>
              <a:rPr lang="en-GB" sz="3500" dirty="0">
                <a:latin typeface="+mj-lt"/>
                <a:ea typeface="+mj-ea"/>
                <a:cs typeface="+mj-cs"/>
              </a:rPr>
              <a:t>, Sandersen C.</a:t>
            </a:r>
            <a:r>
              <a:rPr lang="en-GB" sz="3500" baseline="30000" dirty="0">
                <a:latin typeface="+mj-lt"/>
                <a:ea typeface="+mj-ea"/>
                <a:cs typeface="+mj-cs"/>
              </a:rPr>
              <a:t> 1</a:t>
            </a:r>
            <a:r>
              <a:rPr lang="it-IT" sz="3500" dirty="0">
                <a:latin typeface="+mj-lt"/>
                <a:ea typeface="+mj-ea"/>
                <a:cs typeface="+mj-cs"/>
              </a:rPr>
              <a:t/>
            </a:r>
            <a:br>
              <a:rPr lang="it-IT" sz="3500" dirty="0">
                <a:latin typeface="+mj-lt"/>
                <a:ea typeface="+mj-ea"/>
                <a:cs typeface="+mj-cs"/>
              </a:rPr>
            </a:br>
            <a:r>
              <a:rPr lang="en-GB" sz="3500" dirty="0">
                <a:latin typeface="+mj-lt"/>
                <a:ea typeface="+mj-ea"/>
                <a:cs typeface="+mj-cs"/>
              </a:rPr>
              <a:t> </a:t>
            </a:r>
            <a:r>
              <a:rPr lang="en-GB" sz="3500" baseline="30000" dirty="0">
                <a:latin typeface="+mj-lt"/>
                <a:ea typeface="+mj-ea"/>
                <a:cs typeface="+mj-cs"/>
              </a:rPr>
              <a:t>1</a:t>
            </a:r>
            <a:r>
              <a:rPr lang="en-GB" sz="3500" dirty="0">
                <a:latin typeface="+mj-lt"/>
                <a:ea typeface="+mj-ea"/>
                <a:cs typeface="+mj-cs"/>
              </a:rPr>
              <a:t>Clinical Department of Companion Animals and Horses, </a:t>
            </a:r>
            <a:r>
              <a:rPr lang="en-GB" sz="3500" baseline="30000" dirty="0">
                <a:latin typeface="+mj-lt"/>
                <a:ea typeface="+mj-ea"/>
                <a:cs typeface="+mj-cs"/>
              </a:rPr>
              <a:t>2</a:t>
            </a:r>
            <a:r>
              <a:rPr lang="en-GB" sz="3500" dirty="0">
                <a:latin typeface="+mj-lt"/>
                <a:ea typeface="+mj-ea"/>
                <a:cs typeface="+mj-cs"/>
              </a:rPr>
              <a:t>Department of Animal Production, Faculty of Veterinary Medicine, University of Liege, Liege, Belgium. </a:t>
            </a:r>
            <a:endParaRPr lang="it-IT" sz="3500" dirty="0">
              <a:latin typeface="+mj-lt"/>
              <a:ea typeface="+mj-ea"/>
              <a:cs typeface="+mj-cs"/>
            </a:endParaRPr>
          </a:p>
        </p:txBody>
      </p:sp>
      <p:sp>
        <p:nvSpPr>
          <p:cNvPr id="8" name="CasellaDiTesto 14"/>
          <p:cNvSpPr txBox="1"/>
          <p:nvPr/>
        </p:nvSpPr>
        <p:spPr>
          <a:xfrm>
            <a:off x="677555" y="8176836"/>
            <a:ext cx="12517418" cy="4319876"/>
          </a:xfrm>
          <a:prstGeom prst="rect">
            <a:avLst/>
          </a:prstGeom>
          <a:noFill/>
        </p:spPr>
        <p:txBody>
          <a:bodyPr wrap="square" lIns="87098" tIns="43549" rIns="87098" bIns="43549" rtlCol="0">
            <a:spAutoFit/>
          </a:bodyPr>
          <a:lstStyle/>
          <a:p>
            <a:pPr>
              <a:tabLst>
                <a:tab pos="0" algn="l"/>
              </a:tabLst>
            </a:pPr>
            <a:r>
              <a:rPr lang="en-GB" sz="6100" b="1" dirty="0"/>
              <a:t>INTRODUCTION</a:t>
            </a:r>
          </a:p>
          <a:p>
            <a:pPr>
              <a:tabLst>
                <a:tab pos="0" algn="l"/>
              </a:tabLst>
            </a:pPr>
            <a:endParaRPr lang="en-GB" sz="1900" b="1" dirty="0"/>
          </a:p>
          <a:p>
            <a:pPr algn="just">
              <a:tabLst>
                <a:tab pos="0" algn="l"/>
              </a:tabLst>
            </a:pPr>
            <a:r>
              <a:rPr lang="en-GB" sz="3900" b="1" dirty="0"/>
              <a:t>Mechanical ventilation (MV) may trigger some pulmonary inflammatory response in absence of pre-existing lung disease</a:t>
            </a:r>
            <a:r>
              <a:rPr lang="en-GB" sz="3900" b="1" baseline="30000" dirty="0"/>
              <a:t>1</a:t>
            </a:r>
            <a:r>
              <a:rPr lang="en-GB" sz="3900" b="1" dirty="0"/>
              <a:t>. Conventional ventilation may also enhance systemic inflammatory response after major surgical procedure</a:t>
            </a:r>
            <a:r>
              <a:rPr lang="en-GB" sz="3900" b="1" baseline="30000" dirty="0"/>
              <a:t>2</a:t>
            </a:r>
            <a:r>
              <a:rPr lang="en-GB" sz="3900" b="1" dirty="0"/>
              <a:t>.</a:t>
            </a:r>
            <a:endParaRPr lang="it-IT" sz="3900" baseline="30000" dirty="0"/>
          </a:p>
        </p:txBody>
      </p:sp>
      <p:sp>
        <p:nvSpPr>
          <p:cNvPr id="14" name="Line 50"/>
          <p:cNvSpPr>
            <a:spLocks noChangeShapeType="1"/>
          </p:cNvSpPr>
          <p:nvPr/>
        </p:nvSpPr>
        <p:spPr bwMode="auto">
          <a:xfrm>
            <a:off x="677558" y="7815862"/>
            <a:ext cx="29044823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lIns="91418" tIns="45707" rIns="91418" bIns="457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CasellaDiTesto 14"/>
          <p:cNvSpPr txBox="1"/>
          <p:nvPr/>
        </p:nvSpPr>
        <p:spPr>
          <a:xfrm>
            <a:off x="15178244" y="8176838"/>
            <a:ext cx="14129529" cy="3194263"/>
          </a:xfrm>
          <a:prstGeom prst="rect">
            <a:avLst/>
          </a:prstGeom>
          <a:noFill/>
        </p:spPr>
        <p:txBody>
          <a:bodyPr wrap="square" lIns="87098" tIns="43549" rIns="87098" bIns="43549" rtlCol="0">
            <a:spAutoFit/>
          </a:bodyPr>
          <a:lstStyle/>
          <a:p>
            <a:pPr>
              <a:tabLst>
                <a:tab pos="0" algn="l"/>
              </a:tabLst>
            </a:pPr>
            <a:r>
              <a:rPr lang="en-GB" sz="6100" b="1" dirty="0"/>
              <a:t>AIM</a:t>
            </a:r>
          </a:p>
          <a:p>
            <a:pPr algn="just">
              <a:tabLst>
                <a:tab pos="0" algn="l"/>
              </a:tabLst>
            </a:pPr>
            <a:endParaRPr lang="en-GB" sz="1900" b="1" dirty="0"/>
          </a:p>
          <a:p>
            <a:pPr algn="just">
              <a:tabLst>
                <a:tab pos="0" algn="l"/>
              </a:tabLst>
            </a:pPr>
            <a:r>
              <a:rPr lang="en-GB" sz="3900" b="1" dirty="0"/>
              <a:t>To investigate </a:t>
            </a:r>
            <a:r>
              <a:rPr lang="en-GB" sz="3900" b="1" u="sng" dirty="0"/>
              <a:t>SYSTEMIC</a:t>
            </a:r>
            <a:r>
              <a:rPr lang="en-GB" sz="3900" b="1" dirty="0"/>
              <a:t> changes in equine pro-inflammatory mediators (IL-6, TNF-</a:t>
            </a:r>
            <a:r>
              <a:rPr lang="el-GR" sz="39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α</a:t>
            </a:r>
            <a:r>
              <a:rPr lang="en-GB" sz="39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, ELT, MPO)</a:t>
            </a:r>
            <a:r>
              <a:rPr lang="en-GB" sz="3900" b="1" dirty="0"/>
              <a:t> after 60 min of conventional mechanical ventilation in anaesthetized horses undergoing surgery</a:t>
            </a:r>
            <a:r>
              <a:rPr lang="en-GB" sz="3900" dirty="0"/>
              <a:t>. </a:t>
            </a:r>
            <a:endParaRPr lang="it-IT" sz="3900" dirty="0"/>
          </a:p>
        </p:txBody>
      </p:sp>
      <p:sp>
        <p:nvSpPr>
          <p:cNvPr id="17" name="CasellaDiTesto 14"/>
          <p:cNvSpPr txBox="1"/>
          <p:nvPr/>
        </p:nvSpPr>
        <p:spPr>
          <a:xfrm>
            <a:off x="491507" y="11819048"/>
            <a:ext cx="29624142" cy="10694209"/>
          </a:xfrm>
          <a:prstGeom prst="rect">
            <a:avLst/>
          </a:prstGeom>
          <a:noFill/>
        </p:spPr>
        <p:txBody>
          <a:bodyPr wrap="square" lIns="87098" tIns="43549" rIns="87098" bIns="43549" numCol="2" spcCol="514400" rtlCol="0">
            <a:noAutofit/>
          </a:bodyPr>
          <a:lstStyle/>
          <a:p>
            <a:pPr>
              <a:tabLst>
                <a:tab pos="0" algn="l"/>
              </a:tabLst>
            </a:pPr>
            <a:r>
              <a:rPr lang="en-GB" sz="5200" b="1" dirty="0"/>
              <a:t> METHODS</a:t>
            </a:r>
            <a:endParaRPr lang="en-GB" sz="5200" b="1" dirty="0"/>
          </a:p>
          <a:p>
            <a:pPr algn="just">
              <a:tabLst>
                <a:tab pos="0" algn="l"/>
              </a:tabLst>
            </a:pPr>
            <a:endParaRPr lang="en-GB" sz="1900" dirty="0"/>
          </a:p>
          <a:p>
            <a:pPr algn="just">
              <a:tabLst>
                <a:tab pos="0" algn="l"/>
              </a:tabLst>
            </a:pPr>
            <a:r>
              <a:rPr lang="en-GB" sz="3000" u="sng" dirty="0"/>
              <a:t>Animals</a:t>
            </a:r>
            <a:r>
              <a:rPr lang="en-GB" sz="3000" dirty="0"/>
              <a:t>: 34 client-owned  ASA I-II horses (9.8±5.4 years, </a:t>
            </a:r>
            <a:r>
              <a:rPr lang="en-GB" sz="3000" dirty="0"/>
              <a:t>510±88 kg</a:t>
            </a:r>
            <a:r>
              <a:rPr lang="en-GB" sz="3000" dirty="0"/>
              <a:t>) undergoing elective soft tissue or orthopaedic surgery.</a:t>
            </a:r>
          </a:p>
          <a:p>
            <a:pPr algn="just">
              <a:tabLst>
                <a:tab pos="0" algn="l"/>
              </a:tabLst>
            </a:pPr>
            <a:endParaRPr lang="en-GB" sz="1700" dirty="0"/>
          </a:p>
          <a:p>
            <a:pPr algn="just">
              <a:tabLst>
                <a:tab pos="0" algn="l"/>
              </a:tabLst>
            </a:pPr>
            <a:r>
              <a:rPr lang="en-GB" sz="3000" u="sng" dirty="0"/>
              <a:t>Anaesthesia</a:t>
            </a:r>
            <a:r>
              <a:rPr lang="en-GB" sz="3000" dirty="0"/>
              <a:t>: Premedication with acepromazine (0.1 mg.kg</a:t>
            </a:r>
            <a:r>
              <a:rPr lang="en-GB" sz="3000" baseline="30000" dirty="0"/>
              <a:t>-1</a:t>
            </a:r>
            <a:r>
              <a:rPr lang="en-GB" sz="3000" dirty="0"/>
              <a:t>, IM) followed by xylazine (0.6 mg.kg-1, IV) 10 minutes prior to induction with ketamine (2.2 mg.kg-1, IV) and midazolam (0.06 mg.kg-1, IV). Partial intravenous anaesthesia was used for maintenance of anaesthesia: isoflurane in 70% O2 and 30% air; ketamine and midazolam </a:t>
            </a:r>
            <a:r>
              <a:rPr lang="en-GB" sz="3000" dirty="0"/>
              <a:t>CRIs </a:t>
            </a:r>
            <a:r>
              <a:rPr lang="en-GB" sz="3000" dirty="0"/>
              <a:t>(1 and 0.02 mg.kg.h</a:t>
            </a:r>
            <a:r>
              <a:rPr lang="en-GB" sz="3000" baseline="30000" dirty="0"/>
              <a:t>-1</a:t>
            </a:r>
            <a:r>
              <a:rPr lang="en-GB" sz="3000" dirty="0"/>
              <a:t>, </a:t>
            </a:r>
            <a:r>
              <a:rPr lang="en-GB" sz="3000" dirty="0"/>
              <a:t>respectively, discontinued 20 min prior to recovery). </a:t>
            </a:r>
            <a:endParaRPr lang="en-GB" sz="3000" dirty="0"/>
          </a:p>
          <a:p>
            <a:pPr algn="just">
              <a:tabLst>
                <a:tab pos="0" algn="l"/>
              </a:tabLst>
            </a:pPr>
            <a:r>
              <a:rPr lang="en-GB" sz="3000" dirty="0"/>
              <a:t>Surgical procedure started </a:t>
            </a:r>
            <a:r>
              <a:rPr lang="en-GB" sz="3000" dirty="0"/>
              <a:t>25 </a:t>
            </a:r>
            <a:r>
              <a:rPr lang="en-GB" sz="3000" dirty="0"/>
              <a:t>min </a:t>
            </a:r>
            <a:r>
              <a:rPr lang="en-GB" sz="3000" dirty="0"/>
              <a:t>after </a:t>
            </a:r>
            <a:r>
              <a:rPr lang="en-GB" sz="3000" dirty="0"/>
              <a:t>induction and lasted a minimum of 45 </a:t>
            </a:r>
            <a:r>
              <a:rPr lang="en-GB" sz="3000" dirty="0"/>
              <a:t>min.</a:t>
            </a:r>
            <a:endParaRPr lang="en-GB" sz="3000" dirty="0"/>
          </a:p>
          <a:p>
            <a:pPr algn="just">
              <a:tabLst>
                <a:tab pos="0" algn="l"/>
              </a:tabLst>
            </a:pPr>
            <a:r>
              <a:rPr lang="en-GB" sz="3000" dirty="0"/>
              <a:t>Antibiotics and NSAIDs were given on the morning of the surgery.</a:t>
            </a:r>
          </a:p>
          <a:p>
            <a:pPr algn="just">
              <a:tabLst>
                <a:tab pos="0" algn="l"/>
              </a:tabLst>
            </a:pPr>
            <a:endParaRPr lang="en-GB" sz="1700" dirty="0"/>
          </a:p>
          <a:p>
            <a:pPr algn="just">
              <a:tabLst>
                <a:tab pos="0" algn="l"/>
              </a:tabLst>
            </a:pPr>
            <a:r>
              <a:rPr lang="en-GB" sz="3000" u="sng" dirty="0"/>
              <a:t>Mechanical Ventilation </a:t>
            </a:r>
            <a:r>
              <a:rPr lang="en-GB" sz="3000" dirty="0"/>
              <a:t>: Intermittent positive pressure ventilation was started 10 min after induction, using a volume-target, time-cycled ventilator </a:t>
            </a:r>
            <a:r>
              <a:rPr lang="en-GB" sz="3000" dirty="0"/>
              <a:t>(</a:t>
            </a:r>
            <a:r>
              <a:rPr lang="en-GB" sz="3000" dirty="0" err="1"/>
              <a:t>Drager</a:t>
            </a:r>
            <a:r>
              <a:rPr lang="en-GB" sz="3000" dirty="0"/>
              <a:t> AVE ventilator, </a:t>
            </a:r>
            <a:r>
              <a:rPr lang="en-GB" sz="3000" dirty="0" err="1"/>
              <a:t>Drager</a:t>
            </a:r>
            <a:r>
              <a:rPr lang="en-GB" sz="3000" dirty="0"/>
              <a:t> Medical) used in continuous mandatory ventilation mode . </a:t>
            </a:r>
            <a:r>
              <a:rPr lang="en-GB" sz="3000" dirty="0"/>
              <a:t>Horses were randomly allocated to 4 groups:</a:t>
            </a:r>
          </a:p>
          <a:p>
            <a:pPr marL="544408" indent="-544408" algn="just">
              <a:buFont typeface="Arial"/>
              <a:buChar char="•"/>
              <a:tabLst>
                <a:tab pos="0" algn="l"/>
              </a:tabLst>
            </a:pPr>
            <a:r>
              <a:rPr lang="en-GB" sz="3000" dirty="0"/>
              <a:t>Low pressure-low volume: PIP 15 cmH2O, V</a:t>
            </a:r>
            <a:r>
              <a:rPr lang="en-GB" sz="3000" baseline="-25000" dirty="0"/>
              <a:t>T</a:t>
            </a:r>
            <a:r>
              <a:rPr lang="en-GB" sz="3000" dirty="0">
                <a:latin typeface="+mj-lt"/>
                <a:ea typeface="DejaVu Sans Mono" pitchFamily="49" charset="0"/>
                <a:cs typeface="FrankRuehl" pitchFamily="34" charset="-79"/>
              </a:rPr>
              <a:t>≤ 10ml.kg</a:t>
            </a:r>
            <a:r>
              <a:rPr lang="en-GB" sz="3000" baseline="30000" dirty="0">
                <a:latin typeface="+mj-lt"/>
                <a:ea typeface="DejaVu Sans Mono" pitchFamily="49" charset="0"/>
                <a:cs typeface="FrankRuehl" pitchFamily="34" charset="-79"/>
              </a:rPr>
              <a:t>-1</a:t>
            </a:r>
            <a:r>
              <a:rPr lang="en-GB" sz="3000" dirty="0">
                <a:latin typeface="+mj-lt"/>
                <a:ea typeface="DejaVu Sans Mono" pitchFamily="49" charset="0"/>
                <a:cs typeface="FrankRuehl" pitchFamily="34" charset="-79"/>
              </a:rPr>
              <a:t>, in DORSAL (15D, n</a:t>
            </a:r>
            <a:r>
              <a:rPr lang="en-GB" sz="3000" dirty="0">
                <a:latin typeface="+mj-lt"/>
                <a:ea typeface="DejaVu Sans Mono" pitchFamily="49" charset="0"/>
                <a:cs typeface="FrankRuehl" pitchFamily="34" charset="-79"/>
              </a:rPr>
              <a:t>=5) </a:t>
            </a:r>
            <a:r>
              <a:rPr lang="en-GB" sz="3000" dirty="0">
                <a:latin typeface="+mj-lt"/>
                <a:ea typeface="DejaVu Sans Mono" pitchFamily="49" charset="0"/>
                <a:cs typeface="FrankRuehl" pitchFamily="34" charset="-79"/>
              </a:rPr>
              <a:t>or LATERAL </a:t>
            </a:r>
            <a:r>
              <a:rPr lang="en-GB" sz="3000" dirty="0">
                <a:latin typeface="+mj-lt"/>
                <a:ea typeface="DejaVu Sans Mono" pitchFamily="49" charset="0"/>
                <a:cs typeface="FrankRuehl" pitchFamily="34" charset="-79"/>
              </a:rPr>
              <a:t>(15L, </a:t>
            </a:r>
            <a:r>
              <a:rPr lang="en-GB" sz="3000" dirty="0">
                <a:latin typeface="+mj-lt"/>
                <a:ea typeface="DejaVu Sans Mono" pitchFamily="49" charset="0"/>
                <a:cs typeface="FrankRuehl" pitchFamily="34" charset="-79"/>
              </a:rPr>
              <a:t>n</a:t>
            </a:r>
            <a:r>
              <a:rPr lang="en-GB" sz="3000" dirty="0">
                <a:latin typeface="+mj-lt"/>
                <a:ea typeface="DejaVu Sans Mono" pitchFamily="49" charset="0"/>
                <a:cs typeface="FrankRuehl" pitchFamily="34" charset="-79"/>
              </a:rPr>
              <a:t>=11) </a:t>
            </a:r>
            <a:r>
              <a:rPr lang="en-GB" sz="3000" dirty="0">
                <a:latin typeface="+mj-lt"/>
                <a:ea typeface="DejaVu Sans Mono" pitchFamily="49" charset="0"/>
                <a:cs typeface="FrankRuehl" pitchFamily="34" charset="-79"/>
              </a:rPr>
              <a:t>recumbency.</a:t>
            </a:r>
          </a:p>
          <a:p>
            <a:pPr marL="544408" indent="-544408" algn="just">
              <a:buFont typeface="Arial"/>
              <a:buChar char="•"/>
              <a:tabLst>
                <a:tab pos="0" algn="l"/>
              </a:tabLst>
            </a:pPr>
            <a:r>
              <a:rPr lang="en-GB" sz="3000" dirty="0">
                <a:latin typeface="+mj-lt"/>
                <a:ea typeface="DejaVu Sans Mono" pitchFamily="49" charset="0"/>
                <a:cs typeface="FrankRuehl" pitchFamily="34" charset="-79"/>
              </a:rPr>
              <a:t>High pressure-high volume: PIP 30 cmH2O, </a:t>
            </a:r>
            <a:r>
              <a:rPr lang="en-GB" sz="3000" dirty="0"/>
              <a:t>V</a:t>
            </a:r>
            <a:r>
              <a:rPr lang="en-GB" sz="3000" baseline="-25000" dirty="0"/>
              <a:t>T</a:t>
            </a:r>
            <a:r>
              <a:rPr lang="en-GB" sz="3000" dirty="0">
                <a:latin typeface="+mj-lt"/>
                <a:ea typeface="DejaVu Sans Mono" pitchFamily="49" charset="0"/>
                <a:cs typeface="FrankRuehl" pitchFamily="34" charset="-79"/>
              </a:rPr>
              <a:t>&gt;10 ml.kg</a:t>
            </a:r>
            <a:r>
              <a:rPr lang="en-GB" sz="3000" baseline="30000" dirty="0">
                <a:latin typeface="+mj-lt"/>
                <a:ea typeface="DejaVu Sans Mono" pitchFamily="49" charset="0"/>
                <a:cs typeface="FrankRuehl" pitchFamily="34" charset="-79"/>
              </a:rPr>
              <a:t>-1</a:t>
            </a:r>
            <a:r>
              <a:rPr lang="en-GB" sz="3000" dirty="0">
                <a:latin typeface="+mj-lt"/>
                <a:ea typeface="DejaVu Sans Mono" pitchFamily="49" charset="0"/>
                <a:cs typeface="FrankRuehl" pitchFamily="34" charset="-79"/>
              </a:rPr>
              <a:t>, in DORSAL (30D, n</a:t>
            </a:r>
            <a:r>
              <a:rPr lang="en-GB" sz="3000" dirty="0">
                <a:latin typeface="+mj-lt"/>
                <a:ea typeface="DejaVu Sans Mono" pitchFamily="49" charset="0"/>
                <a:cs typeface="FrankRuehl" pitchFamily="34" charset="-79"/>
              </a:rPr>
              <a:t>=9)</a:t>
            </a:r>
            <a:r>
              <a:rPr lang="en-GB" sz="3000" dirty="0">
                <a:latin typeface="+mj-lt"/>
                <a:ea typeface="DejaVu Sans Mono" pitchFamily="49" charset="0"/>
                <a:cs typeface="FrankRuehl" pitchFamily="34" charset="-79"/>
              </a:rPr>
              <a:t>, </a:t>
            </a:r>
            <a:r>
              <a:rPr lang="en-GB" sz="3000" dirty="0">
                <a:latin typeface="+mj-lt"/>
                <a:ea typeface="DejaVu Sans Mono" pitchFamily="49" charset="0"/>
                <a:cs typeface="FrankRuehl" pitchFamily="34" charset="-79"/>
              </a:rPr>
              <a:t>or LATERAL (30L, </a:t>
            </a:r>
            <a:r>
              <a:rPr lang="en-GB" sz="3000" dirty="0">
                <a:latin typeface="+mj-lt"/>
                <a:ea typeface="DejaVu Sans Mono" pitchFamily="49" charset="0"/>
                <a:cs typeface="FrankRuehl" pitchFamily="34" charset="-79"/>
              </a:rPr>
              <a:t>n</a:t>
            </a:r>
            <a:r>
              <a:rPr lang="en-GB" sz="3000" dirty="0">
                <a:latin typeface="+mj-lt"/>
                <a:ea typeface="DejaVu Sans Mono" pitchFamily="49" charset="0"/>
                <a:cs typeface="FrankRuehl" pitchFamily="34" charset="-79"/>
              </a:rPr>
              <a:t>=9) </a:t>
            </a:r>
            <a:r>
              <a:rPr lang="en-GB" sz="3000" dirty="0">
                <a:latin typeface="+mj-lt"/>
                <a:ea typeface="DejaVu Sans Mono" pitchFamily="49" charset="0"/>
                <a:cs typeface="FrankRuehl" pitchFamily="34" charset="-79"/>
              </a:rPr>
              <a:t>recumbency.</a:t>
            </a:r>
            <a:endParaRPr lang="en-GB" sz="3000" dirty="0">
              <a:latin typeface="+mj-lt"/>
            </a:endParaRPr>
          </a:p>
          <a:p>
            <a:pPr algn="just">
              <a:tabLst>
                <a:tab pos="0" algn="l"/>
              </a:tabLst>
            </a:pPr>
            <a:r>
              <a:rPr lang="en-GB" sz="3000" dirty="0"/>
              <a:t>I:E ratio was set between 1:2 and 1:3. Respiratory </a:t>
            </a:r>
            <a:r>
              <a:rPr lang="en-GB" sz="3000" dirty="0"/>
              <a:t>rate was 7.6±3.1 breaths </a:t>
            </a:r>
            <a:r>
              <a:rPr lang="en-GB" sz="3000" dirty="0"/>
              <a:t>per min (Min</a:t>
            </a:r>
            <a:r>
              <a:rPr lang="en-GB" sz="3000" dirty="0"/>
              <a:t>: 4 - </a:t>
            </a:r>
            <a:r>
              <a:rPr lang="en-GB" sz="3000" dirty="0"/>
              <a:t>Max</a:t>
            </a:r>
            <a:r>
              <a:rPr lang="en-GB" sz="3000" dirty="0"/>
              <a:t>: 15</a:t>
            </a:r>
            <a:r>
              <a:rPr lang="en-GB" sz="3000" dirty="0"/>
              <a:t>) to achieve the PIP and</a:t>
            </a:r>
            <a:r>
              <a:rPr lang="en-GB" sz="3000" dirty="0">
                <a:solidFill>
                  <a:srgbClr val="00B050"/>
                </a:solidFill>
              </a:rPr>
              <a:t> </a:t>
            </a:r>
            <a:r>
              <a:rPr lang="en-GB" sz="3000" dirty="0">
                <a:solidFill>
                  <a:srgbClr val="000000"/>
                </a:solidFill>
              </a:rPr>
              <a:t>V</a:t>
            </a:r>
            <a:r>
              <a:rPr lang="en-GB" sz="3000" baseline="-25000" dirty="0">
                <a:solidFill>
                  <a:srgbClr val="000000"/>
                </a:solidFill>
              </a:rPr>
              <a:t>T</a:t>
            </a:r>
            <a:r>
              <a:rPr lang="en-GB" sz="3000" dirty="0"/>
              <a:t>. </a:t>
            </a:r>
            <a:endParaRPr lang="en-GB" sz="3000" dirty="0"/>
          </a:p>
          <a:p>
            <a:pPr algn="just">
              <a:tabLst>
                <a:tab pos="0" algn="l"/>
              </a:tabLst>
            </a:pPr>
            <a:endParaRPr lang="en-GB" sz="3000" dirty="0"/>
          </a:p>
          <a:p>
            <a:pPr algn="just">
              <a:tabLst>
                <a:tab pos="0" algn="l"/>
              </a:tabLst>
            </a:pPr>
            <a:endParaRPr lang="en-GB" sz="3000" dirty="0"/>
          </a:p>
          <a:p>
            <a:pPr algn="just">
              <a:tabLst>
                <a:tab pos="0" algn="l"/>
              </a:tabLst>
            </a:pPr>
            <a:r>
              <a:rPr lang="en-GB" sz="3000" u="sng" dirty="0"/>
              <a:t>Measurements</a:t>
            </a:r>
            <a:r>
              <a:rPr lang="en-GB" sz="3000" u="sng" dirty="0"/>
              <a:t>:</a:t>
            </a:r>
          </a:p>
          <a:p>
            <a:pPr marL="544408" indent="-544408" algn="just">
              <a:buFont typeface="Arial"/>
              <a:buChar char="•"/>
              <a:tabLst>
                <a:tab pos="0" algn="l"/>
              </a:tabLst>
            </a:pPr>
            <a:r>
              <a:rPr lang="en-GB" sz="3000" dirty="0"/>
              <a:t>Peripheral arterial blood gas analysis every 20 min (</a:t>
            </a:r>
            <a:r>
              <a:rPr lang="en-GB" sz="3000" dirty="0"/>
              <a:t>AVL Compact 3 blood gas analyser)</a:t>
            </a:r>
            <a:r>
              <a:rPr lang="en-GB" sz="3000" dirty="0"/>
              <a:t>. Horses were excluded if P</a:t>
            </a:r>
            <a:r>
              <a:rPr lang="en-GB" sz="3000" baseline="-25000" dirty="0"/>
              <a:t>a</a:t>
            </a:r>
            <a:r>
              <a:rPr lang="en-GB" sz="3000" dirty="0"/>
              <a:t>CO</a:t>
            </a:r>
            <a:r>
              <a:rPr lang="en-GB" sz="3000" baseline="-25000" dirty="0"/>
              <a:t>2</a:t>
            </a:r>
            <a:r>
              <a:rPr lang="en-GB" sz="3000" dirty="0"/>
              <a:t> was &lt; 30 or &gt;60 mmHg, and if P</a:t>
            </a:r>
            <a:r>
              <a:rPr lang="en-GB" sz="3000" baseline="-25000" dirty="0"/>
              <a:t>a</a:t>
            </a:r>
            <a:r>
              <a:rPr lang="en-GB" sz="3000" dirty="0"/>
              <a:t>O</a:t>
            </a:r>
            <a:r>
              <a:rPr lang="en-GB" sz="3000" baseline="-25000" dirty="0"/>
              <a:t>2</a:t>
            </a:r>
            <a:r>
              <a:rPr lang="en-GB" sz="3000" dirty="0"/>
              <a:t> &lt; 80 mmHg. </a:t>
            </a:r>
          </a:p>
          <a:p>
            <a:pPr marL="544408" indent="-544408" algn="just">
              <a:buFont typeface="Arial"/>
              <a:buChar char="•"/>
              <a:tabLst>
                <a:tab pos="0" algn="l"/>
              </a:tabLst>
            </a:pPr>
            <a:r>
              <a:rPr lang="en-GB" sz="3000" dirty="0"/>
              <a:t>Peripheral venous blood samples (EDTA, jugular vein) </a:t>
            </a:r>
            <a:r>
              <a:rPr lang="en-GB" sz="3000" dirty="0"/>
              <a:t>immediately before </a:t>
            </a:r>
            <a:r>
              <a:rPr lang="en-GB" sz="3000" dirty="0"/>
              <a:t>the start of MV (T0, n</a:t>
            </a:r>
            <a:r>
              <a:rPr lang="en-GB" sz="3000" dirty="0"/>
              <a:t>=34) and </a:t>
            </a:r>
            <a:r>
              <a:rPr lang="en-GB" sz="3000" dirty="0"/>
              <a:t>60 </a:t>
            </a:r>
            <a:r>
              <a:rPr lang="en-GB" sz="3000" dirty="0"/>
              <a:t>min after </a:t>
            </a:r>
            <a:r>
              <a:rPr lang="en-GB" sz="3000" dirty="0"/>
              <a:t>(T1, n</a:t>
            </a:r>
            <a:r>
              <a:rPr lang="en-GB" sz="3000" dirty="0"/>
              <a:t>=34) </a:t>
            </a:r>
            <a:r>
              <a:rPr lang="en-GB" sz="3000" dirty="0"/>
              <a:t>were immediately </a:t>
            </a:r>
            <a:r>
              <a:rPr lang="en-GB" sz="3000" dirty="0"/>
              <a:t>centrifuged. </a:t>
            </a:r>
            <a:r>
              <a:rPr lang="en-GB" sz="3000" dirty="0"/>
              <a:t>T</a:t>
            </a:r>
            <a:r>
              <a:rPr lang="en-GB" sz="3000" dirty="0"/>
              <a:t>he </a:t>
            </a:r>
            <a:r>
              <a:rPr lang="en-GB" sz="3000" dirty="0"/>
              <a:t>plasma was stored 30 min at -20</a:t>
            </a:r>
            <a:r>
              <a:rPr lang="en-US" sz="3000" dirty="0"/>
              <a:t>°C. IL-6, TNF-</a:t>
            </a:r>
            <a:r>
              <a:rPr lang="el-GR" sz="3000" dirty="0"/>
              <a:t>α</a:t>
            </a:r>
            <a:r>
              <a:rPr lang="en-GB" sz="3000" dirty="0"/>
              <a:t>, </a:t>
            </a:r>
            <a:r>
              <a:rPr lang="en-GB" sz="3000" dirty="0">
                <a:solidFill>
                  <a:srgbClr val="000000"/>
                </a:solidFill>
              </a:rPr>
              <a:t>ELT </a:t>
            </a:r>
            <a:r>
              <a:rPr lang="en-GB" sz="3000" dirty="0"/>
              <a:t>and </a:t>
            </a:r>
            <a:r>
              <a:rPr lang="en-GB" sz="3000" dirty="0"/>
              <a:t>MPO measured with equine specific ELISA.</a:t>
            </a:r>
          </a:p>
          <a:p>
            <a:pPr marL="544408" indent="-544408" algn="just">
              <a:buFont typeface="Arial"/>
              <a:buChar char="•"/>
              <a:tabLst>
                <a:tab pos="0" algn="l"/>
              </a:tabLst>
            </a:pPr>
            <a:endParaRPr lang="en-GB" sz="3000" dirty="0"/>
          </a:p>
          <a:p>
            <a:pPr algn="just">
              <a:tabLst>
                <a:tab pos="0" algn="l"/>
              </a:tabLst>
            </a:pPr>
            <a:r>
              <a:rPr lang="en-GB" sz="3000" u="sng" dirty="0">
                <a:solidFill>
                  <a:srgbClr val="000000"/>
                </a:solidFill>
              </a:rPr>
              <a:t>Statistical </a:t>
            </a:r>
            <a:r>
              <a:rPr lang="en-GB" sz="3000" u="sng" dirty="0"/>
              <a:t>analysis:</a:t>
            </a:r>
            <a:endParaRPr lang="en-US" sz="3000" u="sng" dirty="0"/>
          </a:p>
          <a:p>
            <a:pPr marL="544408" indent="-544408" algn="just">
              <a:buFont typeface="Arial"/>
              <a:buChar char="•"/>
              <a:tabLst>
                <a:tab pos="0" algn="l"/>
              </a:tabLst>
            </a:pPr>
            <a:r>
              <a:rPr lang="en-US" sz="3000" dirty="0"/>
              <a:t>A linear mixed model with a 1</a:t>
            </a:r>
            <a:r>
              <a:rPr lang="en-US" sz="3000" baseline="30000" dirty="0"/>
              <a:t>st</a:t>
            </a:r>
            <a:r>
              <a:rPr lang="en-US" sz="3000" dirty="0"/>
              <a:t>-order autoregressive structure was used on normalized data (significance: </a:t>
            </a:r>
            <a:r>
              <a:rPr lang="el-GR" sz="3000" dirty="0"/>
              <a:t>α</a:t>
            </a:r>
            <a:r>
              <a:rPr lang="en-GB" sz="3000" dirty="0"/>
              <a:t>&lt;0.05)</a:t>
            </a:r>
            <a:endParaRPr lang="en-US" sz="3000" dirty="0"/>
          </a:p>
          <a:p>
            <a:pPr marL="544408" indent="-544408" algn="just">
              <a:buFont typeface="Arial"/>
              <a:buChar char="•"/>
              <a:tabLst>
                <a:tab pos="0" algn="l"/>
              </a:tabLst>
            </a:pPr>
            <a:r>
              <a:rPr lang="en-US" sz="3000" dirty="0"/>
              <a:t>Fixed effects: time, recumbency, PIP and their 2x2 </a:t>
            </a:r>
            <a:r>
              <a:rPr lang="en-US" sz="3000" dirty="0"/>
              <a:t>interactions. Main </a:t>
            </a:r>
            <a:r>
              <a:rPr lang="en-US" sz="3000" dirty="0"/>
              <a:t>effects: anti-inflammatory drugs and antibiotics. Covariate: weight. Random effects: horse and repeated measures within horses.</a:t>
            </a:r>
          </a:p>
        </p:txBody>
      </p:sp>
      <p:sp>
        <p:nvSpPr>
          <p:cNvPr id="12" name="CasellaDiTesto 14"/>
          <p:cNvSpPr txBox="1"/>
          <p:nvPr/>
        </p:nvSpPr>
        <p:spPr>
          <a:xfrm>
            <a:off x="677553" y="22530144"/>
            <a:ext cx="20377501" cy="4751926"/>
          </a:xfrm>
          <a:prstGeom prst="rect">
            <a:avLst/>
          </a:prstGeom>
          <a:noFill/>
        </p:spPr>
        <p:txBody>
          <a:bodyPr wrap="square" lIns="87098" tIns="43549" rIns="87098" bIns="43549" rtlCol="0">
            <a:spAutoFit/>
          </a:bodyPr>
          <a:lstStyle/>
          <a:p>
            <a:pPr algn="just">
              <a:tabLst>
                <a:tab pos="0" algn="l"/>
              </a:tabLst>
            </a:pPr>
            <a:r>
              <a:rPr lang="en-US" sz="6100" b="1"/>
              <a:t>RESULTS</a:t>
            </a:r>
          </a:p>
          <a:p>
            <a:pPr algn="just">
              <a:tabLst>
                <a:tab pos="0" algn="l"/>
              </a:tabLst>
            </a:pPr>
            <a:endParaRPr lang="en-US" sz="1900" b="1"/>
          </a:p>
          <a:p>
            <a:pPr marL="544408" indent="-544408" algn="just" defTabSz="677443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buFont typeface="Arial"/>
              <a:buChar char="•"/>
            </a:pPr>
            <a:r>
              <a:rPr lang="en-US" sz="3900" b="1">
                <a:latin typeface="+mj-lt"/>
              </a:rPr>
              <a:t>Plasma concentrations of TNF-α, ELT and MPO significantly decreased at T1 independently  of PIP, recumbency or their 2-by-2 interactions. </a:t>
            </a:r>
            <a:r>
              <a:rPr lang="en-US" sz="3900" b="1"/>
              <a:t>Plasma concentration of IL-6 </a:t>
            </a:r>
            <a:r>
              <a:rPr lang="en-US" sz="3900" b="1">
                <a:solidFill>
                  <a:srgbClr val="000000"/>
                </a:solidFill>
              </a:rPr>
              <a:t>was not significantly different at T1</a:t>
            </a:r>
            <a:r>
              <a:rPr lang="en-US" sz="3900" b="1">
                <a:solidFill>
                  <a:srgbClr val="000000"/>
                </a:solidFill>
                <a:latin typeface="+mj-lt"/>
              </a:rPr>
              <a:t> (fig 1-3).</a:t>
            </a:r>
          </a:p>
          <a:p>
            <a:pPr marL="544408" indent="-544408" algn="just" defTabSz="677443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buFont typeface="Arial"/>
              <a:buChar char="•"/>
            </a:pPr>
            <a:r>
              <a:rPr lang="en-US" sz="3900"/>
              <a:t>V</a:t>
            </a:r>
            <a:r>
              <a:rPr lang="en-US" sz="3900" baseline="-25000"/>
              <a:t>T</a:t>
            </a:r>
            <a:r>
              <a:rPr lang="en-US" sz="3900" b="1">
                <a:latin typeface="+mj-lt"/>
              </a:rPr>
              <a:t> significantly varied with PIP and recumbency; RR and PaCO₂ significantly varied with PIP; </a:t>
            </a:r>
            <a:r>
              <a:rPr lang="en-US" sz="3900" b="1">
                <a:solidFill>
                  <a:srgbClr val="000000"/>
                </a:solidFill>
                <a:latin typeface="+mj-lt"/>
              </a:rPr>
              <a:t>minute volume significantly varied with recumbency (table I).</a:t>
            </a:r>
          </a:p>
          <a:p>
            <a:pPr marL="544408" indent="-544408" algn="just" defTabSz="677443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buFont typeface="Arial"/>
              <a:buChar char="•"/>
            </a:pPr>
            <a:r>
              <a:rPr lang="en-US" sz="3900" b="1">
                <a:solidFill>
                  <a:srgbClr val="000000"/>
                </a:solidFill>
                <a:latin typeface="+mj-lt"/>
              </a:rPr>
              <a:t>No correlation with anti-inflammatory drug and antibiotic therapies was found</a:t>
            </a:r>
            <a:r>
              <a:rPr lang="en-US" sz="3900" b="1">
                <a:latin typeface="+mj-lt"/>
              </a:rPr>
              <a:t>.</a:t>
            </a:r>
            <a:endParaRPr lang="en-US" sz="3900" b="1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268464" y="29207387"/>
            <a:ext cx="8213521" cy="779794"/>
          </a:xfrm>
          <a:prstGeom prst="rect">
            <a:avLst/>
          </a:prstGeom>
          <a:noFill/>
        </p:spPr>
        <p:txBody>
          <a:bodyPr wrap="square" lIns="87107" tIns="43553" rIns="87107" bIns="43553" rtlCol="0">
            <a:spAutoFit/>
          </a:bodyPr>
          <a:lstStyle/>
          <a:p>
            <a:pPr algn="just"/>
            <a:r>
              <a:rPr lang="en-US" sz="2200" u="sng"/>
              <a:t>Figure 1: </a:t>
            </a:r>
            <a:r>
              <a:rPr lang="en-US" sz="2200"/>
              <a:t>Plasma concentrations of equine IL-6, TNF-α , MPO and ELT at T0 and T1 (n=34). *: Significantly different from T0 (p &lt; 0.05).</a:t>
            </a:r>
            <a:endParaRPr lang="en-US" sz="2200"/>
          </a:p>
        </p:txBody>
      </p:sp>
      <p:sp>
        <p:nvSpPr>
          <p:cNvPr id="21" name="TextBox 20"/>
          <p:cNvSpPr txBox="1"/>
          <p:nvPr/>
        </p:nvSpPr>
        <p:spPr>
          <a:xfrm>
            <a:off x="883292" y="31560883"/>
            <a:ext cx="9981550" cy="779794"/>
          </a:xfrm>
          <a:prstGeom prst="rect">
            <a:avLst/>
          </a:prstGeom>
          <a:noFill/>
        </p:spPr>
        <p:txBody>
          <a:bodyPr wrap="square" lIns="87107" tIns="43553" rIns="87107" bIns="43553" rtlCol="0">
            <a:spAutoFit/>
          </a:bodyPr>
          <a:lstStyle/>
          <a:p>
            <a:pPr algn="just"/>
            <a:r>
              <a:rPr lang="it-IT" sz="2200" u="sng" dirty="0"/>
              <a:t>Figure 2:</a:t>
            </a:r>
            <a:r>
              <a:rPr lang="it-IT" sz="2200" dirty="0"/>
              <a:t>Plasma </a:t>
            </a:r>
            <a:r>
              <a:rPr lang="it-IT" sz="2200" dirty="0" err="1"/>
              <a:t>concentrations</a:t>
            </a:r>
            <a:r>
              <a:rPr lang="it-IT" sz="2200" dirty="0"/>
              <a:t> of equine IL-6, TNF-</a:t>
            </a:r>
            <a:r>
              <a:rPr lang="el-GR" sz="2200" dirty="0"/>
              <a:t>α</a:t>
            </a:r>
            <a:r>
              <a:rPr lang="it-IT" sz="2200" dirty="0"/>
              <a:t> , MPO and ELT in 15D, 15L</a:t>
            </a:r>
            <a:r>
              <a:rPr lang="it-IT" sz="2200" dirty="0"/>
              <a:t>, 30D </a:t>
            </a:r>
            <a:r>
              <a:rPr lang="it-IT" sz="2200" dirty="0"/>
              <a:t>and 30L </a:t>
            </a:r>
            <a:r>
              <a:rPr lang="it-IT" sz="2200" dirty="0" err="1"/>
              <a:t>at</a:t>
            </a:r>
            <a:r>
              <a:rPr lang="it-IT" sz="2200" dirty="0"/>
              <a:t> T0 and T1</a:t>
            </a:r>
          </a:p>
        </p:txBody>
      </p:sp>
      <p:graphicFrame>
        <p:nvGraphicFramePr>
          <p:cNvPr id="24" name="Grafico 56"/>
          <p:cNvGraphicFramePr/>
          <p:nvPr>
            <p:extLst>
              <p:ext uri="{D42A27DB-BD31-4B8C-83A1-F6EECF244321}">
                <p14:modId xmlns:p14="http://schemas.microsoft.com/office/powerpoint/2010/main" val="57973780"/>
              </p:ext>
            </p:extLst>
          </p:nvPr>
        </p:nvGraphicFramePr>
        <p:xfrm>
          <a:off x="692483" y="32607541"/>
          <a:ext cx="10172359" cy="5156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692483" y="38001167"/>
            <a:ext cx="10172359" cy="779794"/>
          </a:xfrm>
          <a:prstGeom prst="rect">
            <a:avLst/>
          </a:prstGeom>
          <a:noFill/>
        </p:spPr>
        <p:txBody>
          <a:bodyPr wrap="square" lIns="87107" tIns="43553" rIns="87107" bIns="43553" rtlCol="0">
            <a:spAutoFit/>
          </a:bodyPr>
          <a:lstStyle/>
          <a:p>
            <a:pPr algn="just"/>
            <a:r>
              <a:rPr lang="en-US" sz="2200" u="sng" dirty="0"/>
              <a:t>Figure 3</a:t>
            </a:r>
            <a:r>
              <a:rPr lang="en-US" sz="2200" dirty="0"/>
              <a:t>: </a:t>
            </a:r>
            <a:r>
              <a:rPr lang="fr-FR" sz="2200" dirty="0"/>
              <a:t>Percent change in plasma </a:t>
            </a:r>
            <a:r>
              <a:rPr lang="en-US" sz="2200" dirty="0"/>
              <a:t>equine IL-6, TNF-α, MPO and ELT </a:t>
            </a:r>
            <a:r>
              <a:rPr lang="fr-FR" sz="2200" dirty="0"/>
              <a:t>concentration</a:t>
            </a:r>
            <a:r>
              <a:rPr lang="en-US" sz="2200" dirty="0"/>
              <a:t>s in 15L, 15D, 30D and 30L at T1. </a:t>
            </a:r>
            <a:r>
              <a:rPr lang="it-IT" sz="2200" dirty="0"/>
              <a:t>Results are expressed </a:t>
            </a:r>
            <a:r>
              <a:rPr lang="it-IT" sz="2200" dirty="0">
                <a:solidFill>
                  <a:srgbClr val="000000"/>
                </a:solidFill>
              </a:rPr>
              <a:t>as relative </a:t>
            </a:r>
            <a:r>
              <a:rPr lang="it-IT" sz="2200" dirty="0"/>
              <a:t>values (%) of T0</a:t>
            </a:r>
            <a:endParaRPr lang="en-US" sz="2200" dirty="0"/>
          </a:p>
        </p:txBody>
      </p:sp>
      <p:graphicFrame>
        <p:nvGraphicFramePr>
          <p:cNvPr id="26" name="Tabella 1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474182"/>
              </p:ext>
            </p:extLst>
          </p:nvPr>
        </p:nvGraphicFramePr>
        <p:xfrm>
          <a:off x="11458034" y="32898925"/>
          <a:ext cx="8983396" cy="580240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tableStyleId>{F5AB1C69-6EDB-4FF4-983F-18BD219EF322}</a:tableStyleId>
              </a:tblPr>
              <a:tblGrid>
                <a:gridCol w="1804723"/>
                <a:gridCol w="478806"/>
                <a:gridCol w="1546902"/>
                <a:gridCol w="1773971"/>
                <a:gridCol w="1689497"/>
                <a:gridCol w="1689497"/>
              </a:tblGrid>
              <a:tr h="479926">
                <a:tc>
                  <a:txBody>
                    <a:bodyPr/>
                    <a:lstStyle/>
                    <a:p>
                      <a:pPr algn="l"/>
                      <a:r>
                        <a:rPr lang="it-IT" sz="2100" b="0" dirty="0" smtClean="0">
                          <a:solidFill>
                            <a:sysClr val="windowText" lastClr="000000"/>
                          </a:solidFill>
                        </a:rPr>
                        <a:t>group</a:t>
                      </a:r>
                      <a:endParaRPr lang="it-IT" sz="21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84509" marR="84509" marT="44554" marB="445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84509" marR="84509" marT="44554" marB="4455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dirty="0" smtClean="0">
                          <a:solidFill>
                            <a:sysClr val="windowText" lastClr="000000"/>
                          </a:solidFill>
                        </a:rPr>
                        <a:t>15D</a:t>
                      </a:r>
                      <a:endParaRPr lang="it-IT" sz="2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84509" marR="84509" marT="44554" marB="445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dirty="0" smtClean="0">
                          <a:solidFill>
                            <a:sysClr val="windowText" lastClr="000000"/>
                          </a:solidFill>
                        </a:rPr>
                        <a:t>30D</a:t>
                      </a:r>
                      <a:endParaRPr lang="it-IT" sz="2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84509" marR="84509" marT="44554" marB="445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dirty="0" smtClean="0">
                          <a:solidFill>
                            <a:sysClr val="windowText" lastClr="000000"/>
                          </a:solidFill>
                        </a:rPr>
                        <a:t>15L</a:t>
                      </a:r>
                      <a:endParaRPr lang="it-IT" sz="2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84509" marR="84509" marT="44554" marB="445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dirty="0" smtClean="0">
                          <a:solidFill>
                            <a:sysClr val="windowText" lastClr="000000"/>
                          </a:solidFill>
                        </a:rPr>
                        <a:t>30L</a:t>
                      </a:r>
                      <a:endParaRPr lang="it-IT" sz="2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84509" marR="84509" marT="44554" marB="445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49096">
                <a:tc>
                  <a:txBody>
                    <a:bodyPr/>
                    <a:lstStyle/>
                    <a:p>
                      <a:r>
                        <a:rPr lang="it-IT" sz="2100" dirty="0" smtClean="0"/>
                        <a:t>number of horses</a:t>
                      </a:r>
                      <a:endParaRPr lang="it-IT" sz="2100" dirty="0"/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100" dirty="0"/>
                    </a:p>
                  </a:txBody>
                  <a:tcPr marL="84509" marR="84509" marT="44554" marB="4455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dirty="0" smtClean="0"/>
                        <a:t>5</a:t>
                      </a:r>
                      <a:endParaRPr lang="it-IT" sz="2100" dirty="0"/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dirty="0" smtClean="0"/>
                        <a:t>9</a:t>
                      </a:r>
                      <a:endParaRPr lang="it-IT" sz="2100" dirty="0"/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dirty="0" smtClean="0"/>
                        <a:t>11</a:t>
                      </a:r>
                      <a:endParaRPr lang="it-IT" sz="2100" dirty="0"/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dirty="0" smtClean="0"/>
                        <a:t>9</a:t>
                      </a:r>
                      <a:endParaRPr lang="it-IT" sz="2100" dirty="0"/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49096">
                <a:tc>
                  <a:txBody>
                    <a:bodyPr/>
                    <a:lstStyle/>
                    <a:p>
                      <a:r>
                        <a:rPr lang="it-IT" sz="2100" dirty="0" smtClean="0"/>
                        <a:t>VT</a:t>
                      </a:r>
                    </a:p>
                    <a:p>
                      <a:r>
                        <a:rPr lang="it-IT" sz="2100" dirty="0" smtClean="0"/>
                        <a:t>(ml/kg)</a:t>
                      </a:r>
                      <a:endParaRPr lang="it-IT" sz="2100" dirty="0"/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dirty="0" smtClean="0"/>
                        <a:t>T0</a:t>
                      </a:r>
                    </a:p>
                    <a:p>
                      <a:pPr algn="ctr"/>
                      <a:r>
                        <a:rPr lang="it-IT" sz="2100" dirty="0" smtClean="0"/>
                        <a:t>T1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9.2 ± 2.3*</a:t>
                      </a:r>
                    </a:p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8.5 ± 2* 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16.6 ± 2.8*</a:t>
                      </a:r>
                    </a:p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16.6 ± 2*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 ± 1.8*</a:t>
                      </a:r>
                    </a:p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 ± 1.8*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14.2 ± 2.3*</a:t>
                      </a:r>
                    </a:p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15.4 ± 2.8*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49096">
                <a:tc>
                  <a:txBody>
                    <a:bodyPr/>
                    <a:lstStyle/>
                    <a:p>
                      <a:r>
                        <a:rPr lang="it-IT" sz="2100" dirty="0" smtClean="0"/>
                        <a:t>RR</a:t>
                      </a:r>
                    </a:p>
                    <a:p>
                      <a:r>
                        <a:rPr lang="it-IT" sz="2100" dirty="0" smtClean="0"/>
                        <a:t>(breaths/min)</a:t>
                      </a:r>
                      <a:endParaRPr lang="it-IT" sz="2100" dirty="0"/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dirty="0" smtClean="0"/>
                        <a:t>T0</a:t>
                      </a:r>
                    </a:p>
                    <a:p>
                      <a:pPr algn="ctr"/>
                      <a:r>
                        <a:rPr lang="it-IT" sz="2100" dirty="0" smtClean="0"/>
                        <a:t>T1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10.2 ± 3.2* </a:t>
                      </a:r>
                    </a:p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11.3 ± 2.3*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5.9 ± 1.3</a:t>
                      </a:r>
                    </a:p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5.3 ± 0.7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9.4 ± 2.6*</a:t>
                      </a:r>
                    </a:p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10.1 ± 2.5*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5.2 ± 0.8</a:t>
                      </a:r>
                    </a:p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5.1 ± 0.5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076998">
                <a:tc>
                  <a:txBody>
                    <a:bodyPr/>
                    <a:lstStyle/>
                    <a:p>
                      <a:r>
                        <a:rPr lang="it-IT" sz="2100" dirty="0" smtClean="0"/>
                        <a:t>minute volume</a:t>
                      </a:r>
                    </a:p>
                    <a:p>
                      <a:r>
                        <a:rPr lang="it-IT" sz="2100" dirty="0" smtClean="0"/>
                        <a:t>(ml/kg/min)</a:t>
                      </a:r>
                      <a:endParaRPr lang="it-IT" sz="2100" dirty="0"/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dirty="0" smtClean="0"/>
                        <a:t>T0</a:t>
                      </a:r>
                    </a:p>
                    <a:p>
                      <a:pPr algn="ctr"/>
                      <a:r>
                        <a:rPr lang="it-IT" sz="2100" dirty="0" smtClean="0"/>
                        <a:t>T1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94.4 ± 36.4* </a:t>
                      </a:r>
                    </a:p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93.7 ± 19.3*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96.1 ± 20.6* </a:t>
                      </a:r>
                    </a:p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 ± 8.5*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73.4 ± 19.9 </a:t>
                      </a:r>
                    </a:p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80.1 ± 22.6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72.2 ± 13 </a:t>
                      </a:r>
                    </a:p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77.3 ± 14.9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49096">
                <a:tc>
                  <a:txBody>
                    <a:bodyPr/>
                    <a:lstStyle/>
                    <a:p>
                      <a:r>
                        <a:rPr lang="it-IT" sz="2100" dirty="0" smtClean="0"/>
                        <a:t>PaCO₂</a:t>
                      </a:r>
                    </a:p>
                    <a:p>
                      <a:r>
                        <a:rPr lang="it-IT" sz="2100" dirty="0" smtClean="0"/>
                        <a:t>(mmHg)</a:t>
                      </a:r>
                      <a:endParaRPr lang="it-IT" sz="2100" dirty="0"/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dirty="0" smtClean="0"/>
                        <a:t>T0</a:t>
                      </a:r>
                    </a:p>
                    <a:p>
                      <a:pPr algn="ctr"/>
                      <a:r>
                        <a:rPr lang="it-IT" sz="2100" dirty="0" smtClean="0"/>
                        <a:t>T1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1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53.5 ± 5.8*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1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39.1 ± 3.2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1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51.1 ± 7.5*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1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39.2 ± 7.2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49096">
                <a:tc>
                  <a:txBody>
                    <a:bodyPr/>
                    <a:lstStyle/>
                    <a:p>
                      <a:r>
                        <a:rPr lang="it-IT" sz="2100" dirty="0" smtClean="0"/>
                        <a:t>PaO₂</a:t>
                      </a:r>
                    </a:p>
                    <a:p>
                      <a:r>
                        <a:rPr lang="it-IT" sz="2100" dirty="0" smtClean="0"/>
                        <a:t>(mmHg)</a:t>
                      </a:r>
                      <a:endParaRPr lang="it-IT" sz="2100" dirty="0"/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dirty="0" smtClean="0"/>
                        <a:t>T0</a:t>
                      </a:r>
                    </a:p>
                    <a:p>
                      <a:pPr algn="ctr"/>
                      <a:r>
                        <a:rPr lang="it-IT" sz="2100" dirty="0" smtClean="0"/>
                        <a:t>T1</a:t>
                      </a:r>
                      <a:endParaRPr lang="it-IT" sz="2100" dirty="0"/>
                    </a:p>
                  </a:txBody>
                  <a:tcPr marL="84509" marR="84509" marT="44554" marB="4455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1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170.7 ± 65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1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215.2 ± 130.3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1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232.5 ± 70.4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1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it-IT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241.3 ± 48.5</a:t>
                      </a:r>
                    </a:p>
                  </a:txBody>
                  <a:tcPr marL="84509" marR="84509" marT="44554" marB="44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11372154" y="31704492"/>
            <a:ext cx="8983395" cy="1124719"/>
          </a:xfrm>
          <a:prstGeom prst="rect">
            <a:avLst/>
          </a:prstGeom>
          <a:noFill/>
        </p:spPr>
        <p:txBody>
          <a:bodyPr wrap="square" lIns="87107" tIns="43553" rIns="87107" bIns="43553" rtlCol="0">
            <a:spAutoFit/>
          </a:bodyPr>
          <a:lstStyle/>
          <a:p>
            <a:pPr algn="just"/>
            <a:r>
              <a:rPr lang="en-US" sz="2200" u="sng" dirty="0"/>
              <a:t>Table</a:t>
            </a:r>
            <a:r>
              <a:rPr lang="en-US" sz="2200" u="sng" dirty="0">
                <a:latin typeface="Times" pitchFamily="18" charset="0"/>
              </a:rPr>
              <a:t> I</a:t>
            </a:r>
            <a:r>
              <a:rPr lang="en-US" sz="2200" dirty="0"/>
              <a:t>: Intraoperative respiratory and pulmonary variables at T0 and T1 in 15L, 15D, 30D and 30L at T1 (</a:t>
            </a:r>
            <a:r>
              <a:rPr lang="en-US" sz="2200" dirty="0" err="1"/>
              <a:t>mean±standard</a:t>
            </a:r>
            <a:r>
              <a:rPr lang="en-US" sz="2200" dirty="0"/>
              <a:t> deviation, *: significantly different (p&lt;0.05)).</a:t>
            </a:r>
            <a:endParaRPr lang="it-IT" sz="2200" dirty="0"/>
          </a:p>
        </p:txBody>
      </p:sp>
      <p:sp>
        <p:nvSpPr>
          <p:cNvPr id="29" name="CasellaDiTesto 14"/>
          <p:cNvSpPr txBox="1"/>
          <p:nvPr/>
        </p:nvSpPr>
        <p:spPr>
          <a:xfrm>
            <a:off x="20845913" y="30015000"/>
            <a:ext cx="8636071" cy="9342932"/>
          </a:xfrm>
          <a:prstGeom prst="rect">
            <a:avLst/>
          </a:prstGeom>
          <a:noFill/>
        </p:spPr>
        <p:txBody>
          <a:bodyPr wrap="square" lIns="87098" tIns="43549" rIns="87098" bIns="43549" rtlCol="0">
            <a:spAutoFit/>
          </a:bodyPr>
          <a:lstStyle/>
          <a:p>
            <a:pPr>
              <a:tabLst>
                <a:tab pos="0" algn="l"/>
              </a:tabLst>
            </a:pPr>
            <a:r>
              <a:rPr lang="en-GB" sz="6100" b="1" dirty="0"/>
              <a:t>CONCLUSIONS</a:t>
            </a:r>
          </a:p>
          <a:p>
            <a:pPr>
              <a:tabLst>
                <a:tab pos="0" algn="l"/>
              </a:tabLst>
            </a:pPr>
            <a:endParaRPr lang="en-GB" sz="1500" b="1" dirty="0"/>
          </a:p>
          <a:p>
            <a:pPr algn="just">
              <a:tabLst>
                <a:tab pos="0" algn="l"/>
              </a:tabLst>
            </a:pPr>
            <a:r>
              <a:rPr lang="en-GB" sz="3900" b="1" dirty="0"/>
              <a:t>None of the protocols tested in this study were associated with a systemic increase of equine pro-inflammatory mediators (</a:t>
            </a:r>
            <a:r>
              <a:rPr lang="en-GB" sz="3900" dirty="0"/>
              <a:t>IL-6, TNF-</a:t>
            </a:r>
            <a:r>
              <a:rPr lang="el-GR" sz="39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α</a:t>
            </a:r>
            <a:r>
              <a:rPr lang="en-GB" sz="39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, ELT, MPO)</a:t>
            </a:r>
            <a:r>
              <a:rPr lang="en-GB" sz="3900" dirty="0"/>
              <a:t> </a:t>
            </a:r>
            <a:r>
              <a:rPr lang="en-GB" sz="3900" b="1" dirty="0"/>
              <a:t>after 60 minutes of mechanical ventilation.</a:t>
            </a:r>
          </a:p>
          <a:p>
            <a:pPr algn="just">
              <a:tabLst>
                <a:tab pos="0" algn="l"/>
              </a:tabLst>
            </a:pPr>
            <a:r>
              <a:rPr lang="en-GB" sz="3900" b="1" dirty="0"/>
              <a:t>The use of drugs with anti-inflammatory properties may have contributed to the overall decreased systemic inflammatory mediator concentration, despite MV and surgery.</a:t>
            </a:r>
          </a:p>
          <a:p>
            <a:pPr algn="just">
              <a:tabLst>
                <a:tab pos="0" algn="l"/>
              </a:tabLst>
            </a:pPr>
            <a:r>
              <a:rPr lang="en-GB" sz="3900" b="1" dirty="0"/>
              <a:t>Pulmonary inflammation, undetectable systemically, cannot be </a:t>
            </a:r>
            <a:r>
              <a:rPr lang="en-GB" sz="3900" b="1" dirty="0"/>
              <a:t>excluded, as suggested recently.</a:t>
            </a:r>
            <a:r>
              <a:rPr lang="en-GB" sz="3900" b="1" baseline="30000" dirty="0"/>
              <a:t>3</a:t>
            </a:r>
            <a:endParaRPr lang="it-IT" sz="3900" b="1" dirty="0"/>
          </a:p>
        </p:txBody>
      </p:sp>
      <p:sp>
        <p:nvSpPr>
          <p:cNvPr id="30" name="Line 50"/>
          <p:cNvSpPr>
            <a:spLocks noChangeShapeType="1"/>
          </p:cNvSpPr>
          <p:nvPr/>
        </p:nvSpPr>
        <p:spPr bwMode="auto">
          <a:xfrm>
            <a:off x="655834" y="39227885"/>
            <a:ext cx="29044823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lIns="91418" tIns="45707" rIns="91418" bIns="457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77555" y="39751657"/>
            <a:ext cx="15848931" cy="2159495"/>
          </a:xfrm>
          <a:prstGeom prst="rect">
            <a:avLst/>
          </a:prstGeom>
          <a:noFill/>
        </p:spPr>
        <p:txBody>
          <a:bodyPr wrap="square" lIns="87107" tIns="43553" rIns="87107" bIns="43553" rtlCol="0">
            <a:spAutoFit/>
          </a:bodyPr>
          <a:lstStyle/>
          <a:p>
            <a:pPr algn="just"/>
            <a:r>
              <a:rPr lang="en-US" sz="2200" b="1" u="sng" dirty="0"/>
              <a:t>Abbreviations</a:t>
            </a:r>
            <a:r>
              <a:rPr lang="en-US" sz="2200" u="sng" dirty="0"/>
              <a:t>:</a:t>
            </a:r>
          </a:p>
          <a:p>
            <a:pPr algn="just"/>
            <a:r>
              <a:rPr lang="it-IT" sz="2200" dirty="0"/>
              <a:t>15L: </a:t>
            </a:r>
            <a:r>
              <a:rPr lang="it-IT" sz="2200" dirty="0" err="1"/>
              <a:t>low</a:t>
            </a:r>
            <a:r>
              <a:rPr lang="it-IT" sz="2200" dirty="0"/>
              <a:t> pressure-volume </a:t>
            </a:r>
            <a:r>
              <a:rPr lang="it-IT" sz="2200" dirty="0" err="1"/>
              <a:t>ventilation</a:t>
            </a:r>
            <a:r>
              <a:rPr lang="it-IT" sz="2200" dirty="0"/>
              <a:t> in </a:t>
            </a:r>
            <a:r>
              <a:rPr lang="it-IT" sz="2200" dirty="0" err="1"/>
              <a:t>lateral</a:t>
            </a:r>
            <a:r>
              <a:rPr lang="it-IT" sz="2200" dirty="0"/>
              <a:t> recumbency; 15D: </a:t>
            </a:r>
            <a:r>
              <a:rPr lang="it-IT" sz="2200" dirty="0" err="1"/>
              <a:t>low</a:t>
            </a:r>
            <a:r>
              <a:rPr lang="it-IT" sz="2200" dirty="0"/>
              <a:t> pressure-volume </a:t>
            </a:r>
            <a:r>
              <a:rPr lang="it-IT" sz="2200" dirty="0" err="1"/>
              <a:t>ventilation</a:t>
            </a:r>
            <a:r>
              <a:rPr lang="it-IT" sz="2200" dirty="0"/>
              <a:t> in </a:t>
            </a:r>
            <a:r>
              <a:rPr lang="it-IT" sz="2200" dirty="0" err="1"/>
              <a:t>dorsal</a:t>
            </a:r>
            <a:r>
              <a:rPr lang="it-IT" sz="2200" dirty="0"/>
              <a:t> recumbency; 30D: high pressure-volume </a:t>
            </a:r>
            <a:r>
              <a:rPr lang="it-IT" sz="2200" dirty="0" err="1"/>
              <a:t>ventilation</a:t>
            </a:r>
            <a:r>
              <a:rPr lang="it-IT" sz="2200" dirty="0"/>
              <a:t> in </a:t>
            </a:r>
            <a:r>
              <a:rPr lang="it-IT" sz="2200" dirty="0" err="1"/>
              <a:t>dorsal</a:t>
            </a:r>
            <a:r>
              <a:rPr lang="it-IT" sz="2200" dirty="0"/>
              <a:t> recumbency; 30L:  high pressure-volume </a:t>
            </a:r>
            <a:r>
              <a:rPr lang="it-IT" sz="2200" dirty="0" err="1"/>
              <a:t>ventilation</a:t>
            </a:r>
            <a:r>
              <a:rPr lang="it-IT" sz="2200" dirty="0"/>
              <a:t> in </a:t>
            </a:r>
            <a:r>
              <a:rPr lang="it-IT" sz="2200" dirty="0" err="1"/>
              <a:t>lateral</a:t>
            </a:r>
            <a:r>
              <a:rPr lang="it-IT" sz="2200" dirty="0"/>
              <a:t> recumbency; </a:t>
            </a:r>
          </a:p>
          <a:p>
            <a:pPr algn="just"/>
            <a:r>
              <a:rPr lang="en-US" sz="2200" dirty="0"/>
              <a:t>IL: Interleukin; TNF: Necrosis Factor, MPO: Myeloperoxidase, ELT: Neutrophil </a:t>
            </a:r>
            <a:r>
              <a:rPr lang="en-US" sz="2200" dirty="0" err="1"/>
              <a:t>Elastase</a:t>
            </a:r>
            <a:r>
              <a:rPr lang="en-US" sz="2200" dirty="0"/>
              <a:t>, MV: Mechanical Ventilation, PIP: Peak Inspiratory Pressure, </a:t>
            </a:r>
            <a:r>
              <a:rPr lang="it-IT" sz="2200" dirty="0"/>
              <a:t>T0: at </a:t>
            </a:r>
            <a:r>
              <a:rPr lang="it-IT" sz="2200" dirty="0">
                <a:solidFill>
                  <a:srgbClr val="000000"/>
                </a:solidFill>
              </a:rPr>
              <a:t>the </a:t>
            </a:r>
            <a:r>
              <a:rPr lang="it-IT" sz="2200" dirty="0">
                <a:solidFill>
                  <a:srgbClr val="000000"/>
                </a:solidFill>
              </a:rPr>
              <a:t>start of </a:t>
            </a:r>
            <a:r>
              <a:rPr lang="it-IT" sz="2200" dirty="0"/>
              <a:t>mechanical ventilation; T1: after 60 minutes of mechanical ventilation;</a:t>
            </a:r>
          </a:p>
          <a:p>
            <a:pPr algn="just"/>
            <a:r>
              <a:rPr lang="en-US" sz="2200" dirty="0"/>
              <a:t> </a:t>
            </a:r>
            <a:r>
              <a:rPr lang="en-GB" sz="2200" dirty="0"/>
              <a:t>V</a:t>
            </a:r>
            <a:r>
              <a:rPr lang="en-GB" sz="2200" baseline="-25000" dirty="0"/>
              <a:t>T</a:t>
            </a:r>
            <a:r>
              <a:rPr lang="en-US" sz="2200" dirty="0"/>
              <a:t>: Tidal Volume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7154986" y="39751657"/>
            <a:ext cx="12797166" cy="2763115"/>
          </a:xfrm>
          <a:prstGeom prst="rect">
            <a:avLst/>
          </a:prstGeom>
          <a:noFill/>
        </p:spPr>
        <p:txBody>
          <a:bodyPr wrap="square" lIns="87107" tIns="43553" rIns="87107" bIns="43553" rtlCol="0">
            <a:spAutoFit/>
          </a:bodyPr>
          <a:lstStyle/>
          <a:p>
            <a:pPr>
              <a:lnSpc>
                <a:spcPct val="70000"/>
              </a:lnSpc>
            </a:pPr>
            <a:r>
              <a:rPr lang="en-US" sz="2200" b="1" u="sng" dirty="0"/>
              <a:t>References</a:t>
            </a:r>
            <a:r>
              <a:rPr lang="en-US" sz="2200" b="1" dirty="0"/>
              <a:t>:</a:t>
            </a:r>
          </a:p>
          <a:p>
            <a:pPr algn="just" defTabSz="870996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tabLst>
                <a:tab pos="427938" algn="l"/>
                <a:tab pos="855877" algn="l"/>
                <a:tab pos="1285328" algn="l"/>
                <a:tab pos="1713266" algn="l"/>
                <a:tab pos="2141200" algn="l"/>
                <a:tab pos="2569143" algn="l"/>
                <a:tab pos="2997077" algn="l"/>
                <a:tab pos="3426528" algn="l"/>
                <a:tab pos="3854467" algn="l"/>
                <a:tab pos="4282405" algn="l"/>
                <a:tab pos="4710344" algn="l"/>
                <a:tab pos="5138282" algn="l"/>
                <a:tab pos="5567733" algn="l"/>
              </a:tabLst>
            </a:pPr>
            <a:r>
              <a:rPr lang="en-GB" sz="2200" dirty="0">
                <a:ea typeface="ヒラギノ角ゴ Pro W3"/>
                <a:cs typeface="Arial" pitchFamily="34" charset="0"/>
              </a:rPr>
              <a:t>1: </a:t>
            </a:r>
            <a:r>
              <a:rPr lang="en-GB" sz="2200" dirty="0" err="1">
                <a:ea typeface="ヒラギノ角ゴ Pro W3"/>
                <a:cs typeface="Arial" pitchFamily="34" charset="0"/>
              </a:rPr>
              <a:t>Wolthuis</a:t>
            </a:r>
            <a:r>
              <a:rPr lang="en-GB" sz="2200" dirty="0">
                <a:ea typeface="ヒラギノ角ゴ Pro W3"/>
                <a:cs typeface="Arial" pitchFamily="34" charset="0"/>
              </a:rPr>
              <a:t> EK, </a:t>
            </a:r>
            <a:r>
              <a:rPr lang="en-GB" sz="2200" dirty="0" err="1">
                <a:ea typeface="ヒラギノ角ゴ Pro W3"/>
                <a:cs typeface="Arial" pitchFamily="34" charset="0"/>
              </a:rPr>
              <a:t>Vlaar</a:t>
            </a:r>
            <a:r>
              <a:rPr lang="en-GB" sz="2200" dirty="0">
                <a:ea typeface="ヒラギノ角ゴ Pro W3"/>
                <a:cs typeface="Arial" pitchFamily="34" charset="0"/>
              </a:rPr>
              <a:t> AP, Choi G, </a:t>
            </a:r>
            <a:r>
              <a:rPr lang="en-GB" sz="2200" dirty="0" err="1">
                <a:ea typeface="ヒラギノ角ゴ Pro W3"/>
                <a:cs typeface="Arial" pitchFamily="34" charset="0"/>
              </a:rPr>
              <a:t>Roelofs</a:t>
            </a:r>
            <a:r>
              <a:rPr lang="en-GB" sz="2200" dirty="0">
                <a:ea typeface="ヒラギノ角ゴ Pro W3"/>
                <a:cs typeface="Arial" pitchFamily="34" charset="0"/>
              </a:rPr>
              <a:t> JJ, </a:t>
            </a:r>
            <a:r>
              <a:rPr lang="en-GB" sz="2200" dirty="0" err="1">
                <a:ea typeface="ヒラギノ角ゴ Pro W3"/>
                <a:cs typeface="Arial" pitchFamily="34" charset="0"/>
              </a:rPr>
              <a:t>Jeffermans</a:t>
            </a:r>
            <a:r>
              <a:rPr lang="en-GB" sz="2200" dirty="0">
                <a:ea typeface="ヒラギノ角ゴ Pro W3"/>
                <a:cs typeface="Arial" pitchFamily="34" charset="0"/>
              </a:rPr>
              <a:t> NP, Schultz MJ (2009) Mechanical ventilation using non-injurious ventilation settings cause lung injury in the absence of pre-existing lung injury in healthy mice. </a:t>
            </a:r>
            <a:r>
              <a:rPr lang="en-GB" sz="2200" dirty="0" err="1">
                <a:ea typeface="ヒラギノ角ゴ Pro W3"/>
                <a:cs typeface="Arial" pitchFamily="34" charset="0"/>
              </a:rPr>
              <a:t>Crit</a:t>
            </a:r>
            <a:r>
              <a:rPr lang="en-GB" sz="2200" dirty="0">
                <a:ea typeface="ヒラギノ角ゴ Pro W3"/>
                <a:cs typeface="Arial" pitchFamily="34" charset="0"/>
              </a:rPr>
              <a:t> Care 13, R1.</a:t>
            </a:r>
          </a:p>
          <a:p>
            <a:pPr algn="just" defTabSz="870996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tabLst>
                <a:tab pos="427938" algn="l"/>
                <a:tab pos="855877" algn="l"/>
                <a:tab pos="1285328" algn="l"/>
                <a:tab pos="1713266" algn="l"/>
                <a:tab pos="2141200" algn="l"/>
                <a:tab pos="2569143" algn="l"/>
                <a:tab pos="2997077" algn="l"/>
                <a:tab pos="3426528" algn="l"/>
                <a:tab pos="3854467" algn="l"/>
                <a:tab pos="4282405" algn="l"/>
                <a:tab pos="4710344" algn="l"/>
                <a:tab pos="5138282" algn="l"/>
                <a:tab pos="5567733" algn="l"/>
              </a:tabLst>
            </a:pPr>
            <a:r>
              <a:rPr lang="en-GB" sz="2200" dirty="0">
                <a:ea typeface="ヒラギノ角ゴ Pro W3"/>
                <a:cs typeface="Arial" pitchFamily="34" charset="0"/>
              </a:rPr>
              <a:t>2: Michelet P, </a:t>
            </a:r>
            <a:r>
              <a:rPr lang="en-GB" sz="2200" dirty="0" err="1">
                <a:ea typeface="ヒラギノ角ゴ Pro W3"/>
                <a:cs typeface="Arial" pitchFamily="34" charset="0"/>
              </a:rPr>
              <a:t>D'journo</a:t>
            </a:r>
            <a:r>
              <a:rPr lang="en-GB" sz="2200" dirty="0">
                <a:ea typeface="ヒラギノ角ゴ Pro W3"/>
                <a:cs typeface="Arial" pitchFamily="34" charset="0"/>
              </a:rPr>
              <a:t> XB, </a:t>
            </a:r>
            <a:r>
              <a:rPr lang="en-GB" sz="2200" dirty="0" err="1">
                <a:ea typeface="ヒラギノ角ゴ Pro W3"/>
                <a:cs typeface="Arial" pitchFamily="34" charset="0"/>
              </a:rPr>
              <a:t>Roch</a:t>
            </a:r>
            <a:r>
              <a:rPr lang="en-GB" sz="2200" dirty="0">
                <a:ea typeface="ヒラギノ角ゴ Pro W3"/>
                <a:cs typeface="Arial" pitchFamily="34" charset="0"/>
              </a:rPr>
              <a:t> A, </a:t>
            </a:r>
            <a:r>
              <a:rPr lang="en-GB" sz="2200" dirty="0" err="1">
                <a:ea typeface="ヒラギノ角ゴ Pro W3"/>
                <a:cs typeface="Arial" pitchFamily="34" charset="0"/>
              </a:rPr>
              <a:t>Doddoli</a:t>
            </a:r>
            <a:r>
              <a:rPr lang="en-GB" sz="2200" dirty="0">
                <a:ea typeface="ヒラギノ角ゴ Pro W3"/>
                <a:cs typeface="Arial" pitchFamily="34" charset="0"/>
              </a:rPr>
              <a:t> C, Marin V, </a:t>
            </a:r>
            <a:r>
              <a:rPr lang="en-GB" sz="2200" dirty="0" err="1">
                <a:ea typeface="ヒラギノ角ゴ Pro W3"/>
                <a:cs typeface="Arial" pitchFamily="34" charset="0"/>
              </a:rPr>
              <a:t>Papazian</a:t>
            </a:r>
            <a:r>
              <a:rPr lang="en-GB" sz="2200" dirty="0">
                <a:ea typeface="ヒラギノ角ゴ Pro W3"/>
                <a:cs typeface="Arial" pitchFamily="34" charset="0"/>
              </a:rPr>
              <a:t> L, Decamps I, </a:t>
            </a:r>
            <a:r>
              <a:rPr lang="en-GB" sz="2200" dirty="0" err="1">
                <a:ea typeface="ヒラギノ角ゴ Pro W3"/>
                <a:cs typeface="Arial" pitchFamily="34" charset="0"/>
              </a:rPr>
              <a:t>Bregeon</a:t>
            </a:r>
            <a:r>
              <a:rPr lang="en-GB" sz="2200" dirty="0">
                <a:ea typeface="ヒラギノ角ゴ Pro W3"/>
                <a:cs typeface="Arial" pitchFamily="34" charset="0"/>
              </a:rPr>
              <a:t> F, Thomas P, </a:t>
            </a:r>
            <a:r>
              <a:rPr lang="en-GB" sz="2200" dirty="0" err="1">
                <a:ea typeface="ヒラギノ角ゴ Pro W3"/>
                <a:cs typeface="Arial" pitchFamily="34" charset="0"/>
              </a:rPr>
              <a:t>Auffray</a:t>
            </a:r>
            <a:r>
              <a:rPr lang="en-GB" sz="2200" dirty="0">
                <a:ea typeface="ヒラギノ角ゴ Pro W3"/>
                <a:cs typeface="Arial" pitchFamily="34" charset="0"/>
              </a:rPr>
              <a:t> JP (2006) Protective ventilation influences systemic inflammation after </a:t>
            </a:r>
            <a:r>
              <a:rPr lang="en-GB" sz="2200" dirty="0" err="1">
                <a:ea typeface="ヒラギノ角ゴ Pro W3"/>
                <a:cs typeface="Arial" pitchFamily="34" charset="0"/>
              </a:rPr>
              <a:t>esophagectomy</a:t>
            </a:r>
            <a:r>
              <a:rPr lang="en-GB" sz="2200" dirty="0">
                <a:ea typeface="ヒラギノ角ゴ Pro W3"/>
                <a:cs typeface="Arial" pitchFamily="34" charset="0"/>
              </a:rPr>
              <a:t>: a randomized controlled study. </a:t>
            </a:r>
            <a:r>
              <a:rPr lang="en-GB" sz="2200" dirty="0" err="1">
                <a:ea typeface="ヒラギノ角ゴ Pro W3"/>
                <a:cs typeface="Arial" pitchFamily="34" charset="0"/>
              </a:rPr>
              <a:t>Anesthesiology</a:t>
            </a:r>
            <a:r>
              <a:rPr lang="en-GB" sz="2200" dirty="0">
                <a:ea typeface="ヒラギノ角ゴ Pro W3"/>
                <a:cs typeface="Arial" pitchFamily="34" charset="0"/>
              </a:rPr>
              <a:t> 105, 911-919</a:t>
            </a:r>
            <a:r>
              <a:rPr lang="en-GB" sz="2200" dirty="0">
                <a:ea typeface="ヒラギノ角ゴ Pro W3"/>
                <a:cs typeface="Arial" pitchFamily="34" charset="0"/>
              </a:rPr>
              <a:t>.</a:t>
            </a:r>
          </a:p>
          <a:p>
            <a:pPr algn="just" defTabSz="870996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tabLst>
                <a:tab pos="427938" algn="l"/>
                <a:tab pos="855877" algn="l"/>
                <a:tab pos="1285328" algn="l"/>
                <a:tab pos="1713266" algn="l"/>
                <a:tab pos="2141200" algn="l"/>
                <a:tab pos="2569143" algn="l"/>
                <a:tab pos="2997077" algn="l"/>
                <a:tab pos="3426528" algn="l"/>
                <a:tab pos="3854467" algn="l"/>
                <a:tab pos="4282405" algn="l"/>
                <a:tab pos="4710344" algn="l"/>
                <a:tab pos="5138282" algn="l"/>
                <a:tab pos="5567733" algn="l"/>
              </a:tabLst>
            </a:pPr>
            <a:r>
              <a:rPr lang="en-GB" sz="2200" dirty="0">
                <a:ea typeface="ヒラギノ角ゴ Pro W3"/>
                <a:cs typeface="Arial" pitchFamily="34" charset="0"/>
              </a:rPr>
              <a:t>3: Hong CM, </a:t>
            </a:r>
            <a:r>
              <a:rPr lang="en-GB" sz="2200" dirty="0" err="1">
                <a:ea typeface="ヒラギノ角ゴ Pro W3"/>
                <a:cs typeface="Arial" pitchFamily="34" charset="0"/>
              </a:rPr>
              <a:t>Xu</a:t>
            </a:r>
            <a:r>
              <a:rPr lang="en-GB" sz="2200" dirty="0">
                <a:ea typeface="ヒラギノ角ゴ Pro W3"/>
                <a:cs typeface="Arial" pitchFamily="34" charset="0"/>
              </a:rPr>
              <a:t> DZ, Lu Q, Cheng Y, </a:t>
            </a:r>
            <a:r>
              <a:rPr lang="en-GB" sz="2200" dirty="0" err="1">
                <a:ea typeface="ヒラギノ角ゴ Pro W3"/>
                <a:cs typeface="Arial" pitchFamily="34" charset="0"/>
              </a:rPr>
              <a:t>Pisarenko</a:t>
            </a:r>
            <a:r>
              <a:rPr lang="en-GB" sz="2200" dirty="0">
                <a:ea typeface="ヒラギノ角ゴ Pro W3"/>
                <a:cs typeface="Arial" pitchFamily="34" charset="0"/>
              </a:rPr>
              <a:t> V, </a:t>
            </a:r>
            <a:r>
              <a:rPr lang="en-GB" sz="2200" dirty="0" err="1">
                <a:ea typeface="ヒラギノ角ゴ Pro W3"/>
                <a:cs typeface="Arial" pitchFamily="34" charset="0"/>
              </a:rPr>
              <a:t>Doucet</a:t>
            </a:r>
            <a:r>
              <a:rPr lang="en-GB" sz="2200" dirty="0">
                <a:ea typeface="ヒラギノ角ゴ Pro W3"/>
                <a:cs typeface="Arial" pitchFamily="34" charset="0"/>
              </a:rPr>
              <a:t> D, Brown M, Zhang C, </a:t>
            </a:r>
            <a:r>
              <a:rPr lang="en-GB" sz="2200" dirty="0" err="1">
                <a:ea typeface="ヒラギノ角ゴ Pro W3"/>
                <a:cs typeface="Arial" pitchFamily="34" charset="0"/>
              </a:rPr>
              <a:t>Deitch</a:t>
            </a:r>
            <a:r>
              <a:rPr lang="en-GB" sz="2200" dirty="0">
                <a:ea typeface="ヒラギノ角ゴ Pro W3"/>
                <a:cs typeface="Arial" pitchFamily="34" charset="0"/>
              </a:rPr>
              <a:t> EA, </a:t>
            </a:r>
            <a:r>
              <a:rPr lang="en-GB" sz="2200" dirty="0" err="1">
                <a:ea typeface="ヒラギノ角ゴ Pro W3"/>
                <a:cs typeface="Arial" pitchFamily="34" charset="0"/>
              </a:rPr>
              <a:t>Delphin</a:t>
            </a:r>
            <a:r>
              <a:rPr lang="en-GB" sz="2200" dirty="0">
                <a:ea typeface="ヒラギノ角ゴ Pro W3"/>
                <a:cs typeface="Arial" pitchFamily="34" charset="0"/>
              </a:rPr>
              <a:t> E (2012) Systemic inflammatory response does not correlate with acute lung </a:t>
            </a:r>
            <a:r>
              <a:rPr lang="en-GB" sz="2200" dirty="0" err="1">
                <a:ea typeface="ヒラギノ角ゴ Pro W3"/>
                <a:cs typeface="Arial" pitchFamily="34" charset="0"/>
              </a:rPr>
              <a:t>injuray</a:t>
            </a:r>
            <a:r>
              <a:rPr lang="en-GB" sz="2200" dirty="0">
                <a:ea typeface="ヒラギノ角ゴ Pro W3"/>
                <a:cs typeface="Arial" pitchFamily="34" charset="0"/>
              </a:rPr>
              <a:t> associated mechanical ventilation </a:t>
            </a:r>
            <a:r>
              <a:rPr lang="en-GB" sz="2200" dirty="0" err="1">
                <a:ea typeface="ヒラギノ角ゴ Pro W3"/>
                <a:cs typeface="Arial" pitchFamily="34" charset="0"/>
              </a:rPr>
              <a:t>startegies</a:t>
            </a:r>
            <a:r>
              <a:rPr lang="en-GB" sz="2200" dirty="0">
                <a:ea typeface="ヒラギノ角ゴ Pro W3"/>
                <a:cs typeface="Arial" pitchFamily="34" charset="0"/>
              </a:rPr>
              <a:t> in normal lungs. </a:t>
            </a:r>
            <a:r>
              <a:rPr lang="en-GB" sz="2200" dirty="0" err="1">
                <a:ea typeface="ヒラギノ角ゴ Pro W3"/>
                <a:cs typeface="Arial" pitchFamily="34" charset="0"/>
              </a:rPr>
              <a:t>Anesth</a:t>
            </a:r>
            <a:r>
              <a:rPr lang="en-GB" sz="2200" dirty="0">
                <a:ea typeface="ヒラギノ角ゴ Pro W3"/>
                <a:cs typeface="Arial" pitchFamily="34" charset="0"/>
              </a:rPr>
              <a:t> Anal, 115:118-21.</a:t>
            </a:r>
            <a:endParaRPr lang="en-GB" sz="2200" dirty="0">
              <a:cs typeface="Arial" pitchFamily="34" charset="0"/>
            </a:endParaRPr>
          </a:p>
          <a:p>
            <a:pPr>
              <a:lnSpc>
                <a:spcPct val="70000"/>
              </a:lnSpc>
            </a:pPr>
            <a:endParaRPr lang="en-US" sz="2200" dirty="0"/>
          </a:p>
        </p:txBody>
      </p:sp>
      <p:sp>
        <p:nvSpPr>
          <p:cNvPr id="32" name="TextBox 31"/>
          <p:cNvSpPr txBox="1"/>
          <p:nvPr/>
        </p:nvSpPr>
        <p:spPr>
          <a:xfrm>
            <a:off x="655833" y="42191448"/>
            <a:ext cx="12797166" cy="434869"/>
          </a:xfrm>
          <a:prstGeom prst="rect">
            <a:avLst/>
          </a:prstGeom>
          <a:noFill/>
        </p:spPr>
        <p:txBody>
          <a:bodyPr wrap="square" lIns="87107" tIns="43553" rIns="87107" bIns="43553" rtlCol="0">
            <a:spAutoFit/>
          </a:bodyPr>
          <a:lstStyle/>
          <a:p>
            <a:r>
              <a:rPr lang="en-US" sz="2200" b="1" u="sng" dirty="0"/>
              <a:t>Contact</a:t>
            </a:r>
            <a:r>
              <a:rPr lang="en-US" sz="2200" dirty="0">
                <a:solidFill>
                  <a:srgbClr val="000000"/>
                </a:solidFill>
              </a:rPr>
              <a:t>: </a:t>
            </a:r>
            <a:r>
              <a:rPr lang="en-US" sz="2200" dirty="0">
                <a:solidFill>
                  <a:srgbClr val="000000"/>
                </a:solidFill>
              </a:rPr>
              <a:t>Charlotte </a:t>
            </a:r>
            <a:r>
              <a:rPr lang="en-US" sz="2200" dirty="0" err="1">
                <a:solidFill>
                  <a:srgbClr val="000000"/>
                </a:solidFill>
              </a:rPr>
              <a:t>Sandersen</a:t>
            </a:r>
            <a:r>
              <a:rPr lang="en-US" sz="2200" dirty="0"/>
              <a:t>, charlotte.sandersen@ulg.ac.be</a:t>
            </a:r>
          </a:p>
        </p:txBody>
      </p:sp>
      <p:pic>
        <p:nvPicPr>
          <p:cNvPr id="9" name="Picture 8" descr="FIG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68467" y="19742107"/>
            <a:ext cx="8039307" cy="9344533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6" name="Picture 15" descr="FIG2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558" y="27282070"/>
            <a:ext cx="19763874" cy="4227185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0727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1213</Words>
  <Application>Microsoft Office PowerPoint</Application>
  <PresentationFormat>Personnalisé</PresentationFormat>
  <Paragraphs>128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Office Theme</vt:lpstr>
      <vt:lpstr>Présentation PowerPoint</vt:lpstr>
    </vt:vector>
  </TitlesOfParts>
  <Company>Comparative Biology Centre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Aurelie Thomas</dc:creator>
  <cp:lastModifiedBy>Sandersen Charlotte</cp:lastModifiedBy>
  <cp:revision>67</cp:revision>
  <cp:lastPrinted>2012-09-10T11:07:35Z</cp:lastPrinted>
  <dcterms:created xsi:type="dcterms:W3CDTF">2012-07-20T11:09:59Z</dcterms:created>
  <dcterms:modified xsi:type="dcterms:W3CDTF">2012-10-09T13:11:40Z</dcterms:modified>
</cp:coreProperties>
</file>