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8" r:id="rId4"/>
    <p:sldId id="270" r:id="rId5"/>
    <p:sldId id="272" r:id="rId6"/>
    <p:sldId id="285" r:id="rId7"/>
    <p:sldId id="274" r:id="rId8"/>
    <p:sldId id="275" r:id="rId9"/>
    <p:sldId id="277" r:id="rId10"/>
    <p:sldId id="273" r:id="rId11"/>
    <p:sldId id="284" r:id="rId12"/>
    <p:sldId id="278" r:id="rId13"/>
    <p:sldId id="286" r:id="rId14"/>
    <p:sldId id="271" r:id="rId15"/>
    <p:sldId id="279" r:id="rId16"/>
    <p:sldId id="280" r:id="rId17"/>
    <p:sldId id="265" r:id="rId18"/>
    <p:sldId id="266" r:id="rId19"/>
    <p:sldId id="267" r:id="rId20"/>
    <p:sldId id="283" r:id="rId21"/>
    <p:sldId id="282" r:id="rId22"/>
    <p:sldId id="281" r:id="rId23"/>
    <p:sldId id="262" r:id="rId24"/>
  </p:sldIdLst>
  <p:sldSz cx="9144000" cy="5715000" type="screen16x10"/>
  <p:notesSz cx="6797675" cy="9926638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68BF2D"/>
    <a:srgbClr val="009900"/>
    <a:srgbClr val="62A159"/>
    <a:srgbClr val="008000"/>
    <a:srgbClr val="006600"/>
    <a:srgbClr val="316D44"/>
    <a:srgbClr val="DDDDDD"/>
    <a:srgbClr val="FF5B5B"/>
    <a:srgbClr val="D263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7000" autoAdjust="0"/>
  </p:normalViewPr>
  <p:slideViewPr>
    <p:cSldViewPr>
      <p:cViewPr varScale="1">
        <p:scale>
          <a:sx n="95" d="100"/>
          <a:sy n="95" d="100"/>
        </p:scale>
        <p:origin x="-90" y="-28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50" y="-8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0567D-5A1B-4305-B799-7A030A046A63}" type="datetimeFigureOut">
              <a:rPr lang="fr-BE" smtClean="0"/>
              <a:pPr/>
              <a:t>27/01/2014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FFAF4-B278-44EF-AB5F-DEBCE9F21F6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1976636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A8ADFD5B-A66C-449C-B6E8-FB716D07777D}" type="datetimeFigureOut">
              <a:rPr lang="fr-FR"/>
              <a:pPr/>
              <a:t>27/01/2014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CA5D3BF3-D352-46FC-8343-31F56E6730EA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12465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14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15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17</a:t>
            </a:fld>
            <a:endParaRPr lang="fr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4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6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7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7586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0" name="Rectangle 9"/>
          <p:cNvSpPr/>
          <p:nvPr/>
        </p:nvSpPr>
        <p:spPr>
          <a:xfrm>
            <a:off x="-9144" y="5044440"/>
            <a:ext cx="2249424" cy="594360"/>
          </a:xfrm>
          <a:prstGeom prst="rect">
            <a:avLst/>
          </a:prstGeom>
          <a:solidFill>
            <a:srgbClr val="62A15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1" name="Rectangle 10"/>
          <p:cNvSpPr/>
          <p:nvPr/>
        </p:nvSpPr>
        <p:spPr>
          <a:xfrm>
            <a:off x="2359152" y="5036820"/>
            <a:ext cx="6784848" cy="594360"/>
          </a:xfrm>
          <a:prstGeom prst="rect">
            <a:avLst/>
          </a:prstGeom>
          <a:solidFill>
            <a:srgbClr val="DDDDD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 userDrawn="1"/>
        </p:nvSpPr>
        <p:spPr>
          <a:xfrm>
            <a:off x="40109" y="625254"/>
            <a:ext cx="467544" cy="19050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 eaLnBrk="1" hangingPunct="1">
              <a:defRPr kumimoji="0" sz="1000" b="1">
                <a:solidFill>
                  <a:srgbClr val="FFFFFF"/>
                </a:solidFill>
              </a:defRPr>
            </a:lvl1pPr>
            <a:extLst/>
          </a:lstStyle>
          <a:p>
            <a:pPr lvl="0"/>
            <a:fld id="{B314A780-0B1B-41B0-8654-DDA5584E5389}" type="slidenum">
              <a:rPr lang="fr-BE" smtClean="0"/>
              <a:pPr lvl="0"/>
              <a:t>‹N°›</a:t>
            </a:fld>
            <a:endParaRPr lang="fr-BE"/>
          </a:p>
        </p:txBody>
      </p:sp>
      <p:sp>
        <p:nvSpPr>
          <p:cNvPr id="11" name="Title Placeholder 21"/>
          <p:cNvSpPr>
            <a:spLocks noGrp="1"/>
          </p:cNvSpPr>
          <p:nvPr>
            <p:ph type="title"/>
          </p:nvPr>
        </p:nvSpPr>
        <p:spPr>
          <a:xfrm>
            <a:off x="704834" y="5710"/>
            <a:ext cx="7704856" cy="659651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fr-FR" dirty="0" smtClean="0"/>
              <a:t>Modifiez le style du titre</a:t>
            </a:r>
            <a:endParaRPr kumimoji="0" lang="en-US" dirty="0" smtClean="0"/>
          </a:p>
        </p:txBody>
      </p:sp>
      <p:sp>
        <p:nvSpPr>
          <p:cNvPr id="8" name="Text Placeholder 12"/>
          <p:cNvSpPr>
            <a:spLocks noGrp="1"/>
          </p:cNvSpPr>
          <p:nvPr>
            <p:ph idx="1" hasCustomPrompt="1"/>
          </p:nvPr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800" indent="-194400" rtl="0">
              <a:spcBef>
                <a:spcPts val="550"/>
              </a:spcBef>
              <a:buSzPts val="1800"/>
              <a:buFont typeface="Arial"/>
              <a:buChar char="•"/>
              <a:defRPr sz="3700">
                <a:latin typeface="+mn-lt"/>
              </a:defRPr>
            </a:lvl1pPr>
            <a:lvl2pPr marL="914400" indent="-194400">
              <a:spcBef>
                <a:spcPts val="500"/>
              </a:spcBef>
              <a:defRPr sz="4000"/>
            </a:lvl2pPr>
            <a:lvl3pPr marL="320400" indent="-320400">
              <a:spcBef>
                <a:spcPts val="700"/>
              </a:spcBef>
              <a:defRPr sz="2800"/>
            </a:lvl3pPr>
            <a:extLst/>
          </a:lstStyle>
          <a:p>
            <a:pPr lvl="2" rtl="0">
              <a:buSzPts val="1700"/>
              <a:buFont typeface="Wingdings"/>
              <a:buChar char="§"/>
            </a:pPr>
            <a:r>
              <a:rPr lang="fr-BE" sz="2900" kern="1200" baseline="0" dirty="0" smtClean="0">
                <a:solidFill>
                  <a:srgbClr val="000000"/>
                </a:solidFill>
                <a:latin typeface="+mn-lt"/>
              </a:rPr>
              <a:t>Modifiez les styles du texte du masque</a:t>
            </a:r>
          </a:p>
          <a:p>
            <a:pPr lvl="0" rtl="0">
              <a:buSzPts val="1800"/>
              <a:buFont typeface="Arial"/>
              <a:buChar char="•"/>
            </a:pPr>
            <a:r>
              <a:rPr lang="fr-FR" sz="2600" kern="1200" baseline="0" dirty="0" smtClean="0">
                <a:solidFill>
                  <a:srgbClr val="000000"/>
                </a:solidFill>
                <a:latin typeface="+mn-lt"/>
              </a:rPr>
              <a:t>Deuxième niveau</a:t>
            </a:r>
          </a:p>
          <a:p>
            <a:pPr lvl="1" rtl="0">
              <a:buSzPts val="1600"/>
              <a:buFont typeface="Wingdings"/>
              <a:buChar char="Ø"/>
            </a:pPr>
            <a:r>
              <a:rPr lang="fr-FR" sz="2300" kern="1200" baseline="0" dirty="0" smtClean="0">
                <a:solidFill>
                  <a:srgbClr val="000000"/>
                </a:solidFill>
                <a:latin typeface="Tw Cen MT"/>
              </a:rPr>
              <a:t>Troisième niveau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21807" y="122750"/>
            <a:ext cx="525274" cy="504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fr-FR" sz="1400" b="1">
                <a:solidFill>
                  <a:schemeClr val="bg1"/>
                </a:solidFill>
              </a:defRPr>
            </a:lvl1pPr>
            <a:extLst/>
          </a:lstStyle>
          <a:p>
            <a:fld id="{8F82E0A0-C266-4798-8C8F-B9F91E9DA37E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5"/>
            <a:ext cx="7123113" cy="1394354"/>
          </a:xfrm>
        </p:spPr>
        <p:txBody>
          <a:bodyPr anchor="t"/>
          <a:lstStyle>
            <a:lvl1pPr eaLnBrk="1" latinLnBrk="0" hangingPunct="1">
              <a:buNone/>
              <a:defRPr kumimoji="0" lang="fr-FR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fr-FR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fr-FR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70000"/>
            <a:ext cx="9144000" cy="952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8" name="Rectangle 7"/>
          <p:cNvSpPr/>
          <p:nvPr/>
        </p:nvSpPr>
        <p:spPr>
          <a:xfrm>
            <a:off x="0" y="1333500"/>
            <a:ext cx="1295400" cy="825500"/>
          </a:xfrm>
          <a:prstGeom prst="rect">
            <a:avLst/>
          </a:prstGeom>
          <a:solidFill>
            <a:srgbClr val="62A15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1371600" y="1333500"/>
            <a:ext cx="7772400" cy="825500"/>
          </a:xfrm>
          <a:prstGeom prst="rect">
            <a:avLst/>
          </a:prstGeom>
          <a:solidFill>
            <a:srgbClr val="DDDDD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333500"/>
            <a:ext cx="7620000" cy="825500"/>
          </a:xfrm>
          <a:solidFill>
            <a:srgbClr val="DDDDDD"/>
          </a:solidFill>
        </p:spPr>
        <p:txBody>
          <a:bodyPr/>
          <a:lstStyle>
            <a:lvl1pPr algn="l" eaLnBrk="1" latinLnBrk="0" hangingPunct="1">
              <a:buNone/>
              <a:defRPr kumimoji="0" lang="fr-FR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fr-FR"/>
              <a:t>Cliquez pour modifier le style du titre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5207000"/>
            <a:ext cx="2667000" cy="304271"/>
          </a:xfrm>
          <a:prstGeom prst="rect">
            <a:avLst/>
          </a:prstGeom>
        </p:spPr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460504"/>
            <a:ext cx="1295400" cy="584730"/>
          </a:xfrm>
          <a:prstGeom prst="rect">
            <a:avLst/>
          </a:prstGeom>
        </p:spPr>
        <p:txBody>
          <a:bodyPr>
            <a:noAutofit/>
          </a:bodyPr>
          <a:lstStyle>
            <a:lvl1pPr eaLnBrk="1" latinLnBrk="0" hangingPunct="1">
              <a:defRPr kumimoji="0" lang="fr-FR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fr-FR" sz="2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2" y="5206840"/>
            <a:ext cx="5421083" cy="304271"/>
          </a:xfrm>
          <a:prstGeom prst="rect">
            <a:avLst/>
          </a:prstGeom>
        </p:spPr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fr-FR" smtClean="0"/>
              <a:t>Modifiez le style du titre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7808" y="841276"/>
            <a:ext cx="3886200" cy="468052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06280" y="841276"/>
            <a:ext cx="3886200" cy="468052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8532440" y="112117"/>
            <a:ext cx="525274" cy="504000"/>
          </a:xfrm>
          <a:prstGeom prst="rect">
            <a:avLst/>
          </a:prstGeom>
          <a:solidFill>
            <a:srgbClr val="62A159"/>
          </a:solidFill>
        </p:spPr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fr-FR" sz="1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2440" y="112117"/>
            <a:ext cx="525274" cy="504000"/>
          </a:xfrm>
          <a:prstGeom prst="rect">
            <a:avLst/>
          </a:prstGeom>
          <a:solidFill>
            <a:srgbClr val="62A159"/>
          </a:solidFill>
        </p:spPr>
        <p:txBody>
          <a:bodyPr/>
          <a:lstStyle>
            <a:lvl1pPr eaLnBrk="1" latinLnBrk="0" hangingPunct="1">
              <a:defRPr kumimoji="0" lang="fr-FR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fr-FR">
                <a:solidFill>
                  <a:srgbClr val="FFFFFF"/>
                </a:solidFill>
              </a:rPr>
              <a:pPr/>
              <a:t>‹N°›</a:t>
            </a:fld>
            <a:endParaRPr kumimoji="0" lang="fr-FR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52" y="841278"/>
            <a:ext cx="1600200" cy="4752528"/>
          </a:xfrm>
          <a:solidFill>
            <a:srgbClr val="62A159"/>
          </a:solidFill>
          <a:ln w="50800" cap="sq" cmpd="dbl" algn="ctr">
            <a:solidFill>
              <a:srgbClr val="62A159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fr-FR" sz="1800"/>
            </a:lvl1pPr>
            <a:lvl2pPr eaLnBrk="1" latinLnBrk="0" hangingPunct="1">
              <a:buNone/>
              <a:defRPr kumimoji="0" lang="fr-FR" sz="1200"/>
            </a:lvl2pPr>
            <a:lvl3pPr eaLnBrk="1" latinLnBrk="0" hangingPunct="1">
              <a:buNone/>
              <a:defRPr kumimoji="0" lang="fr-FR" sz="1000"/>
            </a:lvl3pPr>
            <a:lvl4pPr eaLnBrk="1" latinLnBrk="0" hangingPunct="1">
              <a:buNone/>
              <a:defRPr kumimoji="0" lang="fr-FR" sz="900"/>
            </a:lvl4pPr>
            <a:lvl5pPr eaLnBrk="1" latinLnBrk="0" hangingPunct="1">
              <a:buNone/>
              <a:defRPr kumimoji="0" lang="fr-FR" sz="9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491680" y="885676"/>
            <a:ext cx="6400800" cy="4708128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4834" y="5710"/>
            <a:ext cx="7704856" cy="659651"/>
          </a:xfrm>
        </p:spPr>
        <p:txBody>
          <a:bodyPr/>
          <a:lstStyle>
            <a:extLst/>
          </a:lstStyle>
          <a:p>
            <a:pPr eaLnBrk="1" latinLnBrk="0" hangingPunct="1"/>
            <a:r>
              <a:rPr lang="fr-FR" smtClean="0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799840"/>
          </a:xfrm>
          <a:solidFill>
            <a:schemeClr val="tx1">
              <a:lumMod val="85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fr-FR"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572000"/>
            <a:ext cx="7315200" cy="57150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fr-FR" sz="1700"/>
            </a:lvl1pPr>
            <a:lvl2pPr eaLnBrk="1" latinLnBrk="0" hangingPunct="1">
              <a:buFontTx/>
              <a:buNone/>
              <a:defRPr kumimoji="0" lang="fr-FR" sz="1200"/>
            </a:lvl2pPr>
            <a:lvl3pPr eaLnBrk="1" latinLnBrk="0" hangingPunct="1">
              <a:buFontTx/>
              <a:buNone/>
              <a:defRPr kumimoji="0" lang="fr-FR" sz="1000"/>
            </a:lvl3pPr>
            <a:lvl4pPr eaLnBrk="1" latinLnBrk="0" hangingPunct="1">
              <a:buFontTx/>
              <a:buNone/>
              <a:defRPr kumimoji="0" lang="fr-FR" sz="900"/>
            </a:lvl4pPr>
            <a:lvl5pPr eaLnBrk="1" latinLnBrk="0" hangingPunct="1">
              <a:buFontTx/>
              <a:buNone/>
              <a:defRPr kumimoji="0" lang="fr-FR" sz="9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81000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-9144" y="3886200"/>
            <a:ext cx="1463040" cy="594360"/>
          </a:xfrm>
          <a:prstGeom prst="rect">
            <a:avLst/>
          </a:prstGeom>
          <a:solidFill>
            <a:srgbClr val="62A15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0" name="Rectangle 9"/>
          <p:cNvSpPr/>
          <p:nvPr/>
        </p:nvSpPr>
        <p:spPr>
          <a:xfrm>
            <a:off x="1545336" y="3878580"/>
            <a:ext cx="7589520" cy="594360"/>
          </a:xfrm>
          <a:prstGeom prst="rect">
            <a:avLst/>
          </a:prstGeom>
          <a:solidFill>
            <a:schemeClr val="tx1">
              <a:lumMod val="8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937000"/>
            <a:ext cx="7315200" cy="508000"/>
          </a:xfrm>
        </p:spPr>
        <p:txBody>
          <a:bodyPr anchor="ctr"/>
          <a:lstStyle>
            <a:lvl1pPr algn="l" eaLnBrk="1" latinLnBrk="0" hangingPunct="1">
              <a:buNone/>
              <a:defRPr kumimoji="0" lang="fr-FR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fr-FR" smtClean="0"/>
              <a:t>Modifiez le style du titre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7226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5207000"/>
            <a:ext cx="2667000" cy="304271"/>
          </a:xfrm>
          <a:prstGeom prst="rect">
            <a:avLst/>
          </a:prstGeom>
        </p:spPr>
        <p:txBody>
          <a:bodyPr rtlCol="0"/>
          <a:lstStyle>
            <a:extLst/>
          </a:lstStyle>
          <a:p>
            <a:endParaRPr kumimoji="0" lang="fr-F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889374"/>
            <a:ext cx="1447800" cy="552983"/>
          </a:xfrm>
          <a:prstGeom prst="rect">
            <a:avLst/>
          </a:prstGeom>
        </p:spPr>
        <p:txBody>
          <a:bodyPr rtlCol="0"/>
          <a:lstStyle>
            <a:lvl1pPr eaLnBrk="1" latinLnBrk="0" hangingPunct="1">
              <a:defRPr kumimoji="0" lang="fr-FR" sz="2800"/>
            </a:lvl1pPr>
            <a:extLst/>
          </a:lstStyle>
          <a:p>
            <a:pPr algn="ctr"/>
            <a:fld id="{8F82E0A0-C266-4798-8C8F-B9F91E9DA37E}" type="slidenum">
              <a:rPr kumimoji="0" lang="fr-FR" sz="28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5206840"/>
            <a:ext cx="4572000" cy="304271"/>
          </a:xfrm>
          <a:prstGeom prst="rect">
            <a:avLst/>
          </a:prstGeom>
        </p:spPr>
        <p:txBody>
          <a:bodyPr rtlCol="0"/>
          <a:lstStyle>
            <a:extLst/>
          </a:lstStyle>
          <a:p>
            <a:endParaRPr kumimoji="0"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</p:txBody>
      </p:sp>
      <p:sp>
        <p:nvSpPr>
          <p:cNvPr id="8" name="Rectangle 7"/>
          <p:cNvSpPr/>
          <p:nvPr/>
        </p:nvSpPr>
        <p:spPr>
          <a:xfrm>
            <a:off x="8604448" y="195627"/>
            <a:ext cx="360000" cy="360000"/>
          </a:xfrm>
          <a:prstGeom prst="rect">
            <a:avLst/>
          </a:prstGeom>
          <a:solidFill>
            <a:srgbClr val="62A159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683568" y="697261"/>
            <a:ext cx="8460432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04834" y="5710"/>
            <a:ext cx="7704856" cy="659651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fr-FR" dirty="0" smtClean="0"/>
              <a:t>Modifiez le style du titre</a:t>
            </a:r>
            <a:endParaRPr kumimoji="0" lang="en-US" dirty="0" smtClean="0"/>
          </a:p>
        </p:txBody>
      </p:sp>
      <p:pic>
        <p:nvPicPr>
          <p:cNvPr id="7" name="Picture 2" descr="http://www.ulg.ac.be/upload/docs/image/gif/2013-03/logogxabt.gif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829"/>
          <a:stretch/>
        </p:blipFill>
        <p:spPr bwMode="auto">
          <a:xfrm>
            <a:off x="55056" y="70455"/>
            <a:ext cx="577770" cy="544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 l="43380" r="49602"/>
          <a:stretch>
            <a:fillRect/>
          </a:stretch>
        </p:blipFill>
        <p:spPr bwMode="auto">
          <a:xfrm>
            <a:off x="-554" y="684204"/>
            <a:ext cx="684122" cy="50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11174" y="122750"/>
            <a:ext cx="525274" cy="504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fr-FR" sz="1400" b="1">
                <a:solidFill>
                  <a:schemeClr val="bg1"/>
                </a:solidFill>
              </a:defRPr>
            </a:lvl1pPr>
            <a:extLst/>
          </a:lstStyle>
          <a:p>
            <a:fld id="{8F82E0A0-C266-4798-8C8F-B9F91E9DA37E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6" r:id="rId5"/>
    <p:sldLayoutId id="2147483657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fr-FR" sz="3200" b="0" kern="1200" smtClean="0">
          <a:solidFill>
            <a:schemeClr val="bg1">
              <a:lumMod val="50000"/>
            </a:schemeClr>
          </a:solidFill>
          <a:latin typeface="Gill Sans MT" panose="020B0502020104020203" pitchFamily="34" charset="0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tx1"/>
        </a:buClr>
        <a:buSzPct val="60000"/>
        <a:buFont typeface="Wingdings" pitchFamily="2" charset="2"/>
        <a:buChar char="§"/>
        <a:defRPr kumimoji="0" lang="fr-FR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kumimoji="0" lang="fr-F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tx1">
            <a:lumMod val="75000"/>
            <a:lumOff val="25000"/>
          </a:schemeClr>
        </a:buClr>
        <a:buSzPct val="70000"/>
        <a:buFont typeface="Wingdings" pitchFamily="2" charset="2"/>
        <a:buChar char="Ø"/>
        <a:defRPr kumimoji="0" lang="fr-FR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rgbClr val="62A159"/>
        </a:buClr>
        <a:buSzPct val="65000"/>
        <a:buFont typeface="Wingdings"/>
        <a:buChar char="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</p:nvPr>
        </p:nvSpPr>
        <p:spPr>
          <a:xfrm>
            <a:off x="467544" y="9079"/>
            <a:ext cx="8280920" cy="449337"/>
          </a:xfrm>
          <a:noFill/>
          <a:effectLst>
            <a:softEdge rad="127000"/>
          </a:effectLst>
        </p:spPr>
        <p:txBody>
          <a:bodyPr anchor="ctr" anchorCtr="0">
            <a:noAutofit/>
          </a:bodyPr>
          <a:lstStyle>
            <a:extLst/>
          </a:lstStyle>
          <a:p>
            <a:pPr marL="27432" lvl="0" algn="ctr">
              <a:spcBef>
                <a:spcPts val="600"/>
              </a:spcBef>
            </a:pPr>
            <a:r>
              <a:rPr lang="fr-BE" sz="2000" b="1" dirty="0" smtClean="0">
                <a:solidFill>
                  <a:srgbClr val="FF9933"/>
                </a:solidFill>
              </a:rPr>
              <a:t>Accord-cadre de recherche et de vulgarisation forestières</a:t>
            </a:r>
            <a:endParaRPr lang="fr-FR" sz="3000" b="1" cap="none" dirty="0">
              <a:solidFill>
                <a:srgbClr val="FF9933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4294967295"/>
          </p:nvPr>
        </p:nvSpPr>
        <p:spPr>
          <a:xfrm>
            <a:off x="129952" y="4537687"/>
            <a:ext cx="8762528" cy="411483"/>
          </a:xfrm>
        </p:spPr>
        <p:txBody>
          <a:bodyPr>
            <a:noAutofit/>
          </a:bodyPr>
          <a:lstStyle>
            <a:extLst/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rgbClr val="FF9933"/>
                </a:solidFill>
              </a:rPr>
              <a:t>28 janvier 2014 – Wépion - Journée </a:t>
            </a:r>
            <a:r>
              <a:rPr lang="fr-FR" sz="1800" b="1" dirty="0">
                <a:solidFill>
                  <a:srgbClr val="FF9933"/>
                </a:solidFill>
              </a:rPr>
              <a:t>de transfert </a:t>
            </a:r>
            <a:r>
              <a:rPr lang="fr-FR" sz="1800" b="1" dirty="0" smtClean="0">
                <a:solidFill>
                  <a:srgbClr val="FF9933"/>
                </a:solidFill>
              </a:rPr>
              <a:t>chercheurs          gestionnaires</a:t>
            </a:r>
            <a:endParaRPr lang="fr-FR" sz="1800" b="1" dirty="0">
              <a:solidFill>
                <a:srgbClr val="FF9933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441041" y="4735181"/>
            <a:ext cx="456489" cy="0"/>
          </a:xfrm>
          <a:prstGeom prst="straightConnector1">
            <a:avLst/>
          </a:prstGeom>
          <a:ln w="19050">
            <a:solidFill>
              <a:srgbClr val="FF9933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3" descr="DG03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67" y="5119234"/>
            <a:ext cx="415921" cy="46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SPWTR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08" y="5133806"/>
            <a:ext cx="731489" cy="43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ulgtra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86" y="5060273"/>
            <a:ext cx="633670" cy="52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e&amp;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25" y="5150981"/>
            <a:ext cx="448801" cy="39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2892795" y="5042519"/>
            <a:ext cx="14633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7"/>
              </a:buBlip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b="1">
                <a:solidFill>
                  <a:srgbClr val="339966"/>
                </a:solidFill>
                <a:latin typeface="+mj-lt"/>
                <a:cs typeface="Arial" charset="0"/>
              </a:rPr>
              <a:t>Gestion des Ressources forestières et des Milieux naturels</a:t>
            </a:r>
            <a:endParaRPr lang="fr-FR" altLang="fr-FR" sz="1000" b="1">
              <a:solidFill>
                <a:srgbClr val="339966"/>
              </a:solidFill>
              <a:latin typeface="+mj-lt"/>
              <a:cs typeface="Arial" charset="0"/>
            </a:endParaRPr>
          </a:p>
        </p:txBody>
      </p:sp>
      <p:pic>
        <p:nvPicPr>
          <p:cNvPr id="1026" name="Picture 2" descr="D:\Divers\logos\GxABT_transpar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35" y="5120920"/>
            <a:ext cx="1248817" cy="458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36835" y="1933753"/>
            <a:ext cx="2012878" cy="268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2136373"/>
            <a:ext cx="3131144" cy="234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000" y="2136722"/>
            <a:ext cx="3131144" cy="234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4"/>
          <p:cNvSpPr txBox="1"/>
          <p:nvPr/>
        </p:nvSpPr>
        <p:spPr>
          <a:xfrm>
            <a:off x="-36512" y="5015671"/>
            <a:ext cx="23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Jérôme </a:t>
            </a:r>
            <a:r>
              <a:rPr lang="fr-FR" sz="1200" b="1" dirty="0" err="1" smtClean="0"/>
              <a:t>Perin</a:t>
            </a:r>
            <a:endParaRPr lang="fr-FR" sz="1200" dirty="0" smtClean="0"/>
          </a:p>
          <a:p>
            <a:r>
              <a:rPr lang="fr-FR" sz="1200" dirty="0" smtClean="0"/>
              <a:t>G. Ligot</a:t>
            </a:r>
            <a:r>
              <a:rPr lang="fr-FR" sz="1200" dirty="0" smtClean="0"/>
              <a:t>, O. </a:t>
            </a:r>
            <a:r>
              <a:rPr lang="fr-FR" sz="1200" dirty="0" smtClean="0"/>
              <a:t>De </a:t>
            </a:r>
            <a:r>
              <a:rPr lang="fr-FR" sz="1200" dirty="0" err="1" smtClean="0"/>
              <a:t>Thier</a:t>
            </a:r>
            <a:endParaRPr lang="fr-FR" sz="1200" dirty="0" smtClean="0"/>
          </a:p>
          <a:p>
            <a:r>
              <a:rPr lang="fr-FR" sz="1200" dirty="0" smtClean="0"/>
              <a:t>J</a:t>
            </a:r>
            <a:r>
              <a:rPr lang="fr-FR" sz="1200" dirty="0" smtClean="0"/>
              <a:t>. Hébert, H</a:t>
            </a:r>
            <a:r>
              <a:rPr lang="fr-FR" sz="1200" dirty="0" smtClean="0"/>
              <a:t>. Claessens, P. </a:t>
            </a:r>
            <a:r>
              <a:rPr lang="fr-FR" sz="1200" dirty="0" smtClean="0"/>
              <a:t>Lejeune</a:t>
            </a:r>
            <a:endParaRPr lang="fr-FR" sz="1200" dirty="0" smtClean="0"/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467544" y="409228"/>
            <a:ext cx="8280920" cy="1560487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vert="horz" anchor="ctr" anchorCtr="0">
            <a:noAutofit/>
          </a:bodyPr>
          <a:lstStyle>
            <a:extLst/>
          </a:lstStyle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Action 2.2.1.</a:t>
            </a:r>
            <a:r>
              <a:rPr kumimoji="0" lang="fr-B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/>
            </a:r>
            <a:br>
              <a:rPr kumimoji="0" lang="fr-B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</a:br>
            <a:r>
              <a:rPr kumimoji="0" lang="fr-B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Croissance, productivité et sylviculture</a:t>
            </a:r>
          </a:p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du douglas, de l’épicéa commun et des mélèzes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Un estimateur de l’indice de productivité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10</a:t>
            </a:fld>
            <a:endParaRPr lang="fr-BE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 l="55702" t="12670" r="14970" b="31310"/>
          <a:stretch>
            <a:fillRect/>
          </a:stretch>
        </p:blipFill>
        <p:spPr bwMode="auto">
          <a:xfrm>
            <a:off x="827584" y="888048"/>
            <a:ext cx="6984776" cy="480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3860304" y="1296144"/>
            <a:ext cx="5248200" cy="2209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0" name="Groupe 19"/>
          <p:cNvGrpSpPr/>
          <p:nvPr/>
        </p:nvGrpSpPr>
        <p:grpSpPr>
          <a:xfrm>
            <a:off x="909254" y="1993404"/>
            <a:ext cx="7047122" cy="1224135"/>
            <a:chOff x="621222" y="1252058"/>
            <a:chExt cx="7047122" cy="1224135"/>
          </a:xfrm>
        </p:grpSpPr>
        <p:sp>
          <p:nvSpPr>
            <p:cNvPr id="22" name="Rectangle 21"/>
            <p:cNvSpPr/>
            <p:nvPr/>
          </p:nvSpPr>
          <p:spPr>
            <a:xfrm>
              <a:off x="621222" y="2116154"/>
              <a:ext cx="1049676" cy="360039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51920" y="1252058"/>
              <a:ext cx="381642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2. Traitement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78810" y="1142082"/>
            <a:ext cx="7509614" cy="1664192"/>
            <a:chOff x="571935" y="1142082"/>
            <a:chExt cx="7509614" cy="1664192"/>
          </a:xfrm>
        </p:grpSpPr>
        <p:sp>
          <p:nvSpPr>
            <p:cNvPr id="25" name="Rectangle 24"/>
            <p:cNvSpPr/>
            <p:nvPr/>
          </p:nvSpPr>
          <p:spPr>
            <a:xfrm>
              <a:off x="571935" y="1510130"/>
              <a:ext cx="3013945" cy="1296144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833077" y="1142082"/>
              <a:ext cx="4248472" cy="92333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1. Encodage</a:t>
              </a:r>
              <a:endParaRPr lang="fr-BE" b="1" dirty="0" smtClean="0">
                <a:solidFill>
                  <a:srgbClr val="FF0000"/>
                </a:solidFill>
              </a:endParaRPr>
            </a:p>
            <a:p>
              <a:pPr lvl="1">
                <a:buFont typeface="Arial" pitchFamily="34" charset="0"/>
                <a:buChar char="•"/>
              </a:pPr>
              <a:r>
                <a:rPr lang="fr-BE" b="1" dirty="0" smtClean="0">
                  <a:solidFill>
                    <a:srgbClr val="FF0000"/>
                  </a:solidFill>
                </a:rPr>
                <a:t> Manuel ou « copier-coller »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fr-BE" b="1" dirty="0" smtClean="0">
                  <a:solidFill>
                    <a:srgbClr val="FF0000"/>
                  </a:solidFill>
                </a:rPr>
                <a:t> Essence, âge, hauteur dominante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83568" y="3289548"/>
            <a:ext cx="8208912" cy="242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8" name="Groupe 27"/>
          <p:cNvGrpSpPr/>
          <p:nvPr/>
        </p:nvGrpSpPr>
        <p:grpSpPr>
          <a:xfrm>
            <a:off x="827584" y="2353444"/>
            <a:ext cx="7128792" cy="2962719"/>
            <a:chOff x="827584" y="2353444"/>
            <a:chExt cx="7128792" cy="2962719"/>
          </a:xfrm>
        </p:grpSpPr>
        <p:sp>
          <p:nvSpPr>
            <p:cNvPr id="17" name="Rectangle 16"/>
            <p:cNvSpPr/>
            <p:nvPr/>
          </p:nvSpPr>
          <p:spPr>
            <a:xfrm>
              <a:off x="827584" y="3731987"/>
              <a:ext cx="7056784" cy="1584176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139952" y="2353444"/>
              <a:ext cx="3816424" cy="120032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3. Résultats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fr-BE" b="1" dirty="0" smtClean="0">
                  <a:solidFill>
                    <a:srgbClr val="FF0000"/>
                  </a:solidFill>
                </a:rPr>
                <a:t> Indice et classe de productivité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fr-BE" b="1" dirty="0" smtClean="0">
                  <a:solidFill>
                    <a:srgbClr val="FF0000"/>
                  </a:solidFill>
                </a:rPr>
                <a:t> Niveau de production relatif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fr-BE" b="1" dirty="0" smtClean="0">
                  <a:solidFill>
                    <a:srgbClr val="FF0000"/>
                  </a:solidFill>
                </a:rPr>
                <a:t> Remarques générales 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Un estimateur de l’indice de productivité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5436096" y="841277"/>
            <a:ext cx="3621666" cy="1872207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Caractéristiques</a:t>
            </a:r>
          </a:p>
          <a:p>
            <a:pPr marL="180975"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000" kern="0" dirty="0" smtClean="0">
                <a:solidFill>
                  <a:sysClr val="windowText" lastClr="000000"/>
                </a:solidFill>
              </a:rPr>
              <a:t> Simple, précis, rapide</a:t>
            </a:r>
          </a:p>
          <a:p>
            <a:pPr marL="180975"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000" kern="0" dirty="0" smtClean="0">
                <a:solidFill>
                  <a:sysClr val="windowText" lastClr="000000"/>
                </a:solidFill>
              </a:rPr>
              <a:t> Bientôt disponible en ligne</a:t>
            </a:r>
          </a:p>
          <a:p>
            <a:pPr marL="180975"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000" kern="0" dirty="0" smtClean="0">
                <a:solidFill>
                  <a:sysClr val="windowText" lastClr="000000"/>
                </a:solidFill>
              </a:rPr>
              <a:t> Douglas, épicéa, mélèzes</a:t>
            </a: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 l="55702" t="12670" r="15041" b="4525"/>
          <a:stretch>
            <a:fillRect/>
          </a:stretch>
        </p:blipFill>
        <p:spPr bwMode="auto">
          <a:xfrm>
            <a:off x="704834" y="803590"/>
            <a:ext cx="4669221" cy="482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2"/>
          <p:cNvSpPr txBox="1">
            <a:spLocks/>
          </p:cNvSpPr>
          <p:nvPr/>
        </p:nvSpPr>
        <p:spPr>
          <a:xfrm>
            <a:off x="5436096" y="3073524"/>
            <a:ext cx="3621666" cy="2504278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Perspectives</a:t>
            </a:r>
          </a:p>
          <a:p>
            <a:pPr marL="180975"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000" kern="0" dirty="0" smtClean="0">
                <a:solidFill>
                  <a:sysClr val="windowText" lastClr="000000"/>
                </a:solidFill>
              </a:rPr>
              <a:t> Production moyenne estimée</a:t>
            </a:r>
          </a:p>
          <a:p>
            <a:pPr marL="180975"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000" kern="0" dirty="0" smtClean="0">
                <a:solidFill>
                  <a:sysClr val="windowText" lastClr="000000"/>
                </a:solidFill>
              </a:rPr>
              <a:t> Plus d’essences supportées: </a:t>
            </a:r>
            <a:r>
              <a:rPr lang="fr-BE" kern="0" dirty="0" smtClean="0">
                <a:solidFill>
                  <a:sysClr val="windowText" lastClr="000000"/>
                </a:solidFill>
              </a:rPr>
              <a:t>chênes indigènes, érable sycomore, aulne glutineux, frêne, merisier, bouleau verruqueux, robinier</a:t>
            </a: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fr-BE" sz="3600" b="1" dirty="0" smtClean="0">
                <a:solidFill>
                  <a:srgbClr val="FF9933"/>
                </a:solidFill>
              </a:rPr>
              <a:t>Le simulateur GYMNOS</a:t>
            </a:r>
            <a:endParaRPr lang="fr-BE" sz="3600" b="1" dirty="0">
              <a:solidFill>
                <a:srgbClr val="FF993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 sz="3600" dirty="0" smtClean="0"/>
              <a:t>2.</a:t>
            </a:r>
            <a:endParaRPr kumimoji="0" lang="fr-FR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simulateur GYMNOS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Intègre divers outils de modélisation sylvicole: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Créa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tion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de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peuplements virtuels</a:t>
            </a:r>
            <a:endParaRPr lang="fr-BE" sz="2400" kern="0" dirty="0" smtClean="0">
              <a:solidFill>
                <a:sysClr val="windowText" lastClr="000000"/>
              </a:solidFill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Mortalité naturelle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Croissance en hauteur, en grosseur et en volume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Simulation des prélèvements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Calculs de rentabilité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Qualité du bois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Outil de simulation complet pour: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Estimer l’effet des éclaircies sur la production ligneuse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Tester et comparer des scénarios sylvicoles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Traduire une norme sylvicole en tables de production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Accolade fermante 5"/>
          <p:cNvSpPr/>
          <p:nvPr/>
        </p:nvSpPr>
        <p:spPr>
          <a:xfrm>
            <a:off x="4644737" y="2929508"/>
            <a:ext cx="72008" cy="57606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4756850" y="2959952"/>
            <a:ext cx="377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kern="0" dirty="0" smtClean="0">
                <a:solidFill>
                  <a:sysClr val="windowText" lastClr="000000"/>
                </a:solidFill>
              </a:rPr>
              <a:t>en cours de développement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animBg="1"/>
      <p:bldP spid="8" grpId="0" uiExpan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simulateur GYMNOS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14</a:t>
            </a:fld>
            <a:endParaRPr lang="fr-BE" dirty="0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 l="62123" t="21543" r="20585" b="24987"/>
          <a:stretch>
            <a:fillRect/>
          </a:stretch>
        </p:blipFill>
        <p:spPr bwMode="auto">
          <a:xfrm>
            <a:off x="827584" y="1452040"/>
            <a:ext cx="3652527" cy="41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755576" y="2337024"/>
            <a:ext cx="8230178" cy="2968748"/>
            <a:chOff x="755576" y="2337024"/>
            <a:chExt cx="8230178" cy="2968748"/>
          </a:xfrm>
        </p:grpSpPr>
        <p:sp>
          <p:nvSpPr>
            <p:cNvPr id="9" name="Text Placeholder 12"/>
            <p:cNvSpPr txBox="1">
              <a:spLocks/>
            </p:cNvSpPr>
            <p:nvPr/>
          </p:nvSpPr>
          <p:spPr>
            <a:xfrm>
              <a:off x="5148064" y="3059527"/>
              <a:ext cx="3837690" cy="2246245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extLst/>
            </a:lstStyle>
            <a:p>
              <a:pPr lvl="0">
                <a:spcBef>
                  <a:spcPct val="0"/>
                </a:spcBef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2. Création d’un </a:t>
              </a:r>
              <a:r>
                <a:rPr lang="fr-BE" sz="2000" kern="0" dirty="0" smtClean="0">
                  <a:solidFill>
                    <a:sysClr val="windowText" lastClr="000000"/>
                  </a:solidFill>
                </a:rPr>
                <a:t>peuplement </a:t>
              </a:r>
              <a:r>
                <a:rPr lang="fr-BE" sz="2000" kern="0" dirty="0" smtClean="0">
                  <a:solidFill>
                    <a:sysClr val="windowText" lastClr="000000"/>
                  </a:solidFill>
                </a:rPr>
                <a:t>virtuel</a:t>
              </a:r>
            </a:p>
            <a:p>
              <a:pPr lvl="1">
                <a:spcBef>
                  <a:spcPct val="0"/>
                </a:spcBef>
                <a:buFont typeface="Arial" pitchFamily="34" charset="0"/>
                <a:buChar char="•"/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 Surface (m²)</a:t>
              </a:r>
            </a:p>
            <a:p>
              <a:pPr lvl="1">
                <a:spcBef>
                  <a:spcPct val="0"/>
                </a:spcBef>
                <a:buFont typeface="Arial" pitchFamily="34" charset="0"/>
                <a:buChar char="•"/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 Age depuis la plantation</a:t>
              </a:r>
            </a:p>
            <a:p>
              <a:pPr lvl="1">
                <a:spcBef>
                  <a:spcPct val="0"/>
                </a:spcBef>
                <a:buFont typeface="Arial" pitchFamily="34" charset="0"/>
                <a:buChar char="•"/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 Un couple </a:t>
              </a:r>
              <a:r>
                <a:rPr lang="fr-BE" sz="2000" kern="0" dirty="0" err="1" smtClean="0">
                  <a:solidFill>
                    <a:sysClr val="windowText" lastClr="000000"/>
                  </a:solidFill>
                </a:rPr>
                <a:t>Hdom</a:t>
              </a:r>
              <a:r>
                <a:rPr lang="fr-BE" sz="2000" kern="0" dirty="0" smtClean="0">
                  <a:solidFill>
                    <a:sysClr val="windowText" lastClr="000000"/>
                  </a:solidFill>
                </a:rPr>
                <a:t>-âge</a:t>
              </a:r>
            </a:p>
            <a:p>
              <a:pPr lvl="1">
                <a:spcBef>
                  <a:spcPct val="0"/>
                </a:spcBef>
                <a:buFont typeface="Arial" pitchFamily="34" charset="0"/>
                <a:buChar char="•"/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fr-BE" sz="2000" kern="0" dirty="0" err="1" smtClean="0">
                  <a:solidFill>
                    <a:sysClr val="windowText" lastClr="000000"/>
                  </a:solidFill>
                </a:rPr>
                <a:t>Nha</a:t>
              </a:r>
              <a:r>
                <a:rPr lang="fr-BE" sz="2000" kern="0" dirty="0" smtClean="0">
                  <a:solidFill>
                    <a:sysClr val="windowText" lastClr="000000"/>
                  </a:solidFill>
                </a:rPr>
                <a:t> initial et % reprise</a:t>
              </a: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FR" sz="20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5576" y="2337024"/>
              <a:ext cx="3816424" cy="187220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4283968" y="3275807"/>
              <a:ext cx="86409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755576" y="1688952"/>
            <a:ext cx="8230178" cy="648072"/>
            <a:chOff x="755576" y="1561356"/>
            <a:chExt cx="8230178" cy="648072"/>
          </a:xfrm>
        </p:grpSpPr>
        <p:grpSp>
          <p:nvGrpSpPr>
            <p:cNvPr id="16" name="Groupe 15"/>
            <p:cNvGrpSpPr/>
            <p:nvPr/>
          </p:nvGrpSpPr>
          <p:grpSpPr>
            <a:xfrm>
              <a:off x="755576" y="1561356"/>
              <a:ext cx="4392488" cy="648072"/>
              <a:chOff x="755576" y="1561356"/>
              <a:chExt cx="4392488" cy="64807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55576" y="1561356"/>
                <a:ext cx="3816424" cy="648072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4" name="Connecteur droit avec flèche 13"/>
              <p:cNvCxnSpPr/>
              <p:nvPr/>
            </p:nvCxnSpPr>
            <p:spPr>
              <a:xfrm>
                <a:off x="4283968" y="1881287"/>
                <a:ext cx="864096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 Placeholder 12"/>
            <p:cNvSpPr txBox="1">
              <a:spLocks/>
            </p:cNvSpPr>
            <p:nvPr/>
          </p:nvSpPr>
          <p:spPr>
            <a:xfrm>
              <a:off x="5148064" y="1665262"/>
              <a:ext cx="3837690" cy="416570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extLst/>
            </a:lstStyle>
            <a:p>
              <a:pPr lvl="0">
                <a:spcBef>
                  <a:spcPct val="0"/>
                </a:spcBef>
                <a:defRPr/>
              </a:pPr>
              <a:r>
                <a:rPr lang="fr-BE" sz="2000" kern="0" dirty="0" smtClean="0">
                  <a:solidFill>
                    <a:sysClr val="windowText" lastClr="000000"/>
                  </a:solidFill>
                </a:rPr>
                <a:t>1. Charger un fichier d’inventaire</a:t>
              </a: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b="1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BE" sz="2000" kern="0" dirty="0" smtClean="0">
                <a:solidFill>
                  <a:sysClr val="windowText" lastClr="0000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endParaRPr lang="fr-FR" sz="2000" kern="0" dirty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Text Placeholder 12"/>
          <p:cNvSpPr txBox="1">
            <a:spLocks/>
          </p:cNvSpPr>
          <p:nvPr/>
        </p:nvSpPr>
        <p:spPr>
          <a:xfrm>
            <a:off x="5220072" y="1432818"/>
            <a:ext cx="3837690" cy="40015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algn="ctr">
              <a:spcBef>
                <a:spcPct val="0"/>
              </a:spcBef>
              <a:defRPr/>
            </a:pPr>
            <a:r>
              <a:rPr lang="fr-BE" sz="2000" b="1" kern="0" dirty="0" smtClean="0">
                <a:solidFill>
                  <a:sysClr val="windowText" lastClr="000000"/>
                </a:solidFill>
              </a:rPr>
              <a:t>2 méthodes sont possibles:</a:t>
            </a: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b="1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1) Définir l’état initial de la simulation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simulateur GYMNOS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16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2) Initialisation d’un peuplement virtuel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7" name="Image 16"/>
          <p:cNvPicPr/>
          <p:nvPr/>
        </p:nvPicPr>
        <p:blipFill>
          <a:blip r:embed="rId3" cstate="print"/>
          <a:srcRect l="41569"/>
          <a:stretch>
            <a:fillRect/>
          </a:stretch>
        </p:blipFill>
        <p:spPr bwMode="auto">
          <a:xfrm>
            <a:off x="1576555" y="1273324"/>
            <a:ext cx="6857684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e 36"/>
          <p:cNvGrpSpPr/>
          <p:nvPr/>
        </p:nvGrpSpPr>
        <p:grpSpPr>
          <a:xfrm>
            <a:off x="1547664" y="1777380"/>
            <a:ext cx="6840760" cy="3096344"/>
            <a:chOff x="1547664" y="1777380"/>
            <a:chExt cx="6840760" cy="3096344"/>
          </a:xfrm>
        </p:grpSpPr>
        <p:sp>
          <p:nvSpPr>
            <p:cNvPr id="31" name="Rectangle 30"/>
            <p:cNvSpPr/>
            <p:nvPr/>
          </p:nvSpPr>
          <p:spPr>
            <a:xfrm>
              <a:off x="1547664" y="1777380"/>
              <a:ext cx="1008112" cy="30963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Diverses représentations graphiques prédéfinies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1547664" y="1840096"/>
            <a:ext cx="6840760" cy="3414934"/>
            <a:chOff x="1547664" y="1840096"/>
            <a:chExt cx="6840760" cy="3414934"/>
          </a:xfrm>
        </p:grpSpPr>
        <p:sp>
          <p:nvSpPr>
            <p:cNvPr id="39" name="Rectangle 38"/>
            <p:cNvSpPr/>
            <p:nvPr/>
          </p:nvSpPr>
          <p:spPr>
            <a:xfrm>
              <a:off x="1547664" y="2137420"/>
              <a:ext cx="1008112" cy="1440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des circonférences moyenne et dominante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31152" y="2328950"/>
              <a:ext cx="4389120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Groupe 43"/>
          <p:cNvGrpSpPr/>
          <p:nvPr/>
        </p:nvGrpSpPr>
        <p:grpSpPr>
          <a:xfrm>
            <a:off x="1547664" y="1840096"/>
            <a:ext cx="6840760" cy="3414934"/>
            <a:chOff x="1547664" y="1840096"/>
            <a:chExt cx="6840760" cy="3414934"/>
          </a:xfrm>
        </p:grpSpPr>
        <p:sp>
          <p:nvSpPr>
            <p:cNvPr id="42" name="Rectangle 41"/>
            <p:cNvSpPr/>
            <p:nvPr/>
          </p:nvSpPr>
          <p:spPr>
            <a:xfrm>
              <a:off x="1547664" y="2444295"/>
              <a:ext cx="1008112" cy="1440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 la surface terrière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31600" y="2328950"/>
              <a:ext cx="4389120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e 46"/>
          <p:cNvGrpSpPr/>
          <p:nvPr/>
        </p:nvGrpSpPr>
        <p:grpSpPr>
          <a:xfrm>
            <a:off x="1547664" y="1840096"/>
            <a:ext cx="6840760" cy="3415184"/>
            <a:chOff x="1547664" y="1840096"/>
            <a:chExt cx="6840760" cy="3415184"/>
          </a:xfrm>
        </p:grpSpPr>
        <p:sp>
          <p:nvSpPr>
            <p:cNvPr id="45" name="Rectangle 44"/>
            <p:cNvSpPr/>
            <p:nvPr/>
          </p:nvSpPr>
          <p:spPr>
            <a:xfrm>
              <a:off x="1547664" y="2817391"/>
              <a:ext cx="1008112" cy="1440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 la hauteur dominante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31600" y="2329200"/>
              <a:ext cx="4389120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" name="Groupe 57"/>
          <p:cNvGrpSpPr/>
          <p:nvPr/>
        </p:nvGrpSpPr>
        <p:grpSpPr>
          <a:xfrm>
            <a:off x="1547664" y="1840096"/>
            <a:ext cx="6840760" cy="3415184"/>
            <a:chOff x="1547664" y="1840096"/>
            <a:chExt cx="6840760" cy="3415184"/>
          </a:xfrm>
        </p:grpSpPr>
        <p:grpSp>
          <p:nvGrpSpPr>
            <p:cNvPr id="52" name="Groupe 51"/>
            <p:cNvGrpSpPr/>
            <p:nvPr/>
          </p:nvGrpSpPr>
          <p:grpSpPr>
            <a:xfrm>
              <a:off x="1547664" y="1840096"/>
              <a:ext cx="6840760" cy="1510827"/>
              <a:chOff x="1547664" y="1840096"/>
              <a:chExt cx="6840760" cy="151082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547664" y="3206907"/>
                <a:ext cx="1008112" cy="14401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2555776" y="1840096"/>
                <a:ext cx="583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 smtClean="0">
                    <a:solidFill>
                      <a:srgbClr val="FF0000"/>
                    </a:solidFill>
                  </a:rPr>
                  <a:t>Distribution des circonférences</a:t>
                </a:r>
                <a:endParaRPr lang="fr-BE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31600" y="2329200"/>
              <a:ext cx="4389120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Le simulateur GYMNOS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3) Interventions sylvicoles: prélèvements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576555" y="1273324"/>
            <a:ext cx="6857684" cy="4286279"/>
            <a:chOff x="1576555" y="1273324"/>
            <a:chExt cx="6857684" cy="4286279"/>
          </a:xfrm>
        </p:grpSpPr>
        <p:pic>
          <p:nvPicPr>
            <p:cNvPr id="7" name="Image 6"/>
            <p:cNvPicPr/>
            <p:nvPr/>
          </p:nvPicPr>
          <p:blipFill>
            <a:blip r:embed="rId3" cstate="print"/>
            <a:srcRect l="41569"/>
            <a:stretch>
              <a:fillRect/>
            </a:stretch>
          </p:blipFill>
          <p:spPr bwMode="auto">
            <a:xfrm>
              <a:off x="1576555" y="1273324"/>
              <a:ext cx="6857684" cy="4286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31600" y="2329200"/>
              <a:ext cx="4389120" cy="292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/>
          <a:srcRect l="72460" t="31193" r="10689" b="41523"/>
          <a:stretch>
            <a:fillRect/>
          </a:stretch>
        </p:blipFill>
        <p:spPr bwMode="auto">
          <a:xfrm>
            <a:off x="5544000" y="1512000"/>
            <a:ext cx="2768403" cy="163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e 14"/>
          <p:cNvGrpSpPr/>
          <p:nvPr/>
        </p:nvGrpSpPr>
        <p:grpSpPr>
          <a:xfrm>
            <a:off x="3966332" y="1512000"/>
            <a:ext cx="4345579" cy="3330559"/>
            <a:chOff x="3966332" y="1512000"/>
            <a:chExt cx="4345579" cy="3330559"/>
          </a:xfrm>
        </p:grpSpPr>
        <p:pic>
          <p:nvPicPr>
            <p:cNvPr id="3074" name="Picture 2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617" t="37298" r="1508" b="124"/>
            <a:stretch>
              <a:fillRect/>
            </a:stretch>
          </p:blipFill>
          <p:spPr bwMode="auto">
            <a:xfrm>
              <a:off x="3966332" y="3386245"/>
              <a:ext cx="2884313" cy="1456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 cstate="print"/>
            <a:srcRect l="72461" t="31202" r="10691" b="41533"/>
            <a:stretch>
              <a:fillRect/>
            </a:stretch>
          </p:blipFill>
          <p:spPr bwMode="auto">
            <a:xfrm>
              <a:off x="5544000" y="1512000"/>
              <a:ext cx="2767911" cy="16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pSp>
        <p:nvGrpSpPr>
          <p:cNvPr id="20" name="Groupe 19"/>
          <p:cNvGrpSpPr/>
          <p:nvPr/>
        </p:nvGrpSpPr>
        <p:grpSpPr>
          <a:xfrm>
            <a:off x="3968141" y="1512000"/>
            <a:ext cx="4343770" cy="3339222"/>
            <a:chOff x="3968141" y="1512000"/>
            <a:chExt cx="4343770" cy="333922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622" t="37155" r="1508" b="124"/>
            <a:stretch>
              <a:fillRect/>
            </a:stretch>
          </p:blipFill>
          <p:spPr bwMode="auto">
            <a:xfrm>
              <a:off x="3968141" y="3392729"/>
              <a:ext cx="2897724" cy="145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Image 18"/>
            <p:cNvPicPr/>
            <p:nvPr/>
          </p:nvPicPr>
          <p:blipFill>
            <a:blip r:embed="rId9" cstate="print"/>
            <a:srcRect l="72461" t="31202" r="10691" b="41533"/>
            <a:stretch>
              <a:fillRect/>
            </a:stretch>
          </p:blipFill>
          <p:spPr bwMode="auto">
            <a:xfrm>
              <a:off x="5544000" y="1512000"/>
              <a:ext cx="2767911" cy="16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e 24"/>
          <p:cNvGrpSpPr/>
          <p:nvPr/>
        </p:nvGrpSpPr>
        <p:grpSpPr>
          <a:xfrm>
            <a:off x="3968137" y="1512000"/>
            <a:ext cx="4343774" cy="3340942"/>
            <a:chOff x="3968137" y="1512000"/>
            <a:chExt cx="4343774" cy="3340942"/>
          </a:xfrm>
        </p:grpSpPr>
        <p:pic>
          <p:nvPicPr>
            <p:cNvPr id="21" name="Image 20"/>
            <p:cNvPicPr/>
            <p:nvPr/>
          </p:nvPicPr>
          <p:blipFill>
            <a:blip r:embed="rId10" cstate="print"/>
            <a:srcRect l="72461" t="31202" r="10691" b="41533"/>
            <a:stretch>
              <a:fillRect/>
            </a:stretch>
          </p:blipFill>
          <p:spPr bwMode="auto">
            <a:xfrm>
              <a:off x="5544000" y="1512000"/>
              <a:ext cx="2767911" cy="16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622" t="37155" r="1508" b="124"/>
            <a:stretch>
              <a:fillRect/>
            </a:stretch>
          </p:blipFill>
          <p:spPr bwMode="auto">
            <a:xfrm>
              <a:off x="3968137" y="3394454"/>
              <a:ext cx="2897728" cy="145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8" name="Image 27"/>
          <p:cNvPicPr/>
          <p:nvPr/>
        </p:nvPicPr>
        <p:blipFill>
          <a:blip r:embed="rId12" cstate="print"/>
          <a:srcRect l="50312" t="18268" r="31215" b="35486"/>
          <a:stretch>
            <a:fillRect/>
          </a:stretch>
        </p:blipFill>
        <p:spPr bwMode="auto">
          <a:xfrm>
            <a:off x="3635896" y="2026609"/>
            <a:ext cx="3034877" cy="277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simulateur GYMNOS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 l="41569"/>
          <a:stretch>
            <a:fillRect/>
          </a:stretch>
        </p:blipFill>
        <p:spPr bwMode="auto">
          <a:xfrm>
            <a:off x="1576800" y="1274400"/>
            <a:ext cx="6858000" cy="42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" name="Tableau 42"/>
          <p:cNvGraphicFramePr>
            <a:graphicFrameLocks noGrp="1"/>
          </p:cNvGraphicFramePr>
          <p:nvPr/>
        </p:nvGraphicFramePr>
        <p:xfrm>
          <a:off x="2631682" y="2441283"/>
          <a:ext cx="5695130" cy="1752552"/>
        </p:xfrm>
        <a:graphic>
          <a:graphicData uri="http://schemas.openxmlformats.org/drawingml/2006/table">
            <a:tbl>
              <a:tblPr/>
              <a:tblGrid>
                <a:gridCol w="375065"/>
                <a:gridCol w="43624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  <a:gridCol w="406985"/>
              </a:tblGrid>
              <a:tr h="19472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Hdom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Avant éclaircie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Eclaircie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Après éclaircie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19472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Cmoy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Cmoy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Cmoy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46.8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19.3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208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912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26.6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912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424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221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691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362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29.9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691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89.0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60.7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97.3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427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5.6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394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113.1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487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72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36.0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394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122.8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394</a:t>
                      </a:r>
                    </a:p>
                  </a:txBody>
                  <a:tcPr marL="8594" marR="8594" marT="85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122.8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47.3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611</a:t>
                      </a:r>
                    </a:p>
                  </a:txBody>
                  <a:tcPr marL="8594" marR="8594" marT="859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1547664" y="4266487"/>
            <a:ext cx="1008112" cy="14401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ZoneTexte 45"/>
          <p:cNvSpPr txBox="1"/>
          <p:nvPr/>
        </p:nvSpPr>
        <p:spPr>
          <a:xfrm>
            <a:off x="2555776" y="18802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Table de production correspondant à la simulation</a:t>
            </a:r>
            <a:endParaRPr lang="fr-BE" b="1" dirty="0">
              <a:solidFill>
                <a:srgbClr val="FF0000"/>
              </a:solidFill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3810356" y="1705372"/>
            <a:ext cx="4146020" cy="216024"/>
            <a:chOff x="3810356" y="1705372"/>
            <a:chExt cx="4146020" cy="216024"/>
          </a:xfrm>
        </p:grpSpPr>
        <p:sp>
          <p:nvSpPr>
            <p:cNvPr id="20" name="Ellipse 19"/>
            <p:cNvSpPr/>
            <p:nvPr/>
          </p:nvSpPr>
          <p:spPr>
            <a:xfrm>
              <a:off x="3810356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716016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620947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516216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113062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4139952" y="1807524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5054288" y="1807524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5950200" y="1807524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6876256" y="1809196"/>
              <a:ext cx="21602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7452320" y="1809196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2699792" y="1705372"/>
            <a:ext cx="1800200" cy="3168352"/>
            <a:chOff x="2699792" y="1705372"/>
            <a:chExt cx="1800200" cy="3168352"/>
          </a:xfrm>
        </p:grpSpPr>
        <p:sp>
          <p:nvSpPr>
            <p:cNvPr id="14" name="Ellipse 13"/>
            <p:cNvSpPr/>
            <p:nvPr/>
          </p:nvSpPr>
          <p:spPr>
            <a:xfrm>
              <a:off x="2915816" y="1705372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059832" y="4504392"/>
              <a:ext cx="144016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rgbClr val="FF0000"/>
                  </a:solidFill>
                </a:rPr>
                <a:t>Eclaircies</a:t>
              </a:r>
              <a:endParaRPr lang="fr-BE" dirty="0">
                <a:solidFill>
                  <a:srgbClr val="FF0000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2699792" y="4576400"/>
              <a:ext cx="288032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6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4) Continuer à faire évoluer le peuplement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2699792" y="1807524"/>
            <a:ext cx="1795184" cy="3396096"/>
            <a:chOff x="2699792" y="1807524"/>
            <a:chExt cx="1795184" cy="3396096"/>
          </a:xfrm>
        </p:grpSpPr>
        <p:cxnSp>
          <p:nvCxnSpPr>
            <p:cNvPr id="35" name="Connecteur droit avec flèche 34"/>
            <p:cNvCxnSpPr/>
            <p:nvPr/>
          </p:nvCxnSpPr>
          <p:spPr>
            <a:xfrm>
              <a:off x="3255760" y="1807524"/>
              <a:ext cx="50405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2699792" y="5007692"/>
              <a:ext cx="28803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3054816" y="4834288"/>
              <a:ext cx="144016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rgbClr val="FF0000"/>
                  </a:solidFill>
                </a:rPr>
                <a:t>Croissance</a:t>
              </a:r>
              <a:endParaRPr lang="fr-BE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simulateur GYMNOS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18</a:t>
            </a:fld>
            <a:endParaRPr lang="fr-BE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704834" y="841277"/>
            <a:ext cx="8352928" cy="86409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Exemple </a:t>
            </a:r>
            <a:r>
              <a:rPr lang="fr-BE" sz="2400" b="1" kern="0" dirty="0" smtClean="0">
                <a:solidFill>
                  <a:sysClr val="windowText" lastClr="000000"/>
                </a:solidFill>
              </a:rPr>
              <a:t>de comparaison de scénarios </a:t>
            </a:r>
            <a:r>
              <a:rPr lang="fr-BE" sz="2400" b="1" kern="0" dirty="0" smtClean="0">
                <a:solidFill>
                  <a:sysClr val="windowText" lastClr="000000"/>
                </a:solidFill>
              </a:rPr>
              <a:t>sylvicoles</a:t>
            </a: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907704" y="1777380"/>
          <a:ext cx="5895032" cy="1192962"/>
        </p:xfrm>
        <a:graphic>
          <a:graphicData uri="http://schemas.openxmlformats.org/drawingml/2006/table">
            <a:tbl>
              <a:tblPr/>
              <a:tblGrid>
                <a:gridCol w="1119310"/>
                <a:gridCol w="1249896"/>
                <a:gridCol w="1287206"/>
                <a:gridCol w="1119310"/>
                <a:gridCol w="1119310"/>
              </a:tblGrid>
              <a:tr h="397654">
                <a:tc>
                  <a:txBody>
                    <a:bodyPr/>
                    <a:lstStyle/>
                    <a:p>
                      <a:pPr algn="l" fontAlgn="b"/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Autoéclaircie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Capitalisation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Dynamique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F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Biomasse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9765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x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x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x </a:t>
                      </a:r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x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65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Eclaircie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Aucune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Faible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Forte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Très forte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Placeholder 12"/>
          <p:cNvSpPr txBox="1">
            <a:spLocks/>
          </p:cNvSpPr>
          <p:nvPr/>
        </p:nvSpPr>
        <p:spPr>
          <a:xfrm>
            <a:off x="704834" y="2857500"/>
            <a:ext cx="8352928" cy="272030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 </a:t>
            </a:r>
            <a:endParaRPr lang="fr-BE" sz="2400" kern="0" dirty="0" smtClean="0">
              <a:solidFill>
                <a:sysClr val="windowText" lastClr="000000"/>
              </a:solidFill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Autres caractéristiques définies (à titre d’exemple):</a:t>
            </a:r>
            <a:endParaRPr lang="fr-BE" sz="2400" kern="0" dirty="0" smtClean="0">
              <a:solidFill>
                <a:sysClr val="windowText" lastClr="000000"/>
              </a:solidFill>
            </a:endParaRP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</a:t>
            </a:r>
            <a:r>
              <a:rPr lang="fr-BE" sz="2200" kern="0" dirty="0" smtClean="0">
                <a:solidFill>
                  <a:sysClr val="windowText" lastClr="000000"/>
                </a:solidFill>
              </a:rPr>
              <a:t>Taux de reprise de 85 %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2</a:t>
            </a:r>
            <a:r>
              <a:rPr lang="fr-BE" sz="2200" kern="0" baseline="30000" dirty="0" smtClean="0">
                <a:solidFill>
                  <a:sysClr val="windowText" lastClr="000000"/>
                </a:solidFill>
              </a:rPr>
              <a:t>ème</a:t>
            </a:r>
            <a:r>
              <a:rPr lang="fr-BE" sz="2200" kern="0" dirty="0" smtClean="0">
                <a:solidFill>
                  <a:sysClr val="windowText" lastClr="000000"/>
                </a:solidFill>
              </a:rPr>
              <a:t> classe de productivité (36 m à 50 ans)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1</a:t>
            </a:r>
            <a:r>
              <a:rPr lang="fr-BE" sz="2200" kern="0" baseline="30000" dirty="0" smtClean="0">
                <a:solidFill>
                  <a:sysClr val="windowText" lastClr="000000"/>
                </a:solidFill>
              </a:rPr>
              <a:t>er</a:t>
            </a:r>
            <a:r>
              <a:rPr lang="fr-BE" sz="2200" kern="0" dirty="0" smtClean="0">
                <a:solidFill>
                  <a:sysClr val="windowText" lastClr="000000"/>
                </a:solidFill>
              </a:rPr>
              <a:t> éclaircie à 20 ans (</a:t>
            </a:r>
            <a:r>
              <a:rPr lang="fr-BE" sz="2200" kern="0" dirty="0" err="1" smtClean="0">
                <a:solidFill>
                  <a:sysClr val="windowText" lastClr="000000"/>
                </a:solidFill>
              </a:rPr>
              <a:t>Hdom</a:t>
            </a:r>
            <a:r>
              <a:rPr lang="fr-BE" sz="2200" kern="0" dirty="0" smtClean="0">
                <a:solidFill>
                  <a:sysClr val="windowText" lastClr="000000"/>
                </a:solidFill>
              </a:rPr>
              <a:t> = 15 m)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Rotation = 5 ans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Terme d’exploitabilité = 180 cm de </a:t>
            </a:r>
            <a:r>
              <a:rPr lang="fr-BE" sz="2200" kern="0" dirty="0" err="1" smtClean="0">
                <a:solidFill>
                  <a:sysClr val="windowText" lastClr="000000"/>
                </a:solidFill>
              </a:rPr>
              <a:t>Cdom</a:t>
            </a:r>
            <a:endParaRPr lang="fr-BE" sz="22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683568" y="841277"/>
            <a:ext cx="8352928" cy="86409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 </a:t>
            </a: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4 différents scénarios simulés en douglas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:</a:t>
            </a: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simulateur GYMNOS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Simulation des 4 scénarios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31" name="Image 30"/>
          <p:cNvPicPr/>
          <p:nvPr/>
        </p:nvPicPr>
        <p:blipFill>
          <a:blip r:embed="rId3" cstate="print"/>
          <a:srcRect l="41492"/>
          <a:stretch>
            <a:fillRect/>
          </a:stretch>
        </p:blipFill>
        <p:spPr bwMode="auto">
          <a:xfrm>
            <a:off x="1576800" y="1274400"/>
            <a:ext cx="7020000" cy="42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e 43"/>
          <p:cNvGrpSpPr/>
          <p:nvPr/>
        </p:nvGrpSpPr>
        <p:grpSpPr>
          <a:xfrm>
            <a:off x="1547664" y="1840096"/>
            <a:ext cx="6840760" cy="3415904"/>
            <a:chOff x="1547664" y="1840096"/>
            <a:chExt cx="6840760" cy="3415904"/>
          </a:xfrm>
        </p:grpSpPr>
        <p:sp>
          <p:nvSpPr>
            <p:cNvPr id="35" name="ZoneTexte 34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 la surface terrière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47664" y="2446234"/>
              <a:ext cx="1008112" cy="1440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42" name="Image 4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31872" y="2329200"/>
              <a:ext cx="4388400" cy="29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Rectangle 47"/>
          <p:cNvSpPr/>
          <p:nvPr/>
        </p:nvSpPr>
        <p:spPr>
          <a:xfrm>
            <a:off x="1547664" y="2137420"/>
            <a:ext cx="1008112" cy="14401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0" name="Groupe 49"/>
          <p:cNvGrpSpPr/>
          <p:nvPr/>
        </p:nvGrpSpPr>
        <p:grpSpPr>
          <a:xfrm>
            <a:off x="2555776" y="1840096"/>
            <a:ext cx="5832648" cy="3415904"/>
            <a:chOff x="2555776" y="1840096"/>
            <a:chExt cx="5832648" cy="3415904"/>
          </a:xfrm>
        </p:grpSpPr>
        <p:sp>
          <p:nvSpPr>
            <p:cNvPr id="47" name="ZoneTexte 46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 la circonférence dominante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pic>
          <p:nvPicPr>
            <p:cNvPr id="49" name="Image 48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7784" y="2329200"/>
              <a:ext cx="4388400" cy="29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3" name="Groupe 52"/>
          <p:cNvGrpSpPr/>
          <p:nvPr/>
        </p:nvGrpSpPr>
        <p:grpSpPr>
          <a:xfrm>
            <a:off x="2555776" y="1840096"/>
            <a:ext cx="5832648" cy="3415904"/>
            <a:chOff x="2555776" y="1840096"/>
            <a:chExt cx="5832648" cy="3415904"/>
          </a:xfrm>
        </p:grpSpPr>
        <p:sp>
          <p:nvSpPr>
            <p:cNvPr id="51" name="ZoneTexte 50"/>
            <p:cNvSpPr txBox="1"/>
            <p:nvPr/>
          </p:nvSpPr>
          <p:spPr>
            <a:xfrm>
              <a:off x="2555776" y="1840096"/>
              <a:ext cx="583264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Evolution de la circonférence moyenne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pic>
          <p:nvPicPr>
            <p:cNvPr id="52" name="Image 51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27784" y="2329200"/>
              <a:ext cx="4388400" cy="29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e 21"/>
          <p:cNvGrpSpPr/>
          <p:nvPr/>
        </p:nvGrpSpPr>
        <p:grpSpPr>
          <a:xfrm>
            <a:off x="1547664" y="1840096"/>
            <a:ext cx="6840760" cy="3415904"/>
            <a:chOff x="1547664" y="1840096"/>
            <a:chExt cx="6840760" cy="3415904"/>
          </a:xfrm>
        </p:grpSpPr>
        <p:grpSp>
          <p:nvGrpSpPr>
            <p:cNvPr id="40" name="Groupe 39"/>
            <p:cNvGrpSpPr/>
            <p:nvPr/>
          </p:nvGrpSpPr>
          <p:grpSpPr>
            <a:xfrm>
              <a:off x="1547664" y="1840096"/>
              <a:ext cx="6840760" cy="1737484"/>
              <a:chOff x="1547664" y="1840096"/>
              <a:chExt cx="6840760" cy="1737484"/>
            </a:xfrm>
          </p:grpSpPr>
          <p:sp>
            <p:nvSpPr>
              <p:cNvPr id="34" name="ZoneTexte 33"/>
              <p:cNvSpPr txBox="1"/>
              <p:nvPr/>
            </p:nvSpPr>
            <p:spPr>
              <a:xfrm>
                <a:off x="2555776" y="1840096"/>
                <a:ext cx="5832648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BE" b="1" dirty="0" smtClean="0">
                    <a:solidFill>
                      <a:srgbClr val="FF0000"/>
                    </a:solidFill>
                  </a:rPr>
                  <a:t>Evolution du nombre de tiges</a:t>
                </a:r>
                <a:endParaRPr lang="fr-BE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547664" y="3433564"/>
                <a:ext cx="1008112" cy="14401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pic>
          <p:nvPicPr>
            <p:cNvPr id="21" name="Image 20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31600" y="2329200"/>
              <a:ext cx="4388400" cy="29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Objectifs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2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Améliorer les connaissances de base sur la croissance et la sylviculture de l’épicéa, du douglas et des mélèzes: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Evolution de l’accroissement avec l’âge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Potentiel de production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Tolérance à la compétition</a:t>
            </a: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Modéliser l’impact des traitements sylvicoles sur la croissance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Produire des outils d’aide à la gestion: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Courbes de productivité 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Tables de production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Scénarios sylvicoles adaptés</a:t>
            </a: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simulateur GYMNOS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20</a:t>
            </a:fld>
            <a:endParaRPr lang="fr-BE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683568" y="769268"/>
            <a:ext cx="8352928" cy="504055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Simulation des 4 scénarios - Bilan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5" name="Tableau 34"/>
          <p:cNvGraphicFramePr>
            <a:graphicFrameLocks noGrp="1"/>
          </p:cNvGraphicFramePr>
          <p:nvPr/>
        </p:nvGraphicFramePr>
        <p:xfrm>
          <a:off x="899592" y="1273325"/>
          <a:ext cx="7992889" cy="4315676"/>
        </p:xfrm>
        <a:graphic>
          <a:graphicData uri="http://schemas.openxmlformats.org/drawingml/2006/table">
            <a:tbl>
              <a:tblPr/>
              <a:tblGrid>
                <a:gridCol w="2216799"/>
                <a:gridCol w="1511711"/>
                <a:gridCol w="1556837"/>
                <a:gridCol w="1353771"/>
                <a:gridCol w="1353771"/>
              </a:tblGrid>
              <a:tr h="389471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Scénarios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Autoéclaircie</a:t>
                      </a:r>
                      <a:endParaRPr lang="fr-BE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Capitalisation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Dynamique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Biomasse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Nha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à 20 </a:t>
                      </a:r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ans</a:t>
                      </a: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(N/ha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Gha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à 20 ans </a:t>
                      </a:r>
                      <a:endParaRPr lang="fr-BE" sz="1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(m²/ha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Age d'exploitation </a:t>
                      </a:r>
                      <a:endParaRPr lang="fr-BE" sz="1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(années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Hauteur </a:t>
                      </a:r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dominante</a:t>
                      </a: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Accroissement</a:t>
                      </a:r>
                      <a:r>
                        <a:rPr lang="fr-BE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moyen</a:t>
                      </a:r>
                      <a:endParaRPr lang="fr-BE" sz="1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(cm/an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1,7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2,9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3,4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Production</a:t>
                      </a:r>
                      <a:r>
                        <a:rPr lang="fr-BE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moyenne</a:t>
                      </a:r>
                      <a:endParaRPr lang="fr-BE" sz="1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(m³/ha/an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Volume sur </a:t>
                      </a:r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pied</a:t>
                      </a: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(m³/ha</a:t>
                      </a:r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Volume </a:t>
                      </a:r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des éclaircies</a:t>
                      </a:r>
                    </a:p>
                    <a:p>
                      <a:pPr algn="ctr" fontAlgn="b"/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(% du total)</a:t>
                      </a:r>
                      <a:endParaRPr lang="fr-BE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40,0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45,3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48,2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77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Bois </a:t>
                      </a:r>
                      <a:r>
                        <a:rPr lang="fr-B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juvénile</a:t>
                      </a:r>
                    </a:p>
                    <a:p>
                      <a:pPr algn="ctr" fontAlgn="b"/>
                      <a:r>
                        <a:rPr lang="fr-BE" sz="14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(% sur bille de 10 m)</a:t>
                      </a:r>
                      <a:endParaRPr lang="fr-BE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16,4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17,7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21,1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25,3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3163013" y="2579859"/>
            <a:ext cx="5688632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3162284" y="3454346"/>
            <a:ext cx="5688632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/>
          <p:cNvSpPr/>
          <p:nvPr/>
        </p:nvSpPr>
        <p:spPr>
          <a:xfrm>
            <a:off x="3162284" y="3885665"/>
            <a:ext cx="5688632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Rectangle 40"/>
          <p:cNvSpPr/>
          <p:nvPr/>
        </p:nvSpPr>
        <p:spPr>
          <a:xfrm>
            <a:off x="3163013" y="5192200"/>
            <a:ext cx="5688632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 animBg="1"/>
      <p:bldP spid="39" grpId="1" animBg="1"/>
      <p:bldP spid="40" grpId="1" animBg="1"/>
      <p:bldP spid="40" grpId="2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Perspectives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Appui à la mise au point des nouvelles normes sylvicoles DNF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Formation d’un groupe de travail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Les scénarios envisagés seront testés dans GYMNOS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Mise à jour des anciennes tables de production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Reflet des sylvicultures d’aujourd’hui ET de demain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Amélioration du module de simulation GYMNOS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Estimation des caractéristiques technologiques du bois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Calculs de rentabilité économique</a:t>
            </a: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680461" y="4826333"/>
            <a:ext cx="7315200" cy="571500"/>
          </a:xfrm>
        </p:spPr>
        <p:txBody>
          <a:bodyPr anchor="ctr" anchorCtr="0">
            <a:noAutofit/>
          </a:bodyPr>
          <a:lstStyle/>
          <a:p>
            <a:pPr algn="ctr"/>
            <a:r>
              <a:rPr lang="fr-BE" sz="4000" dirty="0" smtClean="0">
                <a:solidFill>
                  <a:srgbClr val="FF9933"/>
                </a:solidFill>
              </a:rPr>
              <a:t>Merci pour votre attention</a:t>
            </a:r>
            <a:endParaRPr lang="fr-BE" sz="4000" dirty="0">
              <a:solidFill>
                <a:srgbClr val="FF9933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-46180" y="3907846"/>
            <a:ext cx="1547664" cy="552983"/>
          </a:xfrm>
        </p:spPr>
        <p:txBody>
          <a:bodyPr/>
          <a:lstStyle/>
          <a:p>
            <a:pPr algn="ctr"/>
            <a:r>
              <a:rPr lang="fr-FR" sz="1400" dirty="0" smtClean="0"/>
              <a:t>J</a:t>
            </a:r>
            <a:r>
              <a:rPr kumimoji="0" lang="fr-FR" sz="1400" dirty="0" smtClean="0"/>
              <a:t>érôme </a:t>
            </a:r>
            <a:r>
              <a:rPr kumimoji="0" lang="fr-FR" sz="1400" dirty="0" err="1" smtClean="0"/>
              <a:t>Perin</a:t>
            </a:r>
            <a:endParaRPr kumimoji="0" lang="fr-FR" sz="1400" dirty="0" smtClean="0"/>
          </a:p>
          <a:p>
            <a:pPr algn="ctr"/>
            <a:r>
              <a:rPr lang="fr-FR" sz="1400" dirty="0" smtClean="0"/>
              <a:t>j</a:t>
            </a:r>
            <a:r>
              <a:rPr kumimoji="0" lang="fr-FR" sz="1400" dirty="0" smtClean="0"/>
              <a:t>.perin@ulg.ac.be</a:t>
            </a:r>
            <a:endParaRPr kumimoji="0" lang="fr-FR" sz="1400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31" r="3829" b="5002"/>
          <a:stretch>
            <a:fillRect/>
          </a:stretch>
        </p:blipFill>
        <p:spPr bwMode="auto">
          <a:xfrm>
            <a:off x="1547277" y="1771"/>
            <a:ext cx="7594549" cy="381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DG03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01" y="3956717"/>
            <a:ext cx="415921" cy="4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SPWTR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5" y="3969836"/>
            <a:ext cx="731489" cy="38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ulgtra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27634"/>
            <a:ext cx="633670" cy="47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e&amp;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61" y="3985290"/>
            <a:ext cx="44880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374337" y="3887678"/>
            <a:ext cx="14633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7"/>
              </a:buBlip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7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7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b="1" dirty="0">
                <a:solidFill>
                  <a:srgbClr val="339966"/>
                </a:solidFill>
                <a:latin typeface="+mj-lt"/>
                <a:cs typeface="Arial" charset="0"/>
              </a:rPr>
              <a:t>Gestion des Ressources forestières et des Milieux naturels</a:t>
            </a:r>
            <a:endParaRPr lang="fr-FR" altLang="fr-FR" sz="1000" b="1" dirty="0">
              <a:solidFill>
                <a:srgbClr val="339966"/>
              </a:solidFill>
              <a:latin typeface="+mj-lt"/>
              <a:cs typeface="Arial" charset="0"/>
            </a:endParaRPr>
          </a:p>
        </p:txBody>
      </p:sp>
      <p:pic>
        <p:nvPicPr>
          <p:cNvPr id="12" name="Picture 2" descr="D:\Divers\logos\GxABT_transpar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69" y="3958235"/>
            <a:ext cx="1248817" cy="412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Origine des données utilisées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3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1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Inventaire Permanent des Ressources Forestières de Wallonie: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Environ 2800 placettes en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peuplements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résineux</a:t>
            </a: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Réseau d’observations et mesures réalisées par </a:t>
            </a:r>
            <a:r>
              <a:rPr lang="fr-BE" sz="2400" b="1" kern="0" dirty="0" err="1" smtClean="0">
                <a:solidFill>
                  <a:sysClr val="windowText" lastClr="000000"/>
                </a:solidFill>
              </a:rPr>
              <a:t>GxABT</a:t>
            </a:r>
            <a:r>
              <a:rPr lang="fr-BE" sz="2400" b="1" kern="0" dirty="0" smtClean="0">
                <a:solidFill>
                  <a:sysClr val="windowText" lastClr="000000"/>
                </a:solidFill>
              </a:rPr>
              <a:t>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Environ 850 placettes en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peuplements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résineux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Plus de 200 analyses de tiges sur Dg, </a:t>
            </a:r>
            <a:r>
              <a:rPr lang="fr-BE" sz="2400" kern="0" dirty="0" err="1" smtClean="0">
                <a:solidFill>
                  <a:sysClr val="windowText" lastClr="000000"/>
                </a:solidFill>
              </a:rPr>
              <a:t>Ep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 et </a:t>
            </a:r>
            <a:r>
              <a:rPr lang="fr-BE" sz="2400" kern="0" dirty="0" err="1" smtClean="0">
                <a:solidFill>
                  <a:sysClr val="windowText" lastClr="000000"/>
                </a:solidFill>
              </a:rPr>
              <a:t>Mz</a:t>
            </a:r>
            <a:endParaRPr lang="fr-BE" sz="24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0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Diverses collaborations: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UCL (dispositifs éclaircies épicéa)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DEMNA (analyses de tiges sur douglas)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DNF (données d’inventaires forestiers de gestion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)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</a:t>
            </a:r>
            <a:r>
              <a:rPr lang="fr-BE" sz="2400" kern="0" dirty="0" smtClean="0">
                <a:solidFill>
                  <a:sysClr val="windowText" lastClr="000000"/>
                </a:solidFill>
              </a:rPr>
              <a:t>Forêt Wallonne (données d’exercices de martelage)</a:t>
            </a: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Résultats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Outils finalisés: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Nouveaux modèles de croissance en hauteur dominante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Nouvelles courbes de productivités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Estimateur de l’indice de productivité (</a:t>
            </a:r>
            <a:r>
              <a:rPr lang="fr-BE" sz="2200" kern="0" dirty="0" err="1" smtClean="0">
                <a:solidFill>
                  <a:sysClr val="windowText" lastClr="000000"/>
                </a:solidFill>
              </a:rPr>
              <a:t>Hdom</a:t>
            </a:r>
            <a:r>
              <a:rPr lang="fr-BE" sz="2200" kern="0" dirty="0" smtClean="0">
                <a:solidFill>
                  <a:sysClr val="windowText" lastClr="000000"/>
                </a:solidFill>
              </a:rPr>
              <a:t> à 50 ans)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Simulateur d’évolution des peuplements résineux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Simulation complète (plantation, éclaircies, croissance)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Permet de tester et comparer des scénarios sylvicoles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Outils en cours de finalisation: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Scénarios sylvicoles multi-objectifs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Nouvelles tables de production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fr-BE" sz="3600" b="1" dirty="0" smtClean="0">
                <a:solidFill>
                  <a:srgbClr val="FF9933"/>
                </a:solidFill>
              </a:rPr>
              <a:t>De nouvelles courbes de productivité</a:t>
            </a:r>
            <a:endParaRPr lang="fr-BE" sz="3600" b="1" dirty="0">
              <a:solidFill>
                <a:srgbClr val="FF993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kumimoji="0" lang="fr-FR" sz="3600" b="1" dirty="0" smtClean="0">
                <a:solidFill>
                  <a:srgbClr val="FFFFFF"/>
                </a:solidFill>
              </a:rPr>
              <a:t>1.</a:t>
            </a:r>
            <a:endParaRPr kumimoji="0" lang="fr-FR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 nouvelles courbes de productivité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La mise à jour des anciennes courbes s’imposait: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Amélioration globale du niveau moyen de productivité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Sélection génétique (provenances certifiées)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Abandon des stations les moins productives</a:t>
            </a:r>
          </a:p>
          <a:p>
            <a:pPr lvl="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fr-BE" sz="2200" kern="0" dirty="0" smtClean="0">
                <a:solidFill>
                  <a:sysClr val="windowText" lastClr="000000"/>
                </a:solidFill>
              </a:rPr>
              <a:t> …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Evolution des méthodes statistiques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Harmonisation des modèles: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Simplicité d’utilisation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Validation de la forme du modèle sur plusieurs espèces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BE" sz="2400" kern="0" dirty="0" smtClean="0">
                <a:solidFill>
                  <a:sysClr val="windowText" lastClr="000000"/>
                </a:solidFill>
              </a:rPr>
              <a:t> Permet une comparaison directe</a:t>
            </a:r>
          </a:p>
          <a:p>
            <a:pPr lvl="0">
              <a:spcBef>
                <a:spcPct val="0"/>
              </a:spcBef>
              <a:defRPr/>
            </a:pPr>
            <a:endParaRPr lang="fr-BE" sz="2400" b="1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BE" sz="2800" kern="0" dirty="0" smtClean="0">
              <a:solidFill>
                <a:sysClr val="windowText" lastClr="0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fr-FR" sz="20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 nouvelles courbes de productivité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Comparaison des courbes de productivité moyenne:</a:t>
            </a:r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408" y="1170000"/>
            <a:ext cx="684000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 nouvelles courbes de productivité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Comparaison des accroissements courants en </a:t>
            </a:r>
            <a:r>
              <a:rPr lang="fr-BE" sz="2400" b="1" kern="0" dirty="0" err="1" smtClean="0">
                <a:solidFill>
                  <a:sysClr val="windowText" lastClr="000000"/>
                </a:solidFill>
              </a:rPr>
              <a:t>Hdom</a:t>
            </a:r>
            <a:r>
              <a:rPr lang="fr-BE" sz="2400" b="1" kern="0" dirty="0" smtClean="0">
                <a:solidFill>
                  <a:sysClr val="windowText" lastClr="000000"/>
                </a:solidFill>
              </a:rPr>
              <a:t>:</a:t>
            </a:r>
          </a:p>
        </p:txBody>
      </p:sp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000" y="1170000"/>
            <a:ext cx="684000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 nouvelles classes de productivité 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511174" y="121197"/>
            <a:ext cx="533400" cy="481236"/>
          </a:xfrm>
        </p:spPr>
        <p:txBody>
          <a:bodyPr/>
          <a:lstStyle/>
          <a:p>
            <a:fld id="{8F82E0A0-C266-4798-8C8F-B9F91E9DA37E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000" y="1170000"/>
            <a:ext cx="684000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2"/>
          <p:cNvSpPr txBox="1">
            <a:spLocks/>
          </p:cNvSpPr>
          <p:nvPr/>
        </p:nvSpPr>
        <p:spPr>
          <a:xfrm>
            <a:off x="704834" y="841277"/>
            <a:ext cx="8352928" cy="4736526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>
              <a:spcBef>
                <a:spcPct val="0"/>
              </a:spcBef>
              <a:defRPr/>
            </a:pPr>
            <a:r>
              <a:rPr lang="fr-BE" sz="2400" b="1" kern="0" dirty="0" smtClean="0">
                <a:solidFill>
                  <a:sysClr val="windowText" lastClr="000000"/>
                </a:solidFill>
              </a:rPr>
              <a:t>Distribution des niveaux de productivité en RW: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2473135" y="1705372"/>
            <a:ext cx="5389967" cy="3403219"/>
            <a:chOff x="2473135" y="1705372"/>
            <a:chExt cx="5389967" cy="3403219"/>
          </a:xfrm>
        </p:grpSpPr>
        <p:sp>
          <p:nvSpPr>
            <p:cNvPr id="6" name="Rectangle 5"/>
            <p:cNvSpPr/>
            <p:nvPr/>
          </p:nvSpPr>
          <p:spPr>
            <a:xfrm>
              <a:off x="2473135" y="1705372"/>
              <a:ext cx="1008112" cy="3403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70665" y="1705372"/>
              <a:ext cx="936104" cy="3395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26998" y="1705372"/>
              <a:ext cx="936104" cy="3395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627784" y="2065412"/>
              <a:ext cx="72008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84 %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85205" y="2065412"/>
              <a:ext cx="72008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83 %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092280" y="2065412"/>
              <a:ext cx="72008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rgbClr val="FF0000"/>
                  </a:solidFill>
                </a:rPr>
                <a:t>91 %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1D561D9-3D28-4F92-840C-AA49059402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1106</Words>
  <Application>Microsoft Office PowerPoint</Application>
  <PresentationFormat>Affichage à l'écran (16:10)</PresentationFormat>
  <Paragraphs>414</Paragraphs>
  <Slides>22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WidescreenPres</vt:lpstr>
      <vt:lpstr>Accord-cadre de recherche et de vulgarisation forestières</vt:lpstr>
      <vt:lpstr>Objectifs</vt:lpstr>
      <vt:lpstr>Origine des données utilisées</vt:lpstr>
      <vt:lpstr>Résultats</vt:lpstr>
      <vt:lpstr>De nouvelles courbes de productivité</vt:lpstr>
      <vt:lpstr>De nouvelles courbes de productivité</vt:lpstr>
      <vt:lpstr>De nouvelles courbes de productivité</vt:lpstr>
      <vt:lpstr>De nouvelles courbes de productivité</vt:lpstr>
      <vt:lpstr>De nouvelles classes de productivité </vt:lpstr>
      <vt:lpstr>Un estimateur de l’indice de productivité</vt:lpstr>
      <vt:lpstr>Un estimateur de l’indice de productivité</vt:lpstr>
      <vt:lpstr>Le simulateur GYMNOS</vt:lpstr>
      <vt:lpstr>Le simulateur GYMNOS</vt:lpstr>
      <vt:lpstr>Le simulateur GYMNOS</vt:lpstr>
      <vt:lpstr>Le simulateur GYMNOS</vt:lpstr>
      <vt:lpstr>Le simulateur GYMNOS</vt:lpstr>
      <vt:lpstr>Le simulateur GYMNOS</vt:lpstr>
      <vt:lpstr>Le simulateur GYMNOS</vt:lpstr>
      <vt:lpstr>Le simulateur GYMNOS</vt:lpstr>
      <vt:lpstr>Le simulateur GYMNOS</vt:lpstr>
      <vt:lpstr>Perspectives</vt:lpstr>
      <vt:lpstr>Diapositive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2013-10-19T09:35:34Z</dcterms:created>
  <dcterms:modified xsi:type="dcterms:W3CDTF">2014-01-27T16:47:57Z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TC101769309990</vt:lpwstr>
  </property>
</Properties>
</file>