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57" r:id="rId3"/>
    <p:sldId id="258" r:id="rId4"/>
    <p:sldId id="259" r:id="rId5"/>
    <p:sldId id="260" r:id="rId6"/>
    <p:sldId id="263" r:id="rId7"/>
    <p:sldId id="264" r:id="rId8"/>
    <p:sldId id="261" r:id="rId9"/>
    <p:sldId id="262" r:id="rId10"/>
    <p:sldId id="265" r:id="rId11"/>
    <p:sldId id="266" r:id="rId12"/>
    <p:sldId id="267" r:id="rId13"/>
    <p:sldId id="270" r:id="rId14"/>
    <p:sldId id="268" r:id="rId15"/>
    <p:sldId id="269" r:id="rId16"/>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92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D67B53-D7DD-3744-855B-5B567B30382D}" type="datetimeFigureOut">
              <a:rPr lang="it-IT" smtClean="0"/>
              <a:t>29/11/13</a:t>
            </a:fld>
            <a:endParaRPr lang="en-GB"/>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59B575-6276-3843-ACF0-C6A0360378CB}" type="slidenum">
              <a:rPr lang="en-GB" smtClean="0"/>
              <a:t>‹n.›</a:t>
            </a:fld>
            <a:endParaRPr lang="en-GB"/>
          </a:p>
        </p:txBody>
      </p:sp>
    </p:spTree>
    <p:extLst>
      <p:ext uri="{BB962C8B-B14F-4D97-AF65-F5344CB8AC3E}">
        <p14:creationId xmlns:p14="http://schemas.microsoft.com/office/powerpoint/2010/main" val="15034295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So that poor people take up essential services, as it is not so much a problem of supply of these services (opportunity costs)</a:t>
            </a: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B359B575-6276-3843-ACF0-C6A0360378CB}" type="slidenum">
              <a:rPr lang="en-GB" smtClean="0"/>
              <a:t>4</a:t>
            </a:fld>
            <a:endParaRPr lang="en-GB"/>
          </a:p>
        </p:txBody>
      </p:sp>
    </p:spTree>
    <p:extLst>
      <p:ext uri="{BB962C8B-B14F-4D97-AF65-F5344CB8AC3E}">
        <p14:creationId xmlns:p14="http://schemas.microsoft.com/office/powerpoint/2010/main" val="2655531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dirty="0" smtClean="0"/>
              <a:t>2.2 i.e. less staff is required</a:t>
            </a:r>
          </a:p>
          <a:p>
            <a:r>
              <a:rPr lang="en-GB" dirty="0" smtClean="0"/>
              <a:t>2.4 institutional credit, less risk,</a:t>
            </a:r>
            <a:r>
              <a:rPr lang="en-GB" baseline="0" dirty="0" smtClean="0"/>
              <a:t> possibility of saving</a:t>
            </a:r>
          </a:p>
          <a:p>
            <a:r>
              <a:rPr lang="en-GB" baseline="0" dirty="0" smtClean="0"/>
              <a:t>International experience suggests women tend to invest more on </a:t>
            </a:r>
            <a:r>
              <a:rPr lang="en-GB" baseline="0" dirty="0" err="1" smtClean="0"/>
              <a:t>familiy</a:t>
            </a:r>
            <a:r>
              <a:rPr lang="en-GB" baseline="0" dirty="0" smtClean="0"/>
              <a:t> health and education and less on </a:t>
            </a:r>
            <a:r>
              <a:rPr lang="en-GB" baseline="0" dirty="0" err="1" smtClean="0"/>
              <a:t>alchool</a:t>
            </a:r>
            <a:r>
              <a:rPr lang="en-GB" baseline="0" dirty="0" smtClean="0"/>
              <a:t> and drugs,</a:t>
            </a:r>
            <a:endParaRPr lang="en-GB" dirty="0"/>
          </a:p>
        </p:txBody>
      </p:sp>
      <p:sp>
        <p:nvSpPr>
          <p:cNvPr id="4" name="Segnaposto numero diapositiva 3"/>
          <p:cNvSpPr>
            <a:spLocks noGrp="1"/>
          </p:cNvSpPr>
          <p:nvPr>
            <p:ph type="sldNum" sz="quarter" idx="10"/>
          </p:nvPr>
        </p:nvSpPr>
        <p:spPr/>
        <p:txBody>
          <a:bodyPr/>
          <a:lstStyle/>
          <a:p>
            <a:fld id="{B359B575-6276-3843-ACF0-C6A0360378CB}" type="slidenum">
              <a:rPr lang="en-GB" smtClean="0"/>
              <a:t>7</a:t>
            </a:fld>
            <a:endParaRPr lang="en-GB"/>
          </a:p>
        </p:txBody>
      </p:sp>
    </p:spTree>
    <p:extLst>
      <p:ext uri="{BB962C8B-B14F-4D97-AF65-F5344CB8AC3E}">
        <p14:creationId xmlns:p14="http://schemas.microsoft.com/office/powerpoint/2010/main" val="4224801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dirty="0" smtClean="0"/>
              <a:t>1.1 even</a:t>
            </a:r>
            <a:r>
              <a:rPr lang="en-GB" baseline="0" dirty="0" smtClean="0"/>
              <a:t> if services are widely available it doesn’t mean that people use these services. Especially for education there could be opportunity costs (making children work could be essential for families…)</a:t>
            </a:r>
          </a:p>
          <a:p>
            <a:r>
              <a:rPr lang="en-GB" baseline="0" dirty="0" smtClean="0"/>
              <a:t>1.2 people who do not take up these services despite the incentives of cash transfers might be in need of additional help, so further investigation is needed.</a:t>
            </a:r>
            <a:endParaRPr lang="en-GB" dirty="0" smtClean="0"/>
          </a:p>
          <a:p>
            <a:r>
              <a:rPr lang="en-GB" dirty="0" smtClean="0"/>
              <a:t>2 not only the first three children. The fourth (fifth, sixth etc.) children may not be covered by the transfer system, but they STILL need</a:t>
            </a:r>
            <a:r>
              <a:rPr lang="en-GB" baseline="0" dirty="0" smtClean="0"/>
              <a:t> to respect </a:t>
            </a:r>
            <a:r>
              <a:rPr lang="en-GB" baseline="0" dirty="0" err="1" smtClean="0"/>
              <a:t>conditionalities</a:t>
            </a:r>
            <a:endParaRPr lang="en-GB" dirty="0"/>
          </a:p>
        </p:txBody>
      </p:sp>
      <p:sp>
        <p:nvSpPr>
          <p:cNvPr id="4" name="Segnaposto numero diapositiva 3"/>
          <p:cNvSpPr>
            <a:spLocks noGrp="1"/>
          </p:cNvSpPr>
          <p:nvPr>
            <p:ph type="sldNum" sz="quarter" idx="10"/>
          </p:nvPr>
        </p:nvSpPr>
        <p:spPr/>
        <p:txBody>
          <a:bodyPr/>
          <a:lstStyle/>
          <a:p>
            <a:fld id="{B359B575-6276-3843-ACF0-C6A0360378CB}" type="slidenum">
              <a:rPr lang="en-GB" smtClean="0"/>
              <a:t>10</a:t>
            </a:fld>
            <a:endParaRPr lang="en-GB"/>
          </a:p>
        </p:txBody>
      </p:sp>
    </p:spTree>
    <p:extLst>
      <p:ext uri="{BB962C8B-B14F-4D97-AF65-F5344CB8AC3E}">
        <p14:creationId xmlns:p14="http://schemas.microsoft.com/office/powerpoint/2010/main" val="936218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dirty="0" smtClean="0"/>
              <a:t>1 sporadically, teachers tend to underreport because they don t want poor people to loose benefits</a:t>
            </a:r>
            <a:endParaRPr lang="en-GB" dirty="0"/>
          </a:p>
        </p:txBody>
      </p:sp>
      <p:sp>
        <p:nvSpPr>
          <p:cNvPr id="4" name="Segnaposto numero diapositiva 3"/>
          <p:cNvSpPr>
            <a:spLocks noGrp="1"/>
          </p:cNvSpPr>
          <p:nvPr>
            <p:ph type="sldNum" sz="quarter" idx="10"/>
          </p:nvPr>
        </p:nvSpPr>
        <p:spPr/>
        <p:txBody>
          <a:bodyPr/>
          <a:lstStyle/>
          <a:p>
            <a:fld id="{B359B575-6276-3843-ACF0-C6A0360378CB}" type="slidenum">
              <a:rPr lang="en-GB" smtClean="0"/>
              <a:t>11</a:t>
            </a:fld>
            <a:endParaRPr lang="en-GB"/>
          </a:p>
        </p:txBody>
      </p:sp>
    </p:spTree>
    <p:extLst>
      <p:ext uri="{BB962C8B-B14F-4D97-AF65-F5344CB8AC3E}">
        <p14:creationId xmlns:p14="http://schemas.microsoft.com/office/powerpoint/2010/main" val="143676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dirty="0" smtClean="0"/>
              <a:t>People previously excluded, </a:t>
            </a:r>
            <a:r>
              <a:rPr lang="en-GB" dirty="0" err="1" smtClean="0"/>
              <a:t>dstreet</a:t>
            </a:r>
            <a:r>
              <a:rPr lang="en-GB" dirty="0" smtClean="0"/>
              <a:t> dwellers, slaves </a:t>
            </a:r>
            <a:r>
              <a:rPr lang="en-GB" dirty="0" err="1" smtClean="0"/>
              <a:t>descendtys</a:t>
            </a:r>
            <a:r>
              <a:rPr lang="en-GB" dirty="0" smtClean="0"/>
              <a:t>, indigenous groups</a:t>
            </a:r>
            <a:endParaRPr lang="en-GB" dirty="0"/>
          </a:p>
        </p:txBody>
      </p:sp>
      <p:sp>
        <p:nvSpPr>
          <p:cNvPr id="4" name="Segnaposto numero diapositiva 3"/>
          <p:cNvSpPr>
            <a:spLocks noGrp="1"/>
          </p:cNvSpPr>
          <p:nvPr>
            <p:ph type="sldNum" sz="quarter" idx="10"/>
          </p:nvPr>
        </p:nvSpPr>
        <p:spPr/>
        <p:txBody>
          <a:bodyPr/>
          <a:lstStyle/>
          <a:p>
            <a:fld id="{B359B575-6276-3843-ACF0-C6A0360378CB}" type="slidenum">
              <a:rPr lang="en-GB" smtClean="0"/>
              <a:t>12</a:t>
            </a:fld>
            <a:endParaRPr lang="en-GB"/>
          </a:p>
        </p:txBody>
      </p:sp>
    </p:spTree>
    <p:extLst>
      <p:ext uri="{BB962C8B-B14F-4D97-AF65-F5344CB8AC3E}">
        <p14:creationId xmlns:p14="http://schemas.microsoft.com/office/powerpoint/2010/main" val="2218464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6B0F642-DF66-CF41-907C-1B0EA8680BC0}" type="datetimeFigureOut">
              <a:rPr lang="it-IT" smtClean="0"/>
              <a:t>29/11/13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36B0F642-DF66-CF41-907C-1B0EA8680BC0}" type="datetimeFigureOut">
              <a:rPr lang="it-IT" smtClean="0"/>
              <a:t>29/11/13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36B0F642-DF66-CF41-907C-1B0EA8680BC0}" type="datetimeFigureOut">
              <a:rPr lang="it-IT" smtClean="0"/>
              <a:t>29/11/13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36B0F642-DF66-CF41-907C-1B0EA8680BC0}" type="datetimeFigureOut">
              <a:rPr lang="it-IT" smtClean="0"/>
              <a:t>29/11/13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36B0F642-DF66-CF41-907C-1B0EA8680BC0}" type="datetimeFigureOut">
              <a:rPr lang="it-IT" smtClean="0"/>
              <a:t>29/11/13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6B0F642-DF66-CF41-907C-1B0EA8680BC0}" type="datetimeFigureOut">
              <a:rPr lang="it-IT" smtClean="0"/>
              <a:t>29/11/13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36B0F642-DF66-CF41-907C-1B0EA8680BC0}" type="datetimeFigureOut">
              <a:rPr lang="it-IT" smtClean="0"/>
              <a:t>29/11/13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36B0F642-DF66-CF41-907C-1B0EA8680BC0}" type="datetimeFigureOut">
              <a:rPr lang="it-IT" smtClean="0"/>
              <a:t>29/11/13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0F642-DF66-CF41-907C-1B0EA8680BC0}" type="datetimeFigureOut">
              <a:rPr lang="it-IT" smtClean="0"/>
              <a:t>29/11/13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7332E5-EF49-CD42-8249-1C1ED170254B}" type="slidenum">
              <a:rPr lang="en-GB" smtClean="0"/>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36B0F642-DF66-CF41-907C-1B0EA8680BC0}" type="datetimeFigureOut">
              <a:rPr lang="it-IT" smtClean="0"/>
              <a:t>29/11/13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7332E5-EF49-CD42-8249-1C1ED170254B}" type="slidenum">
              <a:rPr lang="en-GB" smtClean="0"/>
              <a:t>‹n.›</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36B0F642-DF66-CF41-907C-1B0EA8680BC0}" type="datetimeFigureOut">
              <a:rPr lang="it-IT" smtClean="0"/>
              <a:t>29/11/13</a:t>
            </a:fld>
            <a:endParaRPr lang="en-GB"/>
          </a:p>
        </p:txBody>
      </p:sp>
      <p:sp>
        <p:nvSpPr>
          <p:cNvPr id="9" name="Slide Number Placeholder 8"/>
          <p:cNvSpPr>
            <a:spLocks noGrp="1"/>
          </p:cNvSpPr>
          <p:nvPr>
            <p:ph type="sldNum" sz="quarter" idx="11"/>
          </p:nvPr>
        </p:nvSpPr>
        <p:spPr/>
        <p:txBody>
          <a:bodyPr/>
          <a:lstStyle/>
          <a:p>
            <a:fld id="{967332E5-EF49-CD42-8249-1C1ED170254B}" type="slidenum">
              <a:rPr lang="en-GB" smtClean="0"/>
              <a:t>‹n.›</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67332E5-EF49-CD42-8249-1C1ED170254B}" type="slidenum">
              <a:rPr lang="en-GB" smtClean="0"/>
              <a:t>‹n.›</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6B0F642-DF66-CF41-907C-1B0EA8680BC0}" type="datetimeFigureOut">
              <a:rPr lang="it-IT" smtClean="0"/>
              <a:t>29/11/13</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GB" dirty="0" smtClean="0"/>
              <a:t>Conditional Cash Transfers </a:t>
            </a:r>
            <a:endParaRPr lang="en-GB" dirty="0"/>
          </a:p>
        </p:txBody>
      </p:sp>
      <p:sp>
        <p:nvSpPr>
          <p:cNvPr id="3" name="Sottotitolo 2"/>
          <p:cNvSpPr>
            <a:spLocks noGrp="1"/>
          </p:cNvSpPr>
          <p:nvPr>
            <p:ph type="subTitle" idx="1"/>
          </p:nvPr>
        </p:nvSpPr>
        <p:spPr/>
        <p:txBody>
          <a:bodyPr>
            <a:normAutofit/>
          </a:bodyPr>
          <a:lstStyle/>
          <a:p>
            <a:r>
              <a:rPr lang="en-GB" sz="2400" dirty="0" smtClean="0">
                <a:solidFill>
                  <a:schemeClr val="tx1"/>
                </a:solidFill>
              </a:rPr>
              <a:t>Tackling Poverty and Inequalities in Brazil</a:t>
            </a:r>
            <a:endParaRPr lang="en-GB" sz="2400" dirty="0">
              <a:solidFill>
                <a:schemeClr val="tx1"/>
              </a:solidFill>
            </a:endParaRPr>
          </a:p>
        </p:txBody>
      </p:sp>
      <p:sp>
        <p:nvSpPr>
          <p:cNvPr id="4" name="CasellaDiTesto 3"/>
          <p:cNvSpPr txBox="1"/>
          <p:nvPr/>
        </p:nvSpPr>
        <p:spPr>
          <a:xfrm>
            <a:off x="685800" y="5747047"/>
            <a:ext cx="3515956" cy="369332"/>
          </a:xfrm>
          <a:prstGeom prst="rect">
            <a:avLst/>
          </a:prstGeom>
          <a:noFill/>
        </p:spPr>
        <p:txBody>
          <a:bodyPr wrap="none" rtlCol="0">
            <a:spAutoFit/>
          </a:bodyPr>
          <a:lstStyle/>
          <a:p>
            <a:r>
              <a:rPr lang="en-GB" dirty="0" smtClean="0"/>
              <a:t>Diego </a:t>
            </a:r>
            <a:r>
              <a:rPr lang="en-GB" dirty="0" err="1" smtClean="0"/>
              <a:t>Maiorano</a:t>
            </a:r>
            <a:r>
              <a:rPr lang="en-GB" dirty="0" smtClean="0"/>
              <a:t>, Liège, 29/11/2013</a:t>
            </a:r>
            <a:endParaRPr lang="en-GB" dirty="0"/>
          </a:p>
        </p:txBody>
      </p:sp>
    </p:spTree>
    <p:extLst>
      <p:ext uri="{BB962C8B-B14F-4D97-AF65-F5344CB8AC3E}">
        <p14:creationId xmlns:p14="http://schemas.microsoft.com/office/powerpoint/2010/main" val="78015041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err="1" smtClean="0"/>
              <a:t>Conditionalities</a:t>
            </a:r>
            <a:endParaRPr lang="en-GB" dirty="0"/>
          </a:p>
        </p:txBody>
      </p:sp>
      <p:sp>
        <p:nvSpPr>
          <p:cNvPr id="3" name="Segnaposto contenuto 2"/>
          <p:cNvSpPr>
            <a:spLocks noGrp="1"/>
          </p:cNvSpPr>
          <p:nvPr>
            <p:ph idx="1"/>
          </p:nvPr>
        </p:nvSpPr>
        <p:spPr/>
        <p:txBody>
          <a:bodyPr/>
          <a:lstStyle/>
          <a:p>
            <a:r>
              <a:rPr lang="en-GB" dirty="0" smtClean="0"/>
              <a:t>Three objectives:</a:t>
            </a:r>
          </a:p>
          <a:p>
            <a:pPr lvl="1"/>
            <a:r>
              <a:rPr lang="en-GB" dirty="0" smtClean="0"/>
              <a:t>Stop inter-generational transmission of poverty</a:t>
            </a:r>
          </a:p>
          <a:p>
            <a:pPr lvl="1"/>
            <a:r>
              <a:rPr lang="en-GB" dirty="0" smtClean="0"/>
              <a:t>“Red flags” for vulnerability</a:t>
            </a:r>
          </a:p>
          <a:p>
            <a:pPr lvl="2"/>
            <a:r>
              <a:rPr lang="en-GB" dirty="0" smtClean="0"/>
              <a:t>Non-compliance with </a:t>
            </a:r>
            <a:r>
              <a:rPr lang="en-GB" dirty="0" err="1" smtClean="0"/>
              <a:t>conditionalities</a:t>
            </a:r>
            <a:r>
              <a:rPr lang="en-GB" dirty="0" smtClean="0"/>
              <a:t> is not responded to with penalties, but further assistance</a:t>
            </a:r>
          </a:p>
          <a:p>
            <a:pPr lvl="2"/>
            <a:r>
              <a:rPr lang="en-GB" dirty="0" smtClean="0"/>
              <a:t>Repeated non-compliances lead to suspension or block of transfers</a:t>
            </a:r>
          </a:p>
          <a:p>
            <a:pPr lvl="1"/>
            <a:r>
              <a:rPr lang="en-GB" dirty="0" smtClean="0"/>
              <a:t>Legitimizing the programme</a:t>
            </a:r>
          </a:p>
          <a:p>
            <a:pPr lvl="2"/>
            <a:r>
              <a:rPr lang="en-GB" dirty="0" smtClean="0"/>
              <a:t>97% of Brazilians agree with requirements</a:t>
            </a:r>
          </a:p>
          <a:p>
            <a:pPr lvl="2"/>
            <a:r>
              <a:rPr lang="en-GB" dirty="0" smtClean="0"/>
              <a:t>83% say it’s a good or very good programme</a:t>
            </a:r>
          </a:p>
          <a:p>
            <a:pPr lvl="2"/>
            <a:r>
              <a:rPr lang="en-GB" dirty="0" smtClean="0"/>
              <a:t>Only 2% of beneficiaries disagree with </a:t>
            </a:r>
            <a:r>
              <a:rPr lang="en-GB" dirty="0" err="1" smtClean="0"/>
              <a:t>conditionalities</a:t>
            </a:r>
            <a:endParaRPr lang="en-GB" dirty="0" smtClean="0"/>
          </a:p>
          <a:p>
            <a:pPr lvl="2"/>
            <a:endParaRPr lang="en-GB" dirty="0" smtClean="0"/>
          </a:p>
          <a:p>
            <a:r>
              <a:rPr lang="en-GB" dirty="0" smtClean="0"/>
              <a:t>Cash transfers are conditional on </a:t>
            </a:r>
            <a:r>
              <a:rPr lang="en-GB" i="1" dirty="0" smtClean="0"/>
              <a:t>all</a:t>
            </a:r>
            <a:r>
              <a:rPr lang="en-GB" dirty="0" smtClean="0"/>
              <a:t> members of the family</a:t>
            </a:r>
            <a:endParaRPr lang="en-GB" dirty="0"/>
          </a:p>
        </p:txBody>
      </p:sp>
    </p:spTree>
    <p:extLst>
      <p:ext uri="{BB962C8B-B14F-4D97-AF65-F5344CB8AC3E}">
        <p14:creationId xmlns:p14="http://schemas.microsoft.com/office/powerpoint/2010/main" val="42300031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Monitoring of </a:t>
            </a:r>
            <a:r>
              <a:rPr lang="en-GB" dirty="0" err="1" smtClean="0"/>
              <a:t>Conditionalities</a:t>
            </a:r>
            <a:endParaRPr lang="en-GB" dirty="0"/>
          </a:p>
        </p:txBody>
      </p:sp>
      <p:sp>
        <p:nvSpPr>
          <p:cNvPr id="3" name="Segnaposto contenuto 2"/>
          <p:cNvSpPr>
            <a:spLocks noGrp="1"/>
          </p:cNvSpPr>
          <p:nvPr>
            <p:ph idx="1"/>
          </p:nvPr>
        </p:nvSpPr>
        <p:spPr/>
        <p:txBody>
          <a:bodyPr>
            <a:normAutofit fontScale="92500" lnSpcReduction="10000"/>
          </a:bodyPr>
          <a:lstStyle/>
          <a:p>
            <a:r>
              <a:rPr lang="en-GB" dirty="0" smtClean="0"/>
              <a:t>School attendance registered daily by teachers</a:t>
            </a:r>
          </a:p>
          <a:p>
            <a:r>
              <a:rPr lang="en-GB" dirty="0" smtClean="0"/>
              <a:t>Less than 5% of BFP beneficiaries has less than the prescribed 85% attendance</a:t>
            </a:r>
          </a:p>
          <a:p>
            <a:r>
              <a:rPr lang="en-GB" dirty="0" smtClean="0"/>
              <a:t>Information about the respect of </a:t>
            </a:r>
            <a:r>
              <a:rPr lang="en-GB" dirty="0" err="1" smtClean="0"/>
              <a:t>conditionalities</a:t>
            </a:r>
            <a:r>
              <a:rPr lang="en-GB" dirty="0" smtClean="0"/>
              <a:t> are gathered at health centres</a:t>
            </a:r>
          </a:p>
          <a:p>
            <a:r>
              <a:rPr lang="en-GB" dirty="0" smtClean="0"/>
              <a:t>Virtually all beneficiaries comply with health </a:t>
            </a:r>
            <a:r>
              <a:rPr lang="en-GB" dirty="0" err="1" smtClean="0"/>
              <a:t>conditionalities</a:t>
            </a:r>
            <a:endParaRPr lang="en-GB" dirty="0" smtClean="0"/>
          </a:p>
          <a:p>
            <a:r>
              <a:rPr lang="en-GB" dirty="0" smtClean="0"/>
              <a:t>Not all families are monitored</a:t>
            </a:r>
          </a:p>
          <a:p>
            <a:pPr lvl="1"/>
            <a:r>
              <a:rPr lang="en-GB" dirty="0" smtClean="0"/>
              <a:t>85% of school attendance</a:t>
            </a:r>
          </a:p>
          <a:p>
            <a:pPr lvl="1"/>
            <a:r>
              <a:rPr lang="en-GB" dirty="0" smtClean="0"/>
              <a:t>59% of health </a:t>
            </a:r>
            <a:r>
              <a:rPr lang="en-GB" dirty="0" err="1" smtClean="0"/>
              <a:t>conditionalities</a:t>
            </a:r>
            <a:endParaRPr lang="en-GB" dirty="0" smtClean="0"/>
          </a:p>
          <a:p>
            <a:r>
              <a:rPr lang="en-GB" dirty="0" smtClean="0"/>
              <a:t>Non-compliance leads to</a:t>
            </a:r>
          </a:p>
          <a:p>
            <a:pPr lvl="1"/>
            <a:r>
              <a:rPr lang="en-GB" dirty="0" smtClean="0"/>
              <a:t>Warning (and further investigation by authorities)</a:t>
            </a:r>
          </a:p>
          <a:p>
            <a:pPr lvl="1"/>
            <a:r>
              <a:rPr lang="en-GB" dirty="0" smtClean="0"/>
              <a:t>Blockage (30 days)</a:t>
            </a:r>
          </a:p>
          <a:p>
            <a:pPr lvl="1"/>
            <a:r>
              <a:rPr lang="en-GB" dirty="0" smtClean="0"/>
              <a:t>Suspension (2 60-day periods)</a:t>
            </a:r>
          </a:p>
          <a:p>
            <a:pPr lvl="1"/>
            <a:r>
              <a:rPr lang="en-GB" dirty="0" smtClean="0"/>
              <a:t>Cancellation of benefits</a:t>
            </a:r>
            <a:endParaRPr lang="en-GB" dirty="0"/>
          </a:p>
        </p:txBody>
      </p:sp>
    </p:spTree>
    <p:extLst>
      <p:ext uri="{BB962C8B-B14F-4D97-AF65-F5344CB8AC3E}">
        <p14:creationId xmlns:p14="http://schemas.microsoft.com/office/powerpoint/2010/main" val="20688367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Impact</a:t>
            </a:r>
            <a:endParaRPr lang="en-GB" dirty="0"/>
          </a:p>
        </p:txBody>
      </p:sp>
      <p:sp>
        <p:nvSpPr>
          <p:cNvPr id="3" name="Segnaposto contenuto 2"/>
          <p:cNvSpPr>
            <a:spLocks noGrp="1"/>
          </p:cNvSpPr>
          <p:nvPr>
            <p:ph idx="1"/>
          </p:nvPr>
        </p:nvSpPr>
        <p:spPr/>
        <p:txBody>
          <a:bodyPr>
            <a:normAutofit/>
          </a:bodyPr>
          <a:lstStyle/>
          <a:p>
            <a:r>
              <a:rPr lang="en-GB" dirty="0" smtClean="0"/>
              <a:t>Studies suggest CCTs had an important impact at reducing poverty and inequalities</a:t>
            </a:r>
          </a:p>
          <a:p>
            <a:pPr lvl="1"/>
            <a:r>
              <a:rPr lang="en-GB" dirty="0" smtClean="0"/>
              <a:t>Poverty dropped by 19% between 2003 and 2005</a:t>
            </a:r>
          </a:p>
          <a:p>
            <a:pPr lvl="1"/>
            <a:r>
              <a:rPr lang="en-GB" dirty="0" smtClean="0"/>
              <a:t>Inequalities dropped by 21% between 1995 and 2004</a:t>
            </a:r>
          </a:p>
          <a:p>
            <a:pPr lvl="1"/>
            <a:r>
              <a:rPr lang="en-GB" dirty="0" smtClean="0"/>
              <a:t>Inflation control and minimum wage legislation also very important</a:t>
            </a:r>
          </a:p>
          <a:p>
            <a:pPr lvl="1"/>
            <a:r>
              <a:rPr lang="en-GB" dirty="0" smtClean="0"/>
              <a:t>Recent studies claims </a:t>
            </a:r>
            <a:r>
              <a:rPr lang="en-GB" dirty="0" err="1" smtClean="0"/>
              <a:t>Bolsa</a:t>
            </a:r>
            <a:r>
              <a:rPr lang="en-GB" dirty="0" smtClean="0"/>
              <a:t> </a:t>
            </a:r>
            <a:r>
              <a:rPr lang="en-GB" dirty="0" err="1" smtClean="0"/>
              <a:t>Familia</a:t>
            </a:r>
            <a:r>
              <a:rPr lang="en-GB" dirty="0" smtClean="0"/>
              <a:t> alone is responsible for 28% of total poverty reduction</a:t>
            </a:r>
          </a:p>
          <a:p>
            <a:r>
              <a:rPr lang="en-GB" dirty="0" err="1" smtClean="0"/>
              <a:t>Bolsa</a:t>
            </a:r>
            <a:r>
              <a:rPr lang="en-GB" dirty="0" smtClean="0"/>
              <a:t> </a:t>
            </a:r>
            <a:r>
              <a:rPr lang="en-GB" dirty="0" err="1" smtClean="0"/>
              <a:t>Familia</a:t>
            </a:r>
            <a:r>
              <a:rPr lang="en-GB" dirty="0" smtClean="0"/>
              <a:t> included into the safety net people who were previously excluded by all forms of support</a:t>
            </a:r>
          </a:p>
          <a:p>
            <a:endParaRPr lang="en-GB" dirty="0"/>
          </a:p>
        </p:txBody>
      </p:sp>
    </p:spTree>
    <p:extLst>
      <p:ext uri="{BB962C8B-B14F-4D97-AF65-F5344CB8AC3E}">
        <p14:creationId xmlns:p14="http://schemas.microsoft.com/office/powerpoint/2010/main" val="1161080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Impact</a:t>
            </a:r>
            <a:endParaRPr lang="en-GB" dirty="0"/>
          </a:p>
        </p:txBody>
      </p:sp>
      <p:sp>
        <p:nvSpPr>
          <p:cNvPr id="3" name="Segnaposto contenuto 2"/>
          <p:cNvSpPr>
            <a:spLocks noGrp="1"/>
          </p:cNvSpPr>
          <p:nvPr>
            <p:ph idx="1"/>
          </p:nvPr>
        </p:nvSpPr>
        <p:spPr/>
        <p:txBody>
          <a:bodyPr/>
          <a:lstStyle/>
          <a:p>
            <a:r>
              <a:rPr lang="en-GB" dirty="0"/>
              <a:t>CCTs increased school attendance and lowered drop-outs</a:t>
            </a:r>
          </a:p>
          <a:p>
            <a:r>
              <a:rPr lang="en-GB" dirty="0"/>
              <a:t>Additional income is spent of food, school items</a:t>
            </a:r>
          </a:p>
          <a:p>
            <a:r>
              <a:rPr lang="en-GB" dirty="0"/>
              <a:t>CCTs stimulated the economy in poor areas</a:t>
            </a:r>
          </a:p>
          <a:p>
            <a:r>
              <a:rPr lang="en-GB" dirty="0"/>
              <a:t>Women </a:t>
            </a:r>
            <a:r>
              <a:rPr lang="en-GB" dirty="0" smtClean="0"/>
              <a:t>empowerment</a:t>
            </a:r>
          </a:p>
          <a:p>
            <a:r>
              <a:rPr lang="en-GB" dirty="0" smtClean="0"/>
              <a:t>Reduced migration, especially from the North-east</a:t>
            </a:r>
          </a:p>
          <a:p>
            <a:pPr lvl="1"/>
            <a:r>
              <a:rPr lang="en-GB" dirty="0" smtClean="0"/>
              <a:t>Not much migration, even during drought years</a:t>
            </a:r>
          </a:p>
          <a:p>
            <a:r>
              <a:rPr lang="en-GB" dirty="0"/>
              <a:t>Brazil is now being consulted for advice on income transfer programmes by countries across Africa (Ghana, Angola, Mozambique), the Middle East (Egypt, Turkey) and Asia (including India). Even New York City has implemented a version of the programme.</a:t>
            </a:r>
            <a:endParaRPr lang="en-GB" dirty="0" smtClean="0"/>
          </a:p>
        </p:txBody>
      </p:sp>
    </p:spTree>
    <p:extLst>
      <p:ext uri="{BB962C8B-B14F-4D97-AF65-F5344CB8AC3E}">
        <p14:creationId xmlns:p14="http://schemas.microsoft.com/office/powerpoint/2010/main" val="5966189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Problems</a:t>
            </a:r>
            <a:endParaRPr lang="en-GB" dirty="0"/>
          </a:p>
        </p:txBody>
      </p:sp>
      <p:sp>
        <p:nvSpPr>
          <p:cNvPr id="3" name="Segnaposto contenuto 2"/>
          <p:cNvSpPr>
            <a:spLocks noGrp="1"/>
          </p:cNvSpPr>
          <p:nvPr>
            <p:ph idx="1"/>
          </p:nvPr>
        </p:nvSpPr>
        <p:spPr/>
        <p:txBody>
          <a:bodyPr/>
          <a:lstStyle/>
          <a:p>
            <a:r>
              <a:rPr lang="en-GB" dirty="0" err="1" smtClean="0"/>
              <a:t>Clientelism</a:t>
            </a:r>
            <a:r>
              <a:rPr lang="en-GB" dirty="0" smtClean="0"/>
              <a:t> affecting beneficiaries selection and monitoring</a:t>
            </a:r>
          </a:p>
          <a:p>
            <a:r>
              <a:rPr lang="en-GB" dirty="0" smtClean="0"/>
              <a:t>Are cash transfers creating a culture of dependency on the state?</a:t>
            </a:r>
          </a:p>
          <a:p>
            <a:pPr lvl="1"/>
            <a:r>
              <a:rPr lang="en-GB" dirty="0" smtClean="0"/>
              <a:t>It will be politically impossible to </a:t>
            </a:r>
            <a:r>
              <a:rPr lang="en-GB" dirty="0" smtClean="0"/>
              <a:t>cancel, and very difficult to </a:t>
            </a:r>
            <a:r>
              <a:rPr lang="en-GB" dirty="0" smtClean="0"/>
              <a:t>phase out the scheme</a:t>
            </a:r>
          </a:p>
          <a:p>
            <a:r>
              <a:rPr lang="en-GB" dirty="0" smtClean="0"/>
              <a:t>Resources invested in CCTs can divert investments in other social sectors</a:t>
            </a:r>
          </a:p>
          <a:p>
            <a:pPr lvl="1"/>
            <a:r>
              <a:rPr lang="en-GB" dirty="0" smtClean="0"/>
              <a:t>E.g. investing on quality health and education facilities</a:t>
            </a:r>
            <a:endParaRPr lang="en-GB" dirty="0"/>
          </a:p>
        </p:txBody>
      </p:sp>
    </p:spTree>
    <p:extLst>
      <p:ext uri="{BB962C8B-B14F-4D97-AF65-F5344CB8AC3E}">
        <p14:creationId xmlns:p14="http://schemas.microsoft.com/office/powerpoint/2010/main" val="19844004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Contact</a:t>
            </a:r>
            <a:endParaRPr lang="en-GB" dirty="0"/>
          </a:p>
        </p:txBody>
      </p:sp>
      <p:sp>
        <p:nvSpPr>
          <p:cNvPr id="3" name="Segnaposto contenuto 2"/>
          <p:cNvSpPr>
            <a:spLocks noGrp="1"/>
          </p:cNvSpPr>
          <p:nvPr>
            <p:ph idx="1"/>
          </p:nvPr>
        </p:nvSpPr>
        <p:spPr/>
        <p:txBody>
          <a:bodyPr/>
          <a:lstStyle/>
          <a:p>
            <a:r>
              <a:rPr lang="en-GB" dirty="0" err="1" smtClean="0"/>
              <a:t>d.maiorano@ulg.ac.be</a:t>
            </a:r>
            <a:endParaRPr lang="en-GB" dirty="0"/>
          </a:p>
        </p:txBody>
      </p:sp>
    </p:spTree>
    <p:extLst>
      <p:ext uri="{BB962C8B-B14F-4D97-AF65-F5344CB8AC3E}">
        <p14:creationId xmlns:p14="http://schemas.microsoft.com/office/powerpoint/2010/main" val="41930838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en-GB" dirty="0" smtClean="0"/>
              <a:t>What are conditional cash transfers?</a:t>
            </a:r>
            <a:endParaRPr lang="en-GB" dirty="0"/>
          </a:p>
        </p:txBody>
      </p:sp>
      <p:sp>
        <p:nvSpPr>
          <p:cNvPr id="3" name="Segnaposto contenuto 2"/>
          <p:cNvSpPr>
            <a:spLocks noGrp="1"/>
          </p:cNvSpPr>
          <p:nvPr>
            <p:ph idx="1"/>
          </p:nvPr>
        </p:nvSpPr>
        <p:spPr/>
        <p:txBody>
          <a:bodyPr/>
          <a:lstStyle/>
          <a:p>
            <a:r>
              <a:rPr lang="en-GB" dirty="0" smtClean="0"/>
              <a:t>The state gives cash to poor people IF they respect certain conditions</a:t>
            </a:r>
          </a:p>
          <a:p>
            <a:pPr lvl="1"/>
            <a:r>
              <a:rPr lang="en-GB" dirty="0" smtClean="0"/>
              <a:t>Health</a:t>
            </a:r>
          </a:p>
          <a:p>
            <a:pPr lvl="1"/>
            <a:r>
              <a:rPr lang="en-GB" dirty="0" smtClean="0"/>
              <a:t>Education</a:t>
            </a:r>
          </a:p>
          <a:p>
            <a:r>
              <a:rPr lang="en-GB" dirty="0" smtClean="0"/>
              <a:t>They comes from the convergence of two lines of thought</a:t>
            </a:r>
          </a:p>
          <a:p>
            <a:pPr lvl="1"/>
            <a:r>
              <a:rPr lang="en-GB" dirty="0" smtClean="0"/>
              <a:t>Providing minimum income</a:t>
            </a:r>
          </a:p>
          <a:p>
            <a:pPr lvl="1"/>
            <a:r>
              <a:rPr lang="en-GB" dirty="0" smtClean="0"/>
              <a:t>Attack the root causes of poverty</a:t>
            </a:r>
          </a:p>
          <a:p>
            <a:endParaRPr lang="en-GB" dirty="0"/>
          </a:p>
        </p:txBody>
      </p:sp>
    </p:spTree>
    <p:extLst>
      <p:ext uri="{BB962C8B-B14F-4D97-AF65-F5344CB8AC3E}">
        <p14:creationId xmlns:p14="http://schemas.microsoft.com/office/powerpoint/2010/main" val="38235966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CCT in Brazil - Background</a:t>
            </a:r>
            <a:endParaRPr lang="en-GB" dirty="0"/>
          </a:p>
        </p:txBody>
      </p:sp>
      <p:sp>
        <p:nvSpPr>
          <p:cNvPr id="3" name="Segnaposto contenuto 2"/>
          <p:cNvSpPr>
            <a:spLocks noGrp="1"/>
          </p:cNvSpPr>
          <p:nvPr>
            <p:ph idx="1"/>
          </p:nvPr>
        </p:nvSpPr>
        <p:spPr/>
        <p:txBody>
          <a:bodyPr/>
          <a:lstStyle/>
          <a:p>
            <a:r>
              <a:rPr lang="en-GB" dirty="0" smtClean="0"/>
              <a:t>First pioneered in two municipalities, then adopted nationally</a:t>
            </a:r>
          </a:p>
          <a:p>
            <a:r>
              <a:rPr lang="en-GB" dirty="0" smtClean="0"/>
              <a:t>Late 1990s: first nation-wide CCT programmes</a:t>
            </a:r>
          </a:p>
          <a:p>
            <a:r>
              <a:rPr lang="en-GB" dirty="0" smtClean="0"/>
              <a:t>2003: President Lula launched the “Zero Hunger” (</a:t>
            </a:r>
            <a:r>
              <a:rPr lang="en-GB" dirty="0" err="1" smtClean="0"/>
              <a:t>Fome</a:t>
            </a:r>
            <a:r>
              <a:rPr lang="en-GB" dirty="0" smtClean="0"/>
              <a:t> Zero) programme</a:t>
            </a:r>
          </a:p>
          <a:p>
            <a:pPr lvl="1"/>
            <a:r>
              <a:rPr lang="en-GB" dirty="0" smtClean="0"/>
              <a:t>An umbrella programme for poverty eradication</a:t>
            </a:r>
          </a:p>
          <a:p>
            <a:pPr lvl="1"/>
            <a:r>
              <a:rPr lang="en-GB" dirty="0" smtClean="0"/>
              <a:t>Comprising more than 60 poverty alleviation programmes</a:t>
            </a:r>
          </a:p>
          <a:p>
            <a:r>
              <a:rPr lang="en-GB" dirty="0" smtClean="0"/>
              <a:t>One of the most important is </a:t>
            </a:r>
            <a:r>
              <a:rPr lang="en-GB" dirty="0" err="1" smtClean="0"/>
              <a:t>Bolsa</a:t>
            </a:r>
            <a:r>
              <a:rPr lang="en-GB" dirty="0" smtClean="0"/>
              <a:t> </a:t>
            </a:r>
            <a:r>
              <a:rPr lang="en-GB" dirty="0" err="1" smtClean="0"/>
              <a:t>Familia</a:t>
            </a:r>
            <a:endParaRPr lang="en-GB" dirty="0" smtClean="0"/>
          </a:p>
          <a:p>
            <a:pPr lvl="1"/>
            <a:r>
              <a:rPr lang="en-GB" dirty="0" smtClean="0"/>
              <a:t>Merging four different CCT programmes</a:t>
            </a:r>
            <a:endParaRPr lang="en-GB" dirty="0"/>
          </a:p>
        </p:txBody>
      </p:sp>
    </p:spTree>
    <p:extLst>
      <p:ext uri="{BB962C8B-B14F-4D97-AF65-F5344CB8AC3E}">
        <p14:creationId xmlns:p14="http://schemas.microsoft.com/office/powerpoint/2010/main" val="28465843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err="1" smtClean="0"/>
              <a:t>Bolsa</a:t>
            </a:r>
            <a:r>
              <a:rPr lang="en-GB" dirty="0" smtClean="0"/>
              <a:t> </a:t>
            </a:r>
            <a:r>
              <a:rPr lang="en-GB" dirty="0" err="1" smtClean="0"/>
              <a:t>Familia</a:t>
            </a:r>
            <a:r>
              <a:rPr lang="en-GB" dirty="0" smtClean="0"/>
              <a:t> - Objectives</a:t>
            </a:r>
            <a:endParaRPr lang="en-GB" dirty="0"/>
          </a:p>
        </p:txBody>
      </p:sp>
      <p:sp>
        <p:nvSpPr>
          <p:cNvPr id="3" name="Segnaposto contenuto 2"/>
          <p:cNvSpPr>
            <a:spLocks noGrp="1"/>
          </p:cNvSpPr>
          <p:nvPr>
            <p:ph idx="1"/>
          </p:nvPr>
        </p:nvSpPr>
        <p:spPr/>
        <p:txBody>
          <a:bodyPr/>
          <a:lstStyle/>
          <a:p>
            <a:r>
              <a:rPr lang="en-GB" dirty="0" smtClean="0"/>
              <a:t>Objectives:</a:t>
            </a:r>
          </a:p>
          <a:p>
            <a:pPr lvl="1"/>
            <a:r>
              <a:rPr lang="en-GB" dirty="0" smtClean="0"/>
              <a:t>Reduce poverty and inequalities</a:t>
            </a:r>
          </a:p>
          <a:p>
            <a:pPr lvl="1"/>
            <a:r>
              <a:rPr lang="en-GB" dirty="0" smtClean="0"/>
              <a:t>Break the intergenerational transmission of poverty</a:t>
            </a:r>
          </a:p>
          <a:p>
            <a:pPr lvl="2"/>
            <a:r>
              <a:rPr lang="en-GB" dirty="0" smtClean="0"/>
              <a:t>Cash transfers are conditional to the access of essential public services</a:t>
            </a:r>
          </a:p>
          <a:p>
            <a:pPr lvl="2"/>
            <a:r>
              <a:rPr lang="en-GB" dirty="0" smtClean="0"/>
              <a:t>Public services: not so much a supply problem</a:t>
            </a:r>
            <a:endParaRPr lang="en-GB" dirty="0"/>
          </a:p>
        </p:txBody>
      </p:sp>
    </p:spTree>
    <p:extLst>
      <p:ext uri="{BB962C8B-B14F-4D97-AF65-F5344CB8AC3E}">
        <p14:creationId xmlns:p14="http://schemas.microsoft.com/office/powerpoint/2010/main" val="1597019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Targeting</a:t>
            </a:r>
            <a:endParaRPr lang="en-GB" dirty="0"/>
          </a:p>
        </p:txBody>
      </p:sp>
      <p:sp>
        <p:nvSpPr>
          <p:cNvPr id="3" name="Segnaposto contenuto 2"/>
          <p:cNvSpPr>
            <a:spLocks noGrp="1"/>
          </p:cNvSpPr>
          <p:nvPr>
            <p:ph idx="1"/>
          </p:nvPr>
        </p:nvSpPr>
        <p:spPr/>
        <p:txBody>
          <a:bodyPr/>
          <a:lstStyle/>
          <a:p>
            <a:r>
              <a:rPr lang="en-GB" dirty="0" smtClean="0"/>
              <a:t>It is a targeted programme</a:t>
            </a:r>
          </a:p>
          <a:p>
            <a:pPr lvl="1"/>
            <a:r>
              <a:rPr lang="en-GB" dirty="0" smtClean="0"/>
              <a:t>Based on an ad hoc poverty line</a:t>
            </a:r>
          </a:p>
          <a:p>
            <a:pPr lvl="2"/>
            <a:r>
              <a:rPr lang="en-GB" dirty="0" smtClean="0"/>
              <a:t>Covers about 25% of the population</a:t>
            </a:r>
          </a:p>
          <a:p>
            <a:pPr lvl="1"/>
            <a:r>
              <a:rPr lang="en-GB" dirty="0" smtClean="0"/>
              <a:t>Exceptional targeting results</a:t>
            </a:r>
          </a:p>
          <a:p>
            <a:pPr lvl="2"/>
            <a:r>
              <a:rPr lang="en-GB" dirty="0" smtClean="0"/>
              <a:t>73% of transfers goes to the lowest quintile</a:t>
            </a:r>
          </a:p>
          <a:p>
            <a:pPr lvl="2"/>
            <a:r>
              <a:rPr lang="en-GB" dirty="0" smtClean="0"/>
              <a:t>94% of transfers goes to the 2 lowest quintiles</a:t>
            </a:r>
          </a:p>
          <a:p>
            <a:pPr lvl="2"/>
            <a:r>
              <a:rPr lang="en-GB" dirty="0" smtClean="0"/>
              <a:t>Covers 100% of Brazilian poor</a:t>
            </a:r>
          </a:p>
          <a:p>
            <a:pPr lvl="1"/>
            <a:r>
              <a:rPr lang="en-GB" dirty="0" smtClean="0"/>
              <a:t>It differentiates between “extremely poor” (less than 34US$ per capita) and “moderately poor” (less than 68US$ pc)</a:t>
            </a:r>
          </a:p>
          <a:p>
            <a:pPr lvl="1"/>
            <a:r>
              <a:rPr lang="en-GB" dirty="0" smtClean="0"/>
              <a:t>Covers 11.1 million families i.e. 46 million people</a:t>
            </a:r>
            <a:endParaRPr lang="en-GB" dirty="0"/>
          </a:p>
        </p:txBody>
      </p:sp>
    </p:spTree>
    <p:extLst>
      <p:ext uri="{BB962C8B-B14F-4D97-AF65-F5344CB8AC3E}">
        <p14:creationId xmlns:p14="http://schemas.microsoft.com/office/powerpoint/2010/main" val="24774915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Targeting mechanisms</a:t>
            </a:r>
            <a:endParaRPr lang="en-GB" dirty="0"/>
          </a:p>
        </p:txBody>
      </p:sp>
      <p:sp>
        <p:nvSpPr>
          <p:cNvPr id="3" name="Segnaposto contenuto 2"/>
          <p:cNvSpPr>
            <a:spLocks noGrp="1"/>
          </p:cNvSpPr>
          <p:nvPr>
            <p:ph idx="1"/>
          </p:nvPr>
        </p:nvSpPr>
        <p:spPr/>
        <p:txBody>
          <a:bodyPr/>
          <a:lstStyle/>
          <a:p>
            <a:r>
              <a:rPr lang="en-GB" dirty="0" smtClean="0"/>
              <a:t>Double targeting mechanism</a:t>
            </a:r>
          </a:p>
          <a:p>
            <a:pPr lvl="1"/>
            <a:r>
              <a:rPr lang="en-GB" dirty="0" smtClean="0"/>
              <a:t>Geographic targeting</a:t>
            </a:r>
          </a:p>
          <a:p>
            <a:pPr lvl="2"/>
            <a:r>
              <a:rPr lang="en-GB" dirty="0" smtClean="0"/>
              <a:t>First: federal government allocates BFP quotas to municipalities according to poverty estimates</a:t>
            </a:r>
          </a:p>
          <a:p>
            <a:pPr lvl="2"/>
            <a:r>
              <a:rPr lang="en-GB" dirty="0" smtClean="0"/>
              <a:t>Second: within municipalities, spatial maps of poverty and other index further refine the geographical targeting</a:t>
            </a:r>
          </a:p>
          <a:p>
            <a:pPr lvl="1"/>
            <a:r>
              <a:rPr lang="en-GB" dirty="0" smtClean="0"/>
              <a:t>Household identification</a:t>
            </a:r>
          </a:p>
          <a:p>
            <a:pPr lvl="2"/>
            <a:r>
              <a:rPr lang="en-GB" dirty="0" err="1" smtClean="0"/>
              <a:t>Munipalities</a:t>
            </a:r>
            <a:r>
              <a:rPr lang="en-GB" dirty="0" smtClean="0"/>
              <a:t> collect data on families mainly through interviews</a:t>
            </a:r>
          </a:p>
          <a:p>
            <a:pPr lvl="3"/>
            <a:r>
              <a:rPr lang="en-GB" dirty="0" smtClean="0"/>
              <a:t>i.e. self-declared income</a:t>
            </a:r>
          </a:p>
          <a:p>
            <a:pPr lvl="2"/>
            <a:r>
              <a:rPr lang="en-GB" dirty="0" smtClean="0"/>
              <a:t>Data are consolidated at the central level in a national database</a:t>
            </a:r>
          </a:p>
          <a:p>
            <a:pPr lvl="2"/>
            <a:r>
              <a:rPr lang="en-GB" dirty="0" smtClean="0"/>
              <a:t>Household eligibility is determined by the federal government</a:t>
            </a:r>
          </a:p>
          <a:p>
            <a:r>
              <a:rPr lang="en-GB" dirty="0" smtClean="0"/>
              <a:t>The registry is updated every two years</a:t>
            </a:r>
          </a:p>
        </p:txBody>
      </p:sp>
    </p:spTree>
    <p:extLst>
      <p:ext uri="{BB962C8B-B14F-4D97-AF65-F5344CB8AC3E}">
        <p14:creationId xmlns:p14="http://schemas.microsoft.com/office/powerpoint/2010/main" val="2966637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Payments</a:t>
            </a:r>
            <a:endParaRPr lang="en-GB" dirty="0"/>
          </a:p>
        </p:txBody>
      </p:sp>
      <p:sp>
        <p:nvSpPr>
          <p:cNvPr id="3" name="Segnaposto contenuto 2"/>
          <p:cNvSpPr>
            <a:spLocks noGrp="1"/>
          </p:cNvSpPr>
          <p:nvPr>
            <p:ph idx="1"/>
          </p:nvPr>
        </p:nvSpPr>
        <p:spPr/>
        <p:txBody>
          <a:bodyPr>
            <a:normAutofit lnSpcReduction="10000"/>
          </a:bodyPr>
          <a:lstStyle/>
          <a:p>
            <a:r>
              <a:rPr lang="en-GB" dirty="0" smtClean="0"/>
              <a:t>Payments are credited monthly on the beneficiaries’ electronic benefit card</a:t>
            </a:r>
          </a:p>
          <a:p>
            <a:r>
              <a:rPr lang="en-GB" dirty="0" smtClean="0"/>
              <a:t>Benefits of using banks for payments include</a:t>
            </a:r>
          </a:p>
          <a:p>
            <a:pPr lvl="1"/>
            <a:r>
              <a:rPr lang="en-GB" dirty="0" smtClean="0"/>
              <a:t>Transparency</a:t>
            </a:r>
          </a:p>
          <a:p>
            <a:pPr lvl="1"/>
            <a:r>
              <a:rPr lang="en-GB" dirty="0" smtClean="0"/>
              <a:t>Taking advantage of extensive banking system</a:t>
            </a:r>
          </a:p>
          <a:p>
            <a:pPr lvl="1"/>
            <a:r>
              <a:rPr lang="en-GB" dirty="0" smtClean="0"/>
              <a:t>Reduce </a:t>
            </a:r>
            <a:r>
              <a:rPr lang="en-GB" dirty="0" err="1" smtClean="0"/>
              <a:t>clientelism</a:t>
            </a:r>
            <a:endParaRPr lang="en-GB" dirty="0" smtClean="0"/>
          </a:p>
          <a:p>
            <a:pPr lvl="1"/>
            <a:r>
              <a:rPr lang="en-GB" dirty="0" smtClean="0"/>
              <a:t>Linking poor to banking system</a:t>
            </a:r>
          </a:p>
          <a:p>
            <a:r>
              <a:rPr lang="en-GB" dirty="0" smtClean="0"/>
              <a:t>Payments are made preferentially to the woman</a:t>
            </a:r>
          </a:p>
          <a:p>
            <a:pPr lvl="1"/>
            <a:r>
              <a:rPr lang="en-GB" dirty="0" smtClean="0"/>
              <a:t>93% of registered beneficiaries are </a:t>
            </a:r>
            <a:r>
              <a:rPr lang="en-GB" dirty="0" smtClean="0"/>
              <a:t>women</a:t>
            </a:r>
          </a:p>
          <a:p>
            <a:pPr lvl="1"/>
            <a:r>
              <a:rPr lang="en-GB" dirty="0"/>
              <a:t>more likely to invest additional income in the education, health and </a:t>
            </a:r>
            <a:r>
              <a:rPr lang="en-GB" dirty="0" smtClean="0"/>
              <a:t>welfare</a:t>
            </a:r>
            <a:endParaRPr lang="en-GB" dirty="0" smtClean="0"/>
          </a:p>
          <a:p>
            <a:r>
              <a:rPr lang="en-GB" dirty="0" smtClean="0"/>
              <a:t>Average time to withdraw the benefit is 22 minutes, including transportation time</a:t>
            </a:r>
            <a:endParaRPr lang="en-GB" dirty="0"/>
          </a:p>
        </p:txBody>
      </p:sp>
    </p:spTree>
    <p:extLst>
      <p:ext uri="{BB962C8B-B14F-4D97-AF65-F5344CB8AC3E}">
        <p14:creationId xmlns:p14="http://schemas.microsoft.com/office/powerpoint/2010/main" val="23812447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Menu of Transfers</a:t>
            </a:r>
            <a:endParaRPr lang="en-GB" dirty="0"/>
          </a:p>
        </p:txBody>
      </p:sp>
      <p:sp>
        <p:nvSpPr>
          <p:cNvPr id="3" name="Segnaposto contenuto 2"/>
          <p:cNvSpPr>
            <a:spLocks noGrp="1"/>
          </p:cNvSpPr>
          <p:nvPr>
            <p:ph idx="1"/>
          </p:nvPr>
        </p:nvSpPr>
        <p:spPr/>
        <p:txBody>
          <a:bodyPr/>
          <a:lstStyle/>
          <a:p>
            <a:r>
              <a:rPr lang="en-GB" dirty="0" smtClean="0"/>
              <a:t>Two types of benefits</a:t>
            </a:r>
          </a:p>
          <a:p>
            <a:pPr lvl="1"/>
            <a:r>
              <a:rPr lang="en-GB" dirty="0" smtClean="0"/>
              <a:t>Basic benefit</a:t>
            </a:r>
          </a:p>
          <a:p>
            <a:pPr lvl="2"/>
            <a:r>
              <a:rPr lang="en-GB" dirty="0" smtClean="0"/>
              <a:t>Provided to all “extremely poor” families</a:t>
            </a:r>
          </a:p>
          <a:p>
            <a:pPr lvl="1"/>
            <a:r>
              <a:rPr lang="en-GB" dirty="0" smtClean="0"/>
              <a:t>Variable benefit</a:t>
            </a:r>
          </a:p>
          <a:p>
            <a:pPr lvl="2"/>
            <a:r>
              <a:rPr lang="en-GB" dirty="0" smtClean="0"/>
              <a:t>Given to all beneficiaries depending on the number of children</a:t>
            </a:r>
          </a:p>
          <a:p>
            <a:pPr lvl="3"/>
            <a:r>
              <a:rPr lang="en-GB" dirty="0" smtClean="0"/>
              <a:t>Max 3 children</a:t>
            </a:r>
          </a:p>
          <a:p>
            <a:r>
              <a:rPr lang="en-GB" dirty="0" smtClean="0"/>
              <a:t>Amount of transfers:</a:t>
            </a:r>
          </a:p>
          <a:p>
            <a:pPr lvl="1"/>
            <a:r>
              <a:rPr lang="en-GB" dirty="0" smtClean="0"/>
              <a:t>Average transfer is 152 R$ (about 50 euros</a:t>
            </a:r>
            <a:r>
              <a:rPr lang="en-GB" dirty="0" smtClean="0"/>
              <a:t>)</a:t>
            </a:r>
            <a:endParaRPr lang="en-GB" dirty="0" smtClean="0"/>
          </a:p>
        </p:txBody>
      </p:sp>
    </p:spTree>
    <p:extLst>
      <p:ext uri="{BB962C8B-B14F-4D97-AF65-F5344CB8AC3E}">
        <p14:creationId xmlns:p14="http://schemas.microsoft.com/office/powerpoint/2010/main" val="25145625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3292"/>
            <a:ext cx="7620000" cy="1143000"/>
          </a:xfrm>
        </p:spPr>
        <p:txBody>
          <a:bodyPr/>
          <a:lstStyle/>
          <a:p>
            <a:r>
              <a:rPr lang="en-GB" dirty="0" err="1" smtClean="0"/>
              <a:t>Conditionalities</a:t>
            </a:r>
            <a:endParaRPr lang="en-GB"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527343970"/>
              </p:ext>
            </p:extLst>
          </p:nvPr>
        </p:nvGraphicFramePr>
        <p:xfrm>
          <a:off x="260947" y="1226292"/>
          <a:ext cx="8750406" cy="5505595"/>
        </p:xfrm>
        <a:graphic>
          <a:graphicData uri="http://schemas.openxmlformats.org/drawingml/2006/table">
            <a:tbl>
              <a:tblPr firstRow="1" bandRow="1">
                <a:tableStyleId>{5C22544A-7EE6-4342-B048-85BDC9FD1C3A}</a:tableStyleId>
              </a:tblPr>
              <a:tblGrid>
                <a:gridCol w="2916802"/>
                <a:gridCol w="2916802"/>
                <a:gridCol w="2916802"/>
              </a:tblGrid>
              <a:tr h="495571">
                <a:tc>
                  <a:txBody>
                    <a:bodyPr/>
                    <a:lstStyle/>
                    <a:p>
                      <a:endParaRPr lang="en-GB" dirty="0"/>
                    </a:p>
                  </a:txBody>
                  <a:tcPr/>
                </a:tc>
                <a:tc>
                  <a:txBody>
                    <a:bodyPr/>
                    <a:lstStyle/>
                    <a:p>
                      <a:r>
                        <a:rPr lang="en-GB" dirty="0" smtClean="0"/>
                        <a:t>Health</a:t>
                      </a:r>
                      <a:endParaRPr lang="en-GB" dirty="0"/>
                    </a:p>
                  </a:txBody>
                  <a:tcPr/>
                </a:tc>
                <a:tc>
                  <a:txBody>
                    <a:bodyPr/>
                    <a:lstStyle/>
                    <a:p>
                      <a:r>
                        <a:rPr lang="en-GB" dirty="0" smtClean="0"/>
                        <a:t>Education</a:t>
                      </a:r>
                      <a:endParaRPr lang="en-GB" dirty="0"/>
                    </a:p>
                  </a:txBody>
                  <a:tcPr/>
                </a:tc>
              </a:tr>
              <a:tr h="2321719">
                <a:tc>
                  <a:txBody>
                    <a:bodyPr/>
                    <a:lstStyle/>
                    <a:p>
                      <a:r>
                        <a:rPr lang="en-GB" dirty="0" smtClean="0"/>
                        <a:t>Children</a:t>
                      </a:r>
                      <a:endParaRPr lang="en-GB" dirty="0"/>
                    </a:p>
                  </a:txBody>
                  <a:tcPr/>
                </a:tc>
                <a:tc>
                  <a:txBody>
                    <a:bodyPr/>
                    <a:lstStyle/>
                    <a:p>
                      <a:r>
                        <a:rPr lang="en-GB" sz="1800" kern="1200" dirty="0" smtClean="0">
                          <a:solidFill>
                            <a:schemeClr val="dk1"/>
                          </a:solidFill>
                          <a:effectLst/>
                          <a:latin typeface="+mn-lt"/>
                          <a:ea typeface="+mn-ea"/>
                          <a:cs typeface="+mn-cs"/>
                        </a:rPr>
                        <a:t>All children 0-7:</a:t>
                      </a:r>
                      <a:endParaRPr lang="it-IT" sz="1800" kern="1200" dirty="0" smtClean="0">
                        <a:solidFill>
                          <a:schemeClr val="dk1"/>
                        </a:solidFill>
                        <a:effectLst/>
                        <a:latin typeface="+mn-lt"/>
                        <a:ea typeface="+mn-ea"/>
                        <a:cs typeface="+mn-cs"/>
                      </a:endParaRPr>
                    </a:p>
                    <a:p>
                      <a:pPr marL="285750" lvl="0" indent="-285750">
                        <a:buFont typeface="Arial"/>
                        <a:buChar char="•"/>
                      </a:pPr>
                      <a:r>
                        <a:rPr lang="en-GB" sz="1800" kern="1200" dirty="0" smtClean="0">
                          <a:solidFill>
                            <a:schemeClr val="dk1"/>
                          </a:solidFill>
                          <a:effectLst/>
                          <a:latin typeface="+mn-lt"/>
                          <a:ea typeface="+mn-ea"/>
                          <a:cs typeface="+mn-cs"/>
                        </a:rPr>
                        <a:t>Vaccine schedule</a:t>
                      </a:r>
                      <a:endParaRPr lang="it-IT" sz="1800" kern="1200" dirty="0" smtClean="0">
                        <a:solidFill>
                          <a:schemeClr val="dk1"/>
                        </a:solidFill>
                        <a:effectLst/>
                        <a:latin typeface="+mn-lt"/>
                        <a:ea typeface="+mn-ea"/>
                        <a:cs typeface="+mn-cs"/>
                      </a:endParaRPr>
                    </a:p>
                    <a:p>
                      <a:pPr marL="285750" indent="-285750">
                        <a:buFont typeface="Arial"/>
                        <a:buChar char="•"/>
                      </a:pPr>
                      <a:r>
                        <a:rPr lang="en-GB" sz="1800" kern="1200" dirty="0" smtClean="0">
                          <a:solidFill>
                            <a:schemeClr val="dk1"/>
                          </a:solidFill>
                          <a:effectLst/>
                          <a:latin typeface="+mn-lt"/>
                          <a:ea typeface="+mn-ea"/>
                          <a:cs typeface="+mn-cs"/>
                        </a:rPr>
                        <a:t>Regular health check ups and growth monitoring</a:t>
                      </a:r>
                      <a:r>
                        <a:rPr lang="it-IT" dirty="0" smtClean="0">
                          <a:effectLst/>
                        </a:rPr>
                        <a:t> </a:t>
                      </a:r>
                      <a:endParaRPr lang="en-GB" dirty="0"/>
                    </a:p>
                  </a:txBody>
                  <a:tcPr/>
                </a:tc>
                <a:tc>
                  <a:txBody>
                    <a:bodyPr/>
                    <a:lstStyle/>
                    <a:p>
                      <a:pPr marL="285750" lvl="0" indent="-285750">
                        <a:buFont typeface="Arial"/>
                        <a:buChar char="•"/>
                      </a:pPr>
                      <a:r>
                        <a:rPr lang="en-GB" sz="1800" kern="1200" dirty="0" smtClean="0">
                          <a:solidFill>
                            <a:schemeClr val="dk1"/>
                          </a:solidFill>
                          <a:effectLst/>
                          <a:latin typeface="+mn-lt"/>
                          <a:ea typeface="+mn-ea"/>
                          <a:cs typeface="+mn-cs"/>
                        </a:rPr>
                        <a:t>Enrol all children 6-15 in school</a:t>
                      </a:r>
                      <a:endParaRPr lang="it-IT" sz="1800" kern="1200" dirty="0" smtClean="0">
                        <a:solidFill>
                          <a:schemeClr val="dk1"/>
                        </a:solidFill>
                        <a:effectLst/>
                        <a:latin typeface="+mn-lt"/>
                        <a:ea typeface="+mn-ea"/>
                        <a:cs typeface="+mn-cs"/>
                      </a:endParaRPr>
                    </a:p>
                    <a:p>
                      <a:pPr marL="285750" lvl="0" indent="-285750">
                        <a:buFont typeface="Arial"/>
                        <a:buChar char="•"/>
                      </a:pPr>
                      <a:r>
                        <a:rPr lang="en-GB" sz="1800" kern="1200" dirty="0" smtClean="0">
                          <a:solidFill>
                            <a:schemeClr val="dk1"/>
                          </a:solidFill>
                          <a:effectLst/>
                          <a:latin typeface="+mn-lt"/>
                          <a:ea typeface="+mn-ea"/>
                          <a:cs typeface="+mn-cs"/>
                        </a:rPr>
                        <a:t>Guarantee at least 85% minimum daily attendance each month</a:t>
                      </a:r>
                      <a:endParaRPr lang="it-IT" sz="1800" kern="1200" dirty="0" smtClean="0">
                        <a:solidFill>
                          <a:schemeClr val="dk1"/>
                        </a:solidFill>
                        <a:effectLst/>
                        <a:latin typeface="+mn-lt"/>
                        <a:ea typeface="+mn-ea"/>
                        <a:cs typeface="+mn-cs"/>
                      </a:endParaRPr>
                    </a:p>
                  </a:txBody>
                  <a:tcPr/>
                </a:tc>
              </a:tr>
              <a:tr h="2688305">
                <a:tc>
                  <a:txBody>
                    <a:bodyPr/>
                    <a:lstStyle/>
                    <a:p>
                      <a:r>
                        <a:rPr lang="en-GB" sz="1800" kern="1200" dirty="0" smtClean="0">
                          <a:solidFill>
                            <a:schemeClr val="dk1"/>
                          </a:solidFill>
                          <a:effectLst/>
                          <a:latin typeface="+mn-lt"/>
                          <a:ea typeface="+mn-ea"/>
                          <a:cs typeface="+mn-cs"/>
                        </a:rPr>
                        <a:t>Women</a:t>
                      </a:r>
                      <a:endParaRPr lang="en-GB" dirty="0"/>
                    </a:p>
                  </a:txBody>
                  <a:tcPr/>
                </a:tc>
                <a:tc>
                  <a:txBody>
                    <a:bodyPr/>
                    <a:lstStyle/>
                    <a:p>
                      <a:pPr marL="285750" lvl="0" indent="-285750">
                        <a:buFont typeface="Arial"/>
                        <a:buChar char="•"/>
                      </a:pPr>
                      <a:r>
                        <a:rPr lang="en-GB" sz="1800" kern="1200" dirty="0" smtClean="0">
                          <a:solidFill>
                            <a:schemeClr val="dk1"/>
                          </a:solidFill>
                          <a:effectLst/>
                          <a:latin typeface="+mn-lt"/>
                          <a:ea typeface="+mn-ea"/>
                          <a:cs typeface="+mn-cs"/>
                        </a:rPr>
                        <a:t>Pre-natal check-ups</a:t>
                      </a:r>
                      <a:endParaRPr lang="it-IT" sz="1800" kern="1200" dirty="0" smtClean="0">
                        <a:solidFill>
                          <a:schemeClr val="dk1"/>
                        </a:solidFill>
                        <a:effectLst/>
                        <a:latin typeface="+mn-lt"/>
                        <a:ea typeface="+mn-ea"/>
                        <a:cs typeface="+mn-cs"/>
                      </a:endParaRPr>
                    </a:p>
                    <a:p>
                      <a:pPr marL="285750" lvl="0" indent="-285750">
                        <a:buFont typeface="Arial"/>
                        <a:buChar char="•"/>
                      </a:pPr>
                      <a:r>
                        <a:rPr lang="en-GB" sz="1800" kern="1200" dirty="0" smtClean="0">
                          <a:solidFill>
                            <a:schemeClr val="dk1"/>
                          </a:solidFill>
                          <a:effectLst/>
                          <a:latin typeface="+mn-lt"/>
                          <a:ea typeface="+mn-ea"/>
                          <a:cs typeface="+mn-cs"/>
                        </a:rPr>
                        <a:t>Post-natal check-ups</a:t>
                      </a:r>
                      <a:endParaRPr lang="it-IT" sz="1800" kern="1200" dirty="0" smtClean="0">
                        <a:solidFill>
                          <a:schemeClr val="dk1"/>
                        </a:solidFill>
                        <a:effectLst/>
                        <a:latin typeface="+mn-lt"/>
                        <a:ea typeface="+mn-ea"/>
                        <a:cs typeface="+mn-cs"/>
                      </a:endParaRPr>
                    </a:p>
                    <a:p>
                      <a:pPr marL="285750" indent="-285750">
                        <a:buFont typeface="Arial"/>
                        <a:buChar char="•"/>
                      </a:pPr>
                      <a:r>
                        <a:rPr lang="en-GB" sz="1800" kern="1200" dirty="0" smtClean="0">
                          <a:solidFill>
                            <a:schemeClr val="dk1"/>
                          </a:solidFill>
                          <a:effectLst/>
                          <a:latin typeface="+mn-lt"/>
                          <a:ea typeface="+mn-ea"/>
                          <a:cs typeface="+mn-cs"/>
                        </a:rPr>
                        <a:t>Participate in educational health and nutrition seminars offered by local health teams</a:t>
                      </a:r>
                      <a:endParaRPr lang="en-GB" dirty="0"/>
                    </a:p>
                  </a:txBody>
                  <a:tcPr/>
                </a:tc>
                <a:tc>
                  <a:txBody>
                    <a:bodyPr/>
                    <a:lstStyle/>
                    <a:p>
                      <a:pPr marL="0" indent="0">
                        <a:buFont typeface="Arial"/>
                        <a:buNone/>
                      </a:pPr>
                      <a:r>
                        <a:rPr lang="en-GB" sz="1800" kern="1200" dirty="0" smtClean="0">
                          <a:solidFill>
                            <a:schemeClr val="dk1"/>
                          </a:solidFill>
                          <a:effectLst/>
                          <a:latin typeface="+mn-lt"/>
                          <a:ea typeface="+mn-ea"/>
                          <a:cs typeface="+mn-cs"/>
                        </a:rPr>
                        <a:t>Parents should:</a:t>
                      </a:r>
                      <a:endParaRPr lang="it-IT" sz="1800" kern="1200" dirty="0" smtClean="0">
                        <a:solidFill>
                          <a:schemeClr val="dk1"/>
                        </a:solidFill>
                        <a:effectLst/>
                        <a:latin typeface="+mn-lt"/>
                        <a:ea typeface="+mn-ea"/>
                        <a:cs typeface="+mn-cs"/>
                      </a:endParaRPr>
                    </a:p>
                    <a:p>
                      <a:pPr marL="285750" lvl="0" indent="-285750">
                        <a:buFont typeface="Arial"/>
                        <a:buChar char="•"/>
                      </a:pPr>
                      <a:r>
                        <a:rPr lang="en-GB" sz="1800" kern="1200" dirty="0" smtClean="0">
                          <a:solidFill>
                            <a:schemeClr val="dk1"/>
                          </a:solidFill>
                          <a:effectLst/>
                          <a:latin typeface="+mn-lt"/>
                          <a:ea typeface="+mn-ea"/>
                          <a:cs typeface="+mn-cs"/>
                        </a:rPr>
                        <a:t>Inform school of the reason for non attendance</a:t>
                      </a:r>
                      <a:endParaRPr lang="it-IT" sz="1800" kern="1200" dirty="0" smtClean="0">
                        <a:solidFill>
                          <a:schemeClr val="dk1"/>
                        </a:solidFill>
                        <a:effectLst/>
                        <a:latin typeface="+mn-lt"/>
                        <a:ea typeface="+mn-ea"/>
                        <a:cs typeface="+mn-cs"/>
                      </a:endParaRPr>
                    </a:p>
                    <a:p>
                      <a:pPr marL="285750" indent="-285750">
                        <a:buFont typeface="Arial"/>
                        <a:buChar char="•"/>
                      </a:pPr>
                      <a:r>
                        <a:rPr lang="en-GB" sz="1800" kern="1200" dirty="0" smtClean="0">
                          <a:solidFill>
                            <a:schemeClr val="dk1"/>
                          </a:solidFill>
                          <a:effectLst/>
                          <a:latin typeface="+mn-lt"/>
                          <a:ea typeface="+mn-ea"/>
                          <a:cs typeface="+mn-cs"/>
                        </a:rPr>
                        <a:t>Inform the local BFP coordinator if children moves school</a:t>
                      </a:r>
                      <a:r>
                        <a:rPr lang="it-IT" dirty="0" smtClean="0">
                          <a:effectLst/>
                        </a:rPr>
                        <a:t> </a:t>
                      </a:r>
                      <a:endParaRPr lang="en-GB" dirty="0"/>
                    </a:p>
                  </a:txBody>
                  <a:tcPr/>
                </a:tc>
              </a:tr>
            </a:tbl>
          </a:graphicData>
        </a:graphic>
      </p:graphicFrame>
    </p:spTree>
    <p:extLst>
      <p:ext uri="{BB962C8B-B14F-4D97-AF65-F5344CB8AC3E}">
        <p14:creationId xmlns:p14="http://schemas.microsoft.com/office/powerpoint/2010/main" val="252203948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iacenz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z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1502</TotalTime>
  <Words>1111</Words>
  <Application>Microsoft Macintosh PowerPoint</Application>
  <PresentationFormat>Presentazione su schermo (4:3)</PresentationFormat>
  <Paragraphs>143</Paragraphs>
  <Slides>15</Slides>
  <Notes>5</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Adiacenza</vt:lpstr>
      <vt:lpstr>Conditional Cash Transfers </vt:lpstr>
      <vt:lpstr>What are conditional cash transfers?</vt:lpstr>
      <vt:lpstr>CCT in Brazil - Background</vt:lpstr>
      <vt:lpstr>Bolsa Familia - Objectives</vt:lpstr>
      <vt:lpstr>Targeting</vt:lpstr>
      <vt:lpstr>Targeting mechanisms</vt:lpstr>
      <vt:lpstr>Payments</vt:lpstr>
      <vt:lpstr>Menu of Transfers</vt:lpstr>
      <vt:lpstr>Conditionalities</vt:lpstr>
      <vt:lpstr>Conditionalities</vt:lpstr>
      <vt:lpstr>Monitoring of Conditionalities</vt:lpstr>
      <vt:lpstr>Impact</vt:lpstr>
      <vt:lpstr>Impact</vt:lpstr>
      <vt:lpstr>Problems</vt:lpstr>
      <vt:lpstr>Contact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Cash Transfers </dc:title>
  <dc:creator>Diego Maiorano</dc:creator>
  <cp:lastModifiedBy>Diego Maiorano</cp:lastModifiedBy>
  <cp:revision>22</cp:revision>
  <dcterms:created xsi:type="dcterms:W3CDTF">2013-11-15T16:21:59Z</dcterms:created>
  <dcterms:modified xsi:type="dcterms:W3CDTF">2013-11-29T12:24:09Z</dcterms:modified>
</cp:coreProperties>
</file>