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41"/>
  </p:notesMasterIdLst>
  <p:sldIdLst>
    <p:sldId id="256" r:id="rId2"/>
    <p:sldId id="257" r:id="rId3"/>
    <p:sldId id="314" r:id="rId4"/>
    <p:sldId id="258" r:id="rId5"/>
    <p:sldId id="317" r:id="rId6"/>
    <p:sldId id="278" r:id="rId7"/>
    <p:sldId id="264" r:id="rId8"/>
    <p:sldId id="267" r:id="rId9"/>
    <p:sldId id="272" r:id="rId10"/>
    <p:sldId id="284" r:id="rId11"/>
    <p:sldId id="285" r:id="rId12"/>
    <p:sldId id="292" r:id="rId13"/>
    <p:sldId id="293" r:id="rId14"/>
    <p:sldId id="294" r:id="rId15"/>
    <p:sldId id="295" r:id="rId16"/>
    <p:sldId id="291" r:id="rId17"/>
    <p:sldId id="270" r:id="rId18"/>
    <p:sldId id="275" r:id="rId19"/>
    <p:sldId id="263" r:id="rId20"/>
    <p:sldId id="296" r:id="rId21"/>
    <p:sldId id="300" r:id="rId22"/>
    <p:sldId id="315" r:id="rId23"/>
    <p:sldId id="301" r:id="rId24"/>
    <p:sldId id="302" r:id="rId25"/>
    <p:sldId id="316" r:id="rId26"/>
    <p:sldId id="303" r:id="rId27"/>
    <p:sldId id="304" r:id="rId28"/>
    <p:sldId id="305" r:id="rId29"/>
    <p:sldId id="306" r:id="rId30"/>
    <p:sldId id="307" r:id="rId31"/>
    <p:sldId id="308" r:id="rId32"/>
    <p:sldId id="280" r:id="rId33"/>
    <p:sldId id="309" r:id="rId34"/>
    <p:sldId id="310" r:id="rId35"/>
    <p:sldId id="311" r:id="rId36"/>
    <p:sldId id="312" r:id="rId37"/>
    <p:sldId id="313" r:id="rId38"/>
    <p:sldId id="283" r:id="rId39"/>
    <p:sldId id="318" r:id="rId40"/>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521415D9-36F7-43E2-AB2F-B90AF26B5E84}">
      <p14:sectionLst xmlns:p14="http://schemas.microsoft.com/office/powerpoint/2010/main">
        <p14:section name="Sezione predefinita" id="{1A7ADCC7-2A85-054B-8B4A-364C8227B498}">
          <p14:sldIdLst>
            <p14:sldId id="256"/>
            <p14:sldId id="257"/>
          </p14:sldIdLst>
        </p14:section>
        <p14:section name="The Background" id="{F0D84B95-BD50-5545-8221-26687477057F}">
          <p14:sldIdLst>
            <p14:sldId id="314"/>
            <p14:sldId id="258"/>
            <p14:sldId id="317"/>
            <p14:sldId id="278"/>
          </p14:sldIdLst>
        </p14:section>
        <p14:section name="The Act" id="{3984F26F-7514-8A4A-B4FA-5438F85DF4D5}">
          <p14:sldIdLst>
            <p14:sldId id="264"/>
            <p14:sldId id="267"/>
            <p14:sldId id="272"/>
            <p14:sldId id="284"/>
            <p14:sldId id="285"/>
            <p14:sldId id="292"/>
            <p14:sldId id="293"/>
            <p14:sldId id="294"/>
            <p14:sldId id="295"/>
            <p14:sldId id="291"/>
            <p14:sldId id="270"/>
            <p14:sldId id="275"/>
          </p14:sldIdLst>
        </p14:section>
        <p14:section name="Implementation" id="{02B7FC48-5E3A-6A41-98D0-1F9CBF235F8F}">
          <p14:sldIdLst>
            <p14:sldId id="263"/>
            <p14:sldId id="296"/>
            <p14:sldId id="300"/>
            <p14:sldId id="315"/>
            <p14:sldId id="301"/>
            <p14:sldId id="302"/>
            <p14:sldId id="316"/>
            <p14:sldId id="303"/>
            <p14:sldId id="304"/>
            <p14:sldId id="305"/>
            <p14:sldId id="306"/>
            <p14:sldId id="307"/>
          </p14:sldIdLst>
        </p14:section>
        <p14:section name="Impact" id="{C8B50D0A-2A2A-5F4A-9FE0-9C725810FC0C}">
          <p14:sldIdLst>
            <p14:sldId id="308"/>
            <p14:sldId id="280"/>
            <p14:sldId id="309"/>
            <p14:sldId id="310"/>
            <p14:sldId id="311"/>
            <p14:sldId id="312"/>
            <p14:sldId id="313"/>
          </p14:sldIdLst>
        </p14:section>
        <p14:section name="Conclusion" id="{4BC40C7E-5D58-FC43-8ABD-8C99C0C6B00F}">
          <p14:sldIdLst>
            <p14:sldId id="283"/>
            <p14:sldId id="31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go Maiorano" initials=""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2169" autoAdjust="0"/>
  </p:normalViewPr>
  <p:slideViewPr>
    <p:cSldViewPr snapToGrid="0" snapToObjects="1">
      <p:cViewPr>
        <p:scale>
          <a:sx n="100" d="100"/>
          <a:sy n="100" d="100"/>
        </p:scale>
        <p:origin x="-12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D4596AD-E562-8D43-AABA-1ED343EC4C04}" type="datetimeFigureOut">
              <a:rPr lang="it-IT"/>
              <a:pPr>
                <a:defRPr/>
              </a:pPr>
              <a:t>08/11/12</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D1964B3-3EC3-2E4C-BE69-BBC3BE5D35A1}" type="slidenum">
              <a:rPr lang="en-GB"/>
              <a:pPr>
                <a:defRPr/>
              </a:pPr>
              <a:t>‹n.›</a:t>
            </a:fld>
            <a:endParaRPr lang="en-GB"/>
          </a:p>
        </p:txBody>
      </p:sp>
    </p:spTree>
    <p:extLst>
      <p:ext uri="{BB962C8B-B14F-4D97-AF65-F5344CB8AC3E}">
        <p14:creationId xmlns:p14="http://schemas.microsoft.com/office/powerpoint/2010/main" val="89472873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*It</a:t>
            </a:r>
            <a:r>
              <a:rPr lang="en-GB" baseline="0" dirty="0" smtClean="0"/>
              <a:t> is the largest democracy in the world.</a:t>
            </a:r>
            <a:endParaRPr lang="en-GB" dirty="0"/>
          </a:p>
        </p:txBody>
      </p:sp>
      <p:sp>
        <p:nvSpPr>
          <p:cNvPr id="4" name="Segnaposto numero diapositiva 3"/>
          <p:cNvSpPr>
            <a:spLocks noGrp="1"/>
          </p:cNvSpPr>
          <p:nvPr>
            <p:ph type="sldNum" sz="quarter" idx="10"/>
          </p:nvPr>
        </p:nvSpPr>
        <p:spPr/>
        <p:txBody>
          <a:bodyPr/>
          <a:lstStyle/>
          <a:p>
            <a:pPr>
              <a:defRPr/>
            </a:pPr>
            <a:fld id="{0D1964B3-3EC3-2E4C-BE69-BBC3BE5D35A1}" type="slidenum">
              <a:rPr lang="en-GB" smtClean="0"/>
              <a:pPr>
                <a:defRPr/>
              </a:pPr>
              <a:t>3</a:t>
            </a:fld>
            <a:endParaRPr lang="en-GB"/>
          </a:p>
        </p:txBody>
      </p:sp>
    </p:spTree>
    <p:extLst>
      <p:ext uri="{BB962C8B-B14F-4D97-AF65-F5344CB8AC3E}">
        <p14:creationId xmlns:p14="http://schemas.microsoft.com/office/powerpoint/2010/main" val="143376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1) It is probably the largest </a:t>
            </a:r>
            <a:r>
              <a:rPr lang="en-GB" dirty="0" err="1" smtClean="0"/>
              <a:t>develoment</a:t>
            </a:r>
            <a:r>
              <a:rPr lang="en-GB" dirty="0" smtClean="0"/>
              <a:t> of funds lo local elected bodies ever attempted in the whole world.</a:t>
            </a:r>
            <a:endParaRPr lang="en-GB" dirty="0"/>
          </a:p>
        </p:txBody>
      </p:sp>
      <p:sp>
        <p:nvSpPr>
          <p:cNvPr id="4" name="Segnaposto numero diapositiva 3"/>
          <p:cNvSpPr>
            <a:spLocks noGrp="1"/>
          </p:cNvSpPr>
          <p:nvPr>
            <p:ph type="sldNum" sz="quarter" idx="10"/>
          </p:nvPr>
        </p:nvSpPr>
        <p:spPr/>
        <p:txBody>
          <a:bodyPr/>
          <a:lstStyle/>
          <a:p>
            <a:pPr>
              <a:defRPr/>
            </a:pPr>
            <a:fld id="{0D1964B3-3EC3-2E4C-BE69-BBC3BE5D35A1}" type="slidenum">
              <a:rPr lang="en-GB" smtClean="0"/>
              <a:pPr>
                <a:defRPr/>
              </a:pPr>
              <a:t>19</a:t>
            </a:fld>
            <a:endParaRPr lang="en-GB"/>
          </a:p>
        </p:txBody>
      </p:sp>
    </p:spTree>
    <p:extLst>
      <p:ext uri="{BB962C8B-B14F-4D97-AF65-F5344CB8AC3E}">
        <p14:creationId xmlns:p14="http://schemas.microsoft.com/office/powerpoint/2010/main" val="271133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it-IT" dirty="0" smtClean="0"/>
              <a:t>In the Job Card are </a:t>
            </a:r>
            <a:r>
              <a:rPr lang="it-IT" dirty="0" err="1" smtClean="0"/>
              <a:t>registered</a:t>
            </a:r>
            <a:r>
              <a:rPr lang="it-IT" dirty="0" smtClean="0"/>
              <a:t> the </a:t>
            </a:r>
            <a:r>
              <a:rPr lang="it-IT" dirty="0" err="1" smtClean="0"/>
              <a:t>number</a:t>
            </a:r>
            <a:r>
              <a:rPr lang="it-IT" dirty="0" smtClean="0"/>
              <a:t> of </a:t>
            </a:r>
            <a:r>
              <a:rPr lang="it-IT" dirty="0" err="1" smtClean="0"/>
              <a:t>days</a:t>
            </a:r>
            <a:r>
              <a:rPr lang="it-IT" dirty="0" smtClean="0"/>
              <a:t> </a:t>
            </a:r>
            <a:r>
              <a:rPr lang="it-IT" dirty="0" err="1" smtClean="0"/>
              <a:t>they</a:t>
            </a:r>
            <a:r>
              <a:rPr lang="it-IT" dirty="0" smtClean="0"/>
              <a:t> </a:t>
            </a:r>
            <a:r>
              <a:rPr lang="it-IT" dirty="0" err="1" smtClean="0"/>
              <a:t>have</a:t>
            </a:r>
            <a:r>
              <a:rPr lang="it-IT" dirty="0" smtClean="0"/>
              <a:t> </a:t>
            </a:r>
            <a:r>
              <a:rPr lang="it-IT" dirty="0" err="1" smtClean="0"/>
              <a:t>worked</a:t>
            </a:r>
            <a:r>
              <a:rPr lang="it-IT" dirty="0" smtClean="0"/>
              <a:t>, </a:t>
            </a:r>
            <a:r>
              <a:rPr lang="it-IT" dirty="0" err="1" smtClean="0"/>
              <a:t>wages</a:t>
            </a:r>
            <a:r>
              <a:rPr lang="it-IT" dirty="0" smtClean="0"/>
              <a:t> </a:t>
            </a:r>
            <a:r>
              <a:rPr lang="it-IT" dirty="0" err="1" smtClean="0"/>
              <a:t>paid</a:t>
            </a:r>
            <a:r>
              <a:rPr lang="it-IT" dirty="0" smtClean="0"/>
              <a:t>, </a:t>
            </a:r>
            <a:r>
              <a:rPr lang="it-IT" dirty="0" err="1" smtClean="0"/>
              <a:t>unemployment</a:t>
            </a:r>
            <a:r>
              <a:rPr lang="it-IT" dirty="0" smtClean="0"/>
              <a:t> </a:t>
            </a:r>
            <a:r>
              <a:rPr lang="it-IT" dirty="0" err="1" smtClean="0"/>
              <a:t>allowances</a:t>
            </a:r>
            <a:r>
              <a:rPr lang="it-IT" dirty="0" smtClean="0"/>
              <a:t> </a:t>
            </a:r>
            <a:r>
              <a:rPr lang="it-IT" dirty="0" err="1" smtClean="0"/>
              <a:t>received</a:t>
            </a:r>
            <a:r>
              <a:rPr lang="it-IT" dirty="0" smtClean="0"/>
              <a:t>, etc. </a:t>
            </a:r>
            <a:r>
              <a:rPr lang="it-IT" dirty="0" err="1" smtClean="0"/>
              <a:t>All</a:t>
            </a:r>
            <a:r>
              <a:rPr lang="it-IT" dirty="0" smtClean="0"/>
              <a:t> </a:t>
            </a:r>
            <a:r>
              <a:rPr lang="it-IT" dirty="0" err="1" smtClean="0"/>
              <a:t>these</a:t>
            </a:r>
            <a:r>
              <a:rPr lang="it-IT" dirty="0" smtClean="0"/>
              <a:t> data must match </a:t>
            </a:r>
            <a:r>
              <a:rPr lang="it-IT" dirty="0" err="1" smtClean="0"/>
              <a:t>computerised</a:t>
            </a:r>
            <a:r>
              <a:rPr lang="it-IT" dirty="0" smtClean="0"/>
              <a:t> </a:t>
            </a:r>
            <a:r>
              <a:rPr lang="it-IT" dirty="0" err="1" smtClean="0"/>
              <a:t>records</a:t>
            </a:r>
            <a:r>
              <a:rPr lang="it-IT" dirty="0" smtClean="0"/>
              <a:t> in the IT </a:t>
            </a:r>
            <a:r>
              <a:rPr lang="it-IT" dirty="0" err="1" smtClean="0"/>
              <a:t>system</a:t>
            </a:r>
            <a:r>
              <a:rPr lang="it-IT" dirty="0" smtClean="0"/>
              <a:t>.</a:t>
            </a:r>
          </a:p>
          <a:p>
            <a:endParaRPr lang="en-GB" dirty="0"/>
          </a:p>
        </p:txBody>
      </p:sp>
      <p:sp>
        <p:nvSpPr>
          <p:cNvPr id="4" name="Segnaposto numero diapositiva 3"/>
          <p:cNvSpPr>
            <a:spLocks noGrp="1"/>
          </p:cNvSpPr>
          <p:nvPr>
            <p:ph type="sldNum" sz="quarter" idx="10"/>
          </p:nvPr>
        </p:nvSpPr>
        <p:spPr/>
        <p:txBody>
          <a:bodyPr/>
          <a:lstStyle/>
          <a:p>
            <a:pPr>
              <a:defRPr/>
            </a:pPr>
            <a:fld id="{0D1964B3-3EC3-2E4C-BE69-BBC3BE5D35A1}" type="slidenum">
              <a:rPr lang="en-GB" smtClean="0"/>
              <a:pPr>
                <a:defRPr/>
              </a:pPr>
              <a:t>21</a:t>
            </a:fld>
            <a:endParaRPr lang="en-GB"/>
          </a:p>
        </p:txBody>
      </p:sp>
    </p:spTree>
    <p:extLst>
      <p:ext uri="{BB962C8B-B14F-4D97-AF65-F5344CB8AC3E}">
        <p14:creationId xmlns:p14="http://schemas.microsoft.com/office/powerpoint/2010/main" val="25012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it-IT" dirty="0" smtClean="0"/>
              <a:t>(i.e. an </a:t>
            </a:r>
            <a:r>
              <a:rPr lang="it-IT" dirty="0" err="1" smtClean="0"/>
              <a:t>assembly</a:t>
            </a:r>
            <a:r>
              <a:rPr lang="it-IT" dirty="0" smtClean="0"/>
              <a:t> </a:t>
            </a:r>
            <a:r>
              <a:rPr lang="it-IT" dirty="0" err="1" smtClean="0"/>
              <a:t>comprising</a:t>
            </a:r>
            <a:r>
              <a:rPr lang="it-IT" dirty="0" smtClean="0"/>
              <a:t> ALL </a:t>
            </a:r>
            <a:r>
              <a:rPr lang="it-IT" dirty="0" err="1" smtClean="0"/>
              <a:t>adult</a:t>
            </a:r>
            <a:r>
              <a:rPr lang="it-IT" dirty="0" smtClean="0"/>
              <a:t> </a:t>
            </a:r>
            <a:r>
              <a:rPr lang="it-IT" dirty="0" err="1" smtClean="0"/>
              <a:t>members</a:t>
            </a:r>
            <a:r>
              <a:rPr lang="it-IT" dirty="0" smtClean="0"/>
              <a:t> of the </a:t>
            </a:r>
            <a:r>
              <a:rPr lang="it-IT" dirty="0" err="1" smtClean="0"/>
              <a:t>Panchayat</a:t>
            </a:r>
            <a:r>
              <a:rPr lang="it-IT" dirty="0" smtClean="0"/>
              <a:t>).</a:t>
            </a:r>
          </a:p>
          <a:p>
            <a:pPr marL="0" marR="0" indent="0" algn="l" defTabSz="457200" rtl="0" eaLnBrk="1" fontAlgn="base" latinLnBrk="0" hangingPunct="1">
              <a:lnSpc>
                <a:spcPct val="100000"/>
              </a:lnSpc>
              <a:spcBef>
                <a:spcPct val="30000"/>
              </a:spcBef>
              <a:spcAft>
                <a:spcPct val="0"/>
              </a:spcAft>
              <a:buClrTx/>
              <a:buSzTx/>
              <a:buFontTx/>
              <a:buNone/>
              <a:tabLst/>
              <a:defRPr/>
            </a:pPr>
            <a:r>
              <a:rPr lang="it-IT" dirty="0" err="1" smtClean="0"/>
              <a:t>Between</a:t>
            </a:r>
            <a:r>
              <a:rPr lang="it-IT" baseline="0" dirty="0" smtClean="0"/>
              <a:t> 17 and 21 </a:t>
            </a:r>
            <a:r>
              <a:rPr lang="it-IT" baseline="0" dirty="0" err="1" smtClean="0"/>
              <a:t>records</a:t>
            </a:r>
            <a:r>
              <a:rPr lang="it-IT" baseline="0" dirty="0" smtClean="0"/>
              <a:t>. A </a:t>
            </a:r>
            <a:r>
              <a:rPr lang="it-IT" baseline="0" dirty="0" err="1" smtClean="0"/>
              <a:t>lot</a:t>
            </a:r>
            <a:r>
              <a:rPr lang="it-IT" baseline="0" dirty="0" smtClean="0"/>
              <a:t> of work.</a:t>
            </a:r>
            <a:endParaRPr lang="it-IT" dirty="0" smtClean="0"/>
          </a:p>
          <a:p>
            <a:endParaRPr lang="en-GB" dirty="0"/>
          </a:p>
        </p:txBody>
      </p:sp>
      <p:sp>
        <p:nvSpPr>
          <p:cNvPr id="4" name="Segnaposto numero diapositiva 3"/>
          <p:cNvSpPr>
            <a:spLocks noGrp="1"/>
          </p:cNvSpPr>
          <p:nvPr>
            <p:ph type="sldNum" sz="quarter" idx="10"/>
          </p:nvPr>
        </p:nvSpPr>
        <p:spPr/>
        <p:txBody>
          <a:bodyPr/>
          <a:lstStyle/>
          <a:p>
            <a:pPr>
              <a:defRPr/>
            </a:pPr>
            <a:fld id="{0D1964B3-3EC3-2E4C-BE69-BBC3BE5D35A1}" type="slidenum">
              <a:rPr lang="en-GB" smtClean="0"/>
              <a:pPr>
                <a:defRPr/>
              </a:pPr>
              <a:t>22</a:t>
            </a:fld>
            <a:endParaRPr lang="en-GB"/>
          </a:p>
        </p:txBody>
      </p:sp>
    </p:spTree>
    <p:extLst>
      <p:ext uri="{BB962C8B-B14F-4D97-AF65-F5344CB8AC3E}">
        <p14:creationId xmlns:p14="http://schemas.microsoft.com/office/powerpoint/2010/main" val="150115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Often Block Programme Officers ask</a:t>
            </a:r>
            <a:r>
              <a:rPr lang="en-GB" baseline="0" dirty="0" smtClean="0"/>
              <a:t> for bribes at </a:t>
            </a:r>
            <a:r>
              <a:rPr lang="en-GB" baseline="0" dirty="0" err="1" smtClean="0"/>
              <a:t>panchayat</a:t>
            </a:r>
            <a:r>
              <a:rPr lang="en-GB" baseline="0" dirty="0" smtClean="0"/>
              <a:t> headmen</a:t>
            </a:r>
            <a:endParaRPr lang="en-GB" dirty="0"/>
          </a:p>
        </p:txBody>
      </p:sp>
      <p:sp>
        <p:nvSpPr>
          <p:cNvPr id="4" name="Segnaposto numero diapositiva 3"/>
          <p:cNvSpPr>
            <a:spLocks noGrp="1"/>
          </p:cNvSpPr>
          <p:nvPr>
            <p:ph type="sldNum" sz="quarter" idx="10"/>
          </p:nvPr>
        </p:nvSpPr>
        <p:spPr/>
        <p:txBody>
          <a:bodyPr/>
          <a:lstStyle/>
          <a:p>
            <a:pPr>
              <a:defRPr/>
            </a:pPr>
            <a:fld id="{0D1964B3-3EC3-2E4C-BE69-BBC3BE5D35A1}" type="slidenum">
              <a:rPr lang="en-GB" smtClean="0"/>
              <a:pPr>
                <a:defRPr/>
              </a:pPr>
              <a:t>27</a:t>
            </a:fld>
            <a:endParaRPr lang="en-GB"/>
          </a:p>
        </p:txBody>
      </p:sp>
    </p:spTree>
    <p:extLst>
      <p:ext uri="{BB962C8B-B14F-4D97-AF65-F5344CB8AC3E}">
        <p14:creationId xmlns:p14="http://schemas.microsoft.com/office/powerpoint/2010/main" val="348129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Tx/>
              <a:buAutoNum type="arabicParenR"/>
            </a:pPr>
            <a:r>
              <a:rPr lang="en-GB">
                <a:latin typeface="Calibri" charset="0"/>
              </a:rPr>
              <a:t>This is the largest anti-poverty programme in the world.</a:t>
            </a:r>
          </a:p>
          <a:p>
            <a:pPr marL="228600" indent="-228600">
              <a:spcBef>
                <a:spcPct val="0"/>
              </a:spcBef>
              <a:buFontTx/>
              <a:buAutoNum type="arabicParenR"/>
            </a:pPr>
            <a:r>
              <a:rPr lang="en-GB">
                <a:latin typeface="Calibri" charset="0"/>
              </a:rPr>
              <a:t>For both SC and ST the particpation rate exceeds their share in the total population</a:t>
            </a:r>
          </a:p>
        </p:txBody>
      </p:sp>
      <p:sp>
        <p:nvSpPr>
          <p:cNvPr id="706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F5B8FE0C-D9EF-4746-B118-E8C4CE9F0843}" type="slidenum">
              <a:rPr lang="en-GB">
                <a:latin typeface="Calibri" charset="0"/>
              </a:rPr>
              <a:pPr fontAlgn="base">
                <a:spcBef>
                  <a:spcPct val="0"/>
                </a:spcBef>
                <a:spcAft>
                  <a:spcPct val="0"/>
                </a:spcAft>
              </a:pPr>
              <a:t>32</a:t>
            </a:fld>
            <a:endParaRPr lang="en-GB">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Poverty trap: </a:t>
            </a:r>
            <a:r>
              <a:rPr lang="en-US" sz="1200" kern="1200" dirty="0" smtClean="0">
                <a:solidFill>
                  <a:schemeClr val="tx1"/>
                </a:solidFill>
                <a:effectLst/>
                <a:latin typeface="+mn-lt"/>
                <a:ea typeface="ＭＳ Ｐゴシック" charset="0"/>
                <a:cs typeface="ＭＳ Ｐゴシック" charset="0"/>
              </a:rPr>
              <a:t>low wages </a:t>
            </a:r>
            <a:r>
              <a:rPr lang="en-US" sz="1200" kern="1200" dirty="0" smtClean="0">
                <a:solidFill>
                  <a:schemeClr val="tx1"/>
                </a:solidFill>
                <a:effectLst/>
                <a:latin typeface="+mn-lt"/>
                <a:ea typeface="ＭＳ Ｐゴシック" charset="0"/>
                <a:cs typeface="ＭＳ Ｐゴシック" charset="0"/>
                <a:sym typeface="Wingdings"/>
              </a:rPr>
              <a:t></a:t>
            </a:r>
            <a:r>
              <a:rPr lang="en-US" sz="1200" kern="1200" dirty="0" smtClean="0">
                <a:solidFill>
                  <a:schemeClr val="tx1"/>
                </a:solidFill>
                <a:effectLst/>
                <a:latin typeface="+mn-lt"/>
                <a:ea typeface="ＭＳ Ｐゴシック" charset="0"/>
                <a:cs typeface="ＭＳ Ｐゴシック" charset="0"/>
              </a:rPr>
              <a:t> poor nutrition </a:t>
            </a:r>
            <a:r>
              <a:rPr lang="en-US" sz="1200" kern="1200" dirty="0" smtClean="0">
                <a:solidFill>
                  <a:schemeClr val="tx1"/>
                </a:solidFill>
                <a:effectLst/>
                <a:latin typeface="+mn-lt"/>
                <a:ea typeface="ＭＳ Ｐゴシック" charset="0"/>
                <a:cs typeface="ＭＳ Ｐゴシック" charset="0"/>
                <a:sym typeface="Wingdings"/>
              </a:rPr>
              <a:t> </a:t>
            </a:r>
            <a:r>
              <a:rPr lang="en-US" sz="1200" kern="1200" dirty="0" smtClean="0">
                <a:solidFill>
                  <a:schemeClr val="tx1"/>
                </a:solidFill>
                <a:effectLst/>
                <a:latin typeface="+mn-lt"/>
                <a:ea typeface="ＭＳ Ｐゴシック" charset="0"/>
                <a:cs typeface="ＭＳ Ｐゴシック" charset="0"/>
              </a:rPr>
              <a:t>low productivity and vulnerability to illness, </a:t>
            </a:r>
            <a:r>
              <a:rPr lang="en-US" sz="1200" kern="1200" dirty="0" smtClean="0">
                <a:solidFill>
                  <a:schemeClr val="tx1"/>
                </a:solidFill>
                <a:effectLst/>
                <a:latin typeface="+mn-lt"/>
                <a:ea typeface="ＭＳ Ｐゴシック" charset="0"/>
                <a:cs typeface="ＭＳ Ｐゴシック" charset="0"/>
                <a:sym typeface="Wingdings"/>
              </a:rPr>
              <a:t> even</a:t>
            </a:r>
            <a:r>
              <a:rPr lang="en-US" sz="1200" kern="1200" baseline="0" dirty="0" smtClean="0">
                <a:solidFill>
                  <a:schemeClr val="tx1"/>
                </a:solidFill>
                <a:effectLst/>
                <a:latin typeface="+mn-lt"/>
                <a:ea typeface="ＭＳ Ｐゴシック" charset="0"/>
                <a:cs typeface="ＭＳ Ｐゴシック" charset="0"/>
                <a:sym typeface="Wingdings"/>
              </a:rPr>
              <a:t> lower wages</a:t>
            </a:r>
            <a:r>
              <a:rPr lang="en-US" sz="1200" kern="1200" dirty="0" smtClean="0">
                <a:solidFill>
                  <a:schemeClr val="tx1"/>
                </a:solidFill>
                <a:effectLst/>
                <a:latin typeface="+mn-lt"/>
                <a:ea typeface="ＭＳ Ｐゴシック" charset="0"/>
                <a:cs typeface="ＭＳ Ｐゴシック" charset="0"/>
              </a:rPr>
              <a:t>.</a:t>
            </a:r>
            <a:r>
              <a:rPr lang="it-IT" dirty="0" smtClean="0">
                <a:effectLst/>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en-GB" dirty="0" smtClean="0">
                <a:solidFill>
                  <a:srgbClr val="000000"/>
                </a:solidFill>
                <a:latin typeface="Times New Roman"/>
                <a:ea typeface="Times New Roman"/>
                <a:cs typeface="Times New Roman"/>
              </a:rPr>
              <a:t>A longitudinal study surveying the same 2500 households in 2004 (i.e. before the NREGA) and then in 2006 and 2008 shows the very positive effect on consumption expenditure, intake of energy, and protein and asset accumulation.</a:t>
            </a:r>
          </a:p>
          <a:p>
            <a:endParaRPr lang="en-GB" dirty="0"/>
          </a:p>
        </p:txBody>
      </p:sp>
      <p:sp>
        <p:nvSpPr>
          <p:cNvPr id="4" name="Segnaposto numero diapositiva 3"/>
          <p:cNvSpPr>
            <a:spLocks noGrp="1"/>
          </p:cNvSpPr>
          <p:nvPr>
            <p:ph type="sldNum" sz="quarter" idx="10"/>
          </p:nvPr>
        </p:nvSpPr>
        <p:spPr/>
        <p:txBody>
          <a:bodyPr/>
          <a:lstStyle/>
          <a:p>
            <a:pPr>
              <a:defRPr/>
            </a:pPr>
            <a:fld id="{0D1964B3-3EC3-2E4C-BE69-BBC3BE5D35A1}" type="slidenum">
              <a:rPr lang="en-GB" smtClean="0"/>
              <a:pPr>
                <a:defRPr/>
              </a:pPr>
              <a:t>33</a:t>
            </a:fld>
            <a:endParaRPr lang="en-GB"/>
          </a:p>
        </p:txBody>
      </p:sp>
    </p:spTree>
    <p:extLst>
      <p:ext uri="{BB962C8B-B14F-4D97-AF65-F5344CB8AC3E}">
        <p14:creationId xmlns:p14="http://schemas.microsoft.com/office/powerpoint/2010/main" val="76396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lstStyle/>
          <a:p>
            <a:pPr marL="228600" indent="-228600" fontAlgn="auto">
              <a:spcBef>
                <a:spcPts val="0"/>
              </a:spcBef>
              <a:spcAft>
                <a:spcPts val="0"/>
              </a:spcAft>
              <a:buFontTx/>
              <a:buAutoNum type="arabicPeriod"/>
              <a:defRPr/>
            </a:pPr>
            <a:r>
              <a:rPr lang="en-GB" dirty="0" smtClean="0">
                <a:ea typeface="+mn-ea"/>
                <a:cs typeface="+mn-cs"/>
              </a:rPr>
              <a:t>Number of poor people: Various estimates exist. These estimates are those of a government-appointed commission headed by N. C. </a:t>
            </a:r>
            <a:r>
              <a:rPr lang="en-GB" dirty="0" err="1" smtClean="0">
                <a:ea typeface="+mn-ea"/>
                <a:cs typeface="+mn-cs"/>
              </a:rPr>
              <a:t>Saxena</a:t>
            </a:r>
            <a:r>
              <a:rPr lang="en-GB" dirty="0" smtClean="0">
                <a:ea typeface="+mn-ea"/>
                <a:cs typeface="+mn-cs"/>
              </a:rPr>
              <a:t>. The Oxford’s Poverty and Human Development Initiative and the UNDP reached similar results (Multidimensional Poverty Index). Official estimates (Planning Commission 2012): 30%, assuming a daily expenditure of 0,40 US$ in rural areas and 0,50 US$ in urban areas would not make people poor. With 0,50$ in Delhi you would buy 1 kg of rice and three stops by bus. Other estimates put the number of poor to as much as 80 per cent of the population.</a:t>
            </a:r>
          </a:p>
          <a:p>
            <a:pPr marL="228600" indent="-228600" fontAlgn="auto">
              <a:spcBef>
                <a:spcPts val="0"/>
              </a:spcBef>
              <a:spcAft>
                <a:spcPts val="0"/>
              </a:spcAft>
              <a:buFontTx/>
              <a:buAutoNum type="arabicPeriod"/>
              <a:defRPr/>
            </a:pPr>
            <a:r>
              <a:rPr lang="it-IT" dirty="0" smtClean="0">
                <a:ea typeface="+mn-ea"/>
                <a:cs typeface="+mn-cs"/>
              </a:rPr>
              <a:t>India </a:t>
            </a:r>
            <a:r>
              <a:rPr lang="it-IT" dirty="0" err="1" smtClean="0">
                <a:ea typeface="+mn-ea"/>
                <a:cs typeface="+mn-cs"/>
              </a:rPr>
              <a:t>has</a:t>
            </a:r>
            <a:r>
              <a:rPr lang="it-IT" dirty="0" smtClean="0">
                <a:ea typeface="+mn-ea"/>
                <a:cs typeface="+mn-cs"/>
              </a:rPr>
              <a:t> the </a:t>
            </a:r>
            <a:r>
              <a:rPr lang="it-IT" dirty="0" err="1" smtClean="0">
                <a:ea typeface="+mn-ea"/>
                <a:cs typeface="+mn-cs"/>
              </a:rPr>
              <a:t>largest</a:t>
            </a:r>
            <a:r>
              <a:rPr lang="it-IT" dirty="0" smtClean="0">
                <a:ea typeface="+mn-ea"/>
                <a:cs typeface="+mn-cs"/>
              </a:rPr>
              <a:t> </a:t>
            </a:r>
            <a:r>
              <a:rPr lang="it-IT" dirty="0" err="1" smtClean="0">
                <a:ea typeface="+mn-ea"/>
                <a:cs typeface="+mn-cs"/>
              </a:rPr>
              <a:t>number</a:t>
            </a:r>
            <a:r>
              <a:rPr lang="it-IT" dirty="0" smtClean="0">
                <a:ea typeface="+mn-ea"/>
                <a:cs typeface="+mn-cs"/>
              </a:rPr>
              <a:t> of </a:t>
            </a:r>
            <a:r>
              <a:rPr lang="it-IT" dirty="0" err="1" smtClean="0">
                <a:ea typeface="+mn-ea"/>
                <a:cs typeface="+mn-cs"/>
              </a:rPr>
              <a:t>malnurished</a:t>
            </a:r>
            <a:r>
              <a:rPr lang="it-IT" dirty="0" smtClean="0">
                <a:ea typeface="+mn-ea"/>
                <a:cs typeface="+mn-cs"/>
              </a:rPr>
              <a:t> </a:t>
            </a:r>
            <a:r>
              <a:rPr lang="it-IT" dirty="0" err="1" smtClean="0">
                <a:ea typeface="+mn-ea"/>
                <a:cs typeface="+mn-cs"/>
              </a:rPr>
              <a:t>children</a:t>
            </a:r>
            <a:r>
              <a:rPr lang="it-IT" dirty="0" smtClean="0">
                <a:ea typeface="+mn-ea"/>
                <a:cs typeface="+mn-cs"/>
              </a:rPr>
              <a:t> in the </a:t>
            </a:r>
            <a:r>
              <a:rPr lang="it-IT" dirty="0" err="1" smtClean="0">
                <a:ea typeface="+mn-ea"/>
                <a:cs typeface="+mn-cs"/>
              </a:rPr>
              <a:t>whole</a:t>
            </a:r>
            <a:r>
              <a:rPr lang="it-IT" dirty="0" smtClean="0">
                <a:ea typeface="+mn-ea"/>
                <a:cs typeface="+mn-cs"/>
              </a:rPr>
              <a:t> world.</a:t>
            </a:r>
          </a:p>
          <a:p>
            <a:pPr marL="228600" indent="-228600" fontAlgn="auto">
              <a:spcBef>
                <a:spcPts val="0"/>
              </a:spcBef>
              <a:spcAft>
                <a:spcPts val="0"/>
              </a:spcAft>
              <a:buFontTx/>
              <a:buAutoNum type="arabicPeriod"/>
              <a:defRPr/>
            </a:pPr>
            <a:r>
              <a:rPr lang="it-IT" dirty="0" err="1" smtClean="0">
                <a:ea typeface="+mn-ea"/>
                <a:cs typeface="+mn-cs"/>
              </a:rPr>
              <a:t>Toilets</a:t>
            </a:r>
            <a:r>
              <a:rPr lang="it-IT" dirty="0" smtClean="0">
                <a:ea typeface="+mn-ea"/>
                <a:cs typeface="+mn-cs"/>
              </a:rPr>
              <a:t>: </a:t>
            </a:r>
            <a:r>
              <a:rPr lang="it-IT" dirty="0" err="1" smtClean="0">
                <a:ea typeface="+mn-ea"/>
                <a:cs typeface="+mn-cs"/>
              </a:rPr>
              <a:t>defecation</a:t>
            </a:r>
            <a:r>
              <a:rPr lang="it-IT" dirty="0" smtClean="0">
                <a:ea typeface="+mn-ea"/>
                <a:cs typeface="+mn-cs"/>
              </a:rPr>
              <a:t> in the open </a:t>
            </a:r>
            <a:r>
              <a:rPr lang="it-IT" dirty="0" err="1" smtClean="0">
                <a:ea typeface="+mn-ea"/>
                <a:cs typeface="+mn-cs"/>
              </a:rPr>
              <a:t>helps</a:t>
            </a:r>
            <a:r>
              <a:rPr lang="it-IT" dirty="0" smtClean="0">
                <a:ea typeface="+mn-ea"/>
                <a:cs typeface="+mn-cs"/>
              </a:rPr>
              <a:t> the </a:t>
            </a:r>
            <a:r>
              <a:rPr lang="it-IT" dirty="0" err="1" smtClean="0">
                <a:ea typeface="+mn-ea"/>
                <a:cs typeface="+mn-cs"/>
              </a:rPr>
              <a:t>spreading</a:t>
            </a:r>
            <a:r>
              <a:rPr lang="it-IT" dirty="0" smtClean="0">
                <a:ea typeface="+mn-ea"/>
                <a:cs typeface="+mn-cs"/>
              </a:rPr>
              <a:t> of </a:t>
            </a:r>
            <a:r>
              <a:rPr lang="it-IT" dirty="0" err="1" smtClean="0">
                <a:ea typeface="+mn-ea"/>
                <a:cs typeface="+mn-cs"/>
              </a:rPr>
              <a:t>diseases</a:t>
            </a:r>
            <a:r>
              <a:rPr lang="it-IT" dirty="0" smtClean="0">
                <a:ea typeface="+mn-ea"/>
                <a:cs typeface="+mn-cs"/>
              </a:rPr>
              <a:t> </a:t>
            </a:r>
            <a:r>
              <a:rPr lang="it-IT" dirty="0" err="1" smtClean="0">
                <a:ea typeface="+mn-ea"/>
                <a:cs typeface="+mn-cs"/>
              </a:rPr>
              <a:t>which</a:t>
            </a:r>
            <a:r>
              <a:rPr lang="it-IT" dirty="0" smtClean="0">
                <a:ea typeface="+mn-ea"/>
                <a:cs typeface="+mn-cs"/>
              </a:rPr>
              <a:t> in turn </a:t>
            </a:r>
            <a:r>
              <a:rPr lang="it-IT" dirty="0" err="1" smtClean="0">
                <a:ea typeface="+mn-ea"/>
                <a:cs typeface="+mn-cs"/>
              </a:rPr>
              <a:t>further</a:t>
            </a:r>
            <a:r>
              <a:rPr lang="it-IT" dirty="0" smtClean="0">
                <a:ea typeface="+mn-ea"/>
                <a:cs typeface="+mn-cs"/>
              </a:rPr>
              <a:t> </a:t>
            </a:r>
            <a:r>
              <a:rPr lang="it-IT" dirty="0" err="1" smtClean="0">
                <a:ea typeface="+mn-ea"/>
                <a:cs typeface="+mn-cs"/>
              </a:rPr>
              <a:t>aggravates</a:t>
            </a:r>
            <a:r>
              <a:rPr lang="it-IT" dirty="0" smtClean="0">
                <a:ea typeface="+mn-ea"/>
                <a:cs typeface="+mn-cs"/>
              </a:rPr>
              <a:t> </a:t>
            </a:r>
            <a:r>
              <a:rPr lang="it-IT" dirty="0" err="1" smtClean="0">
                <a:ea typeface="+mn-ea"/>
                <a:cs typeface="+mn-cs"/>
              </a:rPr>
              <a:t>undernurishment</a:t>
            </a:r>
            <a:r>
              <a:rPr lang="it-IT" dirty="0" smtClean="0">
                <a:ea typeface="+mn-ea"/>
                <a:cs typeface="+mn-cs"/>
              </a:rPr>
              <a:t>.</a:t>
            </a:r>
          </a:p>
          <a:p>
            <a:pPr fontAlgn="auto">
              <a:spcBef>
                <a:spcPts val="0"/>
              </a:spcBef>
              <a:spcAft>
                <a:spcPts val="0"/>
              </a:spcAft>
              <a:defRPr/>
            </a:pPr>
            <a:endParaRPr lang="en-GB" dirty="0" smtClean="0">
              <a:ea typeface="+mn-ea"/>
              <a:cs typeface="+mn-cs"/>
            </a:endParaRPr>
          </a:p>
        </p:txBody>
      </p:sp>
      <p:sp>
        <p:nvSpPr>
          <p:cNvPr id="5734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14B9E296-6BF4-6043-A288-C0EDC7957DFC}" type="slidenum">
              <a:rPr lang="en-GB">
                <a:latin typeface="Calibri" charset="0"/>
              </a:rPr>
              <a:pPr fontAlgn="base">
                <a:spcBef>
                  <a:spcPct val="0"/>
                </a:spcBef>
                <a:spcAft>
                  <a:spcPct val="0"/>
                </a:spcAft>
              </a:pPr>
              <a:t>4</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1.2) According to Rajiv Gandhi </a:t>
            </a:r>
            <a:r>
              <a:rPr lang="it-IT" dirty="0" err="1">
                <a:latin typeface="Calibri" charset="0"/>
              </a:rPr>
              <a:t>about</a:t>
            </a:r>
            <a:r>
              <a:rPr lang="it-IT" dirty="0">
                <a:latin typeface="Calibri" charset="0"/>
              </a:rPr>
              <a:t> 85% of the funds </a:t>
            </a:r>
            <a:r>
              <a:rPr lang="it-IT" dirty="0" err="1">
                <a:latin typeface="Calibri" charset="0"/>
              </a:rPr>
              <a:t>allocated</a:t>
            </a:r>
            <a:r>
              <a:rPr lang="it-IT" dirty="0">
                <a:latin typeface="Calibri" charset="0"/>
              </a:rPr>
              <a:t> for anti-</a:t>
            </a:r>
            <a:r>
              <a:rPr lang="it-IT" dirty="0" err="1">
                <a:latin typeface="Calibri" charset="0"/>
              </a:rPr>
              <a:t>poverty</a:t>
            </a:r>
            <a:r>
              <a:rPr lang="it-IT" dirty="0">
                <a:latin typeface="Calibri" charset="0"/>
              </a:rPr>
              <a:t> </a:t>
            </a:r>
            <a:r>
              <a:rPr lang="it-IT" dirty="0" err="1">
                <a:latin typeface="Calibri" charset="0"/>
              </a:rPr>
              <a:t>programmes</a:t>
            </a:r>
            <a:r>
              <a:rPr lang="it-IT" dirty="0">
                <a:latin typeface="Calibri" charset="0"/>
              </a:rPr>
              <a:t> </a:t>
            </a:r>
            <a:r>
              <a:rPr lang="it-IT" dirty="0" err="1">
                <a:latin typeface="Calibri" charset="0"/>
              </a:rPr>
              <a:t>were</a:t>
            </a:r>
            <a:r>
              <a:rPr lang="it-IT" dirty="0">
                <a:latin typeface="Calibri" charset="0"/>
              </a:rPr>
              <a:t> </a:t>
            </a:r>
            <a:r>
              <a:rPr lang="it-IT" dirty="0" err="1">
                <a:latin typeface="Calibri" charset="0"/>
              </a:rPr>
              <a:t>siphoned</a:t>
            </a:r>
            <a:r>
              <a:rPr lang="it-IT" dirty="0">
                <a:latin typeface="Calibri" charset="0"/>
              </a:rPr>
              <a:t> </a:t>
            </a:r>
            <a:r>
              <a:rPr lang="it-IT" dirty="0" smtClean="0">
                <a:latin typeface="Calibri" charset="0"/>
              </a:rPr>
              <a:t>off</a:t>
            </a:r>
          </a:p>
          <a:p>
            <a:pPr>
              <a:spcBef>
                <a:spcPct val="0"/>
              </a:spcBef>
            </a:pPr>
            <a:r>
              <a:rPr lang="it-IT" dirty="0" err="1" smtClean="0">
                <a:latin typeface="Calibri" charset="0"/>
              </a:rPr>
              <a:t>There</a:t>
            </a:r>
            <a:r>
              <a:rPr lang="it-IT" dirty="0" smtClean="0">
                <a:latin typeface="Calibri" charset="0"/>
              </a:rPr>
              <a:t> </a:t>
            </a:r>
            <a:r>
              <a:rPr lang="it-IT" dirty="0" err="1" smtClean="0">
                <a:latin typeface="Calibri" charset="0"/>
              </a:rPr>
              <a:t>is</a:t>
            </a:r>
            <a:r>
              <a:rPr lang="it-IT" dirty="0" smtClean="0">
                <a:latin typeface="Calibri" charset="0"/>
              </a:rPr>
              <a:t> a </a:t>
            </a:r>
            <a:r>
              <a:rPr lang="it-IT" dirty="0" err="1" smtClean="0">
                <a:latin typeface="Calibri" charset="0"/>
              </a:rPr>
              <a:t>Belgian</a:t>
            </a:r>
            <a:r>
              <a:rPr lang="it-IT" dirty="0" smtClean="0">
                <a:latin typeface="Calibri" charset="0"/>
              </a:rPr>
              <a:t> </a:t>
            </a:r>
            <a:r>
              <a:rPr lang="it-IT" dirty="0" err="1" smtClean="0">
                <a:latin typeface="Calibri" charset="0"/>
              </a:rPr>
              <a:t>among</a:t>
            </a:r>
            <a:r>
              <a:rPr lang="it-IT" dirty="0" smtClean="0">
                <a:latin typeface="Calibri" charset="0"/>
              </a:rPr>
              <a:t> the designers of </a:t>
            </a:r>
            <a:r>
              <a:rPr lang="it-IT" dirty="0" err="1" smtClean="0">
                <a:latin typeface="Calibri" charset="0"/>
              </a:rPr>
              <a:t>these</a:t>
            </a:r>
            <a:r>
              <a:rPr lang="it-IT" dirty="0" smtClean="0">
                <a:latin typeface="Calibri" charset="0"/>
              </a:rPr>
              <a:t> law, the </a:t>
            </a:r>
            <a:r>
              <a:rPr lang="it-IT" dirty="0" err="1" smtClean="0">
                <a:latin typeface="Calibri" charset="0"/>
              </a:rPr>
              <a:t>economist</a:t>
            </a:r>
            <a:r>
              <a:rPr lang="it-IT" dirty="0" smtClean="0">
                <a:latin typeface="Calibri" charset="0"/>
              </a:rPr>
              <a:t> Jean </a:t>
            </a:r>
            <a:r>
              <a:rPr lang="it-IT" dirty="0" err="1" smtClean="0">
                <a:latin typeface="Calibri" charset="0"/>
              </a:rPr>
              <a:t>Dreze</a:t>
            </a:r>
            <a:r>
              <a:rPr lang="it-IT" dirty="0" smtClean="0">
                <a:latin typeface="Calibri" charset="0"/>
              </a:rPr>
              <a:t>.</a:t>
            </a:r>
            <a:endParaRPr lang="it-IT" dirty="0">
              <a:latin typeface="Calibri" charset="0"/>
            </a:endParaRPr>
          </a:p>
          <a:p>
            <a:pPr>
              <a:spcBef>
                <a:spcPct val="0"/>
              </a:spcBef>
            </a:pPr>
            <a:endParaRPr lang="en-GB" dirty="0">
              <a:latin typeface="Calibri" charset="0"/>
            </a:endParaRPr>
          </a:p>
        </p:txBody>
      </p:sp>
      <p:sp>
        <p:nvSpPr>
          <p:cNvPr id="5837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77DC85AF-C661-714C-A313-6245BD81192B}" type="slidenum">
              <a:rPr lang="en-GB">
                <a:latin typeface="Calibri" charset="0"/>
              </a:rPr>
              <a:pPr fontAlgn="base">
                <a:spcBef>
                  <a:spcPct val="0"/>
                </a:spcBef>
                <a:spcAft>
                  <a:spcPct val="0"/>
                </a:spcAft>
              </a:pPr>
              <a:t>6</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2.1) These two provisions (self-targeting and demand-driven) by themselves solve many of the problems that affect most anti-poverty programmes in the world. The universality of the NREGA is indeed a key aspect. One just needs to think that most anti-poverty programmes were based on top-down targeting. However, at least three national surveys indicate that, around 2004-05, about half of all poor households in rural India did not have a “Below Poverty Line card” and were thus excluded from anti-poverty programmes. Moreover, India’s official poverty line is so low that it excludes million of poor households. Minimum wages must be kept low, so as to make effective the self-targeting mechanism.</a:t>
            </a:r>
          </a:p>
        </p:txBody>
      </p:sp>
      <p:sp>
        <p:nvSpPr>
          <p:cNvPr id="5939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31463B18-14A6-EC43-A8BA-0812FF61B907}" type="slidenum">
              <a:rPr lang="en-GB">
                <a:latin typeface="Calibri" charset="0"/>
              </a:rPr>
              <a:pPr fontAlgn="base">
                <a:spcBef>
                  <a:spcPct val="0"/>
                </a:spcBef>
                <a:spcAft>
                  <a:spcPct val="0"/>
                </a:spcAft>
              </a:pPr>
              <a:t>7</a:t>
            </a:fld>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1</a:t>
            </a:r>
            <a:r>
              <a:rPr lang="en-GB" dirty="0">
                <a:latin typeface="Calibri" charset="0"/>
              </a:rPr>
              <a:t>.b) Supposed to provide an additional income in the lean season, when agricultural jobs are hardly available. The quota of 100 days can be “shared” between adult members of the household: different persons can work on different days, or even on the same day, as long as their combined days of employment do not exceed 100 days in the financial year.</a:t>
            </a:r>
          </a:p>
          <a:p>
            <a:pPr>
              <a:spcBef>
                <a:spcPct val="0"/>
              </a:spcBef>
            </a:pPr>
            <a:r>
              <a:rPr lang="en-GB" dirty="0">
                <a:latin typeface="Calibri" charset="0"/>
              </a:rPr>
              <a:t>2.e) although it is not clear how the women “quota” should be implemented</a:t>
            </a:r>
            <a:r>
              <a:rPr lang="en-GB" dirty="0" smtClean="0">
                <a:latin typeface="Calibri" charset="0"/>
              </a:rPr>
              <a:t>.</a:t>
            </a:r>
          </a:p>
          <a:p>
            <a:pPr lvl="2" fontAlgn="auto">
              <a:spcAft>
                <a:spcPts val="0"/>
              </a:spcAft>
              <a:buFont typeface="Wingdings" pitchFamily="2" charset="2"/>
              <a:buChar char="n"/>
              <a:defRPr/>
            </a:pPr>
            <a:r>
              <a:rPr lang="it-IT" sz="1200" kern="1200" dirty="0" err="1" smtClean="0">
                <a:solidFill>
                  <a:schemeClr val="tx1">
                    <a:lumMod val="65000"/>
                    <a:lumOff val="35000"/>
                  </a:schemeClr>
                </a:solidFill>
                <a:latin typeface="+mn-lt"/>
                <a:ea typeface="ＭＳ Ｐゴシック" charset="0"/>
                <a:cs typeface="+mn-cs"/>
              </a:rPr>
              <a:t>safe</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drinking</a:t>
            </a:r>
            <a:r>
              <a:rPr lang="it-IT" sz="1200" kern="1200" dirty="0" smtClean="0">
                <a:solidFill>
                  <a:schemeClr val="tx1">
                    <a:lumMod val="65000"/>
                    <a:lumOff val="35000"/>
                  </a:schemeClr>
                </a:solidFill>
                <a:latin typeface="+mn-lt"/>
                <a:ea typeface="ＭＳ Ｐゴシック" charset="0"/>
                <a:cs typeface="+mn-cs"/>
              </a:rPr>
              <a:t> water</a:t>
            </a:r>
          </a:p>
          <a:p>
            <a:pPr lvl="2" fontAlgn="auto">
              <a:spcAft>
                <a:spcPts val="0"/>
              </a:spcAft>
              <a:buFont typeface="Wingdings" pitchFamily="2" charset="2"/>
              <a:buChar char="n"/>
              <a:defRPr/>
            </a:pPr>
            <a:r>
              <a:rPr lang="it-IT" sz="1200" kern="1200" dirty="0" err="1" smtClean="0">
                <a:solidFill>
                  <a:schemeClr val="tx1">
                    <a:lumMod val="65000"/>
                    <a:lumOff val="35000"/>
                  </a:schemeClr>
                </a:solidFill>
                <a:latin typeface="+mn-lt"/>
                <a:ea typeface="ＭＳ Ｐゴシック" charset="0"/>
                <a:cs typeface="+mn-cs"/>
              </a:rPr>
              <a:t>shade</a:t>
            </a:r>
            <a:r>
              <a:rPr lang="it-IT" sz="1200" kern="1200" dirty="0" smtClean="0">
                <a:solidFill>
                  <a:schemeClr val="tx1">
                    <a:lumMod val="65000"/>
                    <a:lumOff val="35000"/>
                  </a:schemeClr>
                </a:solidFill>
                <a:latin typeface="+mn-lt"/>
                <a:ea typeface="ＭＳ Ｐゴシック" charset="0"/>
                <a:cs typeface="+mn-cs"/>
              </a:rPr>
              <a:t> for </a:t>
            </a:r>
            <a:r>
              <a:rPr lang="it-IT" sz="1200" kern="1200" dirty="0" err="1" smtClean="0">
                <a:solidFill>
                  <a:schemeClr val="tx1">
                    <a:lumMod val="65000"/>
                    <a:lumOff val="35000"/>
                  </a:schemeClr>
                </a:solidFill>
                <a:latin typeface="+mn-lt"/>
                <a:ea typeface="ＭＳ Ｐゴシック" charset="0"/>
                <a:cs typeface="+mn-cs"/>
              </a:rPr>
              <a:t>children</a:t>
            </a:r>
            <a:r>
              <a:rPr lang="it-IT" sz="1200" kern="1200" dirty="0" smtClean="0">
                <a:solidFill>
                  <a:schemeClr val="tx1">
                    <a:lumMod val="65000"/>
                    <a:lumOff val="35000"/>
                  </a:schemeClr>
                </a:solidFill>
                <a:latin typeface="+mn-lt"/>
                <a:ea typeface="ＭＳ Ｐゴシック" charset="0"/>
                <a:cs typeface="+mn-cs"/>
              </a:rPr>
              <a:t> and </a:t>
            </a:r>
            <a:r>
              <a:rPr lang="it-IT" sz="1200" kern="1200" dirty="0" err="1" smtClean="0">
                <a:solidFill>
                  <a:schemeClr val="tx1">
                    <a:lumMod val="65000"/>
                    <a:lumOff val="35000"/>
                  </a:schemeClr>
                </a:solidFill>
                <a:latin typeface="+mn-lt"/>
                <a:ea typeface="ＭＳ Ｐゴシック" charset="0"/>
                <a:cs typeface="+mn-cs"/>
              </a:rPr>
              <a:t>periods</a:t>
            </a:r>
            <a:r>
              <a:rPr lang="it-IT" sz="1200" kern="1200" dirty="0" smtClean="0">
                <a:solidFill>
                  <a:schemeClr val="tx1">
                    <a:lumMod val="65000"/>
                    <a:lumOff val="35000"/>
                  </a:schemeClr>
                </a:solidFill>
                <a:latin typeface="+mn-lt"/>
                <a:ea typeface="ＭＳ Ｐゴシック" charset="0"/>
                <a:cs typeface="+mn-cs"/>
              </a:rPr>
              <a:t> of </a:t>
            </a:r>
            <a:r>
              <a:rPr lang="it-IT" sz="1200" kern="1200" dirty="0" err="1" smtClean="0">
                <a:solidFill>
                  <a:schemeClr val="tx1">
                    <a:lumMod val="65000"/>
                    <a:lumOff val="35000"/>
                  </a:schemeClr>
                </a:solidFill>
                <a:latin typeface="+mn-lt"/>
                <a:ea typeface="ＭＳ Ｐゴシック" charset="0"/>
                <a:cs typeface="+mn-cs"/>
              </a:rPr>
              <a:t>rest</a:t>
            </a:r>
            <a:r>
              <a:rPr lang="it-IT" sz="1200" kern="1200" dirty="0" smtClean="0">
                <a:solidFill>
                  <a:schemeClr val="tx1">
                    <a:lumMod val="65000"/>
                    <a:lumOff val="35000"/>
                  </a:schemeClr>
                </a:solidFill>
                <a:latin typeface="+mn-lt"/>
                <a:ea typeface="ＭＳ Ｐゴシック" charset="0"/>
                <a:cs typeface="+mn-cs"/>
              </a:rPr>
              <a:t>,</a:t>
            </a:r>
          </a:p>
          <a:p>
            <a:pPr lvl="2" fontAlgn="auto">
              <a:spcAft>
                <a:spcPts val="0"/>
              </a:spcAft>
              <a:buFont typeface="Wingdings" pitchFamily="2" charset="2"/>
              <a:buChar char="n"/>
              <a:defRPr/>
            </a:pPr>
            <a:r>
              <a:rPr lang="it-IT" sz="1200" kern="1200" dirty="0" smtClean="0">
                <a:solidFill>
                  <a:schemeClr val="tx1">
                    <a:lumMod val="65000"/>
                    <a:lumOff val="35000"/>
                  </a:schemeClr>
                </a:solidFill>
                <a:latin typeface="+mn-lt"/>
                <a:ea typeface="ＭＳ Ｐゴシック" charset="0"/>
                <a:cs typeface="+mn-cs"/>
              </a:rPr>
              <a:t>first-</a:t>
            </a:r>
            <a:r>
              <a:rPr lang="it-IT" sz="1200" kern="1200" dirty="0" err="1" smtClean="0">
                <a:solidFill>
                  <a:schemeClr val="tx1">
                    <a:lumMod val="65000"/>
                    <a:lumOff val="35000"/>
                  </a:schemeClr>
                </a:solidFill>
                <a:latin typeface="+mn-lt"/>
                <a:ea typeface="ＭＳ Ｐゴシック" charset="0"/>
                <a:cs typeface="+mn-cs"/>
              </a:rPr>
              <a:t>aid</a:t>
            </a:r>
            <a:r>
              <a:rPr lang="it-IT" sz="1200" kern="1200" dirty="0" smtClean="0">
                <a:solidFill>
                  <a:schemeClr val="tx1">
                    <a:lumMod val="65000"/>
                    <a:lumOff val="35000"/>
                  </a:schemeClr>
                </a:solidFill>
                <a:latin typeface="+mn-lt"/>
                <a:ea typeface="ＭＳ Ｐゴシック" charset="0"/>
                <a:cs typeface="+mn-cs"/>
              </a:rPr>
              <a:t> box with </a:t>
            </a:r>
            <a:r>
              <a:rPr lang="it-IT" sz="1200" kern="1200" dirty="0" err="1" smtClean="0">
                <a:solidFill>
                  <a:schemeClr val="tx1">
                    <a:lumMod val="65000"/>
                    <a:lumOff val="35000"/>
                  </a:schemeClr>
                </a:solidFill>
                <a:latin typeface="+mn-lt"/>
                <a:ea typeface="ＭＳ Ｐゴシック" charset="0"/>
                <a:cs typeface="+mn-cs"/>
              </a:rPr>
              <a:t>adequate</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material</a:t>
            </a:r>
            <a:r>
              <a:rPr lang="it-IT" sz="1200" kern="1200" dirty="0" smtClean="0">
                <a:solidFill>
                  <a:schemeClr val="tx1">
                    <a:lumMod val="65000"/>
                    <a:lumOff val="35000"/>
                  </a:schemeClr>
                </a:solidFill>
                <a:latin typeface="+mn-lt"/>
                <a:ea typeface="ＭＳ Ｐゴシック" charset="0"/>
                <a:cs typeface="+mn-cs"/>
              </a:rPr>
              <a:t> for </a:t>
            </a:r>
            <a:r>
              <a:rPr lang="it-IT" sz="1200" kern="1200" dirty="0" err="1" smtClean="0">
                <a:solidFill>
                  <a:schemeClr val="tx1">
                    <a:lumMod val="65000"/>
                    <a:lumOff val="35000"/>
                  </a:schemeClr>
                </a:solidFill>
                <a:latin typeface="+mn-lt"/>
                <a:ea typeface="ＭＳ Ｐゴシック" charset="0"/>
                <a:cs typeface="+mn-cs"/>
              </a:rPr>
              <a:t>emergency</a:t>
            </a:r>
            <a:r>
              <a:rPr lang="it-IT" sz="1200" kern="1200" dirty="0" smtClean="0">
                <a:solidFill>
                  <a:schemeClr val="tx1">
                    <a:lumMod val="65000"/>
                    <a:lumOff val="35000"/>
                  </a:schemeClr>
                </a:solidFill>
                <a:latin typeface="+mn-lt"/>
                <a:ea typeface="ＭＳ Ｐゴシック" charset="0"/>
                <a:cs typeface="+mn-cs"/>
              </a:rPr>
              <a:t> treatment for minor </a:t>
            </a:r>
            <a:r>
              <a:rPr lang="it-IT" sz="1200" kern="1200" dirty="0" err="1" smtClean="0">
                <a:solidFill>
                  <a:schemeClr val="tx1">
                    <a:lumMod val="65000"/>
                    <a:lumOff val="35000"/>
                  </a:schemeClr>
                </a:solidFill>
                <a:latin typeface="+mn-lt"/>
                <a:ea typeface="ＭＳ Ｐゴシック" charset="0"/>
                <a:cs typeface="+mn-cs"/>
              </a:rPr>
              <a:t>injuries</a:t>
            </a:r>
            <a:r>
              <a:rPr lang="it-IT" sz="1200" kern="1200" dirty="0" smtClean="0">
                <a:solidFill>
                  <a:schemeClr val="tx1">
                    <a:lumMod val="65000"/>
                    <a:lumOff val="35000"/>
                  </a:schemeClr>
                </a:solidFill>
                <a:latin typeface="+mn-lt"/>
                <a:ea typeface="ＭＳ Ｐゴシック" charset="0"/>
                <a:cs typeface="+mn-cs"/>
              </a:rPr>
              <a:t> and </a:t>
            </a:r>
            <a:r>
              <a:rPr lang="it-IT" sz="1200" kern="1200" dirty="0" err="1" smtClean="0">
                <a:solidFill>
                  <a:schemeClr val="tx1">
                    <a:lumMod val="65000"/>
                    <a:lumOff val="35000"/>
                  </a:schemeClr>
                </a:solidFill>
                <a:latin typeface="+mn-lt"/>
                <a:ea typeface="ＭＳ Ｐゴシック" charset="0"/>
                <a:cs typeface="+mn-cs"/>
              </a:rPr>
              <a:t>other</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health</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hazards</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connected</a:t>
            </a:r>
            <a:r>
              <a:rPr lang="it-IT" sz="1200" kern="1200" dirty="0" smtClean="0">
                <a:solidFill>
                  <a:schemeClr val="tx1">
                    <a:lumMod val="65000"/>
                    <a:lumOff val="35000"/>
                  </a:schemeClr>
                </a:solidFill>
                <a:latin typeface="+mn-lt"/>
                <a:ea typeface="ＭＳ Ｐゴシック" charset="0"/>
                <a:cs typeface="+mn-cs"/>
              </a:rPr>
              <a:t> with the work</a:t>
            </a:r>
          </a:p>
          <a:p>
            <a:pPr lvl="2" fontAlgn="auto">
              <a:spcAft>
                <a:spcPts val="0"/>
              </a:spcAft>
              <a:buFont typeface="Wingdings" pitchFamily="2" charset="2"/>
              <a:buChar char="n"/>
              <a:defRPr/>
            </a:pPr>
            <a:r>
              <a:rPr lang="it-IT" sz="1200" kern="1200" dirty="0" smtClean="0">
                <a:solidFill>
                  <a:schemeClr val="tx1">
                    <a:lumMod val="65000"/>
                    <a:lumOff val="35000"/>
                  </a:schemeClr>
                </a:solidFill>
                <a:latin typeface="+mn-lt"/>
                <a:ea typeface="ＭＳ Ｐゴシック" charset="0"/>
                <a:cs typeface="+mn-cs"/>
              </a:rPr>
              <a:t>In case </a:t>
            </a:r>
            <a:r>
              <a:rPr lang="it-IT" sz="1200" kern="1200" dirty="0" err="1" smtClean="0">
                <a:solidFill>
                  <a:schemeClr val="tx1">
                    <a:lumMod val="65000"/>
                    <a:lumOff val="35000"/>
                  </a:schemeClr>
                </a:solidFill>
                <a:latin typeface="+mn-lt"/>
                <a:ea typeface="ＭＳ Ｐゴシック" charset="0"/>
                <a:cs typeface="+mn-cs"/>
              </a:rPr>
              <a:t>there</a:t>
            </a:r>
            <a:r>
              <a:rPr lang="it-IT" sz="1200" kern="1200" dirty="0" smtClean="0">
                <a:solidFill>
                  <a:schemeClr val="tx1">
                    <a:lumMod val="65000"/>
                    <a:lumOff val="35000"/>
                  </a:schemeClr>
                </a:solidFill>
                <a:latin typeface="+mn-lt"/>
                <a:ea typeface="ＭＳ Ｐゴシック" charset="0"/>
                <a:cs typeface="+mn-cs"/>
              </a:rPr>
              <a:t> are 5 or more </a:t>
            </a:r>
            <a:r>
              <a:rPr lang="it-IT" sz="1200" kern="1200" dirty="0" err="1" smtClean="0">
                <a:solidFill>
                  <a:schemeClr val="tx1">
                    <a:lumMod val="65000"/>
                    <a:lumOff val="35000"/>
                  </a:schemeClr>
                </a:solidFill>
                <a:latin typeface="+mn-lt"/>
                <a:ea typeface="ＭＳ Ｐゴシック" charset="0"/>
                <a:cs typeface="+mn-cs"/>
              </a:rPr>
              <a:t>children</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aged</a:t>
            </a:r>
            <a:r>
              <a:rPr lang="it-IT" sz="1200" kern="1200" dirty="0" smtClean="0">
                <a:solidFill>
                  <a:schemeClr val="tx1">
                    <a:lumMod val="65000"/>
                    <a:lumOff val="35000"/>
                  </a:schemeClr>
                </a:solidFill>
                <a:latin typeface="+mn-lt"/>
                <a:ea typeface="ＭＳ Ｐゴシック" charset="0"/>
                <a:cs typeface="+mn-cs"/>
              </a:rPr>
              <a:t> 6 or </a:t>
            </a:r>
            <a:r>
              <a:rPr lang="it-IT" sz="1200" kern="1200" dirty="0" err="1" smtClean="0">
                <a:solidFill>
                  <a:schemeClr val="tx1">
                    <a:lumMod val="65000"/>
                    <a:lumOff val="35000"/>
                  </a:schemeClr>
                </a:solidFill>
                <a:latin typeface="+mn-lt"/>
                <a:ea typeface="ＭＳ Ｐゴシック" charset="0"/>
                <a:cs typeface="+mn-cs"/>
              </a:rPr>
              <a:t>less</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one</a:t>
            </a:r>
            <a:r>
              <a:rPr lang="it-IT" sz="1200" kern="1200" dirty="0" smtClean="0">
                <a:solidFill>
                  <a:schemeClr val="tx1">
                    <a:lumMod val="65000"/>
                    <a:lumOff val="35000"/>
                  </a:schemeClr>
                </a:solidFill>
                <a:latin typeface="+mn-lt"/>
                <a:ea typeface="ＭＳ Ｐゴシック" charset="0"/>
                <a:cs typeface="+mn-cs"/>
              </a:rPr>
              <a:t> woman (</a:t>
            </a:r>
            <a:r>
              <a:rPr lang="it-IT" sz="1200" kern="1200" dirty="0" err="1" smtClean="0">
                <a:solidFill>
                  <a:schemeClr val="tx1">
                    <a:lumMod val="65000"/>
                    <a:lumOff val="35000"/>
                  </a:schemeClr>
                </a:solidFill>
                <a:latin typeface="+mn-lt"/>
                <a:ea typeface="ＭＳ Ｐゴシック" charset="0"/>
                <a:cs typeface="+mn-cs"/>
              </a:rPr>
              <a:t>worker</a:t>
            </a:r>
            <a:r>
              <a:rPr lang="it-IT" sz="1200" kern="1200" dirty="0" smtClean="0">
                <a:solidFill>
                  <a:schemeClr val="tx1">
                    <a:lumMod val="65000"/>
                    <a:lumOff val="35000"/>
                  </a:schemeClr>
                </a:solidFill>
                <a:latin typeface="+mn-lt"/>
                <a:ea typeface="ＭＳ Ｐゴシック" charset="0"/>
                <a:cs typeface="+mn-cs"/>
              </a:rPr>
              <a:t>) </a:t>
            </a:r>
            <a:r>
              <a:rPr lang="it-IT" sz="1200" kern="1200" dirty="0" err="1" smtClean="0">
                <a:solidFill>
                  <a:schemeClr val="tx1">
                    <a:lumMod val="65000"/>
                    <a:lumOff val="35000"/>
                  </a:schemeClr>
                </a:solidFill>
                <a:latin typeface="+mn-lt"/>
                <a:ea typeface="ＭＳ Ｐゴシック" charset="0"/>
                <a:cs typeface="+mn-cs"/>
              </a:rPr>
              <a:t>will</a:t>
            </a:r>
            <a:r>
              <a:rPr lang="it-IT" sz="1200" kern="1200" dirty="0" smtClean="0">
                <a:solidFill>
                  <a:schemeClr val="tx1">
                    <a:lumMod val="65000"/>
                    <a:lumOff val="35000"/>
                  </a:schemeClr>
                </a:solidFill>
                <a:latin typeface="+mn-lt"/>
                <a:ea typeface="ＭＳ Ｐゴシック" charset="0"/>
                <a:cs typeface="+mn-cs"/>
              </a:rPr>
              <a:t> be </a:t>
            </a:r>
            <a:r>
              <a:rPr lang="it-IT" sz="1200" kern="1200" dirty="0" err="1" smtClean="0">
                <a:solidFill>
                  <a:schemeClr val="tx1">
                    <a:lumMod val="65000"/>
                    <a:lumOff val="35000"/>
                  </a:schemeClr>
                </a:solidFill>
                <a:latin typeface="+mn-lt"/>
                <a:ea typeface="ＭＳ Ｐゴシック" charset="0"/>
                <a:cs typeface="+mn-cs"/>
              </a:rPr>
              <a:t>deputed</a:t>
            </a:r>
            <a:r>
              <a:rPr lang="it-IT" sz="1200" kern="1200" dirty="0" smtClean="0">
                <a:solidFill>
                  <a:schemeClr val="tx1">
                    <a:lumMod val="65000"/>
                    <a:lumOff val="35000"/>
                  </a:schemeClr>
                </a:solidFill>
                <a:latin typeface="+mn-lt"/>
                <a:ea typeface="ＭＳ Ｐゴシック" charset="0"/>
                <a:cs typeface="+mn-cs"/>
              </a:rPr>
              <a:t> to look </a:t>
            </a:r>
            <a:r>
              <a:rPr lang="it-IT" sz="1200" kern="1200" dirty="0" err="1" smtClean="0">
                <a:solidFill>
                  <a:schemeClr val="tx1">
                    <a:lumMod val="65000"/>
                    <a:lumOff val="35000"/>
                  </a:schemeClr>
                </a:solidFill>
                <a:latin typeface="+mn-lt"/>
                <a:ea typeface="ＭＳ Ｐゴシック" charset="0"/>
                <a:cs typeface="+mn-cs"/>
              </a:rPr>
              <a:t>after</a:t>
            </a:r>
            <a:r>
              <a:rPr lang="it-IT" sz="1200" kern="1200" dirty="0" smtClean="0">
                <a:solidFill>
                  <a:schemeClr val="tx1">
                    <a:lumMod val="65000"/>
                    <a:lumOff val="35000"/>
                  </a:schemeClr>
                </a:solidFill>
                <a:latin typeface="+mn-lt"/>
                <a:ea typeface="ＭＳ Ｐゴシック" charset="0"/>
                <a:cs typeface="+mn-cs"/>
              </a:rPr>
              <a:t> the </a:t>
            </a:r>
            <a:r>
              <a:rPr lang="it-IT" sz="1200" kern="1200" dirty="0" err="1" smtClean="0">
                <a:solidFill>
                  <a:schemeClr val="tx1">
                    <a:lumMod val="65000"/>
                    <a:lumOff val="35000"/>
                  </a:schemeClr>
                </a:solidFill>
                <a:latin typeface="+mn-lt"/>
                <a:ea typeface="ＭＳ Ｐゴシック" charset="0"/>
                <a:cs typeface="+mn-cs"/>
              </a:rPr>
              <a:t>children</a:t>
            </a:r>
            <a:endParaRPr lang="it-IT" sz="1200" kern="1200" dirty="0" smtClean="0">
              <a:solidFill>
                <a:schemeClr val="tx1">
                  <a:lumMod val="65000"/>
                  <a:lumOff val="35000"/>
                </a:schemeClr>
              </a:solidFill>
              <a:latin typeface="+mn-lt"/>
              <a:ea typeface="ＭＳ Ｐゴシック" charset="0"/>
              <a:cs typeface="+mn-cs"/>
            </a:endParaRPr>
          </a:p>
          <a:p>
            <a:pPr>
              <a:spcBef>
                <a:spcPct val="0"/>
              </a:spcBef>
            </a:pPr>
            <a:endParaRPr lang="en-GB" dirty="0">
              <a:latin typeface="Calibri" charset="0"/>
            </a:endParaRPr>
          </a:p>
        </p:txBody>
      </p:sp>
      <p:sp>
        <p:nvSpPr>
          <p:cNvPr id="6041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44F6B042-0E2A-2744-BC88-225838FC216F}" type="slidenum">
              <a:rPr lang="en-GB">
                <a:latin typeface="Calibri" charset="0"/>
              </a:rPr>
              <a:pPr fontAlgn="base">
                <a:spcBef>
                  <a:spcPct val="0"/>
                </a:spcBef>
                <a:spcAft>
                  <a:spcPct val="0"/>
                </a:spcAft>
              </a:pPr>
              <a:t>8</a:t>
            </a:fld>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1.i.1) NREGA 2.0: Link it with the “Total Sanitation Campaign” and briefly explain what it is. Mention the percentage of people defecating on the open and explain links with malnutrition. Eligible households are those who are eligible for works on their private land. </a:t>
            </a:r>
          </a:p>
        </p:txBody>
      </p:sp>
      <p:sp>
        <p:nvSpPr>
          <p:cNvPr id="6144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BD55F787-E2E9-5241-A7EE-6A685026FB84}" type="slidenum">
              <a:rPr lang="en-GB">
                <a:latin typeface="Calibri" charset="0"/>
              </a:rPr>
              <a:pPr fontAlgn="base">
                <a:spcBef>
                  <a:spcPct val="0"/>
                </a:spcBef>
                <a:spcAft>
                  <a:spcPct val="0"/>
                </a:spcAft>
              </a:pPr>
              <a:t>9</a:t>
            </a:fld>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Explain Dalits, Scheduled Tribes</a:t>
            </a: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329714C7-9E80-514A-ADB0-72F898692435}" type="slidenum">
              <a:rPr lang="en-GB">
                <a:latin typeface="Calibri" charset="0"/>
              </a:rPr>
              <a:pPr fontAlgn="base">
                <a:spcBef>
                  <a:spcPct val="0"/>
                </a:spcBef>
                <a:spcAft>
                  <a:spcPct val="0"/>
                </a:spcAft>
              </a:pPr>
              <a:t>16</a:t>
            </a:fld>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Segnaposto note 2"/>
          <p:cNvSpPr>
            <a:spLocks noGrp="1"/>
          </p:cNvSpPr>
          <p:nvPr>
            <p:ph type="body" idx="1"/>
          </p:nvPr>
        </p:nvSpPr>
        <p:spPr/>
        <p:txBody>
          <a:bodyPr/>
          <a:lstStyle/>
          <a:p>
            <a:pPr marL="228600" indent="-228600" fontAlgn="auto">
              <a:spcBef>
                <a:spcPts val="0"/>
              </a:spcBef>
              <a:spcAft>
                <a:spcPts val="0"/>
              </a:spcAft>
              <a:buFontTx/>
              <a:buAutoNum type="arabicParenR"/>
              <a:defRPr/>
            </a:pPr>
            <a:r>
              <a:rPr lang="en-GB" dirty="0" smtClean="0">
                <a:ea typeface="+mn-ea"/>
                <a:cs typeface="+mn-cs"/>
              </a:rPr>
              <a:t>*Perhaps the strongest in the world</a:t>
            </a:r>
          </a:p>
          <a:p>
            <a:pPr fontAlgn="auto">
              <a:spcBef>
                <a:spcPts val="0"/>
              </a:spcBef>
              <a:spcAft>
                <a:spcPts val="0"/>
              </a:spcAft>
              <a:defRPr/>
            </a:pPr>
            <a:r>
              <a:rPr lang="en-GB" dirty="0" smtClean="0">
                <a:ea typeface="+mn-ea"/>
                <a:cs typeface="+mn-cs"/>
              </a:rPr>
              <a:t>*Explain what the Right to Information Act is. The Right to Information Act is very strong, and gives legal backing to these transparency provisions. It also calls for stiff penalties against officers who fail to supply information as prescribed, or fail to accept requests for information. </a:t>
            </a:r>
          </a:p>
          <a:p>
            <a:pPr fontAlgn="auto">
              <a:spcBef>
                <a:spcPts val="0"/>
              </a:spcBef>
              <a:spcAft>
                <a:spcPts val="0"/>
              </a:spcAft>
              <a:defRPr/>
            </a:pPr>
            <a:r>
              <a:rPr lang="en-GB" sz="1200" kern="1200" dirty="0" smtClean="0">
                <a:solidFill>
                  <a:schemeClr val="tx1"/>
                </a:solidFill>
                <a:latin typeface="+mn-lt"/>
                <a:ea typeface="ＭＳ Ｐゴシック" charset="0"/>
                <a:cs typeface="ＭＳ Ｐゴシック" charset="0"/>
              </a:rPr>
              <a:t>Under the provisions of the Act, any citizen may request information from a "public authority" (a body of Government or "instrumentality of State") which is required to reply expeditiously or within thirty days.</a:t>
            </a:r>
            <a:endParaRPr lang="en-GB" dirty="0" smtClean="0">
              <a:ea typeface="+mn-ea"/>
              <a:cs typeface="+mn-cs"/>
            </a:endParaRPr>
          </a:p>
        </p:txBody>
      </p:sp>
      <p:sp>
        <p:nvSpPr>
          <p:cNvPr id="6349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A37D31BD-6D32-1141-BA12-49EA5C93600A}" type="slidenum">
              <a:rPr lang="en-GB">
                <a:latin typeface="Calibri" charset="0"/>
              </a:rPr>
              <a:pPr fontAlgn="base">
                <a:spcBef>
                  <a:spcPct val="0"/>
                </a:spcBef>
                <a:spcAft>
                  <a:spcPct val="0"/>
                </a:spcAft>
              </a:pPr>
              <a:t>17</a:t>
            </a:fld>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*Explain public: in front of everybody</a:t>
            </a:r>
          </a:p>
          <a:p>
            <a:pPr>
              <a:spcBef>
                <a:spcPct val="0"/>
              </a:spcBef>
            </a:pPr>
            <a:endParaRPr lang="en-GB" dirty="0" smtClean="0">
              <a:latin typeface="Calibri" charset="0"/>
            </a:endParaRPr>
          </a:p>
          <a:p>
            <a:pPr>
              <a:spcBef>
                <a:spcPct val="0"/>
              </a:spcBef>
            </a:pPr>
            <a:r>
              <a:rPr lang="en-GB" dirty="0" smtClean="0">
                <a:latin typeface="Calibri" charset="0"/>
              </a:rPr>
              <a:t>*</a:t>
            </a:r>
            <a:r>
              <a:rPr lang="en-GB" dirty="0">
                <a:latin typeface="Calibri" charset="0"/>
              </a:rPr>
              <a:t>The introduction of bank payments greatly reduced abuses and possibilities to steal from the workers’ salaries. A few examples (there are many more19) will illustrate this. Before bank accounts,</a:t>
            </a:r>
          </a:p>
          <a:p>
            <a:pPr>
              <a:spcBef>
                <a:spcPct val="0"/>
              </a:spcBef>
            </a:pPr>
            <a:r>
              <a:rPr lang="en-GB" dirty="0">
                <a:latin typeface="Calibri" charset="0"/>
              </a:rPr>
              <a:t>village-level officials sometimes recorded fewer days on a worker’s job card than s/he has actually laboured, and they then entered a larger number of days into the MGNREGA’s IT</a:t>
            </a:r>
          </a:p>
          <a:p>
            <a:pPr>
              <a:spcBef>
                <a:spcPct val="0"/>
              </a:spcBef>
            </a:pPr>
            <a:r>
              <a:rPr lang="en-GB" dirty="0">
                <a:latin typeface="Calibri" charset="0"/>
              </a:rPr>
              <a:t>system which is used to determine how much money should go to each worker. The village officials would then pay the workers for the smaller number of days and pocket the rest of the</a:t>
            </a:r>
          </a:p>
          <a:p>
            <a:pPr>
              <a:spcBef>
                <a:spcPct val="0"/>
              </a:spcBef>
            </a:pPr>
            <a:r>
              <a:rPr lang="en-GB" dirty="0">
                <a:latin typeface="Calibri" charset="0"/>
              </a:rPr>
              <a:t>money. When bank accounts were introduced, this became impossible because the wages, paid according to data in the IT system, all had to go to their accounts. The new system cut out the middle men. It is also now extremely difficult for local officials to claim funds for non-existent workers, since bank accounts must be created for them, and impersonators must withdraw funds from them. It is now much more complicated to arrange wage payments for non-existent local projects, since wages for work allegedly done on them must again pass into bank accounts – which makes the scam apparent to workers, and which may give workers opportunities to demand a share of the profits or to keep them all. When the IT records show that workers have completed tasks that have actually been performed cheaply by machines, profits can only be obtained by local officials when (once again) they make workers aware of this and seek a share of the illicit payments which flow into their bank accounts. When the IT system shows that workers have received official wage rates, it is now very difficult to pay them less and then pocket the difference -- because the full wage goes into their accounts. Here again, workers will inevitably become aware of the manoeuvre because the system is now more transparent to them, and they may resist demands for money.</a:t>
            </a:r>
          </a:p>
          <a:p>
            <a:pPr>
              <a:spcBef>
                <a:spcPct val="0"/>
              </a:spcBef>
            </a:pPr>
            <a:r>
              <a:rPr lang="en-GB" dirty="0">
                <a:latin typeface="Calibri" charset="0"/>
              </a:rPr>
              <a:t>*Financial audit are conducted at the district level</a:t>
            </a:r>
          </a:p>
          <a:p>
            <a:pPr>
              <a:spcBef>
                <a:spcPct val="0"/>
              </a:spcBef>
            </a:pPr>
            <a:r>
              <a:rPr lang="en-GB" dirty="0">
                <a:latin typeface="Calibri" charset="0"/>
              </a:rPr>
              <a:t>*The Andhra Pradesh NREGA website as an example</a:t>
            </a:r>
          </a:p>
        </p:txBody>
      </p:sp>
      <p:sp>
        <p:nvSpPr>
          <p:cNvPr id="6451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fontAlgn="base">
              <a:spcBef>
                <a:spcPct val="0"/>
              </a:spcBef>
              <a:spcAft>
                <a:spcPct val="0"/>
              </a:spcAft>
            </a:pPr>
            <a:fld id="{C1A19F47-51C5-2C41-AF8C-011AF18C1C97}" type="slidenum">
              <a:rPr lang="en-GB">
                <a:latin typeface="Calibri" charset="0"/>
              </a:rPr>
              <a:pPr fontAlgn="base">
                <a:spcBef>
                  <a:spcPct val="0"/>
                </a:spcBef>
                <a:spcAft>
                  <a:spcPct val="0"/>
                </a:spcAft>
              </a:pPr>
              <a:t>18</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it-IT" smtClean="0"/>
              <a:t>Fare clic per modificare stile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E30FEE18-5737-6B46-9126-DA52B9C58F75}" type="datetimeFigureOut">
              <a:rPr lang="it-IT" smtClean="0"/>
              <a:pPr>
                <a:defRPr/>
              </a:pPr>
              <a:t>08/11/12</a:t>
            </a:fld>
            <a:endParaRPr lang="it-IT"/>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it-IT"/>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stile</a:t>
            </a:r>
            <a:endParaRPr/>
          </a:p>
        </p:txBody>
      </p:sp>
      <p:sp>
        <p:nvSpPr>
          <p:cNvPr id="5" name="Date Placeholder 4"/>
          <p:cNvSpPr>
            <a:spLocks noGrp="1"/>
          </p:cNvSpPr>
          <p:nvPr>
            <p:ph type="dt" sz="half" idx="10"/>
          </p:nvPr>
        </p:nvSpPr>
        <p:spPr/>
        <p:txBody>
          <a:bodyPr/>
          <a:lstStyle/>
          <a:p>
            <a:pPr>
              <a:defRPr/>
            </a:pPr>
            <a:fld id="{21C86B5B-D8F1-E04C-BC6D-187905FC120A}" type="datetimeFigureOut">
              <a:rPr lang="it-IT" smtClean="0"/>
              <a:pPr>
                <a:defRPr/>
              </a:pPr>
              <a:t>08/11/12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7FB48401-1819-3344-8513-4DB1D662EB55}" type="slidenum">
              <a:rPr lang="it-IT" smtClean="0"/>
              <a:pPr>
                <a:defRPr/>
              </a:pPr>
              <a:t>‹n.›</a:t>
            </a:fld>
            <a:endParaRPr lang="it-IT"/>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pPr>
              <a:defRPr/>
            </a:pPr>
            <a:fld id="{720683A2-F601-A74E-A9A3-A71CB96F1E67}" type="datetimeFigureOut">
              <a:rPr lang="it-IT" smtClean="0"/>
              <a:pPr>
                <a:defRPr/>
              </a:pPr>
              <a:t>08/11/12</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20965FE1-5AD8-2140-B2DA-85329C1FE308}" type="slidenum">
              <a:rPr lang="it-IT" smtClean="0"/>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uot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9A0EAD98-A1CD-784D-A6F6-4C17E8834BD9}" type="datetimeFigureOut">
              <a:rPr lang="it-IT" smtClean="0"/>
              <a:pPr>
                <a:defRPr/>
              </a:pPr>
              <a:t>08/11/12</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4D3053F3-1486-DE42-8253-D1B8E45E325A}" type="slidenum">
              <a:rPr lang="it-IT" smtClean="0"/>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it-IT" smtClean="0"/>
              <a:t>Fare clic per modificare stile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7391399" y="6423585"/>
            <a:ext cx="1537447" cy="365125"/>
          </a:xfrm>
        </p:spPr>
        <p:txBody>
          <a:bodyPr/>
          <a:lstStyle/>
          <a:p>
            <a:pPr>
              <a:defRPr/>
            </a:pPr>
            <a:fld id="{3A86896B-050A-AC47-A03D-33B2F3405BD7}" type="datetimeFigureOut">
              <a:rPr lang="it-IT" smtClean="0"/>
              <a:pPr>
                <a:defRPr/>
              </a:pPr>
              <a:t>08/11/12</a:t>
            </a:fld>
            <a:endParaRPr lang="it-IT"/>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it-IT"/>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it-IT" smtClean="0"/>
              <a:t>Fare clic per modificare stile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7391399" y="6423585"/>
            <a:ext cx="1537447" cy="365125"/>
          </a:xfrm>
        </p:spPr>
        <p:txBody>
          <a:bodyPr/>
          <a:lstStyle/>
          <a:p>
            <a:pPr>
              <a:defRPr/>
            </a:pPr>
            <a:fld id="{90BDF939-6F8B-B54E-8F9F-E0378DA556DC}" type="datetimeFigureOut">
              <a:rPr lang="it-IT" smtClean="0"/>
              <a:pPr>
                <a:defRPr/>
              </a:pPr>
              <a:t>08/11/12</a:t>
            </a:fld>
            <a:endParaRPr lang="it-IT"/>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45FE46D8-C7DE-284A-AA58-3079995B35B6}" type="slidenum">
              <a:rPr lang="it-IT" smtClean="0"/>
              <a:pPr>
                <a:defRPr/>
              </a:pPr>
              <a:t>‹n.›</a:t>
            </a:fld>
            <a:endParaRPr lang="it-IT"/>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it-IT" smtClean="0"/>
              <a:t>Fare clic per modificare stile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fld id="{EB0A1E41-1717-4140-BC16-7FB4974040EE}" type="datetimeFigureOut">
              <a:rPr lang="it-IT" smtClean="0"/>
              <a:pPr>
                <a:defRPr/>
              </a:pPr>
              <a:t>08/11/12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82819D3D-2308-6149-9763-6E9012D0713E}" type="slidenum">
              <a:rPr lang="it-IT" smtClean="0"/>
              <a:pPr>
                <a:defRPr/>
              </a:pPr>
              <a:t>‹n.›</a:t>
            </a:fld>
            <a:endParaRPr lang="it-IT"/>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it-IT" smtClean="0"/>
              <a:t>Fare clic per modificare stile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fld id="{EB0A1E41-1717-4140-BC16-7FB4974040EE}" type="datetimeFigureOut">
              <a:rPr lang="it-IT" smtClean="0"/>
              <a:pPr>
                <a:defRPr/>
              </a:pPr>
              <a:t>08/11/12</a:t>
            </a:fld>
            <a:endParaRPr lang="it-IT"/>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it-IT"/>
          </a:p>
        </p:txBody>
      </p:sp>
      <p:sp>
        <p:nvSpPr>
          <p:cNvPr id="7" name="Slide Number Placeholder 6"/>
          <p:cNvSpPr>
            <a:spLocks noGrp="1"/>
          </p:cNvSpPr>
          <p:nvPr>
            <p:ph type="sldNum" sz="quarter" idx="12"/>
          </p:nvPr>
        </p:nvSpPr>
        <p:spPr/>
        <p:txBody>
          <a:bodyPr/>
          <a:lstStyle/>
          <a:p>
            <a:pPr>
              <a:defRPr/>
            </a:pPr>
            <a:fld id="{82819D3D-2308-6149-9763-6E9012D0713E}" type="slidenum">
              <a:rPr lang="it-IT" smtClean="0"/>
              <a:pPr>
                <a:defRPr/>
              </a:pPr>
              <a:t>‹n.›</a:t>
            </a:fld>
            <a:endParaRPr lang="it-IT"/>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it-IT" smtClean="0"/>
              <a:t>Trascinare l'immagine su un segnaposto o fare clic sull'icona per aggiungerla</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magini con didascalia">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it-IT" smtClean="0"/>
              <a:t>Fare clic per modificare stile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fld id="{EB0A1E41-1717-4140-BC16-7FB4974040EE}" type="datetimeFigureOut">
              <a:rPr lang="it-IT" smtClean="0"/>
              <a:pPr>
                <a:defRPr/>
              </a:pPr>
              <a:t>08/11/12</a:t>
            </a:fld>
            <a:endParaRPr lang="it-IT"/>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it-IT"/>
          </a:p>
        </p:txBody>
      </p:sp>
      <p:sp>
        <p:nvSpPr>
          <p:cNvPr id="7" name="Slide Number Placeholder 6"/>
          <p:cNvSpPr>
            <a:spLocks noGrp="1"/>
          </p:cNvSpPr>
          <p:nvPr>
            <p:ph type="sldNum" sz="quarter" idx="12"/>
          </p:nvPr>
        </p:nvSpPr>
        <p:spPr/>
        <p:txBody>
          <a:bodyPr/>
          <a:lstStyle/>
          <a:p>
            <a:pPr>
              <a:defRPr/>
            </a:pPr>
            <a:fld id="{82819D3D-2308-6149-9763-6E9012D0713E}" type="slidenum">
              <a:rPr lang="it-IT" smtClean="0"/>
              <a:pPr>
                <a:defRPr/>
              </a:pPr>
              <a:t>‹n.›</a:t>
            </a:fld>
            <a:endParaRPr lang="it-IT"/>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it-IT" smtClean="0"/>
              <a:t>Trascinare l'immagine su un segnaposto o fare clic sull'icona per aggiungerla</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it-IT" smtClean="0"/>
              <a:t>Trascinare l'immagine su un segnaposto o fare clic sull'icona per aggiungerla</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magini con didascalia,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it-IT" smtClean="0"/>
              <a:t>Fare clic per modificare stile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7391399" y="6423585"/>
            <a:ext cx="1537447" cy="365125"/>
          </a:xfrm>
        </p:spPr>
        <p:txBody>
          <a:bodyPr/>
          <a:lstStyle/>
          <a:p>
            <a:pPr>
              <a:defRPr/>
            </a:pPr>
            <a:fld id="{EB0A1E41-1717-4140-BC16-7FB4974040EE}" type="datetimeFigureOut">
              <a:rPr lang="it-IT" smtClean="0"/>
              <a:pPr>
                <a:defRPr/>
              </a:pPr>
              <a:t>08/11/12</a:t>
            </a:fld>
            <a:endParaRPr lang="it-IT"/>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82819D3D-2308-6149-9763-6E9012D0713E}" type="slidenum">
              <a:rPr lang="it-IT" smtClean="0"/>
              <a:pPr>
                <a:defRPr/>
              </a:pPr>
              <a:t>‹n.›</a:t>
            </a:fld>
            <a:endParaRPr lang="it-IT"/>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it-IT" smtClean="0"/>
              <a:t>Trascinare l'immagine su un segnaposto o fare clic sull'icona per aggiungerla</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olo e testo verticale">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pPr>
              <a:defRPr/>
            </a:pPr>
            <a:fld id="{0BAC136A-E340-2A49-A7F5-ED2586EBAFED}" type="datetimeFigureOut">
              <a:rPr lang="it-IT" smtClean="0"/>
              <a:pPr>
                <a:defRPr/>
              </a:pPr>
              <a:t>08/11/12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FC8C8F6-B9B7-864A-B8FE-8AD99FA0629D}"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pPr>
              <a:defRPr/>
            </a:pPr>
            <a:fld id="{4F867C21-9063-2143-A396-253166712FC3}" type="datetimeFigureOut">
              <a:rPr lang="it-IT" smtClean="0"/>
              <a:pPr>
                <a:defRPr/>
              </a:pPr>
              <a:t>08/11/12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1D3702CC-2F3F-AE46-B8EF-1CE473B1843D}" type="slidenum">
              <a:rPr lang="it-IT" smtClean="0"/>
              <a:pPr>
                <a:defRPr/>
              </a:pPr>
              <a:t>‹n.›</a:t>
            </a:fld>
            <a:endParaRPr lang="it-IT"/>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olo verticale e tes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pPr>
              <a:defRPr/>
            </a:pPr>
            <a:fld id="{D1285A33-DB35-384E-B233-29BEC4233982}" type="datetimeFigureOut">
              <a:rPr lang="it-IT" smtClean="0"/>
              <a:pPr>
                <a:defRPr/>
              </a:pPr>
              <a:t>08/11/12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CF08086-92CD-1F4F-A8CB-7962AC084C01}" type="slidenum">
              <a:rPr lang="it-IT" smtClean="0"/>
              <a:pPr>
                <a:defRPr/>
              </a:pPr>
              <a:t>‹n.›</a:t>
            </a:fld>
            <a:endParaRPr lang="it-IT"/>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olo e contenuto,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pPr>
              <a:defRPr/>
            </a:pPr>
            <a:fld id="{EB0A1E41-1717-4140-BC16-7FB4974040EE}" type="datetimeFigureOut">
              <a:rPr lang="it-IT" smtClean="0"/>
              <a:pPr>
                <a:defRPr/>
              </a:pPr>
              <a:t>08/11/12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82819D3D-2308-6149-9763-6E9012D0713E}" type="slidenum">
              <a:rPr lang="it-IT" smtClean="0"/>
              <a:pPr>
                <a:defRPr/>
              </a:pPr>
              <a:t>‹n.›</a:t>
            </a:fld>
            <a:endParaRPr lang="it-IT"/>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gli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titolo con 2 immagini">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it-IT" smtClean="0"/>
              <a:t>Fare clic per modificare stile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EB0A1E41-1717-4140-BC16-7FB4974040EE}" type="datetimeFigureOut">
              <a:rPr lang="it-IT" smtClean="0"/>
              <a:pPr>
                <a:defRPr/>
              </a:pPr>
              <a:t>08/11/12</a:t>
            </a:fld>
            <a:endParaRPr lang="it-IT"/>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it-IT"/>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it-IT" smtClean="0"/>
              <a:t>Trascinare l'immagine su un segnaposto o fare clic sull'icona per aggiungerla</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it-IT" smtClean="0"/>
              <a:t>Trascinare l'immagine su un segnaposto o fare clic sull'icona per aggiungerla</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it-IT" smtClean="0"/>
              <a:t>Fare clic per modificare stile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fld id="{44B58138-94BF-534D-8477-6490EF13883B}" type="datetimeFigureOut">
              <a:rPr lang="it-IT" smtClean="0"/>
              <a:pPr>
                <a:defRPr/>
              </a:pPr>
              <a:t>08/11/12</a:t>
            </a:fld>
            <a:endParaRPr lang="it-IT"/>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it-IT"/>
          </a:p>
        </p:txBody>
      </p:sp>
      <p:sp>
        <p:nvSpPr>
          <p:cNvPr id="6" name="Slide Number Placeholder 5"/>
          <p:cNvSpPr>
            <a:spLocks noGrp="1"/>
          </p:cNvSpPr>
          <p:nvPr>
            <p:ph type="sldNum" sz="quarter" idx="12"/>
          </p:nvPr>
        </p:nvSpPr>
        <p:spPr>
          <a:xfrm>
            <a:off x="8305800" y="6248774"/>
            <a:ext cx="554038" cy="365125"/>
          </a:xfrm>
        </p:spPr>
        <p:txBody>
          <a:bodyPr/>
          <a:lstStyle/>
          <a:p>
            <a:pPr>
              <a:defRPr/>
            </a:pPr>
            <a:fld id="{E32F1C6B-A01B-8B47-A7A1-6CDA73D3C75B}" type="slidenum">
              <a:rPr lang="it-IT" smtClean="0"/>
              <a:pPr>
                <a:defRPr/>
              </a:pPr>
              <a:t>‹n.›</a:t>
            </a:fld>
            <a:endParaRPr lang="it-IT"/>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uto 2">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pPr>
              <a:defRPr/>
            </a:pPr>
            <a:fld id="{5E91C146-7F22-4743-BCE9-A51FE89A7215}" type="datetimeFigureOut">
              <a:rPr lang="it-IT" smtClean="0"/>
              <a:pPr>
                <a:defRPr/>
              </a:pPr>
              <a:t>08/11/12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FE0B70F7-26FD-A048-B5C3-AC547AEB2E0E}"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pPr>
              <a:defRPr/>
            </a:pPr>
            <a:fld id="{EE83CA34-B66A-3F4D-9A19-0889D6C89EC2}" type="datetimeFigureOut">
              <a:rPr lang="it-IT" smtClean="0"/>
              <a:pPr>
                <a:defRPr/>
              </a:pPr>
              <a:t>08/11/12</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9A89A7D5-A616-0440-B141-20E40479CAE6}" type="slidenum">
              <a:rPr lang="it-IT" smtClean="0"/>
              <a:pPr>
                <a:defRPr/>
              </a:pPr>
              <a:t>‹n.›</a:t>
            </a:fld>
            <a:endParaRPr lang="it-IT"/>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pPr>
              <a:defRPr/>
            </a:pPr>
            <a:fld id="{EB0A1E41-1717-4140-BC16-7FB4974040EE}" type="datetimeFigureOut">
              <a:rPr lang="it-IT" smtClean="0"/>
              <a:pPr>
                <a:defRPr/>
              </a:pPr>
              <a:t>08/11/12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82819D3D-2308-6149-9763-6E9012D0713E}"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pPr>
              <a:defRPr/>
            </a:pPr>
            <a:fld id="{EB0A1E41-1717-4140-BC16-7FB4974040EE}" type="datetimeFigureOut">
              <a:rPr lang="it-IT" smtClean="0"/>
              <a:pPr>
                <a:defRPr/>
              </a:pPr>
              <a:t>08/11/12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82819D3D-2308-6149-9763-6E9012D0713E}" type="slidenum">
              <a:rPr lang="it-IT" smtClean="0"/>
              <a:pPr>
                <a:defRPr/>
              </a:pPr>
              <a:t>‹n.›</a:t>
            </a:fld>
            <a:endParaRPr lang="it-IT"/>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it-IT" smtClean="0"/>
              <a:t>Fare clic per modificare stile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fld id="{EB0A1E41-1717-4140-BC16-7FB4974040EE}" type="datetimeFigureOut">
              <a:rPr lang="it-IT" smtClean="0"/>
              <a:pPr>
                <a:defRPr/>
              </a:pPr>
              <a:t>08/11/12</a:t>
            </a:fld>
            <a:endParaRPr lang="it-IT"/>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82819D3D-2308-6149-9763-6E9012D0713E}"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maiorano@ulg.ac.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06400" y="1195388"/>
            <a:ext cx="4038600" cy="1725612"/>
          </a:xfrm>
        </p:spPr>
        <p:txBody>
          <a:bodyPr rtlCol="0">
            <a:normAutofit fontScale="90000"/>
          </a:bodyPr>
          <a:lstStyle/>
          <a:p>
            <a:pPr algn="ctr" fontAlgn="auto">
              <a:spcAft>
                <a:spcPts val="0"/>
              </a:spcAft>
              <a:defRPr/>
            </a:pPr>
            <a:r>
              <a:rPr lang="it-IT" dirty="0" smtClean="0">
                <a:solidFill>
                  <a:schemeClr val="bg1"/>
                </a:solidFill>
                <a:ea typeface="+mj-ea"/>
                <a:cs typeface="+mj-cs"/>
              </a:rPr>
              <a:t>The Mahatma Gandhi National </a:t>
            </a:r>
            <a:r>
              <a:rPr lang="it-IT" dirty="0" err="1" smtClean="0">
                <a:solidFill>
                  <a:schemeClr val="bg1"/>
                </a:solidFill>
                <a:ea typeface="+mj-ea"/>
                <a:cs typeface="+mj-cs"/>
              </a:rPr>
              <a:t>Rural</a:t>
            </a:r>
            <a:r>
              <a:rPr lang="it-IT" dirty="0" smtClean="0">
                <a:solidFill>
                  <a:schemeClr val="bg1"/>
                </a:solidFill>
                <a:ea typeface="+mj-ea"/>
                <a:cs typeface="+mj-cs"/>
              </a:rPr>
              <a:t> </a:t>
            </a:r>
            <a:r>
              <a:rPr lang="it-IT" dirty="0" err="1" smtClean="0">
                <a:solidFill>
                  <a:schemeClr val="bg1"/>
                </a:solidFill>
                <a:ea typeface="+mj-ea"/>
                <a:cs typeface="+mj-cs"/>
              </a:rPr>
              <a:t>Employment</a:t>
            </a:r>
            <a:r>
              <a:rPr lang="it-IT" dirty="0" smtClean="0">
                <a:solidFill>
                  <a:schemeClr val="bg1"/>
                </a:solidFill>
                <a:ea typeface="+mj-ea"/>
                <a:cs typeface="+mj-cs"/>
              </a:rPr>
              <a:t> </a:t>
            </a:r>
            <a:r>
              <a:rPr lang="it-IT" dirty="0" err="1" smtClean="0">
                <a:solidFill>
                  <a:schemeClr val="bg1"/>
                </a:solidFill>
                <a:ea typeface="+mj-ea"/>
                <a:cs typeface="+mj-cs"/>
              </a:rPr>
              <a:t>Guarantee</a:t>
            </a:r>
            <a:r>
              <a:rPr lang="it-IT" dirty="0" smtClean="0">
                <a:solidFill>
                  <a:schemeClr val="bg1"/>
                </a:solidFill>
                <a:ea typeface="+mj-ea"/>
                <a:cs typeface="+mj-cs"/>
              </a:rPr>
              <a:t> </a:t>
            </a:r>
            <a:r>
              <a:rPr lang="it-IT" dirty="0" err="1" smtClean="0">
                <a:solidFill>
                  <a:schemeClr val="bg1"/>
                </a:solidFill>
                <a:ea typeface="+mj-ea"/>
                <a:cs typeface="+mj-cs"/>
              </a:rPr>
              <a:t>Act</a:t>
            </a:r>
            <a:endParaRPr lang="it-IT" dirty="0">
              <a:solidFill>
                <a:schemeClr val="bg1"/>
              </a:solidFill>
              <a:ea typeface="+mj-ea"/>
              <a:cs typeface="+mj-cs"/>
            </a:endParaRPr>
          </a:p>
        </p:txBody>
      </p:sp>
      <p:sp>
        <p:nvSpPr>
          <p:cNvPr id="3" name="Sottotitolo 2"/>
          <p:cNvSpPr>
            <a:spLocks noGrp="1"/>
          </p:cNvSpPr>
          <p:nvPr>
            <p:ph type="subTitle" idx="1"/>
          </p:nvPr>
        </p:nvSpPr>
        <p:spPr/>
        <p:txBody>
          <a:bodyPr rtlCol="0"/>
          <a:lstStyle/>
          <a:p>
            <a:pPr fontAlgn="auto">
              <a:spcAft>
                <a:spcPts val="0"/>
              </a:spcAft>
              <a:buFont typeface="Wingdings" pitchFamily="2" charset="2"/>
              <a:buNone/>
              <a:defRPr/>
            </a:pPr>
            <a:endParaRPr lang="it-IT" dirty="0">
              <a:ea typeface="+mn-ea"/>
              <a:cs typeface="+mn-cs"/>
            </a:endParaRPr>
          </a:p>
        </p:txBody>
      </p:sp>
      <p:sp>
        <p:nvSpPr>
          <p:cNvPr id="22531" name="CasellaDiTesto 5"/>
          <p:cNvSpPr txBox="1">
            <a:spLocks noChangeArrowheads="1"/>
          </p:cNvSpPr>
          <p:nvPr/>
        </p:nvSpPr>
        <p:spPr bwMode="auto">
          <a:xfrm>
            <a:off x="965200" y="3390900"/>
            <a:ext cx="2808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r>
              <a:rPr lang="en-GB">
                <a:solidFill>
                  <a:schemeClr val="bg1"/>
                </a:solidFill>
              </a:rPr>
              <a:t>Tackling Poverty in India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en-GB">
                <a:latin typeface="Rockwell" charset="0"/>
              </a:rPr>
              <a:t>The Act – Basic Features</a:t>
            </a:r>
          </a:p>
        </p:txBody>
      </p:sp>
      <p:pic>
        <p:nvPicPr>
          <p:cNvPr id="29698" name="Segnaposto contenuto 3" descr="nrega.jpg"/>
          <p:cNvPicPr>
            <a:picLocks noGrp="1" noChangeAspect="1"/>
          </p:cNvPicPr>
          <p:nvPr>
            <p:ph idx="1"/>
          </p:nvPr>
        </p:nvPicPr>
        <p:blipFill>
          <a:blip r:embed="rId2">
            <a:extLst>
              <a:ext uri="{28A0092B-C50C-407E-A947-70E740481C1C}">
                <a14:useLocalDpi xmlns:a14="http://schemas.microsoft.com/office/drawing/2010/main" val="0"/>
              </a:ext>
            </a:extLst>
          </a:blip>
          <a:srcRect t="2936" b="2936"/>
          <a:stretch>
            <a:fillRect/>
          </a:stretch>
        </p:blipFill>
        <p:spPr/>
      </p:pic>
      <p:sp>
        <p:nvSpPr>
          <p:cNvPr id="29699" name="CasellaDiTesto 4"/>
          <p:cNvSpPr txBox="1">
            <a:spLocks noChangeArrowheads="1"/>
          </p:cNvSpPr>
          <p:nvPr/>
        </p:nvSpPr>
        <p:spPr bwMode="auto">
          <a:xfrm>
            <a:off x="830263" y="6126163"/>
            <a:ext cx="763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r>
              <a:rPr lang="en-GB"/>
              <a:t>Building a road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txBody>
          <a:bodyPr/>
          <a:lstStyle/>
          <a:p>
            <a:r>
              <a:rPr lang="en-GB">
                <a:latin typeface="Rockwell" charset="0"/>
              </a:rPr>
              <a:t>The Act – Basic Features</a:t>
            </a:r>
          </a:p>
        </p:txBody>
      </p:sp>
      <p:pic>
        <p:nvPicPr>
          <p:cNvPr id="30722" name="Segnaposto contenuto 3" descr="NREGA_jpg_454f.jpg"/>
          <p:cNvPicPr>
            <a:picLocks noGrp="1" noChangeAspect="1"/>
          </p:cNvPicPr>
          <p:nvPr>
            <p:ph idx="1"/>
          </p:nvPr>
        </p:nvPicPr>
        <p:blipFill>
          <a:blip r:embed="rId2">
            <a:extLst>
              <a:ext uri="{28A0092B-C50C-407E-A947-70E740481C1C}">
                <a14:useLocalDpi xmlns:a14="http://schemas.microsoft.com/office/drawing/2010/main" val="0"/>
              </a:ext>
            </a:extLst>
          </a:blip>
          <a:srcRect t="2600" b="2600"/>
          <a:stretch>
            <a:fillRect/>
          </a:stretch>
        </p:blipFill>
        <p:spPr/>
      </p:pic>
      <p:sp>
        <p:nvSpPr>
          <p:cNvPr id="30723" name="CasellaDiTesto 4"/>
          <p:cNvSpPr txBox="1">
            <a:spLocks noChangeArrowheads="1"/>
          </p:cNvSpPr>
          <p:nvPr/>
        </p:nvSpPr>
        <p:spPr bwMode="auto">
          <a:xfrm>
            <a:off x="428625" y="6126163"/>
            <a:ext cx="825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r>
              <a:rPr lang="en-GB"/>
              <a:t>Digging a Canal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r>
              <a:rPr lang="en-GB">
                <a:latin typeface="Rockwell" charset="0"/>
              </a:rPr>
              <a:t>The Act – Basic Features</a:t>
            </a:r>
          </a:p>
        </p:txBody>
      </p:sp>
      <p:pic>
        <p:nvPicPr>
          <p:cNvPr id="31746" name="Segnaposto contenuto 5" descr="3002.jpg"/>
          <p:cNvPicPr>
            <a:picLocks noGrp="1" noChangeAspect="1"/>
          </p:cNvPicPr>
          <p:nvPr>
            <p:ph idx="1"/>
          </p:nvPr>
        </p:nvPicPr>
        <p:blipFill>
          <a:blip r:embed="rId2">
            <a:extLst>
              <a:ext uri="{28A0092B-C50C-407E-A947-70E740481C1C}">
                <a14:useLocalDpi xmlns:a14="http://schemas.microsoft.com/office/drawing/2010/main" val="0"/>
              </a:ext>
            </a:extLst>
          </a:blip>
          <a:srcRect l="-71536" r="-71536"/>
          <a:stretch>
            <a:fillRect/>
          </a:stretch>
        </p:blipFill>
        <p:spPr>
          <a:xfrm>
            <a:off x="498475" y="1600200"/>
            <a:ext cx="7556500" cy="4144963"/>
          </a:xfrm>
        </p:spPr>
      </p:pic>
      <p:sp>
        <p:nvSpPr>
          <p:cNvPr id="31747" name="CasellaDiTesto 6"/>
          <p:cNvSpPr txBox="1">
            <a:spLocks noChangeArrowheads="1"/>
          </p:cNvSpPr>
          <p:nvPr/>
        </p:nvSpPr>
        <p:spPr bwMode="auto">
          <a:xfrm>
            <a:off x="2006600" y="60706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r>
              <a:rPr lang="en-GB"/>
              <a:t>Building a well</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GB">
                <a:latin typeface="Rockwell" charset="0"/>
              </a:rPr>
              <a:t>The Act – Basic Features</a:t>
            </a:r>
          </a:p>
        </p:txBody>
      </p:sp>
      <p:pic>
        <p:nvPicPr>
          <p:cNvPr id="32770" name="Segnaposto contenuto 3" descr="DRDA2.jpg"/>
          <p:cNvPicPr>
            <a:picLocks noGrp="1" noChangeAspect="1"/>
          </p:cNvPicPr>
          <p:nvPr>
            <p:ph idx="1"/>
          </p:nvPr>
        </p:nvPicPr>
        <p:blipFill>
          <a:blip r:embed="rId2">
            <a:extLst>
              <a:ext uri="{28A0092B-C50C-407E-A947-70E740481C1C}">
                <a14:useLocalDpi xmlns:a14="http://schemas.microsoft.com/office/drawing/2010/main" val="0"/>
              </a:ext>
            </a:extLst>
          </a:blip>
          <a:srcRect l="-18393" r="-1839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en-GB">
                <a:latin typeface="Rockwell" charset="0"/>
              </a:rPr>
              <a:t>The Act – Basic Features</a:t>
            </a:r>
          </a:p>
        </p:txBody>
      </p:sp>
      <p:pic>
        <p:nvPicPr>
          <p:cNvPr id="33794" name="Segnaposto contenuto 3" descr="JSG5.jpg"/>
          <p:cNvPicPr>
            <a:picLocks noGrp="1" noChangeAspect="1"/>
          </p:cNvPicPr>
          <p:nvPr>
            <p:ph idx="1"/>
          </p:nvPr>
        </p:nvPicPr>
        <p:blipFill>
          <a:blip r:embed="rId2">
            <a:extLst>
              <a:ext uri="{28A0092B-C50C-407E-A947-70E740481C1C}">
                <a14:useLocalDpi xmlns:a14="http://schemas.microsoft.com/office/drawing/2010/main" val="0"/>
              </a:ext>
            </a:extLst>
          </a:blip>
          <a:srcRect l="-18393" r="-1839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p:txBody>
          <a:bodyPr/>
          <a:lstStyle/>
          <a:p>
            <a:r>
              <a:rPr lang="en-GB">
                <a:latin typeface="Rockwell" charset="0"/>
              </a:rPr>
              <a:t>The Act – Basic Features</a:t>
            </a:r>
          </a:p>
        </p:txBody>
      </p:sp>
      <p:pic>
        <p:nvPicPr>
          <p:cNvPr id="34818" name="Segnaposto contenuto 3" descr="LKP1.jpg"/>
          <p:cNvPicPr>
            <a:picLocks noGrp="1" noChangeAspect="1"/>
          </p:cNvPicPr>
          <p:nvPr>
            <p:ph idx="1"/>
          </p:nvPr>
        </p:nvPicPr>
        <p:blipFill>
          <a:blip r:embed="rId2">
            <a:extLst>
              <a:ext uri="{28A0092B-C50C-407E-A947-70E740481C1C}">
                <a14:useLocalDpi xmlns:a14="http://schemas.microsoft.com/office/drawing/2010/main" val="0"/>
              </a:ext>
            </a:extLst>
          </a:blip>
          <a:srcRect l="-18393" r="-1839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p:txBody>
          <a:bodyPr/>
          <a:lstStyle/>
          <a:p>
            <a:r>
              <a:rPr lang="en-GB">
                <a:latin typeface="Rockwell" charset="0"/>
              </a:rPr>
              <a:t>The Act - Objectives</a:t>
            </a:r>
          </a:p>
        </p:txBody>
      </p:sp>
      <p:sp>
        <p:nvSpPr>
          <p:cNvPr id="3" name="Segnaposto contenuto 2"/>
          <p:cNvSpPr>
            <a:spLocks noGrp="1"/>
          </p:cNvSpPr>
          <p:nvPr>
            <p:ph idx="1"/>
          </p:nvPr>
        </p:nvSpPr>
        <p:spPr>
          <a:xfrm>
            <a:off x="498474" y="1981200"/>
            <a:ext cx="7556313" cy="4140199"/>
          </a:xfrm>
        </p:spPr>
        <p:txBody>
          <a:bodyPr/>
          <a:lstStyle/>
          <a:p>
            <a:r>
              <a:rPr lang="it-IT" dirty="0" err="1">
                <a:latin typeface="Rockwell" charset="0"/>
              </a:rPr>
              <a:t>Objectives</a:t>
            </a:r>
            <a:r>
              <a:rPr lang="it-IT" dirty="0">
                <a:latin typeface="Rockwell" charset="0"/>
              </a:rPr>
              <a:t>:</a:t>
            </a:r>
          </a:p>
          <a:p>
            <a:pPr lvl="1"/>
            <a:r>
              <a:rPr lang="it-IT" dirty="0" err="1">
                <a:latin typeface="Rockwell" charset="0"/>
              </a:rPr>
              <a:t>Ensuring</a:t>
            </a:r>
            <a:r>
              <a:rPr lang="it-IT" dirty="0">
                <a:latin typeface="Rockwell" charset="0"/>
              </a:rPr>
              <a:t> social </a:t>
            </a:r>
            <a:r>
              <a:rPr lang="it-IT" dirty="0" err="1">
                <a:latin typeface="Rockwell" charset="0"/>
              </a:rPr>
              <a:t>protecion</a:t>
            </a:r>
            <a:r>
              <a:rPr lang="it-IT" dirty="0">
                <a:latin typeface="Rockwell" charset="0"/>
              </a:rPr>
              <a:t> for the </a:t>
            </a:r>
            <a:r>
              <a:rPr lang="it-IT" dirty="0" err="1">
                <a:latin typeface="Rockwell" charset="0"/>
              </a:rPr>
              <a:t>most</a:t>
            </a:r>
            <a:r>
              <a:rPr lang="it-IT" dirty="0">
                <a:latin typeface="Rockwell" charset="0"/>
              </a:rPr>
              <a:t> </a:t>
            </a:r>
            <a:r>
              <a:rPr lang="it-IT" dirty="0" err="1">
                <a:latin typeface="Rockwell" charset="0"/>
              </a:rPr>
              <a:t>vulnerable</a:t>
            </a:r>
            <a:r>
              <a:rPr lang="it-IT" dirty="0">
                <a:latin typeface="Rockwell" charset="0"/>
              </a:rPr>
              <a:t> </a:t>
            </a:r>
            <a:r>
              <a:rPr lang="it-IT" dirty="0" err="1">
                <a:latin typeface="Rockwell" charset="0"/>
              </a:rPr>
              <a:t>people</a:t>
            </a:r>
            <a:r>
              <a:rPr lang="it-IT" dirty="0">
                <a:latin typeface="Rockwell" charset="0"/>
              </a:rPr>
              <a:t> living in </a:t>
            </a:r>
            <a:r>
              <a:rPr lang="it-IT" dirty="0" err="1">
                <a:latin typeface="Rockwell" charset="0"/>
              </a:rPr>
              <a:t>rural</a:t>
            </a:r>
            <a:r>
              <a:rPr lang="it-IT" dirty="0">
                <a:latin typeface="Rockwell" charset="0"/>
              </a:rPr>
              <a:t> India </a:t>
            </a:r>
            <a:r>
              <a:rPr lang="it-IT" dirty="0" err="1">
                <a:latin typeface="Rockwell" charset="0"/>
              </a:rPr>
              <a:t>providing</a:t>
            </a:r>
            <a:r>
              <a:rPr lang="it-IT" dirty="0">
                <a:latin typeface="Rockwell" charset="0"/>
              </a:rPr>
              <a:t> </a:t>
            </a:r>
            <a:r>
              <a:rPr lang="it-IT" dirty="0" err="1">
                <a:latin typeface="Rockwell" charset="0"/>
              </a:rPr>
              <a:t>employment</a:t>
            </a:r>
            <a:r>
              <a:rPr lang="it-IT" dirty="0">
                <a:latin typeface="Rockwell" charset="0"/>
              </a:rPr>
              <a:t> </a:t>
            </a:r>
            <a:r>
              <a:rPr lang="it-IT" dirty="0" err="1">
                <a:latin typeface="Rockwell" charset="0"/>
              </a:rPr>
              <a:t>opportunities</a:t>
            </a:r>
            <a:endParaRPr lang="it-IT" dirty="0">
              <a:latin typeface="Rockwell" charset="0"/>
            </a:endParaRPr>
          </a:p>
          <a:p>
            <a:pPr lvl="1"/>
            <a:r>
              <a:rPr lang="en-GB" dirty="0">
                <a:latin typeface="Rockwell" charset="0"/>
              </a:rPr>
              <a:t>Creating durable assets in rural areas to provide water security, soil conservation and higher land productivity</a:t>
            </a:r>
          </a:p>
          <a:p>
            <a:pPr lvl="1"/>
            <a:r>
              <a:rPr lang="en-GB" dirty="0" smtClean="0">
                <a:latin typeface="Rockwell" charset="0"/>
              </a:rPr>
              <a:t>Strengthening </a:t>
            </a:r>
            <a:r>
              <a:rPr lang="en-GB" dirty="0">
                <a:latin typeface="Rockwell" charset="0"/>
              </a:rPr>
              <a:t>decentralised planning, bottom-up participation, and deepening democracy at the grass roots</a:t>
            </a:r>
          </a:p>
          <a:p>
            <a:pPr lvl="1"/>
            <a:r>
              <a:rPr lang="en-GB" dirty="0">
                <a:latin typeface="Rockwell" charset="0"/>
              </a:rPr>
              <a:t>Enhancing transparency and accountability in the public sphere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it-IT" dirty="0" smtClean="0">
                <a:ea typeface="+mj-ea"/>
                <a:cs typeface="+mj-cs"/>
              </a:rPr>
              <a:t>The </a:t>
            </a:r>
            <a:r>
              <a:rPr lang="it-IT" dirty="0" err="1" smtClean="0">
                <a:ea typeface="+mj-ea"/>
                <a:cs typeface="+mj-cs"/>
              </a:rPr>
              <a:t>Act</a:t>
            </a:r>
            <a:r>
              <a:rPr lang="it-IT" dirty="0" smtClean="0">
                <a:ea typeface="+mj-ea"/>
                <a:cs typeface="+mj-cs"/>
              </a:rPr>
              <a:t> – </a:t>
            </a:r>
            <a:r>
              <a:rPr lang="it-IT" dirty="0" err="1" smtClean="0">
                <a:ea typeface="+mj-ea"/>
                <a:cs typeface="+mj-cs"/>
              </a:rPr>
              <a:t>Accountability</a:t>
            </a:r>
            <a:r>
              <a:rPr lang="it-IT" dirty="0" smtClean="0">
                <a:ea typeface="+mj-ea"/>
                <a:cs typeface="+mj-cs"/>
              </a:rPr>
              <a:t> and </a:t>
            </a:r>
            <a:r>
              <a:rPr lang="it-IT" dirty="0" err="1" smtClean="0">
                <a:ea typeface="+mj-ea"/>
                <a:cs typeface="+mj-cs"/>
              </a:rPr>
              <a:t>Transparency</a:t>
            </a:r>
            <a:endParaRPr lang="it-IT" dirty="0">
              <a:ea typeface="+mj-ea"/>
              <a:cs typeface="+mj-cs"/>
            </a:endParaRPr>
          </a:p>
        </p:txBody>
      </p:sp>
      <p:sp>
        <p:nvSpPr>
          <p:cNvPr id="3" name="Segnaposto contenuto 2"/>
          <p:cNvSpPr>
            <a:spLocks noGrp="1"/>
          </p:cNvSpPr>
          <p:nvPr>
            <p:ph idx="1"/>
          </p:nvPr>
        </p:nvSpPr>
        <p:spPr/>
        <p:txBody>
          <a:bodyPr/>
          <a:lstStyle/>
          <a:p>
            <a:r>
              <a:rPr lang="it-IT" dirty="0">
                <a:latin typeface="Rockwell" charset="0"/>
              </a:rPr>
              <a:t>The </a:t>
            </a:r>
            <a:r>
              <a:rPr lang="it-IT" dirty="0" err="1">
                <a:latin typeface="Rockwell" charset="0"/>
              </a:rPr>
              <a:t>Act</a:t>
            </a:r>
            <a:r>
              <a:rPr lang="it-IT" dirty="0">
                <a:latin typeface="Rockwell" charset="0"/>
              </a:rPr>
              <a:t> </a:t>
            </a:r>
            <a:r>
              <a:rPr lang="it-IT" dirty="0" err="1">
                <a:latin typeface="Rockwell" charset="0"/>
              </a:rPr>
              <a:t>contains</a:t>
            </a:r>
            <a:r>
              <a:rPr lang="it-IT" dirty="0">
                <a:latin typeface="Rockwell" charset="0"/>
              </a:rPr>
              <a:t> strong </a:t>
            </a:r>
            <a:r>
              <a:rPr lang="it-IT" dirty="0" err="1">
                <a:latin typeface="Rockwell" charset="0"/>
              </a:rPr>
              <a:t>transparency</a:t>
            </a:r>
            <a:r>
              <a:rPr lang="it-IT" dirty="0">
                <a:latin typeface="Rockwell" charset="0"/>
              </a:rPr>
              <a:t> and </a:t>
            </a:r>
            <a:r>
              <a:rPr lang="it-IT" dirty="0" err="1">
                <a:latin typeface="Rockwell" charset="0"/>
              </a:rPr>
              <a:t>accountability</a:t>
            </a:r>
            <a:r>
              <a:rPr lang="it-IT" dirty="0">
                <a:latin typeface="Rockwell" charset="0"/>
              </a:rPr>
              <a:t> </a:t>
            </a:r>
            <a:r>
              <a:rPr lang="it-IT" dirty="0" err="1">
                <a:latin typeface="Rockwell" charset="0"/>
              </a:rPr>
              <a:t>measures</a:t>
            </a:r>
            <a:r>
              <a:rPr lang="it-IT" dirty="0">
                <a:latin typeface="Rockwell" charset="0"/>
              </a:rPr>
              <a:t>. </a:t>
            </a:r>
          </a:p>
          <a:p>
            <a:r>
              <a:rPr lang="it-IT" dirty="0">
                <a:latin typeface="Rockwell" charset="0"/>
              </a:rPr>
              <a:t>The </a:t>
            </a:r>
            <a:r>
              <a:rPr lang="it-IT" dirty="0" err="1">
                <a:latin typeface="Rockwell" charset="0"/>
              </a:rPr>
              <a:t>act</a:t>
            </a:r>
            <a:r>
              <a:rPr lang="it-IT" dirty="0">
                <a:latin typeface="Rockwell" charset="0"/>
              </a:rPr>
              <a:t> </a:t>
            </a:r>
            <a:r>
              <a:rPr lang="it-IT" dirty="0" err="1">
                <a:latin typeface="Rockwell" charset="0"/>
              </a:rPr>
              <a:t>goes</a:t>
            </a:r>
            <a:r>
              <a:rPr lang="it-IT" dirty="0">
                <a:latin typeface="Rockwell" charset="0"/>
              </a:rPr>
              <a:t> </a:t>
            </a:r>
            <a:r>
              <a:rPr lang="it-IT" dirty="0" err="1">
                <a:latin typeface="Rockwell" charset="0"/>
              </a:rPr>
              <a:t>hand</a:t>
            </a:r>
            <a:r>
              <a:rPr lang="it-IT" dirty="0">
                <a:latin typeface="Rockwell" charset="0"/>
              </a:rPr>
              <a:t> in </a:t>
            </a:r>
            <a:r>
              <a:rPr lang="it-IT" dirty="0" err="1">
                <a:latin typeface="Rockwell" charset="0"/>
              </a:rPr>
              <a:t>hand</a:t>
            </a:r>
            <a:r>
              <a:rPr lang="it-IT" dirty="0">
                <a:latin typeface="Rockwell" charset="0"/>
              </a:rPr>
              <a:t> with the Right to Information </a:t>
            </a:r>
            <a:r>
              <a:rPr lang="it-IT" dirty="0" err="1">
                <a:latin typeface="Rockwell" charset="0"/>
              </a:rPr>
              <a:t>Act</a:t>
            </a:r>
            <a:endParaRPr lang="it-IT" dirty="0">
              <a:latin typeface="Rockwell" charset="0"/>
            </a:endParaRPr>
          </a:p>
          <a:p>
            <a:r>
              <a:rPr lang="it-IT" dirty="0">
                <a:latin typeface="Rockwell" charset="0"/>
              </a:rPr>
              <a:t>The strong </a:t>
            </a:r>
            <a:r>
              <a:rPr lang="it-IT" dirty="0" err="1">
                <a:latin typeface="Rockwell" charset="0"/>
              </a:rPr>
              <a:t>emphasis</a:t>
            </a:r>
            <a:r>
              <a:rPr lang="it-IT" dirty="0">
                <a:latin typeface="Rockwell" charset="0"/>
              </a:rPr>
              <a:t> on </a:t>
            </a:r>
            <a:r>
              <a:rPr lang="it-IT" dirty="0" err="1">
                <a:latin typeface="Rockwell" charset="0"/>
              </a:rPr>
              <a:t>transparency</a:t>
            </a:r>
            <a:r>
              <a:rPr lang="it-IT" dirty="0">
                <a:latin typeface="Rockwell" charset="0"/>
              </a:rPr>
              <a:t> and </a:t>
            </a:r>
            <a:r>
              <a:rPr lang="it-IT" dirty="0" err="1">
                <a:latin typeface="Rockwell" charset="0"/>
              </a:rPr>
              <a:t>accountability</a:t>
            </a:r>
            <a:r>
              <a:rPr lang="it-IT" dirty="0">
                <a:latin typeface="Rockwell" charset="0"/>
              </a:rPr>
              <a:t> </a:t>
            </a:r>
            <a:r>
              <a:rPr lang="it-IT" dirty="0" err="1">
                <a:latin typeface="Rockwell" charset="0"/>
              </a:rPr>
              <a:t>helps</a:t>
            </a:r>
            <a:r>
              <a:rPr lang="it-IT" dirty="0">
                <a:latin typeface="Rockwell" charset="0"/>
              </a:rPr>
              <a:t> </a:t>
            </a:r>
            <a:r>
              <a:rPr lang="it-IT" dirty="0" err="1">
                <a:latin typeface="Rockwell" charset="0"/>
              </a:rPr>
              <a:t>making</a:t>
            </a:r>
            <a:r>
              <a:rPr lang="it-IT" dirty="0">
                <a:latin typeface="Rockwell" charset="0"/>
              </a:rPr>
              <a:t> the </a:t>
            </a:r>
            <a:r>
              <a:rPr lang="it-IT" dirty="0" smtClean="0">
                <a:latin typeface="Rockwell" charset="0"/>
              </a:rPr>
              <a:t>NREGA </a:t>
            </a:r>
            <a:r>
              <a:rPr lang="it-IT" dirty="0">
                <a:latin typeface="Rockwell" charset="0"/>
              </a:rPr>
              <a:t>work </a:t>
            </a:r>
            <a:r>
              <a:rPr lang="it-IT" dirty="0" err="1">
                <a:latin typeface="Rockwell" charset="0"/>
              </a:rPr>
              <a:t>better</a:t>
            </a:r>
            <a:r>
              <a:rPr lang="it-IT" dirty="0">
                <a:latin typeface="Rockwell" charset="0"/>
              </a:rPr>
              <a:t> </a:t>
            </a:r>
            <a:r>
              <a:rPr lang="it-IT" dirty="0" err="1">
                <a:latin typeface="Rockwell" charset="0"/>
              </a:rPr>
              <a:t>than</a:t>
            </a:r>
            <a:r>
              <a:rPr lang="it-IT" dirty="0">
                <a:latin typeface="Rockwell" charset="0"/>
              </a:rPr>
              <a:t> </a:t>
            </a:r>
            <a:r>
              <a:rPr lang="it-IT" dirty="0" err="1">
                <a:latin typeface="Rockwell" charset="0"/>
              </a:rPr>
              <a:t>previous</a:t>
            </a:r>
            <a:r>
              <a:rPr lang="it-IT" dirty="0">
                <a:latin typeface="Rockwell" charset="0"/>
              </a:rPr>
              <a:t> </a:t>
            </a:r>
            <a:r>
              <a:rPr lang="it-IT" dirty="0" err="1">
                <a:latin typeface="Rockwell" charset="0"/>
              </a:rPr>
              <a:t>programmes</a:t>
            </a:r>
            <a:r>
              <a:rPr lang="it-IT" dirty="0">
                <a:latin typeface="Rockwell" charset="0"/>
              </a:rPr>
              <a:t> and </a:t>
            </a:r>
            <a:r>
              <a:rPr lang="it-IT" dirty="0" err="1">
                <a:latin typeface="Rockwell" charset="0"/>
              </a:rPr>
              <a:t>give</a:t>
            </a:r>
            <a:r>
              <a:rPr lang="it-IT" dirty="0">
                <a:latin typeface="Rockwell" charset="0"/>
              </a:rPr>
              <a:t> </a:t>
            </a:r>
            <a:r>
              <a:rPr lang="it-IT" dirty="0" err="1">
                <a:latin typeface="Rockwell" charset="0"/>
              </a:rPr>
              <a:t>CSOs</a:t>
            </a:r>
            <a:r>
              <a:rPr lang="it-IT" dirty="0">
                <a:latin typeface="Rockwell" charset="0"/>
              </a:rPr>
              <a:t> the </a:t>
            </a:r>
            <a:r>
              <a:rPr lang="it-IT" dirty="0" err="1">
                <a:latin typeface="Rockwell" charset="0"/>
              </a:rPr>
              <a:t>tools</a:t>
            </a:r>
            <a:r>
              <a:rPr lang="it-IT" dirty="0">
                <a:latin typeface="Rockwell" charset="0"/>
              </a:rPr>
              <a:t> for </a:t>
            </a:r>
            <a:r>
              <a:rPr lang="it-IT" dirty="0" err="1">
                <a:latin typeface="Rockwell" charset="0"/>
              </a:rPr>
              <a:t>action</a:t>
            </a:r>
            <a:endParaRPr lang="it-IT" dirty="0">
              <a:latin typeface="Rockwel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it-IT" dirty="0">
                <a:ea typeface="+mj-ea"/>
                <a:cs typeface="+mj-cs"/>
              </a:rPr>
              <a:t>The </a:t>
            </a:r>
            <a:r>
              <a:rPr lang="it-IT" dirty="0" err="1">
                <a:ea typeface="+mj-ea"/>
                <a:cs typeface="+mj-cs"/>
              </a:rPr>
              <a:t>Act</a:t>
            </a:r>
            <a:r>
              <a:rPr lang="it-IT" dirty="0">
                <a:ea typeface="+mj-ea"/>
                <a:cs typeface="+mj-cs"/>
              </a:rPr>
              <a:t> – </a:t>
            </a:r>
            <a:r>
              <a:rPr lang="it-IT" dirty="0" err="1">
                <a:ea typeface="+mj-ea"/>
                <a:cs typeface="+mj-cs"/>
              </a:rPr>
              <a:t>Accountability</a:t>
            </a:r>
            <a:r>
              <a:rPr lang="it-IT" dirty="0">
                <a:ea typeface="+mj-ea"/>
                <a:cs typeface="+mj-cs"/>
              </a:rPr>
              <a:t> and </a:t>
            </a:r>
            <a:r>
              <a:rPr lang="it-IT" dirty="0" err="1">
                <a:ea typeface="+mj-ea"/>
                <a:cs typeface="+mj-cs"/>
              </a:rPr>
              <a:t>Transparency</a:t>
            </a:r>
            <a:endParaRPr lang="en-GB" dirty="0">
              <a:ea typeface="+mj-ea"/>
              <a:cs typeface="+mj-cs"/>
            </a:endParaRPr>
          </a:p>
        </p:txBody>
      </p:sp>
      <p:sp>
        <p:nvSpPr>
          <p:cNvPr id="3" name="Segnaposto contenuto 2"/>
          <p:cNvSpPr>
            <a:spLocks noGrp="1"/>
          </p:cNvSpPr>
          <p:nvPr>
            <p:ph idx="1"/>
          </p:nvPr>
        </p:nvSpPr>
        <p:spPr>
          <a:xfrm>
            <a:off x="498475" y="1600200"/>
            <a:ext cx="7556500" cy="5003800"/>
          </a:xfrm>
        </p:spPr>
        <p:txBody>
          <a:bodyPr rtlCol="0">
            <a:normAutofit fontScale="85000" lnSpcReduction="10000"/>
          </a:bodyPr>
          <a:lstStyle/>
          <a:p>
            <a:pPr fontAlgn="auto">
              <a:spcAft>
                <a:spcPts val="0"/>
              </a:spcAft>
              <a:buFont typeface="Wingdings" pitchFamily="2" charset="2"/>
              <a:buChar char="n"/>
              <a:defRPr/>
            </a:pPr>
            <a:r>
              <a:rPr lang="en-GB" dirty="0" smtClean="0">
                <a:ea typeface="+mn-ea"/>
              </a:rPr>
              <a:t>All processes must be carried out in public</a:t>
            </a:r>
          </a:p>
          <a:p>
            <a:pPr fontAlgn="auto">
              <a:spcAft>
                <a:spcPts val="0"/>
              </a:spcAft>
              <a:buFont typeface="Wingdings" pitchFamily="2" charset="2"/>
              <a:buChar char="n"/>
              <a:defRPr/>
            </a:pPr>
            <a:r>
              <a:rPr lang="en-GB" dirty="0" smtClean="0">
                <a:ea typeface="+mn-ea"/>
              </a:rPr>
              <a:t>All NREGA-related documentation is public. “</a:t>
            </a:r>
            <a:r>
              <a:rPr lang="en-GB" dirty="0">
                <a:ea typeface="+mn-ea"/>
              </a:rPr>
              <a:t>No request should be refused under </a:t>
            </a:r>
            <a:r>
              <a:rPr lang="en-GB" dirty="0" smtClean="0">
                <a:ea typeface="+mn-ea"/>
              </a:rPr>
              <a:t>any circumstances” (OG, </a:t>
            </a:r>
            <a:r>
              <a:rPr lang="en-GB" dirty="0" err="1" smtClean="0">
                <a:ea typeface="+mn-ea"/>
              </a:rPr>
              <a:t>ch.</a:t>
            </a:r>
            <a:r>
              <a:rPr lang="en-GB" dirty="0" smtClean="0">
                <a:ea typeface="+mn-ea"/>
              </a:rPr>
              <a:t> 11). </a:t>
            </a:r>
          </a:p>
          <a:p>
            <a:pPr fontAlgn="auto">
              <a:spcAft>
                <a:spcPts val="0"/>
              </a:spcAft>
              <a:buFont typeface="Wingdings" pitchFamily="2" charset="2"/>
              <a:buChar char="n"/>
              <a:defRPr/>
            </a:pPr>
            <a:r>
              <a:rPr lang="en-GB" dirty="0" smtClean="0">
                <a:ea typeface="+mn-ea"/>
              </a:rPr>
              <a:t>Workers’ entitlements must be printed at the back of the Job card</a:t>
            </a:r>
          </a:p>
          <a:p>
            <a:pPr fontAlgn="auto">
              <a:spcAft>
                <a:spcPts val="0"/>
              </a:spcAft>
              <a:buFont typeface="Wingdings" pitchFamily="2" charset="2"/>
              <a:buChar char="n"/>
              <a:defRPr/>
            </a:pPr>
            <a:r>
              <a:rPr lang="en-GB" dirty="0">
                <a:ea typeface="+mn-ea"/>
              </a:rPr>
              <a:t>Key documents related to NREGA should be proactively disclosed to the public</a:t>
            </a:r>
            <a:r>
              <a:rPr lang="en-GB" dirty="0" smtClean="0">
                <a:ea typeface="+mn-ea"/>
              </a:rPr>
              <a:t>, without waiting </a:t>
            </a:r>
            <a:r>
              <a:rPr lang="en-GB" dirty="0">
                <a:ea typeface="+mn-ea"/>
              </a:rPr>
              <a:t>for anyone to ‘apply’ for </a:t>
            </a:r>
            <a:r>
              <a:rPr lang="en-GB" dirty="0" smtClean="0">
                <a:ea typeface="+mn-ea"/>
              </a:rPr>
              <a:t>them</a:t>
            </a:r>
          </a:p>
          <a:p>
            <a:pPr fontAlgn="auto">
              <a:spcAft>
                <a:spcPts val="0"/>
              </a:spcAft>
              <a:buFont typeface="Wingdings" pitchFamily="2" charset="2"/>
              <a:buChar char="n"/>
              <a:defRPr/>
            </a:pPr>
            <a:r>
              <a:rPr lang="en-GB" dirty="0" smtClean="0">
                <a:ea typeface="+mn-ea"/>
              </a:rPr>
              <a:t>Financial Audit is mandatory</a:t>
            </a:r>
          </a:p>
          <a:p>
            <a:pPr fontAlgn="auto">
              <a:spcAft>
                <a:spcPts val="0"/>
              </a:spcAft>
              <a:buFont typeface="Wingdings" pitchFamily="2" charset="2"/>
              <a:buChar char="n"/>
              <a:defRPr/>
            </a:pPr>
            <a:r>
              <a:rPr lang="en-GB" dirty="0" smtClean="0">
                <a:ea typeface="+mn-ea"/>
              </a:rPr>
              <a:t>Whenever feasible documents should be made available on the </a:t>
            </a:r>
            <a:r>
              <a:rPr lang="en-GB" dirty="0">
                <a:ea typeface="+mn-ea"/>
              </a:rPr>
              <a:t>internet (MIS </a:t>
            </a:r>
            <a:r>
              <a:rPr lang="en-GB" dirty="0" smtClean="0">
                <a:ea typeface="+mn-ea"/>
              </a:rPr>
              <a:t>System)</a:t>
            </a:r>
          </a:p>
          <a:p>
            <a:pPr fontAlgn="auto">
              <a:spcAft>
                <a:spcPts val="0"/>
              </a:spcAft>
              <a:buFont typeface="Wingdings" pitchFamily="2" charset="2"/>
              <a:buChar char="n"/>
              <a:defRPr/>
            </a:pPr>
            <a:r>
              <a:rPr lang="en-GB" dirty="0" smtClean="0">
                <a:ea typeface="+mn-ea"/>
              </a:rPr>
              <a:t>Social Audit must be conducted regularly</a:t>
            </a:r>
          </a:p>
          <a:p>
            <a:pPr lvl="1" fontAlgn="auto">
              <a:spcAft>
                <a:spcPts val="0"/>
              </a:spcAft>
              <a:buClr>
                <a:schemeClr val="accent1">
                  <a:lumMod val="60000"/>
                  <a:lumOff val="40000"/>
                </a:schemeClr>
              </a:buClr>
              <a:buFont typeface="Wingdings" pitchFamily="2" charset="2"/>
              <a:buChar char="n"/>
              <a:defRPr/>
            </a:pPr>
            <a:r>
              <a:rPr lang="en-GB" dirty="0" smtClean="0">
                <a:ea typeface="+mn-ea"/>
              </a:rPr>
              <a:t>Key role of civil society organisations</a:t>
            </a:r>
          </a:p>
          <a:p>
            <a:pPr fontAlgn="auto">
              <a:spcAft>
                <a:spcPts val="0"/>
              </a:spcAft>
              <a:buFont typeface="Wingdings" pitchFamily="2" charset="2"/>
              <a:buChar char="n"/>
              <a:defRPr/>
            </a:pPr>
            <a:r>
              <a:rPr lang="en-GB" dirty="0" smtClean="0">
                <a:ea typeface="+mn-ea"/>
              </a:rPr>
              <a:t>85% of the salaries are paid through bank accounts</a:t>
            </a:r>
            <a:endParaRPr lang="en-GB" dirty="0">
              <a:ea typeface="+mn-e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p:cNvSpPr>
            <a:spLocks noGrp="1"/>
          </p:cNvSpPr>
          <p:nvPr>
            <p:ph type="title"/>
          </p:nvPr>
        </p:nvSpPr>
        <p:spPr/>
        <p:txBody>
          <a:bodyPr/>
          <a:lstStyle/>
          <a:p>
            <a:r>
              <a:rPr lang="it-IT">
                <a:latin typeface="Rockwell" charset="0"/>
              </a:rPr>
              <a:t>Implementation</a:t>
            </a:r>
          </a:p>
        </p:txBody>
      </p:sp>
      <p:sp>
        <p:nvSpPr>
          <p:cNvPr id="38914" name="Segnaposto contenuto 2"/>
          <p:cNvSpPr>
            <a:spLocks noGrp="1"/>
          </p:cNvSpPr>
          <p:nvPr>
            <p:ph idx="1"/>
          </p:nvPr>
        </p:nvSpPr>
        <p:spPr>
          <a:xfrm>
            <a:off x="457200" y="1600200"/>
            <a:ext cx="8229600" cy="4749800"/>
          </a:xfrm>
        </p:spPr>
        <p:txBody>
          <a:bodyPr/>
          <a:lstStyle/>
          <a:p>
            <a:r>
              <a:rPr lang="it-IT" dirty="0" err="1">
                <a:latin typeface="Rockwell" charset="0"/>
              </a:rPr>
              <a:t>One</a:t>
            </a:r>
            <a:r>
              <a:rPr lang="it-IT" dirty="0">
                <a:latin typeface="Rockwell" charset="0"/>
              </a:rPr>
              <a:t> of the </a:t>
            </a:r>
            <a:r>
              <a:rPr lang="it-IT" dirty="0" err="1">
                <a:latin typeface="Rockwell" charset="0"/>
              </a:rPr>
              <a:t>key</a:t>
            </a:r>
            <a:r>
              <a:rPr lang="it-IT" dirty="0">
                <a:latin typeface="Rockwell" charset="0"/>
              </a:rPr>
              <a:t> </a:t>
            </a:r>
            <a:r>
              <a:rPr lang="it-IT" dirty="0" err="1">
                <a:latin typeface="Rockwell" charset="0"/>
              </a:rPr>
              <a:t>objectives</a:t>
            </a:r>
            <a:r>
              <a:rPr lang="it-IT" dirty="0">
                <a:latin typeface="Rockwell" charset="0"/>
              </a:rPr>
              <a:t> of the </a:t>
            </a:r>
            <a:r>
              <a:rPr lang="it-IT" dirty="0" err="1">
                <a:latin typeface="Rockwell" charset="0"/>
              </a:rPr>
              <a:t>Act</a:t>
            </a:r>
            <a:r>
              <a:rPr lang="it-IT" dirty="0">
                <a:latin typeface="Rockwell" charset="0"/>
              </a:rPr>
              <a:t> </a:t>
            </a:r>
            <a:r>
              <a:rPr lang="it-IT" dirty="0" err="1">
                <a:latin typeface="Rockwell" charset="0"/>
              </a:rPr>
              <a:t>is</a:t>
            </a:r>
            <a:r>
              <a:rPr lang="it-IT" dirty="0">
                <a:latin typeface="Rockwell" charset="0"/>
              </a:rPr>
              <a:t> to </a:t>
            </a:r>
            <a:r>
              <a:rPr lang="it-IT" dirty="0" err="1">
                <a:latin typeface="Rockwell" charset="0"/>
              </a:rPr>
              <a:t>promote</a:t>
            </a:r>
            <a:r>
              <a:rPr lang="it-IT" dirty="0">
                <a:latin typeface="Rockwell" charset="0"/>
              </a:rPr>
              <a:t> bottom-up </a:t>
            </a:r>
            <a:r>
              <a:rPr lang="it-IT" dirty="0" err="1">
                <a:latin typeface="Rockwell" charset="0"/>
              </a:rPr>
              <a:t>participation</a:t>
            </a:r>
            <a:r>
              <a:rPr lang="it-IT" dirty="0">
                <a:latin typeface="Rockwell" charset="0"/>
              </a:rPr>
              <a:t>. For </a:t>
            </a:r>
            <a:r>
              <a:rPr lang="it-IT" dirty="0" err="1">
                <a:latin typeface="Rockwell" charset="0"/>
              </a:rPr>
              <a:t>this</a:t>
            </a:r>
            <a:r>
              <a:rPr lang="it-IT" dirty="0">
                <a:latin typeface="Rockwell" charset="0"/>
              </a:rPr>
              <a:t> </a:t>
            </a:r>
            <a:r>
              <a:rPr lang="it-IT" dirty="0" err="1">
                <a:latin typeface="Rockwell" charset="0"/>
              </a:rPr>
              <a:t>reason</a:t>
            </a:r>
            <a:r>
              <a:rPr lang="it-IT" dirty="0">
                <a:latin typeface="Rockwell" charset="0"/>
              </a:rPr>
              <a:t> </a:t>
            </a:r>
            <a:r>
              <a:rPr lang="it-IT" dirty="0" err="1">
                <a:latin typeface="Rockwell" charset="0"/>
              </a:rPr>
              <a:t>significant</a:t>
            </a:r>
            <a:r>
              <a:rPr lang="it-IT" dirty="0">
                <a:latin typeface="Rockwell" charset="0"/>
              </a:rPr>
              <a:t> </a:t>
            </a:r>
            <a:r>
              <a:rPr lang="it-IT" dirty="0" err="1">
                <a:latin typeface="Rockwell" charset="0"/>
              </a:rPr>
              <a:t>power</a:t>
            </a:r>
            <a:r>
              <a:rPr lang="it-IT" dirty="0">
                <a:latin typeface="Rockwell" charset="0"/>
              </a:rPr>
              <a:t> and </a:t>
            </a:r>
            <a:r>
              <a:rPr lang="it-IT" dirty="0" err="1">
                <a:latin typeface="Rockwell" charset="0"/>
              </a:rPr>
              <a:t>resources</a:t>
            </a:r>
            <a:r>
              <a:rPr lang="it-IT" dirty="0">
                <a:latin typeface="Rockwell" charset="0"/>
              </a:rPr>
              <a:t> are </a:t>
            </a:r>
            <a:r>
              <a:rPr lang="it-IT" dirty="0" err="1" smtClean="0">
                <a:latin typeface="Rockwell" charset="0"/>
              </a:rPr>
              <a:t>devolved</a:t>
            </a:r>
            <a:r>
              <a:rPr lang="it-IT" dirty="0" smtClean="0">
                <a:latin typeface="Rockwell" charset="0"/>
              </a:rPr>
              <a:t> </a:t>
            </a:r>
            <a:r>
              <a:rPr lang="it-IT" dirty="0">
                <a:latin typeface="Rockwell" charset="0"/>
              </a:rPr>
              <a:t>to </a:t>
            </a:r>
            <a:r>
              <a:rPr lang="it-IT" dirty="0" err="1">
                <a:latin typeface="Rockwell" charset="0"/>
              </a:rPr>
              <a:t>local</a:t>
            </a:r>
            <a:r>
              <a:rPr lang="it-IT" dirty="0">
                <a:latin typeface="Rockwell" charset="0"/>
              </a:rPr>
              <a:t> </a:t>
            </a:r>
            <a:r>
              <a:rPr lang="it-IT" dirty="0" err="1">
                <a:latin typeface="Rockwell" charset="0"/>
              </a:rPr>
              <a:t>structures</a:t>
            </a:r>
            <a:r>
              <a:rPr lang="it-IT" dirty="0">
                <a:latin typeface="Rockwell" charset="0"/>
              </a:rPr>
              <a:t> of </a:t>
            </a:r>
            <a:r>
              <a:rPr lang="it-IT" dirty="0" err="1">
                <a:latin typeface="Rockwell" charset="0"/>
              </a:rPr>
              <a:t>government</a:t>
            </a:r>
            <a:endParaRPr lang="it-IT" dirty="0">
              <a:latin typeface="Rockwell" charset="0"/>
            </a:endParaRPr>
          </a:p>
          <a:p>
            <a:r>
              <a:rPr lang="it-IT" dirty="0" err="1" smtClean="0">
                <a:latin typeface="Rockwell" charset="0"/>
              </a:rPr>
              <a:t>India’s</a:t>
            </a:r>
            <a:r>
              <a:rPr lang="it-IT" dirty="0" smtClean="0">
                <a:latin typeface="Rockwell" charset="0"/>
              </a:rPr>
              <a:t> </a:t>
            </a:r>
            <a:r>
              <a:rPr lang="it-IT" dirty="0" err="1" smtClean="0">
                <a:latin typeface="Rockwell" charset="0"/>
              </a:rPr>
              <a:t>federal</a:t>
            </a:r>
            <a:r>
              <a:rPr lang="it-IT" dirty="0" smtClean="0">
                <a:latin typeface="Rockwell" charset="0"/>
              </a:rPr>
              <a:t> </a:t>
            </a:r>
            <a:r>
              <a:rPr lang="it-IT" dirty="0" err="1" smtClean="0">
                <a:latin typeface="Rockwell" charset="0"/>
              </a:rPr>
              <a:t>structure</a:t>
            </a:r>
            <a:r>
              <a:rPr lang="it-IT" dirty="0" smtClean="0">
                <a:latin typeface="Rockwell" charset="0"/>
              </a:rPr>
              <a:t> </a:t>
            </a:r>
            <a:r>
              <a:rPr lang="it-IT" dirty="0" err="1" smtClean="0">
                <a:latin typeface="Rockwell" charset="0"/>
              </a:rPr>
              <a:t>is</a:t>
            </a:r>
            <a:r>
              <a:rPr lang="it-IT" dirty="0" smtClean="0">
                <a:latin typeface="Rockwell" charset="0"/>
              </a:rPr>
              <a:t> </a:t>
            </a:r>
            <a:r>
              <a:rPr lang="it-IT" dirty="0" err="1" smtClean="0">
                <a:latin typeface="Rockwell" charset="0"/>
              </a:rPr>
              <a:t>constituted</a:t>
            </a:r>
            <a:r>
              <a:rPr lang="it-IT" dirty="0" smtClean="0">
                <a:latin typeface="Rockwell" charset="0"/>
              </a:rPr>
              <a:t> by the </a:t>
            </a:r>
            <a:r>
              <a:rPr lang="it-IT" dirty="0" err="1">
                <a:latin typeface="Rockwell" charset="0"/>
              </a:rPr>
              <a:t>village</a:t>
            </a:r>
            <a:r>
              <a:rPr lang="it-IT" dirty="0">
                <a:latin typeface="Rockwell" charset="0"/>
              </a:rPr>
              <a:t>, </a:t>
            </a:r>
            <a:r>
              <a:rPr lang="it-IT" dirty="0" err="1">
                <a:latin typeface="Rockwell" charset="0"/>
              </a:rPr>
              <a:t>block</a:t>
            </a:r>
            <a:r>
              <a:rPr lang="it-IT" dirty="0">
                <a:latin typeface="Rockwell" charset="0"/>
              </a:rPr>
              <a:t>, </a:t>
            </a:r>
            <a:r>
              <a:rPr lang="it-IT" dirty="0" err="1">
                <a:latin typeface="Rockwell" charset="0"/>
              </a:rPr>
              <a:t>district</a:t>
            </a:r>
            <a:r>
              <a:rPr lang="it-IT" dirty="0">
                <a:latin typeface="Rockwell" charset="0"/>
              </a:rPr>
              <a:t>, </a:t>
            </a:r>
            <a:r>
              <a:rPr lang="it-IT" dirty="0" smtClean="0">
                <a:latin typeface="Rockwell" charset="0"/>
              </a:rPr>
              <a:t>state, </a:t>
            </a:r>
            <a:r>
              <a:rPr lang="it-IT" dirty="0">
                <a:latin typeface="Rockwell" charset="0"/>
              </a:rPr>
              <a:t>and </a:t>
            </a:r>
            <a:r>
              <a:rPr lang="it-IT" dirty="0" err="1">
                <a:latin typeface="Rockwell" charset="0"/>
              </a:rPr>
              <a:t>central</a:t>
            </a:r>
            <a:r>
              <a:rPr lang="it-IT" dirty="0">
                <a:latin typeface="Rockwell" charset="0"/>
              </a:rPr>
              <a:t> </a:t>
            </a:r>
            <a:r>
              <a:rPr lang="it-IT" dirty="0" err="1" smtClean="0">
                <a:latin typeface="Rockwell" charset="0"/>
              </a:rPr>
              <a:t>level</a:t>
            </a:r>
            <a:r>
              <a:rPr lang="it-IT" dirty="0">
                <a:latin typeface="Rockwell" charset="0"/>
              </a:rPr>
              <a:t> </a:t>
            </a:r>
            <a:r>
              <a:rPr lang="it-IT" dirty="0" err="1" smtClean="0">
                <a:latin typeface="Rockwell" charset="0"/>
              </a:rPr>
              <a:t>administrative</a:t>
            </a:r>
            <a:r>
              <a:rPr lang="it-IT" dirty="0" smtClean="0">
                <a:latin typeface="Rockwell" charset="0"/>
              </a:rPr>
              <a:t> </a:t>
            </a:r>
            <a:r>
              <a:rPr lang="it-IT" dirty="0" err="1" smtClean="0">
                <a:latin typeface="Rockwell" charset="0"/>
              </a:rPr>
              <a:t>units</a:t>
            </a:r>
            <a:r>
              <a:rPr lang="it-IT" dirty="0" smtClean="0">
                <a:latin typeface="Rockwell" charset="0"/>
              </a:rPr>
              <a:t>.</a:t>
            </a:r>
          </a:p>
          <a:p>
            <a:r>
              <a:rPr lang="it-IT" dirty="0" err="1" smtClean="0">
                <a:latin typeface="Rockwell" charset="0"/>
              </a:rPr>
              <a:t>Each</a:t>
            </a:r>
            <a:r>
              <a:rPr lang="it-IT" dirty="0" smtClean="0">
                <a:latin typeface="Rockwell" charset="0"/>
              </a:rPr>
              <a:t> of </a:t>
            </a:r>
            <a:r>
              <a:rPr lang="it-IT" dirty="0" err="1" smtClean="0">
                <a:latin typeface="Rockwell" charset="0"/>
              </a:rPr>
              <a:t>these</a:t>
            </a:r>
            <a:r>
              <a:rPr lang="it-IT" dirty="0" smtClean="0">
                <a:latin typeface="Rockwell" charset="0"/>
              </a:rPr>
              <a:t> </a:t>
            </a:r>
            <a:r>
              <a:rPr lang="it-IT" dirty="0" err="1" smtClean="0">
                <a:latin typeface="Rockwell" charset="0"/>
              </a:rPr>
              <a:t>levels</a:t>
            </a:r>
            <a:r>
              <a:rPr lang="it-IT" dirty="0" smtClean="0">
                <a:latin typeface="Rockwell" charset="0"/>
              </a:rPr>
              <a:t> </a:t>
            </a:r>
            <a:r>
              <a:rPr lang="it-IT" dirty="0" err="1" smtClean="0">
                <a:latin typeface="Rockwell" charset="0"/>
              </a:rPr>
              <a:t>has</a:t>
            </a:r>
            <a:r>
              <a:rPr lang="it-IT" dirty="0" smtClean="0">
                <a:latin typeface="Rockwell" charset="0"/>
              </a:rPr>
              <a:t> 2 </a:t>
            </a:r>
            <a:r>
              <a:rPr lang="it-IT" dirty="0" err="1" smtClean="0">
                <a:latin typeface="Rockwell" charset="0"/>
              </a:rPr>
              <a:t>fundamental</a:t>
            </a:r>
            <a:r>
              <a:rPr lang="it-IT" dirty="0" smtClean="0">
                <a:latin typeface="Rockwell" charset="0"/>
              </a:rPr>
              <a:t> </a:t>
            </a:r>
            <a:r>
              <a:rPr lang="it-IT" dirty="0" err="1" smtClean="0">
                <a:latin typeface="Rockwell" charset="0"/>
              </a:rPr>
              <a:t>structures</a:t>
            </a:r>
            <a:r>
              <a:rPr lang="it-IT" dirty="0" smtClean="0">
                <a:latin typeface="Rockwell" charset="0"/>
              </a:rPr>
              <a:t>: </a:t>
            </a:r>
            <a:r>
              <a:rPr lang="it-IT" dirty="0" err="1" smtClean="0">
                <a:latin typeface="Rockwell" charset="0"/>
              </a:rPr>
              <a:t>one</a:t>
            </a:r>
            <a:r>
              <a:rPr lang="it-IT" dirty="0" smtClean="0">
                <a:latin typeface="Rockwell" charset="0"/>
              </a:rPr>
              <a:t> </a:t>
            </a:r>
            <a:r>
              <a:rPr lang="it-IT" dirty="0" err="1" smtClean="0">
                <a:latin typeface="Rockwell" charset="0"/>
              </a:rPr>
              <a:t>elected</a:t>
            </a:r>
            <a:r>
              <a:rPr lang="it-IT" dirty="0" smtClean="0">
                <a:latin typeface="Rockwell" charset="0"/>
              </a:rPr>
              <a:t>, </a:t>
            </a:r>
            <a:r>
              <a:rPr lang="it-IT" dirty="0" err="1" smtClean="0">
                <a:latin typeface="Rockwell" charset="0"/>
              </a:rPr>
              <a:t>one</a:t>
            </a:r>
            <a:r>
              <a:rPr lang="it-IT" dirty="0" smtClean="0">
                <a:latin typeface="Rockwell" charset="0"/>
              </a:rPr>
              <a:t> </a:t>
            </a:r>
            <a:r>
              <a:rPr lang="it-IT" dirty="0" err="1" smtClean="0">
                <a:latin typeface="Rockwell" charset="0"/>
              </a:rPr>
              <a:t>administrative</a:t>
            </a:r>
            <a:endParaRPr lang="it-IT" dirty="0">
              <a:latin typeface="Rockwel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r>
              <a:rPr lang="it-IT" dirty="0" smtClean="0">
                <a:latin typeface="Rockwell" charset="0"/>
              </a:rPr>
              <a:t>Content</a:t>
            </a:r>
            <a:endParaRPr lang="it-IT" dirty="0">
              <a:latin typeface="Rockwell" charset="0"/>
            </a:endParaRPr>
          </a:p>
        </p:txBody>
      </p:sp>
      <p:sp>
        <p:nvSpPr>
          <p:cNvPr id="3" name="Segnaposto contenuto 2"/>
          <p:cNvSpPr>
            <a:spLocks noGrp="1"/>
          </p:cNvSpPr>
          <p:nvPr>
            <p:ph idx="1"/>
          </p:nvPr>
        </p:nvSpPr>
        <p:spPr/>
        <p:txBody>
          <a:bodyPr/>
          <a:lstStyle/>
          <a:p>
            <a:r>
              <a:rPr lang="it-IT" dirty="0">
                <a:latin typeface="Rockwell" charset="0"/>
              </a:rPr>
              <a:t>Background</a:t>
            </a:r>
          </a:p>
          <a:p>
            <a:r>
              <a:rPr lang="it-IT" dirty="0" smtClean="0">
                <a:latin typeface="Rockwell" charset="0"/>
              </a:rPr>
              <a:t>The </a:t>
            </a:r>
            <a:r>
              <a:rPr lang="it-IT" dirty="0" err="1">
                <a:latin typeface="Rockwell" charset="0"/>
              </a:rPr>
              <a:t>Act</a:t>
            </a:r>
            <a:endParaRPr lang="it-IT" dirty="0">
              <a:latin typeface="Rockwell" charset="0"/>
            </a:endParaRPr>
          </a:p>
          <a:p>
            <a:r>
              <a:rPr lang="it-IT" dirty="0" err="1">
                <a:latin typeface="Rockwell" charset="0"/>
              </a:rPr>
              <a:t>Implementation</a:t>
            </a:r>
            <a:endParaRPr lang="it-IT" dirty="0">
              <a:latin typeface="Rockwell" charset="0"/>
            </a:endParaRPr>
          </a:p>
          <a:p>
            <a:r>
              <a:rPr lang="it-IT" dirty="0">
                <a:latin typeface="Rockwell" charset="0"/>
              </a:rPr>
              <a:t>Impact</a:t>
            </a:r>
          </a:p>
          <a:p>
            <a:r>
              <a:rPr lang="it-IT" dirty="0" err="1">
                <a:latin typeface="Rockwell" charset="0"/>
              </a:rPr>
              <a:t>Problems</a:t>
            </a:r>
            <a:r>
              <a:rPr lang="it-IT" dirty="0">
                <a:latin typeface="Rockwell" charset="0"/>
              </a:rPr>
              <a:t> and </a:t>
            </a:r>
            <a:r>
              <a:rPr lang="it-IT" dirty="0" err="1">
                <a:latin typeface="Rockwell" charset="0"/>
              </a:rPr>
              <a:t>Conclusions</a:t>
            </a:r>
            <a:endParaRPr lang="it-IT" dirty="0">
              <a:latin typeface="Rockwel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p:txBody>
          <a:bodyPr/>
          <a:lstStyle/>
          <a:p>
            <a:r>
              <a:rPr lang="en-GB" dirty="0">
                <a:latin typeface="Rockwell" charset="0"/>
              </a:rPr>
              <a:t>India’s Federal Structure</a:t>
            </a:r>
          </a:p>
        </p:txBody>
      </p:sp>
      <p:pic>
        <p:nvPicPr>
          <p:cNvPr id="10" name="Segnaposto contenuto 9" descr="2000px-Political_map_of_India_EN.svg.png"/>
          <p:cNvPicPr>
            <a:picLocks noGrp="1" noChangeAspect="1"/>
          </p:cNvPicPr>
          <p:nvPr>
            <p:ph sz="half" idx="17"/>
          </p:nvPr>
        </p:nvPicPr>
        <p:blipFill>
          <a:blip r:embed="rId2">
            <a:extLst>
              <a:ext uri="{28A0092B-C50C-407E-A947-70E740481C1C}">
                <a14:useLocalDpi xmlns:a14="http://schemas.microsoft.com/office/drawing/2010/main" val="0"/>
              </a:ext>
            </a:extLst>
          </a:blip>
          <a:srcRect l="-23386" t="198" r="-94583" b="-198"/>
          <a:stretch>
            <a:fillRect/>
          </a:stretch>
        </p:blipFill>
        <p:spPr>
          <a:xfrm>
            <a:off x="498475" y="1452563"/>
            <a:ext cx="5054600" cy="2717800"/>
          </a:xfrm>
        </p:spPr>
      </p:pic>
      <p:pic>
        <p:nvPicPr>
          <p:cNvPr id="13" name="Segnaposto contenuto 12" descr="block tamil nadu.gif"/>
          <p:cNvPicPr>
            <a:picLocks noGrp="1" noChangeAspect="1"/>
          </p:cNvPicPr>
          <p:nvPr>
            <p:ph sz="half" idx="18"/>
          </p:nvPr>
        </p:nvPicPr>
        <p:blipFill>
          <a:blip r:embed="rId3">
            <a:extLst>
              <a:ext uri="{28A0092B-C50C-407E-A947-70E740481C1C}">
                <a14:useLocalDpi xmlns:a14="http://schemas.microsoft.com/office/drawing/2010/main" val="0"/>
              </a:ext>
            </a:extLst>
          </a:blip>
          <a:srcRect t="25373" b="25373"/>
          <a:stretch>
            <a:fillRect/>
          </a:stretch>
        </p:blipFill>
        <p:spPr/>
      </p:pic>
      <p:pic>
        <p:nvPicPr>
          <p:cNvPr id="18" name="Segnaposto contenuto 17" descr="Tamil Nadu state_map.jpg"/>
          <p:cNvPicPr>
            <a:picLocks noGrp="1" noChangeAspect="1"/>
          </p:cNvPicPr>
          <p:nvPr>
            <p:ph sz="half" idx="1"/>
          </p:nvPr>
        </p:nvPicPr>
        <p:blipFill>
          <a:blip r:embed="rId4">
            <a:extLst>
              <a:ext uri="{28A0092B-C50C-407E-A947-70E740481C1C}">
                <a14:useLocalDpi xmlns:a14="http://schemas.microsoft.com/office/drawing/2010/main" val="0"/>
              </a:ext>
            </a:extLst>
          </a:blip>
          <a:srcRect l="-26245" r="-26245"/>
          <a:stretch>
            <a:fillRect/>
          </a:stretch>
        </p:blipFill>
        <p:spPr>
          <a:xfrm>
            <a:off x="3944266" y="1784866"/>
            <a:ext cx="3657600" cy="2236788"/>
          </a:xfrm>
        </p:spPr>
      </p:pic>
      <p:pic>
        <p:nvPicPr>
          <p:cNvPr id="19" name="Segnaposto contenuto 18" descr="tamil nadu blocks.gif"/>
          <p:cNvPicPr>
            <a:picLocks noGrp="1" noChangeAspect="1"/>
          </p:cNvPicPr>
          <p:nvPr>
            <p:ph sz="half" idx="16"/>
          </p:nvPr>
        </p:nvPicPr>
        <p:blipFill>
          <a:blip r:embed="rId5">
            <a:extLst>
              <a:ext uri="{28A0092B-C50C-407E-A947-70E740481C1C}">
                <a14:useLocalDpi xmlns:a14="http://schemas.microsoft.com/office/drawing/2010/main" val="0"/>
              </a:ext>
            </a:extLst>
          </a:blip>
          <a:srcRect l="-36739" r="-36739"/>
          <a:stretch>
            <a:fillRect/>
          </a:stretch>
        </p:blipFill>
        <p:spPr>
          <a:xfrm>
            <a:off x="3378200" y="4170363"/>
            <a:ext cx="4689475" cy="1965325"/>
          </a:xfrm>
        </p:spPr>
      </p:pic>
      <p:cxnSp>
        <p:nvCxnSpPr>
          <p:cNvPr id="15" name="Connettore 2 14"/>
          <p:cNvCxnSpPr/>
          <p:nvPr/>
        </p:nvCxnSpPr>
        <p:spPr>
          <a:xfrm flipV="1">
            <a:off x="1917700" y="3441700"/>
            <a:ext cx="2962275"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flipH="1">
            <a:off x="5632450" y="3600450"/>
            <a:ext cx="6350" cy="666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flipH="1" flipV="1">
            <a:off x="3028950" y="5721350"/>
            <a:ext cx="2368550" cy="19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1555987" y="1477963"/>
            <a:ext cx="1187213" cy="369332"/>
          </a:xfrm>
          <a:prstGeom prst="rect">
            <a:avLst/>
          </a:prstGeom>
          <a:noFill/>
        </p:spPr>
        <p:txBody>
          <a:bodyPr wrap="square" rtlCol="0">
            <a:spAutoFit/>
          </a:bodyPr>
          <a:lstStyle/>
          <a:p>
            <a:r>
              <a:rPr lang="en-GB" dirty="0" smtClean="0"/>
              <a:t>India</a:t>
            </a:r>
            <a:endParaRPr lang="en-GB" dirty="0"/>
          </a:p>
        </p:txBody>
      </p:sp>
      <p:sp>
        <p:nvSpPr>
          <p:cNvPr id="3" name="CasellaDiTesto 2"/>
          <p:cNvSpPr txBox="1"/>
          <p:nvPr/>
        </p:nvSpPr>
        <p:spPr>
          <a:xfrm>
            <a:off x="4079449" y="1415534"/>
            <a:ext cx="2354017" cy="369332"/>
          </a:xfrm>
          <a:prstGeom prst="rect">
            <a:avLst/>
          </a:prstGeom>
          <a:noFill/>
        </p:spPr>
        <p:txBody>
          <a:bodyPr wrap="none" rtlCol="0">
            <a:spAutoFit/>
          </a:bodyPr>
          <a:lstStyle/>
          <a:p>
            <a:r>
              <a:rPr lang="en-GB" dirty="0" smtClean="0"/>
              <a:t>A State (Tamil Nadu)</a:t>
            </a:r>
            <a:endParaRPr lang="en-GB" dirty="0"/>
          </a:p>
        </p:txBody>
      </p:sp>
      <p:sp>
        <p:nvSpPr>
          <p:cNvPr id="4" name="CasellaDiTesto 3"/>
          <p:cNvSpPr txBox="1"/>
          <p:nvPr/>
        </p:nvSpPr>
        <p:spPr>
          <a:xfrm>
            <a:off x="6299200" y="4170363"/>
            <a:ext cx="1172805" cy="369332"/>
          </a:xfrm>
          <a:prstGeom prst="rect">
            <a:avLst/>
          </a:prstGeom>
          <a:noFill/>
        </p:spPr>
        <p:txBody>
          <a:bodyPr wrap="none" rtlCol="0">
            <a:spAutoFit/>
          </a:bodyPr>
          <a:lstStyle/>
          <a:p>
            <a:r>
              <a:rPr lang="en-GB" dirty="0" smtClean="0"/>
              <a:t>A District</a:t>
            </a:r>
            <a:endParaRPr lang="en-GB" dirty="0"/>
          </a:p>
        </p:txBody>
      </p:sp>
      <p:sp>
        <p:nvSpPr>
          <p:cNvPr id="5" name="CasellaDiTesto 4"/>
          <p:cNvSpPr txBox="1"/>
          <p:nvPr/>
        </p:nvSpPr>
        <p:spPr>
          <a:xfrm>
            <a:off x="215900" y="4374634"/>
            <a:ext cx="990438" cy="369332"/>
          </a:xfrm>
          <a:prstGeom prst="rect">
            <a:avLst/>
          </a:prstGeom>
          <a:noFill/>
        </p:spPr>
        <p:txBody>
          <a:bodyPr wrap="none" rtlCol="0">
            <a:spAutoFit/>
          </a:bodyPr>
          <a:lstStyle/>
          <a:p>
            <a:r>
              <a:rPr lang="en-GB" dirty="0" smtClean="0"/>
              <a:t>A Block</a:t>
            </a:r>
            <a:endParaRPr lang="en-GB" dirty="0"/>
          </a:p>
        </p:txBody>
      </p:sp>
      <p:sp>
        <p:nvSpPr>
          <p:cNvPr id="6" name="Rettangolo 5"/>
          <p:cNvSpPr/>
          <p:nvPr/>
        </p:nvSpPr>
        <p:spPr>
          <a:xfrm>
            <a:off x="1714500" y="5289550"/>
            <a:ext cx="381000" cy="133350"/>
          </a:xfrm>
          <a:prstGeom prst="rect">
            <a:avLst/>
          </a:prstGeom>
          <a:noFill/>
          <a:ln w="22225">
            <a:solidFill>
              <a:schemeClr val="tx1"/>
            </a:solid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asellaDiTesto 6"/>
          <p:cNvSpPr txBox="1"/>
          <p:nvPr/>
        </p:nvSpPr>
        <p:spPr>
          <a:xfrm>
            <a:off x="1522905" y="5536684"/>
            <a:ext cx="1145190" cy="369332"/>
          </a:xfrm>
          <a:prstGeom prst="rect">
            <a:avLst/>
          </a:prstGeom>
          <a:noFill/>
        </p:spPr>
        <p:txBody>
          <a:bodyPr wrap="none" rtlCol="0">
            <a:spAutoFit/>
          </a:bodyPr>
          <a:lstStyle/>
          <a:p>
            <a:r>
              <a:rPr lang="en-GB" dirty="0" smtClean="0"/>
              <a:t>A Village</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Gram </a:t>
            </a:r>
            <a:r>
              <a:rPr lang="en-GB" dirty="0" err="1" smtClean="0"/>
              <a:t>Panchayat</a:t>
            </a:r>
            <a:r>
              <a:rPr lang="en-GB" dirty="0" smtClean="0"/>
              <a:t> – The Village</a:t>
            </a:r>
            <a:endParaRPr lang="en-GB" dirty="0"/>
          </a:p>
        </p:txBody>
      </p:sp>
      <p:sp>
        <p:nvSpPr>
          <p:cNvPr id="3" name="Segnaposto contenuto 2"/>
          <p:cNvSpPr>
            <a:spLocks noGrp="1"/>
          </p:cNvSpPr>
          <p:nvPr>
            <p:ph idx="1"/>
          </p:nvPr>
        </p:nvSpPr>
        <p:spPr>
          <a:xfrm>
            <a:off x="498474" y="1600200"/>
            <a:ext cx="7556313" cy="4525963"/>
          </a:xfrm>
        </p:spPr>
        <p:txBody>
          <a:bodyPr>
            <a:normAutofit lnSpcReduction="10000"/>
          </a:bodyPr>
          <a:lstStyle/>
          <a:p>
            <a:pPr>
              <a:defRPr/>
            </a:pPr>
            <a:r>
              <a:rPr lang="it-IT" dirty="0"/>
              <a:t>The </a:t>
            </a:r>
            <a:r>
              <a:rPr lang="it-IT" dirty="0" err="1"/>
              <a:t>Gram</a:t>
            </a:r>
            <a:r>
              <a:rPr lang="it-IT" dirty="0"/>
              <a:t> </a:t>
            </a:r>
            <a:r>
              <a:rPr lang="it-IT" dirty="0" err="1"/>
              <a:t>Panchayat</a:t>
            </a:r>
            <a:r>
              <a:rPr lang="it-IT" dirty="0"/>
              <a:t> </a:t>
            </a:r>
            <a:r>
              <a:rPr lang="it-IT" dirty="0" err="1"/>
              <a:t>is</a:t>
            </a:r>
            <a:r>
              <a:rPr lang="it-IT" dirty="0"/>
              <a:t> an </a:t>
            </a:r>
            <a:r>
              <a:rPr lang="it-IT" b="1" dirty="0" err="1"/>
              <a:t>elected</a:t>
            </a:r>
            <a:r>
              <a:rPr lang="it-IT" dirty="0"/>
              <a:t> </a:t>
            </a:r>
            <a:r>
              <a:rPr lang="it-IT" dirty="0" err="1"/>
              <a:t>council</a:t>
            </a:r>
            <a:r>
              <a:rPr lang="it-IT" dirty="0"/>
              <a:t> </a:t>
            </a:r>
            <a:r>
              <a:rPr lang="it-IT" dirty="0" err="1"/>
              <a:t>at</a:t>
            </a:r>
            <a:r>
              <a:rPr lang="it-IT" dirty="0"/>
              <a:t> the </a:t>
            </a:r>
            <a:r>
              <a:rPr lang="it-IT" dirty="0" err="1"/>
              <a:t>village</a:t>
            </a:r>
            <a:r>
              <a:rPr lang="it-IT" dirty="0"/>
              <a:t> </a:t>
            </a:r>
            <a:r>
              <a:rPr lang="it-IT" dirty="0" err="1"/>
              <a:t>level</a:t>
            </a:r>
            <a:r>
              <a:rPr lang="it-IT" dirty="0"/>
              <a:t>. </a:t>
            </a:r>
            <a:r>
              <a:rPr lang="it-IT" dirty="0" err="1"/>
              <a:t>It</a:t>
            </a:r>
            <a:r>
              <a:rPr lang="it-IT" dirty="0"/>
              <a:t> </a:t>
            </a:r>
            <a:r>
              <a:rPr lang="it-IT" dirty="0" err="1"/>
              <a:t>is</a:t>
            </a:r>
            <a:r>
              <a:rPr lang="it-IT" dirty="0"/>
              <a:t> </a:t>
            </a:r>
            <a:r>
              <a:rPr lang="it-IT" dirty="0" err="1"/>
              <a:t>responsible</a:t>
            </a:r>
            <a:r>
              <a:rPr lang="it-IT" dirty="0"/>
              <a:t> for the </a:t>
            </a:r>
            <a:r>
              <a:rPr lang="it-IT" dirty="0" err="1"/>
              <a:t>implementation</a:t>
            </a:r>
            <a:r>
              <a:rPr lang="it-IT" dirty="0"/>
              <a:t> of the </a:t>
            </a:r>
            <a:r>
              <a:rPr lang="it-IT" dirty="0" smtClean="0"/>
              <a:t>the NREGA in </a:t>
            </a:r>
            <a:r>
              <a:rPr lang="it-IT" dirty="0"/>
              <a:t>the </a:t>
            </a:r>
            <a:r>
              <a:rPr lang="it-IT" dirty="0" err="1"/>
              <a:t>village</a:t>
            </a:r>
            <a:r>
              <a:rPr lang="it-IT" dirty="0"/>
              <a:t>.</a:t>
            </a:r>
          </a:p>
          <a:p>
            <a:pPr>
              <a:defRPr/>
            </a:pPr>
            <a:r>
              <a:rPr lang="it-IT" dirty="0"/>
              <a:t>At </a:t>
            </a:r>
            <a:r>
              <a:rPr lang="it-IT" dirty="0" err="1"/>
              <a:t>least</a:t>
            </a:r>
            <a:r>
              <a:rPr lang="it-IT" dirty="0"/>
              <a:t> 50% of the NREGA funds must be </a:t>
            </a:r>
            <a:r>
              <a:rPr lang="it-IT" dirty="0" err="1"/>
              <a:t>spent</a:t>
            </a:r>
            <a:r>
              <a:rPr lang="it-IT" dirty="0"/>
              <a:t> by </a:t>
            </a:r>
            <a:r>
              <a:rPr lang="it-IT" dirty="0" err="1"/>
              <a:t>GPs</a:t>
            </a:r>
            <a:r>
              <a:rPr lang="it-IT" dirty="0" smtClean="0"/>
              <a:t>. At the </a:t>
            </a:r>
            <a:r>
              <a:rPr lang="it-IT" dirty="0" err="1" smtClean="0"/>
              <a:t>national</a:t>
            </a:r>
            <a:r>
              <a:rPr lang="it-IT" dirty="0" smtClean="0"/>
              <a:t> </a:t>
            </a:r>
            <a:r>
              <a:rPr lang="it-IT" dirty="0" err="1" smtClean="0"/>
              <a:t>evel</a:t>
            </a:r>
            <a:r>
              <a:rPr lang="it-IT" dirty="0" smtClean="0"/>
              <a:t> </a:t>
            </a:r>
            <a:r>
              <a:rPr lang="it-IT" dirty="0" err="1" smtClean="0"/>
              <a:t>it</a:t>
            </a:r>
            <a:r>
              <a:rPr lang="it-IT" dirty="0" smtClean="0"/>
              <a:t> </a:t>
            </a:r>
            <a:r>
              <a:rPr lang="it-IT" dirty="0" err="1" smtClean="0"/>
              <a:t>means</a:t>
            </a:r>
            <a:r>
              <a:rPr lang="it-IT" dirty="0" smtClean="0"/>
              <a:t> </a:t>
            </a:r>
            <a:r>
              <a:rPr lang="it-IT" dirty="0" err="1" smtClean="0"/>
              <a:t>that</a:t>
            </a:r>
            <a:r>
              <a:rPr lang="it-IT" dirty="0" smtClean="0"/>
              <a:t> </a:t>
            </a:r>
            <a:r>
              <a:rPr lang="it-IT" dirty="0" err="1" smtClean="0"/>
              <a:t>about</a:t>
            </a:r>
            <a:r>
              <a:rPr lang="it-IT" dirty="0" smtClean="0"/>
              <a:t> 3.5 </a:t>
            </a:r>
            <a:r>
              <a:rPr lang="it-IT" dirty="0" err="1" smtClean="0"/>
              <a:t>billion</a:t>
            </a:r>
            <a:r>
              <a:rPr lang="it-IT" dirty="0" smtClean="0"/>
              <a:t> $/</a:t>
            </a:r>
            <a:r>
              <a:rPr lang="it-IT" dirty="0" err="1" smtClean="0"/>
              <a:t>year</a:t>
            </a:r>
            <a:r>
              <a:rPr lang="it-IT" dirty="0" smtClean="0"/>
              <a:t> are </a:t>
            </a:r>
            <a:r>
              <a:rPr lang="it-IT" dirty="0" err="1" smtClean="0"/>
              <a:t>spent</a:t>
            </a:r>
            <a:r>
              <a:rPr lang="it-IT" dirty="0" smtClean="0"/>
              <a:t> by </a:t>
            </a:r>
            <a:r>
              <a:rPr lang="it-IT" dirty="0" err="1" smtClean="0"/>
              <a:t>elected</a:t>
            </a:r>
            <a:r>
              <a:rPr lang="it-IT" dirty="0" smtClean="0"/>
              <a:t> </a:t>
            </a:r>
            <a:r>
              <a:rPr lang="it-IT" dirty="0" err="1" smtClean="0"/>
              <a:t>local</a:t>
            </a:r>
            <a:r>
              <a:rPr lang="it-IT" dirty="0" smtClean="0"/>
              <a:t> </a:t>
            </a:r>
            <a:r>
              <a:rPr lang="it-IT" dirty="0" err="1" smtClean="0"/>
              <a:t>council</a:t>
            </a:r>
            <a:r>
              <a:rPr lang="it-IT" dirty="0" smtClean="0"/>
              <a:t> </a:t>
            </a:r>
            <a:r>
              <a:rPr lang="it-IT" dirty="0" err="1" smtClean="0"/>
              <a:t>at</a:t>
            </a:r>
            <a:r>
              <a:rPr lang="it-IT" dirty="0" smtClean="0"/>
              <a:t> the </a:t>
            </a:r>
            <a:r>
              <a:rPr lang="it-IT" dirty="0" err="1" smtClean="0"/>
              <a:t>village</a:t>
            </a:r>
            <a:r>
              <a:rPr lang="it-IT" dirty="0" smtClean="0"/>
              <a:t> </a:t>
            </a:r>
            <a:r>
              <a:rPr lang="it-IT" dirty="0" err="1" smtClean="0"/>
              <a:t>level</a:t>
            </a:r>
            <a:r>
              <a:rPr lang="it-IT" dirty="0" smtClean="0"/>
              <a:t>.</a:t>
            </a:r>
            <a:endParaRPr lang="it-IT" dirty="0"/>
          </a:p>
          <a:p>
            <a:pPr>
              <a:defRPr/>
            </a:pPr>
            <a:r>
              <a:rPr lang="it-IT" dirty="0" smtClean="0"/>
              <a:t>First </a:t>
            </a:r>
            <a:r>
              <a:rPr lang="it-IT" dirty="0" err="1" smtClean="0"/>
              <a:t>Step</a:t>
            </a:r>
            <a:r>
              <a:rPr lang="it-IT" dirty="0" smtClean="0"/>
              <a:t>: </a:t>
            </a:r>
            <a:r>
              <a:rPr lang="it-IT" dirty="0" err="1" smtClean="0"/>
              <a:t>workers</a:t>
            </a:r>
            <a:r>
              <a:rPr lang="it-IT" dirty="0" smtClean="0"/>
              <a:t> </a:t>
            </a:r>
            <a:r>
              <a:rPr lang="it-IT" dirty="0" err="1"/>
              <a:t>have</a:t>
            </a:r>
            <a:r>
              <a:rPr lang="it-IT" dirty="0"/>
              <a:t> to </a:t>
            </a:r>
            <a:r>
              <a:rPr lang="it-IT" dirty="0" err="1"/>
              <a:t>register</a:t>
            </a:r>
            <a:r>
              <a:rPr lang="it-IT" dirty="0"/>
              <a:t> with the </a:t>
            </a:r>
            <a:r>
              <a:rPr lang="it-IT" dirty="0" err="1"/>
              <a:t>Gram</a:t>
            </a:r>
            <a:r>
              <a:rPr lang="it-IT" dirty="0"/>
              <a:t> </a:t>
            </a:r>
            <a:r>
              <a:rPr lang="it-IT" dirty="0" err="1"/>
              <a:t>Panchayat</a:t>
            </a:r>
            <a:r>
              <a:rPr lang="it-IT" dirty="0"/>
              <a:t> and </a:t>
            </a:r>
            <a:r>
              <a:rPr lang="it-IT" dirty="0" err="1"/>
              <a:t>obtain</a:t>
            </a:r>
            <a:r>
              <a:rPr lang="it-IT" dirty="0"/>
              <a:t> a Job Card</a:t>
            </a:r>
          </a:p>
          <a:p>
            <a:pPr>
              <a:defRPr/>
            </a:pPr>
            <a:r>
              <a:rPr lang="it-IT" dirty="0" err="1" smtClean="0"/>
              <a:t>Workers</a:t>
            </a:r>
            <a:r>
              <a:rPr lang="it-IT" dirty="0" smtClean="0"/>
              <a:t> </a:t>
            </a:r>
            <a:r>
              <a:rPr lang="it-IT" dirty="0" err="1"/>
              <a:t>need</a:t>
            </a:r>
            <a:r>
              <a:rPr lang="it-IT" dirty="0"/>
              <a:t> to </a:t>
            </a:r>
            <a:r>
              <a:rPr lang="it-IT" dirty="0" err="1"/>
              <a:t>apply</a:t>
            </a:r>
            <a:r>
              <a:rPr lang="it-IT" dirty="0"/>
              <a:t> for work </a:t>
            </a:r>
            <a:r>
              <a:rPr lang="it-IT" dirty="0" err="1"/>
              <a:t>each</a:t>
            </a:r>
            <a:r>
              <a:rPr lang="it-IT" dirty="0"/>
              <a:t> time. </a:t>
            </a:r>
          </a:p>
          <a:p>
            <a:pPr lvl="1">
              <a:defRPr/>
            </a:pPr>
            <a:r>
              <a:rPr lang="it-IT" dirty="0" err="1"/>
              <a:t>They</a:t>
            </a:r>
            <a:r>
              <a:rPr lang="it-IT" dirty="0"/>
              <a:t> </a:t>
            </a:r>
            <a:r>
              <a:rPr lang="it-IT" dirty="0" err="1"/>
              <a:t>receive</a:t>
            </a:r>
            <a:r>
              <a:rPr lang="it-IT" dirty="0"/>
              <a:t> a </a:t>
            </a:r>
            <a:r>
              <a:rPr lang="it-IT" dirty="0" err="1"/>
              <a:t>receipt</a:t>
            </a:r>
            <a:endParaRPr lang="it-IT" dirty="0"/>
          </a:p>
          <a:p>
            <a:pPr lvl="1">
              <a:defRPr/>
            </a:pPr>
            <a:r>
              <a:rPr lang="it-IT" dirty="0" err="1"/>
              <a:t>Applicants</a:t>
            </a:r>
            <a:r>
              <a:rPr lang="it-IT" dirty="0"/>
              <a:t> are </a:t>
            </a:r>
            <a:r>
              <a:rPr lang="it-IT" dirty="0" err="1"/>
              <a:t>supposed</a:t>
            </a:r>
            <a:r>
              <a:rPr lang="it-IT" dirty="0"/>
              <a:t> to be </a:t>
            </a:r>
            <a:r>
              <a:rPr lang="it-IT" dirty="0" err="1"/>
              <a:t>told</a:t>
            </a:r>
            <a:r>
              <a:rPr lang="it-IT" dirty="0"/>
              <a:t> </a:t>
            </a:r>
            <a:r>
              <a:rPr lang="it-IT" dirty="0" err="1"/>
              <a:t>where</a:t>
            </a:r>
            <a:r>
              <a:rPr lang="it-IT" dirty="0"/>
              <a:t> and </a:t>
            </a:r>
            <a:r>
              <a:rPr lang="it-IT" dirty="0" err="1"/>
              <a:t>when</a:t>
            </a:r>
            <a:r>
              <a:rPr lang="it-IT" dirty="0"/>
              <a:t> to </a:t>
            </a:r>
            <a:r>
              <a:rPr lang="it-IT" dirty="0" smtClean="0"/>
              <a:t>show </a:t>
            </a:r>
            <a:r>
              <a:rPr lang="it-IT" dirty="0"/>
              <a:t>for work </a:t>
            </a:r>
            <a:r>
              <a:rPr lang="it-IT" dirty="0" err="1"/>
              <a:t>within</a:t>
            </a:r>
            <a:r>
              <a:rPr lang="it-IT" dirty="0"/>
              <a:t> 15 </a:t>
            </a:r>
            <a:r>
              <a:rPr lang="it-IT" dirty="0" err="1"/>
              <a:t>days</a:t>
            </a:r>
            <a:endParaRPr lang="it-IT" dirty="0"/>
          </a:p>
          <a:p>
            <a:endParaRPr lang="en-GB" dirty="0"/>
          </a:p>
        </p:txBody>
      </p:sp>
    </p:spTree>
    <p:extLst>
      <p:ext uri="{BB962C8B-B14F-4D97-AF65-F5344CB8AC3E}">
        <p14:creationId xmlns:p14="http://schemas.microsoft.com/office/powerpoint/2010/main" val="2322858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Gram </a:t>
            </a:r>
            <a:r>
              <a:rPr lang="en-GB" dirty="0" err="1" smtClean="0"/>
              <a:t>Panchayat</a:t>
            </a:r>
            <a:r>
              <a:rPr lang="en-GB" dirty="0" smtClean="0"/>
              <a:t> – The </a:t>
            </a:r>
            <a:r>
              <a:rPr lang="en-GB" dirty="0" err="1" smtClean="0"/>
              <a:t>Vellage</a:t>
            </a:r>
            <a:endParaRPr lang="en-GB" dirty="0"/>
          </a:p>
        </p:txBody>
      </p:sp>
      <p:sp>
        <p:nvSpPr>
          <p:cNvPr id="3" name="Segnaposto contenuto 2"/>
          <p:cNvSpPr>
            <a:spLocks noGrp="1"/>
          </p:cNvSpPr>
          <p:nvPr>
            <p:ph idx="1"/>
          </p:nvPr>
        </p:nvSpPr>
        <p:spPr>
          <a:xfrm>
            <a:off x="498474" y="1981200"/>
            <a:ext cx="7556313" cy="4317999"/>
          </a:xfrm>
        </p:spPr>
        <p:txBody>
          <a:bodyPr>
            <a:normAutofit/>
          </a:bodyPr>
          <a:lstStyle/>
          <a:p>
            <a:pPr>
              <a:defRPr/>
            </a:pPr>
            <a:r>
              <a:rPr lang="it-IT" dirty="0"/>
              <a:t>The </a:t>
            </a:r>
            <a:r>
              <a:rPr lang="it-IT" dirty="0" smtClean="0"/>
              <a:t>GP </a:t>
            </a:r>
            <a:r>
              <a:rPr lang="it-IT" dirty="0" err="1" smtClean="0"/>
              <a:t>prepares</a:t>
            </a:r>
            <a:r>
              <a:rPr lang="it-IT" dirty="0" smtClean="0"/>
              <a:t> </a:t>
            </a:r>
            <a:r>
              <a:rPr lang="it-IT" dirty="0"/>
              <a:t>a “</a:t>
            </a:r>
            <a:r>
              <a:rPr lang="it-IT" dirty="0" err="1"/>
              <a:t>development</a:t>
            </a:r>
            <a:r>
              <a:rPr lang="it-IT" dirty="0"/>
              <a:t> </a:t>
            </a:r>
            <a:r>
              <a:rPr lang="it-IT" dirty="0" err="1"/>
              <a:t>plan</a:t>
            </a:r>
            <a:r>
              <a:rPr lang="it-IT" dirty="0"/>
              <a:t>” for the </a:t>
            </a:r>
            <a:r>
              <a:rPr lang="it-IT" dirty="0" err="1"/>
              <a:t>village</a:t>
            </a:r>
            <a:r>
              <a:rPr lang="it-IT" dirty="0"/>
              <a:t> </a:t>
            </a:r>
            <a:r>
              <a:rPr lang="it-IT" dirty="0" err="1" smtClean="0"/>
              <a:t>which</a:t>
            </a:r>
            <a:r>
              <a:rPr lang="it-IT" dirty="0" smtClean="0"/>
              <a:t> </a:t>
            </a:r>
            <a:r>
              <a:rPr lang="it-IT" dirty="0" err="1" smtClean="0"/>
              <a:t>contains</a:t>
            </a:r>
            <a:r>
              <a:rPr lang="it-IT" dirty="0" smtClean="0"/>
              <a:t> </a:t>
            </a:r>
            <a:r>
              <a:rPr lang="it-IT" dirty="0" err="1" smtClean="0"/>
              <a:t>all</a:t>
            </a:r>
            <a:r>
              <a:rPr lang="it-IT" dirty="0" smtClean="0"/>
              <a:t> the </a:t>
            </a:r>
            <a:r>
              <a:rPr lang="it-IT" dirty="0" err="1" smtClean="0"/>
              <a:t>works</a:t>
            </a:r>
            <a:r>
              <a:rPr lang="it-IT" dirty="0" smtClean="0"/>
              <a:t> to be </a:t>
            </a:r>
            <a:r>
              <a:rPr lang="it-IT" dirty="0" err="1" smtClean="0"/>
              <a:t>done</a:t>
            </a:r>
            <a:r>
              <a:rPr lang="it-IT" dirty="0" smtClean="0"/>
              <a:t> under the NREGS. </a:t>
            </a:r>
            <a:r>
              <a:rPr lang="it-IT" dirty="0" err="1" smtClean="0"/>
              <a:t>These</a:t>
            </a:r>
            <a:r>
              <a:rPr lang="it-IT" dirty="0" smtClean="0"/>
              <a:t> </a:t>
            </a:r>
            <a:r>
              <a:rPr lang="it-IT" dirty="0"/>
              <a:t>are </a:t>
            </a:r>
            <a:r>
              <a:rPr lang="it-IT" dirty="0" err="1"/>
              <a:t>prepared</a:t>
            </a:r>
            <a:r>
              <a:rPr lang="it-IT" dirty="0"/>
              <a:t> </a:t>
            </a:r>
            <a:r>
              <a:rPr lang="it-IT" dirty="0" err="1"/>
              <a:t>following</a:t>
            </a:r>
            <a:r>
              <a:rPr lang="it-IT" dirty="0"/>
              <a:t> the </a:t>
            </a:r>
            <a:r>
              <a:rPr lang="it-IT" dirty="0" err="1"/>
              <a:t>Gram</a:t>
            </a:r>
            <a:r>
              <a:rPr lang="it-IT" dirty="0"/>
              <a:t> </a:t>
            </a:r>
            <a:r>
              <a:rPr lang="it-IT" dirty="0" err="1"/>
              <a:t>Sabha’s</a:t>
            </a:r>
            <a:r>
              <a:rPr lang="it-IT" dirty="0"/>
              <a:t> </a:t>
            </a:r>
            <a:r>
              <a:rPr lang="it-IT" dirty="0" err="1" smtClean="0"/>
              <a:t>recommendations</a:t>
            </a:r>
            <a:r>
              <a:rPr lang="it-IT" dirty="0" smtClean="0"/>
              <a:t>. </a:t>
            </a:r>
          </a:p>
          <a:p>
            <a:pPr>
              <a:defRPr/>
            </a:pPr>
            <a:r>
              <a:rPr lang="it-IT" dirty="0" smtClean="0"/>
              <a:t>The </a:t>
            </a:r>
            <a:r>
              <a:rPr lang="it-IT" dirty="0"/>
              <a:t>GP </a:t>
            </a:r>
            <a:r>
              <a:rPr lang="it-IT" dirty="0" err="1"/>
              <a:t>executes</a:t>
            </a:r>
            <a:r>
              <a:rPr lang="it-IT" dirty="0"/>
              <a:t> the </a:t>
            </a:r>
            <a:r>
              <a:rPr lang="it-IT" dirty="0" err="1"/>
              <a:t>works</a:t>
            </a:r>
            <a:r>
              <a:rPr lang="it-IT" dirty="0"/>
              <a:t> </a:t>
            </a:r>
            <a:r>
              <a:rPr lang="it-IT" dirty="0" err="1" smtClean="0"/>
              <a:t>after</a:t>
            </a:r>
            <a:r>
              <a:rPr lang="it-IT" dirty="0" smtClean="0"/>
              <a:t> </a:t>
            </a:r>
            <a:r>
              <a:rPr lang="it-IT" dirty="0" err="1" smtClean="0"/>
              <a:t>having</a:t>
            </a:r>
            <a:r>
              <a:rPr lang="it-IT" dirty="0" smtClean="0"/>
              <a:t> </a:t>
            </a:r>
            <a:r>
              <a:rPr lang="it-IT" dirty="0" err="1" smtClean="0"/>
              <a:t>obtained</a:t>
            </a:r>
            <a:r>
              <a:rPr lang="it-IT" dirty="0" smtClean="0"/>
              <a:t> the </a:t>
            </a:r>
            <a:r>
              <a:rPr lang="it-IT" dirty="0" err="1" smtClean="0"/>
              <a:t>authorisation</a:t>
            </a:r>
            <a:r>
              <a:rPr lang="it-IT" dirty="0" smtClean="0"/>
              <a:t> by </a:t>
            </a:r>
            <a:r>
              <a:rPr lang="it-IT" dirty="0"/>
              <a:t>the </a:t>
            </a:r>
            <a:r>
              <a:rPr lang="it-IT" dirty="0" err="1"/>
              <a:t>Programme</a:t>
            </a:r>
            <a:r>
              <a:rPr lang="it-IT" dirty="0"/>
              <a:t> </a:t>
            </a:r>
            <a:r>
              <a:rPr lang="it-IT" dirty="0" err="1"/>
              <a:t>Officer</a:t>
            </a:r>
            <a:r>
              <a:rPr lang="it-IT" dirty="0"/>
              <a:t> (</a:t>
            </a:r>
            <a:r>
              <a:rPr lang="it-IT" dirty="0" err="1"/>
              <a:t>Block</a:t>
            </a:r>
            <a:r>
              <a:rPr lang="it-IT" dirty="0"/>
              <a:t> Level)</a:t>
            </a:r>
          </a:p>
          <a:p>
            <a:pPr>
              <a:defRPr/>
            </a:pPr>
            <a:r>
              <a:rPr lang="it-IT" dirty="0"/>
              <a:t>The GP must </a:t>
            </a:r>
            <a:r>
              <a:rPr lang="it-IT" dirty="0" err="1"/>
              <a:t>keep</a:t>
            </a:r>
            <a:r>
              <a:rPr lang="it-IT" dirty="0"/>
              <a:t> </a:t>
            </a:r>
            <a:r>
              <a:rPr lang="it-IT" dirty="0" err="1"/>
              <a:t>records</a:t>
            </a:r>
            <a:r>
              <a:rPr lang="it-IT" dirty="0"/>
              <a:t> of </a:t>
            </a:r>
            <a:r>
              <a:rPr lang="it-IT" dirty="0" err="1"/>
              <a:t>every</a:t>
            </a:r>
            <a:r>
              <a:rPr lang="it-IT" dirty="0"/>
              <a:t> </a:t>
            </a:r>
            <a:r>
              <a:rPr lang="it-IT" dirty="0" err="1"/>
              <a:t>transaction</a:t>
            </a:r>
            <a:r>
              <a:rPr lang="it-IT" dirty="0"/>
              <a:t> and </a:t>
            </a:r>
            <a:r>
              <a:rPr lang="it-IT" dirty="0" err="1"/>
              <a:t>all</a:t>
            </a:r>
            <a:r>
              <a:rPr lang="it-IT" dirty="0"/>
              <a:t> </a:t>
            </a:r>
            <a:r>
              <a:rPr lang="it-IT" dirty="0" err="1"/>
              <a:t>official</a:t>
            </a:r>
            <a:r>
              <a:rPr lang="it-IT" dirty="0"/>
              <a:t> </a:t>
            </a:r>
            <a:r>
              <a:rPr lang="it-IT" dirty="0" err="1"/>
              <a:t>documents</a:t>
            </a:r>
            <a:r>
              <a:rPr lang="it-IT" dirty="0"/>
              <a:t> must be </a:t>
            </a:r>
            <a:r>
              <a:rPr lang="it-IT" dirty="0" err="1"/>
              <a:t>available</a:t>
            </a:r>
            <a:r>
              <a:rPr lang="it-IT" dirty="0"/>
              <a:t> for social audits</a:t>
            </a:r>
            <a:r>
              <a:rPr lang="it-IT" dirty="0" smtClean="0"/>
              <a:t>.</a:t>
            </a:r>
          </a:p>
          <a:p>
            <a:pPr>
              <a:defRPr/>
            </a:pPr>
            <a:r>
              <a:rPr lang="it-IT" dirty="0" smtClean="0"/>
              <a:t>The </a:t>
            </a:r>
            <a:r>
              <a:rPr lang="it-IT" dirty="0" err="1" smtClean="0"/>
              <a:t>headmen</a:t>
            </a:r>
            <a:r>
              <a:rPr lang="it-IT" dirty="0" smtClean="0"/>
              <a:t> of the GP in </a:t>
            </a:r>
            <a:r>
              <a:rPr lang="it-IT" dirty="0" err="1" smtClean="0"/>
              <a:t>practice</a:t>
            </a:r>
            <a:r>
              <a:rPr lang="it-IT" dirty="0" smtClean="0"/>
              <a:t> </a:t>
            </a:r>
            <a:r>
              <a:rPr lang="it-IT" dirty="0" err="1" smtClean="0"/>
              <a:t>is</a:t>
            </a:r>
            <a:r>
              <a:rPr lang="it-IT" dirty="0" smtClean="0"/>
              <a:t> </a:t>
            </a:r>
            <a:r>
              <a:rPr lang="it-IT" dirty="0" err="1" smtClean="0"/>
              <a:t>able</a:t>
            </a:r>
            <a:r>
              <a:rPr lang="it-IT" dirty="0" smtClean="0"/>
              <a:t> to control </a:t>
            </a:r>
            <a:r>
              <a:rPr lang="it-IT" dirty="0" err="1" smtClean="0"/>
              <a:t>all</a:t>
            </a:r>
            <a:r>
              <a:rPr lang="it-IT" dirty="0" smtClean="0"/>
              <a:t> NREGA </a:t>
            </a:r>
            <a:r>
              <a:rPr lang="it-IT" dirty="0" err="1" smtClean="0"/>
              <a:t>processes</a:t>
            </a:r>
            <a:r>
              <a:rPr lang="it-IT" dirty="0" smtClean="0"/>
              <a:t> </a:t>
            </a:r>
            <a:r>
              <a:rPr lang="it-IT" dirty="0" err="1" smtClean="0"/>
              <a:t>at</a:t>
            </a:r>
            <a:r>
              <a:rPr lang="it-IT" dirty="0" smtClean="0"/>
              <a:t> the </a:t>
            </a:r>
            <a:r>
              <a:rPr lang="it-IT" dirty="0" err="1" smtClean="0"/>
              <a:t>village</a:t>
            </a:r>
            <a:r>
              <a:rPr lang="it-IT" dirty="0" smtClean="0"/>
              <a:t> </a:t>
            </a:r>
            <a:r>
              <a:rPr lang="it-IT" dirty="0" err="1" smtClean="0"/>
              <a:t>level</a:t>
            </a:r>
            <a:r>
              <a:rPr lang="it-IT" dirty="0" smtClean="0"/>
              <a:t>.</a:t>
            </a:r>
            <a:endParaRPr lang="it-IT" dirty="0"/>
          </a:p>
        </p:txBody>
      </p:sp>
    </p:spTree>
    <p:extLst>
      <p:ext uri="{BB962C8B-B14F-4D97-AF65-F5344CB8AC3E}">
        <p14:creationId xmlns:p14="http://schemas.microsoft.com/office/powerpoint/2010/main" val="3624572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Gram </a:t>
            </a:r>
            <a:r>
              <a:rPr lang="en-GB" dirty="0" err="1" smtClean="0"/>
              <a:t>Panchayat</a:t>
            </a:r>
            <a:endParaRPr lang="en-GB" dirty="0"/>
          </a:p>
        </p:txBody>
      </p:sp>
      <p:pic>
        <p:nvPicPr>
          <p:cNvPr id="4" name="Segnaposto contenuto 3" descr="GramPanchayat of Chatodh.jpg"/>
          <p:cNvPicPr>
            <a:picLocks noGrp="1" noChangeAspect="1"/>
          </p:cNvPicPr>
          <p:nvPr>
            <p:ph idx="1"/>
          </p:nvPr>
        </p:nvPicPr>
        <p:blipFill>
          <a:blip r:embed="rId2">
            <a:extLst>
              <a:ext uri="{28A0092B-C50C-407E-A947-70E740481C1C}">
                <a14:useLocalDpi xmlns:a14="http://schemas.microsoft.com/office/drawing/2010/main" val="0"/>
              </a:ext>
            </a:extLst>
          </a:blip>
          <a:srcRect l="-18363" r="-18363"/>
          <a:stretch>
            <a:fillRect/>
          </a:stretch>
        </p:blipFill>
        <p:spPr/>
      </p:pic>
    </p:spTree>
    <p:extLst>
      <p:ext uri="{BB962C8B-B14F-4D97-AF65-F5344CB8AC3E}">
        <p14:creationId xmlns:p14="http://schemas.microsoft.com/office/powerpoint/2010/main" val="30319016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Gram </a:t>
            </a:r>
            <a:r>
              <a:rPr lang="en-GB" dirty="0" err="1" smtClean="0"/>
              <a:t>Panchayat</a:t>
            </a:r>
            <a:endParaRPr lang="en-GB" dirty="0"/>
          </a:p>
        </p:txBody>
      </p:sp>
      <p:pic>
        <p:nvPicPr>
          <p:cNvPr id="4" name="Segnaposto contenuto 3" descr="GramPanchayat_22334.jpg"/>
          <p:cNvPicPr>
            <a:picLocks noGrp="1" noChangeAspect="1"/>
          </p:cNvPicPr>
          <p:nvPr>
            <p:ph idx="1"/>
          </p:nvPr>
        </p:nvPicPr>
        <p:blipFill>
          <a:blip r:embed="rId2">
            <a:extLst>
              <a:ext uri="{28A0092B-C50C-407E-A947-70E740481C1C}">
                <a14:useLocalDpi xmlns:a14="http://schemas.microsoft.com/office/drawing/2010/main" val="0"/>
              </a:ext>
            </a:extLst>
          </a:blip>
          <a:srcRect l="-4221" r="-4221"/>
          <a:stretch>
            <a:fillRect/>
          </a:stretch>
        </p:blipFill>
        <p:spPr>
          <a:xfrm>
            <a:off x="498475" y="1308100"/>
            <a:ext cx="7556500" cy="4818063"/>
          </a:xfrm>
        </p:spPr>
      </p:pic>
    </p:spTree>
    <p:extLst>
      <p:ext uri="{BB962C8B-B14F-4D97-AF65-F5344CB8AC3E}">
        <p14:creationId xmlns:p14="http://schemas.microsoft.com/office/powerpoint/2010/main" val="39317916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Gram </a:t>
            </a:r>
            <a:r>
              <a:rPr lang="en-GB" dirty="0" err="1" smtClean="0"/>
              <a:t>Panchayat</a:t>
            </a:r>
            <a:endParaRPr lang="en-GB" dirty="0"/>
          </a:p>
        </p:txBody>
      </p:sp>
      <p:pic>
        <p:nvPicPr>
          <p:cNvPr id="4" name="Segnaposto contenuto 3" descr="resource mapping.JPG"/>
          <p:cNvPicPr>
            <a:picLocks noGrp="1" noChangeAspect="1"/>
          </p:cNvPicPr>
          <p:nvPr>
            <p:ph idx="1"/>
          </p:nvPr>
        </p:nvPicPr>
        <p:blipFill>
          <a:blip r:embed="rId2">
            <a:extLst>
              <a:ext uri="{28A0092B-C50C-407E-A947-70E740481C1C}">
                <a14:useLocalDpi xmlns:a14="http://schemas.microsoft.com/office/drawing/2010/main" val="0"/>
              </a:ext>
            </a:extLst>
          </a:blip>
          <a:srcRect l="-8814" r="-8814"/>
          <a:stretch>
            <a:fillRect/>
          </a:stretch>
        </p:blipFill>
        <p:spPr>
          <a:xfrm>
            <a:off x="498475" y="1308100"/>
            <a:ext cx="7556500" cy="4818063"/>
          </a:xfrm>
        </p:spPr>
      </p:pic>
    </p:spTree>
    <p:extLst>
      <p:ext uri="{BB962C8B-B14F-4D97-AF65-F5344CB8AC3E}">
        <p14:creationId xmlns:p14="http://schemas.microsoft.com/office/powerpoint/2010/main" val="25184159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Civil Society Organisations</a:t>
            </a:r>
            <a:endParaRPr lang="en-GB" dirty="0"/>
          </a:p>
        </p:txBody>
      </p:sp>
      <p:sp>
        <p:nvSpPr>
          <p:cNvPr id="3" name="Segnaposto contenuto 2"/>
          <p:cNvSpPr>
            <a:spLocks noGrp="1"/>
          </p:cNvSpPr>
          <p:nvPr>
            <p:ph idx="1"/>
          </p:nvPr>
        </p:nvSpPr>
        <p:spPr>
          <a:xfrm>
            <a:off x="498474" y="1422400"/>
            <a:ext cx="7556313" cy="4703763"/>
          </a:xfrm>
        </p:spPr>
        <p:txBody>
          <a:bodyPr>
            <a:normAutofit fontScale="92500" lnSpcReduction="20000"/>
          </a:bodyPr>
          <a:lstStyle/>
          <a:p>
            <a:pPr>
              <a:defRPr/>
            </a:pPr>
            <a:r>
              <a:rPr lang="en-GB" dirty="0"/>
              <a:t>Awareness Campaigns</a:t>
            </a:r>
          </a:p>
          <a:p>
            <a:pPr lvl="1">
              <a:defRPr/>
            </a:pPr>
            <a:r>
              <a:rPr lang="en-GB" dirty="0"/>
              <a:t>This is crucial, being the NREGA demand-driven</a:t>
            </a:r>
          </a:p>
          <a:p>
            <a:pPr lvl="1">
              <a:defRPr/>
            </a:pPr>
            <a:r>
              <a:rPr lang="en-GB" dirty="0"/>
              <a:t>Organize mass registration programmes at the Gram </a:t>
            </a:r>
            <a:r>
              <a:rPr lang="en-GB" dirty="0" err="1"/>
              <a:t>Panchayat</a:t>
            </a:r>
            <a:endParaRPr lang="en-GB" dirty="0"/>
          </a:p>
          <a:p>
            <a:pPr lvl="1">
              <a:defRPr/>
            </a:pPr>
            <a:r>
              <a:rPr lang="en-GB" dirty="0"/>
              <a:t>Organize labourers in their area</a:t>
            </a:r>
          </a:p>
          <a:p>
            <a:pPr lvl="1">
              <a:defRPr/>
            </a:pPr>
            <a:r>
              <a:rPr lang="en-GB" dirty="0"/>
              <a:t>Encourage and help women to apply</a:t>
            </a:r>
          </a:p>
          <a:p>
            <a:pPr lvl="1">
              <a:defRPr/>
            </a:pPr>
            <a:r>
              <a:rPr lang="en-GB" dirty="0"/>
              <a:t>Explain workers’ entitlements and help them get what they are </a:t>
            </a:r>
            <a:r>
              <a:rPr lang="en-GB" dirty="0" smtClean="0"/>
              <a:t>due</a:t>
            </a:r>
          </a:p>
          <a:p>
            <a:pPr lvl="1">
              <a:defRPr/>
            </a:pPr>
            <a:r>
              <a:rPr lang="en-GB" dirty="0" smtClean="0"/>
              <a:t>In Jharkhand, a CSO opened several “NREGA Help Centres”</a:t>
            </a:r>
            <a:endParaRPr lang="en-GB" dirty="0"/>
          </a:p>
          <a:p>
            <a:pPr>
              <a:defRPr/>
            </a:pPr>
            <a:r>
              <a:rPr lang="en-GB" dirty="0"/>
              <a:t>Watchdogs</a:t>
            </a:r>
          </a:p>
          <a:p>
            <a:pPr lvl="1">
              <a:defRPr/>
            </a:pPr>
            <a:r>
              <a:rPr lang="en-GB" dirty="0"/>
              <a:t>Organize a survey of NREGA worksites to check whether the provisions of the Act and operational Guidelines are being followed</a:t>
            </a:r>
          </a:p>
          <a:p>
            <a:pPr lvl="1">
              <a:defRPr/>
            </a:pPr>
            <a:r>
              <a:rPr lang="en-GB" dirty="0"/>
              <a:t>Monitor works, and use the transparency and accountability provisions of the NREGA and the Right to Information Act to fight corruption. </a:t>
            </a:r>
          </a:p>
          <a:p>
            <a:pPr lvl="1">
              <a:defRPr/>
            </a:pPr>
            <a:r>
              <a:rPr lang="en-GB" dirty="0"/>
              <a:t>Conduct social </a:t>
            </a:r>
            <a:r>
              <a:rPr lang="en-GB" dirty="0" smtClean="0"/>
              <a:t>audits </a:t>
            </a:r>
            <a:r>
              <a:rPr lang="en-GB" dirty="0"/>
              <a:t>at NREGA worksites.</a:t>
            </a:r>
          </a:p>
          <a:p>
            <a:pPr lvl="1">
              <a:defRPr/>
            </a:pPr>
            <a:r>
              <a:rPr lang="en-GB" dirty="0"/>
              <a:t>Often the relationship with local authorities becomes very </a:t>
            </a:r>
            <a:r>
              <a:rPr lang="en-GB" dirty="0" err="1"/>
              <a:t>conflictual</a:t>
            </a:r>
            <a:r>
              <a:rPr lang="en-GB" dirty="0"/>
              <a:t>. Some CSOs members have been killed in recent years.</a:t>
            </a:r>
          </a:p>
          <a:p>
            <a:pPr lvl="1" indent="0">
              <a:buNone/>
              <a:defRPr/>
            </a:pPr>
            <a:endParaRPr lang="en-GB" dirty="0"/>
          </a:p>
          <a:p>
            <a:endParaRPr lang="en-GB" dirty="0"/>
          </a:p>
        </p:txBody>
      </p:sp>
    </p:spTree>
    <p:extLst>
      <p:ext uri="{BB962C8B-B14F-4D97-AF65-F5344CB8AC3E}">
        <p14:creationId xmlns:p14="http://schemas.microsoft.com/office/powerpoint/2010/main" val="3011389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Block</a:t>
            </a:r>
            <a:endParaRPr lang="en-GB" dirty="0"/>
          </a:p>
        </p:txBody>
      </p:sp>
      <p:sp>
        <p:nvSpPr>
          <p:cNvPr id="3" name="Segnaposto contenuto 2"/>
          <p:cNvSpPr>
            <a:spLocks noGrp="1"/>
          </p:cNvSpPr>
          <p:nvPr>
            <p:ph idx="1"/>
          </p:nvPr>
        </p:nvSpPr>
        <p:spPr>
          <a:xfrm>
            <a:off x="498474" y="1320800"/>
            <a:ext cx="7556313" cy="4805363"/>
          </a:xfrm>
        </p:spPr>
        <p:txBody>
          <a:bodyPr>
            <a:normAutofit/>
          </a:bodyPr>
          <a:lstStyle/>
          <a:p>
            <a:pPr>
              <a:defRPr/>
            </a:pPr>
            <a:r>
              <a:rPr lang="it-IT" dirty="0" err="1"/>
              <a:t>This</a:t>
            </a:r>
            <a:r>
              <a:rPr lang="it-IT" dirty="0"/>
              <a:t> </a:t>
            </a:r>
            <a:r>
              <a:rPr lang="it-IT" dirty="0" err="1"/>
              <a:t>is</a:t>
            </a:r>
            <a:r>
              <a:rPr lang="it-IT" dirty="0"/>
              <a:t> the </a:t>
            </a:r>
            <a:r>
              <a:rPr lang="it-IT" dirty="0" err="1"/>
              <a:t>basic</a:t>
            </a:r>
            <a:r>
              <a:rPr lang="it-IT" dirty="0"/>
              <a:t> </a:t>
            </a:r>
            <a:r>
              <a:rPr lang="it-IT" dirty="0" err="1"/>
              <a:t>unit</a:t>
            </a:r>
            <a:r>
              <a:rPr lang="it-IT" dirty="0"/>
              <a:t> of </a:t>
            </a:r>
            <a:r>
              <a:rPr lang="it-IT" dirty="0" err="1"/>
              <a:t>implementation</a:t>
            </a:r>
            <a:endParaRPr lang="it-IT" dirty="0"/>
          </a:p>
          <a:p>
            <a:pPr>
              <a:defRPr/>
            </a:pPr>
            <a:r>
              <a:rPr lang="it-IT" dirty="0"/>
              <a:t>A “</a:t>
            </a:r>
            <a:r>
              <a:rPr lang="it-IT" dirty="0" err="1"/>
              <a:t>Programme</a:t>
            </a:r>
            <a:r>
              <a:rPr lang="it-IT" dirty="0"/>
              <a:t> </a:t>
            </a:r>
            <a:r>
              <a:rPr lang="it-IT" dirty="0" err="1"/>
              <a:t>Officer</a:t>
            </a:r>
            <a:r>
              <a:rPr lang="it-IT" dirty="0"/>
              <a:t>” (</a:t>
            </a:r>
            <a:r>
              <a:rPr lang="it-IT" dirty="0" err="1"/>
              <a:t>paid</a:t>
            </a:r>
            <a:r>
              <a:rPr lang="it-IT" dirty="0"/>
              <a:t> by the Central </a:t>
            </a:r>
            <a:r>
              <a:rPr lang="it-IT" dirty="0" err="1"/>
              <a:t>Government</a:t>
            </a:r>
            <a:r>
              <a:rPr lang="it-IT" dirty="0"/>
              <a:t>) </a:t>
            </a:r>
            <a:r>
              <a:rPr lang="it-IT" dirty="0" err="1"/>
              <a:t>is</a:t>
            </a:r>
            <a:r>
              <a:rPr lang="it-IT" dirty="0"/>
              <a:t> in </a:t>
            </a:r>
            <a:r>
              <a:rPr lang="it-IT" dirty="0" err="1"/>
              <a:t>charge</a:t>
            </a:r>
            <a:r>
              <a:rPr lang="it-IT" dirty="0"/>
              <a:t> of the NREGA </a:t>
            </a:r>
            <a:r>
              <a:rPr lang="it-IT" dirty="0" err="1"/>
              <a:t>at</a:t>
            </a:r>
            <a:r>
              <a:rPr lang="it-IT" dirty="0"/>
              <a:t> the </a:t>
            </a:r>
            <a:r>
              <a:rPr lang="it-IT" dirty="0" err="1"/>
              <a:t>Block</a:t>
            </a:r>
            <a:r>
              <a:rPr lang="it-IT" dirty="0"/>
              <a:t> Level. </a:t>
            </a:r>
          </a:p>
          <a:p>
            <a:pPr lvl="1">
              <a:defRPr/>
            </a:pPr>
            <a:r>
              <a:rPr lang="it-IT" dirty="0"/>
              <a:t>The NREGA </a:t>
            </a:r>
            <a:r>
              <a:rPr lang="it-IT" dirty="0" err="1"/>
              <a:t>is</a:t>
            </a:r>
            <a:r>
              <a:rPr lang="it-IT" dirty="0"/>
              <a:t> </a:t>
            </a:r>
            <a:r>
              <a:rPr lang="it-IT" dirty="0" smtClean="0"/>
              <a:t>(</a:t>
            </a:r>
            <a:r>
              <a:rPr lang="it-IT" dirty="0" err="1" smtClean="0"/>
              <a:t>should</a:t>
            </a:r>
            <a:r>
              <a:rPr lang="it-IT" dirty="0" smtClean="0"/>
              <a:t> be) the </a:t>
            </a:r>
            <a:r>
              <a:rPr lang="it-IT" dirty="0"/>
              <a:t>sole </a:t>
            </a:r>
            <a:r>
              <a:rPr lang="it-IT" dirty="0" err="1"/>
              <a:t>responability</a:t>
            </a:r>
            <a:r>
              <a:rPr lang="it-IT" dirty="0"/>
              <a:t> of the PO.</a:t>
            </a:r>
          </a:p>
          <a:p>
            <a:pPr>
              <a:defRPr/>
            </a:pPr>
            <a:r>
              <a:rPr lang="it-IT" dirty="0"/>
              <a:t>(</a:t>
            </a:r>
            <a:r>
              <a:rPr lang="it-IT" dirty="0" err="1"/>
              <a:t>S</a:t>
            </a:r>
            <a:r>
              <a:rPr lang="it-IT" dirty="0"/>
              <a:t>)he “</a:t>
            </a:r>
            <a:r>
              <a:rPr lang="it-IT" dirty="0" err="1"/>
              <a:t>matches</a:t>
            </a:r>
            <a:r>
              <a:rPr lang="it-IT" dirty="0"/>
              <a:t>” </a:t>
            </a:r>
            <a:r>
              <a:rPr lang="it-IT" dirty="0" err="1"/>
              <a:t>demand</a:t>
            </a:r>
            <a:r>
              <a:rPr lang="it-IT" dirty="0"/>
              <a:t> for work (from </a:t>
            </a:r>
            <a:r>
              <a:rPr lang="it-IT" dirty="0" err="1"/>
              <a:t>workers</a:t>
            </a:r>
            <a:r>
              <a:rPr lang="it-IT" dirty="0"/>
              <a:t>) and </a:t>
            </a:r>
            <a:r>
              <a:rPr lang="it-IT" dirty="0" err="1"/>
              <a:t>proposal</a:t>
            </a:r>
            <a:r>
              <a:rPr lang="it-IT" dirty="0"/>
              <a:t> for </a:t>
            </a:r>
            <a:r>
              <a:rPr lang="it-IT" dirty="0" err="1"/>
              <a:t>works</a:t>
            </a:r>
            <a:r>
              <a:rPr lang="it-IT" dirty="0"/>
              <a:t> to be </a:t>
            </a:r>
            <a:r>
              <a:rPr lang="it-IT" dirty="0" err="1"/>
              <a:t>taken</a:t>
            </a:r>
            <a:r>
              <a:rPr lang="it-IT" dirty="0"/>
              <a:t> up (from </a:t>
            </a:r>
            <a:r>
              <a:rPr lang="it-IT" dirty="0" err="1"/>
              <a:t>GPs</a:t>
            </a:r>
            <a:r>
              <a:rPr lang="it-IT" dirty="0"/>
              <a:t>). </a:t>
            </a:r>
          </a:p>
          <a:p>
            <a:pPr>
              <a:defRPr/>
            </a:pPr>
            <a:r>
              <a:rPr lang="it-IT" dirty="0" smtClean="0"/>
              <a:t>(</a:t>
            </a:r>
            <a:r>
              <a:rPr lang="it-IT" dirty="0" err="1"/>
              <a:t>S</a:t>
            </a:r>
            <a:r>
              <a:rPr lang="it-IT" dirty="0"/>
              <a:t>)he </a:t>
            </a:r>
            <a:r>
              <a:rPr lang="it-IT" dirty="0" err="1"/>
              <a:t>monitors</a:t>
            </a:r>
            <a:r>
              <a:rPr lang="it-IT" dirty="0"/>
              <a:t> the </a:t>
            </a:r>
            <a:r>
              <a:rPr lang="it-IT" dirty="0" err="1"/>
              <a:t>implementation</a:t>
            </a:r>
            <a:r>
              <a:rPr lang="it-IT" dirty="0"/>
              <a:t> of the NREGA</a:t>
            </a:r>
          </a:p>
          <a:p>
            <a:pPr>
              <a:defRPr/>
            </a:pPr>
            <a:r>
              <a:rPr lang="it-IT" b="1" dirty="0" smtClean="0"/>
              <a:t>(</a:t>
            </a:r>
            <a:r>
              <a:rPr lang="it-IT" b="1" dirty="0" err="1"/>
              <a:t>S</a:t>
            </a:r>
            <a:r>
              <a:rPr lang="it-IT" b="1" dirty="0"/>
              <a:t>)he </a:t>
            </a:r>
            <a:r>
              <a:rPr lang="it-IT" b="1" dirty="0" err="1"/>
              <a:t>sanctions</a:t>
            </a:r>
            <a:r>
              <a:rPr lang="it-IT" b="1" dirty="0"/>
              <a:t> work </a:t>
            </a:r>
            <a:r>
              <a:rPr lang="it-IT" b="1" dirty="0" err="1"/>
              <a:t>plans</a:t>
            </a:r>
            <a:r>
              <a:rPr lang="it-IT" b="1" dirty="0"/>
              <a:t> </a:t>
            </a:r>
            <a:r>
              <a:rPr lang="it-IT" b="1" dirty="0" err="1"/>
              <a:t>proposed</a:t>
            </a:r>
            <a:r>
              <a:rPr lang="it-IT" b="1" dirty="0"/>
              <a:t> by the </a:t>
            </a:r>
            <a:r>
              <a:rPr lang="it-IT" b="1" dirty="0" err="1"/>
              <a:t>gram</a:t>
            </a:r>
            <a:r>
              <a:rPr lang="it-IT" b="1" dirty="0"/>
              <a:t> </a:t>
            </a:r>
            <a:r>
              <a:rPr lang="it-IT" b="1" dirty="0" err="1" smtClean="0"/>
              <a:t>panchayats</a:t>
            </a:r>
            <a:r>
              <a:rPr lang="it-IT" b="1" dirty="0"/>
              <a:t> </a:t>
            </a:r>
            <a:r>
              <a:rPr lang="it-IT" b="1" dirty="0" smtClean="0"/>
              <a:t>and </a:t>
            </a:r>
            <a:r>
              <a:rPr lang="it-IT" b="1" dirty="0" err="1" smtClean="0"/>
              <a:t>certicates</a:t>
            </a:r>
            <a:r>
              <a:rPr lang="it-IT" b="1" dirty="0" smtClean="0"/>
              <a:t> the </a:t>
            </a:r>
            <a:r>
              <a:rPr lang="it-IT" b="1" dirty="0" err="1" smtClean="0"/>
              <a:t>complention</a:t>
            </a:r>
            <a:r>
              <a:rPr lang="it-IT" b="1" dirty="0" smtClean="0"/>
              <a:t> of the </a:t>
            </a:r>
            <a:r>
              <a:rPr lang="it-IT" b="1" dirty="0" err="1" smtClean="0"/>
              <a:t>works</a:t>
            </a:r>
            <a:endParaRPr lang="it-IT" b="1" dirty="0"/>
          </a:p>
          <a:p>
            <a:pPr>
              <a:defRPr/>
            </a:pPr>
            <a:r>
              <a:rPr lang="it-IT" dirty="0" err="1" smtClean="0"/>
              <a:t>If</a:t>
            </a:r>
            <a:r>
              <a:rPr lang="it-IT" dirty="0" smtClean="0"/>
              <a:t> </a:t>
            </a:r>
            <a:r>
              <a:rPr lang="it-IT" dirty="0"/>
              <a:t>(</a:t>
            </a:r>
            <a:r>
              <a:rPr lang="it-IT" dirty="0" err="1"/>
              <a:t>s</a:t>
            </a:r>
            <a:r>
              <a:rPr lang="it-IT" dirty="0"/>
              <a:t>)he </a:t>
            </a:r>
            <a:r>
              <a:rPr lang="it-IT" dirty="0" err="1"/>
              <a:t>is</a:t>
            </a:r>
            <a:r>
              <a:rPr lang="it-IT" dirty="0"/>
              <a:t> </a:t>
            </a:r>
            <a:r>
              <a:rPr lang="it-IT" dirty="0" err="1"/>
              <a:t>not</a:t>
            </a:r>
            <a:r>
              <a:rPr lang="it-IT" dirty="0"/>
              <a:t> </a:t>
            </a:r>
            <a:r>
              <a:rPr lang="it-IT" dirty="0" err="1"/>
              <a:t>committed</a:t>
            </a:r>
            <a:r>
              <a:rPr lang="it-IT" dirty="0"/>
              <a:t> to the </a:t>
            </a:r>
            <a:r>
              <a:rPr lang="it-IT" dirty="0" err="1"/>
              <a:t>programme</a:t>
            </a:r>
            <a:r>
              <a:rPr lang="it-IT" dirty="0"/>
              <a:t> or (</a:t>
            </a:r>
            <a:r>
              <a:rPr lang="it-IT" dirty="0" err="1"/>
              <a:t>s</a:t>
            </a:r>
            <a:r>
              <a:rPr lang="it-IT" dirty="0"/>
              <a:t>)he </a:t>
            </a:r>
            <a:r>
              <a:rPr lang="it-IT" dirty="0" err="1"/>
              <a:t>is</a:t>
            </a:r>
            <a:r>
              <a:rPr lang="it-IT" dirty="0"/>
              <a:t> </a:t>
            </a:r>
            <a:r>
              <a:rPr lang="it-IT" dirty="0" err="1"/>
              <a:t>corrupt</a:t>
            </a:r>
            <a:r>
              <a:rPr lang="it-IT" dirty="0"/>
              <a:t> </a:t>
            </a:r>
            <a:r>
              <a:rPr lang="it-IT" dirty="0" err="1"/>
              <a:t>then</a:t>
            </a:r>
            <a:r>
              <a:rPr lang="it-IT" dirty="0"/>
              <a:t> </a:t>
            </a:r>
            <a:r>
              <a:rPr lang="it-IT" dirty="0" err="1"/>
              <a:t>we</a:t>
            </a:r>
            <a:r>
              <a:rPr lang="it-IT" dirty="0"/>
              <a:t> are in </a:t>
            </a:r>
            <a:r>
              <a:rPr lang="it-IT" dirty="0" err="1"/>
              <a:t>trouble</a:t>
            </a:r>
            <a:endParaRPr lang="it-IT" dirty="0"/>
          </a:p>
          <a:p>
            <a:endParaRPr lang="en-GB" dirty="0"/>
          </a:p>
        </p:txBody>
      </p:sp>
    </p:spTree>
    <p:extLst>
      <p:ext uri="{BB962C8B-B14F-4D97-AF65-F5344CB8AC3E}">
        <p14:creationId xmlns:p14="http://schemas.microsoft.com/office/powerpoint/2010/main" val="3104930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District</a:t>
            </a:r>
            <a:endParaRPr lang="en-GB" dirty="0"/>
          </a:p>
        </p:txBody>
      </p:sp>
      <p:sp>
        <p:nvSpPr>
          <p:cNvPr id="3" name="Segnaposto contenuto 2"/>
          <p:cNvSpPr>
            <a:spLocks noGrp="1"/>
          </p:cNvSpPr>
          <p:nvPr>
            <p:ph idx="1"/>
          </p:nvPr>
        </p:nvSpPr>
        <p:spPr/>
        <p:txBody>
          <a:bodyPr/>
          <a:lstStyle/>
          <a:p>
            <a:r>
              <a:rPr lang="en-GB" dirty="0">
                <a:latin typeface="Rockwell" charset="0"/>
              </a:rPr>
              <a:t>The supervision of the scheme in the responsibility of the District Coordinator</a:t>
            </a:r>
            <a:r>
              <a:rPr lang="en-GB" dirty="0" smtClean="0">
                <a:latin typeface="Rockwell" charset="0"/>
              </a:rPr>
              <a:t>.</a:t>
            </a:r>
          </a:p>
          <a:p>
            <a:r>
              <a:rPr lang="en-GB" dirty="0" smtClean="0">
                <a:latin typeface="Rockwell" charset="0"/>
              </a:rPr>
              <a:t>The Districts request and receive the funds from the central government</a:t>
            </a:r>
            <a:endParaRPr lang="en-GB" dirty="0">
              <a:latin typeface="Rockwell" charset="0"/>
            </a:endParaRPr>
          </a:p>
          <a:p>
            <a:r>
              <a:rPr lang="en-GB" dirty="0" smtClean="0">
                <a:latin typeface="Rockwell" charset="0"/>
              </a:rPr>
              <a:t> (</a:t>
            </a:r>
            <a:r>
              <a:rPr lang="en-GB" dirty="0">
                <a:latin typeface="Rockwell" charset="0"/>
              </a:rPr>
              <a:t>S)he must conduct inspections</a:t>
            </a:r>
          </a:p>
          <a:p>
            <a:r>
              <a:rPr lang="en-GB" dirty="0">
                <a:latin typeface="Rockwell" charset="0"/>
              </a:rPr>
              <a:t>Again </a:t>
            </a:r>
            <a:r>
              <a:rPr lang="en-GB" dirty="0" smtClean="0">
                <a:latin typeface="Rockwell" charset="0"/>
              </a:rPr>
              <a:t>if </a:t>
            </a:r>
            <a:r>
              <a:rPr lang="en-GB" dirty="0">
                <a:latin typeface="Rockwell" charset="0"/>
              </a:rPr>
              <a:t>(s)he is corrupt then we are in </a:t>
            </a:r>
            <a:r>
              <a:rPr lang="en-GB" dirty="0" smtClean="0">
                <a:latin typeface="Rockwell" charset="0"/>
              </a:rPr>
              <a:t>trouble. But elected politicians are usually able to control them (if they are not corrupt themselves).</a:t>
            </a:r>
            <a:endParaRPr lang="en-GB" dirty="0">
              <a:latin typeface="Rockwell" charset="0"/>
            </a:endParaRPr>
          </a:p>
          <a:p>
            <a:endParaRPr lang="en-GB" dirty="0"/>
          </a:p>
        </p:txBody>
      </p:sp>
    </p:spTree>
    <p:extLst>
      <p:ext uri="{BB962C8B-B14F-4D97-AF65-F5344CB8AC3E}">
        <p14:creationId xmlns:p14="http://schemas.microsoft.com/office/powerpoint/2010/main" val="3423542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State</a:t>
            </a:r>
            <a:endParaRPr lang="en-GB" dirty="0"/>
          </a:p>
        </p:txBody>
      </p:sp>
      <p:sp>
        <p:nvSpPr>
          <p:cNvPr id="3" name="Segnaposto contenuto 2"/>
          <p:cNvSpPr>
            <a:spLocks noGrp="1"/>
          </p:cNvSpPr>
          <p:nvPr>
            <p:ph idx="1"/>
          </p:nvPr>
        </p:nvSpPr>
        <p:spPr>
          <a:xfrm>
            <a:off x="498474" y="1981200"/>
            <a:ext cx="7556313" cy="3809999"/>
          </a:xfrm>
        </p:spPr>
        <p:txBody>
          <a:bodyPr/>
          <a:lstStyle/>
          <a:p>
            <a:r>
              <a:rPr lang="en-GB" dirty="0">
                <a:latin typeface="Rockwell" charset="0"/>
              </a:rPr>
              <a:t>The state government must prepare a “National Rural Employment Guarantee Scheme” for the implementation of the </a:t>
            </a:r>
            <a:r>
              <a:rPr lang="en-GB" dirty="0" smtClean="0">
                <a:latin typeface="Rockwell" charset="0"/>
              </a:rPr>
              <a:t>NREGA</a:t>
            </a:r>
            <a:endParaRPr lang="en-GB" dirty="0">
              <a:latin typeface="Rockwell" charset="0"/>
            </a:endParaRPr>
          </a:p>
          <a:p>
            <a:r>
              <a:rPr lang="en-GB" dirty="0" smtClean="0">
                <a:latin typeface="Rockwell" charset="0"/>
              </a:rPr>
              <a:t>The </a:t>
            </a:r>
            <a:r>
              <a:rPr lang="en-GB" dirty="0">
                <a:latin typeface="Rockwell" charset="0"/>
              </a:rPr>
              <a:t>State Government has to pay for 2</a:t>
            </a:r>
            <a:r>
              <a:rPr lang="en-GB" dirty="0" smtClean="0">
                <a:latin typeface="Rockwell" charset="0"/>
              </a:rPr>
              <a:t>5% of the </a:t>
            </a:r>
            <a:r>
              <a:rPr lang="en-GB" dirty="0">
                <a:latin typeface="Rockwell" charset="0"/>
              </a:rPr>
              <a:t>material costs, and </a:t>
            </a:r>
            <a:r>
              <a:rPr lang="en-GB" dirty="0" smtClean="0">
                <a:latin typeface="Rockwell" charset="0"/>
              </a:rPr>
              <a:t>for </a:t>
            </a:r>
            <a:r>
              <a:rPr lang="en-GB" dirty="0">
                <a:latin typeface="Rockwell" charset="0"/>
              </a:rPr>
              <a:t>the unemployment </a:t>
            </a:r>
            <a:r>
              <a:rPr lang="en-GB" dirty="0" smtClean="0">
                <a:latin typeface="Rockwell" charset="0"/>
              </a:rPr>
              <a:t>allowance (which is in fact never paid).</a:t>
            </a:r>
            <a:endParaRPr lang="en-GB" dirty="0">
              <a:latin typeface="Rockwell" charset="0"/>
            </a:endParaRPr>
          </a:p>
        </p:txBody>
      </p:sp>
    </p:spTree>
    <p:extLst>
      <p:ext uri="{BB962C8B-B14F-4D97-AF65-F5344CB8AC3E}">
        <p14:creationId xmlns:p14="http://schemas.microsoft.com/office/powerpoint/2010/main" val="2658356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Background</a:t>
            </a:r>
            <a:endParaRPr lang="en-GB" dirty="0"/>
          </a:p>
        </p:txBody>
      </p:sp>
      <p:sp>
        <p:nvSpPr>
          <p:cNvPr id="3" name="Segnaposto contenuto 2"/>
          <p:cNvSpPr>
            <a:spLocks noGrp="1"/>
          </p:cNvSpPr>
          <p:nvPr>
            <p:ph idx="1"/>
          </p:nvPr>
        </p:nvSpPr>
        <p:spPr>
          <a:xfrm>
            <a:off x="498474" y="1981200"/>
            <a:ext cx="7556313" cy="4292599"/>
          </a:xfrm>
        </p:spPr>
        <p:txBody>
          <a:bodyPr/>
          <a:lstStyle/>
          <a:p>
            <a:r>
              <a:rPr lang="en-GB" smtClean="0"/>
              <a:t>India is a parliamentary democracy since 15 August 1947</a:t>
            </a:r>
          </a:p>
          <a:p>
            <a:r>
              <a:rPr lang="en-GB" smtClean="0"/>
              <a:t>It </a:t>
            </a:r>
            <a:r>
              <a:rPr lang="en-GB" dirty="0" smtClean="0"/>
              <a:t>is a federation of 28 States and 7 Union Territories</a:t>
            </a:r>
          </a:p>
          <a:p>
            <a:r>
              <a:rPr lang="en-GB" dirty="0" smtClean="0"/>
              <a:t>1.2 billion people live in India. 30% of them are under 14</a:t>
            </a:r>
          </a:p>
          <a:p>
            <a:r>
              <a:rPr lang="en-GB" dirty="0" smtClean="0"/>
              <a:t>It has a labour force of 487.6 million</a:t>
            </a:r>
          </a:p>
        </p:txBody>
      </p:sp>
    </p:spTree>
    <p:extLst>
      <p:ext uri="{BB962C8B-B14F-4D97-AF65-F5344CB8AC3E}">
        <p14:creationId xmlns:p14="http://schemas.microsoft.com/office/powerpoint/2010/main" val="3854129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Centre</a:t>
            </a:r>
            <a:endParaRPr lang="en-GB" dirty="0"/>
          </a:p>
        </p:txBody>
      </p:sp>
      <p:sp>
        <p:nvSpPr>
          <p:cNvPr id="3" name="Segnaposto contenuto 2"/>
          <p:cNvSpPr>
            <a:spLocks noGrp="1"/>
          </p:cNvSpPr>
          <p:nvPr>
            <p:ph idx="1"/>
          </p:nvPr>
        </p:nvSpPr>
        <p:spPr/>
        <p:txBody>
          <a:bodyPr>
            <a:normAutofit/>
          </a:bodyPr>
          <a:lstStyle/>
          <a:p>
            <a:pPr>
              <a:defRPr/>
            </a:pPr>
            <a:r>
              <a:rPr lang="it-IT" dirty="0" smtClean="0"/>
              <a:t>The </a:t>
            </a:r>
            <a:r>
              <a:rPr lang="it-IT" dirty="0"/>
              <a:t>funds for the </a:t>
            </a:r>
            <a:r>
              <a:rPr lang="it-IT" dirty="0" err="1" smtClean="0"/>
              <a:t>programme</a:t>
            </a:r>
            <a:r>
              <a:rPr lang="it-IT" dirty="0" smtClean="0"/>
              <a:t> </a:t>
            </a:r>
            <a:r>
              <a:rPr lang="it-IT" dirty="0"/>
              <a:t>come </a:t>
            </a:r>
            <a:r>
              <a:rPr lang="it-IT" dirty="0" err="1"/>
              <a:t>mostly</a:t>
            </a:r>
            <a:r>
              <a:rPr lang="it-IT" dirty="0"/>
              <a:t> from the Central </a:t>
            </a:r>
            <a:r>
              <a:rPr lang="it-IT" dirty="0" err="1"/>
              <a:t>government</a:t>
            </a:r>
            <a:endParaRPr lang="it-IT" dirty="0"/>
          </a:p>
          <a:p>
            <a:pPr lvl="1">
              <a:defRPr/>
            </a:pPr>
            <a:r>
              <a:rPr lang="en-GB" dirty="0"/>
              <a:t>The Central Government </a:t>
            </a:r>
            <a:r>
              <a:rPr lang="en-GB" dirty="0" smtClean="0"/>
              <a:t>pays </a:t>
            </a:r>
            <a:r>
              <a:rPr lang="en-GB" dirty="0"/>
              <a:t>for </a:t>
            </a:r>
            <a:r>
              <a:rPr lang="en-GB" dirty="0" smtClean="0"/>
              <a:t>100% of the </a:t>
            </a:r>
            <a:r>
              <a:rPr lang="en-GB" dirty="0"/>
              <a:t>wages of labourers employed under </a:t>
            </a:r>
            <a:r>
              <a:rPr lang="en-GB" dirty="0" smtClean="0"/>
              <a:t>the NREGA, </a:t>
            </a:r>
            <a:r>
              <a:rPr lang="en-GB" dirty="0"/>
              <a:t>and for 75% of the material costs (which include skilled labour). </a:t>
            </a:r>
            <a:endParaRPr lang="en-GB" dirty="0" smtClean="0"/>
          </a:p>
          <a:p>
            <a:pPr lvl="1">
              <a:defRPr/>
            </a:pPr>
            <a:r>
              <a:rPr lang="en-GB" dirty="0" smtClean="0"/>
              <a:t>Labour</a:t>
            </a:r>
            <a:r>
              <a:rPr lang="en-GB" dirty="0"/>
              <a:t>-material ratio must be at least 60:40</a:t>
            </a:r>
          </a:p>
          <a:p>
            <a:pPr lvl="1">
              <a:defRPr/>
            </a:pPr>
            <a:r>
              <a:rPr lang="en-GB" dirty="0"/>
              <a:t>The total allocation is 400 billion rupees i.e. about 7.1 billion US$ a year</a:t>
            </a:r>
            <a:endParaRPr lang="it-IT" dirty="0"/>
          </a:p>
          <a:p>
            <a:pPr>
              <a:defRPr/>
            </a:pPr>
            <a:r>
              <a:rPr lang="it-IT" dirty="0"/>
              <a:t>The Central </a:t>
            </a:r>
            <a:r>
              <a:rPr lang="it-IT" dirty="0" err="1"/>
              <a:t>Employment</a:t>
            </a:r>
            <a:r>
              <a:rPr lang="it-IT" dirty="0"/>
              <a:t> </a:t>
            </a:r>
            <a:r>
              <a:rPr lang="it-IT" dirty="0" err="1"/>
              <a:t>Guarantee</a:t>
            </a:r>
            <a:r>
              <a:rPr lang="it-IT" dirty="0"/>
              <a:t> </a:t>
            </a:r>
            <a:r>
              <a:rPr lang="it-IT" dirty="0" err="1"/>
              <a:t>Council</a:t>
            </a:r>
            <a:r>
              <a:rPr lang="it-IT" dirty="0"/>
              <a:t> </a:t>
            </a:r>
            <a:r>
              <a:rPr lang="it-IT" dirty="0" err="1"/>
              <a:t>monitors</a:t>
            </a:r>
            <a:r>
              <a:rPr lang="it-IT" dirty="0"/>
              <a:t> the </a:t>
            </a:r>
            <a:r>
              <a:rPr lang="it-IT" dirty="0" err="1"/>
              <a:t>programme</a:t>
            </a:r>
            <a:r>
              <a:rPr lang="it-IT" dirty="0"/>
              <a:t>.</a:t>
            </a:r>
          </a:p>
          <a:p>
            <a:endParaRPr lang="en-GB" dirty="0"/>
          </a:p>
        </p:txBody>
      </p:sp>
    </p:spTree>
    <p:extLst>
      <p:ext uri="{BB962C8B-B14F-4D97-AF65-F5344CB8AC3E}">
        <p14:creationId xmlns:p14="http://schemas.microsoft.com/office/powerpoint/2010/main" val="2100073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Impact</a:t>
            </a:r>
            <a:endParaRPr lang="en-GB" dirty="0"/>
          </a:p>
        </p:txBody>
      </p:sp>
      <p:sp>
        <p:nvSpPr>
          <p:cNvPr id="3" name="Segnaposto contenuto 2"/>
          <p:cNvSpPr>
            <a:spLocks noGrp="1"/>
          </p:cNvSpPr>
          <p:nvPr>
            <p:ph idx="1"/>
          </p:nvPr>
        </p:nvSpPr>
        <p:spPr/>
        <p:txBody>
          <a:bodyPr/>
          <a:lstStyle/>
          <a:p>
            <a:r>
              <a:rPr lang="it-IT" dirty="0" err="1" smtClean="0">
                <a:latin typeface="Rockwell" charset="0"/>
              </a:rPr>
              <a:t>Broadly</a:t>
            </a:r>
            <a:r>
              <a:rPr lang="it-IT" dirty="0" smtClean="0">
                <a:latin typeface="Rockwell" charset="0"/>
              </a:rPr>
              <a:t> </a:t>
            </a:r>
            <a:r>
              <a:rPr lang="it-IT" dirty="0" err="1" smtClean="0">
                <a:latin typeface="Rockwell" charset="0"/>
              </a:rPr>
              <a:t>speaking</a:t>
            </a:r>
            <a:r>
              <a:rPr lang="it-IT" dirty="0" smtClean="0">
                <a:latin typeface="Rockwell" charset="0"/>
              </a:rPr>
              <a:t> the </a:t>
            </a:r>
            <a:r>
              <a:rPr lang="it-IT" dirty="0">
                <a:latin typeface="Rockwell" charset="0"/>
              </a:rPr>
              <a:t>NREGA </a:t>
            </a:r>
            <a:r>
              <a:rPr lang="it-IT" dirty="0" err="1">
                <a:latin typeface="Rockwell" charset="0"/>
              </a:rPr>
              <a:t>has</a:t>
            </a:r>
            <a:r>
              <a:rPr lang="it-IT" dirty="0">
                <a:latin typeface="Rockwell" charset="0"/>
              </a:rPr>
              <a:t> </a:t>
            </a:r>
            <a:r>
              <a:rPr lang="it-IT" dirty="0" err="1">
                <a:latin typeface="Rockwell" charset="0"/>
              </a:rPr>
              <a:t>had</a:t>
            </a:r>
            <a:r>
              <a:rPr lang="it-IT" dirty="0">
                <a:latin typeface="Rockwell" charset="0"/>
              </a:rPr>
              <a:t> a </a:t>
            </a:r>
            <a:r>
              <a:rPr lang="it-IT" dirty="0" err="1">
                <a:latin typeface="Rockwell" charset="0"/>
              </a:rPr>
              <a:t>great</a:t>
            </a:r>
            <a:r>
              <a:rPr lang="it-IT" dirty="0">
                <a:latin typeface="Rockwell" charset="0"/>
              </a:rPr>
              <a:t> impact on </a:t>
            </a:r>
            <a:r>
              <a:rPr lang="it-IT" dirty="0" err="1">
                <a:latin typeface="Rockwell" charset="0"/>
              </a:rPr>
              <a:t>poverty</a:t>
            </a:r>
            <a:endParaRPr lang="it-IT" dirty="0">
              <a:latin typeface="Rockwell" charset="0"/>
            </a:endParaRPr>
          </a:p>
          <a:p>
            <a:r>
              <a:rPr lang="en-GB" dirty="0">
                <a:latin typeface="Rockwell" charset="0"/>
              </a:rPr>
              <a:t>‘Poverty’ is defined broadly here, and not in narrowly economistic terms. It is not just a severe shortage of funds, incomes and assets, but also a severe shortage of liberties, opportunities and the capacity to operate effectively and to exercise influence in the public sphere. […] </a:t>
            </a:r>
            <a:r>
              <a:rPr lang="en-GB" dirty="0"/>
              <a:t>In other words, ‘poverty’ consists in </a:t>
            </a:r>
            <a:r>
              <a:rPr lang="en-GB" dirty="0">
                <a:solidFill>
                  <a:schemeClr val="tx1"/>
                </a:solidFill>
              </a:rPr>
              <a:t>part</a:t>
            </a:r>
            <a:r>
              <a:rPr lang="en-GB" dirty="0"/>
              <a:t> of a severe shortage of ‘political capacity’. This implies four things: poor people’s political awareness, confidence, skills and connections (to other poor people and to allies among the non-poor) </a:t>
            </a:r>
            <a:r>
              <a:rPr lang="en-GB" dirty="0">
                <a:latin typeface="Rockwell" charset="0"/>
              </a:rPr>
              <a:t>(J. Manor</a:t>
            </a:r>
            <a:r>
              <a:rPr lang="en-GB" dirty="0" smtClean="0">
                <a:latin typeface="Rockwell" charset="0"/>
              </a:rPr>
              <a:t>)</a:t>
            </a:r>
            <a:endParaRPr lang="en-GB" dirty="0"/>
          </a:p>
        </p:txBody>
      </p:sp>
    </p:spTree>
    <p:extLst>
      <p:ext uri="{BB962C8B-B14F-4D97-AF65-F5344CB8AC3E}">
        <p14:creationId xmlns:p14="http://schemas.microsoft.com/office/powerpoint/2010/main" val="3660900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p:txBody>
          <a:bodyPr>
            <a:normAutofit/>
          </a:bodyPr>
          <a:lstStyle/>
          <a:p>
            <a:r>
              <a:rPr lang="en-GB" smtClean="0">
                <a:latin typeface="Rockwell" charset="0"/>
              </a:rPr>
              <a:t>Impact on Income-related Poverty</a:t>
            </a:r>
            <a:endParaRPr lang="en-GB" dirty="0">
              <a:latin typeface="Rockwell" charset="0"/>
            </a:endParaRPr>
          </a:p>
        </p:txBody>
      </p:sp>
      <p:sp>
        <p:nvSpPr>
          <p:cNvPr id="51202" name="Segnaposto contenuto 2"/>
          <p:cNvSpPr>
            <a:spLocks noGrp="1"/>
          </p:cNvSpPr>
          <p:nvPr>
            <p:ph idx="1"/>
          </p:nvPr>
        </p:nvSpPr>
        <p:spPr>
          <a:xfrm>
            <a:off x="498475" y="1473200"/>
            <a:ext cx="7556500" cy="4991100"/>
          </a:xfrm>
        </p:spPr>
        <p:txBody>
          <a:bodyPr>
            <a:normAutofit/>
          </a:bodyPr>
          <a:lstStyle/>
          <a:p>
            <a:r>
              <a:rPr lang="en-GB" dirty="0" smtClean="0">
                <a:latin typeface="Rockwell" charset="0"/>
              </a:rPr>
              <a:t>In 2010-11 about 55 million households (about 250 million people) obtained employment for a total of more than 2,5 billion person-days generated.</a:t>
            </a:r>
          </a:p>
          <a:p>
            <a:pPr lvl="1"/>
            <a:r>
              <a:rPr lang="en-GB" dirty="0" smtClean="0">
                <a:latin typeface="Rockwell" charset="0"/>
              </a:rPr>
              <a:t>About 70% of these happen during the lean agricultural season</a:t>
            </a:r>
          </a:p>
          <a:p>
            <a:r>
              <a:rPr lang="en-GB" dirty="0" smtClean="0">
                <a:latin typeface="Rockwell" charset="0"/>
              </a:rPr>
              <a:t>Between 2006 and 2011 12 billion person days generated.</a:t>
            </a:r>
          </a:p>
          <a:p>
            <a:pPr lvl="1"/>
            <a:r>
              <a:rPr lang="en-GB" dirty="0" smtClean="0">
                <a:latin typeface="Rockwell" charset="0"/>
              </a:rPr>
              <a:t>28% were Scheduled Castes (former untouchables)</a:t>
            </a:r>
          </a:p>
          <a:p>
            <a:pPr lvl="1"/>
            <a:r>
              <a:rPr lang="en-GB" dirty="0" smtClean="0">
                <a:latin typeface="Rockwell" charset="0"/>
              </a:rPr>
              <a:t>23% were Scheduled Tribes</a:t>
            </a:r>
          </a:p>
          <a:p>
            <a:pPr lvl="1"/>
            <a:r>
              <a:rPr lang="en-GB" dirty="0" smtClean="0">
                <a:latin typeface="Rockwell" charset="0"/>
              </a:rPr>
              <a:t>47% were women</a:t>
            </a:r>
          </a:p>
          <a:p>
            <a:r>
              <a:rPr lang="en-GB" dirty="0" smtClean="0">
                <a:latin typeface="Rockwell" charset="0"/>
              </a:rPr>
              <a:t>In 2010/11 a household worked for 47 days on average</a:t>
            </a:r>
          </a:p>
          <a:p>
            <a:r>
              <a:rPr lang="en-GB" dirty="0" smtClean="0">
                <a:latin typeface="Rockwell" charset="0"/>
              </a:rPr>
              <a:t>In 2011/12 25% of all rural households in the country worked under the NREGA.</a:t>
            </a:r>
          </a:p>
          <a:p>
            <a:endParaRPr lang="en-GB" dirty="0">
              <a:latin typeface="Rockwel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Impact on Income-related Poverty</a:t>
            </a:r>
            <a:endParaRPr lang="en-GB" dirty="0"/>
          </a:p>
        </p:txBody>
      </p:sp>
      <p:sp>
        <p:nvSpPr>
          <p:cNvPr id="3" name="Segnaposto contenuto 2"/>
          <p:cNvSpPr>
            <a:spLocks noGrp="1"/>
          </p:cNvSpPr>
          <p:nvPr>
            <p:ph idx="1"/>
          </p:nvPr>
        </p:nvSpPr>
        <p:spPr/>
        <p:txBody>
          <a:bodyPr>
            <a:normAutofit fontScale="92500" lnSpcReduction="20000"/>
          </a:bodyPr>
          <a:lstStyle/>
          <a:p>
            <a:r>
              <a:rPr lang="en-GB" dirty="0" smtClean="0">
                <a:solidFill>
                  <a:srgbClr val="000000"/>
                </a:solidFill>
                <a:ea typeface="Times New Roman"/>
                <a:cs typeface="Times New Roman"/>
              </a:rPr>
              <a:t>By </a:t>
            </a:r>
            <a:r>
              <a:rPr lang="en-GB" dirty="0">
                <a:solidFill>
                  <a:srgbClr val="000000"/>
                </a:solidFill>
                <a:ea typeface="Times New Roman"/>
                <a:cs typeface="Times New Roman"/>
              </a:rPr>
              <a:t>contributing to food security, the salary coming from the NREGA help avoiding the “poverty trap</a:t>
            </a:r>
            <a:r>
              <a:rPr lang="en-GB" dirty="0" smtClean="0">
                <a:solidFill>
                  <a:srgbClr val="000000"/>
                </a:solidFill>
                <a:ea typeface="Times New Roman"/>
                <a:cs typeface="Times New Roman"/>
              </a:rPr>
              <a:t>”</a:t>
            </a:r>
          </a:p>
          <a:p>
            <a:r>
              <a:rPr lang="en-GB" dirty="0" smtClean="0">
                <a:solidFill>
                  <a:srgbClr val="000000"/>
                </a:solidFill>
                <a:ea typeface="Times New Roman"/>
                <a:cs typeface="Times New Roman"/>
              </a:rPr>
              <a:t>Workers use their additional income largely on food. A single day wage is enough to provide two meals per day for a family for several weeks (thanks to subsidised food in government shops).</a:t>
            </a:r>
          </a:p>
          <a:p>
            <a:r>
              <a:rPr lang="en-GB" dirty="0" smtClean="0">
                <a:solidFill>
                  <a:srgbClr val="000000"/>
                </a:solidFill>
                <a:ea typeface="Times New Roman"/>
                <a:cs typeface="Times New Roman"/>
              </a:rPr>
              <a:t>Other expenditures include clothing, education, health care, housing improvements</a:t>
            </a:r>
            <a:endParaRPr lang="en-GB" dirty="0">
              <a:solidFill>
                <a:srgbClr val="000000"/>
              </a:solidFill>
              <a:ea typeface="Times New Roman"/>
              <a:cs typeface="Times New Roman"/>
            </a:endParaRPr>
          </a:p>
          <a:p>
            <a:r>
              <a:rPr lang="en-GB" dirty="0">
                <a:solidFill>
                  <a:srgbClr val="000000"/>
                </a:solidFill>
                <a:ea typeface="Times New Roman"/>
                <a:cs typeface="Times New Roman"/>
              </a:rPr>
              <a:t>The additional income let poor people to withstand economic shocks (e.g. weather shocks) and deal with </a:t>
            </a:r>
            <a:r>
              <a:rPr lang="en-GB" dirty="0" smtClean="0">
                <a:solidFill>
                  <a:srgbClr val="000000"/>
                </a:solidFill>
                <a:ea typeface="Times New Roman"/>
                <a:cs typeface="Times New Roman"/>
              </a:rPr>
              <a:t>inflation</a:t>
            </a:r>
          </a:p>
          <a:p>
            <a:r>
              <a:rPr lang="en-GB" dirty="0" smtClean="0">
                <a:solidFill>
                  <a:srgbClr val="000000"/>
                </a:solidFill>
                <a:ea typeface="Times New Roman"/>
                <a:cs typeface="Times New Roman"/>
              </a:rPr>
              <a:t>A good number of non-(officially)-poor participate in the scheme.</a:t>
            </a:r>
            <a:endParaRPr lang="en-GB" dirty="0"/>
          </a:p>
          <a:p>
            <a:endParaRPr lang="en-GB" dirty="0">
              <a:solidFill>
                <a:srgbClr val="000000"/>
              </a:solidFill>
              <a:ea typeface="Times New Roman"/>
              <a:cs typeface="Times New Roman"/>
            </a:endParaRP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37082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Financial Impact</a:t>
            </a:r>
            <a:endParaRPr lang="en-GB" dirty="0"/>
          </a:p>
        </p:txBody>
      </p:sp>
      <p:sp>
        <p:nvSpPr>
          <p:cNvPr id="3" name="Segnaposto contenuto 2"/>
          <p:cNvSpPr>
            <a:spLocks noGrp="1"/>
          </p:cNvSpPr>
          <p:nvPr>
            <p:ph idx="1"/>
          </p:nvPr>
        </p:nvSpPr>
        <p:spPr>
          <a:xfrm>
            <a:off x="498474" y="1219200"/>
            <a:ext cx="7556313" cy="4906963"/>
          </a:xfrm>
        </p:spPr>
        <p:txBody>
          <a:bodyPr>
            <a:normAutofit/>
          </a:bodyPr>
          <a:lstStyle/>
          <a:p>
            <a:pPr>
              <a:defRPr/>
            </a:pPr>
            <a:r>
              <a:rPr lang="en-GB" dirty="0" smtClean="0"/>
              <a:t>The </a:t>
            </a:r>
            <a:r>
              <a:rPr lang="en-GB" dirty="0"/>
              <a:t>NREGA has contributed to increase salaries in rural </a:t>
            </a:r>
            <a:r>
              <a:rPr lang="en-GB" dirty="0" smtClean="0"/>
              <a:t>areas, also </a:t>
            </a:r>
            <a:r>
              <a:rPr lang="en-GB" dirty="0"/>
              <a:t>for works NOT covered by the programme.</a:t>
            </a:r>
          </a:p>
          <a:p>
            <a:pPr>
              <a:defRPr/>
            </a:pPr>
            <a:r>
              <a:rPr lang="en-GB" dirty="0"/>
              <a:t>Reduced distress migration to urban areas will probably translates in less crowded slums and higher salaries in urban areas too</a:t>
            </a:r>
            <a:r>
              <a:rPr lang="en-GB" dirty="0" smtClean="0"/>
              <a:t>.</a:t>
            </a:r>
            <a:endParaRPr lang="en-GB" dirty="0"/>
          </a:p>
          <a:p>
            <a:pPr>
              <a:defRPr/>
            </a:pPr>
            <a:r>
              <a:rPr lang="en-GB" dirty="0" smtClean="0">
                <a:ea typeface="Times New Roman"/>
                <a:cs typeface="Times New Roman"/>
              </a:rPr>
              <a:t>Evidence </a:t>
            </a:r>
            <a:r>
              <a:rPr lang="en-GB" dirty="0">
                <a:ea typeface="Times New Roman"/>
                <a:cs typeface="Times New Roman"/>
              </a:rPr>
              <a:t>that NREGA salaries are being used to start own </a:t>
            </a:r>
            <a:r>
              <a:rPr lang="en-GB" dirty="0" smtClean="0">
                <a:ea typeface="Times New Roman"/>
                <a:cs typeface="Times New Roman"/>
              </a:rPr>
              <a:t>ventures, to increase land productivity, to lease and farm small plots of land, or to buy livestock.</a:t>
            </a:r>
            <a:endParaRPr lang="en-GB" dirty="0">
              <a:ea typeface="Times New Roman"/>
              <a:cs typeface="Times New Roman"/>
            </a:endParaRPr>
          </a:p>
          <a:p>
            <a:pPr>
              <a:defRPr/>
            </a:pPr>
            <a:r>
              <a:rPr lang="en-GB" dirty="0"/>
              <a:t>85% per cent of the salaries paid through bank accounts. This means enhanced financial inclusion of the poor (including women), less exposure to risk, and access to institutional credit</a:t>
            </a:r>
          </a:p>
          <a:p>
            <a:endParaRPr lang="en-GB" dirty="0"/>
          </a:p>
        </p:txBody>
      </p:sp>
    </p:spTree>
    <p:extLst>
      <p:ext uri="{BB962C8B-B14F-4D97-AF65-F5344CB8AC3E}">
        <p14:creationId xmlns:p14="http://schemas.microsoft.com/office/powerpoint/2010/main" val="903041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Impact on Women</a:t>
            </a:r>
            <a:endParaRPr lang="en-GB" dirty="0"/>
          </a:p>
        </p:txBody>
      </p:sp>
      <p:sp>
        <p:nvSpPr>
          <p:cNvPr id="3" name="Segnaposto contenuto 2"/>
          <p:cNvSpPr>
            <a:spLocks noGrp="1"/>
          </p:cNvSpPr>
          <p:nvPr>
            <p:ph idx="1"/>
          </p:nvPr>
        </p:nvSpPr>
        <p:spPr>
          <a:xfrm>
            <a:off x="498474" y="1206501"/>
            <a:ext cx="7556313" cy="5029199"/>
          </a:xfrm>
        </p:spPr>
        <p:txBody>
          <a:bodyPr>
            <a:normAutofit fontScale="85000" lnSpcReduction="20000"/>
          </a:bodyPr>
          <a:lstStyle/>
          <a:p>
            <a:pPr>
              <a:defRPr/>
            </a:pPr>
            <a:r>
              <a:rPr lang="en-GB" dirty="0" smtClean="0"/>
              <a:t>The </a:t>
            </a:r>
            <a:r>
              <a:rPr lang="en-GB" dirty="0"/>
              <a:t>NREGA is a women-friendly </a:t>
            </a:r>
            <a:r>
              <a:rPr lang="en-GB" dirty="0" smtClean="0"/>
              <a:t>programme</a:t>
            </a:r>
          </a:p>
          <a:p>
            <a:pPr>
              <a:defRPr/>
            </a:pPr>
            <a:r>
              <a:rPr lang="en-GB" dirty="0" smtClean="0">
                <a:ea typeface="Calibri"/>
                <a:cs typeface="Calibri"/>
              </a:rPr>
              <a:t>Main </a:t>
            </a:r>
            <a:r>
              <a:rPr lang="en-GB" dirty="0">
                <a:ea typeface="Calibri"/>
                <a:cs typeface="Calibri"/>
              </a:rPr>
              <a:t>benefits for </a:t>
            </a:r>
            <a:r>
              <a:rPr lang="en-GB" dirty="0" smtClean="0">
                <a:ea typeface="Calibri"/>
                <a:cs typeface="Calibri"/>
              </a:rPr>
              <a:t>women include: </a:t>
            </a:r>
            <a:endParaRPr lang="en-GB" dirty="0">
              <a:ea typeface="Calibri"/>
              <a:cs typeface="Calibri"/>
            </a:endParaRPr>
          </a:p>
          <a:p>
            <a:pPr lvl="1">
              <a:defRPr/>
            </a:pPr>
            <a:r>
              <a:rPr lang="en-GB" dirty="0">
                <a:ea typeface="Calibri"/>
                <a:cs typeface="Calibri"/>
              </a:rPr>
              <a:t>work available at legal minimum wage (same for man and </a:t>
            </a:r>
            <a:r>
              <a:rPr lang="en-GB" dirty="0" smtClean="0">
                <a:ea typeface="Calibri"/>
                <a:cs typeface="Calibri"/>
              </a:rPr>
              <a:t>women)</a:t>
            </a:r>
          </a:p>
          <a:p>
            <a:pPr lvl="1">
              <a:defRPr/>
            </a:pPr>
            <a:r>
              <a:rPr lang="en-GB" dirty="0" smtClean="0">
                <a:ea typeface="Calibri"/>
                <a:cs typeface="Calibri"/>
              </a:rPr>
              <a:t>Women working outside the NREGA are harassed in up to 35% of the cases. The ban on private contractors in the NREGA has brought this percentage down to 9%.</a:t>
            </a:r>
            <a:endParaRPr lang="en-GB" dirty="0">
              <a:ea typeface="Calibri"/>
              <a:cs typeface="Calibri"/>
            </a:endParaRPr>
          </a:p>
          <a:p>
            <a:pPr lvl="1">
              <a:defRPr/>
            </a:pPr>
            <a:r>
              <a:rPr lang="en-GB" dirty="0">
                <a:ea typeface="Calibri"/>
                <a:cs typeface="Calibri"/>
              </a:rPr>
              <a:t>The additional income has been reported as “very important” to avoid hunger by 69 per cent of widows interviewed in six states;</a:t>
            </a:r>
          </a:p>
          <a:p>
            <a:pPr lvl="1">
              <a:defRPr/>
            </a:pPr>
            <a:r>
              <a:rPr lang="en-GB" dirty="0">
                <a:ea typeface="Calibri"/>
                <a:cs typeface="Calibri"/>
              </a:rPr>
              <a:t>Women workers can get work at their village;  many </a:t>
            </a:r>
            <a:r>
              <a:rPr lang="en-GB" dirty="0" smtClean="0">
                <a:ea typeface="Calibri"/>
                <a:cs typeface="Calibri"/>
              </a:rPr>
              <a:t>women (about 50%) </a:t>
            </a:r>
            <a:r>
              <a:rPr lang="en-GB" dirty="0">
                <a:ea typeface="Calibri"/>
                <a:cs typeface="Calibri"/>
              </a:rPr>
              <a:t>would not work outside their </a:t>
            </a:r>
            <a:r>
              <a:rPr lang="en-GB" dirty="0" smtClean="0">
                <a:ea typeface="Calibri"/>
                <a:cs typeface="Calibri"/>
              </a:rPr>
              <a:t>village (either voluntarily or because of discrimination)</a:t>
            </a:r>
            <a:endParaRPr lang="en-GB" dirty="0">
              <a:ea typeface="Calibri"/>
              <a:cs typeface="Calibri"/>
            </a:endParaRPr>
          </a:p>
          <a:p>
            <a:pPr lvl="1">
              <a:defRPr/>
            </a:pPr>
            <a:r>
              <a:rPr lang="en-GB" dirty="0" smtClean="0">
                <a:ea typeface="Calibri"/>
                <a:cs typeface="Calibri"/>
              </a:rPr>
              <a:t>Can </a:t>
            </a:r>
            <a:r>
              <a:rPr lang="en-GB" dirty="0">
                <a:ea typeface="Calibri"/>
                <a:cs typeface="Calibri"/>
              </a:rPr>
              <a:t>foster gender equality and women’s material independence from their husbands.</a:t>
            </a:r>
          </a:p>
          <a:p>
            <a:pPr lvl="2">
              <a:defRPr/>
            </a:pPr>
            <a:r>
              <a:rPr lang="en-GB" dirty="0">
                <a:ea typeface="Calibri"/>
                <a:cs typeface="Calibri"/>
              </a:rPr>
              <a:t>Studies indicates that in many states women have increased decision-making power within the family. This could (slowly) lead to a transformation of gender and intra-household relations</a:t>
            </a:r>
          </a:p>
          <a:p>
            <a:pPr>
              <a:defRPr/>
            </a:pPr>
            <a:r>
              <a:rPr lang="en-GB" dirty="0" smtClean="0">
                <a:ea typeface="Calibri"/>
                <a:cs typeface="Calibri"/>
              </a:rPr>
              <a:t>However</a:t>
            </a:r>
            <a:r>
              <a:rPr lang="en-GB" dirty="0">
                <a:ea typeface="Calibri"/>
                <a:cs typeface="Calibri"/>
              </a:rPr>
              <a:t>, there are important areas of concerns: absence of child care facilities (mandatory as per law), presence of contractors (higher risk of exclusion from work/harassment), low attendance of women at gram </a:t>
            </a:r>
            <a:r>
              <a:rPr lang="en-GB" dirty="0" err="1">
                <a:ea typeface="Calibri"/>
                <a:cs typeface="Calibri"/>
              </a:rPr>
              <a:t>panchayat</a:t>
            </a:r>
            <a:r>
              <a:rPr lang="en-GB" dirty="0">
                <a:ea typeface="Calibri"/>
                <a:cs typeface="Calibri"/>
              </a:rPr>
              <a:t> and gram </a:t>
            </a:r>
            <a:r>
              <a:rPr lang="en-GB" dirty="0" err="1">
                <a:ea typeface="Calibri"/>
                <a:cs typeface="Calibri"/>
              </a:rPr>
              <a:t>sabhas</a:t>
            </a:r>
            <a:r>
              <a:rPr lang="en-GB" dirty="0">
                <a:ea typeface="Calibri"/>
                <a:cs typeface="Calibri"/>
              </a:rPr>
              <a:t>; bank accounts are sometimes in the husband’s name</a:t>
            </a:r>
            <a:r>
              <a:rPr lang="en-GB" dirty="0" smtClean="0">
                <a:ea typeface="Calibri"/>
                <a:cs typeface="Calibri"/>
              </a:rPr>
              <a:t>;</a:t>
            </a:r>
            <a:endParaRPr lang="en-GB" dirty="0">
              <a:ea typeface="Calibri"/>
              <a:cs typeface="Calibri"/>
            </a:endParaRPr>
          </a:p>
        </p:txBody>
      </p:sp>
    </p:spTree>
    <p:extLst>
      <p:ext uri="{BB962C8B-B14F-4D97-AF65-F5344CB8AC3E}">
        <p14:creationId xmlns:p14="http://schemas.microsoft.com/office/powerpoint/2010/main" val="1329908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Impact on Rural Economy</a:t>
            </a:r>
            <a:endParaRPr lang="en-GB" dirty="0"/>
          </a:p>
        </p:txBody>
      </p:sp>
      <p:sp>
        <p:nvSpPr>
          <p:cNvPr id="3" name="Segnaposto contenuto 2"/>
          <p:cNvSpPr>
            <a:spLocks noGrp="1"/>
          </p:cNvSpPr>
          <p:nvPr>
            <p:ph idx="1"/>
          </p:nvPr>
        </p:nvSpPr>
        <p:spPr>
          <a:xfrm>
            <a:off x="498474" y="1295400"/>
            <a:ext cx="7556313" cy="4830763"/>
          </a:xfrm>
        </p:spPr>
        <p:txBody>
          <a:bodyPr>
            <a:normAutofit fontScale="85000" lnSpcReduction="10000"/>
          </a:bodyPr>
          <a:lstStyle/>
          <a:p>
            <a:r>
              <a:rPr lang="en-GB" dirty="0" smtClean="0"/>
              <a:t>India’s </a:t>
            </a:r>
            <a:r>
              <a:rPr lang="en-GB" dirty="0"/>
              <a:t>rural sector suffer from a severe lack of basic </a:t>
            </a:r>
            <a:r>
              <a:rPr lang="en-GB" dirty="0" smtClean="0"/>
              <a:t>infrastructure</a:t>
            </a:r>
          </a:p>
          <a:p>
            <a:r>
              <a:rPr lang="en-GB" dirty="0"/>
              <a:t>Some studies show that the NRGEA has a great potential for building infrastructures in rural areas: out of 143 best performing assets, 117 had a </a:t>
            </a:r>
            <a:r>
              <a:rPr lang="en-GB" dirty="0" err="1"/>
              <a:t>RoI</a:t>
            </a:r>
            <a:r>
              <a:rPr lang="en-GB" dirty="0"/>
              <a:t> of over 100 per cent in the first </a:t>
            </a:r>
            <a:r>
              <a:rPr lang="en-GB" dirty="0" smtClean="0"/>
              <a:t>year</a:t>
            </a:r>
            <a:endParaRPr lang="en-GB" dirty="0"/>
          </a:p>
          <a:p>
            <a:r>
              <a:rPr lang="en-GB" dirty="0"/>
              <a:t>Surveys show that most people use the infrastructures built under the NREGA for the purpose they were built for.</a:t>
            </a:r>
          </a:p>
          <a:p>
            <a:r>
              <a:rPr lang="en-GB" dirty="0"/>
              <a:t>A study evaluating 580 assets created under the NREGA found that most of them are durable and will last for their designed average life. </a:t>
            </a:r>
            <a:endParaRPr lang="en-GB" dirty="0" smtClean="0"/>
          </a:p>
          <a:p>
            <a:r>
              <a:rPr lang="en-GB" dirty="0" smtClean="0"/>
              <a:t>“</a:t>
            </a:r>
            <a:r>
              <a:rPr lang="en-GB" dirty="0"/>
              <a:t>All-weather roads” </a:t>
            </a:r>
            <a:r>
              <a:rPr lang="en-GB" dirty="0" smtClean="0"/>
              <a:t>(a critical infrastructure) are </a:t>
            </a:r>
            <a:r>
              <a:rPr lang="en-GB" dirty="0"/>
              <a:t>usually poorly built and do not last long, mainly because of non-use of machines like road rollers (forbidden by the law).</a:t>
            </a:r>
          </a:p>
          <a:p>
            <a:r>
              <a:rPr lang="en-GB" dirty="0"/>
              <a:t>In a lot of cases NREGA assets are “fail proof”, meaning that they are useful even though technically not very good.</a:t>
            </a:r>
          </a:p>
          <a:p>
            <a:endParaRPr lang="en-GB" dirty="0"/>
          </a:p>
        </p:txBody>
      </p:sp>
    </p:spTree>
    <p:extLst>
      <p:ext uri="{BB962C8B-B14F-4D97-AF65-F5344CB8AC3E}">
        <p14:creationId xmlns:p14="http://schemas.microsoft.com/office/powerpoint/2010/main" val="2648261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Political Impact</a:t>
            </a:r>
            <a:endParaRPr lang="en-GB" dirty="0"/>
          </a:p>
        </p:txBody>
      </p:sp>
      <p:sp>
        <p:nvSpPr>
          <p:cNvPr id="3" name="Segnaposto contenuto 2"/>
          <p:cNvSpPr>
            <a:spLocks noGrp="1"/>
          </p:cNvSpPr>
          <p:nvPr>
            <p:ph idx="1"/>
          </p:nvPr>
        </p:nvSpPr>
        <p:spPr>
          <a:xfrm>
            <a:off x="498474" y="1329268"/>
            <a:ext cx="7556313" cy="4796896"/>
          </a:xfrm>
        </p:spPr>
        <p:txBody>
          <a:bodyPr>
            <a:normAutofit/>
          </a:bodyPr>
          <a:lstStyle/>
          <a:p>
            <a:r>
              <a:rPr lang="en-GB" sz="1600" dirty="0"/>
              <a:t>Decentralisation and empowerment of local institutions</a:t>
            </a:r>
          </a:p>
          <a:p>
            <a:pPr lvl="1"/>
            <a:r>
              <a:rPr lang="en-GB" sz="1600" dirty="0"/>
              <a:t>Mixed results</a:t>
            </a:r>
          </a:p>
          <a:p>
            <a:r>
              <a:rPr lang="en-GB" sz="1600" dirty="0"/>
              <a:t>Enhanced “Political Capacity” of the </a:t>
            </a:r>
            <a:r>
              <a:rPr lang="en-GB" sz="1600" dirty="0" smtClean="0"/>
              <a:t>Poor. The working of the programme develops poor people political awareness, skills, confidence as actors in the public sphere, and political connections with poor people and allies among the non-poor.</a:t>
            </a:r>
          </a:p>
          <a:p>
            <a:r>
              <a:rPr lang="en-GB" sz="1600" dirty="0" smtClean="0"/>
              <a:t>Breaking bonds of dependency</a:t>
            </a:r>
          </a:p>
          <a:p>
            <a:pPr lvl="2"/>
            <a:r>
              <a:rPr lang="en-GB" sz="1600" dirty="0" smtClean="0"/>
              <a:t>New relations of status and power</a:t>
            </a:r>
          </a:p>
          <a:p>
            <a:pPr lvl="2"/>
            <a:r>
              <a:rPr lang="en-GB" sz="1600" dirty="0" smtClean="0"/>
              <a:t>Increased bargaining power of the poor. No more bonded labour.</a:t>
            </a:r>
          </a:p>
          <a:p>
            <a:pPr lvl="2"/>
            <a:r>
              <a:rPr lang="en-GB" sz="1600" dirty="0"/>
              <a:t>The collapse of private armies in Andhra </a:t>
            </a:r>
            <a:r>
              <a:rPr lang="en-GB" sz="1600" dirty="0" smtClean="0"/>
              <a:t>Pradesh</a:t>
            </a:r>
            <a:endParaRPr lang="en-GB" sz="1600" dirty="0"/>
          </a:p>
          <a:p>
            <a:r>
              <a:rPr lang="en-GB" sz="1600" dirty="0" smtClean="0"/>
              <a:t>The </a:t>
            </a:r>
            <a:r>
              <a:rPr lang="en-GB" sz="1600" dirty="0"/>
              <a:t>NREGA has increased labour force participation significantly. Many women work for the first time.</a:t>
            </a:r>
          </a:p>
          <a:p>
            <a:r>
              <a:rPr lang="en-GB" sz="1600" dirty="0" smtClean="0"/>
              <a:t>Reduction </a:t>
            </a:r>
            <a:r>
              <a:rPr lang="en-GB" sz="1600" dirty="0"/>
              <a:t>of child </a:t>
            </a:r>
            <a:r>
              <a:rPr lang="en-GB" sz="1600" dirty="0" smtClean="0"/>
              <a:t>labour and increased school attendance.</a:t>
            </a:r>
            <a:endParaRPr lang="en-GB" sz="1600" dirty="0"/>
          </a:p>
        </p:txBody>
      </p:sp>
    </p:spTree>
    <p:extLst>
      <p:ext uri="{BB962C8B-B14F-4D97-AF65-F5344CB8AC3E}">
        <p14:creationId xmlns:p14="http://schemas.microsoft.com/office/powerpoint/2010/main" val="456260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p:cNvSpPr>
            <a:spLocks noGrp="1"/>
          </p:cNvSpPr>
          <p:nvPr>
            <p:ph type="title"/>
          </p:nvPr>
        </p:nvSpPr>
        <p:spPr/>
        <p:txBody>
          <a:bodyPr/>
          <a:lstStyle/>
          <a:p>
            <a:r>
              <a:rPr lang="en-GB" dirty="0" smtClean="0">
                <a:latin typeface="Rockwell" charset="0"/>
              </a:rPr>
              <a:t>Problems (yes, last slide)</a:t>
            </a:r>
            <a:endParaRPr lang="en-GB" dirty="0">
              <a:latin typeface="Rockwell" charset="0"/>
            </a:endParaRPr>
          </a:p>
        </p:txBody>
      </p:sp>
      <p:sp>
        <p:nvSpPr>
          <p:cNvPr id="3" name="Segnaposto contenuto 2"/>
          <p:cNvSpPr>
            <a:spLocks noGrp="1"/>
          </p:cNvSpPr>
          <p:nvPr>
            <p:ph idx="1"/>
          </p:nvPr>
        </p:nvSpPr>
        <p:spPr>
          <a:xfrm>
            <a:off x="498474" y="1435100"/>
            <a:ext cx="7556313" cy="4691063"/>
          </a:xfrm>
        </p:spPr>
        <p:txBody>
          <a:bodyPr rtlCol="0">
            <a:normAutofit fontScale="70000" lnSpcReduction="20000"/>
          </a:bodyPr>
          <a:lstStyle/>
          <a:p>
            <a:pPr>
              <a:defRPr/>
            </a:pPr>
            <a:r>
              <a:rPr lang="en-GB" dirty="0" smtClean="0"/>
              <a:t>Studies show how awareness among the potential beneficiaries of the provisions of the Act are still low.</a:t>
            </a:r>
          </a:p>
          <a:p>
            <a:pPr lvl="1">
              <a:defRPr/>
            </a:pPr>
            <a:r>
              <a:rPr lang="en-GB" dirty="0" smtClean="0"/>
              <a:t>In many states less than 10% of the people are aware of the unemployment allowance</a:t>
            </a:r>
          </a:p>
          <a:p>
            <a:pPr lvl="1">
              <a:defRPr/>
            </a:pPr>
            <a:r>
              <a:rPr lang="en-GB" dirty="0" smtClean="0"/>
              <a:t>In many states less than 50% of the people are aware that they can demand work at any time. </a:t>
            </a:r>
          </a:p>
          <a:p>
            <a:pPr>
              <a:defRPr/>
            </a:pPr>
            <a:r>
              <a:rPr lang="en-GB" dirty="0" smtClean="0"/>
              <a:t>According to a recent survey, around 19% of the rural households sought but did not get employment and the unemployment allowances are rarely paid. This percentage is higher in poorer states, where the demand for work is </a:t>
            </a:r>
            <a:r>
              <a:rPr lang="en-GB" smtClean="0"/>
              <a:t>higher.</a:t>
            </a:r>
            <a:endParaRPr lang="en-GB" dirty="0" smtClean="0"/>
          </a:p>
          <a:p>
            <a:pPr>
              <a:defRPr/>
            </a:pPr>
            <a:r>
              <a:rPr lang="en-GB" dirty="0" smtClean="0"/>
              <a:t>Perhaps </a:t>
            </a:r>
            <a:r>
              <a:rPr lang="en-GB" dirty="0"/>
              <a:t>the greatest problem is delayed payments (in some cases up to 2-3 months). </a:t>
            </a:r>
            <a:r>
              <a:rPr lang="en-GB" dirty="0" smtClean="0"/>
              <a:t> This is the biggest problem according to the beneficiaries themselves</a:t>
            </a:r>
          </a:p>
          <a:p>
            <a:pPr fontAlgn="auto">
              <a:spcAft>
                <a:spcPts val="0"/>
              </a:spcAft>
              <a:buFont typeface="Wingdings" pitchFamily="2" charset="2"/>
              <a:buChar char="n"/>
              <a:defRPr/>
            </a:pPr>
            <a:r>
              <a:rPr lang="en-GB" dirty="0" smtClean="0"/>
              <a:t>Still many cases of poor quality of asset created. But there are important exceptions.</a:t>
            </a:r>
          </a:p>
          <a:p>
            <a:pPr fontAlgn="auto">
              <a:spcAft>
                <a:spcPts val="0"/>
              </a:spcAft>
              <a:buFont typeface="Wingdings" pitchFamily="2" charset="2"/>
              <a:buChar char="n"/>
              <a:defRPr/>
            </a:pPr>
            <a:r>
              <a:rPr lang="en-GB" dirty="0" smtClean="0"/>
              <a:t>Corruption</a:t>
            </a:r>
          </a:p>
          <a:p>
            <a:pPr fontAlgn="auto">
              <a:spcAft>
                <a:spcPts val="0"/>
              </a:spcAft>
              <a:buFont typeface="Wingdings" pitchFamily="2" charset="2"/>
              <a:buChar char="n"/>
              <a:defRPr/>
            </a:pPr>
            <a:r>
              <a:rPr lang="en-GB" dirty="0" smtClean="0"/>
              <a:t>Social Audit seldom occur</a:t>
            </a:r>
          </a:p>
          <a:p>
            <a:pPr fontAlgn="auto">
              <a:spcAft>
                <a:spcPts val="0"/>
              </a:spcAft>
              <a:buFont typeface="Wingdings" pitchFamily="2" charset="2"/>
              <a:buChar char="n"/>
              <a:defRPr/>
            </a:pPr>
            <a:r>
              <a:rPr lang="en-GB" dirty="0" smtClean="0"/>
              <a:t>Heavy shortage of staff</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Contact	</a:t>
            </a:r>
            <a:endParaRPr lang="en-GB" dirty="0"/>
          </a:p>
        </p:txBody>
      </p:sp>
      <p:sp>
        <p:nvSpPr>
          <p:cNvPr id="3" name="Segnaposto contenuto 2"/>
          <p:cNvSpPr>
            <a:spLocks noGrp="1"/>
          </p:cNvSpPr>
          <p:nvPr>
            <p:ph idx="1"/>
          </p:nvPr>
        </p:nvSpPr>
        <p:spPr/>
        <p:txBody>
          <a:bodyPr/>
          <a:lstStyle/>
          <a:p>
            <a:r>
              <a:rPr lang="en-GB" dirty="0" smtClean="0"/>
              <a:t>Diego </a:t>
            </a:r>
            <a:r>
              <a:rPr lang="en-GB" dirty="0" err="1" smtClean="0"/>
              <a:t>Maiorano</a:t>
            </a:r>
            <a:endParaRPr lang="en-GB" dirty="0" smtClean="0"/>
          </a:p>
          <a:p>
            <a:r>
              <a:rPr lang="en-GB" dirty="0">
                <a:hlinkClick r:id="rId2"/>
              </a:rPr>
              <a:t>d</a:t>
            </a:r>
            <a:r>
              <a:rPr lang="en-GB" dirty="0" smtClean="0">
                <a:hlinkClick r:id="rId2"/>
              </a:rPr>
              <a:t>.maiorano@ulg.ac.be</a:t>
            </a:r>
            <a:endParaRPr lang="en-GB" dirty="0" smtClean="0"/>
          </a:p>
          <a:p>
            <a:pPr marL="0" indent="0">
              <a:buNone/>
            </a:pPr>
            <a:endParaRPr lang="en-GB" dirty="0"/>
          </a:p>
        </p:txBody>
      </p:sp>
    </p:spTree>
    <p:extLst>
      <p:ext uri="{BB962C8B-B14F-4D97-AF65-F5344CB8AC3E}">
        <p14:creationId xmlns:p14="http://schemas.microsoft.com/office/powerpoint/2010/main" val="266208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lstStyle/>
          <a:p>
            <a:r>
              <a:rPr lang="it-IT" dirty="0" smtClean="0">
                <a:latin typeface="Rockwell" charset="0"/>
              </a:rPr>
              <a:t>Development </a:t>
            </a:r>
            <a:r>
              <a:rPr lang="it-IT" dirty="0" err="1" smtClean="0">
                <a:latin typeface="Rockwell" charset="0"/>
              </a:rPr>
              <a:t>Indicators</a:t>
            </a:r>
            <a:endParaRPr lang="it-IT" dirty="0">
              <a:latin typeface="Rockwell" charset="0"/>
            </a:endParaRPr>
          </a:p>
        </p:txBody>
      </p:sp>
      <p:sp>
        <p:nvSpPr>
          <p:cNvPr id="3" name="Segnaposto contenuto 2"/>
          <p:cNvSpPr>
            <a:spLocks noGrp="1"/>
          </p:cNvSpPr>
          <p:nvPr>
            <p:ph idx="1"/>
          </p:nvPr>
        </p:nvSpPr>
        <p:spPr>
          <a:xfrm>
            <a:off x="498475" y="1244600"/>
            <a:ext cx="7556500" cy="5232400"/>
          </a:xfrm>
        </p:spPr>
        <p:txBody>
          <a:bodyPr>
            <a:normAutofit fontScale="92500"/>
          </a:bodyPr>
          <a:lstStyle/>
          <a:p>
            <a:r>
              <a:rPr lang="it-IT" sz="1400" dirty="0" err="1">
                <a:latin typeface="Rockwell" charset="0"/>
              </a:rPr>
              <a:t>About</a:t>
            </a:r>
            <a:r>
              <a:rPr lang="it-IT" sz="1400" dirty="0">
                <a:latin typeface="Rockwell" charset="0"/>
              </a:rPr>
              <a:t> 50% of </a:t>
            </a:r>
            <a:r>
              <a:rPr lang="it-IT" sz="1400" dirty="0" err="1">
                <a:latin typeface="Rockwell" charset="0"/>
              </a:rPr>
              <a:t>India’s</a:t>
            </a:r>
            <a:r>
              <a:rPr lang="it-IT" sz="1400" dirty="0">
                <a:latin typeface="Rockwell" charset="0"/>
              </a:rPr>
              <a:t> </a:t>
            </a:r>
            <a:r>
              <a:rPr lang="it-IT" sz="1400" dirty="0" err="1">
                <a:latin typeface="Rockwell" charset="0"/>
              </a:rPr>
              <a:t>population</a:t>
            </a:r>
            <a:r>
              <a:rPr lang="it-IT" sz="1400" dirty="0">
                <a:latin typeface="Rockwell" charset="0"/>
              </a:rPr>
              <a:t> </a:t>
            </a:r>
            <a:r>
              <a:rPr lang="it-IT" sz="1400" dirty="0" err="1">
                <a:latin typeface="Rockwell" charset="0"/>
              </a:rPr>
              <a:t>is</a:t>
            </a:r>
            <a:r>
              <a:rPr lang="it-IT" sz="1400" dirty="0">
                <a:latin typeface="Rockwell" charset="0"/>
              </a:rPr>
              <a:t> </a:t>
            </a:r>
            <a:r>
              <a:rPr lang="it-IT" sz="1400" dirty="0" err="1">
                <a:latin typeface="Rockwell" charset="0"/>
              </a:rPr>
              <a:t>poor</a:t>
            </a:r>
            <a:r>
              <a:rPr lang="it-IT" sz="1400" dirty="0">
                <a:latin typeface="Rockwell" charset="0"/>
              </a:rPr>
              <a:t> i.e. </a:t>
            </a:r>
            <a:r>
              <a:rPr lang="it-IT" sz="1400" dirty="0" err="1">
                <a:latin typeface="Rockwell" charset="0"/>
              </a:rPr>
              <a:t>about</a:t>
            </a:r>
            <a:r>
              <a:rPr lang="it-IT" sz="1400" dirty="0">
                <a:latin typeface="Rockwell" charset="0"/>
              </a:rPr>
              <a:t> 600 </a:t>
            </a:r>
            <a:r>
              <a:rPr lang="it-IT" sz="1400" dirty="0" err="1">
                <a:latin typeface="Rockwell" charset="0"/>
              </a:rPr>
              <a:t>million</a:t>
            </a:r>
            <a:r>
              <a:rPr lang="it-IT" sz="1400" dirty="0">
                <a:latin typeface="Rockwell" charset="0"/>
              </a:rPr>
              <a:t> </a:t>
            </a:r>
            <a:r>
              <a:rPr lang="it-IT" sz="1400" dirty="0" err="1">
                <a:latin typeface="Rockwell" charset="0"/>
              </a:rPr>
              <a:t>people</a:t>
            </a:r>
            <a:r>
              <a:rPr lang="it-IT" sz="1400" dirty="0" smtClean="0">
                <a:latin typeface="Rockwell" charset="0"/>
              </a:rPr>
              <a:t>. </a:t>
            </a:r>
            <a:r>
              <a:rPr lang="it-IT" sz="1400" dirty="0" err="1" smtClean="0">
                <a:latin typeface="Rockwell" charset="0"/>
              </a:rPr>
              <a:t>Official</a:t>
            </a:r>
            <a:r>
              <a:rPr lang="it-IT" sz="1400" dirty="0" smtClean="0">
                <a:latin typeface="Rockwell" charset="0"/>
              </a:rPr>
              <a:t> </a:t>
            </a:r>
            <a:r>
              <a:rPr lang="it-IT" sz="1400" dirty="0" err="1" smtClean="0">
                <a:latin typeface="Rockwell" charset="0"/>
              </a:rPr>
              <a:t>Poverty</a:t>
            </a:r>
            <a:r>
              <a:rPr lang="it-IT" sz="1400" dirty="0" smtClean="0">
                <a:latin typeface="Rockwell" charset="0"/>
              </a:rPr>
              <a:t> Line: 30%</a:t>
            </a:r>
            <a:endParaRPr lang="it-IT" sz="1400" dirty="0">
              <a:latin typeface="Rockwell" charset="0"/>
            </a:endParaRPr>
          </a:p>
          <a:p>
            <a:r>
              <a:rPr lang="it-IT" sz="1400" dirty="0" smtClean="0">
                <a:latin typeface="Rockwell" charset="0"/>
              </a:rPr>
              <a:t>44%of </a:t>
            </a:r>
            <a:r>
              <a:rPr lang="it-IT" sz="1400" dirty="0" err="1">
                <a:latin typeface="Rockwell" charset="0"/>
              </a:rPr>
              <a:t>children</a:t>
            </a:r>
            <a:r>
              <a:rPr lang="it-IT" sz="1400" dirty="0">
                <a:latin typeface="Rockwell" charset="0"/>
              </a:rPr>
              <a:t> under </a:t>
            </a:r>
            <a:r>
              <a:rPr lang="it-IT" sz="1400" dirty="0" smtClean="0">
                <a:latin typeface="Rockwell" charset="0"/>
              </a:rPr>
              <a:t>the </a:t>
            </a:r>
            <a:r>
              <a:rPr lang="it-IT" sz="1400" dirty="0" err="1" smtClean="0">
                <a:latin typeface="Rockwell" charset="0"/>
              </a:rPr>
              <a:t>age</a:t>
            </a:r>
            <a:r>
              <a:rPr lang="it-IT" sz="1400" dirty="0" smtClean="0">
                <a:latin typeface="Rockwell" charset="0"/>
              </a:rPr>
              <a:t> of 5 </a:t>
            </a:r>
            <a:r>
              <a:rPr lang="it-IT" sz="1400" dirty="0">
                <a:latin typeface="Rockwell" charset="0"/>
              </a:rPr>
              <a:t>are </a:t>
            </a:r>
            <a:r>
              <a:rPr lang="it-IT" sz="1400" dirty="0" err="1">
                <a:latin typeface="Rockwell" charset="0"/>
              </a:rPr>
              <a:t>underweight</a:t>
            </a:r>
            <a:r>
              <a:rPr lang="it-IT" sz="1400" dirty="0">
                <a:latin typeface="Rockwell" charset="0"/>
              </a:rPr>
              <a:t> (Brazil: </a:t>
            </a:r>
            <a:r>
              <a:rPr lang="it-IT" sz="1400" dirty="0" smtClean="0">
                <a:latin typeface="Rockwell" charset="0"/>
              </a:rPr>
              <a:t>2.2%)</a:t>
            </a:r>
            <a:r>
              <a:rPr lang="it-IT" sz="1400" dirty="0">
                <a:latin typeface="Rockwell" charset="0"/>
              </a:rPr>
              <a:t>. </a:t>
            </a:r>
            <a:r>
              <a:rPr lang="it-IT" sz="1400" dirty="0" err="1">
                <a:latin typeface="Rockwell" charset="0"/>
              </a:rPr>
              <a:t>Children</a:t>
            </a:r>
            <a:r>
              <a:rPr lang="it-IT" sz="1400" dirty="0">
                <a:latin typeface="Rockwell" charset="0"/>
              </a:rPr>
              <a:t> </a:t>
            </a:r>
            <a:r>
              <a:rPr lang="it-IT" sz="1400" dirty="0" err="1">
                <a:latin typeface="Rockwell" charset="0"/>
              </a:rPr>
              <a:t>mortality</a:t>
            </a:r>
            <a:r>
              <a:rPr lang="it-IT" sz="1400" dirty="0">
                <a:latin typeface="Rockwell" charset="0"/>
              </a:rPr>
              <a:t> rate </a:t>
            </a:r>
            <a:r>
              <a:rPr lang="it-IT" sz="1400" dirty="0" err="1">
                <a:latin typeface="Rockwell" charset="0"/>
              </a:rPr>
              <a:t>is</a:t>
            </a:r>
            <a:r>
              <a:rPr lang="it-IT" sz="1400" dirty="0">
                <a:latin typeface="Rockwell" charset="0"/>
              </a:rPr>
              <a:t> 48/1000 (Brazil: </a:t>
            </a:r>
            <a:r>
              <a:rPr lang="it-IT" sz="1400" dirty="0" smtClean="0">
                <a:latin typeface="Rockwell" charset="0"/>
              </a:rPr>
              <a:t>9/1000; </a:t>
            </a:r>
            <a:r>
              <a:rPr lang="it-IT" sz="1400" dirty="0">
                <a:latin typeface="Rockwell" charset="0"/>
              </a:rPr>
              <a:t>China: </a:t>
            </a:r>
            <a:r>
              <a:rPr lang="it-IT" sz="1400" dirty="0" smtClean="0">
                <a:latin typeface="Rockwell" charset="0"/>
              </a:rPr>
              <a:t>16/1000;). In </a:t>
            </a:r>
            <a:r>
              <a:rPr lang="it-IT" sz="1400" dirty="0" err="1" smtClean="0">
                <a:latin typeface="Rockwell" charset="0"/>
              </a:rPr>
              <a:t>recent</a:t>
            </a:r>
            <a:r>
              <a:rPr lang="it-IT" sz="1400" dirty="0" smtClean="0">
                <a:latin typeface="Rockwell" charset="0"/>
              </a:rPr>
              <a:t> </a:t>
            </a:r>
            <a:r>
              <a:rPr lang="it-IT" sz="1400" dirty="0" err="1" smtClean="0">
                <a:latin typeface="Rockwell" charset="0"/>
              </a:rPr>
              <a:t>years</a:t>
            </a:r>
            <a:r>
              <a:rPr lang="it-IT" sz="1400" dirty="0" smtClean="0">
                <a:latin typeface="Rockwell" charset="0"/>
              </a:rPr>
              <a:t> </a:t>
            </a:r>
            <a:r>
              <a:rPr lang="it-IT" sz="1400" dirty="0" err="1" smtClean="0">
                <a:latin typeface="Rockwell" charset="0"/>
              </a:rPr>
              <a:t>there</a:t>
            </a:r>
            <a:r>
              <a:rPr lang="it-IT" sz="1400" dirty="0" smtClean="0">
                <a:latin typeface="Rockwell" charset="0"/>
              </a:rPr>
              <a:t> </a:t>
            </a:r>
            <a:r>
              <a:rPr lang="it-IT" sz="1400" dirty="0" err="1" smtClean="0">
                <a:latin typeface="Rockwell" charset="0"/>
              </a:rPr>
              <a:t>were</a:t>
            </a:r>
            <a:r>
              <a:rPr lang="it-IT" sz="1400" dirty="0" smtClean="0">
                <a:latin typeface="Rockwell" charset="0"/>
              </a:rPr>
              <a:t> </a:t>
            </a:r>
            <a:r>
              <a:rPr lang="it-IT" sz="1400" dirty="0" err="1" smtClean="0">
                <a:latin typeface="Rockwell" charset="0"/>
              </a:rPr>
              <a:t>cases</a:t>
            </a:r>
            <a:r>
              <a:rPr lang="it-IT" sz="1400" dirty="0" smtClean="0">
                <a:latin typeface="Rockwell" charset="0"/>
              </a:rPr>
              <a:t> of </a:t>
            </a:r>
            <a:r>
              <a:rPr lang="it-IT" sz="1400" dirty="0" err="1" smtClean="0">
                <a:latin typeface="Rockwell" charset="0"/>
              </a:rPr>
              <a:t>starvation</a:t>
            </a:r>
            <a:r>
              <a:rPr lang="it-IT" sz="1400" dirty="0" smtClean="0">
                <a:latin typeface="Rockwell" charset="0"/>
              </a:rPr>
              <a:t> </a:t>
            </a:r>
            <a:r>
              <a:rPr lang="it-IT" sz="1400" dirty="0" err="1" smtClean="0">
                <a:latin typeface="Rockwell" charset="0"/>
              </a:rPr>
              <a:t>deaths</a:t>
            </a:r>
            <a:r>
              <a:rPr lang="it-IT" sz="1400" smtClean="0">
                <a:latin typeface="Rockwell" charset="0"/>
              </a:rPr>
              <a:t>.</a:t>
            </a:r>
            <a:endParaRPr lang="it-IT" sz="1400" dirty="0">
              <a:latin typeface="Rockwell" charset="0"/>
            </a:endParaRPr>
          </a:p>
          <a:p>
            <a:r>
              <a:rPr lang="it-IT" sz="1400" dirty="0">
                <a:latin typeface="Rockwell" charset="0"/>
              </a:rPr>
              <a:t>Life </a:t>
            </a:r>
            <a:r>
              <a:rPr lang="it-IT" sz="1400" dirty="0" err="1">
                <a:latin typeface="Rockwell" charset="0"/>
              </a:rPr>
              <a:t>expectancy</a:t>
            </a:r>
            <a:r>
              <a:rPr lang="it-IT" sz="1400" dirty="0">
                <a:latin typeface="Rockwell" charset="0"/>
              </a:rPr>
              <a:t> </a:t>
            </a:r>
            <a:r>
              <a:rPr lang="it-IT" sz="1400" dirty="0" err="1">
                <a:latin typeface="Rockwell" charset="0"/>
              </a:rPr>
              <a:t>is</a:t>
            </a:r>
            <a:r>
              <a:rPr lang="it-IT" sz="1400" dirty="0">
                <a:latin typeface="Rockwell" charset="0"/>
              </a:rPr>
              <a:t> 64 – Brazil: 72; China: 73; South Africa: 78.</a:t>
            </a:r>
          </a:p>
          <a:p>
            <a:r>
              <a:rPr lang="it-IT" sz="1400" dirty="0">
                <a:latin typeface="Rockwell" charset="0"/>
              </a:rPr>
              <a:t>Human Development Index (UNDP): India </a:t>
            </a:r>
            <a:r>
              <a:rPr lang="it-IT" sz="1400" dirty="0" err="1">
                <a:latin typeface="Rockwell" charset="0"/>
              </a:rPr>
              <a:t>is</a:t>
            </a:r>
            <a:r>
              <a:rPr lang="it-IT" sz="1400" dirty="0">
                <a:latin typeface="Rockwell" charset="0"/>
              </a:rPr>
              <a:t> </a:t>
            </a:r>
            <a:r>
              <a:rPr lang="it-IT" sz="1400" dirty="0" smtClean="0">
                <a:latin typeface="Rockwell" charset="0"/>
              </a:rPr>
              <a:t>134th </a:t>
            </a:r>
            <a:r>
              <a:rPr lang="it-IT" sz="1400" dirty="0">
                <a:latin typeface="Rockwell" charset="0"/>
              </a:rPr>
              <a:t>out of 179 </a:t>
            </a:r>
            <a:r>
              <a:rPr lang="it-IT" sz="1400" dirty="0" err="1">
                <a:latin typeface="Rockwell" charset="0"/>
              </a:rPr>
              <a:t>countries</a:t>
            </a:r>
            <a:r>
              <a:rPr lang="it-IT" sz="1400" dirty="0">
                <a:latin typeface="Rockwell" charset="0"/>
              </a:rPr>
              <a:t>. Brazil </a:t>
            </a:r>
            <a:r>
              <a:rPr lang="it-IT" sz="1400" dirty="0" smtClean="0">
                <a:latin typeface="Rockwell" charset="0"/>
              </a:rPr>
              <a:t>84th, </a:t>
            </a:r>
            <a:r>
              <a:rPr lang="it-IT" sz="1400" dirty="0">
                <a:latin typeface="Rockwell" charset="0"/>
              </a:rPr>
              <a:t>China </a:t>
            </a:r>
            <a:r>
              <a:rPr lang="it-IT" sz="1400" dirty="0" smtClean="0">
                <a:latin typeface="Rockwell" charset="0"/>
              </a:rPr>
              <a:t>101st, </a:t>
            </a:r>
            <a:r>
              <a:rPr lang="it-IT" sz="1400" dirty="0">
                <a:latin typeface="Rockwell" charset="0"/>
              </a:rPr>
              <a:t>South Africa </a:t>
            </a:r>
            <a:r>
              <a:rPr lang="it-IT" sz="1400" dirty="0" smtClean="0">
                <a:latin typeface="Rockwell" charset="0"/>
              </a:rPr>
              <a:t>123rd.</a:t>
            </a:r>
            <a:endParaRPr lang="it-IT" sz="1400" dirty="0">
              <a:latin typeface="Rockwell" charset="0"/>
            </a:endParaRPr>
          </a:p>
          <a:p>
            <a:r>
              <a:rPr lang="it-IT" sz="1400" dirty="0">
                <a:latin typeface="Rockwell" charset="0"/>
              </a:rPr>
              <a:t>65% of </a:t>
            </a:r>
            <a:r>
              <a:rPr lang="it-IT" sz="1400" dirty="0" err="1">
                <a:latin typeface="Rockwell" charset="0"/>
              </a:rPr>
              <a:t>rural</a:t>
            </a:r>
            <a:r>
              <a:rPr lang="it-IT" sz="1400" dirty="0">
                <a:latin typeface="Rockwell" charset="0"/>
              </a:rPr>
              <a:t> </a:t>
            </a:r>
            <a:r>
              <a:rPr lang="it-IT" sz="1400" dirty="0" err="1" smtClean="0">
                <a:latin typeface="Rockwell" charset="0"/>
              </a:rPr>
              <a:t>houses</a:t>
            </a:r>
            <a:r>
              <a:rPr lang="it-IT" sz="1400" dirty="0" smtClean="0">
                <a:latin typeface="Rockwell" charset="0"/>
              </a:rPr>
              <a:t> in India </a:t>
            </a:r>
            <a:r>
              <a:rPr lang="it-IT" sz="1400" dirty="0" err="1">
                <a:latin typeface="Rockwell" charset="0"/>
              </a:rPr>
              <a:t>has</a:t>
            </a:r>
            <a:r>
              <a:rPr lang="it-IT" sz="1400" dirty="0">
                <a:latin typeface="Rockwell" charset="0"/>
              </a:rPr>
              <a:t> no </a:t>
            </a:r>
            <a:r>
              <a:rPr lang="it-IT" sz="1400" dirty="0" err="1">
                <a:latin typeface="Rockwell" charset="0"/>
              </a:rPr>
              <a:t>toilet</a:t>
            </a:r>
            <a:r>
              <a:rPr lang="it-IT" sz="1400" dirty="0">
                <a:latin typeface="Rockwell" charset="0"/>
              </a:rPr>
              <a:t>.</a:t>
            </a:r>
          </a:p>
          <a:p>
            <a:r>
              <a:rPr lang="it-IT" sz="1400" dirty="0" err="1">
                <a:latin typeface="Rockwell" charset="0"/>
              </a:rPr>
              <a:t>About</a:t>
            </a:r>
            <a:r>
              <a:rPr lang="it-IT" sz="1400" dirty="0">
                <a:latin typeface="Rockwell" charset="0"/>
              </a:rPr>
              <a:t> 2/3 of the </a:t>
            </a:r>
            <a:r>
              <a:rPr lang="it-IT" sz="1400" dirty="0" err="1">
                <a:latin typeface="Rockwell" charset="0"/>
              </a:rPr>
              <a:t>population</a:t>
            </a:r>
            <a:r>
              <a:rPr lang="it-IT" sz="1400" dirty="0">
                <a:latin typeface="Rockwell" charset="0"/>
              </a:rPr>
              <a:t> </a:t>
            </a:r>
            <a:r>
              <a:rPr lang="it-IT" sz="1400" dirty="0" err="1">
                <a:latin typeface="Rockwell" charset="0"/>
              </a:rPr>
              <a:t>is</a:t>
            </a:r>
            <a:r>
              <a:rPr lang="it-IT" sz="1400" dirty="0">
                <a:latin typeface="Rockwell" charset="0"/>
              </a:rPr>
              <a:t> </a:t>
            </a:r>
            <a:r>
              <a:rPr lang="it-IT" sz="1400" dirty="0" err="1">
                <a:latin typeface="Rockwell" charset="0"/>
              </a:rPr>
              <a:t>dependant</a:t>
            </a:r>
            <a:r>
              <a:rPr lang="it-IT" sz="1400" dirty="0">
                <a:latin typeface="Rockwell" charset="0"/>
              </a:rPr>
              <a:t> on </a:t>
            </a:r>
            <a:r>
              <a:rPr lang="it-IT" sz="1400" dirty="0" err="1">
                <a:latin typeface="Rockwell" charset="0"/>
              </a:rPr>
              <a:t>agriculture</a:t>
            </a:r>
            <a:r>
              <a:rPr lang="it-IT" sz="1400" dirty="0">
                <a:latin typeface="Rockwell" charset="0"/>
              </a:rPr>
              <a:t>.</a:t>
            </a:r>
          </a:p>
          <a:p>
            <a:r>
              <a:rPr lang="it-IT" sz="1400" dirty="0" err="1">
                <a:latin typeface="Rockwell" charset="0"/>
              </a:rPr>
              <a:t>Since</a:t>
            </a:r>
            <a:r>
              <a:rPr lang="it-IT" sz="1400" dirty="0">
                <a:latin typeface="Rockwell" charset="0"/>
              </a:rPr>
              <a:t> the mid-1990s over 270.000 </a:t>
            </a:r>
            <a:r>
              <a:rPr lang="it-IT" sz="1400" dirty="0" err="1">
                <a:latin typeface="Rockwell" charset="0"/>
              </a:rPr>
              <a:t>farmers</a:t>
            </a:r>
            <a:r>
              <a:rPr lang="it-IT" sz="1400" dirty="0">
                <a:latin typeface="Rockwell" charset="0"/>
              </a:rPr>
              <a:t>’ </a:t>
            </a:r>
            <a:r>
              <a:rPr lang="it-IT" sz="1400" dirty="0" err="1">
                <a:latin typeface="Rockwell" charset="0"/>
              </a:rPr>
              <a:t>suicidies</a:t>
            </a:r>
            <a:endParaRPr lang="it-IT" sz="1400" dirty="0">
              <a:latin typeface="Rockwell" charset="0"/>
            </a:endParaRPr>
          </a:p>
          <a:p>
            <a:r>
              <a:rPr lang="it-IT" sz="1400" dirty="0" err="1">
                <a:latin typeface="Rockwell" charset="0"/>
              </a:rPr>
              <a:t>Economic</a:t>
            </a:r>
            <a:r>
              <a:rPr lang="it-IT" sz="1400" dirty="0">
                <a:latin typeface="Rockwell" charset="0"/>
              </a:rPr>
              <a:t> </a:t>
            </a:r>
            <a:r>
              <a:rPr lang="it-IT" sz="1400" dirty="0" err="1">
                <a:latin typeface="Rockwell" charset="0"/>
              </a:rPr>
              <a:t>inequalities</a:t>
            </a:r>
            <a:r>
              <a:rPr lang="it-IT" sz="1400" dirty="0">
                <a:latin typeface="Rockwell" charset="0"/>
              </a:rPr>
              <a:t> are </a:t>
            </a:r>
            <a:r>
              <a:rPr lang="it-IT" sz="1400" dirty="0" err="1">
                <a:latin typeface="Rockwell" charset="0"/>
              </a:rPr>
              <a:t>increasing</a:t>
            </a:r>
            <a:r>
              <a:rPr lang="it-IT" sz="1400" dirty="0">
                <a:latin typeface="Rockwell" charset="0"/>
              </a:rPr>
              <a:t>; </a:t>
            </a:r>
            <a:r>
              <a:rPr lang="it-IT" sz="1400" dirty="0" err="1">
                <a:latin typeface="Rockwell" charset="0"/>
              </a:rPr>
              <a:t>built</a:t>
            </a:r>
            <a:r>
              <a:rPr lang="it-IT" sz="1400" dirty="0">
                <a:latin typeface="Rockwell" charset="0"/>
              </a:rPr>
              <a:t> on </a:t>
            </a:r>
            <a:r>
              <a:rPr lang="it-IT" sz="1400" dirty="0" err="1">
                <a:latin typeface="Rockwell" charset="0"/>
              </a:rPr>
              <a:t>deep</a:t>
            </a:r>
            <a:r>
              <a:rPr lang="it-IT" sz="1400" dirty="0">
                <a:latin typeface="Rockwell" charset="0"/>
              </a:rPr>
              <a:t> social </a:t>
            </a:r>
            <a:r>
              <a:rPr lang="it-IT" sz="1400" dirty="0" err="1">
                <a:latin typeface="Rockwell" charset="0"/>
              </a:rPr>
              <a:t>inequalities</a:t>
            </a:r>
            <a:r>
              <a:rPr lang="it-IT" sz="1400" dirty="0">
                <a:latin typeface="Rockwell" charset="0"/>
              </a:rPr>
              <a:t>.</a:t>
            </a:r>
          </a:p>
          <a:p>
            <a:r>
              <a:rPr lang="it-IT" sz="1400" dirty="0" err="1">
                <a:latin typeface="Rockwell" charset="0"/>
              </a:rPr>
              <a:t>According</a:t>
            </a:r>
            <a:r>
              <a:rPr lang="it-IT" sz="1400" dirty="0">
                <a:latin typeface="Rockwell" charset="0"/>
              </a:rPr>
              <a:t> to a </a:t>
            </a:r>
            <a:r>
              <a:rPr lang="it-IT" sz="1400" dirty="0" err="1">
                <a:latin typeface="Rockwell" charset="0"/>
              </a:rPr>
              <a:t>recent</a:t>
            </a:r>
            <a:r>
              <a:rPr lang="it-IT" sz="1400" dirty="0">
                <a:latin typeface="Rockwell" charset="0"/>
              </a:rPr>
              <a:t> </a:t>
            </a:r>
            <a:r>
              <a:rPr lang="it-IT" sz="1400" dirty="0" err="1">
                <a:latin typeface="Rockwell" charset="0"/>
              </a:rPr>
              <a:t>survey</a:t>
            </a:r>
            <a:r>
              <a:rPr lang="it-IT" sz="1400" dirty="0">
                <a:latin typeface="Rockwell" charset="0"/>
              </a:rPr>
              <a:t> </a:t>
            </a:r>
            <a:r>
              <a:rPr lang="it-IT" sz="1400" dirty="0" err="1">
                <a:latin typeface="Rockwell" charset="0"/>
              </a:rPr>
              <a:t>among</a:t>
            </a:r>
            <a:r>
              <a:rPr lang="it-IT" sz="1400" dirty="0">
                <a:latin typeface="Rockwell" charset="0"/>
              </a:rPr>
              <a:t> gender </a:t>
            </a:r>
            <a:r>
              <a:rPr lang="it-IT" sz="1400" dirty="0" err="1">
                <a:latin typeface="Rockwell" charset="0"/>
              </a:rPr>
              <a:t>experts</a:t>
            </a:r>
            <a:r>
              <a:rPr lang="it-IT" sz="1400" dirty="0">
                <a:latin typeface="Rockwell" charset="0"/>
              </a:rPr>
              <a:t>, India </a:t>
            </a:r>
            <a:r>
              <a:rPr lang="it-IT" sz="1400" dirty="0" err="1">
                <a:latin typeface="Rockwell" charset="0"/>
              </a:rPr>
              <a:t>is</a:t>
            </a:r>
            <a:r>
              <a:rPr lang="it-IT" sz="1400" dirty="0">
                <a:latin typeface="Rockwell" charset="0"/>
              </a:rPr>
              <a:t> the </a:t>
            </a:r>
            <a:r>
              <a:rPr lang="it-IT" sz="1400" dirty="0" err="1">
                <a:latin typeface="Rockwell" charset="0"/>
              </a:rPr>
              <a:t>worst</a:t>
            </a:r>
            <a:r>
              <a:rPr lang="it-IT" sz="1400" dirty="0">
                <a:latin typeface="Rockwell" charset="0"/>
              </a:rPr>
              <a:t> country to be a woman in the G20, </a:t>
            </a:r>
            <a:r>
              <a:rPr lang="it-IT" sz="1400" dirty="0" err="1">
                <a:latin typeface="Rockwell" charset="0"/>
              </a:rPr>
              <a:t>even</a:t>
            </a:r>
            <a:r>
              <a:rPr lang="it-IT" sz="1400" dirty="0">
                <a:latin typeface="Rockwell" charset="0"/>
              </a:rPr>
              <a:t> </a:t>
            </a:r>
            <a:r>
              <a:rPr lang="it-IT" sz="1400" dirty="0" err="1">
                <a:latin typeface="Rockwell" charset="0"/>
              </a:rPr>
              <a:t>worse</a:t>
            </a:r>
            <a:r>
              <a:rPr lang="it-IT" sz="1400" dirty="0">
                <a:latin typeface="Rockwell" charset="0"/>
              </a:rPr>
              <a:t> </a:t>
            </a:r>
            <a:r>
              <a:rPr lang="it-IT" sz="1400" dirty="0" err="1">
                <a:latin typeface="Rockwell" charset="0"/>
              </a:rPr>
              <a:t>than</a:t>
            </a:r>
            <a:r>
              <a:rPr lang="it-IT" sz="1400" dirty="0">
                <a:latin typeface="Rockwell" charset="0"/>
              </a:rPr>
              <a:t> </a:t>
            </a:r>
            <a:r>
              <a:rPr lang="it-IT" sz="1400" dirty="0" err="1">
                <a:latin typeface="Rockwell" charset="0"/>
              </a:rPr>
              <a:t>Saudi</a:t>
            </a:r>
            <a:r>
              <a:rPr lang="it-IT" sz="1400" dirty="0">
                <a:latin typeface="Rockwell" charset="0"/>
              </a:rPr>
              <a:t> Arabia (</a:t>
            </a:r>
            <a:r>
              <a:rPr lang="it-IT" sz="1400" dirty="0" err="1">
                <a:latin typeface="Rockwell" charset="0"/>
              </a:rPr>
              <a:t>where</a:t>
            </a:r>
            <a:r>
              <a:rPr lang="it-IT" sz="1400" dirty="0">
                <a:latin typeface="Rockwell" charset="0"/>
              </a:rPr>
              <a:t> </a:t>
            </a:r>
            <a:r>
              <a:rPr lang="it-IT" sz="1400" dirty="0" err="1">
                <a:latin typeface="Rockwell" charset="0"/>
              </a:rPr>
              <a:t>women</a:t>
            </a:r>
            <a:r>
              <a:rPr lang="it-IT" sz="1400" dirty="0">
                <a:latin typeface="Rockwell" charset="0"/>
              </a:rPr>
              <a:t> </a:t>
            </a:r>
            <a:r>
              <a:rPr lang="it-IT" sz="1400" dirty="0" err="1">
                <a:latin typeface="Rockwell" charset="0"/>
              </a:rPr>
              <a:t>cannot</a:t>
            </a:r>
            <a:r>
              <a:rPr lang="it-IT" sz="1400" dirty="0">
                <a:latin typeface="Rockwell" charset="0"/>
              </a:rPr>
              <a:t> vote or drive)</a:t>
            </a:r>
          </a:p>
          <a:p>
            <a:r>
              <a:rPr lang="it-IT" sz="1400" dirty="0">
                <a:latin typeface="Rockwell" charset="0"/>
              </a:rPr>
              <a:t>India </a:t>
            </a:r>
            <a:r>
              <a:rPr lang="it-IT" sz="1400" dirty="0" err="1">
                <a:latin typeface="Rockwell" charset="0"/>
              </a:rPr>
              <a:t>is</a:t>
            </a:r>
            <a:r>
              <a:rPr lang="it-IT" sz="1400" dirty="0">
                <a:latin typeface="Rockwell" charset="0"/>
              </a:rPr>
              <a:t> the </a:t>
            </a:r>
            <a:r>
              <a:rPr lang="it-IT" sz="1400" dirty="0" err="1">
                <a:latin typeface="Rockwell" charset="0"/>
              </a:rPr>
              <a:t>third</a:t>
            </a:r>
            <a:r>
              <a:rPr lang="it-IT" sz="1400" dirty="0">
                <a:latin typeface="Rockwell" charset="0"/>
              </a:rPr>
              <a:t> </a:t>
            </a:r>
            <a:r>
              <a:rPr lang="it-IT" sz="1400" dirty="0" err="1">
                <a:latin typeface="Rockwell" charset="0"/>
              </a:rPr>
              <a:t>largest</a:t>
            </a:r>
            <a:r>
              <a:rPr lang="it-IT" sz="1400" dirty="0">
                <a:latin typeface="Rockwell" charset="0"/>
              </a:rPr>
              <a:t> economy on the </a:t>
            </a:r>
            <a:r>
              <a:rPr lang="it-IT" sz="1400" dirty="0" err="1">
                <a:latin typeface="Rockwell" charset="0"/>
              </a:rPr>
              <a:t>planet</a:t>
            </a:r>
            <a:endParaRPr lang="it-IT" sz="1400" dirty="0">
              <a:latin typeface="Rockwel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Development Indicators</a:t>
            </a:r>
            <a:endParaRPr lang="en-GB" dirty="0"/>
          </a:p>
        </p:txBody>
      </p:sp>
      <p:pic>
        <p:nvPicPr>
          <p:cNvPr id="4" name="Segnaposto contenuto 3" descr="food security figures WSJ 2012.jpg"/>
          <p:cNvPicPr>
            <a:picLocks noGrp="1" noChangeAspect="1"/>
          </p:cNvPicPr>
          <p:nvPr>
            <p:ph idx="1"/>
          </p:nvPr>
        </p:nvPicPr>
        <p:blipFill>
          <a:blip r:embed="rId2">
            <a:extLst>
              <a:ext uri="{28A0092B-C50C-407E-A947-70E740481C1C}">
                <a14:useLocalDpi xmlns:a14="http://schemas.microsoft.com/office/drawing/2010/main" val="0"/>
              </a:ext>
            </a:extLst>
          </a:blip>
          <a:srcRect l="-890" r="-890"/>
          <a:stretch>
            <a:fillRect/>
          </a:stretch>
        </p:blipFill>
        <p:spPr>
          <a:xfrm>
            <a:off x="498474" y="1079500"/>
            <a:ext cx="7556313" cy="5046663"/>
          </a:xfrm>
        </p:spPr>
      </p:pic>
    </p:spTree>
    <p:extLst>
      <p:ext uri="{BB962C8B-B14F-4D97-AF65-F5344CB8AC3E}">
        <p14:creationId xmlns:p14="http://schemas.microsoft.com/office/powerpoint/2010/main" val="22236214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en-GB" dirty="0" smtClean="0">
                <a:ea typeface="+mj-ea"/>
                <a:cs typeface="+mj-cs"/>
              </a:rPr>
              <a:t>What has India done to combat poverty?</a:t>
            </a:r>
            <a:endParaRPr lang="en-GB" dirty="0">
              <a:ea typeface="+mj-ea"/>
              <a:cs typeface="+mj-cs"/>
            </a:endParaRPr>
          </a:p>
        </p:txBody>
      </p:sp>
      <p:sp>
        <p:nvSpPr>
          <p:cNvPr id="3" name="Segnaposto contenuto 2"/>
          <p:cNvSpPr>
            <a:spLocks noGrp="1"/>
          </p:cNvSpPr>
          <p:nvPr>
            <p:ph idx="1"/>
          </p:nvPr>
        </p:nvSpPr>
        <p:spPr/>
        <p:txBody>
          <a:bodyPr/>
          <a:lstStyle/>
          <a:p>
            <a:r>
              <a:rPr lang="it-IT" dirty="0" err="1">
                <a:latin typeface="Rockwell" charset="0"/>
              </a:rPr>
              <a:t>Nearly</a:t>
            </a:r>
            <a:r>
              <a:rPr lang="it-IT" dirty="0">
                <a:latin typeface="Rockwell" charset="0"/>
              </a:rPr>
              <a:t> </a:t>
            </a:r>
            <a:r>
              <a:rPr lang="it-IT" dirty="0" err="1">
                <a:latin typeface="Rockwell" charset="0"/>
              </a:rPr>
              <a:t>nothing</a:t>
            </a:r>
            <a:r>
              <a:rPr lang="it-IT" dirty="0">
                <a:latin typeface="Rockwell" charset="0"/>
              </a:rPr>
              <a:t> for 60 </a:t>
            </a:r>
            <a:r>
              <a:rPr lang="it-IT" dirty="0" err="1">
                <a:latin typeface="Rockwell" charset="0"/>
              </a:rPr>
              <a:t>years</a:t>
            </a:r>
            <a:endParaRPr lang="it-IT" dirty="0">
              <a:latin typeface="Rockwell" charset="0"/>
            </a:endParaRPr>
          </a:p>
          <a:p>
            <a:pPr lvl="1"/>
            <a:r>
              <a:rPr lang="it-IT" dirty="0">
                <a:latin typeface="Rockwell" charset="0"/>
              </a:rPr>
              <a:t>Land </a:t>
            </a:r>
            <a:r>
              <a:rPr lang="it-IT" dirty="0" err="1">
                <a:latin typeface="Rockwell" charset="0"/>
              </a:rPr>
              <a:t>reform</a:t>
            </a:r>
            <a:r>
              <a:rPr lang="it-IT" dirty="0">
                <a:latin typeface="Rockwell" charset="0"/>
              </a:rPr>
              <a:t> </a:t>
            </a:r>
            <a:r>
              <a:rPr lang="it-IT" dirty="0" err="1">
                <a:latin typeface="Rockwell" charset="0"/>
              </a:rPr>
              <a:t>remained</a:t>
            </a:r>
            <a:r>
              <a:rPr lang="it-IT" dirty="0">
                <a:latin typeface="Rockwell" charset="0"/>
              </a:rPr>
              <a:t> on </a:t>
            </a:r>
            <a:r>
              <a:rPr lang="it-IT" dirty="0" err="1">
                <a:latin typeface="Rockwell" charset="0"/>
              </a:rPr>
              <a:t>paper</a:t>
            </a:r>
            <a:r>
              <a:rPr lang="it-IT" dirty="0">
                <a:latin typeface="Rockwell" charset="0"/>
              </a:rPr>
              <a:t> (1947-80)</a:t>
            </a:r>
          </a:p>
          <a:p>
            <a:pPr lvl="1"/>
            <a:r>
              <a:rPr lang="it-IT" dirty="0">
                <a:latin typeface="Rockwell" charset="0"/>
              </a:rPr>
              <a:t>Anti-</a:t>
            </a:r>
            <a:r>
              <a:rPr lang="it-IT" dirty="0" err="1">
                <a:latin typeface="Rockwell" charset="0"/>
              </a:rPr>
              <a:t>poverty</a:t>
            </a:r>
            <a:r>
              <a:rPr lang="it-IT" dirty="0">
                <a:latin typeface="Rockwell" charset="0"/>
              </a:rPr>
              <a:t> </a:t>
            </a:r>
            <a:r>
              <a:rPr lang="it-IT" dirty="0" err="1">
                <a:latin typeface="Rockwell" charset="0"/>
              </a:rPr>
              <a:t>programmes</a:t>
            </a:r>
            <a:r>
              <a:rPr lang="it-IT" dirty="0">
                <a:latin typeface="Rockwell" charset="0"/>
              </a:rPr>
              <a:t> </a:t>
            </a:r>
            <a:r>
              <a:rPr lang="it-IT" dirty="0" err="1">
                <a:latin typeface="Rockwell" charset="0"/>
              </a:rPr>
              <a:t>as</a:t>
            </a:r>
            <a:r>
              <a:rPr lang="it-IT" dirty="0">
                <a:latin typeface="Rockwell" charset="0"/>
              </a:rPr>
              <a:t> “</a:t>
            </a:r>
            <a:r>
              <a:rPr lang="it-IT" altLang="ja-JP" dirty="0" err="1">
                <a:latin typeface="Rockwell" charset="0"/>
              </a:rPr>
              <a:t>clientelistic</a:t>
            </a:r>
            <a:r>
              <a:rPr lang="it-IT" dirty="0">
                <a:latin typeface="Rockwell" charset="0"/>
              </a:rPr>
              <a:t>”</a:t>
            </a:r>
            <a:r>
              <a:rPr lang="it-IT" altLang="ja-JP" dirty="0">
                <a:latin typeface="Rockwell" charset="0"/>
              </a:rPr>
              <a:t> </a:t>
            </a:r>
            <a:r>
              <a:rPr lang="it-IT" altLang="ja-JP" dirty="0" err="1">
                <a:latin typeface="Rockwell" charset="0"/>
              </a:rPr>
              <a:t>programmes</a:t>
            </a:r>
            <a:r>
              <a:rPr lang="it-IT" altLang="ja-JP" dirty="0">
                <a:latin typeface="Rockwell" charset="0"/>
              </a:rPr>
              <a:t> </a:t>
            </a:r>
            <a:r>
              <a:rPr lang="it-IT" altLang="ja-JP" dirty="0" smtClean="0">
                <a:latin typeface="Rockwell" charset="0"/>
              </a:rPr>
              <a:t>and </a:t>
            </a:r>
            <a:r>
              <a:rPr lang="it-IT" altLang="ja-JP" dirty="0" err="1" smtClean="0">
                <a:latin typeface="Rockwell" charset="0"/>
              </a:rPr>
              <a:t>rampant</a:t>
            </a:r>
            <a:r>
              <a:rPr lang="it-IT" altLang="ja-JP" dirty="0" smtClean="0">
                <a:latin typeface="Rockwell" charset="0"/>
              </a:rPr>
              <a:t> </a:t>
            </a:r>
            <a:r>
              <a:rPr lang="it-IT" altLang="ja-JP" dirty="0" err="1" smtClean="0">
                <a:latin typeface="Rockwell" charset="0"/>
              </a:rPr>
              <a:t>corruption</a:t>
            </a:r>
            <a:r>
              <a:rPr lang="it-IT" altLang="ja-JP" dirty="0" smtClean="0">
                <a:latin typeface="Rockwell" charset="0"/>
              </a:rPr>
              <a:t> (</a:t>
            </a:r>
            <a:r>
              <a:rPr lang="it-IT" altLang="ja-JP" dirty="0">
                <a:latin typeface="Rockwell" charset="0"/>
              </a:rPr>
              <a:t>1980-2004)</a:t>
            </a:r>
          </a:p>
          <a:p>
            <a:r>
              <a:rPr lang="it-IT" dirty="0">
                <a:latin typeface="Rockwell" charset="0"/>
              </a:rPr>
              <a:t>In 2004 </a:t>
            </a:r>
            <a:r>
              <a:rPr lang="it-IT" dirty="0" err="1">
                <a:latin typeface="Rockwell" charset="0"/>
              </a:rPr>
              <a:t>things</a:t>
            </a:r>
            <a:r>
              <a:rPr lang="it-IT" dirty="0">
                <a:latin typeface="Rockwell" charset="0"/>
              </a:rPr>
              <a:t> </a:t>
            </a:r>
            <a:r>
              <a:rPr lang="it-IT" dirty="0" err="1">
                <a:latin typeface="Rockwell" charset="0"/>
              </a:rPr>
              <a:t>changed</a:t>
            </a:r>
            <a:r>
              <a:rPr lang="it-IT" dirty="0">
                <a:latin typeface="Rockwell" charset="0"/>
              </a:rPr>
              <a:t>. A large policy </a:t>
            </a:r>
            <a:r>
              <a:rPr lang="it-IT" dirty="0" err="1" smtClean="0">
                <a:latin typeface="Rockwell" charset="0"/>
              </a:rPr>
              <a:t>project</a:t>
            </a:r>
            <a:r>
              <a:rPr lang="it-IT" dirty="0" smtClean="0">
                <a:latin typeface="Rockwell" charset="0"/>
              </a:rPr>
              <a:t> </a:t>
            </a:r>
            <a:r>
              <a:rPr lang="it-IT" dirty="0" err="1" smtClean="0">
                <a:latin typeface="Rockwell" charset="0"/>
              </a:rPr>
              <a:t>sought</a:t>
            </a:r>
            <a:r>
              <a:rPr lang="it-IT" dirty="0" smtClean="0">
                <a:latin typeface="Rockwell" charset="0"/>
              </a:rPr>
              <a:t> </a:t>
            </a:r>
            <a:r>
              <a:rPr lang="it-IT" dirty="0">
                <a:latin typeface="Rockwell" charset="0"/>
              </a:rPr>
              <a:t>to tackle </a:t>
            </a:r>
            <a:r>
              <a:rPr lang="it-IT" dirty="0" err="1">
                <a:latin typeface="Rockwell" charset="0"/>
              </a:rPr>
              <a:t>poverty</a:t>
            </a:r>
            <a:r>
              <a:rPr lang="it-IT" dirty="0">
                <a:latin typeface="Rockwell" charset="0"/>
              </a:rPr>
              <a:t> and </a:t>
            </a:r>
            <a:r>
              <a:rPr lang="it-IT" dirty="0" err="1">
                <a:latin typeface="Rockwell" charset="0"/>
              </a:rPr>
              <a:t>inequalities</a:t>
            </a:r>
            <a:r>
              <a:rPr lang="it-IT" dirty="0">
                <a:latin typeface="Rockwell" charset="0"/>
              </a:rPr>
              <a:t> in an </a:t>
            </a:r>
            <a:r>
              <a:rPr lang="it-IT" dirty="0" err="1">
                <a:latin typeface="Rockwell" charset="0"/>
              </a:rPr>
              <a:t>unprecedent</a:t>
            </a:r>
            <a:r>
              <a:rPr lang="it-IT" dirty="0">
                <a:latin typeface="Rockwell" charset="0"/>
              </a:rPr>
              <a:t> way</a:t>
            </a:r>
          </a:p>
          <a:p>
            <a:pPr lvl="1"/>
            <a:r>
              <a:rPr lang="it-IT" dirty="0" err="1">
                <a:latin typeface="Rockwell" charset="0"/>
              </a:rPr>
              <a:t>Between</a:t>
            </a:r>
            <a:r>
              <a:rPr lang="it-IT" dirty="0">
                <a:latin typeface="Rockwell" charset="0"/>
              </a:rPr>
              <a:t> 2004 and 2008 more </a:t>
            </a:r>
            <a:r>
              <a:rPr lang="it-IT" dirty="0" err="1">
                <a:latin typeface="Rockwell" charset="0"/>
              </a:rPr>
              <a:t>than</a:t>
            </a:r>
            <a:r>
              <a:rPr lang="it-IT" dirty="0">
                <a:latin typeface="Rockwell" charset="0"/>
              </a:rPr>
              <a:t> 57 </a:t>
            </a:r>
            <a:r>
              <a:rPr lang="it-IT" dirty="0" err="1">
                <a:latin typeface="Rockwell" charset="0"/>
              </a:rPr>
              <a:t>Billion</a:t>
            </a:r>
            <a:r>
              <a:rPr lang="it-IT" dirty="0">
                <a:latin typeface="Rockwell" charset="0"/>
              </a:rPr>
              <a:t> $ </a:t>
            </a:r>
            <a:r>
              <a:rPr lang="it-IT" dirty="0" err="1">
                <a:latin typeface="Rockwell" charset="0"/>
              </a:rPr>
              <a:t>were</a:t>
            </a:r>
            <a:r>
              <a:rPr lang="it-IT" dirty="0">
                <a:latin typeface="Rockwell" charset="0"/>
              </a:rPr>
              <a:t> </a:t>
            </a:r>
            <a:r>
              <a:rPr lang="it-IT" dirty="0" err="1">
                <a:latin typeface="Rockwell" charset="0"/>
              </a:rPr>
              <a:t>spent</a:t>
            </a:r>
            <a:r>
              <a:rPr lang="it-IT" dirty="0">
                <a:latin typeface="Rockwell" charset="0"/>
              </a:rPr>
              <a:t> in anti-</a:t>
            </a:r>
            <a:r>
              <a:rPr lang="it-IT" dirty="0" err="1">
                <a:latin typeface="Rockwell" charset="0"/>
              </a:rPr>
              <a:t>poverty</a:t>
            </a:r>
            <a:r>
              <a:rPr lang="it-IT" dirty="0">
                <a:latin typeface="Rockwell" charset="0"/>
              </a:rPr>
              <a:t> </a:t>
            </a:r>
            <a:r>
              <a:rPr lang="it-IT" dirty="0" err="1">
                <a:latin typeface="Rockwell" charset="0"/>
              </a:rPr>
              <a:t>programmes</a:t>
            </a:r>
            <a:r>
              <a:rPr lang="it-IT" dirty="0">
                <a:latin typeface="Rockwell" charset="0"/>
              </a:rPr>
              <a:t>.</a:t>
            </a:r>
          </a:p>
          <a:p>
            <a:pPr lvl="1"/>
            <a:r>
              <a:rPr lang="it-IT" dirty="0">
                <a:latin typeface="Rockwell" charset="0"/>
              </a:rPr>
              <a:t>The </a:t>
            </a:r>
            <a:r>
              <a:rPr lang="it-IT" dirty="0" err="1">
                <a:latin typeface="Rockwell" charset="0"/>
              </a:rPr>
              <a:t>most</a:t>
            </a:r>
            <a:r>
              <a:rPr lang="it-IT" dirty="0">
                <a:latin typeface="Rockwell" charset="0"/>
              </a:rPr>
              <a:t> </a:t>
            </a:r>
            <a:r>
              <a:rPr lang="it-IT" dirty="0" err="1">
                <a:latin typeface="Rockwell" charset="0"/>
              </a:rPr>
              <a:t>important</a:t>
            </a:r>
            <a:r>
              <a:rPr lang="it-IT" dirty="0">
                <a:latin typeface="Rockwell" charset="0"/>
              </a:rPr>
              <a:t> policy </a:t>
            </a:r>
            <a:r>
              <a:rPr lang="it-IT" dirty="0" err="1">
                <a:latin typeface="Rockwell" charset="0"/>
              </a:rPr>
              <a:t>initiative</a:t>
            </a:r>
            <a:r>
              <a:rPr lang="it-IT" dirty="0">
                <a:latin typeface="Rockwell" charset="0"/>
              </a:rPr>
              <a:t> </a:t>
            </a:r>
            <a:r>
              <a:rPr lang="it-IT" dirty="0" err="1">
                <a:latin typeface="Rockwell" charset="0"/>
              </a:rPr>
              <a:t>is</a:t>
            </a:r>
            <a:r>
              <a:rPr lang="it-IT" dirty="0">
                <a:latin typeface="Rockwell" charset="0"/>
              </a:rPr>
              <a:t> the National </a:t>
            </a:r>
            <a:r>
              <a:rPr lang="it-IT" dirty="0" err="1">
                <a:latin typeface="Rockwell" charset="0"/>
              </a:rPr>
              <a:t>Rural</a:t>
            </a:r>
            <a:r>
              <a:rPr lang="it-IT" dirty="0">
                <a:latin typeface="Rockwell" charset="0"/>
              </a:rPr>
              <a:t> </a:t>
            </a:r>
            <a:r>
              <a:rPr lang="it-IT" dirty="0" err="1">
                <a:latin typeface="Rockwell" charset="0"/>
              </a:rPr>
              <a:t>Employment</a:t>
            </a:r>
            <a:r>
              <a:rPr lang="it-IT" dirty="0">
                <a:latin typeface="Rockwell" charset="0"/>
              </a:rPr>
              <a:t> </a:t>
            </a:r>
            <a:r>
              <a:rPr lang="it-IT" dirty="0" err="1">
                <a:latin typeface="Rockwell" charset="0"/>
              </a:rPr>
              <a:t>Guarantee</a:t>
            </a:r>
            <a:r>
              <a:rPr lang="it-IT" dirty="0">
                <a:latin typeface="Rockwell" charset="0"/>
              </a:rPr>
              <a:t> </a:t>
            </a:r>
            <a:r>
              <a:rPr lang="it-IT" dirty="0" err="1">
                <a:latin typeface="Rockwell" charset="0"/>
              </a:rPr>
              <a:t>Act</a:t>
            </a:r>
            <a:r>
              <a:rPr lang="it-IT" dirty="0">
                <a:latin typeface="Rockwell" charset="0"/>
              </a:rPr>
              <a:t> (NREGA) 2005</a:t>
            </a:r>
          </a:p>
          <a:p>
            <a:endParaRPr lang="en-GB" dirty="0">
              <a:latin typeface="Rockwel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it-IT">
                <a:latin typeface="Rockwell" charset="0"/>
              </a:rPr>
              <a:t>The Act</a:t>
            </a:r>
          </a:p>
        </p:txBody>
      </p:sp>
      <p:sp>
        <p:nvSpPr>
          <p:cNvPr id="3" name="Segnaposto contenuto 2"/>
          <p:cNvSpPr>
            <a:spLocks noGrp="1"/>
          </p:cNvSpPr>
          <p:nvPr>
            <p:ph idx="1"/>
          </p:nvPr>
        </p:nvSpPr>
        <p:spPr>
          <a:xfrm>
            <a:off x="457200" y="1895475"/>
            <a:ext cx="8229600" cy="3749675"/>
          </a:xfrm>
        </p:spPr>
        <p:txBody>
          <a:bodyPr rtlCol="0">
            <a:normAutofit/>
          </a:bodyPr>
          <a:lstStyle/>
          <a:p>
            <a:pPr fontAlgn="auto">
              <a:spcAft>
                <a:spcPts val="0"/>
              </a:spcAft>
              <a:buFont typeface="Wingdings" pitchFamily="2" charset="2"/>
              <a:buChar char="n"/>
              <a:defRPr/>
            </a:pPr>
            <a:r>
              <a:rPr lang="it-IT" dirty="0" smtClean="0">
                <a:ea typeface="+mn-ea"/>
              </a:rPr>
              <a:t>The NREGA </a:t>
            </a:r>
            <a:r>
              <a:rPr lang="it-IT" dirty="0" err="1" smtClean="0">
                <a:ea typeface="+mn-ea"/>
              </a:rPr>
              <a:t>gives</a:t>
            </a:r>
            <a:r>
              <a:rPr lang="it-IT" dirty="0" smtClean="0">
                <a:ea typeface="+mn-ea"/>
              </a:rPr>
              <a:t> </a:t>
            </a:r>
            <a:r>
              <a:rPr lang="it-IT" dirty="0" err="1" smtClean="0">
                <a:ea typeface="+mn-ea"/>
              </a:rPr>
              <a:t>any</a:t>
            </a:r>
            <a:r>
              <a:rPr lang="it-IT" dirty="0" smtClean="0">
                <a:ea typeface="+mn-ea"/>
              </a:rPr>
              <a:t> </a:t>
            </a:r>
            <a:r>
              <a:rPr lang="it-IT" dirty="0" err="1" smtClean="0">
                <a:ea typeface="+mn-ea"/>
              </a:rPr>
              <a:t>person</a:t>
            </a:r>
            <a:r>
              <a:rPr lang="it-IT" dirty="0" smtClean="0">
                <a:ea typeface="+mn-ea"/>
              </a:rPr>
              <a:t> living in </a:t>
            </a:r>
            <a:r>
              <a:rPr lang="it-IT" dirty="0" err="1" smtClean="0">
                <a:ea typeface="+mn-ea"/>
              </a:rPr>
              <a:t>rural</a:t>
            </a:r>
            <a:r>
              <a:rPr lang="it-IT" dirty="0" smtClean="0">
                <a:ea typeface="+mn-ea"/>
              </a:rPr>
              <a:t> </a:t>
            </a:r>
            <a:r>
              <a:rPr lang="it-IT" dirty="0" err="1" smtClean="0">
                <a:ea typeface="+mn-ea"/>
              </a:rPr>
              <a:t>areas</a:t>
            </a:r>
            <a:r>
              <a:rPr lang="it-IT" dirty="0" smtClean="0">
                <a:ea typeface="+mn-ea"/>
              </a:rPr>
              <a:t> the </a:t>
            </a:r>
            <a:r>
              <a:rPr lang="it-IT" b="1" dirty="0" smtClean="0">
                <a:ea typeface="+mn-ea"/>
              </a:rPr>
              <a:t>RIGHT</a:t>
            </a:r>
            <a:r>
              <a:rPr lang="it-IT" dirty="0" smtClean="0">
                <a:ea typeface="+mn-ea"/>
              </a:rPr>
              <a:t> to be </a:t>
            </a:r>
            <a:r>
              <a:rPr lang="it-IT" dirty="0" err="1" smtClean="0">
                <a:ea typeface="+mn-ea"/>
              </a:rPr>
              <a:t>employed</a:t>
            </a:r>
            <a:r>
              <a:rPr lang="it-IT" dirty="0" smtClean="0">
                <a:ea typeface="+mn-ea"/>
              </a:rPr>
              <a:t> in public </a:t>
            </a:r>
            <a:r>
              <a:rPr lang="it-IT" dirty="0" err="1" smtClean="0">
                <a:ea typeface="+mn-ea"/>
              </a:rPr>
              <a:t>works</a:t>
            </a:r>
            <a:r>
              <a:rPr lang="it-IT" dirty="0" smtClean="0">
                <a:ea typeface="+mn-ea"/>
              </a:rPr>
              <a:t> to do hard, </a:t>
            </a:r>
            <a:r>
              <a:rPr lang="it-IT" dirty="0" err="1" smtClean="0">
                <a:ea typeface="+mn-ea"/>
              </a:rPr>
              <a:t>unskilled</a:t>
            </a:r>
            <a:r>
              <a:rPr lang="it-IT" dirty="0" smtClean="0">
                <a:ea typeface="+mn-ea"/>
              </a:rPr>
              <a:t> </a:t>
            </a:r>
            <a:r>
              <a:rPr lang="it-IT" dirty="0" err="1" smtClean="0">
                <a:ea typeface="+mn-ea"/>
              </a:rPr>
              <a:t>manual</a:t>
            </a:r>
            <a:r>
              <a:rPr lang="it-IT" dirty="0" smtClean="0">
                <a:ea typeface="+mn-ea"/>
              </a:rPr>
              <a:t> </a:t>
            </a:r>
            <a:r>
              <a:rPr lang="it-IT" dirty="0" err="1" smtClean="0">
                <a:ea typeface="+mn-ea"/>
              </a:rPr>
              <a:t>labour</a:t>
            </a:r>
            <a:r>
              <a:rPr lang="it-IT" dirty="0" smtClean="0">
                <a:ea typeface="+mn-ea"/>
              </a:rPr>
              <a:t> </a:t>
            </a:r>
            <a:r>
              <a:rPr lang="it-IT" dirty="0" err="1" smtClean="0">
                <a:ea typeface="+mn-ea"/>
              </a:rPr>
              <a:t>at</a:t>
            </a:r>
            <a:r>
              <a:rPr lang="it-IT" dirty="0" smtClean="0">
                <a:ea typeface="+mn-ea"/>
              </a:rPr>
              <a:t> a </a:t>
            </a:r>
            <a:r>
              <a:rPr lang="it-IT" dirty="0" err="1" smtClean="0">
                <a:ea typeface="+mn-ea"/>
              </a:rPr>
              <a:t>decent</a:t>
            </a:r>
            <a:r>
              <a:rPr lang="it-IT" dirty="0" smtClean="0">
                <a:ea typeface="+mn-ea"/>
              </a:rPr>
              <a:t> minimum </a:t>
            </a:r>
            <a:r>
              <a:rPr lang="it-IT" dirty="0" err="1" smtClean="0">
                <a:ea typeface="+mn-ea"/>
              </a:rPr>
              <a:t>wage</a:t>
            </a:r>
            <a:r>
              <a:rPr lang="it-IT" dirty="0" smtClean="0">
                <a:ea typeface="+mn-ea"/>
              </a:rPr>
              <a:t>.</a:t>
            </a:r>
          </a:p>
          <a:p>
            <a:pPr lvl="1" fontAlgn="auto">
              <a:spcAft>
                <a:spcPts val="0"/>
              </a:spcAft>
              <a:buClr>
                <a:schemeClr val="accent1">
                  <a:lumMod val="60000"/>
                  <a:lumOff val="40000"/>
                </a:schemeClr>
              </a:buClr>
              <a:buFont typeface="Wingdings" pitchFamily="2" charset="2"/>
              <a:buChar char="n"/>
              <a:defRPr/>
            </a:pPr>
            <a:r>
              <a:rPr lang="it-IT" dirty="0" err="1" smtClean="0">
                <a:ea typeface="+mn-ea"/>
              </a:rPr>
              <a:t>It</a:t>
            </a:r>
            <a:r>
              <a:rPr lang="it-IT" dirty="0" smtClean="0">
                <a:ea typeface="+mn-ea"/>
              </a:rPr>
              <a:t> </a:t>
            </a:r>
            <a:r>
              <a:rPr lang="it-IT" dirty="0" err="1" smtClean="0">
                <a:ea typeface="+mn-ea"/>
              </a:rPr>
              <a:t>is</a:t>
            </a:r>
            <a:r>
              <a:rPr lang="it-IT" dirty="0" smtClean="0">
                <a:ea typeface="+mn-ea"/>
              </a:rPr>
              <a:t> a </a:t>
            </a:r>
            <a:r>
              <a:rPr lang="it-IT" b="1" dirty="0" smtClean="0">
                <a:ea typeface="+mn-ea"/>
              </a:rPr>
              <a:t>self-</a:t>
            </a:r>
            <a:r>
              <a:rPr lang="it-IT" b="1" dirty="0" err="1" smtClean="0">
                <a:ea typeface="+mn-ea"/>
              </a:rPr>
              <a:t>targeting</a:t>
            </a:r>
            <a:r>
              <a:rPr lang="it-IT" b="1" dirty="0" smtClean="0">
                <a:ea typeface="+mn-ea"/>
              </a:rPr>
              <a:t> </a:t>
            </a:r>
            <a:r>
              <a:rPr lang="it-IT" dirty="0" err="1" smtClean="0">
                <a:ea typeface="+mn-ea"/>
              </a:rPr>
              <a:t>programme</a:t>
            </a:r>
            <a:r>
              <a:rPr lang="it-IT" dirty="0" smtClean="0">
                <a:ea typeface="+mn-ea"/>
              </a:rPr>
              <a:t>: </a:t>
            </a:r>
            <a:r>
              <a:rPr lang="it-IT" dirty="0" err="1">
                <a:ea typeface="+mn-ea"/>
              </a:rPr>
              <a:t>anyone</a:t>
            </a:r>
            <a:r>
              <a:rPr lang="it-IT" dirty="0">
                <a:ea typeface="+mn-ea"/>
              </a:rPr>
              <a:t> </a:t>
            </a:r>
            <a:r>
              <a:rPr lang="it-IT" dirty="0" err="1">
                <a:ea typeface="+mn-ea"/>
              </a:rPr>
              <a:t>who</a:t>
            </a:r>
            <a:r>
              <a:rPr lang="it-IT" dirty="0">
                <a:ea typeface="+mn-ea"/>
              </a:rPr>
              <a:t> </a:t>
            </a:r>
            <a:r>
              <a:rPr lang="it-IT" dirty="0" err="1">
                <a:ea typeface="+mn-ea"/>
              </a:rPr>
              <a:t>is</a:t>
            </a:r>
            <a:r>
              <a:rPr lang="it-IT" dirty="0">
                <a:ea typeface="+mn-ea"/>
              </a:rPr>
              <a:t> </a:t>
            </a:r>
            <a:r>
              <a:rPr lang="it-IT" dirty="0" err="1">
                <a:ea typeface="+mn-ea"/>
              </a:rPr>
              <a:t>willing</a:t>
            </a:r>
            <a:r>
              <a:rPr lang="it-IT" dirty="0">
                <a:ea typeface="+mn-ea"/>
              </a:rPr>
              <a:t> </a:t>
            </a:r>
            <a:r>
              <a:rPr lang="it-IT" dirty="0" smtClean="0">
                <a:ea typeface="+mn-ea"/>
              </a:rPr>
              <a:t>to do </a:t>
            </a:r>
            <a:r>
              <a:rPr lang="it-IT" dirty="0" err="1">
                <a:ea typeface="+mn-ea"/>
              </a:rPr>
              <a:t>unskilled</a:t>
            </a:r>
            <a:r>
              <a:rPr lang="it-IT" dirty="0">
                <a:ea typeface="+mn-ea"/>
              </a:rPr>
              <a:t> </a:t>
            </a:r>
            <a:r>
              <a:rPr lang="it-IT" dirty="0" err="1">
                <a:ea typeface="+mn-ea"/>
              </a:rPr>
              <a:t>manual</a:t>
            </a:r>
            <a:r>
              <a:rPr lang="it-IT" dirty="0">
                <a:ea typeface="+mn-ea"/>
              </a:rPr>
              <a:t> </a:t>
            </a:r>
            <a:r>
              <a:rPr lang="it-IT" dirty="0" err="1">
                <a:ea typeface="+mn-ea"/>
              </a:rPr>
              <a:t>labour</a:t>
            </a:r>
            <a:r>
              <a:rPr lang="it-IT" dirty="0">
                <a:ea typeface="+mn-ea"/>
              </a:rPr>
              <a:t> </a:t>
            </a:r>
            <a:r>
              <a:rPr lang="it-IT" dirty="0" err="1">
                <a:ea typeface="+mn-ea"/>
              </a:rPr>
              <a:t>at</a:t>
            </a:r>
            <a:r>
              <a:rPr lang="it-IT" dirty="0">
                <a:ea typeface="+mn-ea"/>
              </a:rPr>
              <a:t> the minimum </a:t>
            </a:r>
            <a:r>
              <a:rPr lang="it-IT" dirty="0" err="1">
                <a:ea typeface="+mn-ea"/>
              </a:rPr>
              <a:t>wage</a:t>
            </a:r>
            <a:r>
              <a:rPr lang="it-IT" dirty="0">
                <a:ea typeface="+mn-ea"/>
              </a:rPr>
              <a:t> </a:t>
            </a:r>
            <a:r>
              <a:rPr lang="it-IT" dirty="0" err="1" smtClean="0">
                <a:ea typeface="+mn-ea"/>
              </a:rPr>
              <a:t>is</a:t>
            </a:r>
            <a:r>
              <a:rPr lang="it-IT" dirty="0" smtClean="0">
                <a:ea typeface="+mn-ea"/>
              </a:rPr>
              <a:t> </a:t>
            </a:r>
            <a:r>
              <a:rPr lang="it-IT" dirty="0" err="1" smtClean="0">
                <a:ea typeface="+mn-ea"/>
              </a:rPr>
              <a:t>presumed</a:t>
            </a:r>
            <a:r>
              <a:rPr lang="it-IT" dirty="0" smtClean="0">
                <a:ea typeface="+mn-ea"/>
              </a:rPr>
              <a:t> </a:t>
            </a:r>
            <a:r>
              <a:rPr lang="it-IT" dirty="0">
                <a:ea typeface="+mn-ea"/>
              </a:rPr>
              <a:t>to be in </a:t>
            </a:r>
            <a:r>
              <a:rPr lang="it-IT" dirty="0" err="1">
                <a:ea typeface="+mn-ea"/>
              </a:rPr>
              <a:t>need</a:t>
            </a:r>
            <a:r>
              <a:rPr lang="it-IT" dirty="0">
                <a:ea typeface="+mn-ea"/>
              </a:rPr>
              <a:t> of public </a:t>
            </a:r>
            <a:r>
              <a:rPr lang="it-IT" dirty="0" err="1" smtClean="0">
                <a:ea typeface="+mn-ea"/>
              </a:rPr>
              <a:t>support</a:t>
            </a:r>
            <a:r>
              <a:rPr lang="it-IT" dirty="0" smtClean="0">
                <a:ea typeface="+mn-ea"/>
              </a:rPr>
              <a:t>.</a:t>
            </a:r>
          </a:p>
          <a:p>
            <a:pPr fontAlgn="auto">
              <a:spcAft>
                <a:spcPts val="0"/>
              </a:spcAft>
              <a:buFont typeface="Wingdings" pitchFamily="2" charset="2"/>
              <a:buChar char="n"/>
              <a:defRPr/>
            </a:pPr>
            <a:r>
              <a:rPr lang="it-IT" dirty="0" err="1">
                <a:ea typeface="+mn-ea"/>
              </a:rPr>
              <a:t>A</a:t>
            </a:r>
            <a:r>
              <a:rPr lang="it-IT" dirty="0" err="1" smtClean="0">
                <a:ea typeface="+mn-ea"/>
              </a:rPr>
              <a:t>ny</a:t>
            </a:r>
            <a:r>
              <a:rPr lang="it-IT" dirty="0" smtClean="0">
                <a:ea typeface="+mn-ea"/>
              </a:rPr>
              <a:t> </a:t>
            </a:r>
            <a:r>
              <a:rPr lang="it-IT" dirty="0" err="1">
                <a:ea typeface="+mn-ea"/>
              </a:rPr>
              <a:t>adult</a:t>
            </a:r>
            <a:r>
              <a:rPr lang="it-IT" dirty="0">
                <a:ea typeface="+mn-ea"/>
              </a:rPr>
              <a:t> </a:t>
            </a:r>
            <a:r>
              <a:rPr lang="it-IT" dirty="0" err="1">
                <a:ea typeface="+mn-ea"/>
              </a:rPr>
              <a:t>who</a:t>
            </a:r>
            <a:r>
              <a:rPr lang="it-IT" dirty="0">
                <a:ea typeface="+mn-ea"/>
              </a:rPr>
              <a:t> </a:t>
            </a:r>
            <a:r>
              <a:rPr lang="it-IT" dirty="0" err="1" smtClean="0">
                <a:ea typeface="+mn-ea"/>
              </a:rPr>
              <a:t>applies</a:t>
            </a:r>
            <a:r>
              <a:rPr lang="it-IT" dirty="0" smtClean="0">
                <a:ea typeface="+mn-ea"/>
              </a:rPr>
              <a:t> for </a:t>
            </a:r>
            <a:r>
              <a:rPr lang="it-IT" dirty="0">
                <a:ea typeface="+mn-ea"/>
              </a:rPr>
              <a:t>work </a:t>
            </a:r>
            <a:r>
              <a:rPr lang="it-IT" dirty="0" err="1">
                <a:ea typeface="+mn-ea"/>
              </a:rPr>
              <a:t>is</a:t>
            </a:r>
            <a:r>
              <a:rPr lang="it-IT" dirty="0">
                <a:ea typeface="+mn-ea"/>
              </a:rPr>
              <a:t> </a:t>
            </a:r>
            <a:r>
              <a:rPr lang="it-IT" dirty="0" err="1">
                <a:ea typeface="+mn-ea"/>
              </a:rPr>
              <a:t>entitled</a:t>
            </a:r>
            <a:r>
              <a:rPr lang="it-IT" dirty="0">
                <a:ea typeface="+mn-ea"/>
              </a:rPr>
              <a:t> to </a:t>
            </a:r>
            <a:r>
              <a:rPr lang="it-IT" dirty="0" err="1">
                <a:ea typeface="+mn-ea"/>
              </a:rPr>
              <a:t>being</a:t>
            </a:r>
            <a:r>
              <a:rPr lang="it-IT" dirty="0">
                <a:ea typeface="+mn-ea"/>
              </a:rPr>
              <a:t> </a:t>
            </a:r>
            <a:r>
              <a:rPr lang="it-IT" dirty="0" err="1">
                <a:ea typeface="+mn-ea"/>
              </a:rPr>
              <a:t>employed</a:t>
            </a:r>
            <a:r>
              <a:rPr lang="it-IT" dirty="0">
                <a:ea typeface="+mn-ea"/>
              </a:rPr>
              <a:t> </a:t>
            </a:r>
            <a:r>
              <a:rPr lang="it-IT" dirty="0" err="1" smtClean="0">
                <a:ea typeface="+mn-ea"/>
              </a:rPr>
              <a:t>within</a:t>
            </a:r>
            <a:r>
              <a:rPr lang="it-IT" dirty="0" smtClean="0">
                <a:ea typeface="+mn-ea"/>
              </a:rPr>
              <a:t> </a:t>
            </a:r>
            <a:r>
              <a:rPr lang="it-IT" dirty="0">
                <a:ea typeface="+mn-ea"/>
              </a:rPr>
              <a:t>15 </a:t>
            </a:r>
            <a:r>
              <a:rPr lang="it-IT" dirty="0" err="1">
                <a:ea typeface="+mn-ea"/>
              </a:rPr>
              <a:t>days</a:t>
            </a:r>
            <a:r>
              <a:rPr lang="it-IT" dirty="0" smtClean="0">
                <a:ea typeface="+mn-ea"/>
              </a:rPr>
              <a:t>. </a:t>
            </a:r>
          </a:p>
          <a:p>
            <a:pPr lvl="1" fontAlgn="auto">
              <a:spcAft>
                <a:spcPts val="0"/>
              </a:spcAft>
              <a:buClr>
                <a:schemeClr val="accent1">
                  <a:lumMod val="60000"/>
                  <a:lumOff val="40000"/>
                </a:schemeClr>
              </a:buClr>
              <a:buFont typeface="Wingdings" pitchFamily="2" charset="2"/>
              <a:buChar char="n"/>
              <a:defRPr/>
            </a:pPr>
            <a:r>
              <a:rPr lang="it-IT" dirty="0" err="1" smtClean="0">
                <a:ea typeface="+mn-ea"/>
              </a:rPr>
              <a:t>It</a:t>
            </a:r>
            <a:r>
              <a:rPr lang="it-IT" dirty="0" smtClean="0">
                <a:ea typeface="+mn-ea"/>
              </a:rPr>
              <a:t> </a:t>
            </a:r>
            <a:r>
              <a:rPr lang="it-IT" dirty="0" err="1" smtClean="0">
                <a:ea typeface="+mn-ea"/>
              </a:rPr>
              <a:t>is</a:t>
            </a:r>
            <a:r>
              <a:rPr lang="it-IT" dirty="0" smtClean="0">
                <a:ea typeface="+mn-ea"/>
              </a:rPr>
              <a:t> a </a:t>
            </a:r>
            <a:r>
              <a:rPr lang="it-IT" b="1" dirty="0" err="1" smtClean="0">
                <a:ea typeface="+mn-ea"/>
              </a:rPr>
              <a:t>demand-driven</a:t>
            </a:r>
            <a:r>
              <a:rPr lang="it-IT" b="1" dirty="0" smtClean="0">
                <a:ea typeface="+mn-ea"/>
              </a:rPr>
              <a:t> </a:t>
            </a:r>
            <a:r>
              <a:rPr lang="it-IT" dirty="0" err="1" smtClean="0">
                <a:ea typeface="+mn-ea"/>
              </a:rPr>
              <a:t>programme</a:t>
            </a:r>
            <a:r>
              <a:rPr lang="it-IT" dirty="0" smtClean="0">
                <a:ea typeface="+mn-ea"/>
              </a:rPr>
              <a:t>. State </a:t>
            </a:r>
            <a:r>
              <a:rPr lang="it-IT" dirty="0" err="1" smtClean="0">
                <a:ea typeface="+mn-ea"/>
              </a:rPr>
              <a:t>support</a:t>
            </a:r>
            <a:r>
              <a:rPr lang="it-IT" dirty="0" smtClean="0">
                <a:ea typeface="+mn-ea"/>
              </a:rPr>
              <a:t> </a:t>
            </a:r>
            <a:r>
              <a:rPr lang="it-IT" dirty="0" err="1" smtClean="0">
                <a:ea typeface="+mn-ea"/>
              </a:rPr>
              <a:t>is</a:t>
            </a:r>
            <a:r>
              <a:rPr lang="it-IT" dirty="0" smtClean="0">
                <a:ea typeface="+mn-ea"/>
              </a:rPr>
              <a:t> </a:t>
            </a:r>
            <a:r>
              <a:rPr lang="it-IT" dirty="0" err="1" smtClean="0">
                <a:ea typeface="+mn-ea"/>
              </a:rPr>
              <a:t>activated</a:t>
            </a:r>
            <a:r>
              <a:rPr lang="it-IT" dirty="0" smtClean="0">
                <a:ea typeface="+mn-ea"/>
              </a:rPr>
              <a:t> from the bottom, </a:t>
            </a:r>
            <a:r>
              <a:rPr lang="it-IT" dirty="0" err="1" smtClean="0">
                <a:ea typeface="+mn-ea"/>
              </a:rPr>
              <a:t>rather</a:t>
            </a:r>
            <a:r>
              <a:rPr lang="it-IT" dirty="0" smtClean="0">
                <a:ea typeface="+mn-ea"/>
              </a:rPr>
              <a:t> </a:t>
            </a:r>
            <a:r>
              <a:rPr lang="it-IT" dirty="0" err="1" smtClean="0">
                <a:ea typeface="+mn-ea"/>
              </a:rPr>
              <a:t>than</a:t>
            </a:r>
            <a:r>
              <a:rPr lang="it-IT" dirty="0" smtClean="0">
                <a:ea typeface="+mn-ea"/>
              </a:rPr>
              <a:t> from the top.</a:t>
            </a:r>
          </a:p>
          <a:p>
            <a:pPr lvl="1" indent="0" fontAlgn="auto">
              <a:spcAft>
                <a:spcPts val="0"/>
              </a:spcAft>
              <a:buClr>
                <a:schemeClr val="accent1">
                  <a:lumMod val="60000"/>
                  <a:lumOff val="40000"/>
                </a:schemeClr>
              </a:buClr>
              <a:buFont typeface="Wingdings" pitchFamily="2" charset="2"/>
              <a:buNone/>
              <a:defRPr/>
            </a:pPr>
            <a:endParaRPr lang="it-IT" dirty="0" smtClean="0">
              <a:ea typeface="+mn-ea"/>
            </a:endParaRPr>
          </a:p>
          <a:p>
            <a:pPr lvl="1" fontAlgn="auto">
              <a:spcAft>
                <a:spcPts val="0"/>
              </a:spcAft>
              <a:buClr>
                <a:schemeClr val="accent1">
                  <a:lumMod val="60000"/>
                  <a:lumOff val="40000"/>
                </a:schemeClr>
              </a:buClr>
              <a:buFont typeface="Wingdings" pitchFamily="2" charset="2"/>
              <a:buChar char="n"/>
              <a:defRPr/>
            </a:pPr>
            <a:endParaRPr lang="it-IT" dirty="0" smtClean="0">
              <a:ea typeface="+mn-e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r>
              <a:rPr lang="it-IT">
                <a:latin typeface="Rockwell" charset="0"/>
              </a:rPr>
              <a:t>The Act – Basic Features</a:t>
            </a:r>
          </a:p>
        </p:txBody>
      </p:sp>
      <p:sp>
        <p:nvSpPr>
          <p:cNvPr id="3" name="Segnaposto contenuto 2"/>
          <p:cNvSpPr>
            <a:spLocks noGrp="1"/>
          </p:cNvSpPr>
          <p:nvPr>
            <p:ph idx="1"/>
          </p:nvPr>
        </p:nvSpPr>
        <p:spPr>
          <a:xfrm>
            <a:off x="498475" y="1371600"/>
            <a:ext cx="7556500" cy="5029200"/>
          </a:xfrm>
        </p:spPr>
        <p:txBody>
          <a:bodyPr rtlCol="0">
            <a:normAutofit/>
          </a:bodyPr>
          <a:lstStyle/>
          <a:p>
            <a:pPr fontAlgn="auto">
              <a:spcAft>
                <a:spcPts val="0"/>
              </a:spcAft>
              <a:buFont typeface="Wingdings" pitchFamily="2" charset="2"/>
              <a:buChar char="n"/>
              <a:defRPr/>
            </a:pPr>
            <a:r>
              <a:rPr lang="it-IT" dirty="0" err="1"/>
              <a:t>Limitations</a:t>
            </a:r>
            <a:r>
              <a:rPr lang="it-IT" dirty="0"/>
              <a:t>:</a:t>
            </a:r>
          </a:p>
          <a:p>
            <a:pPr lvl="1" fontAlgn="auto">
              <a:spcAft>
                <a:spcPts val="0"/>
              </a:spcAft>
              <a:buClr>
                <a:schemeClr val="accent1">
                  <a:lumMod val="60000"/>
                  <a:lumOff val="40000"/>
                </a:schemeClr>
              </a:buClr>
              <a:buFont typeface="Wingdings" pitchFamily="2" charset="2"/>
              <a:buChar char="n"/>
              <a:defRPr/>
            </a:pPr>
            <a:r>
              <a:rPr lang="it-IT" dirty="0"/>
              <a:t>the work </a:t>
            </a:r>
            <a:r>
              <a:rPr lang="it-IT" dirty="0" err="1"/>
              <a:t>guarantee</a:t>
            </a:r>
            <a:r>
              <a:rPr lang="it-IT" dirty="0"/>
              <a:t> </a:t>
            </a:r>
            <a:r>
              <a:rPr lang="it-IT" dirty="0" err="1"/>
              <a:t>applies</a:t>
            </a:r>
            <a:r>
              <a:rPr lang="it-IT" dirty="0"/>
              <a:t> in </a:t>
            </a:r>
            <a:r>
              <a:rPr lang="it-IT" dirty="0" err="1"/>
              <a:t>rural</a:t>
            </a:r>
            <a:r>
              <a:rPr lang="it-IT" dirty="0"/>
              <a:t> </a:t>
            </a:r>
            <a:r>
              <a:rPr lang="it-IT" dirty="0" err="1"/>
              <a:t>areas</a:t>
            </a:r>
            <a:r>
              <a:rPr lang="it-IT" dirty="0"/>
              <a:t> </a:t>
            </a:r>
            <a:r>
              <a:rPr lang="it-IT" dirty="0" err="1"/>
              <a:t>only</a:t>
            </a:r>
            <a:endParaRPr lang="it-IT" dirty="0"/>
          </a:p>
          <a:p>
            <a:pPr lvl="1" fontAlgn="auto">
              <a:spcAft>
                <a:spcPts val="0"/>
              </a:spcAft>
              <a:buClr>
                <a:schemeClr val="accent1">
                  <a:lumMod val="60000"/>
                  <a:lumOff val="40000"/>
                </a:schemeClr>
              </a:buClr>
              <a:buFont typeface="Wingdings" pitchFamily="2" charset="2"/>
              <a:buChar char="n"/>
              <a:defRPr/>
            </a:pPr>
            <a:r>
              <a:rPr lang="it-IT" dirty="0" err="1" smtClean="0"/>
              <a:t>it</a:t>
            </a:r>
            <a:r>
              <a:rPr lang="it-IT" dirty="0" smtClean="0"/>
              <a:t> </a:t>
            </a:r>
            <a:r>
              <a:rPr lang="it-IT" dirty="0" err="1" smtClean="0"/>
              <a:t>is</a:t>
            </a:r>
            <a:r>
              <a:rPr lang="it-IT" dirty="0" smtClean="0"/>
              <a:t> </a:t>
            </a:r>
            <a:r>
              <a:rPr lang="it-IT" dirty="0" err="1" smtClean="0"/>
              <a:t>limited</a:t>
            </a:r>
            <a:r>
              <a:rPr lang="it-IT" dirty="0" smtClean="0"/>
              <a:t> to 100 </a:t>
            </a:r>
            <a:r>
              <a:rPr lang="it-IT" dirty="0" err="1" smtClean="0"/>
              <a:t>days</a:t>
            </a:r>
            <a:r>
              <a:rPr lang="it-IT" dirty="0" smtClean="0"/>
              <a:t> per </a:t>
            </a:r>
            <a:r>
              <a:rPr lang="it-IT" dirty="0" err="1" smtClean="0"/>
              <a:t>household</a:t>
            </a:r>
            <a:r>
              <a:rPr lang="it-IT" dirty="0" smtClean="0"/>
              <a:t> per </a:t>
            </a:r>
            <a:r>
              <a:rPr lang="it-IT" dirty="0" err="1" smtClean="0"/>
              <a:t>year</a:t>
            </a:r>
            <a:endParaRPr lang="it-IT" dirty="0" smtClean="0"/>
          </a:p>
          <a:p>
            <a:pPr fontAlgn="auto">
              <a:spcAft>
                <a:spcPts val="0"/>
              </a:spcAft>
              <a:buFont typeface="Wingdings" pitchFamily="2" charset="2"/>
              <a:buChar char="n"/>
              <a:defRPr/>
            </a:pPr>
            <a:r>
              <a:rPr lang="it-IT" dirty="0" err="1" smtClean="0"/>
              <a:t>Workers</a:t>
            </a:r>
            <a:r>
              <a:rPr lang="it-IT" dirty="0" smtClean="0"/>
              <a:t>’ </a:t>
            </a:r>
            <a:r>
              <a:rPr lang="it-IT" dirty="0" err="1" smtClean="0"/>
              <a:t>Entitlements</a:t>
            </a:r>
            <a:r>
              <a:rPr lang="it-IT" dirty="0" smtClean="0"/>
              <a:t>:</a:t>
            </a:r>
          </a:p>
          <a:p>
            <a:pPr lvl="1" fontAlgn="auto">
              <a:spcAft>
                <a:spcPts val="0"/>
              </a:spcAft>
              <a:buClr>
                <a:schemeClr val="accent1">
                  <a:lumMod val="60000"/>
                  <a:lumOff val="40000"/>
                </a:schemeClr>
              </a:buClr>
              <a:buFont typeface="Wingdings" pitchFamily="2" charset="2"/>
              <a:buChar char="n"/>
              <a:defRPr/>
            </a:pPr>
            <a:r>
              <a:rPr lang="it-IT" dirty="0" smtClean="0"/>
              <a:t>Minimum </a:t>
            </a:r>
            <a:r>
              <a:rPr lang="it-IT" dirty="0" err="1" smtClean="0"/>
              <a:t>wage</a:t>
            </a:r>
            <a:r>
              <a:rPr lang="it-IT" dirty="0" smtClean="0"/>
              <a:t> (</a:t>
            </a:r>
            <a:r>
              <a:rPr lang="it-IT" dirty="0" err="1" smtClean="0"/>
              <a:t>supposedly</a:t>
            </a:r>
            <a:r>
              <a:rPr lang="it-IT" dirty="0" smtClean="0"/>
              <a:t> </a:t>
            </a:r>
            <a:r>
              <a:rPr lang="it-IT" dirty="0" err="1" smtClean="0"/>
              <a:t>paid</a:t>
            </a:r>
            <a:r>
              <a:rPr lang="it-IT" dirty="0" smtClean="0"/>
              <a:t> </a:t>
            </a:r>
            <a:r>
              <a:rPr lang="it-IT" dirty="0" err="1" smtClean="0"/>
              <a:t>weekly</a:t>
            </a:r>
            <a:r>
              <a:rPr lang="it-IT" dirty="0" smtClean="0"/>
              <a:t>)</a:t>
            </a:r>
          </a:p>
          <a:p>
            <a:pPr lvl="2" fontAlgn="auto">
              <a:spcAft>
                <a:spcPts val="0"/>
              </a:spcAft>
              <a:buFont typeface="Wingdings" pitchFamily="2" charset="2"/>
              <a:buChar char="n"/>
              <a:defRPr/>
            </a:pPr>
            <a:r>
              <a:rPr lang="it-IT" dirty="0" smtClean="0"/>
              <a:t>The </a:t>
            </a:r>
            <a:r>
              <a:rPr lang="it-IT" dirty="0" err="1" smtClean="0"/>
              <a:t>same</a:t>
            </a:r>
            <a:r>
              <a:rPr lang="it-IT" dirty="0" smtClean="0"/>
              <a:t> for men and </a:t>
            </a:r>
            <a:r>
              <a:rPr lang="it-IT" dirty="0" err="1" smtClean="0"/>
              <a:t>women</a:t>
            </a:r>
            <a:r>
              <a:rPr lang="it-IT" dirty="0" smtClean="0"/>
              <a:t>  </a:t>
            </a:r>
          </a:p>
          <a:p>
            <a:pPr lvl="1" fontAlgn="auto">
              <a:spcAft>
                <a:spcPts val="0"/>
              </a:spcAft>
              <a:buClr>
                <a:schemeClr val="accent1">
                  <a:lumMod val="60000"/>
                  <a:lumOff val="40000"/>
                </a:schemeClr>
              </a:buClr>
              <a:buFont typeface="Wingdings" pitchFamily="2" charset="2"/>
              <a:buChar char="n"/>
              <a:defRPr/>
            </a:pPr>
            <a:r>
              <a:rPr lang="it-IT" dirty="0" err="1" smtClean="0"/>
              <a:t>Unemployment</a:t>
            </a:r>
            <a:r>
              <a:rPr lang="it-IT" dirty="0" smtClean="0"/>
              <a:t> </a:t>
            </a:r>
            <a:r>
              <a:rPr lang="it-IT" dirty="0" err="1" smtClean="0"/>
              <a:t>allowance</a:t>
            </a:r>
            <a:r>
              <a:rPr lang="it-IT" dirty="0" smtClean="0"/>
              <a:t> </a:t>
            </a:r>
            <a:r>
              <a:rPr lang="it-IT" dirty="0" err="1" smtClean="0"/>
              <a:t>if</a:t>
            </a:r>
            <a:r>
              <a:rPr lang="it-IT" dirty="0" smtClean="0"/>
              <a:t> job </a:t>
            </a:r>
            <a:r>
              <a:rPr lang="it-IT" dirty="0" err="1" smtClean="0"/>
              <a:t>is</a:t>
            </a:r>
            <a:r>
              <a:rPr lang="it-IT" dirty="0" smtClean="0"/>
              <a:t> </a:t>
            </a:r>
            <a:r>
              <a:rPr lang="it-IT" dirty="0" err="1" smtClean="0"/>
              <a:t>not</a:t>
            </a:r>
            <a:r>
              <a:rPr lang="it-IT" dirty="0" smtClean="0"/>
              <a:t> </a:t>
            </a:r>
            <a:r>
              <a:rPr lang="it-IT" dirty="0" err="1" smtClean="0"/>
              <a:t>provided</a:t>
            </a:r>
            <a:r>
              <a:rPr lang="it-IT" dirty="0" smtClean="0"/>
              <a:t> </a:t>
            </a:r>
            <a:r>
              <a:rPr lang="it-IT" dirty="0" err="1" smtClean="0"/>
              <a:t>within</a:t>
            </a:r>
            <a:r>
              <a:rPr lang="it-IT" dirty="0" smtClean="0"/>
              <a:t> 15 </a:t>
            </a:r>
            <a:r>
              <a:rPr lang="it-IT" dirty="0" err="1" smtClean="0"/>
              <a:t>days</a:t>
            </a:r>
            <a:r>
              <a:rPr lang="it-IT" dirty="0" smtClean="0"/>
              <a:t> </a:t>
            </a:r>
          </a:p>
          <a:p>
            <a:pPr lvl="1" fontAlgn="auto">
              <a:spcAft>
                <a:spcPts val="0"/>
              </a:spcAft>
              <a:buClr>
                <a:schemeClr val="accent1">
                  <a:lumMod val="60000"/>
                  <a:lumOff val="40000"/>
                </a:schemeClr>
              </a:buClr>
              <a:buFont typeface="Wingdings" pitchFamily="2" charset="2"/>
              <a:buChar char="n"/>
              <a:defRPr/>
            </a:pPr>
            <a:r>
              <a:rPr lang="it-IT" dirty="0" err="1" smtClean="0"/>
              <a:t>Facilities</a:t>
            </a:r>
            <a:r>
              <a:rPr lang="it-IT" dirty="0" smtClean="0"/>
              <a:t> </a:t>
            </a:r>
            <a:r>
              <a:rPr lang="it-IT" dirty="0" err="1" smtClean="0"/>
              <a:t>at</a:t>
            </a:r>
            <a:r>
              <a:rPr lang="it-IT" dirty="0" smtClean="0"/>
              <a:t> the </a:t>
            </a:r>
            <a:r>
              <a:rPr lang="it-IT" dirty="0" err="1" smtClean="0"/>
              <a:t>worksite</a:t>
            </a:r>
            <a:endParaRPr lang="it-IT" dirty="0" smtClean="0"/>
          </a:p>
          <a:p>
            <a:pPr lvl="1" fontAlgn="auto">
              <a:spcAft>
                <a:spcPts val="0"/>
              </a:spcAft>
              <a:buClr>
                <a:schemeClr val="accent1">
                  <a:lumMod val="60000"/>
                  <a:lumOff val="40000"/>
                </a:schemeClr>
              </a:buClr>
              <a:buFont typeface="Wingdings" pitchFamily="2" charset="2"/>
              <a:buChar char="n"/>
              <a:defRPr/>
            </a:pPr>
            <a:r>
              <a:rPr lang="it-IT" dirty="0" err="1" smtClean="0"/>
              <a:t>Employment</a:t>
            </a:r>
            <a:r>
              <a:rPr lang="it-IT" dirty="0" smtClean="0"/>
              <a:t> </a:t>
            </a:r>
            <a:r>
              <a:rPr lang="it-IT" dirty="0" err="1" smtClean="0"/>
              <a:t>should</a:t>
            </a:r>
            <a:r>
              <a:rPr lang="it-IT" dirty="0" smtClean="0"/>
              <a:t> be </a:t>
            </a:r>
            <a:r>
              <a:rPr lang="it-IT" dirty="0" err="1" smtClean="0"/>
              <a:t>provided</a:t>
            </a:r>
            <a:r>
              <a:rPr lang="it-IT" dirty="0" smtClean="0"/>
              <a:t> </a:t>
            </a:r>
            <a:r>
              <a:rPr lang="it-IT" dirty="0" err="1" smtClean="0"/>
              <a:t>within</a:t>
            </a:r>
            <a:r>
              <a:rPr lang="it-IT" dirty="0" smtClean="0"/>
              <a:t> 5km from the </a:t>
            </a:r>
            <a:r>
              <a:rPr lang="it-IT" dirty="0" err="1" smtClean="0"/>
              <a:t>village</a:t>
            </a:r>
            <a:r>
              <a:rPr lang="it-IT" dirty="0" smtClean="0"/>
              <a:t>. </a:t>
            </a:r>
          </a:p>
          <a:p>
            <a:pPr lvl="1" fontAlgn="auto">
              <a:spcAft>
                <a:spcPts val="0"/>
              </a:spcAft>
              <a:buClr>
                <a:schemeClr val="accent1">
                  <a:lumMod val="60000"/>
                  <a:lumOff val="40000"/>
                </a:schemeClr>
              </a:buClr>
              <a:buFont typeface="Wingdings" pitchFamily="2" charset="2"/>
              <a:buChar char="n"/>
              <a:defRPr/>
            </a:pPr>
            <a:r>
              <a:rPr lang="it-IT" dirty="0" err="1" smtClean="0"/>
              <a:t>Women</a:t>
            </a:r>
            <a:r>
              <a:rPr lang="it-IT" dirty="0" smtClean="0"/>
              <a:t> </a:t>
            </a:r>
            <a:r>
              <a:rPr lang="it-IT" dirty="0" err="1" smtClean="0"/>
              <a:t>should</a:t>
            </a:r>
            <a:r>
              <a:rPr lang="it-IT" dirty="0" smtClean="0"/>
              <a:t> </a:t>
            </a:r>
            <a:r>
              <a:rPr lang="it-IT" dirty="0" err="1" smtClean="0"/>
              <a:t>constitute</a:t>
            </a:r>
            <a:r>
              <a:rPr lang="it-IT" dirty="0" smtClean="0"/>
              <a:t> </a:t>
            </a:r>
            <a:r>
              <a:rPr lang="it-IT" dirty="0" err="1" smtClean="0"/>
              <a:t>at</a:t>
            </a:r>
            <a:r>
              <a:rPr lang="it-IT" dirty="0" smtClean="0"/>
              <a:t> </a:t>
            </a:r>
            <a:r>
              <a:rPr lang="it-IT" dirty="0" err="1" smtClean="0"/>
              <a:t>least</a:t>
            </a:r>
            <a:r>
              <a:rPr lang="it-IT" dirty="0" smtClean="0"/>
              <a:t> 1/3 of the </a:t>
            </a:r>
            <a:r>
              <a:rPr lang="it-IT" dirty="0" err="1" smtClean="0"/>
              <a:t>beneficiaries</a:t>
            </a:r>
            <a:endParaRPr lang="it-IT" dirty="0" smtClean="0"/>
          </a:p>
          <a:p>
            <a:pPr marL="228600" lvl="1">
              <a:spcBef>
                <a:spcPts val="2000"/>
              </a:spcBef>
              <a:defRPr/>
            </a:pPr>
            <a:r>
              <a:rPr lang="en-GB" dirty="0"/>
              <a:t>Contractors and usage of machine are </a:t>
            </a:r>
            <a:r>
              <a:rPr lang="en-GB" dirty="0" smtClean="0"/>
              <a:t>officially banned</a:t>
            </a:r>
            <a:endParaRPr lang="it-IT"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it-IT">
                <a:latin typeface="Rockwell" charset="0"/>
              </a:rPr>
              <a:t>The Act – Basic Features</a:t>
            </a:r>
          </a:p>
        </p:txBody>
      </p:sp>
      <p:sp>
        <p:nvSpPr>
          <p:cNvPr id="3" name="Segnaposto contenuto 2"/>
          <p:cNvSpPr>
            <a:spLocks noGrp="1"/>
          </p:cNvSpPr>
          <p:nvPr>
            <p:ph idx="1"/>
          </p:nvPr>
        </p:nvSpPr>
        <p:spPr>
          <a:xfrm>
            <a:off x="498475" y="1358900"/>
            <a:ext cx="7556500" cy="4767263"/>
          </a:xfrm>
        </p:spPr>
        <p:txBody>
          <a:bodyPr rtlCol="0">
            <a:normAutofit/>
          </a:bodyPr>
          <a:lstStyle/>
          <a:p>
            <a:pPr fontAlgn="auto">
              <a:spcAft>
                <a:spcPts val="0"/>
              </a:spcAft>
              <a:buFont typeface="Wingdings" pitchFamily="2" charset="2"/>
              <a:buChar char="n"/>
              <a:defRPr/>
            </a:pPr>
            <a:r>
              <a:rPr lang="it-IT" dirty="0" err="1" smtClean="0">
                <a:ea typeface="+mn-ea"/>
                <a:cs typeface="+mn-cs"/>
              </a:rPr>
              <a:t>Not</a:t>
            </a:r>
            <a:r>
              <a:rPr lang="it-IT" dirty="0" smtClean="0">
                <a:ea typeface="+mn-ea"/>
                <a:cs typeface="+mn-cs"/>
              </a:rPr>
              <a:t> </a:t>
            </a:r>
            <a:r>
              <a:rPr lang="it-IT" dirty="0" err="1" smtClean="0">
                <a:ea typeface="+mn-ea"/>
                <a:cs typeface="+mn-cs"/>
              </a:rPr>
              <a:t>every</a:t>
            </a:r>
            <a:r>
              <a:rPr lang="it-IT" dirty="0" smtClean="0">
                <a:ea typeface="+mn-ea"/>
                <a:cs typeface="+mn-cs"/>
              </a:rPr>
              <a:t> </a:t>
            </a:r>
            <a:r>
              <a:rPr lang="it-IT" dirty="0" err="1" smtClean="0">
                <a:ea typeface="+mn-ea"/>
                <a:cs typeface="+mn-cs"/>
              </a:rPr>
              <a:t>kind</a:t>
            </a:r>
            <a:r>
              <a:rPr lang="it-IT" dirty="0" smtClean="0">
                <a:ea typeface="+mn-ea"/>
                <a:cs typeface="+mn-cs"/>
              </a:rPr>
              <a:t> of work </a:t>
            </a:r>
            <a:r>
              <a:rPr lang="it-IT" dirty="0" err="1" smtClean="0">
                <a:ea typeface="+mn-ea"/>
                <a:cs typeface="+mn-cs"/>
              </a:rPr>
              <a:t>is</a:t>
            </a:r>
            <a:r>
              <a:rPr lang="it-IT" dirty="0" smtClean="0">
                <a:ea typeface="+mn-ea"/>
                <a:cs typeface="+mn-cs"/>
              </a:rPr>
              <a:t> </a:t>
            </a:r>
            <a:r>
              <a:rPr lang="it-IT" dirty="0" err="1" smtClean="0">
                <a:ea typeface="+mn-ea"/>
                <a:cs typeface="+mn-cs"/>
              </a:rPr>
              <a:t>allowed</a:t>
            </a:r>
            <a:r>
              <a:rPr lang="it-IT" dirty="0" smtClean="0">
                <a:ea typeface="+mn-ea"/>
                <a:cs typeface="+mn-cs"/>
              </a:rPr>
              <a:t> under the </a:t>
            </a:r>
            <a:r>
              <a:rPr lang="it-IT" dirty="0" err="1" smtClean="0">
                <a:ea typeface="+mn-ea"/>
                <a:cs typeface="+mn-cs"/>
              </a:rPr>
              <a:t>programme</a:t>
            </a:r>
            <a:r>
              <a:rPr lang="it-IT" dirty="0" smtClean="0">
                <a:ea typeface="+mn-ea"/>
                <a:cs typeface="+mn-cs"/>
              </a:rPr>
              <a:t>. </a:t>
            </a:r>
            <a:r>
              <a:rPr lang="it-IT" dirty="0" err="1" smtClean="0">
                <a:ea typeface="+mn-ea"/>
                <a:cs typeface="+mn-cs"/>
              </a:rPr>
              <a:t>There</a:t>
            </a:r>
            <a:r>
              <a:rPr lang="it-IT" dirty="0" smtClean="0">
                <a:ea typeface="+mn-ea"/>
                <a:cs typeface="+mn-cs"/>
              </a:rPr>
              <a:t> </a:t>
            </a:r>
            <a:r>
              <a:rPr lang="it-IT" dirty="0" err="1" smtClean="0">
                <a:ea typeface="+mn-ea"/>
                <a:cs typeface="+mn-cs"/>
              </a:rPr>
              <a:t>is</a:t>
            </a:r>
            <a:r>
              <a:rPr lang="it-IT" dirty="0" smtClean="0">
                <a:ea typeface="+mn-ea"/>
                <a:cs typeface="+mn-cs"/>
              </a:rPr>
              <a:t> a list of </a:t>
            </a:r>
            <a:r>
              <a:rPr lang="it-IT" dirty="0" err="1" smtClean="0">
                <a:ea typeface="+mn-ea"/>
                <a:cs typeface="+mn-cs"/>
              </a:rPr>
              <a:t>eligible</a:t>
            </a:r>
            <a:r>
              <a:rPr lang="it-IT" dirty="0" smtClean="0">
                <a:ea typeface="+mn-ea"/>
                <a:cs typeface="+mn-cs"/>
              </a:rPr>
              <a:t> </a:t>
            </a:r>
            <a:r>
              <a:rPr lang="it-IT" dirty="0" err="1">
                <a:ea typeface="+mn-ea"/>
                <a:cs typeface="+mn-cs"/>
              </a:rPr>
              <a:t>works</a:t>
            </a:r>
            <a:r>
              <a:rPr lang="it-IT" dirty="0">
                <a:ea typeface="+mn-ea"/>
                <a:cs typeface="+mn-cs"/>
              </a:rPr>
              <a:t> (Schedule I of the </a:t>
            </a:r>
            <a:r>
              <a:rPr lang="it-IT" dirty="0" err="1">
                <a:ea typeface="+mn-ea"/>
                <a:cs typeface="+mn-cs"/>
              </a:rPr>
              <a:t>Act</a:t>
            </a:r>
            <a:r>
              <a:rPr lang="it-IT" dirty="0" smtClean="0">
                <a:ea typeface="+mn-ea"/>
                <a:cs typeface="+mn-cs"/>
              </a:rPr>
              <a:t>).</a:t>
            </a:r>
          </a:p>
          <a:p>
            <a:pPr fontAlgn="auto">
              <a:spcAft>
                <a:spcPts val="0"/>
              </a:spcAft>
              <a:buFont typeface="Wingdings" pitchFamily="2" charset="2"/>
              <a:buChar char="n"/>
              <a:defRPr/>
            </a:pPr>
            <a:r>
              <a:rPr lang="it-IT" dirty="0" err="1" smtClean="0">
                <a:ea typeface="+mn-ea"/>
                <a:cs typeface="+mn-cs"/>
              </a:rPr>
              <a:t>Between</a:t>
            </a:r>
            <a:r>
              <a:rPr lang="it-IT" dirty="0" smtClean="0">
                <a:ea typeface="+mn-ea"/>
                <a:cs typeface="+mn-cs"/>
              </a:rPr>
              <a:t> 2006 and 2011 </a:t>
            </a:r>
            <a:r>
              <a:rPr lang="it-IT" dirty="0" err="1" smtClean="0">
                <a:ea typeface="+mn-ea"/>
                <a:cs typeface="+mn-cs"/>
              </a:rPr>
              <a:t>almost</a:t>
            </a:r>
            <a:r>
              <a:rPr lang="it-IT" dirty="0" smtClean="0">
                <a:ea typeface="+mn-ea"/>
                <a:cs typeface="+mn-cs"/>
              </a:rPr>
              <a:t> 51 per cent of the </a:t>
            </a:r>
            <a:r>
              <a:rPr lang="it-IT" dirty="0" err="1" smtClean="0">
                <a:ea typeface="+mn-ea"/>
                <a:cs typeface="+mn-cs"/>
              </a:rPr>
              <a:t>works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related</a:t>
            </a:r>
            <a:r>
              <a:rPr lang="it-IT" dirty="0">
                <a:ea typeface="+mn-ea"/>
                <a:cs typeface="+mn-cs"/>
              </a:rPr>
              <a:t> </a:t>
            </a:r>
            <a:r>
              <a:rPr lang="it-IT" dirty="0" smtClean="0">
                <a:ea typeface="+mn-ea"/>
                <a:cs typeface="+mn-cs"/>
              </a:rPr>
              <a:t>to water (water </a:t>
            </a:r>
            <a:r>
              <a:rPr lang="it-IT" dirty="0" err="1" smtClean="0">
                <a:ea typeface="+mn-ea"/>
                <a:cs typeface="+mn-cs"/>
              </a:rPr>
              <a:t>conservation</a:t>
            </a:r>
            <a:r>
              <a:rPr lang="it-IT" dirty="0" smtClean="0">
                <a:ea typeface="+mn-ea"/>
                <a:cs typeface="+mn-cs"/>
              </a:rPr>
              <a:t>, </a:t>
            </a:r>
            <a:r>
              <a:rPr lang="it-IT" dirty="0" err="1" smtClean="0">
                <a:ea typeface="+mn-ea"/>
                <a:cs typeface="+mn-cs"/>
              </a:rPr>
              <a:t>flood</a:t>
            </a:r>
            <a:r>
              <a:rPr lang="it-IT" dirty="0" smtClean="0">
                <a:ea typeface="+mn-ea"/>
                <a:cs typeface="+mn-cs"/>
              </a:rPr>
              <a:t> control, </a:t>
            </a:r>
            <a:r>
              <a:rPr lang="it-IT" dirty="0" err="1" smtClean="0">
                <a:ea typeface="+mn-ea"/>
                <a:cs typeface="+mn-cs"/>
              </a:rPr>
              <a:t>irrigation</a:t>
            </a:r>
            <a:r>
              <a:rPr lang="it-IT" dirty="0" smtClean="0">
                <a:ea typeface="+mn-ea"/>
                <a:cs typeface="+mn-cs"/>
              </a:rPr>
              <a:t>, </a:t>
            </a:r>
            <a:r>
              <a:rPr lang="it-IT" dirty="0" err="1" smtClean="0">
                <a:ea typeface="+mn-ea"/>
                <a:cs typeface="+mn-cs"/>
              </a:rPr>
              <a:t>drought</a:t>
            </a:r>
            <a:r>
              <a:rPr lang="it-IT" dirty="0" smtClean="0">
                <a:ea typeface="+mn-ea"/>
                <a:cs typeface="+mn-cs"/>
              </a:rPr>
              <a:t> </a:t>
            </a:r>
            <a:r>
              <a:rPr lang="it-IT" dirty="0" err="1" smtClean="0">
                <a:ea typeface="+mn-ea"/>
                <a:cs typeface="+mn-cs"/>
              </a:rPr>
              <a:t>proofing</a:t>
            </a:r>
            <a:r>
              <a:rPr lang="it-IT" dirty="0" smtClean="0">
                <a:ea typeface="+mn-ea"/>
                <a:cs typeface="+mn-cs"/>
              </a:rPr>
              <a:t>, micro-</a:t>
            </a:r>
            <a:r>
              <a:rPr lang="it-IT" dirty="0" err="1" smtClean="0">
                <a:ea typeface="+mn-ea"/>
                <a:cs typeface="+mn-cs"/>
              </a:rPr>
              <a:t>irrigation</a:t>
            </a:r>
            <a:r>
              <a:rPr lang="it-IT" dirty="0" smtClean="0">
                <a:ea typeface="+mn-ea"/>
                <a:cs typeface="+mn-cs"/>
              </a:rPr>
              <a:t>…)</a:t>
            </a:r>
          </a:p>
          <a:p>
            <a:pPr fontAlgn="auto">
              <a:spcAft>
                <a:spcPts val="0"/>
              </a:spcAft>
              <a:buFont typeface="Wingdings" pitchFamily="2" charset="2"/>
              <a:buChar char="n"/>
              <a:defRPr/>
            </a:pPr>
            <a:r>
              <a:rPr lang="it-IT" dirty="0" err="1" smtClean="0">
                <a:ea typeface="+mn-ea"/>
                <a:cs typeface="+mn-cs"/>
              </a:rPr>
              <a:t>Between</a:t>
            </a:r>
            <a:r>
              <a:rPr lang="it-IT" dirty="0" smtClean="0">
                <a:ea typeface="+mn-ea"/>
                <a:cs typeface="+mn-cs"/>
              </a:rPr>
              <a:t> 2006 and 2011 over 19 per cent of the </a:t>
            </a:r>
            <a:r>
              <a:rPr lang="it-IT" dirty="0" err="1" smtClean="0">
                <a:ea typeface="+mn-ea"/>
                <a:cs typeface="+mn-cs"/>
              </a:rPr>
              <a:t>works</a:t>
            </a:r>
            <a:r>
              <a:rPr lang="it-IT" dirty="0" smtClean="0">
                <a:ea typeface="+mn-ea"/>
                <a:cs typeface="+mn-cs"/>
              </a:rPr>
              <a:t> </a:t>
            </a:r>
            <a:r>
              <a:rPr lang="it-IT" dirty="0" err="1" smtClean="0">
                <a:ea typeface="+mn-ea"/>
                <a:cs typeface="+mn-cs"/>
              </a:rPr>
              <a:t>were</a:t>
            </a:r>
            <a:r>
              <a:rPr lang="it-IT" dirty="0" smtClean="0">
                <a:ea typeface="+mn-ea"/>
                <a:cs typeface="+mn-cs"/>
              </a:rPr>
              <a:t> </a:t>
            </a:r>
            <a:r>
              <a:rPr lang="it-IT" dirty="0" err="1" smtClean="0">
                <a:ea typeface="+mn-ea"/>
                <a:cs typeface="+mn-cs"/>
              </a:rPr>
              <a:t>related</a:t>
            </a:r>
            <a:r>
              <a:rPr lang="it-IT" dirty="0" smtClean="0">
                <a:ea typeface="+mn-ea"/>
                <a:cs typeface="+mn-cs"/>
              </a:rPr>
              <a:t> to </a:t>
            </a:r>
            <a:r>
              <a:rPr lang="it-IT" dirty="0" err="1" smtClean="0">
                <a:ea typeface="+mn-ea"/>
                <a:cs typeface="+mn-cs"/>
              </a:rPr>
              <a:t>rural</a:t>
            </a:r>
            <a:r>
              <a:rPr lang="it-IT" dirty="0" smtClean="0">
                <a:ea typeface="+mn-ea"/>
                <a:cs typeface="+mn-cs"/>
              </a:rPr>
              <a:t> </a:t>
            </a:r>
            <a:r>
              <a:rPr lang="it-IT" dirty="0" err="1" smtClean="0">
                <a:ea typeface="+mn-ea"/>
                <a:cs typeface="+mn-cs"/>
              </a:rPr>
              <a:t>connectivity</a:t>
            </a:r>
            <a:r>
              <a:rPr lang="it-IT" dirty="0" smtClean="0">
                <a:ea typeface="+mn-ea"/>
                <a:cs typeface="+mn-cs"/>
              </a:rPr>
              <a:t> (</a:t>
            </a:r>
            <a:r>
              <a:rPr lang="it-IT" dirty="0" err="1" smtClean="0">
                <a:ea typeface="+mn-ea"/>
                <a:cs typeface="+mn-cs"/>
              </a:rPr>
              <a:t>mainly</a:t>
            </a:r>
            <a:r>
              <a:rPr lang="it-IT" dirty="0" smtClean="0">
                <a:ea typeface="+mn-ea"/>
                <a:cs typeface="+mn-cs"/>
              </a:rPr>
              <a:t> </a:t>
            </a:r>
            <a:r>
              <a:rPr lang="it-IT" dirty="0" err="1" smtClean="0">
                <a:ea typeface="+mn-ea"/>
                <a:cs typeface="+mn-cs"/>
              </a:rPr>
              <a:t>roads</a:t>
            </a:r>
            <a:r>
              <a:rPr lang="it-IT" dirty="0" smtClean="0">
                <a:ea typeface="+mn-ea"/>
                <a:cs typeface="+mn-cs"/>
              </a:rPr>
              <a:t>).</a:t>
            </a:r>
          </a:p>
          <a:p>
            <a:pPr fontAlgn="auto">
              <a:spcAft>
                <a:spcPts val="0"/>
              </a:spcAft>
              <a:buFont typeface="Wingdings" pitchFamily="2" charset="2"/>
              <a:buChar char="n"/>
              <a:defRPr/>
            </a:pPr>
            <a:r>
              <a:rPr lang="it-IT" dirty="0" smtClean="0"/>
              <a:t>More and more </a:t>
            </a:r>
            <a:r>
              <a:rPr lang="it-IT" dirty="0" err="1" smtClean="0"/>
              <a:t>important</a:t>
            </a:r>
            <a:r>
              <a:rPr lang="it-IT" dirty="0" smtClean="0"/>
              <a:t> </a:t>
            </a:r>
            <a:r>
              <a:rPr lang="it-IT" dirty="0" err="1" smtClean="0"/>
              <a:t>is</a:t>
            </a:r>
            <a:r>
              <a:rPr lang="it-IT" dirty="0" smtClean="0"/>
              <a:t> the </a:t>
            </a:r>
            <a:r>
              <a:rPr lang="it-IT" dirty="0" err="1" smtClean="0"/>
              <a:t>construction</a:t>
            </a:r>
            <a:r>
              <a:rPr lang="it-IT" dirty="0" smtClean="0"/>
              <a:t> of small </a:t>
            </a:r>
            <a:r>
              <a:rPr lang="it-IT" dirty="0" err="1" smtClean="0"/>
              <a:t>infrastructures</a:t>
            </a:r>
            <a:r>
              <a:rPr lang="it-IT" dirty="0" smtClean="0"/>
              <a:t> on the private </a:t>
            </a:r>
            <a:r>
              <a:rPr lang="it-IT" dirty="0" err="1" smtClean="0"/>
              <a:t>land</a:t>
            </a:r>
            <a:r>
              <a:rPr lang="it-IT" dirty="0" smtClean="0"/>
              <a:t> of </a:t>
            </a:r>
            <a:r>
              <a:rPr lang="it-IT" dirty="0" err="1" smtClean="0"/>
              <a:t>particlarly</a:t>
            </a:r>
            <a:r>
              <a:rPr lang="it-IT" dirty="0" smtClean="0"/>
              <a:t> </a:t>
            </a:r>
            <a:r>
              <a:rPr lang="it-IT" dirty="0" err="1" smtClean="0"/>
              <a:t>backward</a:t>
            </a:r>
            <a:r>
              <a:rPr lang="it-IT" dirty="0" smtClean="0"/>
              <a:t> </a:t>
            </a:r>
            <a:r>
              <a:rPr lang="it-IT" dirty="0" err="1" smtClean="0"/>
              <a:t>categories</a:t>
            </a:r>
            <a:r>
              <a:rPr lang="it-IT" dirty="0" smtClean="0"/>
              <a:t> (ST, SC, BPL…)</a:t>
            </a:r>
            <a:endParaRPr lang="it-IT" dirty="0" smtClean="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taggio">
  <a:themeElements>
    <a:clrScheme name="Impostazioni personalizzate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ntaggio">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Vantaggio">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Vantaggio.thmx</Template>
  <TotalTime>20536</TotalTime>
  <Words>3994</Words>
  <Application>Microsoft Macintosh PowerPoint</Application>
  <PresentationFormat>Presentazione su schermo (4:3)</PresentationFormat>
  <Paragraphs>258</Paragraphs>
  <Slides>39</Slides>
  <Notes>15</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Vantaggio</vt:lpstr>
      <vt:lpstr>The Mahatma Gandhi National Rural Employment Guarantee Act</vt:lpstr>
      <vt:lpstr>Content</vt:lpstr>
      <vt:lpstr>Background</vt:lpstr>
      <vt:lpstr>Development Indicators</vt:lpstr>
      <vt:lpstr>Development Indicators</vt:lpstr>
      <vt:lpstr>What has India done to combat poverty?</vt:lpstr>
      <vt:lpstr>The Act</vt:lpstr>
      <vt:lpstr>The Act – Basic Features</vt:lpstr>
      <vt:lpstr>The Act – Basic Features</vt:lpstr>
      <vt:lpstr>The Act – Basic Features</vt:lpstr>
      <vt:lpstr>The Act – Basic Features</vt:lpstr>
      <vt:lpstr>The Act – Basic Features</vt:lpstr>
      <vt:lpstr>The Act – Basic Features</vt:lpstr>
      <vt:lpstr>The Act – Basic Features</vt:lpstr>
      <vt:lpstr>The Act – Basic Features</vt:lpstr>
      <vt:lpstr>The Act - Objectives</vt:lpstr>
      <vt:lpstr>The Act – Accountability and Transparency</vt:lpstr>
      <vt:lpstr>The Act – Accountability and Transparency</vt:lpstr>
      <vt:lpstr>Implementation</vt:lpstr>
      <vt:lpstr>India’s Federal Structure</vt:lpstr>
      <vt:lpstr>Gram Panchayat – The Village</vt:lpstr>
      <vt:lpstr>Gram Panchayat – The Vellage</vt:lpstr>
      <vt:lpstr>Gram Panchayat</vt:lpstr>
      <vt:lpstr>Gram Panchayat</vt:lpstr>
      <vt:lpstr>Gram Panchayat</vt:lpstr>
      <vt:lpstr>Civil Society Organisations</vt:lpstr>
      <vt:lpstr>The Block</vt:lpstr>
      <vt:lpstr>The District</vt:lpstr>
      <vt:lpstr>The State</vt:lpstr>
      <vt:lpstr>The Centre</vt:lpstr>
      <vt:lpstr>Impact</vt:lpstr>
      <vt:lpstr>Impact on Income-related Poverty</vt:lpstr>
      <vt:lpstr>Impact on Income-related Poverty</vt:lpstr>
      <vt:lpstr>Financial Impact</vt:lpstr>
      <vt:lpstr>Impact on Women</vt:lpstr>
      <vt:lpstr>Impact on Rural Economy</vt:lpstr>
      <vt:lpstr>Political Impact</vt:lpstr>
      <vt:lpstr>Problems (yes, last slide)</vt:lpstr>
      <vt:lpstr>Contact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NREGA in India </dc:title>
  <dc:creator>Diego Maiorano</dc:creator>
  <cp:lastModifiedBy>Diego Maiorano</cp:lastModifiedBy>
  <cp:revision>172</cp:revision>
  <dcterms:created xsi:type="dcterms:W3CDTF">2012-06-05T10:48:41Z</dcterms:created>
  <dcterms:modified xsi:type="dcterms:W3CDTF">2012-11-09T12:37:43Z</dcterms:modified>
</cp:coreProperties>
</file>