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2" r:id="rId1"/>
  </p:sldMasterIdLst>
  <p:notesMasterIdLst>
    <p:notesMasterId r:id="rId16"/>
  </p:notesMasterIdLst>
  <p:sldIdLst>
    <p:sldId id="256" r:id="rId2"/>
    <p:sldId id="293" r:id="rId3"/>
    <p:sldId id="314" r:id="rId4"/>
    <p:sldId id="291" r:id="rId5"/>
    <p:sldId id="309" r:id="rId6"/>
    <p:sldId id="316" r:id="rId7"/>
    <p:sldId id="315" r:id="rId8"/>
    <p:sldId id="311" r:id="rId9"/>
    <p:sldId id="324" r:id="rId10"/>
    <p:sldId id="317" r:id="rId11"/>
    <p:sldId id="318" r:id="rId12"/>
    <p:sldId id="323" r:id="rId13"/>
    <p:sldId id="307" r:id="rId14"/>
    <p:sldId id="290" r:id="rId15"/>
  </p:sldIdLst>
  <p:sldSz cx="9144000" cy="6858000" type="screen4x3"/>
  <p:notesSz cx="6858000" cy="9144000"/>
  <p:custDataLst>
    <p:tags r:id="rId17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8301"/>
    <a:srgbClr val="1296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941" autoAdjust="0"/>
  </p:normalViewPr>
  <p:slideViewPr>
    <p:cSldViewPr>
      <p:cViewPr>
        <p:scale>
          <a:sx n="72" d="100"/>
          <a:sy n="72" d="100"/>
        </p:scale>
        <p:origin x="-123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vandepoel\Documents\formasup_jeff\pesu_17\donnees\Copie%20de%20donnees_formations_2011_2012_2013_v2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vandepoel\Documents\formasup_jeff\pesu_17\donnees\donnees_formations_2011_2012_2013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vandepoel\Documents\formasup_jeff\pesu_17\donnees\donnees_formations_2011_2012_2013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evolution_inscriptions!$W$4</c:f>
              <c:strCache>
                <c:ptCount val="1"/>
                <c:pt idx="0">
                  <c:v>Inscriptions aux formations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evolution_inscriptions!$X$3:$Z$3</c:f>
              <c:strCache>
                <c:ptCount val="3"/>
                <c:pt idx="0">
                  <c:v>2011-2013</c:v>
                </c:pt>
                <c:pt idx="1">
                  <c:v>2012-2013</c:v>
                </c:pt>
                <c:pt idx="2">
                  <c:v>TOTAL</c:v>
                </c:pt>
              </c:strCache>
            </c:strRef>
          </c:cat>
          <c:val>
            <c:numRef>
              <c:f>evolution_inscriptions!$X$4:$Z$4</c:f>
              <c:numCache>
                <c:formatCode>General</c:formatCode>
                <c:ptCount val="3"/>
                <c:pt idx="0">
                  <c:v>182</c:v>
                </c:pt>
                <c:pt idx="1">
                  <c:v>253</c:v>
                </c:pt>
                <c:pt idx="2">
                  <c:v>435</c:v>
                </c:pt>
              </c:numCache>
            </c:numRef>
          </c:val>
        </c:ser>
        <c:ser>
          <c:idx val="1"/>
          <c:order val="1"/>
          <c:tx>
            <c:strRef>
              <c:f>evolution_inscriptions!$W$5</c:f>
              <c:strCache>
                <c:ptCount val="1"/>
                <c:pt idx="0">
                  <c:v>Nbre de participant unique</c:v>
                </c:pt>
              </c:strCache>
            </c:strRef>
          </c:tx>
          <c:spPr>
            <a:solidFill>
              <a:srgbClr val="1296D8"/>
            </a:solidFill>
          </c:spPr>
          <c:invertIfNegative val="0"/>
          <c:dLbls>
            <c:dLbl>
              <c:idx val="0"/>
              <c:layout>
                <c:manualLayout>
                  <c:x val="1.6958585798159179E-3"/>
                  <c:y val="-1.65346211532051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958585798159179E-3"/>
                  <c:y val="-2.75577019220086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3917171596318358E-3"/>
                  <c:y val="5.51154038440173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evolution_inscriptions!$X$3:$Z$3</c:f>
              <c:strCache>
                <c:ptCount val="3"/>
                <c:pt idx="0">
                  <c:v>2011-2013</c:v>
                </c:pt>
                <c:pt idx="1">
                  <c:v>2012-2013</c:v>
                </c:pt>
                <c:pt idx="2">
                  <c:v>TOTAL</c:v>
                </c:pt>
              </c:strCache>
            </c:strRef>
          </c:cat>
          <c:val>
            <c:numRef>
              <c:f>evolution_inscriptions!$X$5:$Z$5</c:f>
              <c:numCache>
                <c:formatCode>General</c:formatCode>
                <c:ptCount val="3"/>
                <c:pt idx="0">
                  <c:v>60</c:v>
                </c:pt>
                <c:pt idx="1">
                  <c:v>165</c:v>
                </c:pt>
                <c:pt idx="2">
                  <c:v>225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59239168"/>
        <c:axId val="141110080"/>
      </c:barChart>
      <c:catAx>
        <c:axId val="159239168"/>
        <c:scaling>
          <c:orientation val="minMax"/>
        </c:scaling>
        <c:delete val="0"/>
        <c:axPos val="b"/>
        <c:majorTickMark val="none"/>
        <c:minorTickMark val="none"/>
        <c:tickLblPos val="nextTo"/>
        <c:crossAx val="141110080"/>
        <c:crosses val="autoZero"/>
        <c:auto val="1"/>
        <c:lblAlgn val="ctr"/>
        <c:lblOffset val="100"/>
        <c:noMultiLvlLbl val="0"/>
      </c:catAx>
      <c:valAx>
        <c:axId val="14111008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592391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 b="1">
          <a:latin typeface="Calibri" panose="020F0502020204030204" pitchFamily="34" charset="0"/>
        </a:defRPr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répartition_statut!$G$12</c:f>
              <c:strCache>
                <c:ptCount val="1"/>
                <c:pt idx="0">
                  <c:v>2011-2012</c:v>
                </c:pt>
              </c:strCache>
            </c:strRef>
          </c:tx>
          <c:spPr>
            <a:solidFill>
              <a:srgbClr val="1296D8"/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répartition_statut!$H$11:$J$11</c:f>
              <c:strCache>
                <c:ptCount val="3"/>
                <c:pt idx="0">
                  <c:v>Enseignant</c:v>
                </c:pt>
                <c:pt idx="1">
                  <c:v>Assistant</c:v>
                </c:pt>
                <c:pt idx="2">
                  <c:v>Autre</c:v>
                </c:pt>
              </c:strCache>
            </c:strRef>
          </c:cat>
          <c:val>
            <c:numRef>
              <c:f>répartition_statut!$H$12:$J$12</c:f>
              <c:numCache>
                <c:formatCode>General</c:formatCode>
                <c:ptCount val="3"/>
                <c:pt idx="0">
                  <c:v>24</c:v>
                </c:pt>
                <c:pt idx="1">
                  <c:v>34</c:v>
                </c:pt>
                <c:pt idx="2">
                  <c:v>2</c:v>
                </c:pt>
              </c:numCache>
            </c:numRef>
          </c:val>
        </c:ser>
        <c:ser>
          <c:idx val="1"/>
          <c:order val="1"/>
          <c:tx>
            <c:strRef>
              <c:f>répartition_statut!$G$13</c:f>
              <c:strCache>
                <c:ptCount val="1"/>
                <c:pt idx="0">
                  <c:v>2012-2013</c:v>
                </c:pt>
              </c:strCache>
            </c:strRef>
          </c:tx>
          <c:spPr>
            <a:solidFill>
              <a:srgbClr val="D34817"/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répartition_statut!$H$11:$J$11</c:f>
              <c:strCache>
                <c:ptCount val="3"/>
                <c:pt idx="0">
                  <c:v>Enseignant</c:v>
                </c:pt>
                <c:pt idx="1">
                  <c:v>Assistant</c:v>
                </c:pt>
                <c:pt idx="2">
                  <c:v>Autre</c:v>
                </c:pt>
              </c:strCache>
            </c:strRef>
          </c:cat>
          <c:val>
            <c:numRef>
              <c:f>répartition_statut!$H$13:$J$13</c:f>
              <c:numCache>
                <c:formatCode>General</c:formatCode>
                <c:ptCount val="3"/>
                <c:pt idx="0">
                  <c:v>40</c:v>
                </c:pt>
                <c:pt idx="1">
                  <c:v>117</c:v>
                </c:pt>
                <c:pt idx="2">
                  <c:v>8</c:v>
                </c:pt>
              </c:numCache>
            </c:numRef>
          </c:val>
        </c:ser>
        <c:ser>
          <c:idx val="2"/>
          <c:order val="2"/>
          <c:tx>
            <c:strRef>
              <c:f>répartition_statut!$G$14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répartition_statut!$H$11:$J$11</c:f>
              <c:strCache>
                <c:ptCount val="3"/>
                <c:pt idx="0">
                  <c:v>Enseignant</c:v>
                </c:pt>
                <c:pt idx="1">
                  <c:v>Assistant</c:v>
                </c:pt>
                <c:pt idx="2">
                  <c:v>Autre</c:v>
                </c:pt>
              </c:strCache>
            </c:strRef>
          </c:cat>
          <c:val>
            <c:numRef>
              <c:f>répartition_statut!$H$14:$J$14</c:f>
              <c:numCache>
                <c:formatCode>General</c:formatCode>
                <c:ptCount val="3"/>
                <c:pt idx="0">
                  <c:v>64</c:v>
                </c:pt>
                <c:pt idx="1">
                  <c:v>151</c:v>
                </c:pt>
                <c:pt idx="2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4023808"/>
        <c:axId val="141113536"/>
      </c:barChart>
      <c:catAx>
        <c:axId val="164023808"/>
        <c:scaling>
          <c:orientation val="minMax"/>
        </c:scaling>
        <c:delete val="0"/>
        <c:axPos val="b"/>
        <c:majorTickMark val="none"/>
        <c:minorTickMark val="none"/>
        <c:tickLblPos val="nextTo"/>
        <c:crossAx val="141113536"/>
        <c:crosses val="autoZero"/>
        <c:auto val="1"/>
        <c:lblAlgn val="ctr"/>
        <c:lblOffset val="100"/>
        <c:noMultiLvlLbl val="0"/>
      </c:catAx>
      <c:valAx>
        <c:axId val="1411135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4023808"/>
        <c:crosses val="autoZero"/>
        <c:crossBetween val="between"/>
      </c:valAx>
      <c:spPr>
        <a:pattFill prst="dotGrid">
          <a:fgClr>
            <a:srgbClr val="000000">
              <a:alpha val="0"/>
            </a:srgbClr>
          </a:fgClr>
          <a:bgClr>
            <a:srgbClr val="FFFFFF"/>
          </a:bgClr>
        </a:pattFill>
        <a:ln w="25400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Calibri" panose="020F0502020204030204" pitchFamily="34" charset="0"/>
        </a:defRPr>
      </a:pPr>
      <a:endParaRPr lang="fr-F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924687100062903E-2"/>
          <c:y val="0.16157169166988952"/>
          <c:w val="0.94619700315238375"/>
          <c:h val="0.486976285044015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répartition_facultés!$H$1</c:f>
              <c:strCache>
                <c:ptCount val="1"/>
                <c:pt idx="0">
                  <c:v>2011-2012</c:v>
                </c:pt>
              </c:strCache>
            </c:strRef>
          </c:tx>
          <c:invertIfNegative val="0"/>
          <c:cat>
            <c:strRef>
              <c:f>répartition_facultés!$G$2:$G$14</c:f>
              <c:strCache>
                <c:ptCount val="13"/>
                <c:pt idx="0">
                  <c:v>Architecture</c:v>
                </c:pt>
                <c:pt idx="1">
                  <c:v>Autres</c:v>
                </c:pt>
                <c:pt idx="2">
                  <c:v>Institut Supérieur des SC. Humaines</c:v>
                </c:pt>
                <c:pt idx="3">
                  <c:v>IFRES</c:v>
                </c:pt>
                <c:pt idx="4">
                  <c:v>Philosophie et Lettres</c:v>
                </c:pt>
                <c:pt idx="5">
                  <c:v>Ecole de Gestion - HEC</c:v>
                </c:pt>
                <c:pt idx="6">
                  <c:v>Psychologie et Sc. Education</c:v>
                </c:pt>
                <c:pt idx="7">
                  <c:v>Droit et Sc. Politiques</c:v>
                </c:pt>
                <c:pt idx="8">
                  <c:v>Médecine vétérinaire</c:v>
                </c:pt>
                <c:pt idx="9">
                  <c:v>Sciences</c:v>
                </c:pt>
                <c:pt idx="10">
                  <c:v>Gembloux Agro-Bio-Tech</c:v>
                </c:pt>
                <c:pt idx="11">
                  <c:v>Sciences Appliquées</c:v>
                </c:pt>
                <c:pt idx="12">
                  <c:v>Médecine</c:v>
                </c:pt>
              </c:strCache>
            </c:strRef>
          </c:cat>
          <c:val>
            <c:numRef>
              <c:f>répartition_facultés!$H$2:$H$14</c:f>
              <c:numCache>
                <c:formatCode>General</c:formatCode>
                <c:ptCount val="13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5</c:v>
                </c:pt>
                <c:pt idx="5">
                  <c:v>4</c:v>
                </c:pt>
                <c:pt idx="6">
                  <c:v>4</c:v>
                </c:pt>
                <c:pt idx="7">
                  <c:v>8</c:v>
                </c:pt>
                <c:pt idx="8">
                  <c:v>7</c:v>
                </c:pt>
                <c:pt idx="9">
                  <c:v>4</c:v>
                </c:pt>
                <c:pt idx="10">
                  <c:v>3</c:v>
                </c:pt>
                <c:pt idx="11">
                  <c:v>7</c:v>
                </c:pt>
                <c:pt idx="12">
                  <c:v>15</c:v>
                </c:pt>
              </c:numCache>
            </c:numRef>
          </c:val>
        </c:ser>
        <c:ser>
          <c:idx val="1"/>
          <c:order val="1"/>
          <c:tx>
            <c:strRef>
              <c:f>répartition_facultés!$I$1</c:f>
              <c:strCache>
                <c:ptCount val="1"/>
                <c:pt idx="0">
                  <c:v>2012-2013</c:v>
                </c:pt>
              </c:strCache>
            </c:strRef>
          </c:tx>
          <c:spPr>
            <a:solidFill>
              <a:srgbClr val="1296D8"/>
            </a:solidFill>
          </c:spPr>
          <c:invertIfNegative val="0"/>
          <c:cat>
            <c:strRef>
              <c:f>répartition_facultés!$G$2:$G$14</c:f>
              <c:strCache>
                <c:ptCount val="13"/>
                <c:pt idx="0">
                  <c:v>Architecture</c:v>
                </c:pt>
                <c:pt idx="1">
                  <c:v>Autres</c:v>
                </c:pt>
                <c:pt idx="2">
                  <c:v>Institut Supérieur des SC. Humaines</c:v>
                </c:pt>
                <c:pt idx="3">
                  <c:v>IFRES</c:v>
                </c:pt>
                <c:pt idx="4">
                  <c:v>Philosophie et Lettres</c:v>
                </c:pt>
                <c:pt idx="5">
                  <c:v>Ecole de Gestion - HEC</c:v>
                </c:pt>
                <c:pt idx="6">
                  <c:v>Psychologie et Sc. Education</c:v>
                </c:pt>
                <c:pt idx="7">
                  <c:v>Droit et Sc. Politiques</c:v>
                </c:pt>
                <c:pt idx="8">
                  <c:v>Médecine vétérinaire</c:v>
                </c:pt>
                <c:pt idx="9">
                  <c:v>Sciences</c:v>
                </c:pt>
                <c:pt idx="10">
                  <c:v>Gembloux Agro-Bio-Tech</c:v>
                </c:pt>
                <c:pt idx="11">
                  <c:v>Sciences Appliquées</c:v>
                </c:pt>
                <c:pt idx="12">
                  <c:v>Médecine</c:v>
                </c:pt>
              </c:strCache>
            </c:strRef>
          </c:cat>
          <c:val>
            <c:numRef>
              <c:f>répartition_facultés!$I$2:$I$14</c:f>
              <c:numCache>
                <c:formatCode>General</c:formatCode>
                <c:ptCount val="13"/>
                <c:pt idx="0">
                  <c:v>0</c:v>
                </c:pt>
                <c:pt idx="1">
                  <c:v>4</c:v>
                </c:pt>
                <c:pt idx="2">
                  <c:v>4</c:v>
                </c:pt>
                <c:pt idx="3">
                  <c:v>2</c:v>
                </c:pt>
                <c:pt idx="4">
                  <c:v>8</c:v>
                </c:pt>
                <c:pt idx="5">
                  <c:v>10</c:v>
                </c:pt>
                <c:pt idx="6">
                  <c:v>11</c:v>
                </c:pt>
                <c:pt idx="7">
                  <c:v>11</c:v>
                </c:pt>
                <c:pt idx="8">
                  <c:v>14</c:v>
                </c:pt>
                <c:pt idx="9">
                  <c:v>21</c:v>
                </c:pt>
                <c:pt idx="10">
                  <c:v>22</c:v>
                </c:pt>
                <c:pt idx="11">
                  <c:v>26</c:v>
                </c:pt>
                <c:pt idx="12">
                  <c:v>26</c:v>
                </c:pt>
              </c:numCache>
            </c:numRef>
          </c:val>
        </c:ser>
        <c:ser>
          <c:idx val="2"/>
          <c:order val="2"/>
          <c:tx>
            <c:strRef>
              <c:f>répartition_facultés!$J$1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répartition_facultés!$G$2:$G$14</c:f>
              <c:strCache>
                <c:ptCount val="13"/>
                <c:pt idx="0">
                  <c:v>Architecture</c:v>
                </c:pt>
                <c:pt idx="1">
                  <c:v>Autres</c:v>
                </c:pt>
                <c:pt idx="2">
                  <c:v>Institut Supérieur des SC. Humaines</c:v>
                </c:pt>
                <c:pt idx="3">
                  <c:v>IFRES</c:v>
                </c:pt>
                <c:pt idx="4">
                  <c:v>Philosophie et Lettres</c:v>
                </c:pt>
                <c:pt idx="5">
                  <c:v>Ecole de Gestion - HEC</c:v>
                </c:pt>
                <c:pt idx="6">
                  <c:v>Psychologie et Sc. Education</c:v>
                </c:pt>
                <c:pt idx="7">
                  <c:v>Droit et Sc. Politiques</c:v>
                </c:pt>
                <c:pt idx="8">
                  <c:v>Médecine vétérinaire</c:v>
                </c:pt>
                <c:pt idx="9">
                  <c:v>Sciences</c:v>
                </c:pt>
                <c:pt idx="10">
                  <c:v>Gembloux Agro-Bio-Tech</c:v>
                </c:pt>
                <c:pt idx="11">
                  <c:v>Sciences Appliquées</c:v>
                </c:pt>
                <c:pt idx="12">
                  <c:v>Médecine</c:v>
                </c:pt>
              </c:strCache>
            </c:strRef>
          </c:cat>
          <c:val>
            <c:numRef>
              <c:f>répartition_facultés!$J$2:$J$14</c:f>
              <c:numCache>
                <c:formatCode>General</c:formatCode>
                <c:ptCount val="13"/>
                <c:pt idx="0">
                  <c:v>1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13</c:v>
                </c:pt>
                <c:pt idx="5">
                  <c:v>14</c:v>
                </c:pt>
                <c:pt idx="6">
                  <c:v>15</c:v>
                </c:pt>
                <c:pt idx="7">
                  <c:v>19</c:v>
                </c:pt>
                <c:pt idx="8">
                  <c:v>21</c:v>
                </c:pt>
                <c:pt idx="9">
                  <c:v>25</c:v>
                </c:pt>
                <c:pt idx="10">
                  <c:v>25</c:v>
                </c:pt>
                <c:pt idx="11">
                  <c:v>33</c:v>
                </c:pt>
                <c:pt idx="12">
                  <c:v>41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65382144"/>
        <c:axId val="141114688"/>
      </c:barChart>
      <c:catAx>
        <c:axId val="165382144"/>
        <c:scaling>
          <c:orientation val="minMax"/>
        </c:scaling>
        <c:delete val="0"/>
        <c:axPos val="b"/>
        <c:majorTickMark val="none"/>
        <c:minorTickMark val="none"/>
        <c:tickLblPos val="nextTo"/>
        <c:crossAx val="141114688"/>
        <c:crosses val="autoZero"/>
        <c:auto val="1"/>
        <c:lblAlgn val="ctr"/>
        <c:lblOffset val="100"/>
        <c:noMultiLvlLbl val="0"/>
      </c:catAx>
      <c:valAx>
        <c:axId val="1411146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5382144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600">
          <a:latin typeface="Calibri" panose="020F0502020204030204" pitchFamily="34" charset="0"/>
        </a:defRPr>
      </a:pPr>
      <a:endParaRPr lang="fr-F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Calibri" panose="020F0502020204030204" pitchFamily="34" charset="0"/>
              </a:defRPr>
            </a:pPr>
            <a:r>
              <a:rPr lang="en-US" dirty="0" smtClean="0">
                <a:latin typeface="Calibri" panose="020F0502020204030204" pitchFamily="34" charset="0"/>
              </a:rPr>
              <a:t>Level</a:t>
            </a:r>
            <a:r>
              <a:rPr lang="en-US" baseline="0" dirty="0" smtClean="0">
                <a:latin typeface="Calibri" panose="020F0502020204030204" pitchFamily="34" charset="0"/>
              </a:rPr>
              <a:t> of impact</a:t>
            </a:r>
            <a:endParaRPr lang="en-US" dirty="0">
              <a:latin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3847873480100702"/>
          <c:y val="8.4214552227912104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Level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N=23</a:t>
                    </a:r>
                  </a:p>
                  <a:p>
                    <a:r>
                      <a:rPr lang="en-US" dirty="0" smtClean="0"/>
                      <a:t>41%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2265457838936501E-2"/>
                  <c:y val="-0.1227762722397358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N=11</a:t>
                    </a:r>
                  </a:p>
                  <a:p>
                    <a:r>
                      <a:rPr lang="en-US" dirty="0" smtClean="0"/>
                      <a:t>20%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N=7</a:t>
                    </a:r>
                  </a:p>
                  <a:p>
                    <a:r>
                      <a:rPr lang="en-US" dirty="0" smtClean="0"/>
                      <a:t>12.5%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N=15</a:t>
                    </a:r>
                  </a:p>
                  <a:p>
                    <a:r>
                      <a:rPr lang="en-US" dirty="0" smtClean="0"/>
                      <a:t>26.5%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Calibri" panose="020F0502020204030204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Feuil1!$A$2:$A$5</c:f>
              <c:strCache>
                <c:ptCount val="4"/>
                <c:pt idx="0">
                  <c:v>Awareness</c:v>
                </c:pt>
                <c:pt idx="1">
                  <c:v>Intention</c:v>
                </c:pt>
                <c:pt idx="2">
                  <c:v>Operationalization</c:v>
                </c:pt>
                <c:pt idx="3">
                  <c:v>No mention about eLearning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23</c:v>
                </c:pt>
                <c:pt idx="1">
                  <c:v>11</c:v>
                </c:pt>
                <c:pt idx="2">
                  <c:v>7</c:v>
                </c:pt>
                <c:pt idx="3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2000168250498644"/>
          <c:y val="0.38891071263517885"/>
          <c:w val="0.37776785681355685"/>
          <c:h val="0.55424705944821262"/>
        </c:manualLayout>
      </c:layout>
      <c:overlay val="0"/>
      <c:txPr>
        <a:bodyPr/>
        <a:lstStyle/>
        <a:p>
          <a:pPr>
            <a:defRPr>
              <a:latin typeface="Calibri" panose="020F0502020204030204" pitchFamily="34" charset="0"/>
            </a:defRPr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BE" dirty="0" err="1" smtClean="0"/>
              <a:t>Starting</a:t>
            </a:r>
            <a:r>
              <a:rPr lang="fr-BE" dirty="0" smtClean="0"/>
              <a:t> </a:t>
            </a:r>
            <a:r>
              <a:rPr lang="fr-BE" dirty="0" err="1" smtClean="0"/>
              <a:t>with</a:t>
            </a:r>
            <a:r>
              <a:rPr lang="fr-BE" dirty="0" smtClean="0"/>
              <a:t> 1 or more </a:t>
            </a:r>
            <a:r>
              <a:rPr lang="fr-BE" dirty="0" err="1" smtClean="0"/>
              <a:t>eCourse</a:t>
            </a:r>
            <a:endParaRPr lang="fr-BE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eCourse available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Feuil1!$A$2:$A$3</c:f>
              <c:strCache>
                <c:ptCount val="2"/>
                <c:pt idx="0">
                  <c:v>2011-2012</c:v>
                </c:pt>
                <c:pt idx="1">
                  <c:v>2102-2103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36</c:v>
                </c:pt>
                <c:pt idx="1">
                  <c:v>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63727872"/>
        <c:axId val="163901952"/>
      </c:barChart>
      <c:catAx>
        <c:axId val="163727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63901952"/>
        <c:crosses val="autoZero"/>
        <c:auto val="1"/>
        <c:lblAlgn val="ctr"/>
        <c:lblOffset val="100"/>
        <c:noMultiLvlLbl val="0"/>
      </c:catAx>
      <c:valAx>
        <c:axId val="163901952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1637278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Calibri" panose="020F0502020204030204" pitchFamily="34" charset="0"/>
        </a:defRPr>
      </a:pPr>
      <a:endParaRPr lang="fr-F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Requests for technopedagogical coaching (n=225)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Feuil1!$A$2:$A$3</c:f>
              <c:strCache>
                <c:ptCount val="2"/>
                <c:pt idx="0">
                  <c:v>2011-2012</c:v>
                </c:pt>
                <c:pt idx="1">
                  <c:v>2012-2103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17</c:v>
                </c:pt>
                <c:pt idx="1">
                  <c:v>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3728384"/>
        <c:axId val="163902528"/>
      </c:barChart>
      <c:catAx>
        <c:axId val="163728384"/>
        <c:scaling>
          <c:orientation val="minMax"/>
        </c:scaling>
        <c:delete val="0"/>
        <c:axPos val="b"/>
        <c:majorTickMark val="out"/>
        <c:minorTickMark val="none"/>
        <c:tickLblPos val="nextTo"/>
        <c:crossAx val="163902528"/>
        <c:crosses val="autoZero"/>
        <c:auto val="1"/>
        <c:lblAlgn val="ctr"/>
        <c:lblOffset val="100"/>
        <c:noMultiLvlLbl val="0"/>
      </c:catAx>
      <c:valAx>
        <c:axId val="1639025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37283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Calibri" panose="020F0502020204030204" pitchFamily="34" charset="0"/>
        </a:defRPr>
      </a:pPr>
      <a:endParaRPr lang="fr-F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Short term coaching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7973856209150325E-2"/>
                  <c:y val="-1.8018018018018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022217228967171E-2"/>
                  <c:y val="8.46123564722016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2679738562090303E-3"/>
                  <c:y val="0.102960102960102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215326342452023E-2"/>
                  <c:y val="8.33229371605355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Feuil1!$A$2:$A$5</c:f>
              <c:strCache>
                <c:ptCount val="4"/>
                <c:pt idx="0">
                  <c:v>Substitution</c:v>
                </c:pt>
                <c:pt idx="1">
                  <c:v>Augmentation</c:v>
                </c:pt>
                <c:pt idx="2">
                  <c:v>Modification</c:v>
                </c:pt>
                <c:pt idx="3">
                  <c:v>Redefinition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7</c:v>
                </c:pt>
                <c:pt idx="1">
                  <c:v>8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Long term coaching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layout>
                <c:manualLayout>
                  <c:x val="2.2875816993464051E-2"/>
                  <c:y val="-1.0296010296010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3918407456421287E-2"/>
                  <c:y val="-8.17249388682998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0758795626881202E-2"/>
                  <c:y val="-1.33204729369621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8712087940948598E-2"/>
                  <c:y val="-2.29408634833365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Feuil1!$A$2:$A$5</c:f>
              <c:strCache>
                <c:ptCount val="4"/>
                <c:pt idx="0">
                  <c:v>Substitution</c:v>
                </c:pt>
                <c:pt idx="1">
                  <c:v>Augmentation</c:v>
                </c:pt>
                <c:pt idx="2">
                  <c:v>Modification</c:v>
                </c:pt>
                <c:pt idx="3">
                  <c:v>Redefinition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0</c:v>
                </c:pt>
                <c:pt idx="1">
                  <c:v>6</c:v>
                </c:pt>
                <c:pt idx="2">
                  <c:v>7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99701504"/>
        <c:axId val="163904832"/>
        <c:axId val="141096832"/>
      </c:bar3DChart>
      <c:catAx>
        <c:axId val="199701504"/>
        <c:scaling>
          <c:orientation val="minMax"/>
        </c:scaling>
        <c:delete val="0"/>
        <c:axPos val="b"/>
        <c:majorTickMark val="none"/>
        <c:minorTickMark val="none"/>
        <c:tickLblPos val="nextTo"/>
        <c:crossAx val="163904832"/>
        <c:crosses val="autoZero"/>
        <c:auto val="0"/>
        <c:lblAlgn val="ctr"/>
        <c:lblOffset val="100"/>
        <c:noMultiLvlLbl val="0"/>
      </c:catAx>
      <c:valAx>
        <c:axId val="1639048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99701504"/>
        <c:crosses val="autoZero"/>
        <c:crossBetween val="between"/>
      </c:valAx>
      <c:serAx>
        <c:axId val="141096832"/>
        <c:scaling>
          <c:orientation val="minMax"/>
        </c:scaling>
        <c:delete val="1"/>
        <c:axPos val="b"/>
        <c:majorTickMark val="out"/>
        <c:minorTickMark val="none"/>
        <c:tickLblPos val="nextTo"/>
        <c:crossAx val="163904832"/>
        <c:crosses val="autoZero"/>
      </c:ser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 b="1">
          <a:latin typeface="Calibri" panose="020F0502020204030204" pitchFamily="34" charset="0"/>
        </a:defRPr>
      </a:pPr>
      <a:endParaRPr lang="fr-F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8CE6A3-8983-4EBF-B02B-5F8CA9DA1D84}" type="datetimeFigureOut">
              <a:rPr lang="fr-BE" smtClean="0"/>
              <a:t>10/01/2014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465084-2AF0-4BFC-BC3F-DCE931094D5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7775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6F53EC-53F9-4EE5-91B2-E20D01FC0429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alt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 smtClean="0"/>
              <a:t>Held</a:t>
            </a:r>
            <a:r>
              <a:rPr lang="fr-BE" dirty="0" smtClean="0"/>
              <a:t> by the IFRES (Institute for Training and </a:t>
            </a:r>
            <a:r>
              <a:rPr lang="fr-BE" dirty="0" err="1" smtClean="0"/>
              <a:t>Research</a:t>
            </a:r>
            <a:r>
              <a:rPr lang="fr-BE" dirty="0" smtClean="0"/>
              <a:t> in </a:t>
            </a:r>
            <a:r>
              <a:rPr lang="fr-BE" dirty="0" err="1" smtClean="0"/>
              <a:t>Higher</a:t>
            </a:r>
            <a:r>
              <a:rPr lang="fr-BE" dirty="0" smtClean="0"/>
              <a:t> Education – 2005)</a:t>
            </a:r>
          </a:p>
          <a:p>
            <a:r>
              <a:rPr lang="fr-BE" dirty="0" err="1" smtClean="0"/>
              <a:t>Who</a:t>
            </a:r>
            <a:r>
              <a:rPr lang="fr-BE" dirty="0" smtClean="0"/>
              <a:t> ? New </a:t>
            </a:r>
            <a:r>
              <a:rPr lang="fr-BE" dirty="0" err="1" smtClean="0"/>
              <a:t>academics</a:t>
            </a:r>
            <a:r>
              <a:rPr lang="fr-BE" dirty="0" smtClean="0"/>
              <a:t> and </a:t>
            </a:r>
            <a:r>
              <a:rPr lang="fr-BE" dirty="0" err="1" smtClean="0"/>
              <a:t>teaching</a:t>
            </a:r>
            <a:r>
              <a:rPr lang="fr-BE" dirty="0" smtClean="0"/>
              <a:t> assistants</a:t>
            </a:r>
          </a:p>
          <a:p>
            <a:r>
              <a:rPr lang="fr-BE" dirty="0" smtClean="0"/>
              <a:t>10 </a:t>
            </a:r>
            <a:r>
              <a:rPr lang="fr-BE" dirty="0" err="1" smtClean="0"/>
              <a:t>credits</a:t>
            </a:r>
            <a:r>
              <a:rPr lang="fr-BE" dirty="0" smtClean="0"/>
              <a:t> (1 = ½ </a:t>
            </a:r>
            <a:r>
              <a:rPr lang="fr-BE" dirty="0" err="1" smtClean="0"/>
              <a:t>day</a:t>
            </a:r>
            <a:r>
              <a:rPr lang="fr-BE" dirty="0" smtClean="0"/>
              <a:t>)</a:t>
            </a:r>
          </a:p>
          <a:p>
            <a:r>
              <a:rPr lang="fr-BE" dirty="0" smtClean="0"/>
              <a:t>65 </a:t>
            </a:r>
            <a:r>
              <a:rPr lang="fr-BE" dirty="0" err="1" smtClean="0"/>
              <a:t>different</a:t>
            </a:r>
            <a:r>
              <a:rPr lang="fr-BE" dirty="0" smtClean="0"/>
              <a:t> training </a:t>
            </a:r>
            <a:r>
              <a:rPr lang="fr-BE" dirty="0" err="1" smtClean="0"/>
              <a:t>around</a:t>
            </a:r>
            <a:r>
              <a:rPr lang="fr-BE" dirty="0" smtClean="0"/>
              <a:t> </a:t>
            </a:r>
            <a:r>
              <a:rPr lang="fr-BE" dirty="0" err="1" smtClean="0"/>
              <a:t>pedagogy</a:t>
            </a:r>
            <a:r>
              <a:rPr lang="fr-BE" dirty="0" smtClean="0"/>
              <a:t> and </a:t>
            </a:r>
            <a:r>
              <a:rPr lang="fr-BE" dirty="0" err="1" smtClean="0"/>
              <a:t>teaching</a:t>
            </a:r>
            <a:endParaRPr lang="fr-BE" dirty="0" smtClean="0"/>
          </a:p>
          <a:p>
            <a:r>
              <a:rPr lang="fr-BE" dirty="0" smtClean="0"/>
              <a:t>11 </a:t>
            </a:r>
            <a:r>
              <a:rPr lang="fr-BE" dirty="0" err="1" smtClean="0"/>
              <a:t>focused</a:t>
            </a:r>
            <a:r>
              <a:rPr lang="fr-BE" dirty="0" smtClean="0"/>
              <a:t> on eCampus (eLearning)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65084-2AF0-4BFC-BC3F-DCE931094D5E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49865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2/3</a:t>
            </a:r>
            <a:r>
              <a:rPr lang="fr-BE" baseline="0" dirty="0" smtClean="0"/>
              <a:t> proviennent des facultés de Médecine, Médecine VT, </a:t>
            </a:r>
            <a:r>
              <a:rPr lang="fr-BE" baseline="0" dirty="0" err="1" smtClean="0"/>
              <a:t>AgroBioTech</a:t>
            </a:r>
            <a:r>
              <a:rPr lang="fr-BE" baseline="0" dirty="0" smtClean="0"/>
              <a:t>, Sciences et Sciences appliquées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41B79-304F-4CD8-9136-F626C4E34D34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63348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41B79-304F-4CD8-9136-F626C4E34D34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56505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41B79-304F-4CD8-9136-F626C4E34D34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74425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41B79-304F-4CD8-9136-F626C4E34D34}" type="slidenum">
              <a:rPr lang="fr-BE" smtClean="0"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16425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sz="1200" dirty="0" smtClean="0">
                <a:latin typeface="Calibri" panose="020F0502020204030204" pitchFamily="34" charset="0"/>
              </a:rPr>
              <a:t>29% </a:t>
            </a:r>
            <a:r>
              <a:rPr lang="fr-BE" sz="1200" dirty="0" err="1" smtClean="0">
                <a:latin typeface="Calibri" panose="020F0502020204030204" pitchFamily="34" charset="0"/>
              </a:rPr>
              <a:t>Academics</a:t>
            </a:r>
            <a:endParaRPr lang="fr-BE" sz="1200" dirty="0" smtClean="0">
              <a:latin typeface="Calibri" panose="020F0502020204030204" pitchFamily="34" charset="0"/>
            </a:endParaRPr>
          </a:p>
          <a:p>
            <a:r>
              <a:rPr lang="fr-BE" sz="1200" dirty="0" smtClean="0">
                <a:latin typeface="Calibri" panose="020F0502020204030204" pitchFamily="34" charset="0"/>
              </a:rPr>
              <a:t>67% </a:t>
            </a:r>
            <a:r>
              <a:rPr lang="fr-BE" sz="1200" dirty="0" err="1" smtClean="0">
                <a:latin typeface="Calibri" panose="020F0502020204030204" pitchFamily="34" charset="0"/>
              </a:rPr>
              <a:t>TAs</a:t>
            </a:r>
            <a:endParaRPr lang="fr-BE" sz="1200" dirty="0" smtClean="0">
              <a:latin typeface="Calibri" panose="020F0502020204030204" pitchFamily="34" charset="0"/>
            </a:endParaRPr>
          </a:p>
          <a:p>
            <a:endParaRPr lang="fr-BE" sz="1200" dirty="0" smtClean="0">
              <a:latin typeface="Calibri" panose="020F0502020204030204" pitchFamily="34" charset="0"/>
            </a:endParaRP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65084-2AF0-4BFC-BC3F-DCE931094D5E}" type="slidenum">
              <a:rPr lang="fr-BE" smtClean="0"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67322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41B79-304F-4CD8-9136-F626C4E34D34}" type="slidenum">
              <a:rPr lang="fr-BE" smtClean="0"/>
              <a:t>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495515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E363BC-CB5C-4B4B-9C45-E5A3758B21F5}" type="slidenum">
              <a:rPr lang="fr-BE" smtClean="0"/>
              <a:pPr>
                <a:defRPr/>
              </a:pPr>
              <a:t>14</a:t>
            </a:fld>
            <a:endParaRPr lang="fr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ctangle à coins arrondi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95400" y="3773016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defRPr>
            </a:lvl1pPr>
          </a:lstStyle>
          <a:p>
            <a:r>
              <a:rPr lang="fr-BE" dirty="0" smtClean="0"/>
              <a:t>Online </a:t>
            </a:r>
            <a:r>
              <a:rPr lang="fr-BE" dirty="0" err="1" smtClean="0"/>
              <a:t>Educa</a:t>
            </a:r>
            <a:r>
              <a:rPr lang="fr-BE" dirty="0" smtClean="0"/>
              <a:t> 2013</a:t>
            </a:r>
            <a:endParaRPr lang="fr-BE" dirty="0"/>
          </a:p>
        </p:txBody>
      </p:sp>
      <p:sp>
        <p:nvSpPr>
          <p:cNvPr id="7" name="Rectangle 6"/>
          <p:cNvSpPr/>
          <p:nvPr/>
        </p:nvSpPr>
        <p:spPr>
          <a:xfrm>
            <a:off x="62931" y="2021919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969336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3501008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2078546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56885"/>
            <a:ext cx="1584176" cy="621658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5425"/>
            <a:ext cx="1800200" cy="129852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fld id="{AE2A4C92-1771-4F37-B0F2-F124641E2A0C}" type="datetimeFigureOut">
              <a:rPr lang="fr-BE" smtClean="0"/>
              <a:t>10/01/2014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fld id="{CDF71023-A686-4DF8-92BA-907AFCCC60A6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fld id="{AE2A4C92-1771-4F37-B0F2-F124641E2A0C}" type="datetimeFigureOut">
              <a:rPr lang="fr-BE" smtClean="0"/>
              <a:t>10/01/2014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fld id="{CDF71023-A686-4DF8-92BA-907AFCCC60A6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933528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611560" y="260648"/>
            <a:ext cx="45719" cy="561662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ctangle à coins arrondis 9"/>
          <p:cNvSpPr/>
          <p:nvPr userDrawn="1"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>
            <a:normAutofit/>
          </a:bodyPr>
          <a:lstStyle>
            <a:lvl1pPr>
              <a:defRPr sz="3200"/>
            </a:lvl1pPr>
            <a:lvl2pPr>
              <a:defRPr sz="32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 eaLnBrk="1" latinLnBrk="0" hangingPunct="1"/>
            <a:r>
              <a:rPr lang="fr-FR" dirty="0" smtClean="0"/>
              <a:t>Modifiez les styles du texte du masque</a:t>
            </a:r>
          </a:p>
          <a:p>
            <a:pPr lvl="1" eaLnBrk="1" latinLnBrk="0" hangingPunct="1"/>
            <a:r>
              <a:rPr lang="fr-FR" dirty="0" smtClean="0"/>
              <a:t>Deuxième niveau</a:t>
            </a:r>
          </a:p>
          <a:p>
            <a:pPr lvl="2" eaLnBrk="1" latinLnBrk="0" hangingPunct="1"/>
            <a:r>
              <a:rPr lang="fr-FR" dirty="0" smtClean="0"/>
              <a:t>Troisième niveau</a:t>
            </a:r>
          </a:p>
          <a:p>
            <a:pPr lvl="3" eaLnBrk="1" latinLnBrk="0" hangingPunct="1"/>
            <a:r>
              <a:rPr lang="fr-FR" dirty="0" smtClean="0"/>
              <a:t>Quatrième niveau</a:t>
            </a:r>
          </a:p>
          <a:p>
            <a:pPr lvl="4" eaLnBrk="1" latinLnBrk="0" hangingPunct="1"/>
            <a:r>
              <a:rPr lang="fr-FR" dirty="0" smtClean="0"/>
              <a:t>Cinquième niveau</a:t>
            </a:r>
            <a:endParaRPr kumimoji="0" lang="en-US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>
            <a:normAutofit/>
          </a:bodyPr>
          <a:lstStyle>
            <a:lvl1pPr>
              <a:defRPr sz="3200"/>
            </a:lvl1pPr>
            <a:lvl2pPr>
              <a:defRPr sz="32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 eaLnBrk="1" latinLnBrk="0" hangingPunct="1"/>
            <a:r>
              <a:rPr lang="fr-FR" dirty="0" smtClean="0"/>
              <a:t>Modifiez les styles du texte du masque</a:t>
            </a:r>
          </a:p>
          <a:p>
            <a:pPr lvl="1" eaLnBrk="1" latinLnBrk="0" hangingPunct="1"/>
            <a:r>
              <a:rPr lang="fr-FR" dirty="0" smtClean="0"/>
              <a:t>Deuxième niveau</a:t>
            </a:r>
          </a:p>
          <a:p>
            <a:pPr lvl="2" eaLnBrk="1" latinLnBrk="0" hangingPunct="1"/>
            <a:r>
              <a:rPr lang="fr-FR" dirty="0" smtClean="0"/>
              <a:t>Troisième niveau</a:t>
            </a:r>
          </a:p>
          <a:p>
            <a:pPr lvl="3" eaLnBrk="1" latinLnBrk="0" hangingPunct="1"/>
            <a:r>
              <a:rPr lang="fr-FR" dirty="0" smtClean="0"/>
              <a:t>Quatrième niveau</a:t>
            </a:r>
          </a:p>
          <a:p>
            <a:pPr lvl="4" eaLnBrk="1" latinLnBrk="0" hangingPunct="1"/>
            <a:r>
              <a:rPr lang="fr-FR" dirty="0" smtClean="0"/>
              <a:t>Cinquième niveau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fld id="{AE2A4C92-1771-4F37-B0F2-F124641E2A0C}" type="datetimeFigureOut">
              <a:rPr lang="fr-BE" smtClean="0"/>
              <a:t>10/01/2014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fld id="{CDF71023-A686-4DF8-92BA-907AFCCC60A6}" type="slidenum">
              <a:rPr lang="fr-BE" smtClean="0"/>
              <a:t>‹N°›</a:t>
            </a:fld>
            <a:endParaRPr lang="fr-BE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fld id="{CDF71023-A686-4DF8-92BA-907AFCCC60A6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fld id="{AE2A4C92-1771-4F37-B0F2-F124641E2A0C}" type="datetimeFigureOut">
              <a:rPr lang="fr-BE" smtClean="0"/>
              <a:t>10/01/2014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ctangle à coins arrondi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b="0" i="0" u="none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 dirty="0" smtClean="0"/>
              <a:t>Modifiez les styles du texte du masque</a:t>
            </a:r>
          </a:p>
          <a:p>
            <a:pPr lvl="1" eaLnBrk="1" latinLnBrk="0" hangingPunct="1"/>
            <a:r>
              <a:rPr kumimoji="0" lang="fr-FR" dirty="0" smtClean="0"/>
              <a:t>Deuxième niveau</a:t>
            </a:r>
          </a:p>
          <a:p>
            <a:pPr lvl="2" eaLnBrk="1" latinLnBrk="0" hangingPunct="1"/>
            <a:r>
              <a:rPr kumimoji="0" lang="fr-FR" dirty="0" smtClean="0"/>
              <a:t>Troisième niveau</a:t>
            </a:r>
          </a:p>
          <a:p>
            <a:pPr lvl="3" eaLnBrk="1" latinLnBrk="0" hangingPunct="1"/>
            <a:r>
              <a:rPr kumimoji="0" lang="fr-FR" dirty="0" smtClean="0"/>
              <a:t>Quatrième niveau</a:t>
            </a:r>
          </a:p>
          <a:p>
            <a:pPr lvl="4" eaLnBrk="1" latinLnBrk="0" hangingPunct="1"/>
            <a:r>
              <a:rPr kumimoji="0" lang="fr-FR" dirty="0" smtClean="0"/>
              <a:t>Cinquième niveau</a:t>
            </a:r>
            <a:endParaRPr kumimoji="0"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BE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00" y="5949280"/>
            <a:ext cx="964824" cy="69595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220452"/>
            <a:ext cx="1044116" cy="40972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b="1" i="0" u="none" kern="1200">
          <a:solidFill>
            <a:schemeClr val="tx2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3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3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3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3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fres.ulg.ac.be/ecampu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>
          <a:xfrm>
            <a:off x="1295400" y="3773016"/>
            <a:ext cx="6400800" cy="1888232"/>
          </a:xfrm>
        </p:spPr>
        <p:txBody>
          <a:bodyPr>
            <a:normAutofit fontScale="85000" lnSpcReduction="20000"/>
          </a:bodyPr>
          <a:lstStyle/>
          <a:p>
            <a:r>
              <a:rPr lang="fr-BE" u="sng" dirty="0" err="1" smtClean="0"/>
              <a:t>University</a:t>
            </a:r>
            <a:r>
              <a:rPr lang="fr-BE" u="sng" dirty="0" smtClean="0"/>
              <a:t> of Liège, IFRES</a:t>
            </a:r>
          </a:p>
          <a:p>
            <a:r>
              <a:rPr lang="fr-BE" dirty="0" smtClean="0"/>
              <a:t>Béatrice Lecomte</a:t>
            </a:r>
          </a:p>
          <a:p>
            <a:r>
              <a:rPr lang="fr-BE" dirty="0" smtClean="0"/>
              <a:t>Jeff Van de Poël</a:t>
            </a:r>
          </a:p>
          <a:p>
            <a:r>
              <a:rPr lang="fr-BE" dirty="0" smtClean="0"/>
              <a:t>Patrick Schaffer</a:t>
            </a:r>
          </a:p>
          <a:p>
            <a:r>
              <a:rPr lang="fr-BE" dirty="0" smtClean="0"/>
              <a:t>Dominique </a:t>
            </a:r>
            <a:r>
              <a:rPr lang="fr-BE" dirty="0" err="1" smtClean="0"/>
              <a:t>Verpoorten</a:t>
            </a:r>
            <a:endParaRPr lang="fr-BE" dirty="0" smtClean="0"/>
          </a:p>
          <a:p>
            <a:endParaRPr lang="fr-BE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b="1" dirty="0" smtClean="0">
                <a:latin typeface="Calibri" panose="020F0502020204030204" pitchFamily="34" charset="0"/>
              </a:rPr>
              <a:t>Investigating the Effects of Training </a:t>
            </a:r>
            <a:br>
              <a:rPr lang="en-US" sz="3200" b="1" dirty="0" smtClean="0">
                <a:latin typeface="Calibri" panose="020F0502020204030204" pitchFamily="34" charset="0"/>
              </a:rPr>
            </a:br>
            <a:r>
              <a:rPr lang="en-US" sz="3200" b="1" dirty="0" smtClean="0">
                <a:latin typeface="Calibri" panose="020F0502020204030204" pitchFamily="34" charset="0"/>
              </a:rPr>
              <a:t>and Techno-Pedagogical Support</a:t>
            </a:r>
            <a:endParaRPr lang="fr-BE" sz="3200" dirty="0">
              <a:latin typeface="Calibri" panose="020F050202020403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148064" y="5837202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20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Online </a:t>
            </a:r>
            <a:r>
              <a:rPr lang="fr-BE" sz="2000" b="1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Educa</a:t>
            </a:r>
            <a:r>
              <a:rPr lang="fr-BE" sz="20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fr-BE" sz="20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Berlin 2013</a:t>
            </a:r>
            <a:endParaRPr lang="fr-BE" sz="20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34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BE" smtClean="0"/>
              <a:t>Impact on technopedagogical development</a:t>
            </a:r>
            <a:endParaRPr lang="fr-BE" dirty="0"/>
          </a:p>
        </p:txBody>
      </p:sp>
      <p:graphicFrame>
        <p:nvGraphicFramePr>
          <p:cNvPr id="10" name="Espace réservé du contenu 9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74870306"/>
              </p:ext>
            </p:extLst>
          </p:nvPr>
        </p:nvGraphicFramePr>
        <p:xfrm>
          <a:off x="2987824" y="2132856"/>
          <a:ext cx="5693891" cy="4067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Espace réservé du texte 5"/>
          <p:cNvSpPr>
            <a:spLocks noGrp="1"/>
          </p:cNvSpPr>
          <p:nvPr>
            <p:ph sz="quarter" idx="2"/>
          </p:nvPr>
        </p:nvSpPr>
        <p:spPr>
          <a:xfrm>
            <a:off x="395536" y="1340768"/>
            <a:ext cx="1512168" cy="4572000"/>
          </a:xfrm>
        </p:spPr>
        <p:txBody>
          <a:bodyPr vert="vert270">
            <a:normAutofit/>
          </a:bodyPr>
          <a:lstStyle/>
          <a:p>
            <a:pPr marL="0" indent="0">
              <a:buNone/>
            </a:pPr>
            <a:r>
              <a:rPr lang="fr-BE" sz="8000" b="1" dirty="0" err="1" smtClean="0">
                <a:solidFill>
                  <a:schemeClr val="accent1"/>
                </a:solidFill>
              </a:rPr>
              <a:t>Expressed</a:t>
            </a:r>
            <a:endParaRPr lang="fr-BE" sz="8000" b="1" dirty="0" smtClean="0">
              <a:solidFill>
                <a:schemeClr val="accent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805540" y="1268760"/>
            <a:ext cx="5934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400" dirty="0">
                <a:latin typeface="Calibri" panose="020F0502020204030204" pitchFamily="34" charset="0"/>
              </a:rPr>
              <a:t>56 </a:t>
            </a:r>
            <a:r>
              <a:rPr lang="fr-BE" sz="2400" dirty="0" err="1">
                <a:latin typeface="Calibri" panose="020F0502020204030204" pitchFamily="34" charset="0"/>
              </a:rPr>
              <a:t>reflexive</a:t>
            </a:r>
            <a:r>
              <a:rPr lang="fr-BE" sz="2400" dirty="0">
                <a:latin typeface="Calibri" panose="020F0502020204030204" pitchFamily="34" charset="0"/>
              </a:rPr>
              <a:t> </a:t>
            </a:r>
            <a:r>
              <a:rPr lang="fr-BE" sz="2400" dirty="0" smtClean="0">
                <a:latin typeface="Calibri" panose="020F0502020204030204" pitchFamily="34" charset="0"/>
              </a:rPr>
              <a:t>reports </a:t>
            </a:r>
            <a:r>
              <a:rPr lang="fr-BE" sz="2400" dirty="0" err="1" smtClean="0">
                <a:latin typeface="Calibri" panose="020F0502020204030204" pitchFamily="34" charset="0"/>
              </a:rPr>
              <a:t>from</a:t>
            </a:r>
            <a:r>
              <a:rPr lang="fr-BE" sz="2400" dirty="0" smtClean="0">
                <a:latin typeface="Calibri" panose="020F0502020204030204" pitchFamily="34" charset="0"/>
              </a:rPr>
              <a:t> </a:t>
            </a:r>
            <a:r>
              <a:rPr lang="fr-BE" sz="2400" dirty="0" err="1" smtClean="0">
                <a:latin typeface="Calibri" panose="020F0502020204030204" pitchFamily="34" charset="0"/>
              </a:rPr>
              <a:t>attendees</a:t>
            </a:r>
            <a:r>
              <a:rPr lang="fr-BE" sz="2400" dirty="0" smtClean="0">
                <a:latin typeface="Calibri" panose="020F0502020204030204" pitchFamily="34" charset="0"/>
              </a:rPr>
              <a:t> to eCampus sessions</a:t>
            </a:r>
            <a:endParaRPr lang="fr-BE" sz="2400" dirty="0"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400" dirty="0">
                <a:latin typeface="Calibri" panose="020F0502020204030204" pitchFamily="34" charset="0"/>
              </a:rPr>
              <a:t>44 mention eCampus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400" dirty="0">
                <a:latin typeface="Calibri" panose="020F0502020204030204" pitchFamily="34" charset="0"/>
              </a:rPr>
              <a:t>41 reports </a:t>
            </a:r>
            <a:r>
              <a:rPr lang="fr-BE" sz="2400" dirty="0" err="1" smtClean="0">
                <a:latin typeface="Calibri" panose="020F0502020204030204" pitchFamily="34" charset="0"/>
              </a:rPr>
              <a:t>analyzed</a:t>
            </a:r>
            <a:endParaRPr lang="fr-BE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05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Impact on </a:t>
            </a:r>
            <a:r>
              <a:rPr lang="fr-BE" dirty="0" err="1" smtClean="0"/>
              <a:t>technopedagogical</a:t>
            </a:r>
            <a:r>
              <a:rPr lang="fr-BE" dirty="0" smtClean="0"/>
              <a:t> </a:t>
            </a:r>
            <a:r>
              <a:rPr lang="fr-BE" dirty="0" err="1" smtClean="0"/>
              <a:t>development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sz="quarter" idx="1"/>
          </p:nvPr>
        </p:nvSpPr>
        <p:spPr>
          <a:xfrm>
            <a:off x="107504" y="1447800"/>
            <a:ext cx="1281336" cy="4572000"/>
          </a:xfrm>
        </p:spPr>
        <p:txBody>
          <a:bodyPr vert="vert270">
            <a:noAutofit/>
          </a:bodyPr>
          <a:lstStyle/>
          <a:p>
            <a:pPr marL="0" indent="0">
              <a:buNone/>
            </a:pPr>
            <a:r>
              <a:rPr lang="fr-BE" sz="7200" b="1" spc="300" dirty="0" err="1" smtClean="0">
                <a:solidFill>
                  <a:schemeClr val="accent1"/>
                </a:solidFill>
              </a:rPr>
              <a:t>Observed</a:t>
            </a:r>
            <a:endParaRPr lang="fr-BE" sz="7200" b="1" spc="300" dirty="0">
              <a:solidFill>
                <a:schemeClr val="accent1"/>
              </a:solidFill>
            </a:endParaRP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728440934"/>
              </p:ext>
            </p:extLst>
          </p:nvPr>
        </p:nvGraphicFramePr>
        <p:xfrm>
          <a:off x="1403648" y="1484784"/>
          <a:ext cx="3024336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ZoneTexte 1"/>
          <p:cNvSpPr txBox="1"/>
          <p:nvPr/>
        </p:nvSpPr>
        <p:spPr>
          <a:xfrm>
            <a:off x="2411760" y="5589240"/>
            <a:ext cx="2376264" cy="79208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fr-BE" sz="2000" dirty="0">
              <a:latin typeface="Calibri" panose="020F0502020204030204" pitchFamily="34" charset="0"/>
            </a:endParaRPr>
          </a:p>
        </p:txBody>
      </p:sp>
      <p:graphicFrame>
        <p:nvGraphicFramePr>
          <p:cNvPr id="14" name="Espace réservé du contenu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4070311"/>
              </p:ext>
            </p:extLst>
          </p:nvPr>
        </p:nvGraphicFramePr>
        <p:xfrm>
          <a:off x="4933950" y="1447800"/>
          <a:ext cx="3749675" cy="4933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6464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err="1" smtClean="0"/>
              <a:t>Categorization</a:t>
            </a:r>
            <a:r>
              <a:rPr lang="fr-BE" dirty="0" smtClean="0"/>
              <a:t> of the projets </a:t>
            </a:r>
            <a:r>
              <a:rPr lang="fr-BE" dirty="0" err="1" smtClean="0"/>
              <a:t>with</a:t>
            </a:r>
            <a:r>
              <a:rPr lang="fr-BE" dirty="0" smtClean="0"/>
              <a:t> SAMR model (</a:t>
            </a:r>
            <a:r>
              <a:rPr lang="fr-BE" dirty="0" err="1" smtClean="0"/>
              <a:t>Puentedura</a:t>
            </a:r>
            <a:r>
              <a:rPr lang="fr-BE" dirty="0" smtClean="0"/>
              <a:t>, 2009)</a:t>
            </a:r>
            <a:endParaRPr lang="fr-BE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040311720"/>
              </p:ext>
            </p:extLst>
          </p:nvPr>
        </p:nvGraphicFramePr>
        <p:xfrm>
          <a:off x="3563888" y="1556792"/>
          <a:ext cx="5482952" cy="4536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http://blogs.adobe.com/educationleaders/files/2012/10/SAMR-mode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8" r="14860"/>
          <a:stretch/>
        </p:blipFill>
        <p:spPr bwMode="auto">
          <a:xfrm>
            <a:off x="105707" y="1772816"/>
            <a:ext cx="3530189" cy="3749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50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What’s</a:t>
            </a:r>
            <a:r>
              <a:rPr lang="fr-BE" dirty="0" smtClean="0"/>
              <a:t> </a:t>
            </a:r>
            <a:r>
              <a:rPr lang="fr-BE" dirty="0" err="1" smtClean="0"/>
              <a:t>next</a:t>
            </a:r>
            <a:r>
              <a:rPr lang="fr-BE" dirty="0" smtClean="0"/>
              <a:t>… </a:t>
            </a:r>
            <a:r>
              <a:rPr lang="fr-BE" dirty="0" err="1" smtClean="0"/>
              <a:t>it</a:t>
            </a:r>
            <a:r>
              <a:rPr lang="fr-BE" dirty="0" smtClean="0"/>
              <a:t> </a:t>
            </a:r>
            <a:r>
              <a:rPr lang="fr-BE" dirty="0" err="1" smtClean="0"/>
              <a:t>started</a:t>
            </a:r>
            <a:r>
              <a:rPr lang="fr-BE" dirty="0" smtClean="0"/>
              <a:t> </a:t>
            </a:r>
            <a:r>
              <a:rPr lang="fr-BE" dirty="0" err="1" smtClean="0"/>
              <a:t>already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BE" dirty="0" err="1" smtClean="0"/>
              <a:t>Less</a:t>
            </a:r>
            <a:r>
              <a:rPr lang="fr-BE" dirty="0" smtClean="0"/>
              <a:t> </a:t>
            </a:r>
            <a:r>
              <a:rPr lang="fr-BE" dirty="0" err="1" smtClean="0"/>
              <a:t>prerequisites</a:t>
            </a:r>
            <a:r>
              <a:rPr lang="fr-BE" dirty="0" smtClean="0"/>
              <a:t> to attend </a:t>
            </a:r>
            <a:r>
              <a:rPr lang="fr-BE" dirty="0" err="1" smtClean="0"/>
              <a:t>any</a:t>
            </a:r>
            <a:r>
              <a:rPr lang="fr-BE" dirty="0" smtClean="0"/>
              <a:t> session</a:t>
            </a:r>
          </a:p>
          <a:p>
            <a:r>
              <a:rPr lang="fr-BE" dirty="0" smtClean="0"/>
              <a:t>Project-</a:t>
            </a:r>
            <a:r>
              <a:rPr lang="fr-BE" dirty="0" err="1" smtClean="0"/>
              <a:t>based</a:t>
            </a:r>
            <a:r>
              <a:rPr lang="fr-BE" smtClean="0"/>
              <a:t> workshops</a:t>
            </a:r>
            <a:endParaRPr lang="fr-BE" dirty="0" smtClean="0"/>
          </a:p>
          <a:p>
            <a:r>
              <a:rPr lang="fr-BE" dirty="0" smtClean="0"/>
              <a:t>More and more online </a:t>
            </a:r>
            <a:r>
              <a:rPr lang="fr-BE" dirty="0" err="1" smtClean="0"/>
              <a:t>resources</a:t>
            </a:r>
            <a:r>
              <a:rPr lang="fr-BE" dirty="0" smtClean="0"/>
              <a:t> and </a:t>
            </a:r>
            <a:r>
              <a:rPr lang="fr-BE" dirty="0" err="1" smtClean="0"/>
              <a:t>showcases</a:t>
            </a:r>
            <a:endParaRPr lang="fr-BE" dirty="0" smtClean="0"/>
          </a:p>
          <a:p>
            <a:r>
              <a:rPr lang="fr-BE" dirty="0" smtClean="0"/>
              <a:t>Move sessions to </a:t>
            </a:r>
            <a:r>
              <a:rPr lang="fr-BE" dirty="0" err="1" smtClean="0"/>
              <a:t>schools</a:t>
            </a:r>
            <a:endParaRPr lang="fr-BE" dirty="0" smtClean="0"/>
          </a:p>
          <a:p>
            <a:r>
              <a:rPr lang="fr-BE" dirty="0" err="1" smtClean="0"/>
              <a:t>Improve</a:t>
            </a:r>
            <a:r>
              <a:rPr lang="fr-BE" dirty="0" smtClean="0"/>
              <a:t> </a:t>
            </a:r>
            <a:r>
              <a:rPr lang="fr-BE" dirty="0" err="1" smtClean="0"/>
              <a:t>visibility</a:t>
            </a:r>
            <a:r>
              <a:rPr lang="fr-BE" dirty="0" smtClean="0"/>
              <a:t> and communication about </a:t>
            </a:r>
            <a:r>
              <a:rPr lang="fr-BE" dirty="0" err="1" smtClean="0"/>
              <a:t>our</a:t>
            </a:r>
            <a:r>
              <a:rPr lang="fr-BE" dirty="0" smtClean="0"/>
              <a:t> services</a:t>
            </a:r>
          </a:p>
          <a:p>
            <a:r>
              <a:rPr lang="fr-BE" dirty="0" smtClean="0">
                <a:solidFill>
                  <a:schemeClr val="accent2"/>
                </a:solidFill>
              </a:rPr>
              <a:t>http://www.ifres.ulg.ac.be/ecampus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210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309"/>
    </mc:Choice>
    <mc:Fallback xmlns="">
      <p:transition spd="slow" advTm="63309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for </a:t>
            </a:r>
            <a:r>
              <a:rPr lang="en-US" smtClean="0"/>
              <a:t>your attention</a:t>
            </a:r>
            <a:endParaRPr lang="en-US" dirty="0" smtClean="0"/>
          </a:p>
        </p:txBody>
      </p:sp>
      <p:pic>
        <p:nvPicPr>
          <p:cNvPr id="108651" name="Espace réservé du contenu 108650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963" y="1761849"/>
            <a:ext cx="6611273" cy="3943901"/>
          </a:xfrm>
        </p:spPr>
      </p:pic>
      <p:sp>
        <p:nvSpPr>
          <p:cNvPr id="108653" name="ZoneTexte 108652"/>
          <p:cNvSpPr txBox="1"/>
          <p:nvPr/>
        </p:nvSpPr>
        <p:spPr>
          <a:xfrm>
            <a:off x="1835696" y="6074132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dirty="0" smtClean="0">
                <a:latin typeface="Calibri" panose="020F0502020204030204" pitchFamily="34" charset="0"/>
                <a:hlinkClick r:id="rId4"/>
              </a:rPr>
              <a:t>http</a:t>
            </a:r>
            <a:r>
              <a:rPr lang="fr-BE" sz="2800" dirty="0">
                <a:latin typeface="Calibri" panose="020F0502020204030204" pitchFamily="34" charset="0"/>
                <a:hlinkClick r:id="rId4"/>
              </a:rPr>
              <a:t>://www.ifres.ulg.ac.be/ecampus</a:t>
            </a:r>
            <a:r>
              <a:rPr lang="fr-BE" sz="2800" dirty="0" smtClean="0">
                <a:latin typeface="Calibri" panose="020F0502020204030204" pitchFamily="34" charset="0"/>
                <a:hlinkClick r:id="rId4"/>
              </a:rPr>
              <a:t>/</a:t>
            </a:r>
            <a:endParaRPr lang="fr-BE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3659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3" y="1700808"/>
            <a:ext cx="4624313" cy="3419267"/>
          </a:xfrm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smtClean="0"/>
              <a:t>The University of Liege (ULg), Belgium</a:t>
            </a:r>
            <a:endParaRPr lang="fr-FR" dirty="0" smtClean="0"/>
          </a:p>
        </p:txBody>
      </p:sp>
      <p:sp>
        <p:nvSpPr>
          <p:cNvPr id="15362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788024" y="1268760"/>
            <a:ext cx="4176464" cy="4752528"/>
          </a:xfrm>
          <a:solidFill>
            <a:schemeClr val="bg1">
              <a:alpha val="60000"/>
            </a:schemeClr>
          </a:solidFill>
        </p:spPr>
        <p:txBody>
          <a:bodyPr>
            <a:normAutofit/>
          </a:bodyPr>
          <a:lstStyle/>
          <a:p>
            <a:r>
              <a:rPr lang="en-US" sz="2800" dirty="0" smtClean="0"/>
              <a:t>Public complete university</a:t>
            </a:r>
          </a:p>
          <a:p>
            <a:r>
              <a:rPr lang="en-US" sz="2800" dirty="0" smtClean="0"/>
              <a:t>Founded officially in 1817</a:t>
            </a:r>
          </a:p>
          <a:p>
            <a:r>
              <a:rPr lang="en-US" sz="2800" dirty="0" smtClean="0"/>
              <a:t>10 schools, 1 institute</a:t>
            </a:r>
          </a:p>
          <a:p>
            <a:r>
              <a:rPr lang="en-US" sz="2800" dirty="0" smtClean="0"/>
              <a:t>3,300 professors and researchers</a:t>
            </a:r>
          </a:p>
          <a:p>
            <a:r>
              <a:rPr lang="en-US" sz="2800" dirty="0" smtClean="0"/>
              <a:t>21,000 students</a:t>
            </a:r>
          </a:p>
          <a:p>
            <a:r>
              <a:rPr lang="fr-FR" sz="2800" dirty="0" smtClean="0"/>
              <a:t>IFRES (2005): </a:t>
            </a:r>
            <a:r>
              <a:rPr lang="fr-FR" sz="2800" dirty="0" smtClean="0"/>
              <a:t>to </a:t>
            </a:r>
            <a:r>
              <a:rPr lang="fr-FR" sz="2800" dirty="0" err="1" smtClean="0"/>
              <a:t>promote</a:t>
            </a:r>
            <a:r>
              <a:rPr lang="fr-FR" sz="2800" dirty="0" smtClean="0"/>
              <a:t> </a:t>
            </a:r>
            <a:r>
              <a:rPr lang="fr-FR" sz="2800" dirty="0" smtClean="0"/>
              <a:t>and </a:t>
            </a:r>
            <a:r>
              <a:rPr lang="fr-FR" sz="2800" dirty="0" smtClean="0"/>
              <a:t>to </a:t>
            </a:r>
            <a:r>
              <a:rPr lang="fr-FR" sz="2800" dirty="0" err="1" smtClean="0"/>
              <a:t>develop</a:t>
            </a:r>
            <a:r>
              <a:rPr lang="fr-FR" sz="2800" dirty="0" smtClean="0"/>
              <a:t> </a:t>
            </a:r>
            <a:r>
              <a:rPr lang="fr-FR" sz="2800" dirty="0" err="1" smtClean="0"/>
              <a:t>Higher</a:t>
            </a:r>
            <a:r>
              <a:rPr lang="fr-FR" sz="2800" dirty="0" smtClean="0"/>
              <a:t> Education</a:t>
            </a:r>
          </a:p>
        </p:txBody>
      </p:sp>
    </p:spTree>
    <p:extLst>
      <p:ext uri="{BB962C8B-B14F-4D97-AF65-F5344CB8AC3E}">
        <p14:creationId xmlns:p14="http://schemas.microsoft.com/office/powerpoint/2010/main" val="42267757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smtClean="0"/>
              <a:t>Mandatory trainings for new academics &amp; TAs…</a:t>
            </a:r>
            <a:endParaRPr lang="fr-BE" dirty="0"/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1" y="1916833"/>
            <a:ext cx="5184576" cy="3888431"/>
          </a:xfrm>
        </p:spPr>
      </p:pic>
      <p:sp>
        <p:nvSpPr>
          <p:cNvPr id="4" name="ZoneTexte 3"/>
          <p:cNvSpPr txBox="1"/>
          <p:nvPr/>
        </p:nvSpPr>
        <p:spPr>
          <a:xfrm>
            <a:off x="4932040" y="134076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eLearning sessions</a:t>
            </a:r>
            <a:endParaRPr lang="fr-BE" sz="28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78620"/>
            <a:ext cx="2818333" cy="435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068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3185318"/>
          </a:xfrm>
        </p:spPr>
        <p:txBody>
          <a:bodyPr>
            <a:noAutofit/>
          </a:bodyPr>
          <a:lstStyle/>
          <a:p>
            <a:endParaRPr lang="fr-BE" sz="4000" b="1" dirty="0" smtClean="0">
              <a:solidFill>
                <a:schemeClr val="accent1"/>
              </a:solidFill>
            </a:endParaRPr>
          </a:p>
          <a:p>
            <a:r>
              <a:rPr lang="fr-BE" sz="4000" b="1" dirty="0" smtClean="0">
                <a:solidFill>
                  <a:schemeClr val="accent1"/>
                </a:solidFill>
              </a:rPr>
              <a:t>Do </a:t>
            </a:r>
            <a:r>
              <a:rPr lang="fr-BE" sz="4000" b="1" dirty="0" err="1" smtClean="0">
                <a:solidFill>
                  <a:schemeClr val="accent1"/>
                </a:solidFill>
              </a:rPr>
              <a:t>these</a:t>
            </a:r>
            <a:r>
              <a:rPr lang="fr-BE" sz="4000" b="1" dirty="0" smtClean="0">
                <a:solidFill>
                  <a:schemeClr val="accent1"/>
                </a:solidFill>
              </a:rPr>
              <a:t> eLearning sessions </a:t>
            </a:r>
            <a:r>
              <a:rPr lang="fr-BE" sz="4000" b="1" dirty="0" err="1" smtClean="0">
                <a:solidFill>
                  <a:schemeClr val="accent1"/>
                </a:solidFill>
              </a:rPr>
              <a:t>motivate</a:t>
            </a:r>
            <a:r>
              <a:rPr lang="fr-BE" sz="4000" b="1" dirty="0" smtClean="0">
                <a:solidFill>
                  <a:schemeClr val="accent1"/>
                </a:solidFill>
              </a:rPr>
              <a:t> </a:t>
            </a:r>
            <a:r>
              <a:rPr lang="fr-BE" sz="4000" b="1" dirty="0" err="1" smtClean="0">
                <a:solidFill>
                  <a:schemeClr val="accent1"/>
                </a:solidFill>
              </a:rPr>
              <a:t>academics</a:t>
            </a:r>
            <a:r>
              <a:rPr lang="fr-BE" sz="4000" b="1" dirty="0" smtClean="0">
                <a:solidFill>
                  <a:schemeClr val="accent1"/>
                </a:solidFill>
              </a:rPr>
              <a:t> and </a:t>
            </a:r>
            <a:r>
              <a:rPr lang="fr-BE" sz="4000" b="1" dirty="0" err="1" smtClean="0">
                <a:solidFill>
                  <a:schemeClr val="accent1"/>
                </a:solidFill>
              </a:rPr>
              <a:t>TA’s</a:t>
            </a:r>
            <a:r>
              <a:rPr lang="fr-BE" sz="4000" b="1" dirty="0" smtClean="0">
                <a:solidFill>
                  <a:schemeClr val="accent1"/>
                </a:solidFill>
              </a:rPr>
              <a:t> to </a:t>
            </a:r>
            <a:r>
              <a:rPr lang="fr-BE" sz="4000" b="1" dirty="0" err="1" smtClean="0">
                <a:solidFill>
                  <a:schemeClr val="accent1"/>
                </a:solidFill>
              </a:rPr>
              <a:t>integrate</a:t>
            </a:r>
            <a:r>
              <a:rPr lang="fr-BE" sz="4000" b="1" dirty="0" smtClean="0">
                <a:solidFill>
                  <a:schemeClr val="accent1"/>
                </a:solidFill>
              </a:rPr>
              <a:t> ICT </a:t>
            </a:r>
            <a:r>
              <a:rPr lang="fr-BE" sz="4000" b="1" dirty="0" err="1" smtClean="0">
                <a:solidFill>
                  <a:schemeClr val="accent1"/>
                </a:solidFill>
              </a:rPr>
              <a:t>into</a:t>
            </a:r>
            <a:r>
              <a:rPr lang="fr-BE" sz="4000" b="1" dirty="0" smtClean="0">
                <a:solidFill>
                  <a:schemeClr val="accent1"/>
                </a:solidFill>
              </a:rPr>
              <a:t> </a:t>
            </a:r>
            <a:r>
              <a:rPr lang="fr-BE" sz="4000" b="1" dirty="0" err="1" smtClean="0">
                <a:solidFill>
                  <a:schemeClr val="accent1"/>
                </a:solidFill>
              </a:rPr>
              <a:t>their</a:t>
            </a:r>
            <a:r>
              <a:rPr lang="fr-BE" sz="4000" b="1" dirty="0" smtClean="0">
                <a:solidFill>
                  <a:schemeClr val="accent1"/>
                </a:solidFill>
              </a:rPr>
              <a:t> </a:t>
            </a:r>
            <a:r>
              <a:rPr lang="fr-BE" sz="4000" b="1" dirty="0" err="1" smtClean="0">
                <a:solidFill>
                  <a:schemeClr val="accent1"/>
                </a:solidFill>
              </a:rPr>
              <a:t>teaching</a:t>
            </a:r>
            <a:r>
              <a:rPr lang="fr-BE" sz="4000" b="1" dirty="0" smtClean="0">
                <a:solidFill>
                  <a:schemeClr val="accent1"/>
                </a:solidFill>
              </a:rPr>
              <a:t> practice ?</a:t>
            </a:r>
          </a:p>
        </p:txBody>
      </p:sp>
    </p:spTree>
    <p:extLst>
      <p:ext uri="{BB962C8B-B14F-4D97-AF65-F5344CB8AC3E}">
        <p14:creationId xmlns:p14="http://schemas.microsoft.com/office/powerpoint/2010/main" val="16471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err="1" smtClean="0"/>
              <a:t>Enrollments</a:t>
            </a:r>
            <a:r>
              <a:rPr lang="fr-BE" dirty="0" smtClean="0"/>
              <a:t> &amp; participants /</a:t>
            </a:r>
            <a:r>
              <a:rPr lang="fr-BE" dirty="0" err="1" smtClean="0"/>
              <a:t>year</a:t>
            </a:r>
            <a:endParaRPr lang="fr-BE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419784"/>
              </p:ext>
            </p:extLst>
          </p:nvPr>
        </p:nvGraphicFramePr>
        <p:xfrm>
          <a:off x="971600" y="1628800"/>
          <a:ext cx="7488832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6444208" y="3284984"/>
            <a:ext cx="2664296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BE" b="1" dirty="0" err="1" smtClean="0">
                <a:latin typeface="Calibri" panose="020F0502020204030204" pitchFamily="34" charset="0"/>
              </a:rPr>
              <a:t>Enrollments</a:t>
            </a:r>
            <a:endParaRPr lang="fr-BE" b="1" dirty="0" smtClean="0">
              <a:latin typeface="Calibri" panose="020F0502020204030204" pitchFamily="34" charset="0"/>
            </a:endParaRPr>
          </a:p>
          <a:p>
            <a:endParaRPr lang="fr-BE" b="1" dirty="0">
              <a:latin typeface="Calibri" panose="020F0502020204030204" pitchFamily="34" charset="0"/>
            </a:endParaRPr>
          </a:p>
          <a:p>
            <a:r>
              <a:rPr lang="fr-BE" b="1" dirty="0" smtClean="0">
                <a:latin typeface="Calibri" panose="020F0502020204030204" pitchFamily="34" charset="0"/>
              </a:rPr>
              <a:t>Participants</a:t>
            </a:r>
          </a:p>
          <a:p>
            <a:endParaRPr lang="fr-BE" b="1" dirty="0">
              <a:latin typeface="Calibri" panose="020F0502020204030204" pitchFamily="34" charset="0"/>
            </a:endParaRPr>
          </a:p>
          <a:p>
            <a:endParaRPr lang="fr-BE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09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65"/>
    </mc:Choice>
    <mc:Fallback xmlns="">
      <p:transition spd="slow" advTm="18965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4000" dirty="0" err="1" smtClean="0"/>
              <a:t>Status</a:t>
            </a:r>
            <a:r>
              <a:rPr lang="fr-BE" sz="4000" dirty="0" smtClean="0"/>
              <a:t> </a:t>
            </a:r>
            <a:r>
              <a:rPr lang="fr-BE" sz="4000" baseline="0" dirty="0" smtClean="0"/>
              <a:t>(N=225)</a:t>
            </a:r>
            <a:endParaRPr lang="fr-BE" sz="4000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6258122"/>
              </p:ext>
            </p:extLst>
          </p:nvPr>
        </p:nvGraphicFramePr>
        <p:xfrm>
          <a:off x="698500" y="1506537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1763688" y="5630902"/>
            <a:ext cx="14401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BE" b="1" dirty="0" err="1" smtClean="0">
                <a:latin typeface="Calibri" panose="020F0502020204030204" pitchFamily="34" charset="0"/>
              </a:rPr>
              <a:t>Academics</a:t>
            </a:r>
            <a:endParaRPr lang="fr-BE" b="1" dirty="0">
              <a:latin typeface="Calibri" panose="020F050202020403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635896" y="5590981"/>
            <a:ext cx="144016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b="1" dirty="0" err="1" smtClean="0">
                <a:latin typeface="Calibri" panose="020F0502020204030204" pitchFamily="34" charset="0"/>
              </a:rPr>
              <a:t>Teaching</a:t>
            </a:r>
            <a:r>
              <a:rPr lang="fr-BE" b="1" dirty="0" smtClean="0">
                <a:latin typeface="Calibri" panose="020F0502020204030204" pitchFamily="34" charset="0"/>
              </a:rPr>
              <a:t> </a:t>
            </a:r>
            <a:r>
              <a:rPr lang="fr-BE" b="1" dirty="0">
                <a:latin typeface="Calibri" panose="020F0502020204030204" pitchFamily="34" charset="0"/>
              </a:rPr>
              <a:t>A</a:t>
            </a:r>
            <a:r>
              <a:rPr lang="fr-BE" b="1" dirty="0" smtClean="0">
                <a:latin typeface="Calibri" panose="020F0502020204030204" pitchFamily="34" charset="0"/>
              </a:rPr>
              <a:t>ssistants</a:t>
            </a:r>
            <a:endParaRPr lang="fr-BE" b="1" dirty="0">
              <a:latin typeface="Calibri" panose="020F050202020403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012160" y="5661248"/>
            <a:ext cx="14401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BE" b="1" dirty="0" err="1" smtClean="0">
                <a:latin typeface="Calibri" panose="020F0502020204030204" pitchFamily="34" charset="0"/>
              </a:rPr>
              <a:t>Others</a:t>
            </a:r>
            <a:endParaRPr lang="fr-BE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07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981"/>
    </mc:Choice>
    <mc:Fallback xmlns="">
      <p:transition spd="slow" advTm="2198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821046" cy="1143000"/>
          </a:xfrm>
        </p:spPr>
        <p:txBody>
          <a:bodyPr>
            <a:normAutofit/>
          </a:bodyPr>
          <a:lstStyle/>
          <a:p>
            <a:r>
              <a:rPr lang="fr-BE" dirty="0" smtClean="0"/>
              <a:t>Distribution by </a:t>
            </a:r>
            <a:r>
              <a:rPr lang="fr-BE" dirty="0" err="1" smtClean="0"/>
              <a:t>school</a:t>
            </a:r>
            <a:r>
              <a:rPr lang="fr-BE" dirty="0" smtClean="0"/>
              <a:t> (N=225)</a:t>
            </a:r>
            <a:endParaRPr lang="fr-BE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6060911"/>
              </p:ext>
            </p:extLst>
          </p:nvPr>
        </p:nvGraphicFramePr>
        <p:xfrm>
          <a:off x="750404" y="1628800"/>
          <a:ext cx="807524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0" name="Groupe 9"/>
          <p:cNvGrpSpPr/>
          <p:nvPr/>
        </p:nvGrpSpPr>
        <p:grpSpPr>
          <a:xfrm>
            <a:off x="4355976" y="2204864"/>
            <a:ext cx="1584176" cy="3960439"/>
            <a:chOff x="4067944" y="2708920"/>
            <a:chExt cx="1584176" cy="3154926"/>
          </a:xfrm>
        </p:grpSpPr>
        <p:cxnSp>
          <p:nvCxnSpPr>
            <p:cNvPr id="7" name="Connecteur droit 6"/>
            <p:cNvCxnSpPr/>
            <p:nvPr/>
          </p:nvCxnSpPr>
          <p:spPr>
            <a:xfrm>
              <a:off x="5652120" y="2708920"/>
              <a:ext cx="0" cy="1800200"/>
            </a:xfrm>
            <a:prstGeom prst="line">
              <a:avLst/>
            </a:prstGeom>
            <a:ln w="508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8"/>
            <p:cNvCxnSpPr/>
            <p:nvPr/>
          </p:nvCxnSpPr>
          <p:spPr>
            <a:xfrm flipH="1">
              <a:off x="4067944" y="4509120"/>
              <a:ext cx="1584176" cy="1354726"/>
            </a:xfrm>
            <a:prstGeom prst="line">
              <a:avLst/>
            </a:prstGeom>
            <a:ln w="508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0157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445"/>
    </mc:Choice>
    <mc:Fallback xmlns="">
      <p:transition spd="slow" advTm="24445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rapèze 42"/>
          <p:cNvSpPr/>
          <p:nvPr/>
        </p:nvSpPr>
        <p:spPr>
          <a:xfrm>
            <a:off x="3966270" y="2898146"/>
            <a:ext cx="360040" cy="360040"/>
          </a:xfrm>
          <a:prstGeom prst="trapezoi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5" name="Trapèze 44"/>
          <p:cNvSpPr/>
          <p:nvPr/>
        </p:nvSpPr>
        <p:spPr>
          <a:xfrm>
            <a:off x="3979771" y="4104615"/>
            <a:ext cx="360040" cy="360040"/>
          </a:xfrm>
          <a:prstGeom prst="trapezoi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6" name="Ellipse 45"/>
          <p:cNvSpPr/>
          <p:nvPr/>
        </p:nvSpPr>
        <p:spPr>
          <a:xfrm>
            <a:off x="4015775" y="3822456"/>
            <a:ext cx="315035" cy="25202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7" name="Trapèze 46"/>
          <p:cNvSpPr/>
          <p:nvPr/>
        </p:nvSpPr>
        <p:spPr>
          <a:xfrm>
            <a:off x="3979771" y="5259750"/>
            <a:ext cx="360040" cy="360040"/>
          </a:xfrm>
          <a:prstGeom prst="trapezoi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8" name="Ellipse 47"/>
          <p:cNvSpPr/>
          <p:nvPr/>
        </p:nvSpPr>
        <p:spPr>
          <a:xfrm>
            <a:off x="4015775" y="4977591"/>
            <a:ext cx="315035" cy="25202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0" name="Trapèze 39"/>
          <p:cNvSpPr/>
          <p:nvPr/>
        </p:nvSpPr>
        <p:spPr>
          <a:xfrm>
            <a:off x="3966270" y="1617473"/>
            <a:ext cx="360040" cy="360040"/>
          </a:xfrm>
          <a:prstGeom prst="trapezoi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1" name="Ellipse 40"/>
          <p:cNvSpPr/>
          <p:nvPr/>
        </p:nvSpPr>
        <p:spPr>
          <a:xfrm>
            <a:off x="4002274" y="1335314"/>
            <a:ext cx="315035" cy="25202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err="1" smtClean="0"/>
              <a:t>Enrollments</a:t>
            </a:r>
            <a:r>
              <a:rPr lang="fr-BE" dirty="0" smtClean="0"/>
              <a:t> to eLearning sessions</a:t>
            </a:r>
            <a:endParaRPr lang="fr-BE" dirty="0"/>
          </a:p>
        </p:txBody>
      </p:sp>
      <p:sp>
        <p:nvSpPr>
          <p:cNvPr id="16" name="Rectangle à coins arrondis 15"/>
          <p:cNvSpPr/>
          <p:nvPr/>
        </p:nvSpPr>
        <p:spPr>
          <a:xfrm>
            <a:off x="380682" y="1799562"/>
            <a:ext cx="3098374" cy="644528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b="1" dirty="0" smtClean="0">
                <a:latin typeface="Calibri" panose="020F0502020204030204" pitchFamily="34" charset="0"/>
              </a:rPr>
              <a:t>eLearning </a:t>
            </a:r>
            <a:r>
              <a:rPr lang="fr-BE" b="1" dirty="0" err="1" smtClean="0">
                <a:latin typeface="Calibri" panose="020F0502020204030204" pitchFamily="34" charset="0"/>
              </a:rPr>
              <a:t>at</a:t>
            </a:r>
            <a:r>
              <a:rPr lang="fr-BE" b="1" dirty="0" smtClean="0">
                <a:latin typeface="Calibri" panose="020F0502020204030204" pitchFamily="34" charset="0"/>
              </a:rPr>
              <a:t> ULg</a:t>
            </a:r>
            <a:endParaRPr lang="fr-BE" b="1" dirty="0">
              <a:latin typeface="Calibri" panose="020F0502020204030204" pitchFamily="34" charset="0"/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376341" y="2913832"/>
            <a:ext cx="3102715" cy="81343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b="1" dirty="0" smtClean="0">
                <a:latin typeface="Calibri" panose="020F0502020204030204" pitchFamily="34" charset="0"/>
              </a:rPr>
              <a:t>Introduction to the </a:t>
            </a:r>
            <a:r>
              <a:rPr lang="fr-BE" b="1" dirty="0" err="1" smtClean="0">
                <a:latin typeface="Calibri" panose="020F0502020204030204" pitchFamily="34" charset="0"/>
              </a:rPr>
              <a:t>platform</a:t>
            </a:r>
            <a:r>
              <a:rPr lang="fr-BE" b="1" dirty="0" smtClean="0">
                <a:latin typeface="Calibri" panose="020F0502020204030204" pitchFamily="34" charset="0"/>
              </a:rPr>
              <a:t> eCampus</a:t>
            </a:r>
            <a:endParaRPr lang="fr-BE" b="1" dirty="0">
              <a:latin typeface="Calibri" panose="020F0502020204030204" pitchFamily="34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376343" y="4164291"/>
            <a:ext cx="3102713" cy="731079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b="1" dirty="0" smtClean="0">
                <a:latin typeface="Calibri" panose="020F0502020204030204" pitchFamily="34" charset="0"/>
              </a:rPr>
              <a:t>eCampus basics (contents, communication, </a:t>
            </a:r>
            <a:r>
              <a:rPr lang="fr-BE" b="1" dirty="0" err="1" smtClean="0">
                <a:latin typeface="Calibri" panose="020F0502020204030204" pitchFamily="34" charset="0"/>
              </a:rPr>
              <a:t>assessment</a:t>
            </a:r>
            <a:r>
              <a:rPr lang="fr-BE" b="1" dirty="0" smtClean="0">
                <a:latin typeface="Calibri" panose="020F0502020204030204" pitchFamily="34" charset="0"/>
              </a:rPr>
              <a:t>)</a:t>
            </a:r>
            <a:endParaRPr lang="fr-BE" b="1" dirty="0">
              <a:latin typeface="Calibri" panose="020F0502020204030204" pitchFamily="34" charset="0"/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376343" y="5188028"/>
            <a:ext cx="3102713" cy="803297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b="1" dirty="0" smtClean="0">
                <a:latin typeface="Calibri" panose="020F0502020204030204" pitchFamily="34" charset="0"/>
              </a:rPr>
              <a:t>eCampus </a:t>
            </a:r>
            <a:r>
              <a:rPr lang="fr-BE" b="1" dirty="0" err="1" smtClean="0">
                <a:latin typeface="Calibri" panose="020F0502020204030204" pitchFamily="34" charset="0"/>
              </a:rPr>
              <a:t>advanced</a:t>
            </a:r>
            <a:r>
              <a:rPr lang="fr-BE" b="1" dirty="0" smtClean="0">
                <a:latin typeface="Calibri" panose="020F0502020204030204" pitchFamily="34" charset="0"/>
              </a:rPr>
              <a:t> (collaboration, monitoring)</a:t>
            </a:r>
            <a:endParaRPr lang="fr-BE" b="1" dirty="0">
              <a:latin typeface="Calibri" panose="020F0502020204030204" pitchFamily="34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3642234" y="1797493"/>
            <a:ext cx="1014482" cy="646597"/>
          </a:xfrm>
          <a:prstGeom prst="roundRect">
            <a:avLst/>
          </a:prstGeom>
          <a:solidFill>
            <a:srgbClr val="1296D8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3200" b="1" dirty="0" smtClean="0"/>
              <a:t>165</a:t>
            </a:r>
            <a:endParaRPr lang="fr-BE" sz="3200" b="1" dirty="0"/>
          </a:p>
        </p:txBody>
      </p:sp>
      <p:sp>
        <p:nvSpPr>
          <p:cNvPr id="21" name="Rectangle à coins arrondis 20"/>
          <p:cNvSpPr/>
          <p:nvPr/>
        </p:nvSpPr>
        <p:spPr>
          <a:xfrm>
            <a:off x="3642234" y="3078166"/>
            <a:ext cx="1008112" cy="72008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3200" b="1" dirty="0" smtClean="0"/>
              <a:t>102</a:t>
            </a:r>
            <a:endParaRPr lang="fr-BE" sz="3200" b="1" dirty="0"/>
          </a:p>
        </p:txBody>
      </p:sp>
      <p:sp>
        <p:nvSpPr>
          <p:cNvPr id="22" name="Rectangle à coins arrondis 21"/>
          <p:cNvSpPr/>
          <p:nvPr/>
        </p:nvSpPr>
        <p:spPr>
          <a:xfrm>
            <a:off x="3660293" y="4225299"/>
            <a:ext cx="990053" cy="67007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3600" dirty="0" smtClean="0"/>
              <a:t>68</a:t>
            </a:r>
            <a:endParaRPr lang="fr-BE" sz="3600" dirty="0"/>
          </a:p>
        </p:txBody>
      </p:sp>
      <p:sp>
        <p:nvSpPr>
          <p:cNvPr id="23" name="Rectangle à coins arrondis 22"/>
          <p:cNvSpPr/>
          <p:nvPr/>
        </p:nvSpPr>
        <p:spPr>
          <a:xfrm>
            <a:off x="3695503" y="5391167"/>
            <a:ext cx="990053" cy="600158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3600" dirty="0" smtClean="0"/>
              <a:t>26</a:t>
            </a:r>
            <a:endParaRPr lang="fr-BE" sz="3600" dirty="0"/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492" y="1648197"/>
            <a:ext cx="3259908" cy="1093803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287" y="2883543"/>
            <a:ext cx="2342345" cy="1123655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506" y="4033941"/>
            <a:ext cx="1920893" cy="997942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450" y="5188028"/>
            <a:ext cx="1274949" cy="833260"/>
          </a:xfrm>
          <a:prstGeom prst="rect">
            <a:avLst/>
          </a:prstGeom>
        </p:spPr>
      </p:pic>
      <p:sp>
        <p:nvSpPr>
          <p:cNvPr id="44" name="Ellipse 43"/>
          <p:cNvSpPr/>
          <p:nvPr/>
        </p:nvSpPr>
        <p:spPr>
          <a:xfrm>
            <a:off x="4002274" y="2615987"/>
            <a:ext cx="315035" cy="25202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" name="Flèche vers le bas 2"/>
          <p:cNvSpPr/>
          <p:nvPr/>
        </p:nvSpPr>
        <p:spPr>
          <a:xfrm>
            <a:off x="1979712" y="3731071"/>
            <a:ext cx="193859" cy="4180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8" name="Flèche vers le bas 27"/>
          <p:cNvSpPr/>
          <p:nvPr/>
        </p:nvSpPr>
        <p:spPr>
          <a:xfrm>
            <a:off x="1968841" y="2444090"/>
            <a:ext cx="193859" cy="4697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9" name="Flèche vers le bas 28"/>
          <p:cNvSpPr/>
          <p:nvPr/>
        </p:nvSpPr>
        <p:spPr>
          <a:xfrm>
            <a:off x="1989425" y="4868734"/>
            <a:ext cx="173276" cy="3192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844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349"/>
    </mc:Choice>
    <mc:Fallback xmlns="">
      <p:transition spd="slow" advTm="42349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Satisfaction </a:t>
            </a:r>
            <a:r>
              <a:rPr lang="fr-BE" dirty="0" err="1" smtClean="0"/>
              <a:t>survey</a:t>
            </a:r>
            <a:r>
              <a:rPr lang="fr-BE" dirty="0" smtClean="0"/>
              <a:t> : </a:t>
            </a:r>
            <a:r>
              <a:rPr lang="fr-BE" dirty="0" err="1" smtClean="0"/>
              <a:t>results</a:t>
            </a:r>
            <a:endParaRPr lang="fr-BE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BE" dirty="0" smtClean="0"/>
              <a:t>9 items – </a:t>
            </a:r>
            <a:r>
              <a:rPr lang="fr-BE" dirty="0" err="1" smtClean="0"/>
              <a:t>Likert</a:t>
            </a:r>
            <a:r>
              <a:rPr lang="fr-BE" dirty="0" smtClean="0"/>
              <a:t> </a:t>
            </a:r>
            <a:r>
              <a:rPr lang="fr-BE" dirty="0" err="1" smtClean="0"/>
              <a:t>scale</a:t>
            </a:r>
            <a:r>
              <a:rPr lang="fr-BE" dirty="0" smtClean="0"/>
              <a:t> + </a:t>
            </a:r>
            <a:r>
              <a:rPr lang="fr-BE" dirty="0" err="1" smtClean="0"/>
              <a:t>comments</a:t>
            </a:r>
            <a:endParaRPr lang="fr-BE" dirty="0" smtClean="0"/>
          </a:p>
          <a:p>
            <a:r>
              <a:rPr lang="fr-BE" dirty="0" smtClean="0"/>
              <a:t>High satisfaction (&gt;80%, </a:t>
            </a:r>
            <a:r>
              <a:rPr lang="fr-BE" dirty="0" err="1" smtClean="0"/>
              <a:t>mostly</a:t>
            </a:r>
            <a:r>
              <a:rPr lang="fr-BE" dirty="0" smtClean="0"/>
              <a:t> &gt;90%)</a:t>
            </a:r>
          </a:p>
          <a:p>
            <a:pPr lvl="1"/>
            <a:r>
              <a:rPr lang="fr-BE" sz="2800" dirty="0" smtClean="0"/>
              <a:t>Learning </a:t>
            </a:r>
            <a:r>
              <a:rPr lang="fr-BE" sz="2800" dirty="0" err="1" smtClean="0"/>
              <a:t>methods</a:t>
            </a:r>
            <a:endParaRPr lang="fr-BE" sz="2800" dirty="0" smtClean="0"/>
          </a:p>
          <a:p>
            <a:pPr lvl="1"/>
            <a:r>
              <a:rPr lang="fr-BE" sz="2800" dirty="0" smtClean="0"/>
              <a:t>Interactions</a:t>
            </a:r>
          </a:p>
          <a:p>
            <a:pPr lvl="1"/>
            <a:r>
              <a:rPr lang="fr-BE" sz="2800" dirty="0" err="1" smtClean="0"/>
              <a:t>Quality</a:t>
            </a:r>
            <a:r>
              <a:rPr lang="fr-BE" sz="2800" dirty="0" smtClean="0"/>
              <a:t> of </a:t>
            </a:r>
            <a:r>
              <a:rPr lang="fr-BE" sz="2800" dirty="0" err="1" smtClean="0"/>
              <a:t>answers</a:t>
            </a:r>
            <a:endParaRPr lang="fr-BE" sz="2800" dirty="0" smtClean="0"/>
          </a:p>
          <a:p>
            <a:pPr lvl="1"/>
            <a:r>
              <a:rPr lang="fr-BE" sz="2800" dirty="0" smtClean="0"/>
              <a:t>Good </a:t>
            </a:r>
            <a:r>
              <a:rPr lang="fr-BE" sz="2800" dirty="0" err="1" smtClean="0"/>
              <a:t>overview</a:t>
            </a:r>
            <a:endParaRPr lang="fr-BE" sz="2800" dirty="0" smtClean="0"/>
          </a:p>
          <a:p>
            <a:pPr lvl="1"/>
            <a:r>
              <a:rPr lang="fr-BE" sz="2800" dirty="0" smtClean="0"/>
              <a:t>Practice</a:t>
            </a:r>
          </a:p>
          <a:p>
            <a:pPr lvl="1"/>
            <a:endParaRPr lang="fr-BE" sz="2800" dirty="0"/>
          </a:p>
          <a:p>
            <a:r>
              <a:rPr lang="fr-BE" sz="3000" dirty="0" smtClean="0"/>
              <a:t>To </a:t>
            </a:r>
            <a:r>
              <a:rPr lang="fr-BE" sz="3000" dirty="0" err="1" smtClean="0"/>
              <a:t>be</a:t>
            </a:r>
            <a:r>
              <a:rPr lang="fr-BE" sz="3000" dirty="0" smtClean="0"/>
              <a:t> </a:t>
            </a:r>
            <a:r>
              <a:rPr lang="fr-BE" sz="3000" dirty="0" err="1" smtClean="0"/>
              <a:t>improved</a:t>
            </a:r>
            <a:endParaRPr lang="fr-BE" sz="3000" dirty="0" smtClean="0"/>
          </a:p>
          <a:p>
            <a:pPr lvl="1"/>
            <a:r>
              <a:rPr lang="fr-BE" sz="2800" dirty="0" smtClean="0"/>
              <a:t>Time management</a:t>
            </a:r>
          </a:p>
          <a:p>
            <a:pPr lvl="1"/>
            <a:r>
              <a:rPr lang="fr-BE" sz="2800" dirty="0" err="1" smtClean="0"/>
              <a:t>Huge</a:t>
            </a:r>
            <a:r>
              <a:rPr lang="fr-BE" sz="2800" dirty="0" smtClean="0"/>
              <a:t> </a:t>
            </a:r>
            <a:r>
              <a:rPr lang="fr-BE" sz="2800" dirty="0" err="1" smtClean="0"/>
              <a:t>amount</a:t>
            </a:r>
            <a:r>
              <a:rPr lang="fr-BE" sz="2800" dirty="0" smtClean="0"/>
              <a:t> of info</a:t>
            </a:r>
          </a:p>
          <a:p>
            <a:pPr lvl="1"/>
            <a:endParaRPr lang="fr-BE" sz="2800" dirty="0" smtClean="0"/>
          </a:p>
          <a:p>
            <a:endParaRPr lang="fr-BE" dirty="0" smtClean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23332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8.0&quot;&gt;&lt;object type=&quot;1&quot; unique_id=&quot;10001&quot;&gt;&lt;object type=&quot;2&quot; unique_id=&quot;10190&quot;&gt;&lt;object type=&quot;3&quot; unique_id=&quot;10191&quot;&gt;&lt;property id=&quot;20148&quot; value=&quot;5&quot;/&gt;&lt;property id=&quot;20300&quot; value=&quot;Diapositive 1 - &amp;quot;Investigating the Effects of Training  and Techno-Pedagogical Support&amp;quot;&quot;/&gt;&lt;property id=&quot;20307&quot; value=&quot;256&quot;/&gt;&lt;/object&gt;&lt;object type=&quot;3&quot; unique_id=&quot;13571&quot;&gt;&lt;property id=&quot;20148&quot; value=&quot;5&quot;/&gt;&lt;property id=&quot;20300&quot; value=&quot;Diapositive 14 - &amp;quot;Thanks for your attention !&amp;quot;&quot;/&gt;&lt;property id=&quot;20307&quot; value=&quot;290&quot;/&gt;&lt;/object&gt;&lt;object type=&quot;3&quot; unique_id=&quot;14211&quot;&gt;&lt;property id=&quot;20148&quot; value=&quot;5&quot;/&gt;&lt;property id=&quot;20300&quot; value=&quot;Diapositive 2 - &amp;quot;The University of Liege (ULg), Belgium&amp;quot;&quot;/&gt;&lt;property id=&quot;20307&quot; value=&quot;293&quot;/&gt;&lt;/object&gt;&lt;object type=&quot;3&quot; unique_id=&quot;14212&quot;&gt;&lt;property id=&quot;20148&quot; value=&quot;5&quot;/&gt;&lt;property id=&quot;20300&quot; value=&quot;Diapositive 3 - &amp;quot;Mandatory trainings for new academics &amp;amp; TAs…&amp;quot;&quot;/&gt;&lt;property id=&quot;20307&quot; value=&quot;314&quot;/&gt;&lt;/object&gt;&lt;object type=&quot;3&quot; unique_id=&quot;14213&quot;&gt;&lt;property id=&quot;20148&quot; value=&quot;5&quot;/&gt;&lt;property id=&quot;20300&quot; value=&quot;Diapositive 4 - &amp;quot;Our research question&amp;quot;&quot;/&gt;&lt;property id=&quot;20307&quot; value=&quot;291&quot;/&gt;&lt;/object&gt;&lt;object type=&quot;3&quot; unique_id=&quot;14214&quot;&gt;&lt;property id=&quot;20148&quot; value=&quot;5&quot;/&gt;&lt;property id=&quot;20300&quot; value=&quot;Diapositive 5 - &amp;quot;Enrollments &amp;amp; participants /year&amp;quot;&quot;/&gt;&lt;property id=&quot;20307&quot; value=&quot;309&quot;/&gt;&lt;/object&gt;&lt;object type=&quot;3&quot; unique_id=&quot;14215&quot;&gt;&lt;property id=&quot;20148&quot; value=&quot;5&quot;/&gt;&lt;property id=&quot;20300&quot; value=&quot;Diapositive 8 - &amp;quot;Enrollments to eLearning sessions&amp;quot;&quot;/&gt;&lt;property id=&quot;20307&quot; value=&quot;311&quot;/&gt;&lt;/object&gt;&lt;object type=&quot;3&quot; unique_id=&quot;14224&quot;&gt;&lt;property id=&quot;20148&quot; value=&quot;5&quot;/&gt;&lt;property id=&quot;20300&quot; value=&quot;Diapositive 13 - &amp;quot;What’s next… it started already&amp;quot;&quot;/&gt;&lt;property id=&quot;20307&quot; value=&quot;307&quot;/&gt;&lt;/object&gt;&lt;object type=&quot;3&quot; unique_id=&quot;14305&quot;&gt;&lt;property id=&quot;20148&quot; value=&quot;5&quot;/&gt;&lt;property id=&quot;20300&quot; value=&quot;Diapositive 7 - &amp;quot;Distribution by school (N=225)&amp;quot;&quot;/&gt;&lt;property id=&quot;20307&quot; value=&quot;315&quot;/&gt;&lt;/object&gt;&lt;object type=&quot;3&quot; unique_id=&quot;14384&quot;&gt;&lt;property id=&quot;20148&quot; value=&quot;5&quot;/&gt;&lt;property id=&quot;20300&quot; value=&quot;Diapositive 6 - &amp;quot;Status (N=225)&amp;quot;&quot;/&gt;&lt;property id=&quot;20307&quot; value=&quot;316&quot;/&gt;&lt;/object&gt;&lt;object type=&quot;3&quot; unique_id=&quot;14411&quot;&gt;&lt;property id=&quot;20148&quot; value=&quot;5&quot;/&gt;&lt;property id=&quot;20300&quot; value=&quot;Diapositive 9 - &amp;quot;Satisfaction survey : results&amp;quot;&quot;/&gt;&lt;property id=&quot;20307&quot; value=&quot;324&quot;/&gt;&lt;/object&gt;&lt;object type=&quot;3&quot; unique_id=&quot;14412&quot;&gt;&lt;property id=&quot;20148&quot; value=&quot;5&quot;/&gt;&lt;property id=&quot;20300&quot; value=&quot;Diapositive 10 - &amp;quot;Impact on technopedagogical development&amp;quot;&quot;/&gt;&lt;property id=&quot;20307&quot; value=&quot;317&quot;/&gt;&lt;/object&gt;&lt;object type=&quot;3&quot; unique_id=&quot;14413&quot;&gt;&lt;property id=&quot;20148&quot; value=&quot;5&quot;/&gt;&lt;property id=&quot;20300&quot; value=&quot;Diapositive 11 - &amp;quot;Impact on technopedagogical development&amp;quot;&quot;/&gt;&lt;property id=&quot;20307&quot; value=&quot;318&quot;/&gt;&lt;/object&gt;&lt;object type=&quot;3&quot; unique_id=&quot;14414&quot;&gt;&lt;property id=&quot;20148&quot; value=&quot;5&quot;/&gt;&lt;property id=&quot;20300&quot; value=&quot;Diapositive 12 - &amp;quot;Categorization of the projets with SAMR model (Puentedura, 2009)&amp;quot;&quot;/&gt;&lt;property id=&quot;20307&quot; value=&quot;323&quot;/&gt;&lt;/object&gt;&lt;/object&gt;&lt;object type=&quot;8&quot; unique_id=&quot;10194&quot;&gt;&lt;/object&gt;&lt;/object&gt;&lt;/database&gt;"/>
  <p:tag name="SECTOMILLISECCONVERTED" val="1"/>
  <p:tag name="ISPRING_RESOURCE_PATHS_HASH_2" val="fddb38748c6ddb4f9b1542a1f05c81cab6882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0.8|4.7|0.8|7.9|6.6|4.9|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6.6|22.5|14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ux">
  <a:themeElements>
    <a:clrScheme name="Capitaux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pitaux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itaux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txDef>
      <a:spPr>
        <a:solidFill>
          <a:schemeClr val="bg1"/>
        </a:solidFill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804</TotalTime>
  <Words>373</Words>
  <Application>Microsoft Office PowerPoint</Application>
  <PresentationFormat>Affichage à l'écran (4:3)</PresentationFormat>
  <Paragraphs>106</Paragraphs>
  <Slides>14</Slides>
  <Notes>9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Capitaux</vt:lpstr>
      <vt:lpstr>Investigating the Effects of Training  and Techno-Pedagogical Support</vt:lpstr>
      <vt:lpstr>The University of Liege (ULg), Belgium</vt:lpstr>
      <vt:lpstr>Mandatory trainings for new academics &amp; TAs…</vt:lpstr>
      <vt:lpstr>Présentation PowerPoint</vt:lpstr>
      <vt:lpstr>Enrollments &amp; participants /year</vt:lpstr>
      <vt:lpstr>Status (N=225)</vt:lpstr>
      <vt:lpstr>Distribution by school (N=225)</vt:lpstr>
      <vt:lpstr>Enrollments to eLearning sessions</vt:lpstr>
      <vt:lpstr>Satisfaction survey : results</vt:lpstr>
      <vt:lpstr>Impact on technopedagogical development</vt:lpstr>
      <vt:lpstr>Impact on technopedagogical development</vt:lpstr>
      <vt:lpstr>Categorization of the projets with SAMR model (Puentedura, 2009)</vt:lpstr>
      <vt:lpstr>What’s next… it started already</vt:lpstr>
      <vt:lpstr>Thanks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Investigating the Effects of Training and Techno-Pedagogical Support</dc:title>
  <dc:creator>Béatrice Lecomte</dc:creator>
  <cp:lastModifiedBy>Béatrice Lecomte</cp:lastModifiedBy>
  <cp:revision>63</cp:revision>
  <dcterms:created xsi:type="dcterms:W3CDTF">2013-11-28T13:10:49Z</dcterms:created>
  <dcterms:modified xsi:type="dcterms:W3CDTF">2014-01-10T13:20:13Z</dcterms:modified>
</cp:coreProperties>
</file>