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</p:sldIdLst>
  <p:sldSz cx="9144000" cy="6858000" type="screen4x3"/>
  <p:notesSz cx="6858000" cy="99472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19190D-D8A6-4574-8E56-64091E35247C}" type="datetimeFigureOut">
              <a:rPr lang="fr-FR" smtClean="0"/>
              <a:t>09/01/2014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D08532-1E91-48CF-AB46-D327872BABA0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620688"/>
            <a:ext cx="8229600" cy="2579712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err="1" smtClean="0"/>
              <a:t>ReUSSIR</a:t>
            </a:r>
            <a:r>
              <a:rPr lang="fr-BE" dirty="0" smtClean="0"/>
              <a:t> A L’UNIVERSITE</a:t>
            </a:r>
            <a:br>
              <a:rPr lang="fr-BE" dirty="0" smtClean="0"/>
            </a:br>
            <a:r>
              <a:rPr lang="fr-BE" dirty="0" smtClean="0"/>
              <a:t>Les </a:t>
            </a:r>
            <a:r>
              <a:rPr lang="fr-BE" dirty="0" err="1" smtClean="0"/>
              <a:t>etudiants</a:t>
            </a:r>
            <a:r>
              <a:rPr lang="fr-BE" dirty="0" smtClean="0"/>
              <a:t> de premier bac : </a:t>
            </a:r>
            <a:br>
              <a:rPr lang="fr-BE" dirty="0" smtClean="0"/>
            </a:br>
            <a:r>
              <a:rPr lang="fr-BE" dirty="0" smtClean="0"/>
              <a:t>un autre monde?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smtClean="0"/>
              <a:t>CDS (centre de didactique supérieure de l’Université </a:t>
            </a:r>
            <a:r>
              <a:rPr lang="fr-BE" smtClean="0"/>
              <a:t>de Liège)</a:t>
            </a:r>
          </a:p>
          <a:p>
            <a:r>
              <a:rPr lang="fr-BE" smtClean="0"/>
              <a:t> </a:t>
            </a:r>
            <a:r>
              <a:rPr lang="fr-BE" dirty="0" smtClean="0"/>
              <a:t>14 décembre 2012</a:t>
            </a:r>
          </a:p>
          <a:p>
            <a:r>
              <a:rPr lang="fr-BE" dirty="0" smtClean="0"/>
              <a:t>Jocelyne Robert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44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étudiants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37160" indent="0">
              <a:buNone/>
            </a:pPr>
            <a:r>
              <a:rPr lang="fr-BE" dirty="0" smtClean="0"/>
              <a:t>Des différences par rapport à l’enseignement secondaire</a:t>
            </a:r>
          </a:p>
          <a:p>
            <a:pPr lvl="1"/>
            <a:r>
              <a:rPr lang="fr-BE" dirty="0" smtClean="0"/>
              <a:t>Au niveau de la matière  (quantité/complexité)</a:t>
            </a:r>
          </a:p>
          <a:p>
            <a:pPr lvl="1"/>
            <a:r>
              <a:rPr lang="fr-BE" dirty="0" smtClean="0"/>
              <a:t>Au niveau des méthodologies et des techniques d’apprentissage</a:t>
            </a:r>
          </a:p>
          <a:p>
            <a:pPr lvl="1"/>
            <a:r>
              <a:rPr lang="fr-BE" dirty="0" smtClean="0"/>
              <a:t>Au niveau de l’évaluation</a:t>
            </a:r>
            <a:endParaRPr lang="fr-FR" dirty="0"/>
          </a:p>
          <a:p>
            <a:pPr marL="137160" indent="0">
              <a:buNone/>
            </a:pPr>
            <a:r>
              <a:rPr lang="fr-BE" dirty="0"/>
              <a:t>Diversité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	D</a:t>
            </a:r>
            <a:r>
              <a:rPr lang="fr-BE" dirty="0" smtClean="0"/>
              <a:t>es attentes</a:t>
            </a:r>
            <a:endParaRPr lang="fr-BE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	</a:t>
            </a:r>
            <a:r>
              <a:rPr lang="fr-BE" dirty="0" smtClean="0"/>
              <a:t>Des manières </a:t>
            </a:r>
            <a:r>
              <a:rPr lang="fr-BE" dirty="0"/>
              <a:t>d’apprendre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	</a:t>
            </a:r>
            <a:r>
              <a:rPr lang="fr-BE" dirty="0" smtClean="0"/>
              <a:t>Des parcours</a:t>
            </a:r>
          </a:p>
          <a:p>
            <a:pPr marL="585216" lvl="1" indent="0">
              <a:buNone/>
            </a:pPr>
            <a:endParaRPr lang="fr-BE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fr-FR" dirty="0" smtClean="0"/>
          </a:p>
          <a:p>
            <a:pPr marL="265176" indent="0">
              <a:buNone/>
            </a:pPr>
            <a:endParaRPr lang="fr-BE" dirty="0" smtClean="0"/>
          </a:p>
          <a:p>
            <a:pPr marL="265176" indent="0">
              <a:buNone/>
            </a:pPr>
            <a:endParaRPr lang="fr-BE" dirty="0"/>
          </a:p>
          <a:p>
            <a:pPr marL="585216" lvl="1" indent="0">
              <a:buNone/>
            </a:pPr>
            <a:endParaRPr lang="fr-BE" dirty="0"/>
          </a:p>
          <a:p>
            <a:pPr marL="585216" lvl="1" indent="0">
              <a:buNone/>
            </a:pPr>
            <a:endParaRPr lang="fr-BE" dirty="0" smtClean="0"/>
          </a:p>
          <a:p>
            <a:pPr marL="585216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704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1256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40000" lnSpcReduction="20000"/>
          </a:bodyPr>
          <a:lstStyle/>
          <a:p>
            <a:pPr lvl="1"/>
            <a:endParaRPr lang="fr-BE" dirty="0"/>
          </a:p>
          <a:p>
            <a:pPr marL="265176" indent="0">
              <a:buNone/>
            </a:pPr>
            <a:r>
              <a:rPr lang="fr-BE" sz="8600" dirty="0"/>
              <a:t>Difficultés </a:t>
            </a:r>
            <a:endParaRPr lang="fr-BE" sz="8600" dirty="0" smtClean="0"/>
          </a:p>
          <a:p>
            <a:pPr marL="265176" indent="0">
              <a:buNone/>
            </a:pPr>
            <a:endParaRPr lang="fr-BE" sz="4400" dirty="0"/>
          </a:p>
          <a:p>
            <a:pPr>
              <a:buFont typeface="Wingdings" panose="05000000000000000000" pitchFamily="2" charset="2"/>
              <a:buChar char="§"/>
            </a:pPr>
            <a:r>
              <a:rPr lang="fr-BE" sz="5000" dirty="0"/>
              <a:t>De concentration (parler, zapper</a:t>
            </a:r>
            <a:r>
              <a:rPr lang="fr-BE" sz="5000" dirty="0" smtClean="0"/>
              <a:t>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BE" dirty="0"/>
          </a:p>
          <a:p>
            <a:pPr>
              <a:buFont typeface="Wingdings" panose="05000000000000000000" pitchFamily="2" charset="2"/>
              <a:buChar char="§"/>
            </a:pPr>
            <a:r>
              <a:rPr lang="fr-BE" sz="5100" dirty="0"/>
              <a:t>Inquiétude/passivité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5100" dirty="0"/>
              <a:t>« je peux voir ma feuille »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5100" dirty="0"/>
              <a:t>« oui, si j’avais étudié,  cela aurait été </a:t>
            </a:r>
            <a:r>
              <a:rPr lang="fr-BE" sz="5100" dirty="0" smtClean="0"/>
              <a:t>»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B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BE" sz="5100" dirty="0" smtClean="0"/>
              <a:t> Démarche </a:t>
            </a:r>
            <a:r>
              <a:rPr lang="fr-BE" sz="5100" dirty="0"/>
              <a:t>utilitariste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6000" dirty="0" smtClean="0"/>
              <a:t>Priorité </a:t>
            </a:r>
            <a:r>
              <a:rPr lang="fr-BE" sz="6000" dirty="0"/>
              <a:t>donnée à l’utilité de la matière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6000" dirty="0" smtClean="0"/>
              <a:t>Importance </a:t>
            </a:r>
            <a:r>
              <a:rPr lang="fr-BE" sz="6000" dirty="0"/>
              <a:t>des </a:t>
            </a:r>
            <a:r>
              <a:rPr lang="fr-BE" sz="6000" dirty="0" smtClean="0"/>
              <a:t>points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BE" dirty="0"/>
          </a:p>
          <a:p>
            <a:pPr>
              <a:buFont typeface="Wingdings" panose="05000000000000000000" pitchFamily="2" charset="2"/>
              <a:buChar char="§"/>
            </a:pPr>
            <a:r>
              <a:rPr lang="fr-BE" sz="5100" dirty="0" smtClean="0"/>
              <a:t>Nécessité d’une approche très structurée</a:t>
            </a:r>
            <a:endParaRPr lang="fr-BE" sz="5100" dirty="0"/>
          </a:p>
          <a:p>
            <a:pPr lvl="1">
              <a:buFont typeface="Wingdings" panose="05000000000000000000" pitchFamily="2" charset="2"/>
              <a:buChar char="§"/>
            </a:pPr>
            <a:endParaRPr lang="fr-BE" dirty="0"/>
          </a:p>
          <a:p>
            <a:pPr marL="137160" indent="0">
              <a:buNone/>
            </a:pPr>
            <a:endParaRPr lang="fr-BE" dirty="0" smtClean="0"/>
          </a:p>
          <a:p>
            <a:pPr marL="137160" indent="0">
              <a:buNone/>
            </a:pPr>
            <a:endParaRPr lang="fr-BE" dirty="0"/>
          </a:p>
          <a:p>
            <a:pPr marL="137160" indent="0">
              <a:buNone/>
            </a:pPr>
            <a:endParaRPr lang="fr-BE" dirty="0"/>
          </a:p>
          <a:p>
            <a:pPr marL="137160" indent="0">
              <a:buNone/>
            </a:pPr>
            <a:endParaRPr lang="fr-BE" dirty="0"/>
          </a:p>
          <a:p>
            <a:pPr marL="137160" indent="0">
              <a:buNone/>
            </a:pPr>
            <a:r>
              <a:rPr lang="fr-BE" dirty="0"/>
              <a:t>	</a:t>
            </a:r>
            <a:r>
              <a:rPr lang="fr-BE" dirty="0" smtClean="0"/>
              <a:t>	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3016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relation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r-BE" dirty="0" smtClean="0"/>
              <a:t>Etre Curieux – innover</a:t>
            </a:r>
          </a:p>
          <a:p>
            <a:pPr marL="137160" indent="0">
              <a:buNone/>
            </a:pPr>
            <a:endParaRPr lang="fr-BE" dirty="0"/>
          </a:p>
          <a:p>
            <a:r>
              <a:rPr lang="fr-BE" dirty="0" smtClean="0"/>
              <a:t>Donner l’exemple</a:t>
            </a:r>
          </a:p>
          <a:p>
            <a:pPr marL="137160" indent="0">
              <a:buNone/>
            </a:pPr>
            <a:endParaRPr lang="fr-BE" dirty="0"/>
          </a:p>
          <a:p>
            <a:r>
              <a:rPr lang="fr-BE" dirty="0" smtClean="0"/>
              <a:t>Communiquer, communiquer</a:t>
            </a:r>
          </a:p>
          <a:p>
            <a:pPr marL="137160" indent="0">
              <a:buNone/>
            </a:pPr>
            <a:endParaRPr lang="fr-BE" dirty="0" smtClean="0"/>
          </a:p>
          <a:p>
            <a:r>
              <a:rPr lang="fr-BE" dirty="0"/>
              <a:t>Capter l’attention</a:t>
            </a:r>
          </a:p>
          <a:p>
            <a:pPr marL="13716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0120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relation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fr-BE" dirty="0" smtClean="0"/>
          </a:p>
          <a:p>
            <a:r>
              <a:rPr lang="fr-BE" dirty="0" smtClean="0"/>
              <a:t>Identifier les feed-back</a:t>
            </a:r>
          </a:p>
          <a:p>
            <a:endParaRPr lang="fr-BE" dirty="0"/>
          </a:p>
          <a:p>
            <a:r>
              <a:rPr lang="fr-BE" dirty="0" smtClean="0"/>
              <a:t>Gérer les grands groupes</a:t>
            </a:r>
          </a:p>
          <a:p>
            <a:endParaRPr lang="fr-BE" dirty="0"/>
          </a:p>
          <a:p>
            <a:r>
              <a:rPr lang="fr-BE" dirty="0" smtClean="0"/>
              <a:t>Effectuer de nombreux rappels</a:t>
            </a:r>
          </a:p>
          <a:p>
            <a:pPr marL="137160" indent="0">
              <a:buNone/>
            </a:pPr>
            <a:endParaRPr lang="fr-BE" dirty="0"/>
          </a:p>
          <a:p>
            <a:r>
              <a:rPr lang="fr-BE" dirty="0" smtClean="0"/>
              <a:t>Les cas particuliers : une question d’éthique</a:t>
            </a:r>
          </a:p>
          <a:p>
            <a:endParaRPr lang="fr-BE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67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Garder l’équilibre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r-BE" dirty="0" smtClean="0"/>
              <a:t>Maintenir le cap : exigences</a:t>
            </a:r>
          </a:p>
          <a:p>
            <a:endParaRPr lang="fr-BE" dirty="0"/>
          </a:p>
          <a:p>
            <a:r>
              <a:rPr lang="fr-BE" dirty="0" smtClean="0"/>
              <a:t>Amener le plus grand nombre à la réussite</a:t>
            </a:r>
          </a:p>
          <a:p>
            <a:endParaRPr lang="fr-BE" dirty="0" smtClean="0"/>
          </a:p>
          <a:p>
            <a:endParaRPr lang="fr-BE" dirty="0"/>
          </a:p>
          <a:p>
            <a:pPr marL="137160" indent="0" algn="ctr">
              <a:buNone/>
            </a:pPr>
            <a:r>
              <a:rPr lang="fr-BE" b="1" dirty="0" smtClean="0"/>
              <a:t>Garder, </a:t>
            </a:r>
            <a:r>
              <a:rPr lang="fr-BE" b="1" dirty="0"/>
              <a:t>à chaque étape du </a:t>
            </a:r>
            <a:r>
              <a:rPr lang="fr-BE" b="1" dirty="0" smtClean="0"/>
              <a:t>cours,</a:t>
            </a:r>
            <a:endParaRPr lang="fr-FR" b="1" dirty="0"/>
          </a:p>
          <a:p>
            <a:pPr marL="137160" indent="0" algn="ctr">
              <a:buNone/>
            </a:pPr>
            <a:r>
              <a:rPr lang="fr-BE" b="1" dirty="0" smtClean="0"/>
              <a:t>l’équilibre entre l’importance des apprentissages et l’importance de la relation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1532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Des différences selon les sections?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r-BE" dirty="0" smtClean="0"/>
              <a:t>Des profils différents</a:t>
            </a:r>
          </a:p>
          <a:p>
            <a:endParaRPr lang="fr-BE" dirty="0"/>
          </a:p>
          <a:p>
            <a:pPr lvl="1"/>
            <a:r>
              <a:rPr lang="fr-BE" dirty="0" smtClean="0"/>
              <a:t>Des attentes différentes</a:t>
            </a:r>
          </a:p>
          <a:p>
            <a:pPr lvl="1"/>
            <a:r>
              <a:rPr lang="fr-BE" dirty="0" smtClean="0"/>
              <a:t>Des règles de socialisation différentes</a:t>
            </a:r>
          </a:p>
          <a:p>
            <a:pPr lvl="1"/>
            <a:r>
              <a:rPr lang="fr-BE" dirty="0" smtClean="0"/>
              <a:t>Des usages différents</a:t>
            </a:r>
          </a:p>
          <a:p>
            <a:pPr marL="585216" lvl="1" indent="0">
              <a:buNone/>
            </a:pPr>
            <a:endParaRPr lang="fr-BE" dirty="0" smtClean="0"/>
          </a:p>
          <a:p>
            <a:pPr marL="585216" lvl="1" indent="0">
              <a:buNone/>
            </a:pPr>
            <a:endParaRPr lang="fr-BE" dirty="0"/>
          </a:p>
          <a:p>
            <a:pPr marL="265176" indent="0">
              <a:buNone/>
            </a:pPr>
            <a:r>
              <a:rPr lang="fr-BE" dirty="0" smtClean="0"/>
              <a:t>Des contextes différents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427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Facteurs organisationnels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r-BE" dirty="0" smtClean="0"/>
              <a:t>Place du cours dans le cursus</a:t>
            </a:r>
          </a:p>
          <a:p>
            <a:endParaRPr lang="fr-BE" dirty="0"/>
          </a:p>
          <a:p>
            <a:r>
              <a:rPr lang="fr-BE" dirty="0" smtClean="0"/>
              <a:t>Le lien à la filière</a:t>
            </a:r>
          </a:p>
          <a:p>
            <a:endParaRPr lang="fr-BE" dirty="0"/>
          </a:p>
          <a:p>
            <a:r>
              <a:rPr lang="fr-BE" dirty="0" smtClean="0"/>
              <a:t>La technologie (dépendance)</a:t>
            </a:r>
          </a:p>
          <a:p>
            <a:endParaRPr lang="fr-BE" dirty="0"/>
          </a:p>
          <a:p>
            <a:r>
              <a:rPr lang="fr-BE" dirty="0" smtClean="0"/>
              <a:t>Le nombre: phénomène d’amplification</a:t>
            </a:r>
          </a:p>
          <a:p>
            <a:endParaRPr lang="fr-BE" dirty="0"/>
          </a:p>
          <a:p>
            <a:r>
              <a:rPr lang="fr-BE" dirty="0" smtClean="0"/>
              <a:t>Le temps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993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En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Les premiers bacs: un autre </a:t>
            </a:r>
            <a:r>
              <a:rPr lang="fr-BE" smtClean="0"/>
              <a:t>monde?Oui</a:t>
            </a:r>
            <a:r>
              <a:rPr lang="fr-BE" dirty="0" smtClean="0"/>
              <a:t> et non</a:t>
            </a:r>
          </a:p>
          <a:p>
            <a:pPr lvl="1"/>
            <a:endParaRPr lang="fr-BE" dirty="0"/>
          </a:p>
          <a:p>
            <a:r>
              <a:rPr lang="fr-BE" dirty="0" smtClean="0"/>
              <a:t>La recherche constante d’un équilibre</a:t>
            </a:r>
          </a:p>
          <a:p>
            <a:endParaRPr lang="fr-BE" dirty="0"/>
          </a:p>
          <a:p>
            <a:r>
              <a:rPr lang="fr-BE" dirty="0" smtClean="0"/>
              <a:t>Exigence et empathie</a:t>
            </a:r>
          </a:p>
          <a:p>
            <a:endParaRPr lang="fr-BE" dirty="0"/>
          </a:p>
          <a:p>
            <a:r>
              <a:rPr lang="fr-BE" dirty="0" smtClean="0"/>
              <a:t>Une main de fer dans un gant de velours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77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</TotalTime>
  <Words>199</Words>
  <Application>Microsoft Office PowerPoint</Application>
  <PresentationFormat>Affichage à l'écran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Apex</vt:lpstr>
      <vt:lpstr> ReUSSIR A L’UNIVERSITE Les etudiants de premier bac :  un autre monde?</vt:lpstr>
      <vt:lpstr>Les étudiants</vt:lpstr>
      <vt:lpstr>Présentation PowerPoint</vt:lpstr>
      <vt:lpstr>La relation</vt:lpstr>
      <vt:lpstr>La relation</vt:lpstr>
      <vt:lpstr>Garder l’équilibre</vt:lpstr>
      <vt:lpstr>Des différences selon les sections?</vt:lpstr>
      <vt:lpstr>Facteurs organisationnels</vt:lpstr>
      <vt:lpstr>En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premiers bacs :  un autre monde?</dc:title>
  <dc:creator>jrobert</dc:creator>
  <cp:lastModifiedBy>robert</cp:lastModifiedBy>
  <cp:revision>11</cp:revision>
  <cp:lastPrinted>2012-12-13T17:34:04Z</cp:lastPrinted>
  <dcterms:created xsi:type="dcterms:W3CDTF">2012-12-13T16:52:28Z</dcterms:created>
  <dcterms:modified xsi:type="dcterms:W3CDTF">2014-01-09T15:32:40Z</dcterms:modified>
</cp:coreProperties>
</file>