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es-ES"/>
    </a:defPPr>
    <a:lvl1pPr marL="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0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7B909"/>
    <a:srgbClr val="0EF2ED"/>
    <a:srgbClr val="25CD4D"/>
    <a:srgbClr val="EB6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136" autoAdjust="0"/>
    <p:restoredTop sz="91967" autoAdjust="0"/>
  </p:normalViewPr>
  <p:slideViewPr>
    <p:cSldViewPr>
      <p:cViewPr>
        <p:scale>
          <a:sx n="20" d="100"/>
          <a:sy n="20" d="100"/>
        </p:scale>
        <p:origin x="-990" y="738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0B3CAF-5197-4C11-9575-DBC5B6481215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A11FB5-692F-4699-82D8-37733C1A383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25701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A11FB5-692F-4699-82D8-37733C1A383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8526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430304" y="13421686"/>
            <a:ext cx="27543443" cy="92611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410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595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7619700" y="2310293"/>
            <a:ext cx="5468186" cy="4914614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215154" y="2310293"/>
            <a:ext cx="15864485" cy="4914614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2657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123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59698" y="27763471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59698" y="18312297"/>
            <a:ext cx="27543443" cy="9451177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694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215154" y="13441682"/>
            <a:ext cx="10666333" cy="380147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2421555" y="13441682"/>
            <a:ext cx="10666333" cy="38014756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1394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5" y="9671210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620205" y="13701711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6460811" y="9671210"/>
            <a:ext cx="14323039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6460811" y="13701711"/>
            <a:ext cx="14323039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47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809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673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20205" y="1720217"/>
            <a:ext cx="10660710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669084" y="1720219"/>
            <a:ext cx="18114766" cy="3687461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20205" y="9041134"/>
            <a:ext cx="10660710" cy="29553698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6870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51421" y="30243782"/>
            <a:ext cx="19442430" cy="357045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351421" y="3860481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51421" y="33814233"/>
            <a:ext cx="19442430" cy="5070629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4754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8000"/>
            <a:lum/>
          </a:blip>
          <a:srcRect/>
          <a:stretch>
            <a:fillRect l="-75000" r="-7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20203" y="10081267"/>
            <a:ext cx="29163645" cy="28513565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6202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211B-2C9F-43F0-8375-D6478FD292F2}" type="datetimeFigureOut">
              <a:rPr lang="es-ES" smtClean="0"/>
              <a:t>29/10/2013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1071384" y="40045010"/>
            <a:ext cx="10261283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32229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251F5-8FB0-4929-A91C-E3796F46FE3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997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0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0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0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0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0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8000"/>
            <a:lum/>
          </a:blip>
          <a:srcRect/>
          <a:stretch>
            <a:fillRect l="-39000" r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307199" y="864396"/>
            <a:ext cx="2193366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200" b="1" dirty="0"/>
              <a:t>Refractory </a:t>
            </a:r>
            <a:r>
              <a:rPr lang="en-GB" sz="7200" b="1" dirty="0" err="1"/>
              <a:t>hypercalcemia</a:t>
            </a:r>
            <a:r>
              <a:rPr lang="en-GB" sz="7200" b="1" dirty="0"/>
              <a:t> and ectopic calcitonin secretion in a malignant pancreatic neuroendocrine </a:t>
            </a:r>
            <a:r>
              <a:rPr lang="en-GB" sz="7200" b="1" dirty="0" err="1"/>
              <a:t>tumor</a:t>
            </a:r>
            <a:r>
              <a:rPr lang="en-GB" sz="7200" b="1" dirty="0"/>
              <a:t>: </a:t>
            </a:r>
            <a:r>
              <a:rPr lang="en-GB" sz="7200" b="1" dirty="0" err="1"/>
              <a:t>hypocalcemic</a:t>
            </a:r>
            <a:r>
              <a:rPr lang="en-GB" sz="7200" b="1" dirty="0"/>
              <a:t> effects of </a:t>
            </a:r>
            <a:r>
              <a:rPr lang="en-GB" sz="7200" b="1" dirty="0" err="1" smtClean="0"/>
              <a:t>Cinacalcet</a:t>
            </a:r>
            <a:endParaRPr lang="es-ES" sz="7200" b="1" dirty="0"/>
          </a:p>
        </p:txBody>
      </p:sp>
      <p:pic>
        <p:nvPicPr>
          <p:cNvPr id="6" name="Picture 22" descr="blason-univ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2050" y="1325319"/>
            <a:ext cx="3851417" cy="2801026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4494125" y="4384462"/>
            <a:ext cx="245973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 err="1" smtClean="0"/>
              <a:t>Dr</a:t>
            </a:r>
            <a:r>
              <a:rPr lang="es-ES" sz="6000" dirty="0" smtClean="0"/>
              <a:t> H </a:t>
            </a:r>
            <a:r>
              <a:rPr lang="es-ES" sz="6000" dirty="0" err="1" smtClean="0"/>
              <a:t>Valdes</a:t>
            </a:r>
            <a:r>
              <a:rPr lang="es-ES" sz="6000" dirty="0" smtClean="0"/>
              <a:t> </a:t>
            </a:r>
            <a:r>
              <a:rPr lang="es-ES" sz="6000" dirty="0" err="1" smtClean="0"/>
              <a:t>Socin</a:t>
            </a:r>
            <a:r>
              <a:rPr lang="es-ES" sz="6000" dirty="0" smtClean="0"/>
              <a:t>, </a:t>
            </a:r>
            <a:r>
              <a:rPr lang="es-ES" sz="6000" dirty="0" err="1" smtClean="0"/>
              <a:t>Dr</a:t>
            </a:r>
            <a:r>
              <a:rPr lang="es-ES" sz="6000" dirty="0" smtClean="0"/>
              <a:t> M Rubio, </a:t>
            </a:r>
            <a:r>
              <a:rPr lang="es-ES" sz="6000" dirty="0" err="1" smtClean="0"/>
              <a:t>Dr</a:t>
            </a:r>
            <a:r>
              <a:rPr lang="es-ES" sz="6000" dirty="0" smtClean="0"/>
              <a:t> JP </a:t>
            </a:r>
            <a:r>
              <a:rPr lang="es-ES" sz="6000" dirty="0" err="1" smtClean="0"/>
              <a:t>Loly</a:t>
            </a:r>
            <a:r>
              <a:rPr lang="es-ES" sz="6000" dirty="0" smtClean="0"/>
              <a:t>, </a:t>
            </a:r>
            <a:r>
              <a:rPr lang="es-ES" sz="6000" dirty="0" err="1" smtClean="0"/>
              <a:t>Dr</a:t>
            </a:r>
            <a:r>
              <a:rPr lang="es-ES" sz="6000" dirty="0" smtClean="0"/>
              <a:t> D </a:t>
            </a:r>
            <a:r>
              <a:rPr lang="es-ES" sz="6000" dirty="0" err="1" smtClean="0"/>
              <a:t>Betea</a:t>
            </a:r>
            <a:r>
              <a:rPr lang="es-ES" sz="6000" dirty="0" smtClean="0"/>
              <a:t>, Pr A </a:t>
            </a:r>
            <a:r>
              <a:rPr lang="es-ES" sz="6000" dirty="0" err="1" smtClean="0"/>
              <a:t>Beckers</a:t>
            </a:r>
            <a:r>
              <a:rPr lang="es-ES" sz="6000" dirty="0" smtClean="0"/>
              <a:t>, </a:t>
            </a:r>
            <a:r>
              <a:rPr lang="es-ES" sz="6000" dirty="0" err="1" smtClean="0"/>
              <a:t>Dr</a:t>
            </a:r>
            <a:r>
              <a:rPr lang="es-ES" sz="6000" dirty="0" smtClean="0"/>
              <a:t>  M </a:t>
            </a:r>
            <a:r>
              <a:rPr lang="es-ES" sz="6000" dirty="0" err="1" smtClean="0"/>
              <a:t>Polus</a:t>
            </a:r>
            <a:endParaRPr lang="es-ES" sz="6000" dirty="0" smtClean="0"/>
          </a:p>
          <a:p>
            <a:pPr algn="ctr"/>
            <a:r>
              <a:rPr lang="es-ES" sz="6000" dirty="0" err="1" smtClean="0"/>
              <a:t>Endocrinologie</a:t>
            </a:r>
            <a:r>
              <a:rPr lang="es-ES" sz="6000" dirty="0" smtClean="0"/>
              <a:t>, CHU de </a:t>
            </a:r>
            <a:r>
              <a:rPr lang="es-ES" sz="6000" dirty="0" err="1" smtClean="0"/>
              <a:t>Liège</a:t>
            </a:r>
            <a:r>
              <a:rPr lang="es-ES" sz="6000" dirty="0" smtClean="0"/>
              <a:t>.</a:t>
            </a:r>
            <a:endParaRPr lang="es-ES" sz="6000" dirty="0"/>
          </a:p>
        </p:txBody>
      </p:sp>
      <p:sp>
        <p:nvSpPr>
          <p:cNvPr id="2" name="1 CuadroTexto"/>
          <p:cNvSpPr txBox="1"/>
          <p:nvPr/>
        </p:nvSpPr>
        <p:spPr>
          <a:xfrm flipH="1">
            <a:off x="1018077" y="6901764"/>
            <a:ext cx="12835056" cy="7386638"/>
          </a:xfrm>
          <a:prstGeom prst="rect">
            <a:avLst/>
          </a:prstGeom>
          <a:solidFill>
            <a:schemeClr val="tx2">
              <a:lumMod val="40000"/>
              <a:lumOff val="60000"/>
              <a:alpha val="26000"/>
            </a:schemeClr>
          </a:solidFill>
          <a:ln w="25400" cmpd="sng">
            <a:noFill/>
          </a:ln>
        </p:spPr>
        <p:txBody>
          <a:bodyPr wrap="square" rtlCol="0">
            <a:spAutoFit/>
          </a:bodyPr>
          <a:lstStyle/>
          <a:p>
            <a:r>
              <a:rPr lang="fr-BE" sz="6000" b="1" dirty="0" smtClean="0"/>
              <a:t>    INTRODUCTION</a:t>
            </a:r>
            <a:r>
              <a:rPr lang="es-ES" sz="5400" b="1" dirty="0" smtClean="0"/>
              <a:t>: </a:t>
            </a:r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n-GB" sz="5200" dirty="0" err="1" smtClean="0"/>
              <a:t>Paraneoplastic</a:t>
            </a:r>
            <a:r>
              <a:rPr lang="en-GB" sz="5200" dirty="0" smtClean="0"/>
              <a:t> </a:t>
            </a:r>
            <a:r>
              <a:rPr lang="en-GB" sz="5200" dirty="0" err="1"/>
              <a:t>hypercalcemia</a:t>
            </a:r>
            <a:r>
              <a:rPr lang="en-GB" sz="5200" dirty="0"/>
              <a:t> is a sign of           poor prognosis, as it is particularly resistant to the usual </a:t>
            </a:r>
            <a:r>
              <a:rPr lang="en-GB" sz="5200" dirty="0" err="1"/>
              <a:t>hypocalcemic</a:t>
            </a:r>
            <a:r>
              <a:rPr lang="en-GB" sz="5200" dirty="0"/>
              <a:t> treatments</a:t>
            </a:r>
            <a:r>
              <a:rPr lang="en-GB" sz="5200" dirty="0" smtClean="0"/>
              <a:t>.</a:t>
            </a:r>
            <a:endParaRPr lang="es-ES" sz="5200" dirty="0" smtClean="0"/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r>
              <a:rPr lang="es-ES" sz="5200" dirty="0" err="1" smtClean="0"/>
              <a:t>Cinacalcet</a:t>
            </a:r>
            <a:r>
              <a:rPr lang="es-ES" sz="5200" dirty="0" smtClean="0"/>
              <a:t> </a:t>
            </a:r>
            <a:r>
              <a:rPr lang="es-ES" sz="5200" dirty="0"/>
              <a:t>(</a:t>
            </a:r>
            <a:r>
              <a:rPr lang="es-ES" sz="5200" dirty="0" err="1"/>
              <a:t>Mimpara</a:t>
            </a:r>
            <a:r>
              <a:rPr lang="es-ES" sz="5200" dirty="0" smtClean="0"/>
              <a:t>)® </a:t>
            </a:r>
            <a:r>
              <a:rPr lang="es-ES" sz="5200" dirty="0" err="1" smtClean="0"/>
              <a:t>is</a:t>
            </a:r>
            <a:r>
              <a:rPr lang="es-ES" sz="5200" dirty="0" smtClean="0"/>
              <a:t> </a:t>
            </a:r>
            <a:r>
              <a:rPr lang="es-ES" sz="5200" dirty="0" err="1" smtClean="0"/>
              <a:t>an</a:t>
            </a:r>
            <a:r>
              <a:rPr lang="es-ES" sz="5200" dirty="0" smtClean="0"/>
              <a:t> </a:t>
            </a:r>
            <a:r>
              <a:rPr lang="es-ES" sz="5200" dirty="0" err="1" smtClean="0"/>
              <a:t>hypocalcemic</a:t>
            </a:r>
            <a:r>
              <a:rPr lang="es-ES" sz="5200" dirty="0" smtClean="0"/>
              <a:t> </a:t>
            </a:r>
            <a:r>
              <a:rPr lang="es-ES" sz="5200" dirty="0" err="1" smtClean="0"/>
              <a:t>treatment</a:t>
            </a:r>
            <a:r>
              <a:rPr lang="es-ES" sz="5200" dirty="0" smtClean="0"/>
              <a:t>  </a:t>
            </a:r>
            <a:r>
              <a:rPr lang="es-ES" sz="5200" dirty="0" err="1" smtClean="0"/>
              <a:t>which</a:t>
            </a:r>
            <a:r>
              <a:rPr lang="es-ES" sz="5200" dirty="0" smtClean="0"/>
              <a:t> </a:t>
            </a:r>
            <a:r>
              <a:rPr lang="es-ES" sz="5200" dirty="0" err="1" smtClean="0"/>
              <a:t>is</a:t>
            </a:r>
            <a:r>
              <a:rPr lang="es-ES" sz="5200" dirty="0" smtClean="0"/>
              <a:t> </a:t>
            </a:r>
            <a:r>
              <a:rPr lang="es-ES" sz="5200" dirty="0" err="1" smtClean="0"/>
              <a:t>agonist</a:t>
            </a:r>
            <a:r>
              <a:rPr lang="es-ES" sz="5200" dirty="0" smtClean="0"/>
              <a:t> </a:t>
            </a:r>
            <a:r>
              <a:rPr lang="es-ES" sz="5200" dirty="0" err="1" smtClean="0"/>
              <a:t>to</a:t>
            </a:r>
            <a:r>
              <a:rPr lang="es-ES" sz="5200" dirty="0" smtClean="0"/>
              <a:t> </a:t>
            </a:r>
            <a:r>
              <a:rPr lang="es-ES" sz="5200" dirty="0" err="1" smtClean="0"/>
              <a:t>calcium</a:t>
            </a:r>
            <a:r>
              <a:rPr lang="es-ES" sz="5200" dirty="0" smtClean="0"/>
              <a:t> receptor in </a:t>
            </a:r>
            <a:r>
              <a:rPr lang="es-ES" sz="5200" dirty="0" err="1" smtClean="0"/>
              <a:t>parathyroid</a:t>
            </a:r>
            <a:r>
              <a:rPr lang="es-ES" sz="5200" dirty="0" smtClean="0"/>
              <a:t> </a:t>
            </a:r>
            <a:r>
              <a:rPr lang="es-ES" sz="5200" dirty="0" err="1" smtClean="0"/>
              <a:t>glands</a:t>
            </a:r>
            <a:r>
              <a:rPr lang="es-ES" sz="5200" dirty="0" smtClean="0"/>
              <a:t>.</a:t>
            </a:r>
          </a:p>
          <a:p>
            <a:pPr marL="685800" indent="-685800">
              <a:spcBef>
                <a:spcPts val="1200"/>
              </a:spcBef>
              <a:spcAft>
                <a:spcPts val="1200"/>
              </a:spcAft>
              <a:buFontTx/>
              <a:buChar char="-"/>
            </a:pPr>
            <a:endParaRPr lang="es-ES" sz="5200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2683028" y="14113868"/>
            <a:ext cx="184731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1018077" y="15628332"/>
            <a:ext cx="19936476" cy="17020044"/>
          </a:xfrm>
          <a:prstGeom prst="rect">
            <a:avLst/>
          </a:prstGeom>
          <a:noFill/>
          <a:ln w="19050" cmpd="sng">
            <a:noFill/>
          </a:ln>
        </p:spPr>
        <p:txBody>
          <a:bodyPr wrap="square" rtlCol="0">
            <a:spAutoFit/>
          </a:bodyPr>
          <a:lstStyle/>
          <a:p>
            <a:r>
              <a:rPr lang="es-ES" sz="6000" b="1" dirty="0" smtClean="0"/>
              <a:t>    CASE REPORT</a:t>
            </a:r>
            <a:r>
              <a:rPr lang="es-ES" sz="5400" b="1" dirty="0" smtClean="0"/>
              <a:t>: </a:t>
            </a:r>
          </a:p>
          <a:p>
            <a:pPr marL="685800" indent="-685800">
              <a:buFontTx/>
              <a:buChar char="-"/>
            </a:pPr>
            <a:r>
              <a:rPr lang="es-ES" sz="5200" dirty="0" smtClean="0"/>
              <a:t>A </a:t>
            </a:r>
            <a:r>
              <a:rPr lang="es-ES" sz="5200" dirty="0" err="1" smtClean="0"/>
              <a:t>well-differentiated</a:t>
            </a:r>
            <a:r>
              <a:rPr lang="es-ES" sz="5200" dirty="0" smtClean="0"/>
              <a:t> </a:t>
            </a:r>
            <a:r>
              <a:rPr lang="es-ES" sz="5200" dirty="0" err="1" smtClean="0"/>
              <a:t>pancreatic</a:t>
            </a:r>
            <a:r>
              <a:rPr lang="es-ES" sz="5200" dirty="0" smtClean="0"/>
              <a:t> </a:t>
            </a:r>
            <a:r>
              <a:rPr lang="es-ES" sz="5200" dirty="0" err="1" smtClean="0"/>
              <a:t>neuroendocrine</a:t>
            </a:r>
            <a:r>
              <a:rPr lang="es-ES" sz="5200" dirty="0" smtClean="0"/>
              <a:t> tumor (ki-67 = 2 %) </a:t>
            </a:r>
            <a:r>
              <a:rPr lang="es-ES" sz="5200" dirty="0" err="1" smtClean="0"/>
              <a:t>was</a:t>
            </a:r>
            <a:r>
              <a:rPr lang="es-ES" sz="5200" dirty="0" smtClean="0"/>
              <a:t> </a:t>
            </a:r>
            <a:r>
              <a:rPr lang="es-ES" sz="5200" dirty="0" err="1" smtClean="0"/>
              <a:t>diagnosed</a:t>
            </a:r>
            <a:r>
              <a:rPr lang="es-ES" sz="5200" dirty="0" smtClean="0"/>
              <a:t> in a 52 –</a:t>
            </a:r>
            <a:r>
              <a:rPr lang="es-ES" sz="5200" dirty="0" err="1" smtClean="0"/>
              <a:t>year-old</a:t>
            </a:r>
            <a:r>
              <a:rPr lang="es-ES" sz="5200" dirty="0" smtClean="0"/>
              <a:t> </a:t>
            </a:r>
            <a:r>
              <a:rPr lang="es-ES" sz="5200" dirty="0" err="1" smtClean="0"/>
              <a:t>diabetic</a:t>
            </a:r>
            <a:r>
              <a:rPr lang="es-ES" sz="5200" dirty="0" smtClean="0"/>
              <a:t> </a:t>
            </a:r>
            <a:r>
              <a:rPr lang="es-ES" sz="5200" dirty="0" err="1" smtClean="0"/>
              <a:t>man</a:t>
            </a:r>
            <a:r>
              <a:rPr lang="es-ES" sz="5200" dirty="0" smtClean="0"/>
              <a:t>, in 2009.</a:t>
            </a:r>
            <a:endParaRPr lang="es-ES" sz="5200" b="1" dirty="0" smtClean="0"/>
          </a:p>
          <a:p>
            <a:pPr marL="685800" indent="-685800">
              <a:buFontTx/>
              <a:buChar char="-"/>
            </a:pPr>
            <a:r>
              <a:rPr lang="es-ES" sz="5200" b="1" dirty="0" err="1" smtClean="0"/>
              <a:t>Ostreoscan</a:t>
            </a:r>
            <a:r>
              <a:rPr lang="es-ES" sz="5200" b="1" dirty="0" smtClean="0"/>
              <a:t>:</a:t>
            </a:r>
            <a:r>
              <a:rPr lang="es-ES" sz="5200" dirty="0" smtClean="0"/>
              <a:t> </a:t>
            </a:r>
            <a:r>
              <a:rPr lang="es-ES" sz="5200" dirty="0" err="1" smtClean="0"/>
              <a:t>Liver</a:t>
            </a:r>
            <a:r>
              <a:rPr lang="es-ES" sz="5200" dirty="0" smtClean="0"/>
              <a:t> and </a:t>
            </a:r>
            <a:r>
              <a:rPr lang="es-ES" sz="5200" dirty="0" err="1" smtClean="0"/>
              <a:t>intraabdominal</a:t>
            </a:r>
            <a:r>
              <a:rPr lang="es-ES" sz="5200" dirty="0" smtClean="0"/>
              <a:t>  </a:t>
            </a:r>
            <a:r>
              <a:rPr lang="es-ES" sz="5200" dirty="0" err="1" smtClean="0"/>
              <a:t>hyperfixation</a:t>
            </a:r>
            <a:r>
              <a:rPr lang="es-ES" sz="5200" dirty="0"/>
              <a:t>.</a:t>
            </a:r>
            <a:endParaRPr lang="es-ES" sz="5200" dirty="0" smtClean="0"/>
          </a:p>
          <a:p>
            <a:pPr marL="685800" indent="-685800">
              <a:buFontTx/>
              <a:buChar char="-"/>
            </a:pPr>
            <a:r>
              <a:rPr lang="es-ES" sz="5200" b="1" dirty="0" err="1" smtClean="0"/>
              <a:t>Bone</a:t>
            </a:r>
            <a:r>
              <a:rPr lang="es-ES" sz="5200" b="1" dirty="0" smtClean="0"/>
              <a:t> </a:t>
            </a:r>
            <a:r>
              <a:rPr lang="es-ES" sz="5200" b="1" dirty="0" err="1"/>
              <a:t>s</a:t>
            </a:r>
            <a:r>
              <a:rPr lang="es-ES" sz="5200" b="1" dirty="0" err="1" smtClean="0"/>
              <a:t>cintigraphy</a:t>
            </a:r>
            <a:r>
              <a:rPr lang="es-ES" sz="5200" b="1" dirty="0" smtClean="0"/>
              <a:t>: </a:t>
            </a:r>
            <a:r>
              <a:rPr lang="es-ES" sz="5200" dirty="0" err="1" smtClean="0"/>
              <a:t>Negative</a:t>
            </a:r>
            <a:r>
              <a:rPr lang="es-ES" sz="5200" dirty="0" smtClean="0"/>
              <a:t>.</a:t>
            </a:r>
          </a:p>
          <a:p>
            <a:endParaRPr lang="es-ES" sz="5200" b="1" dirty="0" smtClean="0"/>
          </a:p>
          <a:p>
            <a:pPr marL="685800" indent="-685800">
              <a:buFontTx/>
              <a:buChar char="-"/>
            </a:pPr>
            <a:r>
              <a:rPr lang="es-ES" sz="5200" b="1" dirty="0" err="1" smtClean="0"/>
              <a:t>Blood</a:t>
            </a:r>
            <a:r>
              <a:rPr lang="es-ES" sz="5200" b="1" dirty="0" smtClean="0"/>
              <a:t> test</a:t>
            </a:r>
            <a:r>
              <a:rPr lang="es-ES" sz="5200" dirty="0" smtClean="0"/>
              <a:t>: </a:t>
            </a:r>
            <a:r>
              <a:rPr lang="es-ES" sz="5200" dirty="0" err="1" smtClean="0"/>
              <a:t>Calcium</a:t>
            </a:r>
            <a:r>
              <a:rPr lang="es-ES" sz="5200" dirty="0" smtClean="0"/>
              <a:t>: 3,54 </a:t>
            </a:r>
            <a:r>
              <a:rPr lang="es-ES" sz="5200" dirty="0" err="1" smtClean="0"/>
              <a:t>mmol</a:t>
            </a:r>
            <a:r>
              <a:rPr lang="es-ES" sz="5200" dirty="0" smtClean="0"/>
              <a:t>/L (2,15-2,6 </a:t>
            </a:r>
            <a:r>
              <a:rPr lang="es-ES" sz="5200" dirty="0" err="1" smtClean="0"/>
              <a:t>mmol</a:t>
            </a:r>
            <a:r>
              <a:rPr lang="es-ES" sz="5200" dirty="0" smtClean="0"/>
              <a:t>/L), </a:t>
            </a:r>
            <a:r>
              <a:rPr lang="es-ES" sz="5200" dirty="0" err="1" smtClean="0"/>
              <a:t>phosphorus</a:t>
            </a:r>
            <a:r>
              <a:rPr lang="es-ES" sz="5200" dirty="0" smtClean="0"/>
              <a:t>: 0,71  (0,74-1,51 </a:t>
            </a:r>
            <a:r>
              <a:rPr lang="es-ES" sz="5200" dirty="0" err="1" smtClean="0"/>
              <a:t>mmol</a:t>
            </a:r>
            <a:r>
              <a:rPr lang="es-ES" sz="5200" dirty="0" smtClean="0"/>
              <a:t>/L), PTH &lt; 4 </a:t>
            </a:r>
            <a:r>
              <a:rPr lang="es-ES" sz="5200" dirty="0" err="1" smtClean="0"/>
              <a:t>ng</a:t>
            </a:r>
            <a:r>
              <a:rPr lang="es-ES" sz="5200" dirty="0" smtClean="0"/>
              <a:t>/ml, 1,25 OH </a:t>
            </a:r>
            <a:r>
              <a:rPr lang="es-ES" sz="5200" dirty="0" err="1" smtClean="0"/>
              <a:t>vitamin</a:t>
            </a:r>
            <a:r>
              <a:rPr lang="es-ES" sz="5200" dirty="0" smtClean="0"/>
              <a:t> D: 89 (&lt; 85 </a:t>
            </a:r>
            <a:r>
              <a:rPr lang="es-ES" sz="5200" dirty="0" err="1" smtClean="0"/>
              <a:t>pq</a:t>
            </a:r>
            <a:r>
              <a:rPr lang="es-ES" sz="5200" dirty="0" smtClean="0"/>
              <a:t>/ml), </a:t>
            </a:r>
            <a:r>
              <a:rPr lang="es-ES" sz="5200" dirty="0" err="1" smtClean="0"/>
              <a:t>calcitonin</a:t>
            </a:r>
            <a:r>
              <a:rPr lang="es-ES" sz="5200" dirty="0" smtClean="0"/>
              <a:t>: 1016 (&lt;12 </a:t>
            </a:r>
            <a:r>
              <a:rPr lang="es-ES" sz="5200" dirty="0" err="1" smtClean="0"/>
              <a:t>ng</a:t>
            </a:r>
            <a:r>
              <a:rPr lang="es-ES" sz="5200" dirty="0" smtClean="0"/>
              <a:t>/ml). </a:t>
            </a:r>
          </a:p>
          <a:p>
            <a:pPr marL="685800" indent="-685800">
              <a:buFontTx/>
              <a:buChar char="-"/>
            </a:pPr>
            <a:r>
              <a:rPr lang="es-ES" sz="5200" b="1" dirty="0" err="1" smtClean="0"/>
              <a:t>Urinary</a:t>
            </a:r>
            <a:r>
              <a:rPr lang="es-ES" sz="5200" b="1" dirty="0" smtClean="0"/>
              <a:t> test: </a:t>
            </a:r>
            <a:r>
              <a:rPr lang="es-ES" sz="5200" dirty="0" err="1" smtClean="0"/>
              <a:t>hypercalciuria</a:t>
            </a:r>
            <a:r>
              <a:rPr lang="es-ES" sz="5200" dirty="0" smtClean="0"/>
              <a:t> and </a:t>
            </a:r>
            <a:r>
              <a:rPr lang="es-ES" sz="5200" dirty="0" err="1" smtClean="0"/>
              <a:t>hypophosphaturia</a:t>
            </a:r>
            <a:r>
              <a:rPr lang="es-ES" sz="5200" dirty="0" smtClean="0"/>
              <a:t>.</a:t>
            </a:r>
          </a:p>
          <a:p>
            <a:pPr marL="685800" indent="-685800">
              <a:buFontTx/>
              <a:buChar char="-"/>
            </a:pPr>
            <a:endParaRPr lang="es-ES" sz="5200" dirty="0" smtClean="0"/>
          </a:p>
          <a:p>
            <a:pPr marL="685800" indent="-685800">
              <a:buFontTx/>
              <a:buChar char="-"/>
            </a:pPr>
            <a:r>
              <a:rPr lang="es-ES" sz="5200" b="1" dirty="0" err="1" smtClean="0"/>
              <a:t>Treatment</a:t>
            </a:r>
            <a:r>
              <a:rPr lang="es-ES" sz="5200" dirty="0" smtClean="0"/>
              <a:t>:  </a:t>
            </a:r>
          </a:p>
          <a:p>
            <a:pPr marL="914400" indent="-914400">
              <a:buAutoNum type="arabicParenR"/>
            </a:pPr>
            <a:r>
              <a:rPr lang="es-ES" sz="5200" dirty="0" err="1" smtClean="0"/>
              <a:t>Streptozotocin-Adriamicyn</a:t>
            </a:r>
            <a:r>
              <a:rPr lang="es-ES" sz="5200" dirty="0" smtClean="0"/>
              <a:t>, FOLFOX. </a:t>
            </a:r>
            <a:r>
              <a:rPr lang="es-ES" sz="5200" dirty="0" err="1" smtClean="0"/>
              <a:t>Sandostatin</a:t>
            </a:r>
            <a:r>
              <a:rPr lang="es-ES" sz="5200" dirty="0" smtClean="0"/>
              <a:t> LAR.</a:t>
            </a:r>
          </a:p>
          <a:p>
            <a:pPr marL="914400" indent="-914400">
              <a:buAutoNum type="arabicParenR"/>
            </a:pPr>
            <a:r>
              <a:rPr lang="es-ES" sz="5200" dirty="0" smtClean="0"/>
              <a:t>2012: </a:t>
            </a:r>
            <a:r>
              <a:rPr lang="es-ES" sz="5200" dirty="0" err="1" smtClean="0"/>
              <a:t>Despite</a:t>
            </a:r>
            <a:r>
              <a:rPr lang="es-ES" sz="5200" dirty="0" smtClean="0"/>
              <a:t> </a:t>
            </a:r>
            <a:r>
              <a:rPr lang="es-ES" sz="5200" dirty="0" err="1" smtClean="0"/>
              <a:t>hypocalcemic</a:t>
            </a:r>
            <a:r>
              <a:rPr lang="es-ES" sz="5200" dirty="0" smtClean="0"/>
              <a:t> </a:t>
            </a:r>
            <a:r>
              <a:rPr lang="es-ES" sz="5200" dirty="0" err="1" smtClean="0"/>
              <a:t>treatments</a:t>
            </a:r>
            <a:r>
              <a:rPr lang="es-ES" sz="5200" dirty="0" smtClean="0"/>
              <a:t>, calcemia </a:t>
            </a:r>
            <a:r>
              <a:rPr lang="es-ES" sz="5200" dirty="0" err="1" smtClean="0"/>
              <a:t>remained</a:t>
            </a:r>
            <a:r>
              <a:rPr lang="es-ES" sz="5200" dirty="0"/>
              <a:t> </a:t>
            </a:r>
            <a:r>
              <a:rPr lang="es-ES" sz="5200" dirty="0" err="1" smtClean="0"/>
              <a:t>high</a:t>
            </a:r>
            <a:r>
              <a:rPr lang="es-ES" sz="5200" dirty="0" smtClean="0"/>
              <a:t> (3,17 </a:t>
            </a:r>
            <a:r>
              <a:rPr lang="es-ES" sz="5200" dirty="0" err="1" smtClean="0"/>
              <a:t>mmol</a:t>
            </a:r>
            <a:r>
              <a:rPr lang="es-ES" sz="5200" dirty="0" smtClean="0"/>
              <a:t>/L). </a:t>
            </a:r>
            <a:r>
              <a:rPr lang="es-ES" sz="5200" b="1" dirty="0" err="1" smtClean="0"/>
              <a:t>Cinacalcet</a:t>
            </a:r>
            <a:r>
              <a:rPr lang="es-ES" sz="5200" dirty="0" smtClean="0"/>
              <a:t> (</a:t>
            </a:r>
            <a:r>
              <a:rPr lang="es-ES" sz="5200" dirty="0" err="1" smtClean="0"/>
              <a:t>Mimpara</a:t>
            </a:r>
            <a:r>
              <a:rPr lang="es-ES" sz="5200" dirty="0" smtClean="0"/>
              <a:t>)</a:t>
            </a:r>
            <a:r>
              <a:rPr lang="es-ES" sz="5200" baseline="30000" dirty="0" smtClean="0"/>
              <a:t>1</a:t>
            </a:r>
            <a:r>
              <a:rPr lang="es-ES" sz="5200" dirty="0" smtClean="0"/>
              <a:t> </a:t>
            </a:r>
            <a:r>
              <a:rPr lang="es-ES" sz="5200" dirty="0" err="1" smtClean="0"/>
              <a:t>was</a:t>
            </a:r>
            <a:r>
              <a:rPr lang="es-ES" sz="5200" dirty="0" smtClean="0"/>
              <a:t> </a:t>
            </a:r>
            <a:r>
              <a:rPr lang="es-ES" sz="5200" dirty="0" err="1" smtClean="0"/>
              <a:t>prescribed</a:t>
            </a:r>
            <a:r>
              <a:rPr lang="es-ES" sz="5200" dirty="0" smtClean="0"/>
              <a:t> up </a:t>
            </a:r>
            <a:r>
              <a:rPr lang="es-ES" sz="5200" dirty="0" err="1" smtClean="0"/>
              <a:t>to</a:t>
            </a:r>
            <a:r>
              <a:rPr lang="es-ES" sz="5200" dirty="0" smtClean="0"/>
              <a:t> 120 mg per </a:t>
            </a:r>
            <a:r>
              <a:rPr lang="es-ES" sz="5200" dirty="0" err="1" smtClean="0"/>
              <a:t>day</a:t>
            </a:r>
            <a:r>
              <a:rPr lang="es-ES" sz="5200" dirty="0" smtClean="0"/>
              <a:t>.</a:t>
            </a:r>
          </a:p>
          <a:p>
            <a:r>
              <a:rPr lang="es-ES" sz="5200" dirty="0" smtClean="0"/>
              <a:t>3)  </a:t>
            </a:r>
            <a:r>
              <a:rPr lang="es-ES" sz="5200" dirty="0" err="1" smtClean="0"/>
              <a:t>One</a:t>
            </a:r>
            <a:r>
              <a:rPr lang="es-ES" sz="5200" dirty="0" smtClean="0"/>
              <a:t> </a:t>
            </a:r>
            <a:r>
              <a:rPr lang="es-ES" sz="5200" dirty="0" err="1" smtClean="0"/>
              <a:t>month</a:t>
            </a:r>
            <a:r>
              <a:rPr lang="es-ES" sz="5200" dirty="0" smtClean="0"/>
              <a:t> </a:t>
            </a:r>
            <a:r>
              <a:rPr lang="es-ES" sz="5200" dirty="0" err="1" smtClean="0"/>
              <a:t>later</a:t>
            </a:r>
            <a:r>
              <a:rPr lang="es-ES" sz="5200" dirty="0"/>
              <a:t> </a:t>
            </a:r>
            <a:r>
              <a:rPr lang="es-ES" sz="5200" b="1" dirty="0" err="1" smtClean="0"/>
              <a:t>Sunitinib</a:t>
            </a:r>
            <a:r>
              <a:rPr lang="es-ES" sz="5200" b="1" dirty="0" smtClean="0"/>
              <a:t> </a:t>
            </a:r>
            <a:r>
              <a:rPr lang="es-ES" sz="5200" dirty="0" smtClean="0"/>
              <a:t>(</a:t>
            </a:r>
            <a:r>
              <a:rPr lang="es-ES" sz="5200" dirty="0" err="1" smtClean="0"/>
              <a:t>Sutent</a:t>
            </a:r>
            <a:r>
              <a:rPr lang="es-ES" sz="5200" dirty="0" smtClean="0"/>
              <a:t>) 37,5 mg per </a:t>
            </a:r>
            <a:r>
              <a:rPr lang="es-ES" sz="5200" dirty="0" err="1" smtClean="0"/>
              <a:t>day</a:t>
            </a:r>
            <a:r>
              <a:rPr lang="es-ES" sz="5200" dirty="0" smtClean="0"/>
              <a:t> </a:t>
            </a:r>
            <a:r>
              <a:rPr lang="es-ES" sz="5200" dirty="0" err="1" smtClean="0"/>
              <a:t>was</a:t>
            </a:r>
            <a:r>
              <a:rPr lang="es-ES" sz="5200" dirty="0" smtClean="0"/>
              <a:t> </a:t>
            </a:r>
            <a:r>
              <a:rPr lang="es-ES" sz="5200" dirty="0" err="1" smtClean="0"/>
              <a:t>added</a:t>
            </a:r>
            <a:r>
              <a:rPr lang="es-ES" sz="5200" dirty="0" smtClean="0"/>
              <a:t>.</a:t>
            </a:r>
          </a:p>
          <a:p>
            <a:endParaRPr lang="es-ES" sz="5200" dirty="0" smtClean="0"/>
          </a:p>
          <a:p>
            <a:pPr marL="685800" indent="-685800">
              <a:buFontTx/>
              <a:buChar char="-"/>
            </a:pPr>
            <a:r>
              <a:rPr lang="es-ES" sz="5200" dirty="0" err="1" smtClean="0"/>
              <a:t>Hypocalcemia</a:t>
            </a:r>
            <a:r>
              <a:rPr lang="es-ES" sz="5200" dirty="0" smtClean="0"/>
              <a:t> and </a:t>
            </a:r>
            <a:r>
              <a:rPr lang="es-ES" sz="5200" dirty="0" err="1" smtClean="0"/>
              <a:t>high</a:t>
            </a:r>
            <a:r>
              <a:rPr lang="es-ES" sz="5200" dirty="0" smtClean="0"/>
              <a:t> </a:t>
            </a:r>
            <a:r>
              <a:rPr lang="es-ES" sz="5200" dirty="0" err="1" smtClean="0"/>
              <a:t>serum</a:t>
            </a:r>
            <a:r>
              <a:rPr lang="es-ES" sz="5200" dirty="0" smtClean="0"/>
              <a:t> PTH                     Stop </a:t>
            </a:r>
            <a:r>
              <a:rPr lang="es-ES" sz="5200" dirty="0" err="1" smtClean="0"/>
              <a:t>Cinacalcet</a:t>
            </a:r>
            <a:endParaRPr lang="es-ES" sz="5200" dirty="0" smtClean="0"/>
          </a:p>
          <a:p>
            <a:pPr marL="685800" indent="-685800">
              <a:buFontTx/>
              <a:buChar char="-"/>
            </a:pPr>
            <a:endParaRPr lang="es-ES" sz="5200" dirty="0" smtClean="0"/>
          </a:p>
          <a:p>
            <a:pPr marL="685800" indent="-685800">
              <a:buFontTx/>
              <a:buChar char="-"/>
            </a:pPr>
            <a:r>
              <a:rPr lang="es-ES" sz="5200" dirty="0" err="1" smtClean="0"/>
              <a:t>Calcitonin</a:t>
            </a:r>
            <a:r>
              <a:rPr lang="es-ES" sz="5200" dirty="0" smtClean="0"/>
              <a:t> </a:t>
            </a:r>
            <a:r>
              <a:rPr lang="es-ES" sz="5200" dirty="0" err="1" smtClean="0"/>
              <a:t>normalized</a:t>
            </a:r>
            <a:r>
              <a:rPr lang="es-ES" sz="5200" dirty="0" smtClean="0"/>
              <a:t>. </a:t>
            </a:r>
            <a:r>
              <a:rPr lang="es-ES" sz="5200" dirty="0" err="1" smtClean="0"/>
              <a:t>Improvment</a:t>
            </a:r>
            <a:r>
              <a:rPr lang="es-ES" sz="5200" dirty="0" smtClean="0"/>
              <a:t> of </a:t>
            </a:r>
            <a:r>
              <a:rPr lang="es-ES" sz="5200" dirty="0" err="1" smtClean="0"/>
              <a:t>pancreatic</a:t>
            </a:r>
            <a:r>
              <a:rPr lang="es-ES" sz="5200" dirty="0" smtClean="0"/>
              <a:t> </a:t>
            </a:r>
            <a:r>
              <a:rPr lang="es-ES" sz="5200" dirty="0" err="1" smtClean="0"/>
              <a:t>lesions</a:t>
            </a:r>
            <a:r>
              <a:rPr lang="es-ES" sz="5200" dirty="0" smtClean="0"/>
              <a:t> and </a:t>
            </a:r>
            <a:r>
              <a:rPr lang="es-ES" sz="5200" dirty="0" err="1" smtClean="0"/>
              <a:t>metastasis</a:t>
            </a:r>
            <a:r>
              <a:rPr lang="es-ES" sz="5200" dirty="0" smtClean="0"/>
              <a:t>. 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440385" y="37589508"/>
            <a:ext cx="30315368" cy="3815392"/>
          </a:xfrm>
          <a:prstGeom prst="rect">
            <a:avLst/>
          </a:prstGeom>
          <a:solidFill>
            <a:srgbClr val="0EF2ED">
              <a:alpha val="30000"/>
            </a:srgbClr>
          </a:solidFill>
          <a:ln w="38100">
            <a:noFill/>
          </a:ln>
        </p:spPr>
        <p:txBody>
          <a:bodyPr wrap="square" rtlCol="0">
            <a:noAutofit/>
          </a:bodyPr>
          <a:lstStyle/>
          <a:p>
            <a:endParaRPr lang="es-ES" sz="5800" b="1" dirty="0"/>
          </a:p>
          <a:p>
            <a:r>
              <a:rPr lang="en-GB" sz="5200" dirty="0" err="1" smtClean="0"/>
              <a:t>Cinacalcet</a:t>
            </a:r>
            <a:r>
              <a:rPr lang="en-GB" sz="5200" dirty="0" smtClean="0"/>
              <a:t> </a:t>
            </a:r>
            <a:r>
              <a:rPr lang="en-GB" sz="5200" dirty="0"/>
              <a:t>is a Calcium Sensing Receptor oral agonist. </a:t>
            </a:r>
            <a:r>
              <a:rPr lang="en-GB" sz="5200" dirty="0" err="1"/>
              <a:t>Cinacalcet</a:t>
            </a:r>
            <a:r>
              <a:rPr lang="en-GB" sz="5200" dirty="0"/>
              <a:t> </a:t>
            </a:r>
            <a:r>
              <a:rPr lang="en-GB" sz="5200" dirty="0" err="1"/>
              <a:t>hypocalcemic</a:t>
            </a:r>
            <a:r>
              <a:rPr lang="en-GB" sz="5200" dirty="0"/>
              <a:t> effects have not been previously documented in pancreatic </a:t>
            </a:r>
            <a:r>
              <a:rPr lang="en-GB" sz="5200" dirty="0" err="1"/>
              <a:t>paraneoplastic</a:t>
            </a:r>
            <a:r>
              <a:rPr lang="en-GB" sz="5200" dirty="0"/>
              <a:t> </a:t>
            </a:r>
            <a:r>
              <a:rPr lang="en-GB" sz="5200" dirty="0" err="1"/>
              <a:t>hypercalcemia</a:t>
            </a:r>
            <a:r>
              <a:rPr lang="en-GB" sz="5200" dirty="0"/>
              <a:t>. In our patient, </a:t>
            </a:r>
            <a:r>
              <a:rPr lang="en-GB" sz="5200" dirty="0" err="1"/>
              <a:t>Cinacalcet</a:t>
            </a:r>
            <a:r>
              <a:rPr lang="en-GB" sz="5200" dirty="0"/>
              <a:t> has significantly improved cancer prognosis: this drug could be a new alternative in </a:t>
            </a:r>
            <a:r>
              <a:rPr lang="en-GB" sz="5200" smtClean="0"/>
              <a:t>paraneoplastic</a:t>
            </a:r>
            <a:r>
              <a:rPr lang="en-GB" sz="5200" dirty="0" smtClean="0"/>
              <a:t> </a:t>
            </a:r>
            <a:r>
              <a:rPr lang="en-GB" sz="5200" dirty="0" err="1"/>
              <a:t>hypercalcemia</a:t>
            </a:r>
            <a:endParaRPr lang="es-ES" sz="52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3437613" y="6479248"/>
            <a:ext cx="8250151" cy="8879354"/>
          </a:xfrm>
          <a:prstGeom prst="rect">
            <a:avLst/>
          </a:prstGeom>
          <a:solidFill>
            <a:srgbClr val="FFFF66">
              <a:alpha val="90000"/>
            </a:srgbClr>
          </a:solidFill>
        </p:spPr>
        <p:txBody>
          <a:bodyPr wrap="square" rtlCol="0">
            <a:spAutoFit/>
          </a:bodyPr>
          <a:lstStyle/>
          <a:p>
            <a:pPr>
              <a:tabLst>
                <a:tab pos="542925" algn="l"/>
              </a:tabLst>
            </a:pPr>
            <a:r>
              <a:rPr lang="en-US" sz="5400" b="1" dirty="0" err="1">
                <a:solidFill>
                  <a:srgbClr val="FF0000"/>
                </a:solidFill>
              </a:rPr>
              <a:t>Mimpara</a:t>
            </a:r>
            <a:r>
              <a:rPr lang="en-US" sz="5400" b="1" dirty="0" smtClean="0">
                <a:solidFill>
                  <a:srgbClr val="FF0000"/>
                </a:solidFill>
              </a:rPr>
              <a:t>®</a:t>
            </a:r>
            <a:r>
              <a:rPr lang="en-US" sz="5400" dirty="0"/>
              <a:t>:</a:t>
            </a:r>
          </a:p>
          <a:p>
            <a:pPr>
              <a:tabLst>
                <a:tab pos="542925" algn="l"/>
              </a:tabLst>
            </a:pPr>
            <a:endParaRPr lang="en-US" sz="5400" dirty="0" smtClean="0"/>
          </a:p>
          <a:p>
            <a:pPr>
              <a:tabLst>
                <a:tab pos="542925" algn="l"/>
              </a:tabLst>
            </a:pPr>
            <a:r>
              <a:rPr lang="en-US" sz="5400" dirty="0" smtClean="0"/>
              <a:t>	      Binds to the </a:t>
            </a:r>
            <a:r>
              <a:rPr lang="en-US" sz="5400" dirty="0" err="1" smtClean="0"/>
              <a:t>CaR</a:t>
            </a:r>
            <a:endParaRPr lang="en-US" sz="5400" dirty="0" smtClean="0"/>
          </a:p>
          <a:p>
            <a:pPr>
              <a:tabLst>
                <a:tab pos="542925" algn="l"/>
              </a:tabLst>
            </a:pPr>
            <a:endParaRPr lang="en-US" sz="5400" dirty="0" smtClean="0"/>
          </a:p>
          <a:p>
            <a:pPr>
              <a:tabLst>
                <a:tab pos="542925" algn="l"/>
              </a:tabLst>
            </a:pPr>
            <a:r>
              <a:rPr lang="en-US" sz="5400" dirty="0" smtClean="0"/>
              <a:t>	      Increases the      sensibility of the receptor   to extracellular </a:t>
            </a:r>
            <a:r>
              <a:rPr lang="en-US" sz="5400" dirty="0" err="1" smtClean="0"/>
              <a:t>Ca</a:t>
            </a:r>
            <a:endParaRPr lang="en-US" sz="5400" dirty="0" smtClean="0"/>
          </a:p>
          <a:p>
            <a:pPr>
              <a:tabLst>
                <a:tab pos="542925" algn="l"/>
              </a:tabLst>
            </a:pPr>
            <a:r>
              <a:rPr lang="en-US" sz="5400" dirty="0"/>
              <a:t>	</a:t>
            </a:r>
            <a:r>
              <a:rPr lang="en-US" sz="5400" dirty="0" smtClean="0"/>
              <a:t>   </a:t>
            </a:r>
          </a:p>
          <a:p>
            <a:pPr>
              <a:tabLst>
                <a:tab pos="542925" algn="l"/>
              </a:tabLst>
            </a:pPr>
            <a:r>
              <a:rPr lang="en-US" sz="5400" dirty="0"/>
              <a:t> </a:t>
            </a:r>
            <a:r>
              <a:rPr lang="en-US" sz="5400" dirty="0" smtClean="0"/>
              <a:t>        Reduces PTH secretion</a:t>
            </a:r>
            <a:endParaRPr lang="en-US" sz="5400" dirty="0"/>
          </a:p>
          <a:p>
            <a:endParaRPr lang="es-ES" dirty="0"/>
          </a:p>
        </p:txBody>
      </p:sp>
      <p:sp>
        <p:nvSpPr>
          <p:cNvPr id="11" name="10 Flecha derecha"/>
          <p:cNvSpPr/>
          <p:nvPr/>
        </p:nvSpPr>
        <p:spPr>
          <a:xfrm>
            <a:off x="23865642" y="838332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derecha"/>
          <p:cNvSpPr/>
          <p:nvPr/>
        </p:nvSpPr>
        <p:spPr>
          <a:xfrm>
            <a:off x="23802484" y="10094227"/>
            <a:ext cx="104156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Flecha derecha"/>
          <p:cNvSpPr/>
          <p:nvPr/>
        </p:nvSpPr>
        <p:spPr>
          <a:xfrm>
            <a:off x="23802484" y="1330239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Flecha derecha"/>
          <p:cNvSpPr/>
          <p:nvPr/>
        </p:nvSpPr>
        <p:spPr>
          <a:xfrm>
            <a:off x="11356178" y="29222982"/>
            <a:ext cx="2613599" cy="8446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8" name="Image 3" descr="scan 1_301_72.jpg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44" b="753"/>
          <a:stretch/>
        </p:blipFill>
        <p:spPr>
          <a:xfrm>
            <a:off x="22855051" y="16562140"/>
            <a:ext cx="7996149" cy="5997112"/>
          </a:xfrm>
          <a:prstGeom prst="rect">
            <a:avLst/>
          </a:prstGeom>
        </p:spPr>
      </p:pic>
      <p:pic>
        <p:nvPicPr>
          <p:cNvPr id="19" name="Espace réservé du contenu 3" descr="pet scan_1_1.jpg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91" b="4592"/>
          <a:stretch/>
        </p:blipFill>
        <p:spPr>
          <a:xfrm>
            <a:off x="22535627" y="22954699"/>
            <a:ext cx="8818743" cy="5854665"/>
          </a:xfrm>
          <a:prstGeom prst="rect">
            <a:avLst/>
          </a:prstGeom>
        </p:spPr>
      </p:pic>
      <p:sp>
        <p:nvSpPr>
          <p:cNvPr id="20" name="19 CuadroTexto"/>
          <p:cNvSpPr txBox="1"/>
          <p:nvPr/>
        </p:nvSpPr>
        <p:spPr>
          <a:xfrm>
            <a:off x="19564675" y="29285094"/>
            <a:ext cx="12839376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 smtClean="0"/>
              <a:t>NMR and </a:t>
            </a:r>
            <a:r>
              <a:rPr lang="es-ES" sz="4400" b="1" dirty="0"/>
              <a:t>PET </a:t>
            </a:r>
            <a:r>
              <a:rPr lang="es-ES" sz="4400" b="1" dirty="0" err="1"/>
              <a:t>scan</a:t>
            </a:r>
            <a:r>
              <a:rPr lang="es-ES" sz="4400" dirty="0"/>
              <a:t>: </a:t>
            </a:r>
            <a:r>
              <a:rPr lang="es-ES" sz="4400" dirty="0" err="1" smtClean="0"/>
              <a:t>Splenic</a:t>
            </a:r>
            <a:r>
              <a:rPr lang="es-ES" sz="4400" dirty="0" smtClean="0"/>
              <a:t> and </a:t>
            </a:r>
            <a:r>
              <a:rPr lang="es-ES" sz="4400" dirty="0" err="1" smtClean="0"/>
              <a:t>liver</a:t>
            </a:r>
            <a:r>
              <a:rPr lang="es-ES" sz="4400" dirty="0" smtClean="0"/>
              <a:t> </a:t>
            </a:r>
            <a:r>
              <a:rPr lang="es-ES" sz="4400" dirty="0" err="1" smtClean="0"/>
              <a:t>carcinomatosis</a:t>
            </a:r>
            <a:endParaRPr lang="es-ES" sz="4400" dirty="0" smtClean="0"/>
          </a:p>
          <a:p>
            <a:pPr algn="ctr"/>
            <a:endParaRPr lang="es-ES" sz="4400" dirty="0"/>
          </a:p>
          <a:p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15193913" y="6479249"/>
            <a:ext cx="8155901" cy="8879353"/>
          </a:xfrm>
          <a:prstGeom prst="rect">
            <a:avLst/>
          </a:prstGeom>
          <a:solidFill>
            <a:srgbClr val="FFFF66">
              <a:alpha val="90000"/>
            </a:srgbClr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21" name="Picture 4" descr="Receptor 2"/>
          <p:cNvPicPr>
            <a:picLocks noChangeAspect="1" noChangeArrowheads="1"/>
          </p:cNvPicPr>
          <p:nvPr/>
        </p:nvPicPr>
        <p:blipFill>
          <a:blip r:embed="rId7" cstate="print"/>
          <a:srcRect r="6961"/>
          <a:stretch>
            <a:fillRect/>
          </a:stretch>
        </p:blipFill>
        <p:spPr bwMode="gray">
          <a:xfrm>
            <a:off x="15779534" y="7156915"/>
            <a:ext cx="7570280" cy="7524020"/>
          </a:xfrm>
          <a:prstGeom prst="rect">
            <a:avLst/>
          </a:prstGeom>
          <a:solidFill>
            <a:schemeClr val="bg2"/>
          </a:solidFill>
          <a:ln w="9525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15" name="14 CuadroTexto"/>
          <p:cNvSpPr txBox="1"/>
          <p:nvPr/>
        </p:nvSpPr>
        <p:spPr>
          <a:xfrm>
            <a:off x="11165484" y="41391660"/>
            <a:ext cx="205222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i="1" baseline="30000" smtClean="0"/>
              <a:t>1 </a:t>
            </a:r>
            <a:r>
              <a:rPr lang="es-ES" sz="3200" i="1" dirty="0" err="1"/>
              <a:t>Anneke</a:t>
            </a:r>
            <a:r>
              <a:rPr lang="es-ES" sz="3200" i="1" dirty="0"/>
              <a:t> </a:t>
            </a:r>
            <a:r>
              <a:rPr lang="es-ES" sz="3200" i="1" dirty="0" err="1"/>
              <a:t>Becha</a:t>
            </a:r>
            <a:r>
              <a:rPr lang="es-ES" sz="3200" i="1" dirty="0"/>
              <a:t> </a:t>
            </a:r>
            <a:r>
              <a:rPr lang="es-ES" sz="3200" i="1" dirty="0" err="1"/>
              <a:t>Koen</a:t>
            </a:r>
            <a:r>
              <a:rPr lang="es-ES" sz="3200" i="1" dirty="0"/>
              <a:t> </a:t>
            </a:r>
            <a:r>
              <a:rPr lang="es-ES" sz="3200" i="1" dirty="0" err="1"/>
              <a:t>Smoldersb</a:t>
            </a:r>
            <a:r>
              <a:rPr lang="es-ES" sz="3200" i="1" dirty="0"/>
              <a:t> </a:t>
            </a:r>
            <a:r>
              <a:rPr lang="es-ES" sz="3200" i="1" dirty="0" err="1"/>
              <a:t>Darryl</a:t>
            </a:r>
            <a:r>
              <a:rPr lang="es-ES" sz="3200" i="1" dirty="0"/>
              <a:t> </a:t>
            </a:r>
            <a:r>
              <a:rPr lang="es-ES" sz="3200" i="1" dirty="0" err="1"/>
              <a:t>Teltingc</a:t>
            </a:r>
            <a:endParaRPr lang="es-ES" sz="3200" i="1" dirty="0"/>
          </a:p>
          <a:p>
            <a:r>
              <a:rPr lang="es-ES" sz="3200" i="1" dirty="0"/>
              <a:t>Hans de </a:t>
            </a:r>
            <a:r>
              <a:rPr lang="es-ES" sz="3200" i="1" dirty="0" err="1"/>
              <a:t>BoeraCinacalcet</a:t>
            </a:r>
            <a:r>
              <a:rPr lang="es-ES" sz="3200" i="1" dirty="0"/>
              <a:t>  </a:t>
            </a:r>
            <a:r>
              <a:rPr lang="es-ES" sz="3200" i="1" dirty="0" err="1"/>
              <a:t>for</a:t>
            </a:r>
            <a:r>
              <a:rPr lang="es-ES" sz="3200" i="1" dirty="0"/>
              <a:t> </a:t>
            </a:r>
            <a:r>
              <a:rPr lang="es-ES" sz="3200" i="1" dirty="0" err="1"/>
              <a:t>hypercalcemia</a:t>
            </a:r>
            <a:r>
              <a:rPr lang="es-ES" sz="3200" i="1" dirty="0"/>
              <a:t>  </a:t>
            </a:r>
            <a:r>
              <a:rPr lang="es-ES" sz="3200" i="1" dirty="0" err="1"/>
              <a:t>cused</a:t>
            </a:r>
            <a:r>
              <a:rPr lang="es-ES" sz="3200" i="1" dirty="0"/>
              <a:t> </a:t>
            </a:r>
            <a:r>
              <a:rPr lang="es-ES" sz="3200" i="1" dirty="0" err="1"/>
              <a:t>by</a:t>
            </a:r>
            <a:r>
              <a:rPr lang="es-ES" sz="3200" i="1" dirty="0"/>
              <a:t> a </a:t>
            </a:r>
            <a:r>
              <a:rPr lang="es-ES" sz="3200" i="1" dirty="0" err="1"/>
              <a:t>pulmonary</a:t>
            </a:r>
            <a:r>
              <a:rPr lang="es-ES" sz="3200" i="1" dirty="0"/>
              <a:t> </a:t>
            </a:r>
            <a:r>
              <a:rPr lang="es-ES" sz="3200" i="1" dirty="0" err="1"/>
              <a:t>squamous</a:t>
            </a:r>
            <a:r>
              <a:rPr lang="es-ES" sz="3200" i="1" dirty="0"/>
              <a:t>  </a:t>
            </a:r>
            <a:r>
              <a:rPr lang="es-ES" sz="3200" i="1" dirty="0" err="1"/>
              <a:t>cell</a:t>
            </a:r>
            <a:r>
              <a:rPr lang="es-ES" sz="3200" i="1" dirty="0"/>
              <a:t>  carcinoma  </a:t>
            </a:r>
            <a:r>
              <a:rPr lang="es-ES" sz="3200" i="1" dirty="0" err="1"/>
              <a:t>producing</a:t>
            </a:r>
            <a:r>
              <a:rPr lang="es-ES" sz="3200" i="1" dirty="0"/>
              <a:t> </a:t>
            </a:r>
            <a:r>
              <a:rPr lang="es-ES" sz="3200" i="1" dirty="0" err="1"/>
              <a:t>parathyroid</a:t>
            </a:r>
            <a:r>
              <a:rPr lang="es-ES" sz="3200" i="1" dirty="0"/>
              <a:t> hormone-</a:t>
            </a:r>
            <a:r>
              <a:rPr lang="es-ES" sz="3200" i="1" dirty="0" err="1"/>
              <a:t>related</a:t>
            </a:r>
            <a:r>
              <a:rPr lang="es-ES" sz="3200" i="1" dirty="0"/>
              <a:t>  </a:t>
            </a:r>
            <a:r>
              <a:rPr lang="es-ES" sz="3200" i="1" dirty="0" err="1"/>
              <a:t>peptide</a:t>
            </a:r>
            <a:r>
              <a:rPr lang="es-ES" sz="3200" i="1" dirty="0"/>
              <a:t>. Case </a:t>
            </a:r>
            <a:r>
              <a:rPr lang="es-ES" sz="3200" i="1" dirty="0" err="1"/>
              <a:t>Rep</a:t>
            </a:r>
            <a:r>
              <a:rPr lang="es-ES" sz="3200" i="1" dirty="0"/>
              <a:t>  2012. </a:t>
            </a:r>
            <a:r>
              <a:rPr lang="es-ES" sz="3200" i="1" dirty="0" err="1"/>
              <a:t>Oncol</a:t>
            </a:r>
            <a:r>
              <a:rPr lang="es-ES" sz="3200" i="1" dirty="0"/>
              <a:t> 2012;5:1–8 </a:t>
            </a:r>
          </a:p>
        </p:txBody>
      </p:sp>
      <p:sp>
        <p:nvSpPr>
          <p:cNvPr id="24" name="Alternate Process 23"/>
          <p:cNvSpPr/>
          <p:nvPr/>
        </p:nvSpPr>
        <p:spPr>
          <a:xfrm>
            <a:off x="576289" y="37012412"/>
            <a:ext cx="6859316" cy="1296144"/>
          </a:xfrm>
          <a:prstGeom prst="flowChartAlternateProcess">
            <a:avLst/>
          </a:prstGeom>
          <a:effectLst>
            <a:outerShdw blurRad="50800" dist="165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27750133" y="2725832"/>
            <a:ext cx="4005619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P 42</a:t>
            </a:r>
            <a:endParaRPr lang="es-ES" dirty="0"/>
          </a:p>
        </p:txBody>
      </p:sp>
      <p:pic>
        <p:nvPicPr>
          <p:cNvPr id="23" name="Picture 2" descr="C:\Users\Puri\Desktop\image001 (1)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59410" y="432348"/>
            <a:ext cx="2191790" cy="2293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 descr="grafico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50297" y="29955628"/>
            <a:ext cx="14041560" cy="813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329</Words>
  <Application>Microsoft Office PowerPoint</Application>
  <PresentationFormat>Personalizado</PresentationFormat>
  <Paragraphs>37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Puri</dc:creator>
  <cp:lastModifiedBy>Puri</cp:lastModifiedBy>
  <cp:revision>147</cp:revision>
  <dcterms:created xsi:type="dcterms:W3CDTF">2013-09-09T07:26:04Z</dcterms:created>
  <dcterms:modified xsi:type="dcterms:W3CDTF">2013-10-29T08:29:21Z</dcterms:modified>
</cp:coreProperties>
</file>