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04" r:id="rId3"/>
    <p:sldId id="257" r:id="rId4"/>
    <p:sldId id="260" r:id="rId5"/>
    <p:sldId id="259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79" r:id="rId26"/>
    <p:sldId id="280" r:id="rId27"/>
    <p:sldId id="281" r:id="rId28"/>
    <p:sldId id="282" r:id="rId29"/>
    <p:sldId id="288" r:id="rId30"/>
    <p:sldId id="293" r:id="rId31"/>
    <p:sldId id="294" r:id="rId32"/>
    <p:sldId id="295" r:id="rId33"/>
    <p:sldId id="296" r:id="rId34"/>
    <p:sldId id="292" r:id="rId35"/>
    <p:sldId id="291" r:id="rId36"/>
    <p:sldId id="297" r:id="rId37"/>
    <p:sldId id="300" r:id="rId38"/>
    <p:sldId id="303" r:id="rId39"/>
    <p:sldId id="298" r:id="rId40"/>
    <p:sldId id="283" r:id="rId41"/>
    <p:sldId id="284" r:id="rId42"/>
    <p:sldId id="285" r:id="rId43"/>
    <p:sldId id="286" r:id="rId44"/>
    <p:sldId id="301" r:id="rId45"/>
    <p:sldId id="302" r:id="rId46"/>
    <p:sldId id="305" r:id="rId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5CB13"/>
    <a:srgbClr val="C6E258"/>
    <a:srgbClr val="D8E254"/>
    <a:srgbClr val="03075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28" y="-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Documents:NORMES%20201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0.103913385826772"/>
                  <c:y val="0.4166959811841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fr-FR"/>
                </a:p>
              </c:txPr>
            </c:trendlineLbl>
          </c:trendline>
          <c:xVal>
            <c:numRef>
              <c:f>Feuil3!$AC$3:$AC$52</c:f>
              <c:numCache>
                <c:formatCode>0.0</c:formatCode>
                <c:ptCount val="50"/>
                <c:pt idx="0">
                  <c:v>3.5</c:v>
                </c:pt>
                <c:pt idx="1">
                  <c:v>1.842105263157895</c:v>
                </c:pt>
                <c:pt idx="2">
                  <c:v>1.5</c:v>
                </c:pt>
                <c:pt idx="3">
                  <c:v>3.6</c:v>
                </c:pt>
                <c:pt idx="4">
                  <c:v>1.761904761904762</c:v>
                </c:pt>
                <c:pt idx="5">
                  <c:v>2.8125</c:v>
                </c:pt>
                <c:pt idx="6">
                  <c:v>3.0</c:v>
                </c:pt>
                <c:pt idx="7">
                  <c:v>3.23529411764706</c:v>
                </c:pt>
                <c:pt idx="8">
                  <c:v>2.535714285714286</c:v>
                </c:pt>
                <c:pt idx="9">
                  <c:v>4.357142857142853</c:v>
                </c:pt>
                <c:pt idx="10">
                  <c:v>3.4</c:v>
                </c:pt>
                <c:pt idx="11">
                  <c:v>2.818181818181818</c:v>
                </c:pt>
                <c:pt idx="12">
                  <c:v>2.947368421052631</c:v>
                </c:pt>
                <c:pt idx="13">
                  <c:v>1.714285714285714</c:v>
                </c:pt>
                <c:pt idx="14">
                  <c:v>2.722222222222222</c:v>
                </c:pt>
                <c:pt idx="15">
                  <c:v>3.555555555555555</c:v>
                </c:pt>
                <c:pt idx="16">
                  <c:v>3.857142857142857</c:v>
                </c:pt>
                <c:pt idx="17">
                  <c:v>2.904761904761905</c:v>
                </c:pt>
                <c:pt idx="18">
                  <c:v>1.92857142857143</c:v>
                </c:pt>
                <c:pt idx="19">
                  <c:v>1.857142857142857</c:v>
                </c:pt>
                <c:pt idx="20">
                  <c:v>1.481481481481481</c:v>
                </c:pt>
                <c:pt idx="21">
                  <c:v>1.307692307692308</c:v>
                </c:pt>
                <c:pt idx="22">
                  <c:v>3.7</c:v>
                </c:pt>
                <c:pt idx="23">
                  <c:v>2.685863874345549</c:v>
                </c:pt>
                <c:pt idx="24">
                  <c:v>3.546666666666667</c:v>
                </c:pt>
                <c:pt idx="25">
                  <c:v>1.460264900662252</c:v>
                </c:pt>
                <c:pt idx="26">
                  <c:v>1.543325526932084</c:v>
                </c:pt>
                <c:pt idx="27">
                  <c:v>2.75</c:v>
                </c:pt>
                <c:pt idx="28">
                  <c:v>2.25201072386059</c:v>
                </c:pt>
                <c:pt idx="29">
                  <c:v>3.02777777777778</c:v>
                </c:pt>
                <c:pt idx="30">
                  <c:v>2.857142857142857</c:v>
                </c:pt>
                <c:pt idx="31">
                  <c:v>0.977678571428571</c:v>
                </c:pt>
                <c:pt idx="32">
                  <c:v>2.523809523809524</c:v>
                </c:pt>
                <c:pt idx="33">
                  <c:v>1.217712177121771</c:v>
                </c:pt>
                <c:pt idx="34">
                  <c:v>1.933333333333333</c:v>
                </c:pt>
                <c:pt idx="35">
                  <c:v>2.277777777777778</c:v>
                </c:pt>
                <c:pt idx="36">
                  <c:v>2.210526315789474</c:v>
                </c:pt>
                <c:pt idx="37">
                  <c:v>2.608695652173913</c:v>
                </c:pt>
                <c:pt idx="38">
                  <c:v>2.904761904761905</c:v>
                </c:pt>
                <c:pt idx="39">
                  <c:v>2.95</c:v>
                </c:pt>
                <c:pt idx="40">
                  <c:v>3.0</c:v>
                </c:pt>
                <c:pt idx="41">
                  <c:v>1.481481481481481</c:v>
                </c:pt>
                <c:pt idx="42">
                  <c:v>2.615384615384615</c:v>
                </c:pt>
                <c:pt idx="43">
                  <c:v>3.866666666666667</c:v>
                </c:pt>
                <c:pt idx="44">
                  <c:v>2.16</c:v>
                </c:pt>
                <c:pt idx="45">
                  <c:v>2.428571428571428</c:v>
                </c:pt>
                <c:pt idx="46">
                  <c:v>1.714285714285714</c:v>
                </c:pt>
                <c:pt idx="47">
                  <c:v>2.583333333333333</c:v>
                </c:pt>
                <c:pt idx="48">
                  <c:v>2.884892086330935</c:v>
                </c:pt>
                <c:pt idx="49">
                  <c:v>1.75</c:v>
                </c:pt>
              </c:numCache>
            </c:numRef>
          </c:xVal>
          <c:yVal>
            <c:numRef>
              <c:f>Feuil3!$I$3:$I$52</c:f>
              <c:numCache>
                <c:formatCode>General</c:formatCode>
                <c:ptCount val="50"/>
                <c:pt idx="0">
                  <c:v>27.5</c:v>
                </c:pt>
                <c:pt idx="1">
                  <c:v>27.0</c:v>
                </c:pt>
                <c:pt idx="2">
                  <c:v>23.5</c:v>
                </c:pt>
                <c:pt idx="3">
                  <c:v>25.5</c:v>
                </c:pt>
                <c:pt idx="4">
                  <c:v>19.0</c:v>
                </c:pt>
                <c:pt idx="5">
                  <c:v>30.0</c:v>
                </c:pt>
                <c:pt idx="6">
                  <c:v>21.5</c:v>
                </c:pt>
                <c:pt idx="7">
                  <c:v>29.5</c:v>
                </c:pt>
                <c:pt idx="8">
                  <c:v>24.0</c:v>
                </c:pt>
                <c:pt idx="9">
                  <c:v>26.0</c:v>
                </c:pt>
                <c:pt idx="10">
                  <c:v>27.0</c:v>
                </c:pt>
                <c:pt idx="11">
                  <c:v>26.5</c:v>
                </c:pt>
                <c:pt idx="12">
                  <c:v>24.5</c:v>
                </c:pt>
                <c:pt idx="13">
                  <c:v>25.5</c:v>
                </c:pt>
                <c:pt idx="14">
                  <c:v>27.5</c:v>
                </c:pt>
                <c:pt idx="15">
                  <c:v>27.0</c:v>
                </c:pt>
                <c:pt idx="16">
                  <c:v>29.0</c:v>
                </c:pt>
                <c:pt idx="17">
                  <c:v>25.5</c:v>
                </c:pt>
                <c:pt idx="18">
                  <c:v>22.5</c:v>
                </c:pt>
                <c:pt idx="19">
                  <c:v>27.5</c:v>
                </c:pt>
                <c:pt idx="20">
                  <c:v>26.5</c:v>
                </c:pt>
                <c:pt idx="21">
                  <c:v>22.0</c:v>
                </c:pt>
                <c:pt idx="22">
                  <c:v>26.0</c:v>
                </c:pt>
                <c:pt idx="23">
                  <c:v>30.5</c:v>
                </c:pt>
                <c:pt idx="24">
                  <c:v>28.0</c:v>
                </c:pt>
                <c:pt idx="25">
                  <c:v>25.5</c:v>
                </c:pt>
                <c:pt idx="26">
                  <c:v>23.0</c:v>
                </c:pt>
                <c:pt idx="27">
                  <c:v>28.0</c:v>
                </c:pt>
                <c:pt idx="28">
                  <c:v>22.5</c:v>
                </c:pt>
                <c:pt idx="29">
                  <c:v>24.5</c:v>
                </c:pt>
                <c:pt idx="30">
                  <c:v>21.5</c:v>
                </c:pt>
                <c:pt idx="31">
                  <c:v>21.0</c:v>
                </c:pt>
                <c:pt idx="32">
                  <c:v>19.5</c:v>
                </c:pt>
                <c:pt idx="33">
                  <c:v>28.0</c:v>
                </c:pt>
                <c:pt idx="34">
                  <c:v>31.0</c:v>
                </c:pt>
                <c:pt idx="35">
                  <c:v>24.5</c:v>
                </c:pt>
                <c:pt idx="36">
                  <c:v>24.5</c:v>
                </c:pt>
                <c:pt idx="37">
                  <c:v>21.0</c:v>
                </c:pt>
                <c:pt idx="38">
                  <c:v>30.5</c:v>
                </c:pt>
                <c:pt idx="39">
                  <c:v>28.0</c:v>
                </c:pt>
                <c:pt idx="40">
                  <c:v>26.0</c:v>
                </c:pt>
                <c:pt idx="41">
                  <c:v>26.0</c:v>
                </c:pt>
                <c:pt idx="42">
                  <c:v>31.5</c:v>
                </c:pt>
                <c:pt idx="43">
                  <c:v>33.0</c:v>
                </c:pt>
                <c:pt idx="44">
                  <c:v>24.5</c:v>
                </c:pt>
                <c:pt idx="45">
                  <c:v>26.5</c:v>
                </c:pt>
                <c:pt idx="46">
                  <c:v>27.0</c:v>
                </c:pt>
                <c:pt idx="47">
                  <c:v>22.5</c:v>
                </c:pt>
                <c:pt idx="48">
                  <c:v>30.0</c:v>
                </c:pt>
                <c:pt idx="49">
                  <c:v>25.0</c:v>
                </c:pt>
              </c:numCache>
            </c:numRef>
          </c:yVal>
        </c:ser>
        <c:axId val="215196744"/>
        <c:axId val="215200344"/>
      </c:scatterChart>
      <c:valAx>
        <c:axId val="215196744"/>
        <c:scaling>
          <c:orientation val="minMax"/>
        </c:scaling>
        <c:axPos val="b"/>
        <c:numFmt formatCode="0.0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215200344"/>
        <c:crosses val="autoZero"/>
        <c:crossBetween val="midCat"/>
      </c:valAx>
      <c:valAx>
        <c:axId val="215200344"/>
        <c:scaling>
          <c:orientation val="minMax"/>
          <c:min val="15.0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215196744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63500">
      <a:solidFill>
        <a:srgbClr val="80067F"/>
      </a:solidFill>
      <a:prstDash val="solid"/>
    </a:ln>
    <a:effectLst>
      <a:outerShdw blurRad="50800" dist="635000" dir="2700000" algn="tl" rotWithShape="0">
        <a:srgbClr val="250025">
          <a:alpha val="43000"/>
        </a:srgbClr>
      </a:outerShdw>
    </a:effectLst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AC2EB-626C-6449-BF14-A5FFDEA14E44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FC570-7573-2C40-A788-C073A8C9E9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3AD310-BD0B-0F4A-B30B-778805272BD0}" type="slidenum">
              <a:rPr lang="fr-FR">
                <a:ea typeface="ＭＳ Ｐゴシック" pitchFamily="-84" charset="-128"/>
                <a:cs typeface="ＭＳ Ｐゴシック" pitchFamily="-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fr-FR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19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AC726C-294E-914E-B37C-1CBDBBCB46F0}" type="slidenum">
              <a:rPr lang="fr-FR">
                <a:ea typeface="ＭＳ Ｐゴシック" pitchFamily="-84" charset="-128"/>
                <a:cs typeface="ＭＳ Ｐゴシック" pitchFamily="-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fr-FR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F03D4F-4970-D54B-BC3A-44ED9E9DF50B}" type="slidenum">
              <a:rPr lang="fr-FR">
                <a:ea typeface="ＭＳ Ｐゴシック" pitchFamily="-84" charset="-128"/>
                <a:cs typeface="ＭＳ Ｐゴシック" pitchFamily="-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fr-FR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11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CDD446-2125-E947-89BC-373B47FAC497}" type="slidenum">
              <a:rPr lang="fr-FR">
                <a:ea typeface="ＭＳ Ｐゴシック" pitchFamily="-84" charset="-128"/>
                <a:cs typeface="ＭＳ Ｐゴシック" pitchFamily="-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fr-FR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30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A7CF-8A17-D94D-85AA-2D6DEEADACA3}" type="datetimeFigureOut">
              <a:rPr lang="fr-FR" smtClean="0"/>
              <a:pPr/>
              <a:t>13/01/14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23F1-4427-954A-B2C1-895FFF4FB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Cambria"/>
                <a:cs typeface="Cambria"/>
              </a:rPr>
              <a:t>Mise</a:t>
            </a:r>
            <a:r>
              <a:rPr lang="en-US" sz="6000" b="1" dirty="0" smtClean="0">
                <a:solidFill>
                  <a:schemeClr val="bg1"/>
                </a:solidFill>
                <a:latin typeface="Cambria"/>
                <a:cs typeface="Cambria"/>
              </a:rPr>
              <a:t> au point </a:t>
            </a:r>
            <a:r>
              <a:rPr lang="en-US" sz="6000" b="1" dirty="0" err="1" smtClean="0">
                <a:solidFill>
                  <a:schemeClr val="bg1"/>
                </a:solidFill>
                <a:latin typeface="Cambria"/>
                <a:cs typeface="Cambria"/>
              </a:rPr>
              <a:t>sur</a:t>
            </a:r>
            <a:r>
              <a:rPr lang="en-US" sz="6000" b="1" dirty="0" smtClean="0">
                <a:solidFill>
                  <a:schemeClr val="bg1"/>
                </a:solidFill>
                <a:latin typeface="Cambria"/>
                <a:cs typeface="Cambria"/>
              </a:rPr>
              <a:t> les </a:t>
            </a:r>
            <a:r>
              <a:rPr lang="en-US" sz="6000" b="1" dirty="0" err="1" smtClean="0">
                <a:solidFill>
                  <a:schemeClr val="bg1"/>
                </a:solidFill>
                <a:latin typeface="Cambria"/>
                <a:cs typeface="Cambria"/>
              </a:rPr>
              <a:t>normes</a:t>
            </a:r>
            <a:r>
              <a:rPr lang="en-US" sz="6000" b="1" dirty="0" smtClean="0">
                <a:solidFill>
                  <a:schemeClr val="bg1"/>
                </a:solidFill>
                <a:latin typeface="Cambria"/>
                <a:cs typeface="Cambria"/>
              </a:rPr>
              <a:t> en ENMG</a:t>
            </a:r>
            <a:endParaRPr lang="en-US" sz="60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F. Wang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Nerf radial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247650" y="638009"/>
            <a:ext cx="8896350" cy="377539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Branche terminale sensitive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52 m/s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	-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25 µV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endParaRPr lang="fr-BE" sz="2000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Comparaison LDM ECU/Brachioradialis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(NIOP)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-	&lt; 1,8 ms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	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			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Nerf radial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803" y="638009"/>
            <a:ext cx="3293848" cy="20468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40" y="3005618"/>
            <a:ext cx="3338611" cy="2181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BCI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559384" y="682954"/>
          <a:ext cx="8177632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856"/>
                <a:gridCol w="1386304"/>
                <a:gridCol w="1308616"/>
                <a:gridCol w="979714"/>
                <a:gridCol w="979714"/>
                <a:gridCol w="979714"/>
                <a:gridCol w="97971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N=50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Moyenne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Médiane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ET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Min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Max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LN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Age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14,3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Taille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168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9,4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145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192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VC radial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62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63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6,1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46,8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72,7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52,4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Amp radial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48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14,5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84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24,5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VC BCI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66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66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5,8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55,6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80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56,6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Amp BCI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6,4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42,7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9,5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Radial/BCI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2,6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0,8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4,4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3,8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475860" y="4664068"/>
            <a:ext cx="8896350" cy="119006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Différence d’amplitude G/D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rgbClr val="FFFFFF"/>
                </a:solidFill>
                <a:latin typeface="Cambria"/>
                <a:cs typeface="Cambria"/>
              </a:rPr>
              <a:t>-	10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µV ou 50 %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	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220445" y="8878"/>
            <a:ext cx="874395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itchFamily="-65" charset="0"/>
                <a:ea typeface="Times New Roman" pitchFamily="-65" charset="0"/>
                <a:cs typeface="Times New Roman" pitchFamily="-65" charset="0"/>
              </a:rPr>
              <a:t>Radial/BCI </a:t>
            </a:r>
            <a:r>
              <a:rPr lang="en-US" b="1" dirty="0" err="1" smtClean="0">
                <a:solidFill>
                  <a:schemeClr val="bg1"/>
                </a:solidFill>
                <a:latin typeface="Century Gothic" pitchFamily="-65" charset="0"/>
                <a:ea typeface="Times New Roman" pitchFamily="-65" charset="0"/>
                <a:cs typeface="Times New Roman" pitchFamily="-65" charset="0"/>
              </a:rPr>
              <a:t>vs</a:t>
            </a:r>
            <a:r>
              <a:rPr lang="en-US" b="1" dirty="0" smtClean="0">
                <a:solidFill>
                  <a:schemeClr val="bg1"/>
                </a:solidFill>
                <a:latin typeface="Century Gothic" pitchFamily="-65" charset="0"/>
                <a:ea typeface="Times New Roman" pitchFamily="-65" charset="0"/>
                <a:cs typeface="Times New Roman" pitchFamily="-65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entury Gothic" pitchFamily="-65" charset="0"/>
                <a:ea typeface="Times New Roman" pitchFamily="-65" charset="0"/>
                <a:cs typeface="Times New Roman" pitchFamily="-65" charset="0"/>
              </a:rPr>
              <a:t>périmètre</a:t>
            </a:r>
            <a:r>
              <a:rPr lang="en-US" b="1" dirty="0" smtClean="0">
                <a:solidFill>
                  <a:schemeClr val="bg1"/>
                </a:solidFill>
                <a:latin typeface="Century Gothic" pitchFamily="-65" charset="0"/>
                <a:ea typeface="Times New Roman" pitchFamily="-65" charset="0"/>
                <a:cs typeface="Times New Roman" pitchFamily="-65" charset="0"/>
              </a:rPr>
              <a:t> du bras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972920" y="1473200"/>
          <a:ext cx="7239000" cy="391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3652027" y="5726668"/>
            <a:ext cx="22094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entury Gothic" pitchFamily="-65" charset="0"/>
                <a:ea typeface="Times New Roman" pitchFamily="-65" charset="0"/>
                <a:cs typeface="Times New Roman" pitchFamily="-65" charset="0"/>
              </a:rPr>
              <a:t>LN : 3,8 =&gt; 4,4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6972563" y="2971450"/>
            <a:ext cx="323469" cy="2995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accent5"/>
                </a:solidFill>
              </a:rPr>
              <a:t>Nerfs</a:t>
            </a:r>
            <a:r>
              <a:rPr lang="en-US" sz="6000" b="1" dirty="0" smtClean="0">
                <a:solidFill>
                  <a:schemeClr val="accent5"/>
                </a:solidFill>
              </a:rPr>
              <a:t> de </a:t>
            </a:r>
            <a:r>
              <a:rPr lang="en-US" sz="6000" b="1" dirty="0" err="1" smtClean="0">
                <a:solidFill>
                  <a:schemeClr val="accent5"/>
                </a:solidFill>
              </a:rPr>
              <a:t>l’épaule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74" y="739096"/>
            <a:ext cx="4450002" cy="4844538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1856954" y="2192643"/>
            <a:ext cx="2120521" cy="10424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rot="16200000" flipH="1">
            <a:off x="2150339" y="3468740"/>
            <a:ext cx="2420302" cy="922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805733" y="2719833"/>
            <a:ext cx="347430" cy="335486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er 20"/>
          <p:cNvGrpSpPr/>
          <p:nvPr/>
        </p:nvGrpSpPr>
        <p:grpSpPr>
          <a:xfrm>
            <a:off x="3977475" y="1556814"/>
            <a:ext cx="347430" cy="335486"/>
            <a:chOff x="3117049" y="3649607"/>
            <a:chExt cx="347430" cy="335486"/>
          </a:xfrm>
        </p:grpSpPr>
        <p:sp>
          <p:nvSpPr>
            <p:cNvPr id="16" name="Ellipse 15"/>
            <p:cNvSpPr/>
            <p:nvPr/>
          </p:nvSpPr>
          <p:spPr>
            <a:xfrm>
              <a:off x="3117049" y="3649607"/>
              <a:ext cx="347430" cy="3354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3159511" y="3817937"/>
              <a:ext cx="263567" cy="1588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Ellipse 21"/>
          <p:cNvSpPr/>
          <p:nvPr/>
        </p:nvSpPr>
        <p:spPr>
          <a:xfrm>
            <a:off x="3132370" y="3703114"/>
            <a:ext cx="347430" cy="335486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1030"/>
          <p:cNvSpPr txBox="1">
            <a:spLocks noChangeArrowheads="1"/>
          </p:cNvSpPr>
          <p:nvPr/>
        </p:nvSpPr>
        <p:spPr bwMode="auto">
          <a:xfrm>
            <a:off x="5092700" y="1184109"/>
            <a:ext cx="4051300" cy="340606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LDM NSS 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4,4 ms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	-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diff G/Dr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0,7 ms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endParaRPr lang="fr-BE" sz="2000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0" lvl="8"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LDM nerf axillaire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-		&lt; 5 ms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	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23" name="Text Box 1030"/>
          <p:cNvSpPr txBox="1">
            <a:spLocks noChangeArrowheads="1"/>
          </p:cNvSpPr>
          <p:nvPr/>
        </p:nvSpPr>
        <p:spPr bwMode="auto">
          <a:xfrm>
            <a:off x="431800" y="4621569"/>
            <a:ext cx="3073400" cy="119006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LDM nerf spinal 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3 ms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	-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5 mV</a:t>
            </a: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  <p:pic>
        <p:nvPicPr>
          <p:cNvPr id="13" name="Image 12" descr="Figure 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389645"/>
            <a:ext cx="5600700" cy="4200525"/>
          </a:xfrm>
          <a:prstGeom prst="rect">
            <a:avLst/>
          </a:prstGeom>
        </p:spPr>
      </p:pic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5956300" y="4621569"/>
            <a:ext cx="3073400" cy="8207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Nerf thoracique long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2 mV</a:t>
            </a: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accent5"/>
                </a:solidFill>
              </a:rPr>
              <a:t>Nerfs</a:t>
            </a:r>
            <a:r>
              <a:rPr lang="en-US" sz="6000" b="1" dirty="0" smtClean="0">
                <a:solidFill>
                  <a:schemeClr val="accent5"/>
                </a:solidFill>
              </a:rPr>
              <a:t> </a:t>
            </a:r>
            <a:r>
              <a:rPr lang="en-US" sz="6000" b="1" dirty="0" err="1" smtClean="0">
                <a:solidFill>
                  <a:schemeClr val="accent5"/>
                </a:solidFill>
              </a:rPr>
              <a:t>sensitifs</a:t>
            </a:r>
            <a:r>
              <a:rPr lang="en-US" sz="6000" b="1" dirty="0" smtClean="0">
                <a:solidFill>
                  <a:schemeClr val="accent5"/>
                </a:solidFill>
              </a:rPr>
              <a:t> des MI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31800" y="114300"/>
            <a:ext cx="7747000" cy="377539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Nerf sural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15 µV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 	au moins la moitié de l’amplitude du nerf musculocutané </a:t>
            </a:r>
            <a:endParaRPr lang="fr-BE" sz="2000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Nerf musculocutané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 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15 µV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Nerfs plantaires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9,5 cm)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au moins la moitié de l’amplitude du nerf sural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Rapport 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sural/radial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0,4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  <p:pic>
        <p:nvPicPr>
          <p:cNvPr id="8" name="Image 7" descr="Fig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2868676"/>
            <a:ext cx="3087624" cy="3087624"/>
          </a:xfrm>
          <a:prstGeom prst="rect">
            <a:avLst/>
          </a:prstGeom>
        </p:spPr>
      </p:pic>
      <p:pic>
        <p:nvPicPr>
          <p:cNvPr id="9" name="Image 8" descr="Fig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76" y="3516376"/>
            <a:ext cx="2439924" cy="2439924"/>
          </a:xfrm>
          <a:prstGeom prst="rect">
            <a:avLst/>
          </a:prstGeom>
        </p:spPr>
      </p:pic>
      <p:pic>
        <p:nvPicPr>
          <p:cNvPr id="10" name="Image 9" descr="Fig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176" y="3516376"/>
            <a:ext cx="2439924" cy="243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Nerf </a:t>
            </a:r>
            <a:r>
              <a:rPr lang="en-US" sz="6000" b="1" dirty="0" err="1" smtClean="0">
                <a:solidFill>
                  <a:schemeClr val="accent5"/>
                </a:solidFill>
              </a:rPr>
              <a:t>médian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accent5"/>
                </a:solidFill>
              </a:rPr>
              <a:t>Nerfs</a:t>
            </a:r>
            <a:r>
              <a:rPr lang="en-US" sz="6000" b="1" dirty="0" smtClean="0">
                <a:solidFill>
                  <a:schemeClr val="accent5"/>
                </a:solidFill>
              </a:rPr>
              <a:t> </a:t>
            </a:r>
            <a:r>
              <a:rPr lang="en-US" sz="6000" b="1" dirty="0" err="1" smtClean="0">
                <a:solidFill>
                  <a:schemeClr val="accent5"/>
                </a:solidFill>
              </a:rPr>
              <a:t>moteurs</a:t>
            </a:r>
            <a:r>
              <a:rPr lang="en-US" sz="6000" b="1" dirty="0" smtClean="0">
                <a:solidFill>
                  <a:schemeClr val="accent5"/>
                </a:solidFill>
              </a:rPr>
              <a:t> des MI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65100" y="25400"/>
            <a:ext cx="7747000" cy="414472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Nerf fibulaire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VCM genou &gt; VCM jambe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indice de latence terminale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: [0,33 – 0,50]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diff de latence fibulaire/tibial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0,9 ms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neuropathie tomaculaire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 : LDM &gt; LDM du nerf tibial </a:t>
            </a:r>
            <a:endParaRPr lang="fr-BE" sz="2000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Nerf tibial/NPI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 	indice de latence terminale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: [0,32 – 0,48]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Nerf tibial/NPE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-	aiguille-électrode dans le muscle Abd du V</a:t>
            </a:r>
            <a:b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	-	VCN à travers le canal tarsien : </a:t>
            </a:r>
            <a:r>
              <a:rPr lang="fr-BE" sz="2000" b="1" dirty="0" smtClean="0">
                <a:solidFill>
                  <a:srgbClr val="FFFFFF"/>
                </a:solidFill>
                <a:latin typeface="Cambria"/>
                <a:cs typeface="Cambria"/>
              </a:rPr>
              <a:t>&gt; 30 m/s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46" y="3889693"/>
            <a:ext cx="3420292" cy="2078436"/>
          </a:xfrm>
          <a:prstGeom prst="rect">
            <a:avLst/>
          </a:prstGeom>
          <a:effectLst>
            <a:outerShdw blurRad="50800" dist="381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08" y="3889694"/>
            <a:ext cx="2911787" cy="2078436"/>
          </a:xfrm>
          <a:prstGeom prst="rect">
            <a:avLst/>
          </a:prstGeom>
          <a:effectLst>
            <a:outerShdw blurRad="50800" dist="3810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err="1" smtClean="0">
                <a:solidFill>
                  <a:schemeClr val="accent5"/>
                </a:solidFill>
              </a:rPr>
              <a:t>Symétrie</a:t>
            </a:r>
            <a:r>
              <a:rPr lang="en-US" sz="6000" b="1" dirty="0" smtClean="0">
                <a:solidFill>
                  <a:schemeClr val="accent5"/>
                </a:solidFill>
              </a:rPr>
              <a:t> et </a:t>
            </a:r>
            <a:r>
              <a:rPr lang="en-US" sz="6000" b="1" dirty="0" err="1" smtClean="0">
                <a:solidFill>
                  <a:schemeClr val="accent5"/>
                </a:solidFill>
              </a:rPr>
              <a:t>variabilité</a:t>
            </a:r>
            <a:r>
              <a:rPr lang="en-US" sz="6000" b="1" dirty="0" smtClean="0">
                <a:solidFill>
                  <a:schemeClr val="accent5"/>
                </a:solidFill>
              </a:rPr>
              <a:t> </a:t>
            </a:r>
            <a:r>
              <a:rPr lang="en-US" sz="6000" b="1" dirty="0" err="1" smtClean="0">
                <a:solidFill>
                  <a:schemeClr val="accent5"/>
                </a:solidFill>
              </a:rPr>
              <a:t>temporelle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Généralités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31800" y="1331039"/>
            <a:ext cx="7747000" cy="399699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400" b="1" dirty="0" smtClean="0">
                <a:solidFill>
                  <a:srgbClr val="FFFF00"/>
                </a:solidFill>
                <a:latin typeface="Cambria"/>
                <a:cs typeface="Cambria"/>
              </a:rPr>
              <a:t>Symétrie ou variabilité G/DR </a:t>
            </a:r>
            <a:r>
              <a:rPr lang="fr-BE" sz="24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4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4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  <a:t>	variabilité technique + variabilité anatomique</a:t>
            </a: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>	-	15% </a:t>
            </a:r>
            <a: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  <a:t>pour les vitesses de conduction</a:t>
            </a:r>
            <a:b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>30%</a:t>
            </a:r>
            <a: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  <a:t> pour les amplitudes motrices</a:t>
            </a:r>
            <a:b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>50%</a:t>
            </a:r>
            <a: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  <a:t> pour les amplitudes sensitives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400" b="1" dirty="0" smtClean="0">
                <a:solidFill>
                  <a:srgbClr val="FFFF00"/>
                </a:solidFill>
                <a:latin typeface="Cambria"/>
                <a:cs typeface="Cambria"/>
              </a:rPr>
              <a:t>Variabilité temporelle </a:t>
            </a: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400" dirty="0" smtClean="0">
                <a:solidFill>
                  <a:schemeClr val="bg1"/>
                </a:solidFill>
                <a:latin typeface="Cambria"/>
                <a:cs typeface="Cambria"/>
              </a:rPr>
              <a:t>- 	variabilité technique</a:t>
            </a: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400" b="1" dirty="0" smtClean="0">
                <a:solidFill>
                  <a:schemeClr val="bg1"/>
                </a:solidFill>
                <a:latin typeface="Cambria"/>
                <a:cs typeface="Cambria"/>
              </a:rPr>
              <a:t>	- 	variabilité temporelle &lt; variabilité G/Dr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51183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416800" y="1003300"/>
            <a:ext cx="11811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X (G-DR)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DR + G</a:t>
            </a:r>
            <a:endParaRPr lang="en-US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7505700" y="1498600"/>
            <a:ext cx="1016000" cy="12700"/>
          </a:xfrm>
          <a:prstGeom prst="line">
            <a:avLst/>
          </a:prstGeom>
          <a:ln>
            <a:solidFill>
              <a:srgbClr val="0307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416800" y="3483570"/>
            <a:ext cx="11811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X (T2-T1)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T1 + T2</a:t>
            </a:r>
            <a:endParaRPr lang="en-US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7505700" y="3975100"/>
            <a:ext cx="1016000" cy="12700"/>
          </a:xfrm>
          <a:prstGeom prst="line">
            <a:avLst/>
          </a:prstGeom>
          <a:ln>
            <a:solidFill>
              <a:srgbClr val="0307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accent5"/>
                </a:solidFill>
              </a:rPr>
              <a:t>Ondes</a:t>
            </a:r>
            <a:r>
              <a:rPr lang="en-US" sz="6000" b="1" dirty="0" smtClean="0">
                <a:solidFill>
                  <a:schemeClr val="accent5"/>
                </a:solidFill>
              </a:rPr>
              <a:t> </a:t>
            </a:r>
            <a:r>
              <a:rPr lang="en-US" sz="6000" b="1" dirty="0" err="1" smtClean="0">
                <a:solidFill>
                  <a:schemeClr val="accent5"/>
                </a:solidFill>
              </a:rPr>
              <a:t>tardives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31800" y="482600"/>
            <a:ext cx="7747000" cy="525271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Latence minimale des ondes F MS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(7 F)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variabilité G/Dr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2 ms 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variabilité médian/ulnaire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2 ms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variabilité temporelle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1,5 ms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Latence minimale des ondes F MI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(7 F)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 	variabilité G/Dr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4 ms 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variabilité fibulaire/tibial: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4 ms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variabilité temporelle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3 ms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Persistance des ondes F MS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&gt; 50 %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Ulnaire &gt; médian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Persistance des ondes F MI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pas de norme pour le nerf fibulaire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proche de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100%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 pour le nerf tibial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31800" y="482600"/>
            <a:ext cx="8178800" cy="45140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sz="2000" b="1" dirty="0" smtClean="0">
              <a:solidFill>
                <a:srgbClr val="FFFF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F C7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rgbClr val="FFFFFF"/>
                </a:solidFill>
                <a:latin typeface="Cambria"/>
                <a:cs typeface="Cambria"/>
              </a:rPr>
              <a:t>21,4 ms 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(F-M </a:t>
            </a:r>
            <a:r>
              <a:rPr lang="fr-BE" sz="2000" smtClean="0">
                <a:solidFill>
                  <a:srgbClr val="FFFFFF"/>
                </a:solidFill>
                <a:latin typeface="Cambria"/>
                <a:cs typeface="Cambria"/>
              </a:rPr>
              <a:t>= </a:t>
            </a:r>
            <a:r>
              <a:rPr lang="fr-BE" sz="2000" b="1" smtClean="0">
                <a:solidFill>
                  <a:srgbClr val="FFFFFF"/>
                </a:solidFill>
                <a:latin typeface="Cambria"/>
                <a:cs typeface="Cambria"/>
              </a:rPr>
              <a:t>18,6</a:t>
            </a:r>
            <a:r>
              <a:rPr lang="fr-BE" sz="2000" smtClean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	-	variabilité G/Dr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1 ms </a:t>
            </a:r>
            <a:endParaRPr lang="fr-BE" sz="2000" b="1" dirty="0" smtClean="0">
              <a:solidFill>
                <a:srgbClr val="FFFF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H S1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variabilité G/Dr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1,4 ms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en latence et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50%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en amplitude </a:t>
            </a:r>
            <a:endParaRPr lang="fr-BE" sz="2000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H L3-L4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 	20 ms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variabilité G/Dr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1 ms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en latence et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rapport de 1/5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en amplitude</a:t>
            </a:r>
            <a:endParaRPr lang="fr-BE" sz="2000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H C6-C7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20 ms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variabilité G/Dr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1 ms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en latence et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rapport de 1/5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en 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TLI et F-ratio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6915347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6911"/>
            <a:ext cx="2336227" cy="690013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9" descr="C:\Mes documents\Mes images\Conduction F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0" contrast="100000"/>
          </a:blip>
          <a:srcRect/>
          <a:stretch>
            <a:fillRect/>
          </a:stretch>
        </p:blipFill>
        <p:spPr bwMode="auto">
          <a:xfrm>
            <a:off x="0" y="-152400"/>
            <a:ext cx="4640451" cy="7067747"/>
          </a:xfrm>
          <a:prstGeom prst="rect">
            <a:avLst/>
          </a:prstGeom>
          <a:noFill/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336226" y="6911"/>
            <a:ext cx="2037531" cy="6908436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787826" y="1419133"/>
            <a:ext cx="616415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  <a:tabLst>
                <a:tab pos="374650" algn="l"/>
              </a:tabLst>
            </a:pPr>
            <a:r>
              <a:rPr lang="fr-BE" sz="2400" b="1" dirty="0" smtClean="0">
                <a:solidFill>
                  <a:schemeClr val="bg1"/>
                </a:solidFill>
                <a:latin typeface="Century Gothic" pitchFamily="-84" charset="0"/>
              </a:rPr>
              <a:t>Indice de latence terminale:</a:t>
            </a:r>
            <a:endParaRPr lang="fr-BE" sz="2400" b="1" dirty="0">
              <a:solidFill>
                <a:schemeClr val="bg1"/>
              </a:solidFill>
              <a:latin typeface="Century Gothic" pitchFamily="-84" charset="0"/>
            </a:endParaRPr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2881973" y="481523"/>
            <a:ext cx="3095412" cy="5775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8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Index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74998"/>
                  </a:srgbClr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415249" y="2101181"/>
            <a:ext cx="373370" cy="92931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2083758" y="176178"/>
            <a:ext cx="245357" cy="1742459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>
            <a:off x="1063214" y="6259850"/>
            <a:ext cx="177795" cy="25556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48"/>
              </a:cxn>
              <a:cxn ang="0">
                <a:pos x="26" y="74"/>
              </a:cxn>
              <a:cxn ang="0">
                <a:pos x="40" y="98"/>
              </a:cxn>
              <a:cxn ang="0">
                <a:pos x="50" y="118"/>
              </a:cxn>
              <a:cxn ang="0">
                <a:pos x="76" y="148"/>
              </a:cxn>
              <a:cxn ang="0">
                <a:pos x="100" y="154"/>
              </a:cxn>
            </a:cxnLst>
            <a:rect l="0" t="0" r="r" b="b"/>
            <a:pathLst>
              <a:path w="100" h="154">
                <a:moveTo>
                  <a:pt x="0" y="0"/>
                </a:moveTo>
                <a:cubicBezTo>
                  <a:pt x="4" y="18"/>
                  <a:pt x="8" y="36"/>
                  <a:pt x="12" y="48"/>
                </a:cubicBezTo>
                <a:cubicBezTo>
                  <a:pt x="16" y="60"/>
                  <a:pt x="21" y="66"/>
                  <a:pt x="26" y="74"/>
                </a:cubicBezTo>
                <a:cubicBezTo>
                  <a:pt x="31" y="82"/>
                  <a:pt x="36" y="91"/>
                  <a:pt x="40" y="98"/>
                </a:cubicBezTo>
                <a:cubicBezTo>
                  <a:pt x="44" y="105"/>
                  <a:pt x="44" y="110"/>
                  <a:pt x="50" y="118"/>
                </a:cubicBezTo>
                <a:cubicBezTo>
                  <a:pt x="56" y="126"/>
                  <a:pt x="68" y="142"/>
                  <a:pt x="76" y="148"/>
                </a:cubicBezTo>
                <a:cubicBezTo>
                  <a:pt x="84" y="154"/>
                  <a:pt x="92" y="154"/>
                  <a:pt x="100" y="154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9"/>
          <p:cNvSpPr>
            <a:spLocks/>
          </p:cNvSpPr>
          <p:nvPr/>
        </p:nvSpPr>
        <p:spPr bwMode="auto">
          <a:xfrm>
            <a:off x="881863" y="3637864"/>
            <a:ext cx="170683" cy="2598753"/>
          </a:xfrm>
          <a:custGeom>
            <a:avLst/>
            <a:gdLst/>
            <a:ahLst/>
            <a:cxnLst>
              <a:cxn ang="0">
                <a:pos x="96" y="1566"/>
              </a:cxn>
              <a:cxn ang="0">
                <a:pos x="62" y="1464"/>
              </a:cxn>
              <a:cxn ang="0">
                <a:pos x="24" y="1352"/>
              </a:cxn>
              <a:cxn ang="0">
                <a:pos x="10" y="1258"/>
              </a:cxn>
              <a:cxn ang="0">
                <a:pos x="4" y="1144"/>
              </a:cxn>
              <a:cxn ang="0">
                <a:pos x="0" y="1032"/>
              </a:cxn>
              <a:cxn ang="0">
                <a:pos x="2" y="872"/>
              </a:cxn>
              <a:cxn ang="0">
                <a:pos x="6" y="696"/>
              </a:cxn>
              <a:cxn ang="0">
                <a:pos x="22" y="456"/>
              </a:cxn>
              <a:cxn ang="0">
                <a:pos x="40" y="232"/>
              </a:cxn>
              <a:cxn ang="0">
                <a:pos x="60" y="64"/>
              </a:cxn>
              <a:cxn ang="0">
                <a:pos x="70" y="0"/>
              </a:cxn>
            </a:cxnLst>
            <a:rect l="0" t="0" r="r" b="b"/>
            <a:pathLst>
              <a:path w="96" h="1566">
                <a:moveTo>
                  <a:pt x="96" y="1566"/>
                </a:moveTo>
                <a:cubicBezTo>
                  <a:pt x="85" y="1533"/>
                  <a:pt x="74" y="1500"/>
                  <a:pt x="62" y="1464"/>
                </a:cubicBezTo>
                <a:cubicBezTo>
                  <a:pt x="50" y="1428"/>
                  <a:pt x="33" y="1386"/>
                  <a:pt x="24" y="1352"/>
                </a:cubicBezTo>
                <a:cubicBezTo>
                  <a:pt x="15" y="1318"/>
                  <a:pt x="13" y="1293"/>
                  <a:pt x="10" y="1258"/>
                </a:cubicBezTo>
                <a:cubicBezTo>
                  <a:pt x="7" y="1223"/>
                  <a:pt x="6" y="1182"/>
                  <a:pt x="4" y="1144"/>
                </a:cubicBezTo>
                <a:cubicBezTo>
                  <a:pt x="2" y="1106"/>
                  <a:pt x="0" y="1077"/>
                  <a:pt x="0" y="1032"/>
                </a:cubicBezTo>
                <a:cubicBezTo>
                  <a:pt x="0" y="987"/>
                  <a:pt x="1" y="928"/>
                  <a:pt x="2" y="872"/>
                </a:cubicBezTo>
                <a:cubicBezTo>
                  <a:pt x="3" y="816"/>
                  <a:pt x="3" y="765"/>
                  <a:pt x="6" y="696"/>
                </a:cubicBezTo>
                <a:cubicBezTo>
                  <a:pt x="9" y="627"/>
                  <a:pt x="16" y="533"/>
                  <a:pt x="22" y="456"/>
                </a:cubicBezTo>
                <a:cubicBezTo>
                  <a:pt x="28" y="379"/>
                  <a:pt x="34" y="297"/>
                  <a:pt x="40" y="232"/>
                </a:cubicBezTo>
                <a:cubicBezTo>
                  <a:pt x="46" y="167"/>
                  <a:pt x="55" y="103"/>
                  <a:pt x="60" y="64"/>
                </a:cubicBezTo>
                <a:cubicBezTo>
                  <a:pt x="65" y="25"/>
                  <a:pt x="67" y="12"/>
                  <a:pt x="70" y="0"/>
                </a:cubicBezTo>
              </a:path>
            </a:pathLst>
          </a:custGeom>
          <a:noFill/>
          <a:ln w="50800">
            <a:solidFill>
              <a:srgbClr val="CC33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401025" y="4439395"/>
            <a:ext cx="7485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CC3300"/>
                </a:solidFill>
                <a:latin typeface="Century Gothic" pitchFamily="-84" charset="0"/>
              </a:rPr>
              <a:t>MCV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539705" y="6440734"/>
            <a:ext cx="730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FFFF00"/>
                </a:solidFill>
                <a:latin typeface="Century Gothic" pitchFamily="-84" charset="0"/>
              </a:rPr>
              <a:t>DLAT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2862500" y="3395579"/>
            <a:ext cx="6281500" cy="14588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  <a:buFont typeface="Wingdings" pitchFamily="-84" charset="2"/>
              <a:buNone/>
              <a:tabLst>
                <a:tab pos="374650" algn="l"/>
                <a:tab pos="1143000" algn="l"/>
                <a:tab pos="142875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pitchFamily="-84" charset="0"/>
              </a:rPr>
              <a:t>	</a:t>
            </a:r>
            <a:r>
              <a:rPr lang="fr-BE" sz="2400" dirty="0" smtClean="0">
                <a:solidFill>
                  <a:schemeClr val="bg1"/>
                </a:solidFill>
                <a:latin typeface="Century Gothic" pitchFamily="-84" charset="0"/>
              </a:rPr>
              <a:t>	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Distance terminale (</a:t>
            </a:r>
            <a:r>
              <a:rPr lang="fr-B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80 mm)</a:t>
            </a:r>
            <a:endParaRPr lang="fr-BE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-84" charset="0"/>
            </a:endParaRPr>
          </a:p>
          <a:p>
            <a:pPr algn="just">
              <a:spcBef>
                <a:spcPct val="50000"/>
              </a:spcBef>
              <a:buFont typeface="Wingdings" pitchFamily="-84" charset="2"/>
              <a:buNone/>
              <a:tabLst>
                <a:tab pos="374650" algn="l"/>
                <a:tab pos="1143000" algn="l"/>
                <a:tab pos="1428750" algn="l"/>
              </a:tabLst>
            </a:pPr>
            <a:r>
              <a:rPr lang="fr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ILT </a:t>
            </a:r>
            <a:r>
              <a:rPr lang="fr-B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=</a:t>
            </a:r>
          </a:p>
          <a:p>
            <a:pPr eaLnBrk="0" hangingPunct="0">
              <a:spcBef>
                <a:spcPct val="20000"/>
              </a:spcBef>
              <a:buFont typeface="Monotype Sorts" pitchFamily="-84" charset="2"/>
              <a:buNone/>
              <a:tabLst>
                <a:tab pos="374650" algn="l"/>
                <a:tab pos="1143000" algn="l"/>
                <a:tab pos="1428750" algn="l"/>
              </a:tabLst>
            </a:pPr>
            <a:r>
              <a:rPr lang="fr-B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		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	VCM </a:t>
            </a:r>
            <a:r>
              <a:rPr lang="fr-B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(m/s) X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 LDM </a:t>
            </a:r>
            <a:r>
              <a:rPr lang="fr-B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-84" charset="0"/>
              </a:rPr>
              <a:t>(ms)</a:t>
            </a:r>
            <a:endParaRPr lang="fr-BE" sz="2400" dirty="0">
              <a:solidFill>
                <a:schemeClr val="bg1"/>
              </a:solidFill>
              <a:latin typeface="Century Gothic" pitchFamily="-84" charset="0"/>
            </a:endParaRP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3970079" y="4231673"/>
            <a:ext cx="4014612" cy="166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853416" y="3403877"/>
            <a:ext cx="288028" cy="268837"/>
          </a:xfrm>
          <a:prstGeom prst="star5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>
            <a:off x="881863" y="6029182"/>
            <a:ext cx="288028" cy="268837"/>
          </a:xfrm>
          <a:prstGeom prst="star5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247650" y="158729"/>
            <a:ext cx="8896350" cy="22980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Vitesse de conduction mixte à travers le canal carpien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50 m/s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	-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différence avec le nerf ulnaire dans le canal de Guyon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14 m/s</a:t>
            </a: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 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Amplitude du potentiel mixte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 	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25 𝜇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</a:t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	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			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Au poignet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pic>
        <p:nvPicPr>
          <p:cNvPr id="8" name="Picture 7" descr="C:\Documents and Settings\François Wang\Mes documents\Mes images\Images médicales\CC VCS M-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1571" y="2216606"/>
            <a:ext cx="2546502" cy="38334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8" descr="C:\Documents and Settings\François Wang\Mes documents\Mes images\Images médicales\CC V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9170" y="2215470"/>
            <a:ext cx="2546531" cy="38346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A6C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4763" y="6350"/>
            <a:ext cx="2184400" cy="68437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pic>
        <p:nvPicPr>
          <p:cNvPr id="78851" name="Picture 3" descr="C:\Mes documents\Mes images\Conduction FH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0" contrast="100000"/>
          </a:blip>
          <a:srcRect/>
          <a:stretch>
            <a:fillRect/>
          </a:stretch>
        </p:blipFill>
        <p:spPr bwMode="auto">
          <a:xfrm>
            <a:off x="4763" y="-152400"/>
            <a:ext cx="4338637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7"/>
          <p:cNvSpPr>
            <a:spLocks noChangeArrowheads="1"/>
          </p:cNvSpPr>
          <p:nvPr/>
        </p:nvSpPr>
        <p:spPr bwMode="auto">
          <a:xfrm>
            <a:off x="2189163" y="6350"/>
            <a:ext cx="1951037" cy="6813550"/>
          </a:xfrm>
          <a:prstGeom prst="rect">
            <a:avLst/>
          </a:prstGeom>
          <a:solidFill>
            <a:srgbClr val="A6C21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78853" name="Rectangle 10"/>
          <p:cNvSpPr>
            <a:spLocks noChangeArrowheads="1"/>
          </p:cNvSpPr>
          <p:nvPr/>
        </p:nvSpPr>
        <p:spPr bwMode="auto">
          <a:xfrm>
            <a:off x="1327150" y="2082800"/>
            <a:ext cx="349250" cy="920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78854" name="Rectangle 11"/>
          <p:cNvSpPr>
            <a:spLocks noChangeArrowheads="1"/>
          </p:cNvSpPr>
          <p:nvPr/>
        </p:nvSpPr>
        <p:spPr bwMode="auto">
          <a:xfrm>
            <a:off x="1952625" y="173038"/>
            <a:ext cx="230188" cy="1728787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78855" name="Text Box 14"/>
          <p:cNvSpPr txBox="1">
            <a:spLocks noChangeArrowheads="1"/>
          </p:cNvSpPr>
          <p:nvPr/>
        </p:nvSpPr>
        <p:spPr bwMode="auto">
          <a:xfrm>
            <a:off x="-92075" y="1547813"/>
            <a:ext cx="13954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CC3300"/>
                </a:solidFill>
                <a:latin typeface="Century Gothic" pitchFamily="-84" charset="0"/>
              </a:rPr>
              <a:t>FLAT-PLAT-1</a:t>
            </a:r>
          </a:p>
        </p:txBody>
      </p:sp>
      <p:sp>
        <p:nvSpPr>
          <p:cNvPr id="78856" name="Text Box 15"/>
          <p:cNvSpPr txBox="1">
            <a:spLocks noChangeArrowheads="1"/>
          </p:cNvSpPr>
          <p:nvPr/>
        </p:nvSpPr>
        <p:spPr bwMode="auto">
          <a:xfrm>
            <a:off x="1363663" y="4027488"/>
            <a:ext cx="6540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FFFF00"/>
                </a:solidFill>
                <a:latin typeface="Century Gothic" pitchFamily="-84" charset="0"/>
              </a:rPr>
              <a:t>PLAT</a:t>
            </a:r>
          </a:p>
        </p:txBody>
      </p:sp>
      <p:sp>
        <p:nvSpPr>
          <p:cNvPr id="78857" name="Freeform 18"/>
          <p:cNvSpPr>
            <a:spLocks/>
          </p:cNvSpPr>
          <p:nvPr/>
        </p:nvSpPr>
        <p:spPr bwMode="auto">
          <a:xfrm>
            <a:off x="846138" y="1465263"/>
            <a:ext cx="528637" cy="1892300"/>
          </a:xfrm>
          <a:custGeom>
            <a:avLst/>
            <a:gdLst>
              <a:gd name="T0" fmla="*/ 0 w 318"/>
              <a:gd name="T1" fmla="*/ 1149 h 1149"/>
              <a:gd name="T2" fmla="*/ 13 w 318"/>
              <a:gd name="T3" fmla="*/ 1045 h 1149"/>
              <a:gd name="T4" fmla="*/ 55 w 318"/>
              <a:gd name="T5" fmla="*/ 822 h 1149"/>
              <a:gd name="T6" fmla="*/ 97 w 318"/>
              <a:gd name="T7" fmla="*/ 661 h 1149"/>
              <a:gd name="T8" fmla="*/ 154 w 318"/>
              <a:gd name="T9" fmla="*/ 429 h 1149"/>
              <a:gd name="T10" fmla="*/ 211 w 318"/>
              <a:gd name="T11" fmla="*/ 261 h 1149"/>
              <a:gd name="T12" fmla="*/ 258 w 318"/>
              <a:gd name="T13" fmla="*/ 147 h 1149"/>
              <a:gd name="T14" fmla="*/ 307 w 318"/>
              <a:gd name="T15" fmla="*/ 24 h 1149"/>
              <a:gd name="T16" fmla="*/ 318 w 318"/>
              <a:gd name="T17" fmla="*/ 6 h 11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8"/>
              <a:gd name="T28" fmla="*/ 0 h 1149"/>
              <a:gd name="T29" fmla="*/ 318 w 318"/>
              <a:gd name="T30" fmla="*/ 1149 h 11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8" h="1149">
                <a:moveTo>
                  <a:pt x="0" y="1149"/>
                </a:moveTo>
                <a:cubicBezTo>
                  <a:pt x="2" y="1124"/>
                  <a:pt x="4" y="1099"/>
                  <a:pt x="13" y="1045"/>
                </a:cubicBezTo>
                <a:cubicBezTo>
                  <a:pt x="22" y="991"/>
                  <a:pt x="41" y="886"/>
                  <a:pt x="55" y="822"/>
                </a:cubicBezTo>
                <a:cubicBezTo>
                  <a:pt x="69" y="758"/>
                  <a:pt x="81" y="726"/>
                  <a:pt x="97" y="661"/>
                </a:cubicBezTo>
                <a:cubicBezTo>
                  <a:pt x="113" y="596"/>
                  <a:pt x="135" y="496"/>
                  <a:pt x="154" y="429"/>
                </a:cubicBezTo>
                <a:cubicBezTo>
                  <a:pt x="173" y="362"/>
                  <a:pt x="194" y="308"/>
                  <a:pt x="211" y="261"/>
                </a:cubicBezTo>
                <a:cubicBezTo>
                  <a:pt x="228" y="214"/>
                  <a:pt x="242" y="186"/>
                  <a:pt x="258" y="147"/>
                </a:cubicBezTo>
                <a:cubicBezTo>
                  <a:pt x="274" y="108"/>
                  <a:pt x="297" y="48"/>
                  <a:pt x="307" y="24"/>
                </a:cubicBezTo>
                <a:cubicBezTo>
                  <a:pt x="317" y="0"/>
                  <a:pt x="317" y="3"/>
                  <a:pt x="318" y="6"/>
                </a:cubicBezTo>
              </a:path>
            </a:pathLst>
          </a:custGeom>
          <a:noFill/>
          <a:ln w="50800">
            <a:solidFill>
              <a:srgbClr val="CC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78858" name="Oval 19"/>
          <p:cNvSpPr>
            <a:spLocks noChangeArrowheads="1"/>
          </p:cNvSpPr>
          <p:nvPr/>
        </p:nvSpPr>
        <p:spPr bwMode="auto">
          <a:xfrm>
            <a:off x="1336675" y="1238250"/>
            <a:ext cx="292100" cy="2794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78859" name="Line 21"/>
          <p:cNvSpPr>
            <a:spLocks noChangeShapeType="1"/>
          </p:cNvSpPr>
          <p:nvPr/>
        </p:nvSpPr>
        <p:spPr bwMode="auto">
          <a:xfrm>
            <a:off x="4763" y="1862138"/>
            <a:ext cx="1157287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Text Box 22"/>
          <p:cNvSpPr txBox="1">
            <a:spLocks noChangeArrowheads="1"/>
          </p:cNvSpPr>
          <p:nvPr/>
        </p:nvSpPr>
        <p:spPr bwMode="auto">
          <a:xfrm>
            <a:off x="436563" y="1893888"/>
            <a:ext cx="3127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CC3300"/>
                </a:solidFill>
                <a:latin typeface="Century Gothic" pitchFamily="-84" charset="0"/>
              </a:rPr>
              <a:t>2</a:t>
            </a:r>
          </a:p>
        </p:txBody>
      </p:sp>
      <p:sp>
        <p:nvSpPr>
          <p:cNvPr id="78861" name="Freeform 23"/>
          <p:cNvSpPr>
            <a:spLocks/>
          </p:cNvSpPr>
          <p:nvPr/>
        </p:nvSpPr>
        <p:spPr bwMode="auto">
          <a:xfrm>
            <a:off x="830263" y="3363913"/>
            <a:ext cx="158750" cy="2581275"/>
          </a:xfrm>
          <a:custGeom>
            <a:avLst/>
            <a:gdLst>
              <a:gd name="T0" fmla="*/ 95 w 95"/>
              <a:gd name="T1" fmla="*/ 0 h 1568"/>
              <a:gd name="T2" fmla="*/ 67 w 95"/>
              <a:gd name="T3" fmla="*/ 166 h 1568"/>
              <a:gd name="T4" fmla="*/ 31 w 95"/>
              <a:gd name="T5" fmla="*/ 476 h 1568"/>
              <a:gd name="T6" fmla="*/ 5 w 95"/>
              <a:gd name="T7" fmla="*/ 840 h 1568"/>
              <a:gd name="T8" fmla="*/ 1 w 95"/>
              <a:gd name="T9" fmla="*/ 1140 h 1568"/>
              <a:gd name="T10" fmla="*/ 9 w 95"/>
              <a:gd name="T11" fmla="*/ 1424 h 1568"/>
              <a:gd name="T12" fmla="*/ 49 w 95"/>
              <a:gd name="T13" fmla="*/ 1568 h 15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"/>
              <a:gd name="T22" fmla="*/ 0 h 1568"/>
              <a:gd name="T23" fmla="*/ 95 w 95"/>
              <a:gd name="T24" fmla="*/ 1568 h 15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" h="1568">
                <a:moveTo>
                  <a:pt x="95" y="0"/>
                </a:moveTo>
                <a:cubicBezTo>
                  <a:pt x="86" y="43"/>
                  <a:pt x="78" y="87"/>
                  <a:pt x="67" y="166"/>
                </a:cubicBezTo>
                <a:cubicBezTo>
                  <a:pt x="56" y="245"/>
                  <a:pt x="41" y="364"/>
                  <a:pt x="31" y="476"/>
                </a:cubicBezTo>
                <a:cubicBezTo>
                  <a:pt x="21" y="588"/>
                  <a:pt x="10" y="729"/>
                  <a:pt x="5" y="840"/>
                </a:cubicBezTo>
                <a:cubicBezTo>
                  <a:pt x="0" y="951"/>
                  <a:pt x="0" y="1043"/>
                  <a:pt x="1" y="1140"/>
                </a:cubicBezTo>
                <a:cubicBezTo>
                  <a:pt x="2" y="1237"/>
                  <a:pt x="1" y="1353"/>
                  <a:pt x="9" y="1424"/>
                </a:cubicBezTo>
                <a:cubicBezTo>
                  <a:pt x="17" y="1495"/>
                  <a:pt x="33" y="1531"/>
                  <a:pt x="49" y="1568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78862" name="Freeform 25"/>
          <p:cNvSpPr>
            <a:spLocks/>
          </p:cNvSpPr>
          <p:nvPr/>
        </p:nvSpPr>
        <p:spPr bwMode="auto">
          <a:xfrm>
            <a:off x="901700" y="5918200"/>
            <a:ext cx="260350" cy="573088"/>
          </a:xfrm>
          <a:custGeom>
            <a:avLst/>
            <a:gdLst>
              <a:gd name="T0" fmla="*/ 0 w 156"/>
              <a:gd name="T1" fmla="*/ 0 h 348"/>
              <a:gd name="T2" fmla="*/ 30 w 156"/>
              <a:gd name="T3" fmla="*/ 92 h 348"/>
              <a:gd name="T4" fmla="*/ 50 w 156"/>
              <a:gd name="T5" fmla="*/ 152 h 348"/>
              <a:gd name="T6" fmla="*/ 76 w 156"/>
              <a:gd name="T7" fmla="*/ 244 h 348"/>
              <a:gd name="T8" fmla="*/ 106 w 156"/>
              <a:gd name="T9" fmla="*/ 288 h 348"/>
              <a:gd name="T10" fmla="*/ 128 w 156"/>
              <a:gd name="T11" fmla="*/ 316 h 348"/>
              <a:gd name="T12" fmla="*/ 156 w 156"/>
              <a:gd name="T13" fmla="*/ 348 h 3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6"/>
              <a:gd name="T22" fmla="*/ 0 h 348"/>
              <a:gd name="T23" fmla="*/ 156 w 156"/>
              <a:gd name="T24" fmla="*/ 348 h 3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6" h="348">
                <a:moveTo>
                  <a:pt x="0" y="0"/>
                </a:moveTo>
                <a:cubicBezTo>
                  <a:pt x="11" y="33"/>
                  <a:pt x="22" y="67"/>
                  <a:pt x="30" y="92"/>
                </a:cubicBezTo>
                <a:cubicBezTo>
                  <a:pt x="38" y="117"/>
                  <a:pt x="42" y="127"/>
                  <a:pt x="50" y="152"/>
                </a:cubicBezTo>
                <a:cubicBezTo>
                  <a:pt x="58" y="177"/>
                  <a:pt x="67" y="221"/>
                  <a:pt x="76" y="244"/>
                </a:cubicBezTo>
                <a:cubicBezTo>
                  <a:pt x="85" y="267"/>
                  <a:pt x="97" y="276"/>
                  <a:pt x="106" y="288"/>
                </a:cubicBezTo>
                <a:cubicBezTo>
                  <a:pt x="115" y="300"/>
                  <a:pt x="120" y="306"/>
                  <a:pt x="128" y="316"/>
                </a:cubicBezTo>
                <a:cubicBezTo>
                  <a:pt x="136" y="326"/>
                  <a:pt x="146" y="337"/>
                  <a:pt x="156" y="348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56" name="AutoShape 26"/>
          <p:cNvSpPr>
            <a:spLocks noChangeArrowheads="1"/>
          </p:cNvSpPr>
          <p:nvPr/>
        </p:nvSpPr>
        <p:spPr bwMode="auto">
          <a:xfrm>
            <a:off x="798513" y="3213100"/>
            <a:ext cx="269875" cy="266700"/>
          </a:xfrm>
          <a:prstGeom prst="star5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ea typeface="+mn-ea"/>
              <a:cs typeface="+mn-cs"/>
            </a:endParaRPr>
          </a:p>
        </p:txBody>
      </p:sp>
      <p:sp>
        <p:nvSpPr>
          <p:cNvPr id="78864" name="Text Box 27"/>
          <p:cNvSpPr txBox="1">
            <a:spLocks noChangeArrowheads="1"/>
          </p:cNvSpPr>
          <p:nvPr/>
        </p:nvSpPr>
        <p:spPr bwMode="auto">
          <a:xfrm>
            <a:off x="1490663" y="1536700"/>
            <a:ext cx="5683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b="1">
                <a:latin typeface="Century Gothic" pitchFamily="-84" charset="0"/>
              </a:rPr>
              <a:t>1 ms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875" y="274638"/>
            <a:ext cx="6130925" cy="1143000"/>
          </a:xfrm>
          <a:solidFill>
            <a:srgbClr val="25911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err="1" smtClean="0"/>
              <a:t>F-ratio</a:t>
            </a:r>
            <a:endParaRPr lang="fr-FR" dirty="0"/>
          </a:p>
        </p:txBody>
      </p:sp>
      <p:grpSp>
        <p:nvGrpSpPr>
          <p:cNvPr id="3" name="Grouper 58"/>
          <p:cNvGrpSpPr>
            <a:grpSpLocks/>
          </p:cNvGrpSpPr>
          <p:nvPr/>
        </p:nvGrpSpPr>
        <p:grpSpPr bwMode="auto">
          <a:xfrm>
            <a:off x="3603625" y="2552700"/>
            <a:ext cx="3952875" cy="1117600"/>
            <a:chOff x="3566129" y="2774220"/>
            <a:chExt cx="3952271" cy="1117229"/>
          </a:xfrm>
        </p:grpSpPr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3566129" y="2774220"/>
              <a:ext cx="3952271" cy="1117229"/>
            </a:xfrm>
            <a:prstGeom prst="rect">
              <a:avLst/>
            </a:prstGeom>
            <a:solidFill>
              <a:srgbClr val="080795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ct val="50000"/>
                </a:spcBef>
                <a:buFont typeface="Wingdings" pitchFamily="-84" charset="2"/>
                <a:buNone/>
                <a:tabLst>
                  <a:tab pos="374650" algn="l"/>
                  <a:tab pos="2000250" algn="l"/>
                  <a:tab pos="2381250" algn="l"/>
                </a:tabLst>
              </a:pPr>
              <a:r>
                <a:rPr lang="fr-BE" b="1">
                  <a:solidFill>
                    <a:srgbClr val="FFFFFF"/>
                  </a:solidFill>
                  <a:latin typeface="Century Gothic" pitchFamily="-84" charset="0"/>
                </a:rPr>
                <a:t>	              </a:t>
              </a:r>
              <a:r>
                <a:rPr lang="fr-BE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-84" charset="0"/>
                </a:rPr>
                <a:t>FLAT-PLAT-1</a:t>
              </a:r>
            </a:p>
            <a:p>
              <a:pPr algn="just">
                <a:spcBef>
                  <a:spcPct val="50000"/>
                </a:spcBef>
                <a:buFont typeface="Wingdings" pitchFamily="-84" charset="2"/>
                <a:buNone/>
                <a:tabLst>
                  <a:tab pos="374650" algn="l"/>
                  <a:tab pos="2000250" algn="l"/>
                  <a:tab pos="2381250" algn="l"/>
                </a:tabLst>
              </a:pPr>
              <a:r>
                <a:rPr lang="fr-BE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-84" charset="0"/>
                </a:rPr>
                <a:t>FR =</a:t>
              </a:r>
            </a:p>
            <a:p>
              <a:pPr eaLnBrk="0" hangingPunct="0">
                <a:spcBef>
                  <a:spcPct val="20000"/>
                </a:spcBef>
                <a:buFont typeface="Monotype Sorts" pitchFamily="-84" charset="2"/>
                <a:buNone/>
                <a:tabLst>
                  <a:tab pos="374650" algn="l"/>
                  <a:tab pos="2000250" algn="l"/>
                  <a:tab pos="2381250" algn="l"/>
                </a:tabLst>
              </a:pPr>
              <a:r>
                <a:rPr lang="fr-BE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-84" charset="0"/>
                </a:rPr>
                <a:t>	                  2*PLAT</a:t>
              </a:r>
              <a:endParaRPr lang="fr-BE" b="1">
                <a:solidFill>
                  <a:srgbClr val="FFFFFF"/>
                </a:solidFill>
                <a:latin typeface="Century Gothic" pitchFamily="-84" charset="0"/>
              </a:endParaRPr>
            </a:p>
          </p:txBody>
        </p:sp>
        <p:sp>
          <p:nvSpPr>
            <p:cNvPr id="78888" name="Line 17"/>
            <p:cNvSpPr>
              <a:spLocks noChangeShapeType="1"/>
            </p:cNvSpPr>
            <p:nvPr/>
          </p:nvSpPr>
          <p:spPr bwMode="auto">
            <a:xfrm>
              <a:off x="4343400" y="3368675"/>
              <a:ext cx="2422525" cy="15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4216400" y="4370388"/>
          <a:ext cx="25402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36"/>
                <a:gridCol w="155481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807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Moyenne ± DS</a:t>
                      </a:r>
                      <a:endParaRPr lang="fr-FR" dirty="0"/>
                    </a:p>
                  </a:txBody>
                  <a:tcPr>
                    <a:solidFill>
                      <a:srgbClr val="08079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Médian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0,89 ± 0,060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Ulnaire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0,91 ± 0,059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Fibulaire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1,00 ± 0,080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Tibial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1,17 ± 0,063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1735138"/>
            <a:ext cx="290512" cy="4159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874713" y="1054100"/>
            <a:ext cx="695325" cy="752475"/>
          </a:xfrm>
          <a:prstGeom prst="ellips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6113" y="1724025"/>
            <a:ext cx="290512" cy="4159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709738" y="1063625"/>
            <a:ext cx="695325" cy="750888"/>
          </a:xfrm>
          <a:prstGeom prst="ellips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tx1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879475" y="5973763"/>
            <a:ext cx="693738" cy="3175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879475" y="6032500"/>
            <a:ext cx="693738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76300" y="6096000"/>
            <a:ext cx="695325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708150" y="5973763"/>
            <a:ext cx="693738" cy="3175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08150" y="6032500"/>
            <a:ext cx="693738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704975" y="6096000"/>
            <a:ext cx="695325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81088" y="1743075"/>
            <a:ext cx="290512" cy="2058988"/>
          </a:xfrm>
          <a:prstGeom prst="rect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874713" y="1054100"/>
            <a:ext cx="695325" cy="752475"/>
          </a:xfrm>
          <a:prstGeom prst="ellipse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16113" y="1743075"/>
            <a:ext cx="290512" cy="4151313"/>
          </a:xfrm>
          <a:prstGeom prst="rect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81088" y="3813175"/>
            <a:ext cx="290512" cy="207010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1717675" y="1063625"/>
            <a:ext cx="695325" cy="750888"/>
          </a:xfrm>
          <a:prstGeom prst="ellipse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" name="Grouper 32"/>
          <p:cNvGrpSpPr/>
          <p:nvPr/>
        </p:nvGrpSpPr>
        <p:grpSpPr>
          <a:xfrm>
            <a:off x="463550" y="3457575"/>
            <a:ext cx="492125" cy="531257"/>
            <a:chOff x="536575" y="3676650"/>
            <a:chExt cx="492125" cy="531257"/>
          </a:xfr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3" name="Grouper 31"/>
            <p:cNvGrpSpPr/>
            <p:nvPr/>
          </p:nvGrpSpPr>
          <p:grpSpPr>
            <a:xfrm>
              <a:off x="555625" y="3823969"/>
              <a:ext cx="473075" cy="383938"/>
              <a:chOff x="555625" y="3833494"/>
              <a:chExt cx="473075" cy="383938"/>
            </a:xfrm>
            <a:grpFill/>
          </p:grpSpPr>
          <p:sp>
            <p:nvSpPr>
              <p:cNvPr id="24" name="Rectangle 23"/>
              <p:cNvSpPr/>
              <p:nvPr/>
            </p:nvSpPr>
            <p:spPr>
              <a:xfrm>
                <a:off x="723900" y="3873500"/>
                <a:ext cx="209550" cy="4571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23900" y="4041775"/>
                <a:ext cx="209550" cy="4571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933450" y="3833494"/>
                <a:ext cx="95250" cy="1143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933450" y="4008119"/>
                <a:ext cx="95250" cy="1143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Connecteur droit 28"/>
              <p:cNvCxnSpPr>
                <a:stCxn id="26" idx="1"/>
                <a:endCxn id="26" idx="1"/>
              </p:cNvCxnSpPr>
              <p:nvPr/>
            </p:nvCxnSpPr>
            <p:spPr>
              <a:xfrm rot="5400000" flipH="1" flipV="1">
                <a:off x="947399" y="3850233"/>
                <a:ext cx="1588" cy="1588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>
                <a:off x="555625" y="3848100"/>
                <a:ext cx="101600" cy="369332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>
                    <a:latin typeface="+mn-lt"/>
                    <a:ea typeface="+mn-ea"/>
                    <a:cs typeface="+mn-cs"/>
                  </a:rPr>
                  <a:t>-</a:t>
                </a: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536575" y="3676650"/>
              <a:ext cx="1016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atin typeface="+mn-lt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20" name="Étoile à 5 branches 19"/>
          <p:cNvSpPr/>
          <p:nvPr/>
        </p:nvSpPr>
        <p:spPr>
          <a:xfrm>
            <a:off x="973138" y="3602038"/>
            <a:ext cx="492125" cy="398462"/>
          </a:xfrm>
          <a:prstGeom prst="star5">
            <a:avLst/>
          </a:prstGeom>
          <a:solidFill>
            <a:srgbClr val="FFFF00"/>
          </a:solidFill>
          <a:ln>
            <a:solidFill>
              <a:srgbClr val="FF0000">
                <a:alpha val="97000"/>
              </a:srgb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874713" y="6154738"/>
            <a:ext cx="695325" cy="4762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703388" y="6154738"/>
            <a:ext cx="695325" cy="4762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17" name="ZoneTexte 109"/>
          <p:cNvSpPr txBox="1">
            <a:spLocks noChangeArrowheads="1"/>
          </p:cNvSpPr>
          <p:nvPr/>
        </p:nvSpPr>
        <p:spPr bwMode="auto">
          <a:xfrm>
            <a:off x="1258888" y="315913"/>
            <a:ext cx="762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>
                <a:latin typeface="Calibri" pitchFamily="-84" charset="0"/>
              </a:rPr>
              <a:t>FLAT</a:t>
            </a:r>
          </a:p>
        </p:txBody>
      </p:sp>
      <p:grpSp>
        <p:nvGrpSpPr>
          <p:cNvPr id="5" name="Grouper 113"/>
          <p:cNvGrpSpPr>
            <a:grpSpLocks/>
          </p:cNvGrpSpPr>
          <p:nvPr/>
        </p:nvGrpSpPr>
        <p:grpSpPr bwMode="auto">
          <a:xfrm>
            <a:off x="2805113" y="328613"/>
            <a:ext cx="1538287" cy="5830887"/>
            <a:chOff x="2804960" y="327967"/>
            <a:chExt cx="1538586" cy="5831519"/>
          </a:xfrm>
        </p:grpSpPr>
        <p:sp>
          <p:nvSpPr>
            <p:cNvPr id="41" name="Rectangle 40"/>
            <p:cNvSpPr/>
            <p:nvPr/>
          </p:nvSpPr>
          <p:spPr>
            <a:xfrm>
              <a:off x="3011375" y="1734644"/>
              <a:ext cx="290568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2804960" y="1055121"/>
              <a:ext cx="695460" cy="750968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46562" y="1723530"/>
              <a:ext cx="290568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3640147" y="1063059"/>
              <a:ext cx="695460" cy="752557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51" name="Connecteur droit 50"/>
            <p:cNvCxnSpPr/>
            <p:nvPr/>
          </p:nvCxnSpPr>
          <p:spPr>
            <a:xfrm>
              <a:off x="2809723" y="5973729"/>
              <a:ext cx="693873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2809723" y="6032472"/>
              <a:ext cx="693873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2806547" y="6095979"/>
              <a:ext cx="69546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3638559" y="5973729"/>
              <a:ext cx="693873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3638559" y="6032472"/>
              <a:ext cx="693873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3635383" y="6095979"/>
              <a:ext cx="69546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3011375" y="1742582"/>
              <a:ext cx="290568" cy="2059211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2804960" y="1055121"/>
              <a:ext cx="695460" cy="750968"/>
            </a:xfrm>
            <a:prstGeom prst="ellipse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46562" y="1742582"/>
              <a:ext cx="290568" cy="2084614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3648086" y="1063059"/>
              <a:ext cx="695460" cy="752557"/>
            </a:xfrm>
            <a:prstGeom prst="ellipse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65" name="Connecteur droit 64"/>
            <p:cNvCxnSpPr/>
            <p:nvPr/>
          </p:nvCxnSpPr>
          <p:spPr>
            <a:xfrm>
              <a:off x="2804960" y="6154723"/>
              <a:ext cx="695460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3633796" y="6154723"/>
              <a:ext cx="695460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969" name="ZoneTexte 110"/>
            <p:cNvSpPr txBox="1">
              <a:spLocks noChangeArrowheads="1"/>
            </p:cNvSpPr>
            <p:nvPr/>
          </p:nvSpPr>
          <p:spPr bwMode="auto">
            <a:xfrm>
              <a:off x="3049567" y="327967"/>
              <a:ext cx="94128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>
                  <a:latin typeface="Calibri" pitchFamily="-84" charset="0"/>
                </a:rPr>
                <a:t>- PLAT</a:t>
              </a:r>
            </a:p>
          </p:txBody>
        </p:sp>
      </p:grpSp>
      <p:grpSp>
        <p:nvGrpSpPr>
          <p:cNvPr id="6" name="Grouper 114"/>
          <p:cNvGrpSpPr>
            <a:grpSpLocks/>
          </p:cNvGrpSpPr>
          <p:nvPr/>
        </p:nvGrpSpPr>
        <p:grpSpPr bwMode="auto">
          <a:xfrm>
            <a:off x="4748213" y="328613"/>
            <a:ext cx="1530350" cy="5830887"/>
            <a:chOff x="4748066" y="327967"/>
            <a:chExt cx="1530119" cy="5831519"/>
          </a:xfrm>
        </p:grpSpPr>
        <p:sp>
          <p:nvSpPr>
            <p:cNvPr id="68" name="Rectangle 67"/>
            <p:cNvSpPr/>
            <p:nvPr/>
          </p:nvSpPr>
          <p:spPr>
            <a:xfrm>
              <a:off x="4954410" y="1734644"/>
              <a:ext cx="290468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748066" y="1055121"/>
              <a:ext cx="695220" cy="750968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789309" y="1723530"/>
              <a:ext cx="290468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>
              <a:off x="5582965" y="1063059"/>
              <a:ext cx="695220" cy="752557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4752827" y="5973729"/>
              <a:ext cx="693633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4752827" y="6032472"/>
              <a:ext cx="693633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4749653" y="6095979"/>
              <a:ext cx="69522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5581377" y="5973729"/>
              <a:ext cx="695220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5581377" y="6032472"/>
              <a:ext cx="69522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5578203" y="6095979"/>
              <a:ext cx="69522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954410" y="1742582"/>
              <a:ext cx="290468" cy="2059211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789309" y="1742582"/>
              <a:ext cx="290468" cy="2084614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93" name="Connecteur droit 92"/>
            <p:cNvCxnSpPr/>
            <p:nvPr/>
          </p:nvCxnSpPr>
          <p:spPr>
            <a:xfrm>
              <a:off x="4748066" y="6154723"/>
              <a:ext cx="695220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17"/>
            <p:cNvCxnSpPr/>
            <p:nvPr/>
          </p:nvCxnSpPr>
          <p:spPr>
            <a:xfrm>
              <a:off x="5576616" y="6154723"/>
              <a:ext cx="695220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952" name="ZoneTexte 111"/>
            <p:cNvSpPr txBox="1">
              <a:spLocks noChangeArrowheads="1"/>
            </p:cNvSpPr>
            <p:nvPr/>
          </p:nvSpPr>
          <p:spPr bwMode="auto">
            <a:xfrm>
              <a:off x="5195867" y="327967"/>
              <a:ext cx="5044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>
                  <a:latin typeface="Calibri" pitchFamily="-84" charset="0"/>
                </a:rPr>
                <a:t>- 1</a:t>
              </a:r>
            </a:p>
          </p:txBody>
        </p:sp>
      </p:grpSp>
      <p:grpSp>
        <p:nvGrpSpPr>
          <p:cNvPr id="10" name="Grouper 115"/>
          <p:cNvGrpSpPr>
            <a:grpSpLocks/>
          </p:cNvGrpSpPr>
          <p:nvPr/>
        </p:nvGrpSpPr>
        <p:grpSpPr bwMode="auto">
          <a:xfrm>
            <a:off x="6716713" y="315913"/>
            <a:ext cx="1530350" cy="5843587"/>
            <a:chOff x="6716566" y="315267"/>
            <a:chExt cx="1530119" cy="5844219"/>
          </a:xfrm>
        </p:grpSpPr>
        <p:sp>
          <p:nvSpPr>
            <p:cNvPr id="96" name="Rectangle 95"/>
            <p:cNvSpPr/>
            <p:nvPr/>
          </p:nvSpPr>
          <p:spPr>
            <a:xfrm>
              <a:off x="6922910" y="1734645"/>
              <a:ext cx="290468" cy="41597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>
              <a:off x="6716566" y="1055122"/>
              <a:ext cx="695220" cy="750968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757809" y="1723531"/>
              <a:ext cx="290468" cy="41597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9" name="Ellipse 98"/>
            <p:cNvSpPr/>
            <p:nvPr/>
          </p:nvSpPr>
          <p:spPr>
            <a:xfrm>
              <a:off x="7551465" y="1063060"/>
              <a:ext cx="695220" cy="752556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00" name="Connecteur droit 99"/>
            <p:cNvCxnSpPr/>
            <p:nvPr/>
          </p:nvCxnSpPr>
          <p:spPr>
            <a:xfrm>
              <a:off x="6721327" y="5973729"/>
              <a:ext cx="693633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>
              <a:off x="6721327" y="6032472"/>
              <a:ext cx="693633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6718153" y="6095979"/>
              <a:ext cx="69522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7549877" y="5973729"/>
              <a:ext cx="695220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7549877" y="6032472"/>
              <a:ext cx="69522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>
              <a:off x="7546703" y="6095979"/>
              <a:ext cx="69522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/>
            <p:cNvSpPr/>
            <p:nvPr/>
          </p:nvSpPr>
          <p:spPr>
            <a:xfrm>
              <a:off x="6922910" y="1742583"/>
              <a:ext cx="290468" cy="2059211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08" name="Connecteur droit 107"/>
            <p:cNvCxnSpPr/>
            <p:nvPr/>
          </p:nvCxnSpPr>
          <p:spPr>
            <a:xfrm>
              <a:off x="6716566" y="6154723"/>
              <a:ext cx="695220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7"/>
            <p:cNvCxnSpPr/>
            <p:nvPr/>
          </p:nvCxnSpPr>
          <p:spPr>
            <a:xfrm>
              <a:off x="7545116" y="6154723"/>
              <a:ext cx="695220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937" name="ZoneTexte 112"/>
            <p:cNvSpPr txBox="1">
              <a:spLocks noChangeArrowheads="1"/>
            </p:cNvSpPr>
            <p:nvPr/>
          </p:nvSpPr>
          <p:spPr bwMode="auto">
            <a:xfrm>
              <a:off x="7151667" y="315267"/>
              <a:ext cx="5635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>
                  <a:latin typeface="Calibri" pitchFamily="-84" charset="0"/>
                </a:rPr>
                <a:t>÷ 2</a:t>
              </a:r>
            </a:p>
          </p:txBody>
        </p:sp>
      </p:grpSp>
      <p:grpSp>
        <p:nvGrpSpPr>
          <p:cNvPr id="28" name="Grouper 118"/>
          <p:cNvGrpSpPr>
            <a:grpSpLocks/>
          </p:cNvGrpSpPr>
          <p:nvPr/>
        </p:nvGrpSpPr>
        <p:grpSpPr bwMode="auto">
          <a:xfrm>
            <a:off x="6923088" y="303213"/>
            <a:ext cx="1657350" cy="5594350"/>
            <a:chOff x="6922297" y="302567"/>
            <a:chExt cx="1658103" cy="5594608"/>
          </a:xfrm>
        </p:grpSpPr>
        <p:sp>
          <p:nvSpPr>
            <p:cNvPr id="117" name="Rectangle 116"/>
            <p:cNvSpPr/>
            <p:nvPr/>
          </p:nvSpPr>
          <p:spPr>
            <a:xfrm>
              <a:off x="6922297" y="3826980"/>
              <a:ext cx="290644" cy="2070195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0923" name="ZoneTexte 117"/>
            <p:cNvSpPr txBox="1">
              <a:spLocks noChangeArrowheads="1"/>
            </p:cNvSpPr>
            <p:nvPr/>
          </p:nvSpPr>
          <p:spPr bwMode="auto">
            <a:xfrm>
              <a:off x="7626293" y="302567"/>
              <a:ext cx="9541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dirty="0">
                  <a:latin typeface="Calibri" pitchFamily="-84" charset="0"/>
                </a:rPr>
                <a:t>X </a:t>
              </a:r>
              <a:r>
                <a:rPr lang="fr-FR" sz="2400" dirty="0">
                  <a:solidFill>
                    <a:srgbClr val="FF0000"/>
                  </a:solidFill>
                  <a:latin typeface="Calibri" pitchFamily="-84" charset="0"/>
                </a:rPr>
                <a:t>PLAT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34" grpId="0" animBg="1"/>
      <p:bldP spid="22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A6C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2208213" y="6350"/>
            <a:ext cx="1760537" cy="6813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6350" y="6350"/>
            <a:ext cx="2201863" cy="68437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pic>
        <p:nvPicPr>
          <p:cNvPr id="82948" name="Picture 3" descr="C:\Mes documents\Mes images\Conduction F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0" contrast="100000"/>
          </a:blip>
          <a:srcRect/>
          <a:stretch>
            <a:fillRect/>
          </a:stretch>
        </p:blipFill>
        <p:spPr bwMode="auto">
          <a:xfrm>
            <a:off x="6350" y="-152400"/>
            <a:ext cx="437515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Rectangle 10"/>
          <p:cNvSpPr>
            <a:spLocks noChangeArrowheads="1"/>
          </p:cNvSpPr>
          <p:nvPr/>
        </p:nvSpPr>
        <p:spPr bwMode="auto">
          <a:xfrm>
            <a:off x="1339850" y="2082800"/>
            <a:ext cx="352425" cy="920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82950" name="Rectangle 11"/>
          <p:cNvSpPr>
            <a:spLocks noChangeArrowheads="1"/>
          </p:cNvSpPr>
          <p:nvPr/>
        </p:nvSpPr>
        <p:spPr bwMode="auto">
          <a:xfrm>
            <a:off x="1970088" y="173038"/>
            <a:ext cx="231775" cy="1728787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82951" name="Text Box 13"/>
          <p:cNvSpPr txBox="1">
            <a:spLocks noChangeArrowheads="1"/>
          </p:cNvSpPr>
          <p:nvPr/>
        </p:nvSpPr>
        <p:spPr bwMode="auto">
          <a:xfrm>
            <a:off x="1306513" y="6407150"/>
            <a:ext cx="9032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FFFF00"/>
                </a:solidFill>
                <a:latin typeface="Century Gothic" pitchFamily="-84" charset="0"/>
              </a:rPr>
              <a:t>2*DLAT</a:t>
            </a:r>
          </a:p>
        </p:txBody>
      </p:sp>
      <p:sp>
        <p:nvSpPr>
          <p:cNvPr id="82952" name="Freeform 16"/>
          <p:cNvSpPr>
            <a:spLocks/>
          </p:cNvSpPr>
          <p:nvPr/>
        </p:nvSpPr>
        <p:spPr bwMode="auto">
          <a:xfrm>
            <a:off x="854075" y="1465263"/>
            <a:ext cx="533400" cy="1892300"/>
          </a:xfrm>
          <a:custGeom>
            <a:avLst/>
            <a:gdLst>
              <a:gd name="T0" fmla="*/ 0 w 318"/>
              <a:gd name="T1" fmla="*/ 1149 h 1149"/>
              <a:gd name="T2" fmla="*/ 13 w 318"/>
              <a:gd name="T3" fmla="*/ 1045 h 1149"/>
              <a:gd name="T4" fmla="*/ 55 w 318"/>
              <a:gd name="T5" fmla="*/ 822 h 1149"/>
              <a:gd name="T6" fmla="*/ 97 w 318"/>
              <a:gd name="T7" fmla="*/ 661 h 1149"/>
              <a:gd name="T8" fmla="*/ 154 w 318"/>
              <a:gd name="T9" fmla="*/ 429 h 1149"/>
              <a:gd name="T10" fmla="*/ 211 w 318"/>
              <a:gd name="T11" fmla="*/ 261 h 1149"/>
              <a:gd name="T12" fmla="*/ 258 w 318"/>
              <a:gd name="T13" fmla="*/ 147 h 1149"/>
              <a:gd name="T14" fmla="*/ 307 w 318"/>
              <a:gd name="T15" fmla="*/ 24 h 1149"/>
              <a:gd name="T16" fmla="*/ 318 w 318"/>
              <a:gd name="T17" fmla="*/ 6 h 11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8"/>
              <a:gd name="T28" fmla="*/ 0 h 1149"/>
              <a:gd name="T29" fmla="*/ 318 w 318"/>
              <a:gd name="T30" fmla="*/ 1149 h 11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8" h="1149">
                <a:moveTo>
                  <a:pt x="0" y="1149"/>
                </a:moveTo>
                <a:cubicBezTo>
                  <a:pt x="2" y="1124"/>
                  <a:pt x="4" y="1099"/>
                  <a:pt x="13" y="1045"/>
                </a:cubicBezTo>
                <a:cubicBezTo>
                  <a:pt x="22" y="991"/>
                  <a:pt x="41" y="886"/>
                  <a:pt x="55" y="822"/>
                </a:cubicBezTo>
                <a:cubicBezTo>
                  <a:pt x="69" y="758"/>
                  <a:pt x="81" y="726"/>
                  <a:pt x="97" y="661"/>
                </a:cubicBezTo>
                <a:cubicBezTo>
                  <a:pt x="113" y="596"/>
                  <a:pt x="135" y="496"/>
                  <a:pt x="154" y="429"/>
                </a:cubicBezTo>
                <a:cubicBezTo>
                  <a:pt x="173" y="362"/>
                  <a:pt x="194" y="308"/>
                  <a:pt x="211" y="261"/>
                </a:cubicBezTo>
                <a:cubicBezTo>
                  <a:pt x="228" y="214"/>
                  <a:pt x="242" y="186"/>
                  <a:pt x="258" y="147"/>
                </a:cubicBezTo>
                <a:cubicBezTo>
                  <a:pt x="274" y="108"/>
                  <a:pt x="297" y="48"/>
                  <a:pt x="307" y="24"/>
                </a:cubicBezTo>
                <a:cubicBezTo>
                  <a:pt x="317" y="0"/>
                  <a:pt x="317" y="3"/>
                  <a:pt x="318" y="6"/>
                </a:cubicBezTo>
              </a:path>
            </a:pathLst>
          </a:custGeom>
          <a:noFill/>
          <a:ln w="50800">
            <a:solidFill>
              <a:srgbClr val="CC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82953" name="Oval 17"/>
          <p:cNvSpPr>
            <a:spLocks noChangeArrowheads="1"/>
          </p:cNvSpPr>
          <p:nvPr/>
        </p:nvSpPr>
        <p:spPr bwMode="auto">
          <a:xfrm>
            <a:off x="1349375" y="1238250"/>
            <a:ext cx="293688" cy="2794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806450" y="3213100"/>
            <a:ext cx="273050" cy="266700"/>
          </a:xfrm>
          <a:prstGeom prst="star5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ea typeface="+mn-ea"/>
              <a:cs typeface="+mn-cs"/>
            </a:endParaRPr>
          </a:p>
        </p:txBody>
      </p:sp>
      <p:sp>
        <p:nvSpPr>
          <p:cNvPr id="82955" name="Text Box 23"/>
          <p:cNvSpPr txBox="1">
            <a:spLocks noChangeArrowheads="1"/>
          </p:cNvSpPr>
          <p:nvPr/>
        </p:nvSpPr>
        <p:spPr bwMode="auto">
          <a:xfrm>
            <a:off x="1504950" y="1536700"/>
            <a:ext cx="5730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b="1">
                <a:solidFill>
                  <a:srgbClr val="FFFFFF"/>
                </a:solidFill>
                <a:latin typeface="Century Gothic" pitchFamily="-84" charset="0"/>
              </a:rPr>
              <a:t>1 ms</a:t>
            </a:r>
          </a:p>
        </p:txBody>
      </p:sp>
      <p:sp>
        <p:nvSpPr>
          <p:cNvPr id="82956" name="Freeform 24"/>
          <p:cNvSpPr>
            <a:spLocks/>
          </p:cNvSpPr>
          <p:nvPr/>
        </p:nvSpPr>
        <p:spPr bwMode="auto">
          <a:xfrm>
            <a:off x="1004888" y="1558925"/>
            <a:ext cx="466725" cy="1735138"/>
          </a:xfrm>
          <a:custGeom>
            <a:avLst/>
            <a:gdLst>
              <a:gd name="T0" fmla="*/ 278 w 278"/>
              <a:gd name="T1" fmla="*/ 0 h 1054"/>
              <a:gd name="T2" fmla="*/ 242 w 278"/>
              <a:gd name="T3" fmla="*/ 94 h 1054"/>
              <a:gd name="T4" fmla="*/ 206 w 278"/>
              <a:gd name="T5" fmla="*/ 196 h 1054"/>
              <a:gd name="T6" fmla="*/ 176 w 278"/>
              <a:gd name="T7" fmla="*/ 302 h 1054"/>
              <a:gd name="T8" fmla="*/ 144 w 278"/>
              <a:gd name="T9" fmla="*/ 414 h 1054"/>
              <a:gd name="T10" fmla="*/ 92 w 278"/>
              <a:gd name="T11" fmla="*/ 630 h 1054"/>
              <a:gd name="T12" fmla="*/ 42 w 278"/>
              <a:gd name="T13" fmla="*/ 852 h 1054"/>
              <a:gd name="T14" fmla="*/ 0 w 278"/>
              <a:gd name="T15" fmla="*/ 1054 h 10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8"/>
              <a:gd name="T25" fmla="*/ 0 h 1054"/>
              <a:gd name="T26" fmla="*/ 278 w 278"/>
              <a:gd name="T27" fmla="*/ 1054 h 10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8" h="1054">
                <a:moveTo>
                  <a:pt x="278" y="0"/>
                </a:moveTo>
                <a:cubicBezTo>
                  <a:pt x="266" y="30"/>
                  <a:pt x="254" y="61"/>
                  <a:pt x="242" y="94"/>
                </a:cubicBezTo>
                <a:cubicBezTo>
                  <a:pt x="230" y="127"/>
                  <a:pt x="217" y="161"/>
                  <a:pt x="206" y="196"/>
                </a:cubicBezTo>
                <a:cubicBezTo>
                  <a:pt x="195" y="231"/>
                  <a:pt x="186" y="266"/>
                  <a:pt x="176" y="302"/>
                </a:cubicBezTo>
                <a:cubicBezTo>
                  <a:pt x="166" y="338"/>
                  <a:pt x="158" y="360"/>
                  <a:pt x="144" y="414"/>
                </a:cubicBezTo>
                <a:cubicBezTo>
                  <a:pt x="130" y="468"/>
                  <a:pt x="109" y="557"/>
                  <a:pt x="92" y="630"/>
                </a:cubicBezTo>
                <a:cubicBezTo>
                  <a:pt x="75" y="703"/>
                  <a:pt x="57" y="781"/>
                  <a:pt x="42" y="852"/>
                </a:cubicBezTo>
                <a:cubicBezTo>
                  <a:pt x="27" y="923"/>
                  <a:pt x="13" y="988"/>
                  <a:pt x="0" y="1054"/>
                </a:cubicBezTo>
              </a:path>
            </a:pathLst>
          </a:custGeom>
          <a:noFill/>
          <a:ln w="50800">
            <a:solidFill>
              <a:srgbClr val="CC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82957" name="Text Box 12"/>
          <p:cNvSpPr txBox="1">
            <a:spLocks noChangeArrowheads="1"/>
          </p:cNvSpPr>
          <p:nvPr/>
        </p:nvSpPr>
        <p:spPr bwMode="auto">
          <a:xfrm>
            <a:off x="-104775" y="2587625"/>
            <a:ext cx="24098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Century Gothic" pitchFamily="-84" charset="0"/>
              </a:rPr>
              <a:t>(FLAT+DLAT-1)-2*PLAT</a:t>
            </a:r>
          </a:p>
        </p:txBody>
      </p:sp>
      <p:sp>
        <p:nvSpPr>
          <p:cNvPr id="82958" name="Freeform 25"/>
          <p:cNvSpPr>
            <a:spLocks/>
          </p:cNvSpPr>
          <p:nvPr/>
        </p:nvSpPr>
        <p:spPr bwMode="auto">
          <a:xfrm>
            <a:off x="1008063" y="6207125"/>
            <a:ext cx="168275" cy="254000"/>
          </a:xfrm>
          <a:custGeom>
            <a:avLst/>
            <a:gdLst>
              <a:gd name="T0" fmla="*/ 0 w 100"/>
              <a:gd name="T1" fmla="*/ 0 h 154"/>
              <a:gd name="T2" fmla="*/ 12 w 100"/>
              <a:gd name="T3" fmla="*/ 48 h 154"/>
              <a:gd name="T4" fmla="*/ 26 w 100"/>
              <a:gd name="T5" fmla="*/ 74 h 154"/>
              <a:gd name="T6" fmla="*/ 40 w 100"/>
              <a:gd name="T7" fmla="*/ 98 h 154"/>
              <a:gd name="T8" fmla="*/ 50 w 100"/>
              <a:gd name="T9" fmla="*/ 118 h 154"/>
              <a:gd name="T10" fmla="*/ 76 w 100"/>
              <a:gd name="T11" fmla="*/ 148 h 154"/>
              <a:gd name="T12" fmla="*/ 100 w 100"/>
              <a:gd name="T13" fmla="*/ 154 h 1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154"/>
              <a:gd name="T23" fmla="*/ 100 w 100"/>
              <a:gd name="T24" fmla="*/ 154 h 1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154">
                <a:moveTo>
                  <a:pt x="0" y="0"/>
                </a:moveTo>
                <a:cubicBezTo>
                  <a:pt x="4" y="18"/>
                  <a:pt x="8" y="36"/>
                  <a:pt x="12" y="48"/>
                </a:cubicBezTo>
                <a:cubicBezTo>
                  <a:pt x="16" y="60"/>
                  <a:pt x="21" y="66"/>
                  <a:pt x="26" y="74"/>
                </a:cubicBezTo>
                <a:cubicBezTo>
                  <a:pt x="31" y="82"/>
                  <a:pt x="36" y="91"/>
                  <a:pt x="40" y="98"/>
                </a:cubicBezTo>
                <a:cubicBezTo>
                  <a:pt x="44" y="105"/>
                  <a:pt x="44" y="110"/>
                  <a:pt x="50" y="118"/>
                </a:cubicBezTo>
                <a:cubicBezTo>
                  <a:pt x="56" y="126"/>
                  <a:pt x="68" y="142"/>
                  <a:pt x="76" y="148"/>
                </a:cubicBezTo>
                <a:cubicBezTo>
                  <a:pt x="84" y="154"/>
                  <a:pt x="92" y="154"/>
                  <a:pt x="100" y="154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35" name="AutoShape 26"/>
          <p:cNvSpPr>
            <a:spLocks noChangeArrowheads="1"/>
          </p:cNvSpPr>
          <p:nvPr/>
        </p:nvSpPr>
        <p:spPr bwMode="auto">
          <a:xfrm>
            <a:off x="838200" y="5978525"/>
            <a:ext cx="271463" cy="266700"/>
          </a:xfrm>
          <a:prstGeom prst="star5">
            <a:avLst/>
          </a:prstGeom>
          <a:solidFill>
            <a:srgbClr val="FFFF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ea typeface="+mn-ea"/>
              <a:cs typeface="+mn-cs"/>
            </a:endParaRPr>
          </a:p>
        </p:txBody>
      </p:sp>
      <p:sp>
        <p:nvSpPr>
          <p:cNvPr id="82960" name="Freeform 27"/>
          <p:cNvSpPr>
            <a:spLocks/>
          </p:cNvSpPr>
          <p:nvPr/>
        </p:nvSpPr>
        <p:spPr bwMode="auto">
          <a:xfrm>
            <a:off x="925513" y="6246813"/>
            <a:ext cx="206375" cy="292100"/>
          </a:xfrm>
          <a:custGeom>
            <a:avLst/>
            <a:gdLst>
              <a:gd name="T0" fmla="*/ 0 w 123"/>
              <a:gd name="T1" fmla="*/ 0 h 177"/>
              <a:gd name="T2" fmla="*/ 28 w 123"/>
              <a:gd name="T3" fmla="*/ 48 h 177"/>
              <a:gd name="T4" fmla="*/ 81 w 123"/>
              <a:gd name="T5" fmla="*/ 141 h 177"/>
              <a:gd name="T6" fmla="*/ 123 w 123"/>
              <a:gd name="T7" fmla="*/ 177 h 177"/>
              <a:gd name="T8" fmla="*/ 0 60000 65536"/>
              <a:gd name="T9" fmla="*/ 0 60000 65536"/>
              <a:gd name="T10" fmla="*/ 0 60000 65536"/>
              <a:gd name="T11" fmla="*/ 0 60000 65536"/>
              <a:gd name="T12" fmla="*/ 0 w 123"/>
              <a:gd name="T13" fmla="*/ 0 h 177"/>
              <a:gd name="T14" fmla="*/ 123 w 123"/>
              <a:gd name="T15" fmla="*/ 177 h 1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" h="177">
                <a:moveTo>
                  <a:pt x="0" y="0"/>
                </a:moveTo>
                <a:cubicBezTo>
                  <a:pt x="7" y="12"/>
                  <a:pt x="15" y="25"/>
                  <a:pt x="28" y="48"/>
                </a:cubicBezTo>
                <a:cubicBezTo>
                  <a:pt x="41" y="71"/>
                  <a:pt x="65" y="120"/>
                  <a:pt x="81" y="141"/>
                </a:cubicBezTo>
                <a:cubicBezTo>
                  <a:pt x="97" y="162"/>
                  <a:pt x="115" y="171"/>
                  <a:pt x="123" y="177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09800" y="19050"/>
            <a:ext cx="1968500" cy="6851650"/>
          </a:xfrm>
          <a:prstGeom prst="rect">
            <a:avLst/>
          </a:prstGeom>
          <a:solidFill>
            <a:srgbClr val="A6C2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875" y="274638"/>
            <a:ext cx="6130925" cy="1143000"/>
          </a:xfrm>
          <a:solidFill>
            <a:srgbClr val="25911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err="1" smtClean="0"/>
              <a:t>F-ratio</a:t>
            </a:r>
            <a:r>
              <a:rPr lang="fr-FR" dirty="0" smtClean="0"/>
              <a:t> modifié</a:t>
            </a:r>
            <a:endParaRPr lang="fr-FR" dirty="0"/>
          </a:p>
        </p:txBody>
      </p:sp>
      <p:grpSp>
        <p:nvGrpSpPr>
          <p:cNvPr id="3" name="Grouper 39"/>
          <p:cNvGrpSpPr/>
          <p:nvPr/>
        </p:nvGrpSpPr>
        <p:grpSpPr>
          <a:xfrm>
            <a:off x="3051175" y="2502513"/>
            <a:ext cx="5064125" cy="1145192"/>
            <a:chOff x="2746375" y="3213713"/>
            <a:chExt cx="5064125" cy="1145192"/>
          </a:xfrm>
          <a:solidFill>
            <a:srgbClr val="D3D3D3"/>
          </a:solidFill>
        </p:grpSpPr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2746375" y="3213713"/>
              <a:ext cx="5064125" cy="1145192"/>
            </a:xfrm>
            <a:prstGeom prst="rect">
              <a:avLst/>
            </a:prstGeom>
            <a:solidFill>
              <a:srgbClr val="080795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 fontAlgn="auto">
                <a:spcBef>
                  <a:spcPct val="50000"/>
                </a:spcBef>
                <a:spcAft>
                  <a:spcPts val="0"/>
                </a:spcAft>
                <a:buFont typeface="Wingdings" charset="2"/>
                <a:buNone/>
                <a:tabLst>
                  <a:tab pos="374650" algn="l"/>
                  <a:tab pos="1428750" algn="l"/>
                  <a:tab pos="2381250" algn="l"/>
                </a:tabLst>
                <a:defRPr/>
              </a:pPr>
              <a:r>
                <a:rPr lang="fr-BE" b="1" dirty="0">
                  <a:solidFill>
                    <a:schemeClr val="bg1"/>
                  </a:solidFill>
                  <a:latin typeface="Century Gothic" charset="0"/>
                  <a:ea typeface="+mn-ea"/>
                  <a:cs typeface="+mn-cs"/>
                </a:rPr>
                <a:t>		(</a:t>
              </a:r>
              <a:r>
                <a:rPr lang="fr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+mn-ea"/>
                  <a:cs typeface="+mn-cs"/>
                </a:rPr>
                <a:t>FLAT+DLAT –1)–2*PLAT</a:t>
              </a:r>
            </a:p>
            <a:p>
              <a:pPr algn="just" fontAlgn="auto">
                <a:spcBef>
                  <a:spcPct val="50000"/>
                </a:spcBef>
                <a:spcAft>
                  <a:spcPts val="0"/>
                </a:spcAft>
                <a:buFont typeface="Wingdings" charset="2"/>
                <a:buNone/>
                <a:tabLst>
                  <a:tab pos="374650" algn="l"/>
                  <a:tab pos="1428750" algn="l"/>
                  <a:tab pos="2381250" algn="l"/>
                </a:tabLst>
                <a:defRPr/>
              </a:pPr>
              <a:r>
                <a:rPr lang="fr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+mn-ea"/>
                  <a:cs typeface="+mn-cs"/>
                </a:rPr>
                <a:t>MFR =</a:t>
              </a:r>
            </a:p>
            <a:p>
              <a:pPr eaLnBrk="0" fontAlgn="auto" hangingPunct="0">
                <a:spcBef>
                  <a:spcPct val="20000"/>
                </a:spcBef>
                <a:spcAft>
                  <a:spcPts val="0"/>
                </a:spcAft>
                <a:buFont typeface="Monotype Sorts" charset="2"/>
                <a:buNone/>
                <a:tabLst>
                  <a:tab pos="374650" algn="l"/>
                  <a:tab pos="1428750" algn="l"/>
                  <a:tab pos="2381250" algn="l"/>
                </a:tabLst>
                <a:defRPr/>
              </a:pPr>
              <a:r>
                <a:rPr lang="fr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+mn-ea"/>
                  <a:cs typeface="+mn-cs"/>
                </a:rPr>
                <a:t>			2*DLAT</a:t>
              </a:r>
              <a:endParaRPr lang="fr-BE" b="1" dirty="0">
                <a:solidFill>
                  <a:schemeClr val="bg1"/>
                </a:solidFill>
                <a:latin typeface="Century Gothic" charset="0"/>
                <a:ea typeface="+mn-ea"/>
                <a:cs typeface="+mn-cs"/>
              </a:endParaRPr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>
              <a:off x="3860800" y="3851275"/>
              <a:ext cx="3594100" cy="1588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aphicFrame>
        <p:nvGraphicFramePr>
          <p:cNvPr id="37" name="Tableau 36"/>
          <p:cNvGraphicFramePr>
            <a:graphicFrameLocks noGrp="1"/>
          </p:cNvGraphicFramePr>
          <p:nvPr/>
        </p:nvGraphicFramePr>
        <p:xfrm>
          <a:off x="4216400" y="4370388"/>
          <a:ext cx="25402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36"/>
                <a:gridCol w="155481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0807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Moyenne ± DS</a:t>
                      </a:r>
                      <a:endParaRPr lang="fr-FR" dirty="0"/>
                    </a:p>
                  </a:txBody>
                  <a:tcPr>
                    <a:solidFill>
                      <a:srgbClr val="08079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Médian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1,92 ± 0,20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Ulnaire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2,86 ± 0,27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Fibulaire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3,50 ± 0,40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Tibial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3,30 ± 0,37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1735138"/>
            <a:ext cx="290512" cy="4159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874713" y="1054100"/>
            <a:ext cx="695325" cy="752475"/>
          </a:xfrm>
          <a:prstGeom prst="ellips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6113" y="1724025"/>
            <a:ext cx="290512" cy="4159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709738" y="1063625"/>
            <a:ext cx="695325" cy="750888"/>
          </a:xfrm>
          <a:prstGeom prst="ellips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tx1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879475" y="5973763"/>
            <a:ext cx="693738" cy="3175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879475" y="6032500"/>
            <a:ext cx="693738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76300" y="6096000"/>
            <a:ext cx="695325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708150" y="5973763"/>
            <a:ext cx="693738" cy="3175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708150" y="6032500"/>
            <a:ext cx="693738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704975" y="6096000"/>
            <a:ext cx="695325" cy="4763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81088" y="1743075"/>
            <a:ext cx="290512" cy="3705225"/>
          </a:xfrm>
          <a:prstGeom prst="rect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874713" y="1054100"/>
            <a:ext cx="695325" cy="752475"/>
          </a:xfrm>
          <a:prstGeom prst="ellipse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16113" y="1743075"/>
            <a:ext cx="290512" cy="4151313"/>
          </a:xfrm>
          <a:prstGeom prst="rect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96963" y="5443538"/>
            <a:ext cx="292100" cy="45402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1717675" y="1063625"/>
            <a:ext cx="695325" cy="750888"/>
          </a:xfrm>
          <a:prstGeom prst="ellipse">
            <a:avLst/>
          </a:prstGeom>
          <a:solidFill>
            <a:srgbClr val="53ED1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" name="Grouper 32"/>
          <p:cNvGrpSpPr/>
          <p:nvPr/>
        </p:nvGrpSpPr>
        <p:grpSpPr>
          <a:xfrm>
            <a:off x="463550" y="5078814"/>
            <a:ext cx="492125" cy="531257"/>
            <a:chOff x="536575" y="3676650"/>
            <a:chExt cx="492125" cy="531257"/>
          </a:xfr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3" name="Grouper 31"/>
            <p:cNvGrpSpPr/>
            <p:nvPr/>
          </p:nvGrpSpPr>
          <p:grpSpPr>
            <a:xfrm>
              <a:off x="555625" y="3823969"/>
              <a:ext cx="473075" cy="383938"/>
              <a:chOff x="555625" y="3833494"/>
              <a:chExt cx="473075" cy="383938"/>
            </a:xfrm>
            <a:grpFill/>
          </p:grpSpPr>
          <p:sp>
            <p:nvSpPr>
              <p:cNvPr id="24" name="Rectangle 23"/>
              <p:cNvSpPr/>
              <p:nvPr/>
            </p:nvSpPr>
            <p:spPr>
              <a:xfrm>
                <a:off x="723900" y="3873500"/>
                <a:ext cx="209550" cy="4571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23900" y="4041775"/>
                <a:ext cx="209550" cy="4571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933450" y="3833494"/>
                <a:ext cx="95250" cy="1143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933450" y="4008119"/>
                <a:ext cx="95250" cy="1143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Connecteur droit 28"/>
              <p:cNvCxnSpPr>
                <a:stCxn id="26" idx="1"/>
                <a:endCxn id="26" idx="1"/>
              </p:cNvCxnSpPr>
              <p:nvPr/>
            </p:nvCxnSpPr>
            <p:spPr>
              <a:xfrm rot="5400000" flipH="1" flipV="1">
                <a:off x="947399" y="3850233"/>
                <a:ext cx="1588" cy="1588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>
                <a:off x="555625" y="3848100"/>
                <a:ext cx="101600" cy="369332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>
                    <a:latin typeface="+mn-lt"/>
                    <a:ea typeface="+mn-ea"/>
                    <a:cs typeface="+mn-cs"/>
                  </a:rPr>
                  <a:t>-</a:t>
                </a: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536575" y="3676650"/>
              <a:ext cx="1016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latin typeface="+mn-lt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20" name="Étoile à 5 branches 19"/>
          <p:cNvSpPr/>
          <p:nvPr/>
        </p:nvSpPr>
        <p:spPr>
          <a:xfrm>
            <a:off x="973138" y="5224463"/>
            <a:ext cx="492125" cy="396875"/>
          </a:xfrm>
          <a:prstGeom prst="star5">
            <a:avLst/>
          </a:prstGeom>
          <a:solidFill>
            <a:srgbClr val="FFFF00"/>
          </a:solidFill>
          <a:ln>
            <a:solidFill>
              <a:srgbClr val="FF0000">
                <a:alpha val="97000"/>
              </a:srgb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874713" y="6154738"/>
            <a:ext cx="695325" cy="4762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703388" y="6154738"/>
            <a:ext cx="695325" cy="4762"/>
          </a:xfrm>
          <a:prstGeom prst="line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989" name="ZoneTexte 109"/>
          <p:cNvSpPr txBox="1">
            <a:spLocks noChangeArrowheads="1"/>
          </p:cNvSpPr>
          <p:nvPr/>
        </p:nvSpPr>
        <p:spPr bwMode="auto">
          <a:xfrm>
            <a:off x="1258888" y="315913"/>
            <a:ext cx="762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>
                <a:latin typeface="Calibri" pitchFamily="-84" charset="0"/>
              </a:rPr>
              <a:t>FLAT</a:t>
            </a:r>
          </a:p>
        </p:txBody>
      </p:sp>
      <p:grpSp>
        <p:nvGrpSpPr>
          <p:cNvPr id="5" name="Grouper 115"/>
          <p:cNvGrpSpPr>
            <a:grpSpLocks/>
          </p:cNvGrpSpPr>
          <p:nvPr/>
        </p:nvGrpSpPr>
        <p:grpSpPr bwMode="auto">
          <a:xfrm>
            <a:off x="2805113" y="328613"/>
            <a:ext cx="1663700" cy="5830887"/>
            <a:chOff x="2804966" y="327967"/>
            <a:chExt cx="1664280" cy="5831519"/>
          </a:xfrm>
        </p:grpSpPr>
        <p:sp>
          <p:nvSpPr>
            <p:cNvPr id="41" name="Rectangle 40"/>
            <p:cNvSpPr/>
            <p:nvPr/>
          </p:nvSpPr>
          <p:spPr>
            <a:xfrm>
              <a:off x="3011413" y="1734644"/>
              <a:ext cx="290613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2804966" y="1055121"/>
              <a:ext cx="695567" cy="750968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46729" y="1723530"/>
              <a:ext cx="290613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3640282" y="1063059"/>
              <a:ext cx="695567" cy="752557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51" name="Connecteur droit 50"/>
            <p:cNvCxnSpPr/>
            <p:nvPr/>
          </p:nvCxnSpPr>
          <p:spPr>
            <a:xfrm>
              <a:off x="2809730" y="5973729"/>
              <a:ext cx="693980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2809730" y="6032472"/>
              <a:ext cx="693980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2806554" y="6095979"/>
              <a:ext cx="695567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3637106" y="5973729"/>
              <a:ext cx="695567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3637106" y="6032472"/>
              <a:ext cx="695567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3635517" y="6095979"/>
              <a:ext cx="695567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3011413" y="1742582"/>
              <a:ext cx="290613" cy="4140649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46729" y="1742582"/>
              <a:ext cx="290613" cy="4140649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65" name="Connecteur droit 64"/>
            <p:cNvCxnSpPr/>
            <p:nvPr/>
          </p:nvCxnSpPr>
          <p:spPr>
            <a:xfrm>
              <a:off x="2804966" y="6154723"/>
              <a:ext cx="695567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3633930" y="6154723"/>
              <a:ext cx="693979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042" name="ZoneTexte 110"/>
            <p:cNvSpPr txBox="1">
              <a:spLocks noChangeArrowheads="1"/>
            </p:cNvSpPr>
            <p:nvPr/>
          </p:nvSpPr>
          <p:spPr bwMode="auto">
            <a:xfrm>
              <a:off x="3049567" y="327967"/>
              <a:ext cx="141967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>
                  <a:latin typeface="Calibri" pitchFamily="-84" charset="0"/>
                </a:rPr>
                <a:t>+ DLAT - 1</a:t>
              </a:r>
            </a:p>
          </p:txBody>
        </p:sp>
      </p:grpSp>
      <p:grpSp>
        <p:nvGrpSpPr>
          <p:cNvPr id="6" name="Grouper 119"/>
          <p:cNvGrpSpPr>
            <a:grpSpLocks/>
          </p:cNvGrpSpPr>
          <p:nvPr/>
        </p:nvGrpSpPr>
        <p:grpSpPr bwMode="auto">
          <a:xfrm>
            <a:off x="6716713" y="315913"/>
            <a:ext cx="1697037" cy="5843587"/>
            <a:chOff x="6716566" y="315267"/>
            <a:chExt cx="1696985" cy="5844219"/>
          </a:xfrm>
        </p:grpSpPr>
        <p:grpSp>
          <p:nvGrpSpPr>
            <p:cNvPr id="10" name="Grouper 115"/>
            <p:cNvGrpSpPr>
              <a:grpSpLocks/>
            </p:cNvGrpSpPr>
            <p:nvPr/>
          </p:nvGrpSpPr>
          <p:grpSpPr bwMode="auto">
            <a:xfrm>
              <a:off x="6716566" y="315267"/>
              <a:ext cx="1696985" cy="5844219"/>
              <a:chOff x="6716566" y="315267"/>
              <a:chExt cx="1696985" cy="5844219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6922935" y="1734645"/>
                <a:ext cx="290503" cy="4159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6716566" y="1055122"/>
                <a:ext cx="695304" cy="750968"/>
              </a:xfrm>
              <a:prstGeom prst="ellips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757934" y="1723531"/>
                <a:ext cx="290503" cy="4159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7551565" y="1063060"/>
                <a:ext cx="695304" cy="752556"/>
              </a:xfrm>
              <a:prstGeom prst="ellips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>
                  <a:solidFill>
                    <a:schemeClr val="tx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0" name="Connecteur droit 99"/>
              <p:cNvCxnSpPr/>
              <p:nvPr/>
            </p:nvCxnSpPr>
            <p:spPr>
              <a:xfrm>
                <a:off x="6721328" y="5973729"/>
                <a:ext cx="693717" cy="3175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>
                <a:off x="6721328" y="6032472"/>
                <a:ext cx="693717" cy="476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>
                <a:off x="6718153" y="6095979"/>
                <a:ext cx="695304" cy="476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>
                <a:off x="7549977" y="5973729"/>
                <a:ext cx="693717" cy="3175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>
                <a:off x="7549977" y="6032472"/>
                <a:ext cx="693717" cy="476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>
                <a:off x="7546803" y="6095979"/>
                <a:ext cx="695304" cy="4764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105"/>
              <p:cNvSpPr/>
              <p:nvPr/>
            </p:nvSpPr>
            <p:spPr>
              <a:xfrm>
                <a:off x="6922935" y="1742583"/>
                <a:ext cx="290503" cy="2059211"/>
              </a:xfrm>
              <a:prstGeom prst="rect">
                <a:avLst/>
              </a:prstGeom>
              <a:solidFill>
                <a:srgbClr val="53ED1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8" name="Connecteur droit 107"/>
              <p:cNvCxnSpPr/>
              <p:nvPr/>
            </p:nvCxnSpPr>
            <p:spPr>
              <a:xfrm>
                <a:off x="6716566" y="6154723"/>
                <a:ext cx="695304" cy="4763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7"/>
              <p:cNvCxnSpPr/>
              <p:nvPr/>
            </p:nvCxnSpPr>
            <p:spPr>
              <a:xfrm>
                <a:off x="7545216" y="6154723"/>
                <a:ext cx="695304" cy="4763"/>
              </a:xfrm>
              <a:prstGeom prst="line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027" name="ZoneTexte 112"/>
              <p:cNvSpPr txBox="1">
                <a:spLocks noChangeArrowheads="1"/>
              </p:cNvSpPr>
              <p:nvPr/>
            </p:nvSpPr>
            <p:spPr bwMode="auto">
              <a:xfrm>
                <a:off x="7151667" y="315267"/>
                <a:ext cx="126188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400" dirty="0">
                    <a:latin typeface="Calibri" pitchFamily="-84" charset="0"/>
                  </a:rPr>
                  <a:t>÷ </a:t>
                </a:r>
                <a:r>
                  <a:rPr lang="fr-FR" sz="2400" dirty="0">
                    <a:solidFill>
                      <a:srgbClr val="FF0000"/>
                    </a:solidFill>
                    <a:latin typeface="Calibri" pitchFamily="-84" charset="0"/>
                  </a:rPr>
                  <a:t>2 DLAT</a:t>
                </a:r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6922935" y="5479963"/>
              <a:ext cx="290503" cy="417558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757934" y="1742583"/>
              <a:ext cx="290503" cy="2084613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773809" y="5487901"/>
              <a:ext cx="290503" cy="417557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er 129"/>
          <p:cNvGrpSpPr>
            <a:grpSpLocks/>
          </p:cNvGrpSpPr>
          <p:nvPr/>
        </p:nvGrpSpPr>
        <p:grpSpPr bwMode="auto">
          <a:xfrm>
            <a:off x="4252913" y="328613"/>
            <a:ext cx="2025650" cy="5830887"/>
            <a:chOff x="4252300" y="327967"/>
            <a:chExt cx="2025885" cy="5831519"/>
          </a:xfrm>
        </p:grpSpPr>
        <p:sp>
          <p:nvSpPr>
            <p:cNvPr id="68" name="Rectangle 67"/>
            <p:cNvSpPr/>
            <p:nvPr/>
          </p:nvSpPr>
          <p:spPr>
            <a:xfrm>
              <a:off x="4954056" y="1734644"/>
              <a:ext cx="290546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747657" y="1055121"/>
              <a:ext cx="695406" cy="750968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789178" y="1723530"/>
              <a:ext cx="290546" cy="415970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>
              <a:off x="5582779" y="1063059"/>
              <a:ext cx="695406" cy="752557"/>
            </a:xfrm>
            <a:prstGeom prst="ellips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4752420" y="5973729"/>
              <a:ext cx="695406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4752420" y="6032472"/>
              <a:ext cx="695406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4750833" y="6095979"/>
              <a:ext cx="693817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5581191" y="5973729"/>
              <a:ext cx="695406" cy="3175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5581191" y="6032472"/>
              <a:ext cx="695406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5579604" y="6095979"/>
              <a:ext cx="693817" cy="4764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954056" y="1742582"/>
              <a:ext cx="290546" cy="2059211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789178" y="1742582"/>
              <a:ext cx="290546" cy="2084614"/>
            </a:xfrm>
            <a:prstGeom prst="rect">
              <a:avLst/>
            </a:prstGeom>
            <a:solidFill>
              <a:srgbClr val="53ED1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93" name="Connecteur droit 92"/>
            <p:cNvCxnSpPr/>
            <p:nvPr/>
          </p:nvCxnSpPr>
          <p:spPr>
            <a:xfrm>
              <a:off x="4747657" y="6154723"/>
              <a:ext cx="695406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17"/>
            <p:cNvCxnSpPr/>
            <p:nvPr/>
          </p:nvCxnSpPr>
          <p:spPr>
            <a:xfrm>
              <a:off x="5576429" y="6154723"/>
              <a:ext cx="695406" cy="4763"/>
            </a:xfrm>
            <a:prstGeom prst="line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007" name="ZoneTexte 111"/>
            <p:cNvSpPr txBox="1">
              <a:spLocks noChangeArrowheads="1"/>
            </p:cNvSpPr>
            <p:nvPr/>
          </p:nvSpPr>
          <p:spPr bwMode="auto">
            <a:xfrm>
              <a:off x="5043467" y="327967"/>
              <a:ext cx="11721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>
                  <a:latin typeface="Calibri" pitchFamily="-84" charset="0"/>
                </a:rPr>
                <a:t>- 2 PLAT</a:t>
              </a:r>
            </a:p>
          </p:txBody>
        </p:sp>
        <p:sp>
          <p:nvSpPr>
            <p:cNvPr id="107" name="Étoile à 5 branches 106"/>
            <p:cNvSpPr/>
            <p:nvPr/>
          </p:nvSpPr>
          <p:spPr>
            <a:xfrm>
              <a:off x="4861971" y="3603334"/>
              <a:ext cx="490594" cy="39691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>
                  <a:alpha val="97000"/>
                </a:srgb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84000" name="Grouper 32"/>
            <p:cNvGrpSpPr/>
            <p:nvPr/>
          </p:nvGrpSpPr>
          <p:grpSpPr>
            <a:xfrm>
              <a:off x="4252300" y="3469242"/>
              <a:ext cx="492125" cy="531257"/>
              <a:chOff x="536575" y="3676650"/>
              <a:chExt cx="492125" cy="531257"/>
            </a:xfr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grpSp>
            <p:nvGrpSpPr>
              <p:cNvPr id="84001" name="Grouper 31"/>
              <p:cNvGrpSpPr/>
              <p:nvPr/>
            </p:nvGrpSpPr>
            <p:grpSpPr>
              <a:xfrm>
                <a:off x="555625" y="3823969"/>
                <a:ext cx="473075" cy="383938"/>
                <a:chOff x="555625" y="3833494"/>
                <a:chExt cx="473075" cy="383938"/>
              </a:xfrm>
              <a:grpFill/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723900" y="3873500"/>
                  <a:ext cx="209550" cy="45719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723900" y="4041775"/>
                  <a:ext cx="209550" cy="45719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Ellipse 125"/>
                <p:cNvSpPr/>
                <p:nvPr/>
              </p:nvSpPr>
              <p:spPr>
                <a:xfrm>
                  <a:off x="933450" y="3833494"/>
                  <a:ext cx="95250" cy="1143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Ellipse 126"/>
                <p:cNvSpPr/>
                <p:nvPr/>
              </p:nvSpPr>
              <p:spPr>
                <a:xfrm>
                  <a:off x="933450" y="4008119"/>
                  <a:ext cx="95250" cy="1143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8" name="Connecteur droit 127"/>
                <p:cNvCxnSpPr>
                  <a:stCxn id="126" idx="1"/>
                  <a:endCxn id="126" idx="1"/>
                </p:cNvCxnSpPr>
                <p:nvPr/>
              </p:nvCxnSpPr>
              <p:spPr>
                <a:xfrm rot="5400000" flipH="1" flipV="1">
                  <a:off x="947399" y="3850233"/>
                  <a:ext cx="1588" cy="1588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ZoneTexte 128"/>
                <p:cNvSpPr txBox="1"/>
                <p:nvPr/>
              </p:nvSpPr>
              <p:spPr>
                <a:xfrm>
                  <a:off x="555625" y="3848100"/>
                  <a:ext cx="101600" cy="369332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dirty="0">
                      <a:latin typeface="+mn-lt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23" name="ZoneTexte 122"/>
              <p:cNvSpPr txBox="1"/>
              <p:nvPr/>
            </p:nvSpPr>
            <p:spPr>
              <a:xfrm>
                <a:off x="536575" y="3676650"/>
                <a:ext cx="101600" cy="369332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>
                    <a:latin typeface="+mn-lt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34" grpId="0" animBg="1"/>
      <p:bldP spid="22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A5CB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657350" y="3181356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pic>
        <p:nvPicPr>
          <p:cNvPr id="8" name="Picture 28" descr="C:\Documents and Settings\François Wang\Mes documents\Medtronic\F CID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363" y="3636969"/>
            <a:ext cx="2400300" cy="172720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657350" y="428631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pic>
        <p:nvPicPr>
          <p:cNvPr id="10" name="Picture 27" descr="C:\Documents and Settings\François Wang\Mes documents\Medtronic\F 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7538" y="952506"/>
            <a:ext cx="2397125" cy="177165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648200" y="3181356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4648200" y="428631"/>
            <a:ext cx="2867025" cy="2667000"/>
          </a:xfrm>
          <a:prstGeom prst="rect">
            <a:avLst/>
          </a:prstGeom>
          <a:solidFill>
            <a:srgbClr val="25911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84" charset="0"/>
            </a:endParaRP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346075" y="1582744"/>
            <a:ext cx="8208963" cy="3070225"/>
            <a:chOff x="206" y="1357"/>
            <a:chExt cx="5171" cy="1934"/>
          </a:xfrm>
        </p:grpSpPr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06" y="1357"/>
              <a:ext cx="6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srgbClr val="FF00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  <a:ea typeface="+mn-ea"/>
                  <a:cs typeface="+mn-cs"/>
                </a:rPr>
                <a:t>Normal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1" y="3058"/>
              <a:ext cx="50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srgbClr val="FF00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  <a:ea typeface="+mn-ea"/>
                  <a:cs typeface="+mn-cs"/>
                </a:rPr>
                <a:t>PRNC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4778" y="1357"/>
              <a:ext cx="59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srgbClr val="FF00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  <a:ea typeface="+mn-ea"/>
                  <a:cs typeface="+mn-cs"/>
                </a:rPr>
                <a:t>CMT1a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4760" y="3058"/>
              <a:ext cx="50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>
                  <a:solidFill>
                    <a:srgbClr val="FF0000"/>
                  </a:solidFill>
                  <a:effectLst>
                    <a:glow rad="152400">
                      <a:srgbClr val="CCFFCC">
                        <a:alpha val="76000"/>
                      </a:srgbClr>
                    </a:glow>
                  </a:effectLst>
                  <a:latin typeface="Century Gothic" charset="0"/>
                  <a:ea typeface="+mn-ea"/>
                  <a:cs typeface="+mn-cs"/>
                </a:rPr>
                <a:t>DADS</a:t>
              </a:r>
            </a:p>
          </p:txBody>
        </p:sp>
      </p:grpSp>
      <p:pic>
        <p:nvPicPr>
          <p:cNvPr id="18" name="Picture 30" descr="C:\Documents and Settings\François Wang\Mes documents\Medtronic\F CM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5213" y="976319"/>
            <a:ext cx="2422525" cy="1724025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19" name="Picture 32" descr="C:\Documents and Settings\François Wang\Mes documents\Medtronic\F MA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7438" y="3640144"/>
            <a:ext cx="2400300" cy="1722437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</p:spPr>
      </p:pic>
      <p:grpSp>
        <p:nvGrpSpPr>
          <p:cNvPr id="20" name="Group 34"/>
          <p:cNvGrpSpPr>
            <a:grpSpLocks/>
          </p:cNvGrpSpPr>
          <p:nvPr/>
        </p:nvGrpSpPr>
        <p:grpSpPr bwMode="auto">
          <a:xfrm>
            <a:off x="2943225" y="1595444"/>
            <a:ext cx="4410075" cy="2825750"/>
            <a:chOff x="1782" y="1365"/>
            <a:chExt cx="2778" cy="1780"/>
          </a:xfrm>
        </p:grpSpPr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1860" y="1365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rgbClr val="000000"/>
                  </a:solidFill>
                  <a:latin typeface="Century Gothic" pitchFamily="-84" charset="0"/>
                </a:rPr>
                <a:t>F-LAT: 24.7 ms</a:t>
              </a: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1782" y="2971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rgbClr val="000000"/>
                  </a:solidFill>
                  <a:latin typeface="Century Gothic" pitchFamily="-84" charset="0"/>
                </a:rPr>
                <a:t>F-LAT: 50.5 ms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3528" y="1365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rgbClr val="000000"/>
                  </a:solidFill>
                  <a:latin typeface="Century Gothic" pitchFamily="-84" charset="0"/>
                </a:rPr>
                <a:t>F-LAT: 62.8 ms</a:t>
              </a: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3726" y="2972"/>
              <a:ext cx="8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rgbClr val="000000"/>
                  </a:solidFill>
                  <a:latin typeface="Century Gothic" pitchFamily="-84" charset="0"/>
                </a:rPr>
                <a:t>F-LAT: 66.3 ms</a:t>
              </a:r>
            </a:p>
          </p:txBody>
        </p:sp>
      </p:grpSp>
      <p:cxnSp>
        <p:nvCxnSpPr>
          <p:cNvPr id="25" name="Connecteur droit 24"/>
          <p:cNvCxnSpPr/>
          <p:nvPr/>
        </p:nvCxnSpPr>
        <p:spPr>
          <a:xfrm rot="5400000">
            <a:off x="2112169" y="2080425"/>
            <a:ext cx="976312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5400000">
            <a:off x="5393531" y="2289975"/>
            <a:ext cx="687388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rot="5400000">
            <a:off x="2137568" y="4768063"/>
            <a:ext cx="976313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5400000">
            <a:off x="5518943" y="4768063"/>
            <a:ext cx="976313" cy="63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WordArt 1029"/>
          <p:cNvSpPr>
            <a:spLocks noChangeArrowheads="1" noChangeShapeType="1" noTextEdit="1"/>
          </p:cNvSpPr>
          <p:nvPr/>
        </p:nvSpPr>
        <p:spPr bwMode="auto">
          <a:xfrm>
            <a:off x="479425" y="311150"/>
            <a:ext cx="2763838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8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Index</a:t>
            </a:r>
            <a:endParaRPr lang="en-US" sz="3600" b="1" kern="1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74998"/>
                  </a:srgbClr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graphicFrame>
        <p:nvGraphicFramePr>
          <p:cNvPr id="8" name="Group 1158"/>
          <p:cNvGraphicFramePr>
            <a:graphicFrameLocks noGrp="1"/>
          </p:cNvGraphicFramePr>
          <p:nvPr/>
        </p:nvGraphicFramePr>
        <p:xfrm>
          <a:off x="419100" y="2549525"/>
          <a:ext cx="8451850" cy="2949576"/>
        </p:xfrm>
        <a:graphic>
          <a:graphicData uri="http://schemas.openxmlformats.org/drawingml/2006/table">
            <a:tbl>
              <a:tblPr/>
              <a:tblGrid>
                <a:gridCol w="1454150"/>
                <a:gridCol w="2384425"/>
                <a:gridCol w="2335213"/>
                <a:gridCol w="2278062"/>
              </a:tblGrid>
              <a:tr h="738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CMT1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CIDP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DADS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TLI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0.37 (-1.39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entury Gothic" pitchFamily="-84" charset="0"/>
                        </a:rPr>
                        <a:t>0.51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entury Gothic" pitchFamily="-84" charset="0"/>
                        </a:rPr>
                        <a:t> (+2.5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entury Gothic" pitchFamily="-84" charset="0"/>
                        </a:rPr>
                        <a:t>0.17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entury Gothic" pitchFamily="-84" charset="0"/>
                        </a:rPr>
                        <a:t> (-6.9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738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FR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0.78 (-1.80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entury Gothic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entury Gothic" pitchFamily="-84" charset="0"/>
                        </a:rPr>
                        <a:t>0.57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entury Gothic" pitchFamily="-84" charset="0"/>
                        </a:rPr>
                        <a:t> (-5.3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MFR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itchFamily="-84" charset="0"/>
                        </a:rPr>
                        <a:t>1.79 (-0.65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entury Gothic" pitchFamily="-84" charset="0"/>
                        </a:rPr>
                        <a:t>4.75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entury Gothic" pitchFamily="-84" charset="0"/>
                        </a:rPr>
                        <a:t> (+14.2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entury Gothic" pitchFamily="-84" charset="0"/>
                        </a:rPr>
                        <a:t>0.88</a:t>
                      </a: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entury Gothic" pitchFamily="-84" charset="0"/>
                        </a:rPr>
                        <a:t> (-5.2 SD)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</a:tbl>
          </a:graphicData>
        </a:graphic>
      </p:graphicFrame>
      <p:sp>
        <p:nvSpPr>
          <p:cNvPr id="9" name="Text Box 1159"/>
          <p:cNvSpPr txBox="1">
            <a:spLocks noChangeArrowheads="1"/>
          </p:cNvSpPr>
          <p:nvPr/>
        </p:nvSpPr>
        <p:spPr bwMode="auto">
          <a:xfrm>
            <a:off x="450850" y="1350963"/>
            <a:ext cx="55038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  <a:tabLst>
                <a:tab pos="374650" algn="l"/>
              </a:tabLst>
            </a:pPr>
            <a:r>
              <a:rPr lang="fr-BE" b="1" dirty="0">
                <a:solidFill>
                  <a:srgbClr val="FFFFFF"/>
                </a:solidFill>
                <a:latin typeface="Century Gothic" pitchFamily="-84" charset="0"/>
              </a:rPr>
              <a:t>Exemples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Z score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A6C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9900" y="241300"/>
            <a:ext cx="8229600" cy="1143000"/>
          </a:xfrm>
          <a:solidFill>
            <a:srgbClr val="25911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Latence F : 120% LSN (n. tibial)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69900" y="1752600"/>
          <a:ext cx="394496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05"/>
                <a:gridCol w="589280"/>
                <a:gridCol w="587506"/>
                <a:gridCol w="587506"/>
                <a:gridCol w="589280"/>
                <a:gridCol w="589280"/>
                <a:gridCol w="587506"/>
              </a:tblGrid>
              <a:tr h="370840">
                <a:tc>
                  <a:txBody>
                    <a:bodyPr/>
                    <a:lstStyle/>
                    <a:p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160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180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58,4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64,1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69,7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75,4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80,9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86,5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59,9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65,5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71,2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76,8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82,4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88,1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bg1"/>
                          </a:solidFill>
                        </a:rPr>
                        <a:t>40</a:t>
                      </a:r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61,4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67,1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72,7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78,4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89,6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68,6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74,2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79,8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85,4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91,1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64,4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70,1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75,7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81,4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92,6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bg1"/>
                          </a:solidFill>
                        </a:rPr>
                        <a:t>70</a:t>
                      </a:r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71,6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77,3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82,9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88,4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94,1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chemeClr val="bg1"/>
                          </a:solidFill>
                        </a:rPr>
                        <a:t>80</a:t>
                      </a:r>
                      <a:endParaRPr lang="fr-FR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67,4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73,1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78,7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84,4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95,6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90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74,6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80,3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85,9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91,6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97,2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754563" y="1752600"/>
          <a:ext cx="394496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05"/>
                <a:gridCol w="589280"/>
                <a:gridCol w="587506"/>
                <a:gridCol w="587506"/>
                <a:gridCol w="589280"/>
                <a:gridCol w="589280"/>
                <a:gridCol w="587506"/>
              </a:tblGrid>
              <a:tr h="370840">
                <a:tc>
                  <a:txBody>
                    <a:bodyPr/>
                    <a:lstStyle/>
                    <a:p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160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180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200</a:t>
                      </a:r>
                      <a:endParaRPr lang="fr-FR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20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30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40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50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60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70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80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i="0" dirty="0" smtClean="0">
                          <a:solidFill>
                            <a:srgbClr val="FFFFFF"/>
                          </a:solidFill>
                        </a:rPr>
                        <a:t>90</a:t>
                      </a:r>
                      <a:endParaRPr lang="fr-FR" b="1" i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57200" y="5166360"/>
            <a:ext cx="8229600" cy="15963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  <a:defRPr/>
            </a:pPr>
            <a:r>
              <a:rPr lang="fr-FR" sz="20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Z-score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entre 2 et 4 :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myélinopathie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diffuse  peu probable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  <a:defRPr/>
            </a:pPr>
            <a:r>
              <a:rPr lang="fr-FR" sz="20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Z-score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entre 4 et 7 :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myélinopathie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diffuse  possible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  <a:defRPr/>
            </a:pPr>
            <a:r>
              <a:rPr lang="fr-FR" sz="2000" b="1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Z-score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≥ 7 :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myélinopathie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diffuse probable </a:t>
            </a:r>
            <a:r>
              <a:rPr lang="fr-FR" b="1" u="sng" dirty="0">
                <a:latin typeface="+mn-lt"/>
                <a:ea typeface="+mn-ea"/>
                <a:cs typeface="+mn-cs"/>
              </a:rPr>
              <a:t>(</a:t>
            </a:r>
            <a:r>
              <a:rPr lang="fr-FR" b="1" u="sng" dirty="0" err="1">
                <a:latin typeface="+mn-lt"/>
                <a:ea typeface="+mn-ea"/>
                <a:cs typeface="+mn-cs"/>
              </a:rPr>
              <a:t>Tankisi</a:t>
            </a:r>
            <a:r>
              <a:rPr lang="fr-FR" b="1" u="sng" dirty="0">
                <a:latin typeface="+mn-lt"/>
                <a:ea typeface="+mn-ea"/>
                <a:cs typeface="+mn-cs"/>
              </a:rPr>
              <a:t> </a:t>
            </a:r>
            <a:r>
              <a:rPr lang="fr-FR" b="1" i="1" u="sng" dirty="0">
                <a:latin typeface="+mn-lt"/>
                <a:ea typeface="+mn-ea"/>
                <a:cs typeface="+mn-cs"/>
              </a:rPr>
              <a:t>et al</a:t>
            </a:r>
            <a:r>
              <a:rPr lang="fr-FR" b="1" u="sng" dirty="0">
                <a:latin typeface="+mn-lt"/>
                <a:ea typeface="+mn-ea"/>
                <a:cs typeface="+mn-cs"/>
              </a:rPr>
              <a:t>, 2005)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  <a:defRPr/>
            </a:pP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Z-Score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≥ 8 : </a:t>
            </a:r>
            <a:r>
              <a:rPr lang="fr-FR" sz="2000" b="1" u="sng" dirty="0" err="1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myélinopathie</a:t>
            </a:r>
            <a:r>
              <a:rPr lang="fr-FR" sz="2000" b="1" u="sng" dirty="0">
                <a:solidFill>
                  <a:srgbClr val="080795"/>
                </a:solidFill>
                <a:effectLst>
                  <a:glow rad="152400">
                    <a:srgbClr val="CCFFCC">
                      <a:alpha val="76000"/>
                    </a:srgbClr>
                  </a:glow>
                </a:effectLst>
                <a:latin typeface="+mn-lt"/>
                <a:ea typeface="+mn-ea"/>
                <a:cs typeface="+mn-cs"/>
              </a:rPr>
              <a:t> diffuse définie</a:t>
            </a: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304804" y="660394"/>
          <a:ext cx="541395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839"/>
                <a:gridCol w="988338"/>
                <a:gridCol w="1019034"/>
                <a:gridCol w="1162467"/>
                <a:gridCol w="78128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ULNAIRE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FIBULAIRE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TIBIAL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LDM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 110%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120%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* 150%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VCM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 90%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85%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* 70%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Latence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F-M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O 120%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* 130%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** 150% LSN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943593" y="1083727"/>
            <a:ext cx="2895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0 SGB </a:t>
            </a:r>
            <a:r>
              <a:rPr lang="en-US" sz="2000" b="1" dirty="0" err="1" smtClean="0">
                <a:solidFill>
                  <a:srgbClr val="FFFFFF"/>
                </a:solidFill>
              </a:rPr>
              <a:t>dAmp</a:t>
            </a:r>
            <a:r>
              <a:rPr lang="en-US" sz="2000" b="1" dirty="0" smtClean="0">
                <a:solidFill>
                  <a:srgbClr val="FFFFFF"/>
                </a:solidFill>
              </a:rPr>
              <a:t> &gt; 50% LIN</a:t>
            </a:r>
          </a:p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# SGB </a:t>
            </a:r>
            <a:r>
              <a:rPr lang="en-US" sz="2000" b="1" dirty="0" err="1" smtClean="0">
                <a:solidFill>
                  <a:srgbClr val="FFFFFF"/>
                </a:solidFill>
              </a:rPr>
              <a:t>dAmp</a:t>
            </a:r>
            <a:r>
              <a:rPr lang="en-US" sz="2000" b="1" dirty="0" smtClean="0">
                <a:solidFill>
                  <a:srgbClr val="FFFFFF"/>
                </a:solidFill>
              </a:rPr>
              <a:t> &lt; 50% LIN</a:t>
            </a:r>
          </a:p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* PIDC </a:t>
            </a:r>
            <a:r>
              <a:rPr lang="en-US" sz="2000" b="1" dirty="0" err="1" smtClean="0">
                <a:solidFill>
                  <a:srgbClr val="FFFFFF"/>
                </a:solidFill>
              </a:rPr>
              <a:t>dAmp</a:t>
            </a:r>
            <a:r>
              <a:rPr lang="en-US" sz="2000" b="1" dirty="0" smtClean="0">
                <a:solidFill>
                  <a:srgbClr val="FFFFFF"/>
                </a:solidFill>
              </a:rPr>
              <a:t> &gt; 80% LIN</a:t>
            </a:r>
          </a:p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** PIDC </a:t>
            </a:r>
            <a:r>
              <a:rPr lang="en-US" sz="2000" b="1" dirty="0" err="1" smtClean="0">
                <a:solidFill>
                  <a:srgbClr val="FFFFFF"/>
                </a:solidFill>
              </a:rPr>
              <a:t>dAmp</a:t>
            </a:r>
            <a:r>
              <a:rPr lang="en-US" sz="2000" b="1" dirty="0" smtClean="0">
                <a:solidFill>
                  <a:srgbClr val="FFFFFF"/>
                </a:solidFill>
              </a:rPr>
              <a:t> &lt; 80% LIN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6011325" y="3132657"/>
          <a:ext cx="291712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245"/>
                <a:gridCol w="889442"/>
                <a:gridCol w="88944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80%LIN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50%LIN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mV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2,5 mV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ULNAIRE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mV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mV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FIBULAIRE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mV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1,5 mV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TIBIAL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mV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2,5 mV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Blocs de conduction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4522204" y="721883"/>
            <a:ext cx="3495675" cy="8207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Méthode 14/7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- 	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2,10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Au poignet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275149" y="231766"/>
            <a:ext cx="7962699" cy="5786437"/>
            <a:chOff x="1501775" y="80963"/>
            <a:chExt cx="8532812" cy="6243637"/>
          </a:xfrm>
        </p:grpSpPr>
        <p:pic>
          <p:nvPicPr>
            <p:cNvPr id="10" name="Picture 2" descr="C:\Documents and Settings\François Wang\Mes documents\Mes images\Images médicales\Twin Peak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1775" y="80963"/>
              <a:ext cx="4146550" cy="624363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4" name="Picture 7" descr="C:\Documents and Settings\François Wang\Mes documents\Canal carpien\17-7 metho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88062" y="2386013"/>
              <a:ext cx="3946525" cy="299085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3151187" y="3286125"/>
              <a:ext cx="904875" cy="8763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6970712" y="3819525"/>
              <a:ext cx="904875" cy="8763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3227387" y="4991100"/>
              <a:ext cx="904875" cy="8763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7856537" y="4038600"/>
              <a:ext cx="904875" cy="87630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4046537" y="3771900"/>
              <a:ext cx="3457575" cy="142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V="1">
              <a:off x="4141787" y="4743450"/>
              <a:ext cx="4162425" cy="71437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7059612" y="3365500"/>
              <a:ext cx="1244600" cy="365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BE" sz="1600" b="1" dirty="0">
                  <a:latin typeface="Trebuchet MS" pitchFamily="-65" charset="0"/>
                </a:rPr>
                <a:t>G1/G2</a:t>
              </a:r>
              <a:endParaRPr lang="fr-FR" sz="1600" b="1" dirty="0">
                <a:latin typeface="Trebuchet MS" pitchFamily="-65" charset="0"/>
              </a:endParaRP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7945437" y="4965700"/>
              <a:ext cx="1015711" cy="365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BE" sz="1600" b="1" dirty="0">
                  <a:solidFill>
                    <a:schemeClr val="accent2"/>
                  </a:solidFill>
                  <a:latin typeface="Trebuchet MS" pitchFamily="-65" charset="0"/>
                </a:rPr>
                <a:t>G2/G1</a:t>
              </a:r>
              <a:endParaRPr lang="fr-FR" sz="1600" b="1" dirty="0">
                <a:solidFill>
                  <a:schemeClr val="accent2"/>
                </a:solidFill>
                <a:latin typeface="Trebuchet MS" pitchFamily="-65" charset="0"/>
              </a:endParaRP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6888161" y="2717801"/>
              <a:ext cx="2612186" cy="6309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BE" sz="1600" b="1" dirty="0">
                  <a:latin typeface="Trebuchet MS" pitchFamily="-65" charset="0"/>
                </a:rPr>
                <a:t>Peak II/Peak I</a:t>
              </a:r>
            </a:p>
            <a:p>
              <a:pPr algn="ctr"/>
              <a:r>
                <a:rPr lang="fr-BE" sz="1600" b="1" dirty="0">
                  <a:latin typeface="Trebuchet MS" pitchFamily="-65" charset="0"/>
                </a:rPr>
                <a:t>3.2 ms/1.52 ms = 2.11</a:t>
              </a:r>
              <a:endParaRPr lang="fr-FR" sz="1600" b="1" dirty="0">
                <a:latin typeface="Trebuchet MS" pitchFamily="-65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408200" y="609600"/>
          <a:ext cx="8480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638"/>
                <a:gridCol w="936992"/>
                <a:gridCol w="900269"/>
                <a:gridCol w="927504"/>
                <a:gridCol w="906520"/>
                <a:gridCol w="936992"/>
                <a:gridCol w="148008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BC </a:t>
                      </a:r>
                      <a:r>
                        <a:rPr lang="en-US" dirty="0" err="1" smtClean="0"/>
                        <a:t>partiel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défini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BC probable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Dispersion </a:t>
                      </a:r>
                      <a:r>
                        <a:rPr lang="en-US" dirty="0" err="1" smtClean="0"/>
                        <a:t>temporelle</a:t>
                      </a:r>
                      <a:r>
                        <a:rPr lang="en-US" dirty="0" smtClean="0"/>
                        <a:t> &lt; 30%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Dispersion &gt; 30 %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MEDIAN</a:t>
                      </a:r>
                    </a:p>
                    <a:p>
                      <a:r>
                        <a:rPr lang="en-US" dirty="0" err="1" smtClean="0"/>
                        <a:t>Coude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Poignet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50%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30%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50%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Axillaire</a:t>
                      </a:r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Coude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30%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Erb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Axillaire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30%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ULNAIRE</a:t>
                      </a:r>
                    </a:p>
                    <a:p>
                      <a:r>
                        <a:rPr lang="en-US" dirty="0" err="1" smtClean="0"/>
                        <a:t>Sous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coude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Poignet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50%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30%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50%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coude</a:t>
                      </a:r>
                      <a:r>
                        <a:rPr lang="en-US" dirty="0" smtClean="0"/>
                        <a:t> – </a:t>
                      </a:r>
                      <a:r>
                        <a:rPr lang="en-US" dirty="0" err="1" smtClean="0"/>
                        <a:t>Sus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30%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Axillaire</a:t>
                      </a:r>
                      <a:r>
                        <a:rPr lang="en-US" dirty="0" smtClean="0"/>
                        <a:t> – </a:t>
                      </a:r>
                      <a:r>
                        <a:rPr lang="en-US" dirty="0" err="1" smtClean="0"/>
                        <a:t>Sus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coude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30%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Erb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Axillaire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30%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RADIAL</a:t>
                      </a:r>
                    </a:p>
                    <a:p>
                      <a:r>
                        <a:rPr lang="en-US" dirty="0" err="1" smtClean="0"/>
                        <a:t>Coude</a:t>
                      </a:r>
                      <a:r>
                        <a:rPr lang="en-US" dirty="0" smtClean="0"/>
                        <a:t> – 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40%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60%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Axillaire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Coude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60%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Erb</a:t>
                      </a:r>
                      <a:r>
                        <a:rPr lang="en-US" baseline="0" dirty="0" smtClean="0"/>
                        <a:t> - </a:t>
                      </a:r>
                      <a:r>
                        <a:rPr lang="en-US" baseline="0" dirty="0" err="1" smtClean="0"/>
                        <a:t>Axillaire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60%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408200" y="1297940"/>
          <a:ext cx="84800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638"/>
                <a:gridCol w="936992"/>
                <a:gridCol w="900269"/>
                <a:gridCol w="927504"/>
                <a:gridCol w="906520"/>
                <a:gridCol w="936992"/>
                <a:gridCol w="148008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BC </a:t>
                      </a:r>
                      <a:r>
                        <a:rPr lang="en-US" dirty="0" err="1" smtClean="0"/>
                        <a:t>partiel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défini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BC probable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Dispersion </a:t>
                      </a:r>
                      <a:r>
                        <a:rPr lang="en-US" dirty="0" err="1" smtClean="0"/>
                        <a:t>temporelle</a:t>
                      </a:r>
                      <a:r>
                        <a:rPr lang="en-US" dirty="0" smtClean="0"/>
                        <a:t> &lt; 30%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Dispersion &gt; 30 %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FIBULAIRE</a:t>
                      </a:r>
                    </a:p>
                    <a:p>
                      <a:r>
                        <a:rPr lang="en-US" dirty="0" err="1" smtClean="0"/>
                        <a:t>Sous</a:t>
                      </a:r>
                      <a:r>
                        <a:rPr lang="en-US" dirty="0" smtClean="0"/>
                        <a:t> fibula 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Cheville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60%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40%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60%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Sus</a:t>
                      </a:r>
                      <a:r>
                        <a:rPr lang="en-US" dirty="0" smtClean="0"/>
                        <a:t> fibula – </a:t>
                      </a:r>
                      <a:r>
                        <a:rPr lang="en-US" dirty="0" err="1" smtClean="0"/>
                        <a:t>Sous</a:t>
                      </a:r>
                      <a:r>
                        <a:rPr lang="en-US" dirty="0" smtClean="0"/>
                        <a:t> fibula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50%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30%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50%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Cuisse – </a:t>
                      </a:r>
                      <a:r>
                        <a:rPr lang="en-US" dirty="0" err="1" smtClean="0"/>
                        <a:t>Sus</a:t>
                      </a:r>
                      <a:r>
                        <a:rPr lang="en-US" dirty="0" smtClean="0"/>
                        <a:t> fibula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40%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60%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TIBIAL</a:t>
                      </a:r>
                    </a:p>
                    <a:p>
                      <a:r>
                        <a:rPr lang="en-US" dirty="0" err="1" smtClean="0"/>
                        <a:t>Genou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Cheville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60%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40%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60%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Cuisse - </a:t>
                      </a:r>
                      <a:r>
                        <a:rPr lang="en-US" dirty="0" err="1" smtClean="0"/>
                        <a:t>Genou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40% 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 60% 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50% 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EMG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546100" y="381000"/>
          <a:ext cx="7977505" cy="2787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580"/>
                <a:gridCol w="1831975"/>
                <a:gridCol w="1831975"/>
                <a:gridCol w="1831975"/>
              </a:tblGrid>
              <a:tr h="43361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PUM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Amplitude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(𝜇V)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Durée</a:t>
                      </a:r>
                      <a:r>
                        <a:rPr lang="en-US" dirty="0" smtClean="0"/>
                        <a:t>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Morphologie</a:t>
                      </a:r>
                      <a:endParaRPr lang="en-US" dirty="0"/>
                    </a:p>
                  </a:txBody>
                  <a:tcPr/>
                </a:tc>
              </a:tr>
              <a:tr h="43361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Valeurs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individuelles</a:t>
                      </a:r>
                      <a:r>
                        <a:rPr lang="en-US" dirty="0" smtClean="0"/>
                        <a:t>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(Outliers)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100-1800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5-18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Simple et stable</a:t>
                      </a:r>
                      <a:endParaRPr lang="en-US" dirty="0"/>
                    </a:p>
                  </a:txBody>
                  <a:tcPr/>
                </a:tc>
              </a:tr>
              <a:tr h="43361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Valeurs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moyennes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200-800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8-15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3614">
                <a:tc>
                  <a:txBody>
                    <a:bodyPr/>
                    <a:lstStyle/>
                    <a:p>
                      <a:r>
                        <a:rPr lang="en-US" dirty="0" smtClean="0"/>
                        <a:t>Triceps et </a:t>
                      </a:r>
                      <a:r>
                        <a:rPr lang="en-US" dirty="0" err="1" smtClean="0"/>
                        <a:t>tibial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antérieur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43361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Petits</a:t>
                      </a:r>
                      <a:r>
                        <a:rPr lang="en-US" baseline="0" dirty="0" smtClean="0"/>
                        <a:t> muscles </a:t>
                      </a:r>
                      <a:r>
                        <a:rPr lang="en-US" baseline="0" dirty="0" err="1" smtClean="0"/>
                        <a:t>distaux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444500" y="3580169"/>
            <a:ext cx="7747000" cy="26673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Enveloppe du tracé d’interférence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[3 – 6] mV</a:t>
            </a: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Rapport T/A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(biceps et tibial antérieur)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[0,8 – 1,4] </a:t>
            </a:r>
          </a:p>
          <a:p>
            <a:pPr indent="444500">
              <a:lnSpc>
                <a:spcPct val="120000"/>
              </a:lnSpc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Rapport T/A moyen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(biceps et tibial antérieur)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[0,4 – 0,8] </a:t>
            </a: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Transmission </a:t>
            </a:r>
            <a:r>
              <a:rPr lang="en-US" sz="6000" b="1" dirty="0" err="1" smtClean="0">
                <a:solidFill>
                  <a:schemeClr val="accent5"/>
                </a:solidFill>
              </a:rPr>
              <a:t>neuromusculaire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431800" y="59275"/>
            <a:ext cx="8178800" cy="26673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sz="2000" b="1" dirty="0" smtClean="0">
              <a:solidFill>
                <a:srgbClr val="FFFF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Décrément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-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3 Hz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- 	</a:t>
            </a:r>
            <a:r>
              <a:rPr lang="fr-BE" sz="2000" b="1" dirty="0" smtClean="0">
                <a:solidFill>
                  <a:srgbClr val="FFFFFF"/>
                </a:solidFill>
                <a:latin typeface="Cambria"/>
                <a:cs typeface="Cambria"/>
              </a:rPr>
              <a:t>&gt; 10 %</a:t>
            </a:r>
            <a:endParaRPr lang="fr-BE" sz="2000" b="1" dirty="0" smtClean="0">
              <a:solidFill>
                <a:srgbClr val="FFFF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Axillaire/deltoïde, Spinal/trapèze, Fibulaire/tibial antérieur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2 Hz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rgbClr val="FFFFFF"/>
                </a:solidFill>
                <a:latin typeface="Cambria"/>
                <a:cs typeface="Cambria"/>
              </a:rPr>
              <a:t>- 	</a:t>
            </a:r>
            <a:r>
              <a:rPr lang="fr-BE" sz="2000" b="1" dirty="0" smtClean="0">
                <a:solidFill>
                  <a:srgbClr val="FFFFFF"/>
                </a:solidFill>
                <a:latin typeface="Cambria"/>
                <a:cs typeface="Cambria"/>
              </a:rPr>
              <a:t>&gt; 15 %</a:t>
            </a:r>
            <a:endParaRPr lang="fr-BE" sz="2000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1" y="2290629"/>
            <a:ext cx="5046134" cy="3784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Cambria"/>
                <a:cs typeface="Cambria"/>
              </a:rPr>
              <a:t>MERCI</a:t>
            </a:r>
            <a:endParaRPr lang="en-US" sz="60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F. Wang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88340" y="3628920"/>
            <a:ext cx="8896350" cy="26673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Latence distale motrice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	&lt; 3,9 ms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différence avec le nerf ulnaire sans changer la détection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1 ms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		différence avec le nerf ulnaire (détection hypothénarienne)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1,2 ms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indice de latence terminale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: [0,35 – 0,49] </a:t>
            </a: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Différence 2</a:t>
            </a:r>
            <a:r>
              <a:rPr lang="fr-BE" sz="2000" b="1" baseline="30000" dirty="0" smtClean="0">
                <a:solidFill>
                  <a:srgbClr val="FFFF00"/>
                </a:solidFill>
                <a:latin typeface="Cambria"/>
                <a:cs typeface="Cambria"/>
              </a:rPr>
              <a:t>e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 lombrical-2</a:t>
            </a:r>
            <a:r>
              <a:rPr lang="fr-BE" sz="2000" b="1" baseline="30000" dirty="0" smtClean="0">
                <a:solidFill>
                  <a:srgbClr val="FFFF00"/>
                </a:solidFill>
                <a:latin typeface="Cambria"/>
                <a:cs typeface="Cambria"/>
              </a:rPr>
              <a:t>e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 interosseux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	&lt; 0,5 ms </a:t>
            </a:r>
            <a:endParaRPr lang="fr-BE" sz="2000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Au poignet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pic>
        <p:nvPicPr>
          <p:cNvPr id="8" name="Picture 2" descr="C:\Documents and Settings\François Wang\Mes documents\Mes images\Images médicales\CC DML M-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620" y="112937"/>
            <a:ext cx="2319929" cy="349201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7" descr="C:\Documents and Settings\François Wang\Mes documents\Canal carpien\med-uln MD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12974"/>
            <a:ext cx="3857625" cy="24590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381625" y="1927449"/>
            <a:ext cx="990600" cy="981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2695579" y="2641823"/>
            <a:ext cx="3019422" cy="78492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362575" y="374874"/>
            <a:ext cx="990600" cy="9810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2228345" y="1079723"/>
            <a:ext cx="3505705" cy="234702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5413375" y="3796078"/>
            <a:ext cx="30924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VCM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travers</a:t>
            </a:r>
            <a:r>
              <a:rPr lang="en-US" dirty="0" smtClean="0"/>
              <a:t> le CC : </a:t>
            </a:r>
            <a:r>
              <a:rPr lang="en-US" b="1" dirty="0" smtClean="0"/>
              <a:t>&gt; 40 </a:t>
            </a:r>
            <a:r>
              <a:rPr lang="en-US" b="1" dirty="0" err="1" smtClean="0"/>
              <a:t>m/s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24600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85333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Neuropathie du nerf médian au poignet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0" y="0"/>
            <a:ext cx="9096965" cy="6324600"/>
            <a:chOff x="0" y="0"/>
            <a:chExt cx="5760" cy="4320"/>
          </a:xfrm>
        </p:grpSpPr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240" y="66"/>
              <a:ext cx="5268" cy="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4762500" algn="l"/>
                </a:tabLst>
              </a:pPr>
              <a:r>
                <a:rPr lang="fr-BE" sz="2800" b="1">
                  <a:solidFill>
                    <a:schemeClr val="bg1"/>
                  </a:solidFill>
                  <a:latin typeface="Trebuchet MS" pitchFamily="-65" charset="0"/>
                </a:rPr>
                <a:t>Novel Diagnostic Approach : 100% of specificity</a:t>
              </a:r>
            </a:p>
            <a:p>
              <a:pPr>
                <a:tabLst>
                  <a:tab pos="4762500" algn="l"/>
                </a:tabLst>
              </a:pPr>
              <a:r>
                <a:rPr lang="fr-BE" sz="2800" b="1">
                  <a:solidFill>
                    <a:schemeClr val="bg1"/>
                  </a:solidFill>
                  <a:latin typeface="Trebuchet MS" pitchFamily="-65" charset="0"/>
                </a:rPr>
                <a:t>	89% of sensitivity</a:t>
              </a:r>
              <a:endParaRPr lang="fr-FR" sz="2800" b="1">
                <a:solidFill>
                  <a:schemeClr val="bg1"/>
                </a:solidFill>
                <a:latin typeface="Trebuchet MS" pitchFamily="-65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635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740" y="696"/>
              <a:ext cx="2238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med SCV and uln-med SCV</a:t>
              </a:r>
            </a:p>
            <a:p>
              <a:pPr indent="190500" algn="ctr">
                <a:tabLst>
                  <a:tab pos="285750" algn="l"/>
                </a:tabLst>
              </a:pP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(LN : </a:t>
              </a:r>
              <a:r>
                <a:rPr lang="fr-BE" sz="2000" b="1">
                  <a:solidFill>
                    <a:srgbClr val="FF3300"/>
                  </a:solidFill>
                  <a:latin typeface="Trebuchet MS" pitchFamily="-65" charset="0"/>
                </a:rPr>
                <a:t>50 m/s</a:t>
              </a: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 and </a:t>
              </a:r>
              <a:r>
                <a:rPr lang="fr-BE" sz="2000" b="1">
                  <a:solidFill>
                    <a:srgbClr val="FF3300"/>
                  </a:solidFill>
                  <a:latin typeface="Trebuchet MS" pitchFamily="-65" charset="0"/>
                </a:rPr>
                <a:t>14 ms</a:t>
              </a: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)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98" y="1230"/>
              <a:ext cx="2238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rgbClr val="FF9900"/>
                  </a:solidFill>
                  <a:latin typeface="Trebuchet MS" pitchFamily="-65" charset="0"/>
                </a:rPr>
                <a:t>Both abnormal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824" y="1230"/>
              <a:ext cx="2238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chemeClr val="bg1"/>
                  </a:solidFill>
                  <a:latin typeface="Trebuchet MS" pitchFamily="-65" charset="0"/>
                </a:rPr>
                <a:t>One normal, </a:t>
              </a:r>
              <a:r>
                <a:rPr lang="fr-BE" sz="2000">
                  <a:solidFill>
                    <a:srgbClr val="FF9900"/>
                  </a:solidFill>
                  <a:latin typeface="Trebuchet MS" pitchFamily="-65" charset="0"/>
                </a:rPr>
                <a:t>one abnormal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314" y="1230"/>
              <a:ext cx="135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chemeClr val="bg1"/>
                  </a:solidFill>
                  <a:latin typeface="Trebuchet MS" pitchFamily="-65" charset="0"/>
                </a:rPr>
                <a:t>Both normal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806" y="1548"/>
              <a:ext cx="2238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 algn="ctr">
                <a:tabLst>
                  <a:tab pos="285750" algn="l"/>
                </a:tabLst>
              </a:pP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14-7 method</a:t>
              </a:r>
            </a:p>
            <a:p>
              <a:pPr indent="190500" algn="ctr">
                <a:tabLst>
                  <a:tab pos="285750" algn="l"/>
                </a:tabLst>
              </a:pP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(LN : </a:t>
              </a:r>
              <a:r>
                <a:rPr lang="fr-BE" sz="2000" b="1">
                  <a:solidFill>
                    <a:srgbClr val="FF3300"/>
                  </a:solidFill>
                  <a:latin typeface="Trebuchet MS" pitchFamily="-65" charset="0"/>
                </a:rPr>
                <a:t>2.09</a:t>
              </a: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)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1782" y="1983"/>
              <a:ext cx="1080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rgbClr val="FF9900"/>
                  </a:solidFill>
                  <a:latin typeface="Trebuchet MS" pitchFamily="-65" charset="0"/>
                </a:rPr>
                <a:t>Abnormal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3090" y="1983"/>
              <a:ext cx="1080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chemeClr val="bg1"/>
                  </a:solidFill>
                  <a:latin typeface="Trebuchet MS" pitchFamily="-65" charset="0"/>
                </a:rPr>
                <a:t>Normal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1848" y="3762"/>
              <a:ext cx="2400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med DML and med-uln DML</a:t>
              </a:r>
            </a:p>
            <a:p>
              <a:pPr indent="190500" algn="ctr">
                <a:tabLst>
                  <a:tab pos="285750" algn="l"/>
                </a:tabLst>
              </a:pP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(LN : </a:t>
              </a:r>
              <a:r>
                <a:rPr lang="fr-BE" sz="2000" b="1">
                  <a:solidFill>
                    <a:srgbClr val="FF3300"/>
                  </a:solidFill>
                  <a:latin typeface="Trebuchet MS" pitchFamily="-65" charset="0"/>
                </a:rPr>
                <a:t>3.8 ms</a:t>
              </a: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 and </a:t>
              </a:r>
              <a:r>
                <a:rPr lang="fr-BE" sz="2000" b="1">
                  <a:solidFill>
                    <a:srgbClr val="FF3300"/>
                  </a:solidFill>
                  <a:latin typeface="Trebuchet MS" pitchFamily="-65" charset="0"/>
                </a:rPr>
                <a:t>0.9</a:t>
              </a: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 </a:t>
              </a:r>
              <a:r>
                <a:rPr lang="fr-BE" sz="2000" b="1">
                  <a:solidFill>
                    <a:srgbClr val="FF3300"/>
                  </a:solidFill>
                  <a:latin typeface="Trebuchet MS" pitchFamily="-65" charset="0"/>
                </a:rPr>
                <a:t>ms</a:t>
              </a:r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)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198" y="3360"/>
              <a:ext cx="2238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rgbClr val="FF9900"/>
                  </a:solidFill>
                  <a:latin typeface="Trebuchet MS" pitchFamily="-65" charset="0"/>
                </a:rPr>
                <a:t>Both abnormal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1824" y="3366"/>
              <a:ext cx="2238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chemeClr val="bg1"/>
                  </a:solidFill>
                  <a:latin typeface="Trebuchet MS" pitchFamily="-65" charset="0"/>
                </a:rPr>
                <a:t>One normal, </a:t>
              </a:r>
              <a:r>
                <a:rPr lang="fr-BE" sz="2000">
                  <a:solidFill>
                    <a:srgbClr val="FF9900"/>
                  </a:solidFill>
                  <a:latin typeface="Trebuchet MS" pitchFamily="-65" charset="0"/>
                </a:rPr>
                <a:t>one abnormal</a:t>
              </a: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4314" y="3354"/>
              <a:ext cx="135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indent="190500">
                <a:tabLst>
                  <a:tab pos="285750" algn="l"/>
                </a:tabLst>
              </a:pPr>
              <a:r>
                <a:rPr lang="fr-BE" sz="2000">
                  <a:solidFill>
                    <a:schemeClr val="bg1"/>
                  </a:solidFill>
                  <a:latin typeface="Trebuchet MS" pitchFamily="-65" charset="0"/>
                </a:rPr>
                <a:t>Both normal</a:t>
              </a: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327" y="1977"/>
              <a:ext cx="1164" cy="27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BE" sz="2000" b="1">
                  <a:solidFill>
                    <a:srgbClr val="FF9900"/>
                  </a:solidFill>
                  <a:latin typeface="Trebuchet MS" pitchFamily="-65" charset="0"/>
                </a:rPr>
                <a:t>Sensory CTS</a:t>
              </a: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342" y="2733"/>
              <a:ext cx="966" cy="49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BE" sz="2000" b="1">
                  <a:solidFill>
                    <a:srgbClr val="FF9900"/>
                  </a:solidFill>
                  <a:latin typeface="Trebuchet MS" pitchFamily="-65" charset="0"/>
                </a:rPr>
                <a:t>Sensory </a:t>
              </a:r>
            </a:p>
            <a:p>
              <a:pPr algn="ctr"/>
              <a:r>
                <a:rPr lang="fr-BE" sz="2000" b="1">
                  <a:solidFill>
                    <a:srgbClr val="FF9900"/>
                  </a:solidFill>
                  <a:latin typeface="Trebuchet MS" pitchFamily="-65" charset="0"/>
                </a:rPr>
                <a:t>motor CTS</a:t>
              </a:r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4623" y="2445"/>
              <a:ext cx="738" cy="27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BE" sz="2000" b="1">
                  <a:solidFill>
                    <a:schemeClr val="bg1"/>
                  </a:solidFill>
                  <a:latin typeface="Trebuchet MS" pitchFamily="-65" charset="0"/>
                </a:rPr>
                <a:t>No CTS</a:t>
              </a: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810" y="1170"/>
              <a:ext cx="42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V="1">
              <a:off x="810" y="1158"/>
              <a:ext cx="0" cy="1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V="1">
              <a:off x="2907" y="1158"/>
              <a:ext cx="0" cy="1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 flipV="1">
              <a:off x="5082" y="1158"/>
              <a:ext cx="0" cy="1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V="1">
              <a:off x="810" y="3594"/>
              <a:ext cx="0" cy="1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2896" y="3594"/>
              <a:ext cx="0" cy="1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V="1">
              <a:off x="5082" y="3594"/>
              <a:ext cx="0" cy="1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>
              <a:off x="804" y="3705"/>
              <a:ext cx="42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807" y="1518"/>
              <a:ext cx="0" cy="33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5078" y="1542"/>
              <a:ext cx="1" cy="7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V="1">
              <a:off x="5082" y="2838"/>
              <a:ext cx="0" cy="4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910" y="1392"/>
              <a:ext cx="2" cy="20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2886" y="2949"/>
              <a:ext cx="0" cy="33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45"/>
            <p:cNvSpPr>
              <a:spLocks noChangeShapeType="1"/>
            </p:cNvSpPr>
            <p:nvPr/>
          </p:nvSpPr>
          <p:spPr bwMode="auto">
            <a:xfrm>
              <a:off x="810" y="2264"/>
              <a:ext cx="0" cy="41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 flipH="1" flipV="1">
              <a:off x="1554" y="2106"/>
              <a:ext cx="312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3900" y="2184"/>
              <a:ext cx="564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 flipV="1">
              <a:off x="2892" y="2310"/>
              <a:ext cx="1092" cy="6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 flipH="1" flipV="1">
              <a:off x="876" y="2457"/>
              <a:ext cx="201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 flipV="1">
              <a:off x="2908" y="1992"/>
              <a:ext cx="0" cy="1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 flipV="1">
              <a:off x="2688" y="2115"/>
              <a:ext cx="47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 flipV="1">
              <a:off x="4116" y="1680"/>
              <a:ext cx="804" cy="4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 flipH="1" flipV="1">
              <a:off x="894" y="1560"/>
              <a:ext cx="540" cy="36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 flipH="1">
              <a:off x="219" y="3486"/>
              <a:ext cx="10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 flipV="1">
              <a:off x="228" y="2463"/>
              <a:ext cx="0" cy="103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216" y="2460"/>
              <a:ext cx="552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60"/>
            <p:cNvSpPr>
              <a:spLocks noChangeShapeType="1"/>
            </p:cNvSpPr>
            <p:nvPr/>
          </p:nvSpPr>
          <p:spPr bwMode="auto">
            <a:xfrm flipV="1">
              <a:off x="2886" y="2445"/>
              <a:ext cx="0" cy="51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</a:rPr>
              <a:t>Nerf </a:t>
            </a:r>
            <a:r>
              <a:rPr lang="en-US" sz="6000" b="1" dirty="0" err="1" smtClean="0">
                <a:solidFill>
                  <a:schemeClr val="accent5"/>
                </a:solidFill>
              </a:rPr>
              <a:t>ulnaire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Normes CHU Liège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247650" y="158729"/>
            <a:ext cx="8896350" cy="562205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Vitesse de conduction mixte à travers le canal guyon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 = 8 cm)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50 m/s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	-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si inférieure à celle du nerf médian au poignet : neuropathie ulnaire au 		poignet</a:t>
            </a:r>
            <a:endParaRPr lang="fr-BE" sz="2000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 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Amplitude du potentiel mixte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 	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15 𝜇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V</a:t>
            </a: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Latence distale motrice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(D=8 cm)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 	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si inférieure à celle du nerf médian </a:t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		au poignet : neuropathie ulnaire au</a:t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 		poignet</a:t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-		indice de latence terminale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: 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		[0,39 – 0,57] </a:t>
            </a: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LDM sur 1</a:t>
            </a:r>
            <a:r>
              <a:rPr lang="fr-BE" sz="2000" b="1" baseline="30000" dirty="0" smtClean="0">
                <a:solidFill>
                  <a:srgbClr val="FFFF00"/>
                </a:solidFill>
                <a:latin typeface="Cambria"/>
                <a:cs typeface="Cambria"/>
              </a:rPr>
              <a:t>er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 IO dorsal</a:t>
            </a:r>
            <a:b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-	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diff G/Dr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0,6 ms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	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			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Au poignet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pic>
        <p:nvPicPr>
          <p:cNvPr id="10" name="Picture 8" descr="C:\Documents and Settings\François Wang\Mes documents\Mes images\Medtronic\Ulna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3545" y="1533283"/>
            <a:ext cx="2422301" cy="5058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2351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247650" y="158729"/>
            <a:ext cx="8896350" cy="636071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Vitesse de conduction mixte </a:t>
            </a:r>
            <a:r>
              <a:rPr lang="fr-BE" sz="2000" b="1" dirty="0" smtClean="0">
                <a:solidFill>
                  <a:srgbClr val="FFFFFF"/>
                </a:solidFill>
                <a:latin typeface="Cambria"/>
                <a:cs typeface="Cambria"/>
              </a:rPr>
              <a:t>: différence médian/ulnaire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-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0, 7 ms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: normal</a:t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>
                <a:solidFill>
                  <a:schemeClr val="bg1"/>
                </a:solidFill>
                <a:latin typeface="Cambria"/>
                <a:cs typeface="Cambria"/>
              </a:rPr>
              <a:t>	-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[0,7 – 1 ms]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: ulnaire au coude possible</a:t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-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1 ms 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: ulnaire au coude probable</a:t>
            </a:r>
          </a:p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endParaRPr lang="fr-BE" sz="2000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 </a:t>
            </a: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Vitesse de conduction motrice au coude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(D=8 cm)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/>
            </a:r>
            <a:b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- 		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&gt; 50 m/s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	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diff coude/av-bras :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&lt; 15 m/s</a:t>
            </a:r>
            <a:endParaRPr lang="fr-BE" sz="2000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0" lvl="8" indent="444500">
              <a:lnSpc>
                <a:spcPct val="120000"/>
              </a:lnSpc>
              <a:buFontTx/>
              <a:buBlip>
                <a:blip r:embed="rId2"/>
              </a:buBlip>
              <a:tabLst>
                <a:tab pos="533400" algn="l"/>
                <a:tab pos="723900" algn="l"/>
              </a:tabLst>
            </a:pPr>
            <a:r>
              <a:rPr lang="fr-BE" sz="2000" b="1" dirty="0" smtClean="0">
                <a:solidFill>
                  <a:srgbClr val="FFFF00"/>
                </a:solidFill>
                <a:latin typeface="Cambria"/>
                <a:cs typeface="Cambria"/>
              </a:rPr>
              <a:t>Latence motrice sur le muscle flexor carpi ulnaris 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(D=15 cm</a:t>
            </a: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)</a:t>
            </a:r>
            <a:b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b="1" dirty="0" smtClean="0">
                <a:solidFill>
                  <a:schemeClr val="bg1"/>
                </a:solidFill>
                <a:latin typeface="Cambria"/>
                <a:cs typeface="Cambria"/>
              </a:rPr>
              <a:t>	-		&lt; 4,5 ms</a:t>
            </a: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sz="2000" dirty="0" smtClean="0">
                <a:solidFill>
                  <a:schemeClr val="bg1"/>
                </a:solidFill>
                <a:latin typeface="Cambria"/>
                <a:cs typeface="Cambria"/>
              </a:rPr>
              <a:t>		</a:t>
            </a:r>
            <a:r>
              <a:rPr lang="fr-BE" sz="2000" b="1" dirty="0" smtClean="0">
                <a:solidFill>
                  <a:srgbClr val="FF9900"/>
                </a:solidFill>
                <a:latin typeface="Cambria"/>
                <a:cs typeface="Cambria"/>
              </a:rPr>
              <a:t>				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Au coude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1" y="1777343"/>
            <a:ext cx="8103894" cy="236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</TotalTime>
  <Words>2562</Words>
  <Application>Microsoft Macintosh PowerPoint</Application>
  <PresentationFormat>Présentation à l'écran (4:3)</PresentationFormat>
  <Paragraphs>616</Paragraphs>
  <Slides>46</Slides>
  <Notes>4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Mise au point sur les normes en ENMG</vt:lpstr>
      <vt:lpstr>Nerf médian</vt:lpstr>
      <vt:lpstr>Diapositive 3</vt:lpstr>
      <vt:lpstr>Diapositive 4</vt:lpstr>
      <vt:lpstr>Diapositive 5</vt:lpstr>
      <vt:lpstr>Diapositive 6</vt:lpstr>
      <vt:lpstr>Nerf ulnaire</vt:lpstr>
      <vt:lpstr>Diapositive 8</vt:lpstr>
      <vt:lpstr>Diapositive 9</vt:lpstr>
      <vt:lpstr>Nerf radial</vt:lpstr>
      <vt:lpstr>Diapositive 11</vt:lpstr>
      <vt:lpstr>BCI</vt:lpstr>
      <vt:lpstr>Diapositive 13</vt:lpstr>
      <vt:lpstr>Radial/BCI vs périmètre du bras</vt:lpstr>
      <vt:lpstr>Nerfs de l’épaule</vt:lpstr>
      <vt:lpstr>Diapositive 16</vt:lpstr>
      <vt:lpstr>Diapositive 17</vt:lpstr>
      <vt:lpstr>Nerfs sensitifs des MI</vt:lpstr>
      <vt:lpstr>Diapositive 19</vt:lpstr>
      <vt:lpstr>Nerfs moteurs des MI</vt:lpstr>
      <vt:lpstr>Diapositive 21</vt:lpstr>
      <vt:lpstr>Symétrie et variabilité temporelle</vt:lpstr>
      <vt:lpstr>Diapositive 23</vt:lpstr>
      <vt:lpstr>Diapositive 24</vt:lpstr>
      <vt:lpstr>Ondes tardives</vt:lpstr>
      <vt:lpstr>Diapositive 26</vt:lpstr>
      <vt:lpstr>Diapositive 27</vt:lpstr>
      <vt:lpstr>TLI et F-ratio</vt:lpstr>
      <vt:lpstr>Diapositive 29</vt:lpstr>
      <vt:lpstr>F-ratio</vt:lpstr>
      <vt:lpstr>Diapositive 31</vt:lpstr>
      <vt:lpstr>F-ratio modifié</vt:lpstr>
      <vt:lpstr>Diapositive 33</vt:lpstr>
      <vt:lpstr>Diapositive 34</vt:lpstr>
      <vt:lpstr>Diapositive 35</vt:lpstr>
      <vt:lpstr>Z score</vt:lpstr>
      <vt:lpstr>Latence F : 120% LSN (n. tibial)</vt:lpstr>
      <vt:lpstr>Diapositive 38</vt:lpstr>
      <vt:lpstr>Blocs de conduction</vt:lpstr>
      <vt:lpstr>Diapositive 40</vt:lpstr>
      <vt:lpstr>Diapositive 41</vt:lpstr>
      <vt:lpstr>EMG</vt:lpstr>
      <vt:lpstr>Diapositive 43</vt:lpstr>
      <vt:lpstr>Transmission neuromusculaire</vt:lpstr>
      <vt:lpstr>Diapositive 45</vt:lpstr>
      <vt:lpstr>MERCI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Nerf médian</dc:title>
  <dc:creator>Francois Wang</dc:creator>
  <cp:lastModifiedBy>Francois Wang</cp:lastModifiedBy>
  <cp:revision>4</cp:revision>
  <dcterms:created xsi:type="dcterms:W3CDTF">2014-01-13T09:24:56Z</dcterms:created>
  <dcterms:modified xsi:type="dcterms:W3CDTF">2014-01-14T08:27:30Z</dcterms:modified>
</cp:coreProperties>
</file>