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76" r:id="rId4"/>
    <p:sldId id="269" r:id="rId5"/>
    <p:sldId id="270" r:id="rId6"/>
    <p:sldId id="279" r:id="rId7"/>
    <p:sldId id="271" r:id="rId8"/>
    <p:sldId id="272" r:id="rId9"/>
    <p:sldId id="273" r:id="rId10"/>
    <p:sldId id="280" r:id="rId11"/>
    <p:sldId id="275" r:id="rId12"/>
    <p:sldId id="274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737" autoAdjust="0"/>
  </p:normalViewPr>
  <p:slideViewPr>
    <p:cSldViewPr>
      <p:cViewPr>
        <p:scale>
          <a:sx n="71" d="100"/>
          <a:sy n="71" d="100"/>
        </p:scale>
        <p:origin x="-263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0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FBCEEC-F0D5-4AA2-8C3A-BEA3AFE8F95B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 dirty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D25873-7512-4A54-B774-99ED35AFAD28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97674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CC55B-2F56-40C0-BAF7-25828E8A8FD7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771B0-9BD7-47F2-BD8D-68AB314BD87D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9571F-4690-49D8-85A9-9FE6872A21B4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0C281-0473-4FF2-A4CD-F8CF725FD4BD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713DF-7391-44E2-A0FD-EE279A33C8F7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A873E-94E9-46F0-A7C7-1942BD371B07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824DA-E4F2-4115-AE76-FBF204DD6A89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BF189-B6A9-4425-8E3A-45C6F2F03679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632A-7F97-4C0D-9667-9569D2FFA75D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D0B98-51AD-4F6E-AF26-23776B50FA06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4A2E-0F87-4ACD-9D88-7DEB463A8E18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BE14-D0BC-46B9-AF3F-828DB3327C93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AA09-0B5C-4BB0-B74B-76DABF1BCC57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3902F-9EB5-435A-B3DC-924F759C5547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4B26C-D1B7-4F4E-A1EC-1F643C482CAE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C8F9-FBCE-4357-B61E-DCAF3069A710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D608D-0717-4497-9B63-EAEEA3D48D91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A1E42-0144-4BFF-A954-F907479BBCB0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8A327-6A4F-47B1-8208-99743784B768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A47FF-37D0-46C7-BD77-C30A28443A12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1F50-A6A6-4665-9590-08316003B612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9B86-226C-4E76-97C5-6BE8736A5992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32100D-E729-4820-8206-34350EAF37EF}" type="datetimeFigureOut">
              <a:rPr lang="fr-BE"/>
              <a:pPr>
                <a:defRPr/>
              </a:pPr>
              <a:t>11/12/13</a:t>
            </a:fld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149746-F0B0-44F8-87E9-7082EEB4F326}" type="slidenum">
              <a:rPr lang="fr-BE"/>
              <a:pPr>
                <a:defRPr/>
              </a:pPr>
              <a:t>‹#›</a:t>
            </a:fld>
            <a:endParaRPr lang="fr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 rtlCol="0">
            <a:normAutofit/>
          </a:bodyPr>
          <a:lstStyle/>
          <a:p>
            <a:r>
              <a:rPr lang="en-US" sz="2000" b="1" i="1" dirty="0" smtClean="0"/>
              <a:t>Neither private, nor public. Resilient school in DRC : from primary education to University</a:t>
            </a:r>
            <a:br>
              <a:rPr lang="en-US" sz="2000" b="1" i="1" dirty="0" smtClean="0"/>
            </a:br>
            <a:r>
              <a:rPr lang="en-US" sz="1600" b="1" i="1" dirty="0" smtClean="0"/>
              <a:t>The local formula of “educational partnership” and the powerlessness of </a:t>
            </a:r>
            <a:br>
              <a:rPr lang="en-US" sz="1600" b="1" i="1" dirty="0" smtClean="0"/>
            </a:br>
            <a:r>
              <a:rPr lang="fr-FR" sz="1600" b="1" i="1" dirty="0" smtClean="0"/>
              <a:t>international assistance </a:t>
            </a:r>
            <a:br>
              <a:rPr lang="fr-FR" sz="1600" b="1" i="1" dirty="0" smtClean="0"/>
            </a:br>
            <a:r>
              <a:rPr lang="fr-FR" sz="1600" b="1" i="1" dirty="0" smtClean="0"/>
              <a:t>AMSTERDAM 2011</a:t>
            </a:r>
            <a:endParaRPr lang="fr-BE" sz="1600" dirty="0" smtClean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2351112"/>
          </a:xfrm>
          <a:solidFill>
            <a:schemeClr val="tx2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BE" b="1" cap="all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J.P. Mpiana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BE" sz="1900" b="1" cap="all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UNIKIN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BE" b="1" cap="all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M. Poncelet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BE" sz="1900" b="1" cap="all" dirty="0" smtClean="0">
                <a:ln w="9000" cmpd="sng">
                  <a:solidFill>
                    <a:srgbClr val="FFFF00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ULg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427168" cy="792088"/>
          </a:xfrm>
        </p:spPr>
        <p:txBody>
          <a:bodyPr/>
          <a:lstStyle/>
          <a:p>
            <a:r>
              <a:rPr lang="fr-FR" dirty="0" smtClean="0"/>
              <a:t>The </a:t>
            </a:r>
            <a:r>
              <a:rPr lang="en-US" dirty="0" smtClean="0"/>
              <a:t>national school : a myth?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1971  : the politics of “</a:t>
            </a:r>
            <a:r>
              <a:rPr lang="fr-BE" sz="2400" dirty="0" smtClean="0"/>
              <a:t>authenticité</a:t>
            </a:r>
            <a:r>
              <a:rPr lang="en-US" sz="2400" dirty="0" smtClean="0"/>
              <a:t>” and nationalization  of all schools and school’s patrimonies</a:t>
            </a:r>
          </a:p>
          <a:p>
            <a:pPr lvl="1"/>
            <a:r>
              <a:rPr lang="en-US" sz="2000" dirty="0" smtClean="0"/>
              <a:t>Unification of the three historical universities  (end in 1981)</a:t>
            </a:r>
          </a:p>
          <a:p>
            <a:pPr lvl="1"/>
            <a:r>
              <a:rPr lang="en-US" sz="2000" dirty="0" smtClean="0"/>
              <a:t>1974 “</a:t>
            </a:r>
            <a:r>
              <a:rPr lang="fr-BE" sz="2000" dirty="0" smtClean="0"/>
              <a:t>déconfessionnalisation</a:t>
            </a:r>
            <a:r>
              <a:rPr lang="en-US" sz="2000" dirty="0" smtClean="0"/>
              <a:t>” of all schools in </a:t>
            </a:r>
            <a:r>
              <a:rPr lang="en-US" sz="2000" dirty="0" err="1" smtClean="0"/>
              <a:t>Zaïre</a:t>
            </a:r>
            <a:r>
              <a:rPr lang="en-US" sz="2000" dirty="0" smtClean="0"/>
              <a:t>  (end in 1977)</a:t>
            </a:r>
          </a:p>
          <a:p>
            <a:pPr lvl="1"/>
            <a:r>
              <a:rPr lang="en-US" sz="2000" dirty="0" smtClean="0"/>
              <a:t>Centralized and direct  control of school by MPR state party and imposition of French language ( in fact difficult) </a:t>
            </a:r>
          </a:p>
          <a:p>
            <a:pPr lvl="1"/>
            <a:endParaRPr lang="en-US" sz="2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 years of « liberalization », of anarchy or resistance?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 </a:t>
            </a:r>
            <a:r>
              <a:rPr lang="en-US" sz="2000" dirty="0" smtClean="0"/>
              <a:t>A complex  accumulation of norms more or less applied and negotiated, part of the making state more than indicator of non state</a:t>
            </a:r>
          </a:p>
          <a:p>
            <a:r>
              <a:rPr lang="en-US" sz="2000" dirty="0" smtClean="0"/>
              <a:t>The ambivalent position of Catholic church (divided on education issue) : part of public education, involved in most private and community initiatives</a:t>
            </a:r>
          </a:p>
          <a:p>
            <a:r>
              <a:rPr lang="en-US" sz="2000" dirty="0" smtClean="0"/>
              <a:t>Education access : money at all levels but no real market regulation</a:t>
            </a:r>
          </a:p>
          <a:p>
            <a:r>
              <a:rPr lang="en-US" sz="2000" dirty="0" smtClean="0"/>
              <a:t>The absence of clear frontier between , “public”, “community-based”, “religious”, “commercial” schools!</a:t>
            </a:r>
          </a:p>
          <a:p>
            <a:r>
              <a:rPr lang="en-US" sz="2000" dirty="0" smtClean="0"/>
              <a:t>No alternative to formal school, no alternative to various forms of fees</a:t>
            </a:r>
          </a:p>
          <a:p>
            <a:r>
              <a:rPr lang="en-US" sz="2000" dirty="0" smtClean="0"/>
              <a:t>International attempts to introduce innovations or to upgrade the level have little effect in clarifying this situation</a:t>
            </a:r>
          </a:p>
          <a:p>
            <a:r>
              <a:rPr lang="en-US" sz="2000" dirty="0" smtClean="0"/>
              <a:t>“If it need… I will go in the street to demonstrate and claim my right to pay fees”   (a mother commenting a suppression proposal of  </a:t>
            </a:r>
            <a:r>
              <a:rPr lang="en-US" sz="2000" smtClean="0"/>
              <a:t>school fees!</a:t>
            </a:r>
            <a:endParaRPr lang="en-US" sz="2000" dirty="0" smtClean="0"/>
          </a:p>
          <a:p>
            <a:pPr lvl="2"/>
            <a:endParaRPr lang="en-US" sz="2000" dirty="0" smtClean="0"/>
          </a:p>
          <a:p>
            <a:pPr lvl="2"/>
            <a:endParaRPr lang="en-US" sz="2000" dirty="0" smtClean="0"/>
          </a:p>
          <a:p>
            <a:pPr lvl="2">
              <a:buNone/>
            </a:pPr>
            <a:endParaRPr lang="en-US" sz="2000" dirty="0" smtClean="0"/>
          </a:p>
          <a:p>
            <a:pPr lvl="2"/>
            <a:endParaRPr lang="en-US" sz="2000" dirty="0" smtClean="0"/>
          </a:p>
          <a:p>
            <a:pPr lvl="1"/>
            <a:endParaRPr lang="en-US" sz="2000" dirty="0" smtClean="0"/>
          </a:p>
          <a:p>
            <a:pPr lvl="2">
              <a:buNone/>
            </a:pPr>
            <a:endParaRPr lang="en-US" sz="2000" dirty="0" smtClean="0"/>
          </a:p>
          <a:p>
            <a:pPr lvl="2"/>
            <a:endParaRPr lang="en-US" sz="2000" dirty="0" smtClean="0"/>
          </a:p>
          <a:p>
            <a:pPr lvl="2">
              <a:buNone/>
            </a:pPr>
            <a:endParaRPr lang="en-US" sz="2000" dirty="0" smtClean="0"/>
          </a:p>
          <a:p>
            <a:pPr lvl="2"/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86124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Positions and points of 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40"/>
          </a:xfrm>
        </p:spPr>
        <p:txBody>
          <a:bodyPr/>
          <a:lstStyle/>
          <a:p>
            <a:r>
              <a:rPr lang="en-US" sz="2000" dirty="0" smtClean="0"/>
              <a:t>Coordination of Belgian French speaking universities research program supporting Belgian Development Cooperation : “social economy, civil society and cooperation”. Fieldworks in DRC and Benin schools and parental committees, associations and “parental movement”</a:t>
            </a:r>
          </a:p>
          <a:p>
            <a:r>
              <a:rPr lang="en-US" sz="2000" dirty="0" smtClean="0"/>
              <a:t>Participating in Belgian scientific policy research program “Reconstruction of state in DRC” (see Tom de Herdt presentation)</a:t>
            </a:r>
          </a:p>
          <a:p>
            <a:r>
              <a:rPr lang="en-US" sz="2000" dirty="0" smtClean="0"/>
              <a:t>Coordination of university cooperation programs with DRC’s universities (2008-2012 , professors Dia Mwembu (UNILU), Shomba, Kapagama, Mpiana, UNIKIN)</a:t>
            </a:r>
          </a:p>
          <a:p>
            <a:r>
              <a:rPr lang="en-US" sz="2000" dirty="0" smtClean="0"/>
              <a:t>Today  we try to build a joint  research program  on “the inside  university politics in DRC” (Professors Mpiana, Kapagama, Numbi)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DRC, 2000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“Crash” of postcolonial experience</a:t>
            </a:r>
          </a:p>
          <a:p>
            <a:r>
              <a:rPr lang="en-US" sz="2400" dirty="0" smtClean="0"/>
              <a:t>A long dismembering of public live since 80’s</a:t>
            </a:r>
          </a:p>
          <a:p>
            <a:r>
              <a:rPr lang="en-US" sz="2400" dirty="0" smtClean="0"/>
              <a:t>Collapse of state order and of formal economy </a:t>
            </a:r>
          </a:p>
          <a:p>
            <a:r>
              <a:rPr lang="en-US" sz="2400" dirty="0" smtClean="0"/>
              <a:t>The “first African world war”!</a:t>
            </a:r>
          </a:p>
          <a:p>
            <a:r>
              <a:rPr lang="en-US" sz="2400" dirty="0" smtClean="0"/>
              <a:t>Dissemination of violence</a:t>
            </a:r>
          </a:p>
          <a:p>
            <a:r>
              <a:rPr lang="en-US" sz="2400" dirty="0" smtClean="0"/>
              <a:t>Apparently the worse situation in Human development!!</a:t>
            </a:r>
          </a:p>
          <a:p>
            <a:r>
              <a:rPr lang="en-US" sz="2400" dirty="0" smtClean="0"/>
              <a:t>The greatest French speaking country in Africa… and today… in the world!</a:t>
            </a:r>
          </a:p>
          <a:p>
            <a:r>
              <a:rPr lang="en-US" sz="2400" dirty="0" smtClean="0"/>
              <a:t>School and education in this context??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1985-2005 : Surviving and expanding school in DRC “state failing”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6002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fr-BE" sz="2600" dirty="0" smtClean="0"/>
              <a:t>DRC  « miracle » on the </a:t>
            </a:r>
            <a:r>
              <a:rPr lang="en-US" sz="2600" dirty="0" smtClean="0"/>
              <a:t>primary school level </a:t>
            </a:r>
            <a:r>
              <a:rPr lang="en-US" sz="1600" dirty="0" smtClean="0"/>
              <a:t>: </a:t>
            </a:r>
          </a:p>
          <a:p>
            <a:pPr>
              <a:buNone/>
              <a:defRPr/>
            </a:pPr>
            <a:endParaRPr lang="en-US" sz="1600" dirty="0" smtClean="0"/>
          </a:p>
          <a:p>
            <a:pPr lvl="1">
              <a:defRPr/>
            </a:pPr>
            <a:r>
              <a:rPr lang="en-US" sz="1700" dirty="0" smtClean="0"/>
              <a:t>Destruction of formal economy and infrastructures (“peacefully” since end of 80’s, with “war support” since 1996) </a:t>
            </a:r>
          </a:p>
          <a:p>
            <a:pPr lvl="1">
              <a:defRPr/>
            </a:pPr>
            <a:r>
              <a:rPr lang="en-US" sz="1700" dirty="0" smtClean="0"/>
              <a:t>A radical impoverishment of a majority of households : most of Kinshasa families are not able to pay school fees for all children!</a:t>
            </a:r>
          </a:p>
          <a:p>
            <a:pPr lvl="1">
              <a:defRPr/>
            </a:pPr>
            <a:r>
              <a:rPr lang="en-US" sz="1700" dirty="0" smtClean="0"/>
              <a:t>Declining and  quasi disappearance  of public  budget for school and universities  contraction of teachers salaries  (10-15 $/month in 2003!)</a:t>
            </a:r>
          </a:p>
          <a:p>
            <a:pPr lvl="1">
              <a:defRPr/>
            </a:pPr>
            <a:r>
              <a:rPr lang="en-US" sz="1700" dirty="0" smtClean="0"/>
              <a:t>“Liberalization” of basic education market since 1986 : in fact limited at primary level (see Tom de Herdt contribution)</a:t>
            </a:r>
          </a:p>
          <a:p>
            <a:pPr lvl="1">
              <a:defRPr/>
            </a:pPr>
            <a:r>
              <a:rPr lang="en-US" sz="1700" dirty="0" smtClean="0"/>
              <a:t>Reproduction of school “</a:t>
            </a:r>
            <a:r>
              <a:rPr lang="en-US" sz="1700" dirty="0" err="1" smtClean="0"/>
              <a:t>bureaucratie</a:t>
            </a:r>
            <a:r>
              <a:rPr lang="en-US" sz="1700" dirty="0" smtClean="0"/>
              <a:t>” in spite of breakdown of civil administration and state control on school education sector : </a:t>
            </a:r>
          </a:p>
          <a:p>
            <a:pPr lvl="1">
              <a:defRPr/>
            </a:pPr>
            <a:r>
              <a:rPr lang="en-US" sz="1700" dirty="0" smtClean="0"/>
              <a:t>Extreme rarefaction of school equipments ( “lack of all” is obvious, growing quality inequalities more difficult to prove !)</a:t>
            </a:r>
          </a:p>
          <a:p>
            <a:pPr lvl="1">
              <a:defRPr/>
            </a:pPr>
            <a:r>
              <a:rPr lang="en-US" sz="1700" dirty="0" smtClean="0"/>
              <a:t>Massive and  institutional production of “in school illiteracy”</a:t>
            </a:r>
          </a:p>
          <a:p>
            <a:pPr lvl="1"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sz="17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1985-2005 : Surviving and expanding school in DRC “state failing” (2)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lvl="1">
              <a:defRPr/>
            </a:pPr>
            <a:r>
              <a:rPr lang="en-US" sz="1700" dirty="0" smtClean="0"/>
              <a:t>The number of pupils has been multiplied by 3,5</a:t>
            </a:r>
          </a:p>
          <a:p>
            <a:pPr lvl="1">
              <a:defRPr/>
            </a:pPr>
            <a:r>
              <a:rPr lang="en-US" sz="1700" dirty="0" smtClean="0"/>
              <a:t>The gross rate of schooling +/- stable ( 3% of population growth)</a:t>
            </a:r>
          </a:p>
          <a:p>
            <a:pPr lvl="1">
              <a:defRPr/>
            </a:pPr>
            <a:r>
              <a:rPr lang="en-US" sz="1700" dirty="0" smtClean="0"/>
              <a:t>Thousands of schools were created …..</a:t>
            </a:r>
          </a:p>
          <a:p>
            <a:pPr lvl="2">
              <a:defRPr/>
            </a:pPr>
            <a:r>
              <a:rPr lang="en-US" sz="1800" dirty="0" smtClean="0"/>
              <a:t>1987  : 11.137 primary  schools  ; 4.216 secondary schools</a:t>
            </a:r>
          </a:p>
          <a:p>
            <a:pPr lvl="2">
              <a:defRPr/>
            </a:pPr>
            <a:r>
              <a:rPr lang="en-US" sz="1800" dirty="0" smtClean="0"/>
              <a:t>2002 : 18.318 primary schools  ; 8. 002 secondary schools</a:t>
            </a:r>
            <a:endParaRPr lang="en-US" sz="1700" dirty="0" smtClean="0"/>
          </a:p>
          <a:p>
            <a:pPr lvl="1">
              <a:defRPr/>
            </a:pPr>
            <a:r>
              <a:rPr lang="en-US" sz="1700" dirty="0" smtClean="0"/>
              <a:t>“School has been saved”! “Parents, teachers, children are heroes” (common popular discourse)??</a:t>
            </a:r>
          </a:p>
          <a:p>
            <a:pPr lvl="1">
              <a:defRPr/>
            </a:pPr>
            <a:r>
              <a:rPr lang="en-US" sz="1700" dirty="0" smtClean="0"/>
              <a:t>“Real school, good education, school spirit,  … exist no more following others </a:t>
            </a:r>
            <a:r>
              <a:rPr lang="en-US" sz="1700" dirty="0" err="1" smtClean="0"/>
              <a:t>Congoleses</a:t>
            </a:r>
            <a:r>
              <a:rPr lang="en-US" sz="1700" dirty="0" smtClean="0"/>
              <a:t>?</a:t>
            </a:r>
          </a:p>
          <a:p>
            <a:pPr lvl="1">
              <a:defRPr/>
            </a:pPr>
            <a:r>
              <a:rPr lang="en-US" sz="1700" dirty="0" smtClean="0"/>
              <a:t>Parental contribution (fees) became more and more important (70-90% of  global education cost in 2005).It respond to a common model of partnership </a:t>
            </a:r>
          </a:p>
          <a:p>
            <a:pPr lvl="2">
              <a:defRPr/>
            </a:pPr>
            <a:r>
              <a:rPr lang="en-US" sz="1300" dirty="0" smtClean="0"/>
              <a:t> in “new” primary private sector  (10-15% of the children in many cases in the poorest areas)</a:t>
            </a:r>
          </a:p>
          <a:p>
            <a:pPr lvl="2">
              <a:defRPr/>
            </a:pPr>
            <a:r>
              <a:rPr lang="en-US" sz="1300" dirty="0" smtClean="0"/>
              <a:t> in the largest sector (“official subsidized”-religious; 65-70% of the children ) </a:t>
            </a:r>
          </a:p>
          <a:p>
            <a:pPr lvl="2">
              <a:defRPr/>
            </a:pPr>
            <a:r>
              <a:rPr lang="en-US" sz="1300" dirty="0" smtClean="0"/>
              <a:t> even in state  official school (15-20%)</a:t>
            </a:r>
          </a:p>
          <a:p>
            <a:pPr lvl="2">
              <a:defRPr/>
            </a:pPr>
            <a:r>
              <a:rPr lang="en-US" sz="1300" dirty="0" smtClean="0"/>
              <a:t>Bonuses and/or salaries of teachers and professors</a:t>
            </a:r>
          </a:p>
          <a:p>
            <a:pPr lvl="2">
              <a:defRPr/>
            </a:pPr>
            <a:r>
              <a:rPr lang="en-US" sz="1300" dirty="0" smtClean="0"/>
              <a:t>Premiums and salaries of a growing number of education bureaucrats in public administration and “official-churches”  staffs</a:t>
            </a:r>
          </a:p>
          <a:p>
            <a:pPr lvl="2">
              <a:buNone/>
              <a:defRPr/>
            </a:pPr>
            <a:endParaRPr lang="en-US" sz="13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Graduate and postgraduate levels: </a:t>
            </a:r>
            <a:br>
              <a:rPr lang="en-US" sz="3200" dirty="0" smtClean="0"/>
            </a:br>
            <a:r>
              <a:rPr lang="en-US" sz="3200" dirty="0" smtClean="0"/>
              <a:t> constitution of a domestic market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US" sz="1800" dirty="0" smtClean="0"/>
              <a:t>Academic proliferation : hundreds religious, community-based,  commercial or even public news institutions appear in de 90’s :  </a:t>
            </a:r>
          </a:p>
          <a:p>
            <a:r>
              <a:rPr lang="en-US" sz="1800" dirty="0" smtClean="0"/>
              <a:t>Such a demand for higher education facing lack of labor market??</a:t>
            </a:r>
          </a:p>
          <a:p>
            <a:pPr lvl="1"/>
            <a:r>
              <a:rPr lang="en-US" sz="1400" dirty="0" smtClean="0"/>
              <a:t> cultural believe  ?</a:t>
            </a:r>
          </a:p>
          <a:p>
            <a:pPr lvl="1"/>
            <a:r>
              <a:rPr lang="en-US" sz="1400" dirty="0" smtClean="0"/>
              <a:t>Demographic consequence ?</a:t>
            </a:r>
          </a:p>
          <a:p>
            <a:pPr lvl="1"/>
            <a:r>
              <a:rPr lang="en-US" sz="1400" dirty="0" smtClean="0"/>
              <a:t> Exit option for young people?</a:t>
            </a:r>
          </a:p>
          <a:p>
            <a:pPr lvl="1"/>
            <a:r>
              <a:rPr lang="en-US" sz="1400" dirty="0" smtClean="0"/>
              <a:t>Free supply of teaching ,  lack of any regulation of  supply</a:t>
            </a:r>
          </a:p>
          <a:p>
            <a:r>
              <a:rPr lang="en-US" sz="1800" dirty="0" smtClean="0"/>
              <a:t>Universities and </a:t>
            </a:r>
            <a:r>
              <a:rPr lang="fr-BE" sz="1800" dirty="0" smtClean="0"/>
              <a:t>“Instituts supérieurs”</a:t>
            </a:r>
            <a:r>
              <a:rPr lang="en-US" sz="1800" dirty="0" smtClean="0"/>
              <a:t>:  36 in 1989</a:t>
            </a:r>
          </a:p>
          <a:p>
            <a:r>
              <a:rPr lang="en-US" sz="1800" dirty="0" smtClean="0"/>
              <a:t>1993 : the National conference promote 400 new  State universities or ISP : 60 of theses universities only  were surviving in 1994!</a:t>
            </a:r>
          </a:p>
          <a:p>
            <a:pPr lvl="2">
              <a:defRPr/>
            </a:pPr>
            <a:r>
              <a:rPr lang="en-US" sz="1800" dirty="0" smtClean="0"/>
              <a:t>Since that time States universities as privates ones created dozens of extensions outside  their areas to “meet the demand”.</a:t>
            </a:r>
          </a:p>
          <a:p>
            <a:pPr lvl="2">
              <a:defRPr/>
            </a:pPr>
            <a:r>
              <a:rPr lang="en-US" sz="1800" dirty="0" smtClean="0"/>
              <a:t>A  very fruitful market emerge  for the  university elite : 1500 professors only  have the power to legitimize private initiatives!</a:t>
            </a:r>
          </a:p>
          <a:p>
            <a:r>
              <a:rPr lang="en-US" sz="1800" dirty="0" smtClean="0"/>
              <a:t>Today +/- 1.400 universities and institutes !</a:t>
            </a:r>
          </a:p>
          <a:p>
            <a:pPr lvl="2">
              <a:defRPr/>
            </a:pPr>
            <a:r>
              <a:rPr lang="en-US" sz="1800" dirty="0" smtClean="0"/>
              <a:t>( hundreds were “suppressed” last month  by Ministry of education)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The Congo «de facto» </a:t>
            </a:r>
            <a:r>
              <a:rPr lang="fr-FR" sz="2800" dirty="0" err="1" smtClean="0"/>
              <a:t>partnership</a:t>
            </a:r>
            <a:r>
              <a:rPr lang="fr-FR" sz="2800" dirty="0" smtClean="0"/>
              <a:t> </a:t>
            </a:r>
            <a:r>
              <a:rPr lang="fr-FR" sz="2800" dirty="0" smtClean="0"/>
              <a:t>model </a:t>
            </a:r>
            <a:r>
              <a:rPr lang="en-US" sz="2800" dirty="0" smtClean="0"/>
              <a:t>(officially adopted by Catholic church in1992)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US" sz="2000" dirty="0" smtClean="0"/>
              <a:t>The school partnerships models (officially adopted by Catholic church in 1992)</a:t>
            </a:r>
          </a:p>
          <a:p>
            <a:pPr lvl="1"/>
            <a:r>
              <a:rPr lang="en-US" sz="2000" dirty="0" smtClean="0"/>
              <a:t> from primary school  to university : the  annual negotiation of financial participation of users </a:t>
            </a:r>
          </a:p>
          <a:p>
            <a:pPr lvl="1"/>
            <a:r>
              <a:rPr lang="en-US" sz="2000" dirty="0" smtClean="0"/>
              <a:t>Individual or collective users (parents) and local Unions : a very limited power facing “</a:t>
            </a:r>
            <a:r>
              <a:rPr lang="en-US" sz="2000" dirty="0" err="1" smtClean="0"/>
              <a:t>directeurs</a:t>
            </a:r>
            <a:r>
              <a:rPr lang="en-US" sz="2000" dirty="0" smtClean="0"/>
              <a:t>” and facing  university professors corporative groups</a:t>
            </a:r>
          </a:p>
          <a:p>
            <a:pPr lvl="1"/>
            <a:r>
              <a:rPr lang="en-US" sz="2000" dirty="0" smtClean="0"/>
              <a:t>The ascending redistribution (“ventilation”) of fees money following a double (Civil and Churches “sitting teachers”), complex, unclear, unstable and trustless administration ( from Province to National level)</a:t>
            </a:r>
          </a:p>
          <a:p>
            <a:pPr lvl="1"/>
            <a:r>
              <a:rPr lang="en-US" sz="2000" dirty="0" smtClean="0"/>
              <a:t>Failure of  Province Governors or Head of churches attempts to reform fees regime in the last years</a:t>
            </a:r>
          </a:p>
          <a:p>
            <a:pPr lvl="1"/>
            <a:r>
              <a:rPr lang="en-US" sz="2000" dirty="0" smtClean="0"/>
              <a:t>A systematic but temporary exclusion out the classroom of the “failing” children ( participating in institutional illiteracy)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Resilience or historical background?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US" sz="2400" dirty="0" smtClean="0"/>
              <a:t>The basic colonial school model was purely primary-professional ( three years for most children)</a:t>
            </a:r>
          </a:p>
          <a:p>
            <a:r>
              <a:rPr lang="en-US" sz="2400" dirty="0" smtClean="0"/>
              <a:t>Official school  was in the hands of Missions and Churches but majority of schools were private and…… also initiatives of Missions and Churches(2/3) : education was not free! </a:t>
            </a:r>
          </a:p>
          <a:p>
            <a:r>
              <a:rPr lang="en-US" sz="2400" dirty="0" smtClean="0"/>
              <a:t>1956  : formally, Congo had second primary school rate after South-Africa but no one postgraduate!</a:t>
            </a:r>
          </a:p>
          <a:p>
            <a:r>
              <a:rPr lang="en-US" sz="2400" dirty="0" smtClean="0"/>
              <a:t>The very  limited Impact of introduction of Belgian curricula by late reforms in the 50’ s</a:t>
            </a:r>
          </a:p>
          <a:p>
            <a:pPr lvl="1"/>
            <a:r>
              <a:rPr lang="en-US" sz="2000" dirty="0" smtClean="0"/>
              <a:t>The right to be educated in French language among urban Indigenes became a political want</a:t>
            </a:r>
          </a:p>
          <a:p>
            <a:pPr lvl="1"/>
            <a:r>
              <a:rPr lang="en-US" sz="2000" dirty="0" smtClean="0"/>
              <a:t>New strategy of  catholic Church to promote Black  clerks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1960-65  : the making of a conservative national consensus  between new leaders and churches</a:t>
            </a:r>
          </a:p>
          <a:p>
            <a:pPr lvl="1"/>
            <a:r>
              <a:rPr lang="en-US" sz="2000" dirty="0" smtClean="0"/>
              <a:t> the model became very elitist in few schools using French language. New elite support this model</a:t>
            </a:r>
          </a:p>
          <a:p>
            <a:pPr lvl="1"/>
            <a:r>
              <a:rPr lang="en-US" sz="2000" i="1" dirty="0" smtClean="0"/>
              <a:t>Status quo </a:t>
            </a:r>
            <a:r>
              <a:rPr lang="en-US" sz="2000" dirty="0" smtClean="0"/>
              <a:t>de facto for the large majority of  primary schools using African languages, employing same (colonial-religious) personnel</a:t>
            </a:r>
          </a:p>
          <a:p>
            <a:pPr lvl="1"/>
            <a:r>
              <a:rPr lang="en-US" sz="2000" dirty="0" smtClean="0"/>
              <a:t>Progressive “</a:t>
            </a:r>
            <a:r>
              <a:rPr lang="fr-BE" sz="2000" dirty="0" smtClean="0"/>
              <a:t>africanisation</a:t>
            </a:r>
            <a:r>
              <a:rPr lang="en-US" sz="2000" dirty="0" smtClean="0"/>
              <a:t>” of universities personnel  on a remaining elitist scheme</a:t>
            </a:r>
          </a:p>
          <a:p>
            <a:endParaRPr lang="en-US" sz="2400" dirty="0" smtClean="0"/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</TotalTime>
  <Words>1177</Words>
  <Application>Microsoft Macintosh PowerPoint</Application>
  <PresentationFormat>Présentation à l'écran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Neither private, nor public. Resilient school in DRC : from primary education to University The local formula of “educational partnership” and the powerlessness of  international assistance  AMSTERDAM 2011</vt:lpstr>
      <vt:lpstr>Positions and points of view</vt:lpstr>
      <vt:lpstr>DRC, 2000</vt:lpstr>
      <vt:lpstr>1985-2005 : Surviving and expanding school in DRC “state failing”</vt:lpstr>
      <vt:lpstr>1985-2005 : Surviving and expanding school in DRC “state failing” (2)</vt:lpstr>
      <vt:lpstr>Graduate and postgraduate levels:   constitution of a domestic market</vt:lpstr>
      <vt:lpstr>The Congo «de facto» partnership model (officially adopted by Catholic church in1992)</vt:lpstr>
      <vt:lpstr>Resilience or historical background?</vt:lpstr>
      <vt:lpstr> </vt:lpstr>
      <vt:lpstr>The national school : a myth?</vt:lpstr>
      <vt:lpstr>30 years of « liberalization », of anarchy or resistance?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L’indépendance universitaire en RDC  es avatars de l’appropriation d’une institution importée : crise n’est qu’un mot....</dc:title>
  <dc:creator>Utilisateur Windows</dc:creator>
  <cp:lastModifiedBy>Marc Poncelet</cp:lastModifiedBy>
  <cp:revision>52</cp:revision>
  <dcterms:created xsi:type="dcterms:W3CDTF">2010-11-02T17:47:29Z</dcterms:created>
  <dcterms:modified xsi:type="dcterms:W3CDTF">2013-12-11T14:57:31Z</dcterms:modified>
</cp:coreProperties>
</file>