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omments/comment8.xml" ContentType="application/vnd.openxmlformats-officedocument.presentationml.comment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39.xml" ContentType="application/vnd.openxmlformats-officedocument.presentationml.notesSlide+xml"/>
  <Override PartName="/ppt/comments/comment9.xml" ContentType="application/vnd.openxmlformats-officedocument.presentationml.comment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comments/comment7.xml" ContentType="application/vnd.openxmlformats-officedocument.presentationml.comment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50"/>
  </p:notesMasterIdLst>
  <p:sldIdLst>
    <p:sldId id="256" r:id="rId2"/>
    <p:sldId id="308" r:id="rId3"/>
    <p:sldId id="313" r:id="rId4"/>
    <p:sldId id="314" r:id="rId5"/>
    <p:sldId id="315" r:id="rId6"/>
    <p:sldId id="261" r:id="rId7"/>
    <p:sldId id="356" r:id="rId8"/>
    <p:sldId id="309" r:id="rId9"/>
    <p:sldId id="349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10" r:id="rId18"/>
    <p:sldId id="319" r:id="rId19"/>
    <p:sldId id="357" r:id="rId20"/>
    <p:sldId id="358" r:id="rId21"/>
    <p:sldId id="364" r:id="rId22"/>
    <p:sldId id="320" r:id="rId23"/>
    <p:sldId id="321" r:id="rId24"/>
    <p:sldId id="322" r:id="rId25"/>
    <p:sldId id="323" r:id="rId26"/>
    <p:sldId id="373" r:id="rId27"/>
    <p:sldId id="326" r:id="rId28"/>
    <p:sldId id="346" r:id="rId29"/>
    <p:sldId id="374" r:id="rId30"/>
    <p:sldId id="328" r:id="rId31"/>
    <p:sldId id="347" r:id="rId32"/>
    <p:sldId id="375" r:id="rId33"/>
    <p:sldId id="331" r:id="rId34"/>
    <p:sldId id="339" r:id="rId35"/>
    <p:sldId id="340" r:id="rId36"/>
    <p:sldId id="376" r:id="rId37"/>
    <p:sldId id="332" r:id="rId38"/>
    <p:sldId id="333" r:id="rId39"/>
    <p:sldId id="341" r:id="rId40"/>
    <p:sldId id="342" r:id="rId41"/>
    <p:sldId id="377" r:id="rId42"/>
    <p:sldId id="312" r:id="rId43"/>
    <p:sldId id="359" r:id="rId44"/>
    <p:sldId id="378" r:id="rId45"/>
    <p:sldId id="379" r:id="rId46"/>
    <p:sldId id="362" r:id="rId47"/>
    <p:sldId id="363" r:id="rId48"/>
    <p:sldId id="258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Justine" initials="JM" lastIdx="65" clrIdx="0"/>
  <p:cmAuthor id="1" name="marie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864300"/>
    <a:srgbClr val="993300"/>
    <a:srgbClr val="CC6600"/>
    <a:srgbClr val="339933"/>
    <a:srgbClr val="33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9143" autoAdjust="0"/>
  </p:normalViewPr>
  <p:slideViewPr>
    <p:cSldViewPr>
      <p:cViewPr>
        <p:scale>
          <a:sx n="50" d="100"/>
          <a:sy n="50" d="100"/>
        </p:scale>
        <p:origin x="-2386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0"/>
    </p:cViewPr>
  </p:sorterViewPr>
  <p:notesViewPr>
    <p:cSldViewPr>
      <p:cViewPr varScale="1">
        <p:scale>
          <a:sx n="71" d="100"/>
          <a:sy n="71" d="100"/>
        </p:scale>
        <p:origin x="-3029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backup\Th&#232;se\Carto\Lubumbashi%20RDC\Spot\6_Posttraitements\Dynamique\Avec%20fenetres%20mobiles\L_Areas%2002%20&amp;%2008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backup\Th&#232;se\Carto\Kisangani%20RDC\Spot\6_Posttraitements\Dynamique\Avec%20fenetres%20mobiles\K_Summarize_Class_NewUrb&amp;Periurb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\Th&#232;se\Carto\Kisangani%20RDC\Spot\6_Posttraitements\Dynamique\Avec%20fenetres%20mobiles\K_Summarize_Class_NewUrb&amp;Periurb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\Th&#232;se\Carto\Lubumbashi%20RDC\Spot\6_Posttraitements\Dynamique\Avec%20fenetres%20mobiles\L_Summarize_Class_NewUrb&amp;Periur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ackup\Th&#232;se\Carto\Lubumbashi%20RDC\Spot\6_Posttraitements%20Lubum\Dynamique\Summarize_Class_NewPeriurbain_vEnglis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\Th&#232;se\Carto\Lubumbashi%20RDC\Spot\6_Posttraitements\Dynamique\Avec%20fenetres%20mobiles\L_Summarize_Class_NewUrb&amp;Periur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ackup\Th&#232;se\Carto\Lubumbashi%20RDC\Spot\6_Posttraitements%20Lubum\Dynamique\Summarize_Class_NewPeriurbain_vEnglish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backup\Th&#232;se\Carto\Lubumbashi%20RDC\Spot\6_Posttraitements\Dynamique\Avec%20fenetres%20mobiles\L_Summarize_Class_NewUrb&amp;Periurb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\Th&#232;se\Carto\Kisangani%20RDC\Spot\6_Posttraitements\Dynamique\Avec%20fenetres%20mobiles\K_Areas%2002%20&amp;%201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\Th&#232;se\Carto\Kisangani%20RDC\Spot\6_Posttraitements\Dynamique\Summarize_ClassDiff_NewPeriurbain_vEnglish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\Th&#232;se\Carto\Kisangani%20RDC\Spot\6_Posttraitements\Dynamique\Avec%20fenetres%20mobiles\K_Summarize_Class_NewUrb&amp;Periurb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\Th&#232;se\Carto\Kisangani%20RDC\Spot\6_Posttraitements\Dynamique\Summarize_ClassDiff_NewPeriurbain_vEnglis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Surface 2002 (Ha)</c:v>
                </c:pt>
              </c:strCache>
            </c:strRef>
          </c:tx>
          <c:cat>
            <c:strRef>
              <c:f>Feuil1!$A$2:$A$4</c:f>
              <c:strCache>
                <c:ptCount val="3"/>
                <c:pt idx="0">
                  <c:v>rural</c:v>
                </c:pt>
                <c:pt idx="1">
                  <c:v>périurbain</c:v>
                </c:pt>
                <c:pt idx="2">
                  <c:v>urbain</c:v>
                </c:pt>
              </c:strCache>
            </c:strRef>
          </c:cat>
          <c:val>
            <c:numRef>
              <c:f>Feuil1!$B$2:$B$4</c:f>
              <c:numCache>
                <c:formatCode>#,##0</c:formatCode>
                <c:ptCount val="3"/>
                <c:pt idx="0">
                  <c:v>403534.6741</c:v>
                </c:pt>
                <c:pt idx="1">
                  <c:v>8298.1026999999976</c:v>
                </c:pt>
                <c:pt idx="2">
                  <c:v>7122.6073999999999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Surface 2008 (Ha)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Feuil1!$A$2:$A$4</c:f>
              <c:strCache>
                <c:ptCount val="3"/>
                <c:pt idx="0">
                  <c:v>rural</c:v>
                </c:pt>
                <c:pt idx="1">
                  <c:v>périurbain</c:v>
                </c:pt>
                <c:pt idx="2">
                  <c:v>urbain</c:v>
                </c:pt>
              </c:strCache>
            </c:strRef>
          </c:cat>
          <c:val>
            <c:numRef>
              <c:f>Feuil1!$C$2:$C$4</c:f>
              <c:numCache>
                <c:formatCode>#,##0</c:formatCode>
                <c:ptCount val="3"/>
                <c:pt idx="0">
                  <c:v>395399.32340000005</c:v>
                </c:pt>
                <c:pt idx="1">
                  <c:v>14029.383</c:v>
                </c:pt>
                <c:pt idx="2">
                  <c:v>9517.5572999999986</c:v>
                </c:pt>
              </c:numCache>
            </c:numRef>
          </c:val>
        </c:ser>
        <c:axId val="78171520"/>
        <c:axId val="78345344"/>
      </c:barChart>
      <c:catAx>
        <c:axId val="78171520"/>
        <c:scaling>
          <c:orientation val="minMax"/>
        </c:scaling>
        <c:axPos val="b"/>
        <c:tickLblPos val="nextTo"/>
        <c:crossAx val="78345344"/>
        <c:crosses val="autoZero"/>
        <c:auto val="1"/>
        <c:lblAlgn val="ctr"/>
        <c:lblOffset val="100"/>
      </c:catAx>
      <c:valAx>
        <c:axId val="78345344"/>
        <c:scaling>
          <c:orientation val="minMax"/>
        </c:scaling>
        <c:axPos val="l"/>
        <c:majorGridlines/>
        <c:numFmt formatCode="#,##0" sourceLinked="1"/>
        <c:tickLblPos val="nextTo"/>
        <c:crossAx val="78171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01974606199911"/>
          <c:y val="0.75913509812028424"/>
          <c:w val="0.28855442129203274"/>
          <c:h val="0.19668262628649058"/>
        </c:manualLayout>
      </c:layout>
    </c:legend>
    <c:plotVisOnly val="1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fr-BE" sz="1600" b="1" i="0" baseline="0"/>
              <a:t>Répartition des classes d'occupation du sol dans la surface d'expansion des zones urbaine et périurbaine (%)</a:t>
            </a:r>
          </a:p>
        </c:rich>
      </c:tx>
      <c:layout>
        <c:manualLayout>
          <c:xMode val="edge"/>
          <c:yMode val="edge"/>
          <c:x val="0.14674783005899977"/>
          <c:y val="1.179941002949852E-2"/>
        </c:manualLayout>
      </c:layout>
    </c:title>
    <c:plotArea>
      <c:layout>
        <c:manualLayout>
          <c:layoutTarget val="inner"/>
          <c:xMode val="edge"/>
          <c:yMode val="edge"/>
          <c:x val="4.5218733963292304E-2"/>
          <c:y val="0.17477286135693221"/>
          <c:w val="0.56984247436889701"/>
          <c:h val="0.74735103244837919"/>
        </c:manualLayout>
      </c:layout>
      <c:pieChart>
        <c:varyColors val="1"/>
        <c:ser>
          <c:idx val="0"/>
          <c:order val="0"/>
          <c:tx>
            <c:strRef>
              <c:f>Feuil1!$B$59</c:f>
              <c:strCache>
                <c:ptCount val="1"/>
                <c:pt idx="0">
                  <c:v>% \ Ha total</c:v>
                </c:pt>
              </c:strCache>
            </c:strRef>
          </c:tx>
          <c:dPt>
            <c:idx val="0"/>
            <c:spPr>
              <a:solidFill>
                <a:srgbClr val="864300"/>
              </a:solidFill>
              <a:ln>
                <a:noFill/>
              </a:ln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3399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Pt>
            <c:idx val="5"/>
            <c:spPr>
              <a:solidFill>
                <a:srgbClr val="003366"/>
              </a:solidFill>
            </c:spPr>
          </c:dPt>
          <c:dPt>
            <c:idx val="6"/>
            <c:spPr>
              <a:solidFill>
                <a:srgbClr val="008080"/>
              </a:solidFill>
            </c:spPr>
          </c:dPt>
          <c:dPt>
            <c:idx val="7"/>
            <c:spPr>
              <a:solidFill>
                <a:schemeClr val="bg1"/>
              </a:solidFill>
              <a:ln>
                <a:noFill/>
              </a:ln>
            </c:spPr>
          </c:dPt>
          <c:dPt>
            <c:idx val="8"/>
            <c:spPr>
              <a:solidFill>
                <a:srgbClr val="006600"/>
              </a:solidFill>
              <a:ln>
                <a:noFill/>
              </a:ln>
            </c:spPr>
          </c:dPt>
          <c:cat>
            <c:strRef>
              <c:f>Feuil1!$A$60:$A$68</c:f>
              <c:strCache>
                <c:ptCount val="9"/>
                <c:pt idx="0">
                  <c:v>Champs, jeune jachère, bambous</c:v>
                </c:pt>
                <c:pt idx="1">
                  <c:v>Bâti continu</c:v>
                </c:pt>
                <c:pt idx="2">
                  <c:v>Bâti discontinu et sol nu</c:v>
                </c:pt>
                <c:pt idx="3">
                  <c:v>Marécages</c:v>
                </c:pt>
                <c:pt idx="4">
                  <c:v>Vieille jachère, plantation et forêt secondaire</c:v>
                </c:pt>
                <c:pt idx="5">
                  <c:v>Eau</c:v>
                </c:pt>
                <c:pt idx="6">
                  <c:v>Végétation flottante</c:v>
                </c:pt>
                <c:pt idx="7">
                  <c:v>Non classifié</c:v>
                </c:pt>
                <c:pt idx="8">
                  <c:v>Forêt</c:v>
                </c:pt>
              </c:strCache>
            </c:strRef>
          </c:cat>
          <c:val>
            <c:numRef>
              <c:f>Feuil1!$B$60:$B$68</c:f>
              <c:numCache>
                <c:formatCode>#,##0.0</c:formatCode>
                <c:ptCount val="9"/>
                <c:pt idx="0">
                  <c:v>46.975238981243102</c:v>
                </c:pt>
                <c:pt idx="1">
                  <c:v>23.941378824539978</c:v>
                </c:pt>
                <c:pt idx="2">
                  <c:v>16.50264195435506</c:v>
                </c:pt>
                <c:pt idx="3">
                  <c:v>7.4239789142693384</c:v>
                </c:pt>
                <c:pt idx="4">
                  <c:v>2.9958481053107628</c:v>
                </c:pt>
                <c:pt idx="5">
                  <c:v>0.97593932414091478</c:v>
                </c:pt>
                <c:pt idx="6">
                  <c:v>0.78681477605833161</c:v>
                </c:pt>
                <c:pt idx="7">
                  <c:v>0.20148419170349849</c:v>
                </c:pt>
                <c:pt idx="8">
                  <c:v>0.19667492837900688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48816907163566"/>
          <c:y val="0.1773657584837294"/>
          <c:w val="0.33792082942171114"/>
          <c:h val="0.69968717627110821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50"/>
            </a:pPr>
            <a:r>
              <a:rPr lang="fr-BE" sz="1050" b="1" i="0" baseline="0" dirty="0"/>
              <a:t>Répartition des classes d'occupation du sol dans la surface d'expansion des zones urbaine et périurbaine (%)</a:t>
            </a:r>
          </a:p>
        </c:rich>
      </c:tx>
      <c:layout>
        <c:manualLayout>
          <c:xMode val="edge"/>
          <c:yMode val="edge"/>
          <c:x val="0.14674783005899977"/>
          <c:y val="1.179941002949852E-2"/>
        </c:manualLayout>
      </c:layout>
    </c:title>
    <c:plotArea>
      <c:layout>
        <c:manualLayout>
          <c:layoutTarget val="inner"/>
          <c:xMode val="edge"/>
          <c:yMode val="edge"/>
          <c:x val="4.5218733963292304E-2"/>
          <c:y val="0.17477286135693221"/>
          <c:w val="0.56984247436889701"/>
          <c:h val="0.74735103244837919"/>
        </c:manualLayout>
      </c:layout>
      <c:pieChart>
        <c:varyColors val="1"/>
        <c:ser>
          <c:idx val="0"/>
          <c:order val="0"/>
          <c:tx>
            <c:strRef>
              <c:f>Feuil1!$B$59</c:f>
              <c:strCache>
                <c:ptCount val="1"/>
                <c:pt idx="0">
                  <c:v>% \ Ha total</c:v>
                </c:pt>
              </c:strCache>
            </c:strRef>
          </c:tx>
          <c:dPt>
            <c:idx val="0"/>
            <c:spPr>
              <a:solidFill>
                <a:srgbClr val="864300"/>
              </a:solidFill>
              <a:ln>
                <a:noFill/>
              </a:ln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3399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Pt>
            <c:idx val="5"/>
            <c:spPr>
              <a:solidFill>
                <a:srgbClr val="003366"/>
              </a:solidFill>
            </c:spPr>
          </c:dPt>
          <c:dPt>
            <c:idx val="6"/>
            <c:spPr>
              <a:solidFill>
                <a:srgbClr val="008080"/>
              </a:solidFill>
            </c:spPr>
          </c:dPt>
          <c:dPt>
            <c:idx val="7"/>
            <c:spPr>
              <a:solidFill>
                <a:schemeClr val="bg1"/>
              </a:solidFill>
              <a:ln>
                <a:noFill/>
              </a:ln>
            </c:spPr>
          </c:dPt>
          <c:dPt>
            <c:idx val="8"/>
            <c:spPr>
              <a:solidFill>
                <a:srgbClr val="006600"/>
              </a:solidFill>
              <a:ln>
                <a:noFill/>
              </a:ln>
            </c:spPr>
          </c:dPt>
          <c:cat>
            <c:strRef>
              <c:f>Feuil1!$A$60:$A$68</c:f>
              <c:strCache>
                <c:ptCount val="9"/>
                <c:pt idx="0">
                  <c:v>Champs, jeune jachère, bambous</c:v>
                </c:pt>
                <c:pt idx="1">
                  <c:v>Bâti continu</c:v>
                </c:pt>
                <c:pt idx="2">
                  <c:v>Bâti discontinu et sol nu</c:v>
                </c:pt>
                <c:pt idx="3">
                  <c:v>Marécages</c:v>
                </c:pt>
                <c:pt idx="4">
                  <c:v>Vieille jachère, plantation et forêt secondaire</c:v>
                </c:pt>
                <c:pt idx="5">
                  <c:v>Eau</c:v>
                </c:pt>
                <c:pt idx="6">
                  <c:v>Végétation flottante</c:v>
                </c:pt>
                <c:pt idx="7">
                  <c:v>Non classifié</c:v>
                </c:pt>
                <c:pt idx="8">
                  <c:v>Forêt</c:v>
                </c:pt>
              </c:strCache>
            </c:strRef>
          </c:cat>
          <c:val>
            <c:numRef>
              <c:f>Feuil1!$B$60:$B$68</c:f>
              <c:numCache>
                <c:formatCode>#,##0.0</c:formatCode>
                <c:ptCount val="9"/>
                <c:pt idx="0">
                  <c:v>46.975238981243095</c:v>
                </c:pt>
                <c:pt idx="1">
                  <c:v>23.941378824539971</c:v>
                </c:pt>
                <c:pt idx="2">
                  <c:v>16.502641954355052</c:v>
                </c:pt>
                <c:pt idx="3">
                  <c:v>7.4239789142693384</c:v>
                </c:pt>
                <c:pt idx="4">
                  <c:v>2.9958481053107611</c:v>
                </c:pt>
                <c:pt idx="5">
                  <c:v>0.97593932414091478</c:v>
                </c:pt>
                <c:pt idx="6">
                  <c:v>0.78681477605833161</c:v>
                </c:pt>
                <c:pt idx="7">
                  <c:v>0.20148419170349857</c:v>
                </c:pt>
                <c:pt idx="8">
                  <c:v>0.19667492837900682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48816907163566"/>
          <c:y val="0.1773657584837294"/>
          <c:w val="0.33792082942171114"/>
          <c:h val="0.82263415257415173"/>
        </c:manualLayout>
      </c:layout>
      <c:txPr>
        <a:bodyPr/>
        <a:lstStyle/>
        <a:p>
          <a:pPr>
            <a:defRPr sz="900"/>
          </a:pPr>
          <a:endParaRPr lang="en-US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100"/>
            </a:pPr>
            <a:r>
              <a:rPr lang="fr-BE" sz="1100" b="1" i="0" baseline="0" dirty="0"/>
              <a:t>Répartition des classes d'occupation du sol dans la surface d'expansion des zones urbaine et périurbaine (%)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6082349081364866E-2"/>
          <c:y val="0.15300940740543711"/>
          <c:w val="0.50881571141409743"/>
          <c:h val="0.78244556842824353"/>
        </c:manualLayout>
      </c:layout>
      <c:pieChart>
        <c:varyColors val="1"/>
        <c:ser>
          <c:idx val="0"/>
          <c:order val="0"/>
          <c:tx>
            <c:strRef>
              <c:f>'Urb&amp;Periurb'!$B$66</c:f>
              <c:strCache>
                <c:ptCount val="1"/>
                <c:pt idx="0">
                  <c:v>% \ Ha total</c:v>
                </c:pt>
              </c:strCache>
            </c:strRef>
          </c:tx>
          <c:dPt>
            <c:idx val="0"/>
            <c:spPr>
              <a:solidFill>
                <a:srgbClr val="993366"/>
              </a:solidFill>
              <a:ln>
                <a:noFill/>
              </a:ln>
            </c:spPr>
          </c:dPt>
          <c:dPt>
            <c:idx val="1"/>
            <c:spPr>
              <a:solidFill>
                <a:srgbClr val="FF33CC"/>
              </a:solidFill>
              <a:ln>
                <a:noFill/>
              </a:ln>
            </c:spPr>
          </c:dPt>
          <c:dPt>
            <c:idx val="2"/>
            <c:spPr>
              <a:solidFill>
                <a:srgbClr val="CC6600"/>
              </a:solidFill>
              <a:ln>
                <a:noFill/>
              </a:ln>
            </c:spPr>
          </c:dPt>
          <c:dPt>
            <c:idx val="3"/>
            <c:spPr>
              <a:solidFill>
                <a:srgbClr val="FF0000"/>
              </a:solidFill>
              <a:ln>
                <a:noFill/>
              </a:ln>
            </c:spPr>
          </c:dPt>
          <c:dPt>
            <c:idx val="4"/>
            <c:spPr>
              <a:solidFill>
                <a:srgbClr val="009900"/>
              </a:solidFill>
              <a:ln>
                <a:noFill/>
              </a:ln>
            </c:spPr>
          </c:dPt>
          <c:dPt>
            <c:idx val="5"/>
            <c:spPr>
              <a:solidFill>
                <a:srgbClr val="006600"/>
              </a:solidFill>
              <a:ln>
                <a:noFill/>
              </a:ln>
            </c:spPr>
          </c:dPt>
          <c:dPt>
            <c:idx val="6"/>
            <c:spPr>
              <a:solidFill>
                <a:srgbClr val="00B0F0"/>
              </a:solidFill>
              <a:ln>
                <a:noFill/>
              </a:ln>
            </c:spPr>
          </c:dPt>
          <c:dPt>
            <c:idx val="7"/>
            <c:spPr>
              <a:solidFill>
                <a:schemeClr val="tx1"/>
              </a:solidFill>
              <a:ln>
                <a:noFill/>
              </a:ln>
            </c:spPr>
          </c:dPt>
          <c:dPt>
            <c:idx val="8"/>
            <c:spPr>
              <a:noFill/>
              <a:ln>
                <a:noFill/>
              </a:ln>
            </c:spPr>
          </c:dPt>
          <c:dPt>
            <c:idx val="9"/>
            <c:spPr>
              <a:solidFill>
                <a:schemeClr val="tx2"/>
              </a:solidFill>
              <a:ln>
                <a:noFill/>
              </a:ln>
            </c:spPr>
          </c:dPt>
          <c:cat>
            <c:strRef>
              <c:f>'Urb&amp;Periurb'!$A$67:$A$76</c:f>
              <c:strCache>
                <c:ptCount val="10"/>
                <c:pt idx="0">
                  <c:v>Zones brûlées</c:v>
                </c:pt>
                <c:pt idx="1">
                  <c:v>Bâti discontinu, sol nu</c:v>
                </c:pt>
                <c:pt idx="2">
                  <c:v>Champs, jeune jachère, savane herbeuse, savane arbustive, savane arborée</c:v>
                </c:pt>
                <c:pt idx="3">
                  <c:v>Bâti continu</c:v>
                </c:pt>
                <c:pt idx="4">
                  <c:v>Savane boisée, vieille jachère, forêt en régénération</c:v>
                </c:pt>
                <c:pt idx="5">
                  <c:v>Forêt</c:v>
                </c:pt>
                <c:pt idx="6">
                  <c:v>Marécages</c:v>
                </c:pt>
                <c:pt idx="7">
                  <c:v>Terril</c:v>
                </c:pt>
                <c:pt idx="8">
                  <c:v> Unclassified</c:v>
                </c:pt>
                <c:pt idx="9">
                  <c:v>Eau</c:v>
                </c:pt>
              </c:strCache>
            </c:strRef>
          </c:cat>
          <c:val>
            <c:numRef>
              <c:f>'Urb&amp;Periurb'!$B$67:$B$76</c:f>
              <c:numCache>
                <c:formatCode>0.0</c:formatCode>
                <c:ptCount val="10"/>
                <c:pt idx="0">
                  <c:v>32.793408692861433</c:v>
                </c:pt>
                <c:pt idx="1">
                  <c:v>30.115233880748168</c:v>
                </c:pt>
                <c:pt idx="2">
                  <c:v>15.333693387247076</c:v>
                </c:pt>
                <c:pt idx="3">
                  <c:v>12.654208332405528</c:v>
                </c:pt>
                <c:pt idx="4">
                  <c:v>4.206315137398648</c:v>
                </c:pt>
                <c:pt idx="5">
                  <c:v>2.77358788502832</c:v>
                </c:pt>
                <c:pt idx="6">
                  <c:v>1.4705299221820494</c:v>
                </c:pt>
                <c:pt idx="7">
                  <c:v>0.28020656874426186</c:v>
                </c:pt>
                <c:pt idx="8">
                  <c:v>0.26533818196835324</c:v>
                </c:pt>
                <c:pt idx="9">
                  <c:v>0.10747801141615636</c:v>
                </c:pt>
              </c:numCache>
            </c:numRef>
          </c:val>
        </c:ser>
        <c:firstSliceAng val="0"/>
      </c:pieChart>
    </c:plotArea>
    <c:legend>
      <c:legendPos val="r"/>
      <c:legendEntry>
        <c:idx val="4"/>
        <c:txPr>
          <a:bodyPr/>
          <a:lstStyle/>
          <a:p>
            <a:pPr>
              <a:defRPr sz="800"/>
            </a:pPr>
            <a:endParaRPr lang="en-US"/>
          </a:p>
        </c:txPr>
      </c:legendEntry>
      <c:layout>
        <c:manualLayout>
          <c:xMode val="edge"/>
          <c:yMode val="edge"/>
          <c:x val="0.58228281294722295"/>
          <c:y val="0.15596475897974516"/>
          <c:w val="0.41637829578363705"/>
          <c:h val="0.84403524102025462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6892924442923332E-2"/>
          <c:y val="0.1912655670599652"/>
          <c:w val="0.36843591797515496"/>
          <c:h val="0.63936806926611167"/>
        </c:manualLayout>
      </c:layout>
      <c:pieChart>
        <c:varyColors val="1"/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/>
            </a:pPr>
            <a:r>
              <a:rPr lang="fr-BE" sz="1800" b="1" i="0" baseline="0"/>
              <a:t>Répartition des classes d'occupation du sol dans la surface d'expansion des zones urbaine et périurbaine (%)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6082349081364852E-2"/>
          <c:y val="0.153009407405437"/>
          <c:w val="0.5088157114140972"/>
          <c:h val="0.78244556842824353"/>
        </c:manualLayout>
      </c:layout>
      <c:pieChart>
        <c:varyColors val="1"/>
        <c:ser>
          <c:idx val="0"/>
          <c:order val="0"/>
          <c:tx>
            <c:strRef>
              <c:f>'Urb&amp;Periurb'!$B$66</c:f>
              <c:strCache>
                <c:ptCount val="1"/>
                <c:pt idx="0">
                  <c:v>% \ Ha total</c:v>
                </c:pt>
              </c:strCache>
            </c:strRef>
          </c:tx>
          <c:dPt>
            <c:idx val="0"/>
            <c:spPr>
              <a:solidFill>
                <a:srgbClr val="993366"/>
              </a:solidFill>
              <a:ln>
                <a:noFill/>
              </a:ln>
            </c:spPr>
          </c:dPt>
          <c:dPt>
            <c:idx val="1"/>
            <c:spPr>
              <a:solidFill>
                <a:srgbClr val="FF33CC"/>
              </a:solidFill>
              <a:ln>
                <a:noFill/>
              </a:ln>
            </c:spPr>
          </c:dPt>
          <c:dPt>
            <c:idx val="2"/>
            <c:spPr>
              <a:solidFill>
                <a:srgbClr val="CC6600"/>
              </a:solidFill>
              <a:ln>
                <a:noFill/>
              </a:ln>
            </c:spPr>
          </c:dPt>
          <c:dPt>
            <c:idx val="3"/>
            <c:spPr>
              <a:solidFill>
                <a:srgbClr val="FF0000"/>
              </a:solidFill>
              <a:ln>
                <a:noFill/>
              </a:ln>
            </c:spPr>
          </c:dPt>
          <c:dPt>
            <c:idx val="4"/>
            <c:spPr>
              <a:solidFill>
                <a:srgbClr val="009900"/>
              </a:solidFill>
              <a:ln>
                <a:noFill/>
              </a:ln>
            </c:spPr>
          </c:dPt>
          <c:dPt>
            <c:idx val="5"/>
            <c:spPr>
              <a:solidFill>
                <a:srgbClr val="006600"/>
              </a:solidFill>
              <a:ln>
                <a:noFill/>
              </a:ln>
            </c:spPr>
          </c:dPt>
          <c:dPt>
            <c:idx val="6"/>
            <c:spPr>
              <a:solidFill>
                <a:srgbClr val="00B0F0"/>
              </a:solidFill>
              <a:ln>
                <a:noFill/>
              </a:ln>
            </c:spPr>
          </c:dPt>
          <c:dPt>
            <c:idx val="7"/>
            <c:spPr>
              <a:solidFill>
                <a:schemeClr val="tx1"/>
              </a:solidFill>
              <a:ln>
                <a:noFill/>
              </a:ln>
            </c:spPr>
          </c:dPt>
          <c:dPt>
            <c:idx val="8"/>
            <c:spPr>
              <a:noFill/>
              <a:ln>
                <a:noFill/>
              </a:ln>
            </c:spPr>
          </c:dPt>
          <c:dPt>
            <c:idx val="9"/>
            <c:spPr>
              <a:solidFill>
                <a:schemeClr val="tx2"/>
              </a:solidFill>
              <a:ln>
                <a:noFill/>
              </a:ln>
            </c:spPr>
          </c:dPt>
          <c:cat>
            <c:strRef>
              <c:f>'Urb&amp;Periurb'!$A$67:$A$76</c:f>
              <c:strCache>
                <c:ptCount val="10"/>
                <c:pt idx="0">
                  <c:v>Zones brûlées</c:v>
                </c:pt>
                <c:pt idx="1">
                  <c:v>Bâti discontinu, sol nu</c:v>
                </c:pt>
                <c:pt idx="2">
                  <c:v>Champs, jeune jachère, savane herbeuse, savane arbustive, savane arborée</c:v>
                </c:pt>
                <c:pt idx="3">
                  <c:v>Bâti continu</c:v>
                </c:pt>
                <c:pt idx="4">
                  <c:v>Savane boisée, vieille jachère, forêt en régénération</c:v>
                </c:pt>
                <c:pt idx="5">
                  <c:v>Forêt</c:v>
                </c:pt>
                <c:pt idx="6">
                  <c:v>Marécages</c:v>
                </c:pt>
                <c:pt idx="7">
                  <c:v>Terril</c:v>
                </c:pt>
                <c:pt idx="8">
                  <c:v> Unclassified</c:v>
                </c:pt>
                <c:pt idx="9">
                  <c:v>Eau</c:v>
                </c:pt>
              </c:strCache>
            </c:strRef>
          </c:cat>
          <c:val>
            <c:numRef>
              <c:f>'Urb&amp;Periurb'!$B$67:$B$76</c:f>
              <c:numCache>
                <c:formatCode>0.0</c:formatCode>
                <c:ptCount val="10"/>
                <c:pt idx="0">
                  <c:v>32.793408692861433</c:v>
                </c:pt>
                <c:pt idx="1">
                  <c:v>30.115233880748175</c:v>
                </c:pt>
                <c:pt idx="2">
                  <c:v>15.333693387247076</c:v>
                </c:pt>
                <c:pt idx="3">
                  <c:v>12.654208332405528</c:v>
                </c:pt>
                <c:pt idx="4">
                  <c:v>4.206315137398648</c:v>
                </c:pt>
                <c:pt idx="5">
                  <c:v>2.7735878850283187</c:v>
                </c:pt>
                <c:pt idx="6">
                  <c:v>1.4705299221820494</c:v>
                </c:pt>
                <c:pt idx="7">
                  <c:v>0.28020656874426164</c:v>
                </c:pt>
                <c:pt idx="8">
                  <c:v>0.26533818196835307</c:v>
                </c:pt>
                <c:pt idx="9">
                  <c:v>0.10747801141615633</c:v>
                </c:pt>
              </c:numCache>
            </c:numRef>
          </c:val>
        </c:ser>
        <c:firstSliceAng val="0"/>
      </c:pieChart>
    </c:plotArea>
    <c:legend>
      <c:legendPos val="r"/>
      <c:legendEntry>
        <c:idx val="4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52866054243219607"/>
          <c:y val="0.1828464677633628"/>
          <c:w val="0.47000054680664921"/>
          <c:h val="0.7426848997597798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4.6892924442923374E-2"/>
          <c:y val="0.1912655670599652"/>
          <c:w val="0.36843591797515507"/>
          <c:h val="0.63936806926611167"/>
        </c:manualLayout>
      </c:layout>
      <c:pieChart>
        <c:varyColors val="1"/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/>
            </a:pPr>
            <a:r>
              <a:rPr lang="fr-BE" sz="1800" b="1" i="0" baseline="0"/>
              <a:t>Répartition des classes d'occupation du sol dans la surface d'expansion des zones urbaine et périurbaine (%)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6082349081364866E-2"/>
          <c:y val="0.15300940740543711"/>
          <c:w val="0.50881571141409743"/>
          <c:h val="0.78244556842824353"/>
        </c:manualLayout>
      </c:layout>
      <c:pieChart>
        <c:varyColors val="1"/>
        <c:ser>
          <c:idx val="0"/>
          <c:order val="0"/>
          <c:tx>
            <c:strRef>
              <c:f>'Urb&amp;Periurb'!$B$66</c:f>
              <c:strCache>
                <c:ptCount val="1"/>
                <c:pt idx="0">
                  <c:v>% \ Ha total</c:v>
                </c:pt>
              </c:strCache>
            </c:strRef>
          </c:tx>
          <c:dPt>
            <c:idx val="0"/>
            <c:spPr>
              <a:solidFill>
                <a:srgbClr val="993366"/>
              </a:solidFill>
              <a:ln>
                <a:noFill/>
              </a:ln>
            </c:spPr>
          </c:dPt>
          <c:dPt>
            <c:idx val="1"/>
            <c:spPr>
              <a:solidFill>
                <a:srgbClr val="FF33CC"/>
              </a:solidFill>
              <a:ln>
                <a:noFill/>
              </a:ln>
            </c:spPr>
          </c:dPt>
          <c:dPt>
            <c:idx val="2"/>
            <c:spPr>
              <a:solidFill>
                <a:srgbClr val="CC6600"/>
              </a:solidFill>
              <a:ln>
                <a:noFill/>
              </a:ln>
            </c:spPr>
          </c:dPt>
          <c:dPt>
            <c:idx val="3"/>
            <c:spPr>
              <a:solidFill>
                <a:srgbClr val="FF0000"/>
              </a:solidFill>
              <a:ln>
                <a:noFill/>
              </a:ln>
            </c:spPr>
          </c:dPt>
          <c:dPt>
            <c:idx val="4"/>
            <c:spPr>
              <a:solidFill>
                <a:srgbClr val="009900"/>
              </a:solidFill>
              <a:ln>
                <a:noFill/>
              </a:ln>
            </c:spPr>
          </c:dPt>
          <c:dPt>
            <c:idx val="5"/>
            <c:spPr>
              <a:solidFill>
                <a:srgbClr val="006600"/>
              </a:solidFill>
              <a:ln>
                <a:noFill/>
              </a:ln>
            </c:spPr>
          </c:dPt>
          <c:dPt>
            <c:idx val="6"/>
            <c:spPr>
              <a:solidFill>
                <a:srgbClr val="00B0F0"/>
              </a:solidFill>
              <a:ln>
                <a:noFill/>
              </a:ln>
            </c:spPr>
          </c:dPt>
          <c:dPt>
            <c:idx val="7"/>
            <c:spPr>
              <a:solidFill>
                <a:schemeClr val="tx1"/>
              </a:solidFill>
              <a:ln>
                <a:noFill/>
              </a:ln>
            </c:spPr>
          </c:dPt>
          <c:dPt>
            <c:idx val="8"/>
            <c:spPr>
              <a:noFill/>
              <a:ln>
                <a:noFill/>
              </a:ln>
            </c:spPr>
          </c:dPt>
          <c:dPt>
            <c:idx val="9"/>
            <c:spPr>
              <a:solidFill>
                <a:schemeClr val="tx2"/>
              </a:solidFill>
              <a:ln>
                <a:noFill/>
              </a:ln>
            </c:spPr>
          </c:dPt>
          <c:cat>
            <c:strRef>
              <c:f>'Urb&amp;Periurb'!$A$67:$A$76</c:f>
              <c:strCache>
                <c:ptCount val="10"/>
                <c:pt idx="0">
                  <c:v>Zones brûlées</c:v>
                </c:pt>
                <c:pt idx="1">
                  <c:v>Bâti discontinu, sol nu</c:v>
                </c:pt>
                <c:pt idx="2">
                  <c:v>Champs, jeune jachère, savane herbeuse, savane arbustive, savane arborée</c:v>
                </c:pt>
                <c:pt idx="3">
                  <c:v>Bâti continu</c:v>
                </c:pt>
                <c:pt idx="4">
                  <c:v>Savane boisée, vieille jachère, forêt en régénération</c:v>
                </c:pt>
                <c:pt idx="5">
                  <c:v>Forêt</c:v>
                </c:pt>
                <c:pt idx="6">
                  <c:v>Marécages</c:v>
                </c:pt>
                <c:pt idx="7">
                  <c:v>Terril</c:v>
                </c:pt>
                <c:pt idx="8">
                  <c:v> Unclassified</c:v>
                </c:pt>
                <c:pt idx="9">
                  <c:v>Eau</c:v>
                </c:pt>
              </c:strCache>
            </c:strRef>
          </c:cat>
          <c:val>
            <c:numRef>
              <c:f>'Urb&amp;Periurb'!$B$67:$B$76</c:f>
              <c:numCache>
                <c:formatCode>0.0</c:formatCode>
                <c:ptCount val="10"/>
                <c:pt idx="0">
                  <c:v>32.793408692861433</c:v>
                </c:pt>
                <c:pt idx="1">
                  <c:v>30.115233880748175</c:v>
                </c:pt>
                <c:pt idx="2">
                  <c:v>15.333693387247076</c:v>
                </c:pt>
                <c:pt idx="3">
                  <c:v>12.654208332405528</c:v>
                </c:pt>
                <c:pt idx="4">
                  <c:v>4.206315137398648</c:v>
                </c:pt>
                <c:pt idx="5">
                  <c:v>2.7735878850283187</c:v>
                </c:pt>
                <c:pt idx="6">
                  <c:v>1.4705299221820494</c:v>
                </c:pt>
                <c:pt idx="7">
                  <c:v>0.28020656874426164</c:v>
                </c:pt>
                <c:pt idx="8">
                  <c:v>0.26533818196835307</c:v>
                </c:pt>
                <c:pt idx="9">
                  <c:v>0.10747801141615633</c:v>
                </c:pt>
              </c:numCache>
            </c:numRef>
          </c:val>
        </c:ser>
        <c:firstSliceAng val="0"/>
      </c:pieChart>
    </c:plotArea>
    <c:legend>
      <c:legendPos val="r"/>
      <c:legendEntry>
        <c:idx val="4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52866054243219629"/>
          <c:y val="0.18284646776336291"/>
          <c:w val="0.47000054680664932"/>
          <c:h val="0.74268489975978003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6864321155091785"/>
          <c:y val="7.94053441850993E-2"/>
          <c:w val="0.47265843627437626"/>
          <c:h val="0.80661047257344798"/>
        </c:manualLayout>
      </c:layout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Surface 2002 (Ha)</c:v>
                </c:pt>
              </c:strCache>
            </c:strRef>
          </c:tx>
          <c:cat>
            <c:strRef>
              <c:f>Feuil1!$A$2:$A$4</c:f>
              <c:strCache>
                <c:ptCount val="3"/>
                <c:pt idx="0">
                  <c:v>rural</c:v>
                </c:pt>
                <c:pt idx="1">
                  <c:v>périurbain</c:v>
                </c:pt>
                <c:pt idx="2">
                  <c:v>urbain</c:v>
                </c:pt>
              </c:strCache>
            </c:strRef>
          </c:cat>
          <c:val>
            <c:numRef>
              <c:f>Feuil1!$B$2:$B$4</c:f>
              <c:numCache>
                <c:formatCode>#,##0</c:formatCode>
                <c:ptCount val="3"/>
                <c:pt idx="0">
                  <c:v>219430.92809999996</c:v>
                </c:pt>
                <c:pt idx="1">
                  <c:v>1943.0536</c:v>
                </c:pt>
                <c:pt idx="2">
                  <c:v>2988.23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Surface 2010 (Ha)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cat>
            <c:strRef>
              <c:f>Feuil1!$A$2:$A$4</c:f>
              <c:strCache>
                <c:ptCount val="3"/>
                <c:pt idx="0">
                  <c:v>rural</c:v>
                </c:pt>
                <c:pt idx="1">
                  <c:v>périurbain</c:v>
                </c:pt>
                <c:pt idx="2">
                  <c:v>urbain</c:v>
                </c:pt>
              </c:strCache>
            </c:strRef>
          </c:cat>
          <c:val>
            <c:numRef>
              <c:f>Feuil1!$C$2:$C$4</c:f>
              <c:numCache>
                <c:formatCode>#,##0</c:formatCode>
                <c:ptCount val="3"/>
                <c:pt idx="0">
                  <c:v>218780.4798</c:v>
                </c:pt>
                <c:pt idx="1">
                  <c:v>1935.1471999999999</c:v>
                </c:pt>
                <c:pt idx="2">
                  <c:v>3648.8914000000004</c:v>
                </c:pt>
              </c:numCache>
            </c:numRef>
          </c:val>
        </c:ser>
        <c:axId val="78779904"/>
        <c:axId val="78781440"/>
      </c:barChart>
      <c:catAx>
        <c:axId val="78779904"/>
        <c:scaling>
          <c:orientation val="minMax"/>
        </c:scaling>
        <c:axPos val="b"/>
        <c:tickLblPos val="nextTo"/>
        <c:crossAx val="78781440"/>
        <c:crosses val="autoZero"/>
        <c:auto val="1"/>
        <c:lblAlgn val="ctr"/>
        <c:lblOffset val="100"/>
      </c:catAx>
      <c:valAx>
        <c:axId val="78781440"/>
        <c:scaling>
          <c:orientation val="minMax"/>
        </c:scaling>
        <c:axPos val="l"/>
        <c:majorGridlines/>
        <c:numFmt formatCode="#,##0" sourceLinked="1"/>
        <c:tickLblPos val="nextTo"/>
        <c:crossAx val="7877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5983248238161"/>
          <c:y val="0.7224425941341871"/>
          <c:w val="0.34483547721750735"/>
          <c:h val="0.19035756521242045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3.2163092989667838E-2"/>
          <c:y val="0.21180236624725579"/>
          <c:w val="0.4418335857894744"/>
          <c:h val="0.76543001481838513"/>
        </c:manualLayout>
      </c:layout>
      <c:pieChart>
        <c:varyColors val="1"/>
        <c:ser>
          <c:idx val="0"/>
          <c:order val="0"/>
          <c:tx>
            <c:strRef>
              <c:f>Summarize_ClassDiff_NewPeriurba!$B$2</c:f>
              <c:strCache>
                <c:ptCount val="1"/>
                <c:pt idx="0">
                  <c:v>Cnt_Class</c:v>
                </c:pt>
              </c:strCache>
            </c:strRef>
          </c:tx>
          <c:cat>
            <c:strRef>
              <c:f>Summarize_ClassDiff_NewPeriurba!$A$75:$A$83</c:f>
              <c:strCache>
                <c:ptCount val="9"/>
                <c:pt idx="0">
                  <c:v>Fields, young fallow and bamboos</c:v>
                </c:pt>
                <c:pt idx="1">
                  <c:v>Built</c:v>
                </c:pt>
                <c:pt idx="2">
                  <c:v>Ponds and wetlands</c:v>
                </c:pt>
                <c:pt idx="3">
                  <c:v>Water</c:v>
                </c:pt>
                <c:pt idx="4">
                  <c:v>Old fallow and secondary forest</c:v>
                </c:pt>
                <c:pt idx="5">
                  <c:v>Burned areas and bare soil</c:v>
                </c:pt>
                <c:pt idx="6">
                  <c:v>Floating vegetation</c:v>
                </c:pt>
                <c:pt idx="7">
                  <c:v>Unclassified</c:v>
                </c:pt>
                <c:pt idx="8">
                  <c:v>Primary forest</c:v>
                </c:pt>
              </c:strCache>
            </c:strRef>
          </c:cat>
          <c:val>
            <c:numRef>
              <c:f>Summarize_ClassDiff_NewPeriurba!$B$3:$B$11</c:f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fr-BE" sz="1600" b="1" i="0" baseline="0"/>
              <a:t>Répartition des classes d'occupation du sol dans la surface d'expansion des zones urbaine et périurbaine (%)</a:t>
            </a:r>
          </a:p>
        </c:rich>
      </c:tx>
      <c:layout>
        <c:manualLayout>
          <c:xMode val="edge"/>
          <c:yMode val="edge"/>
          <c:x val="0.14674783005899966"/>
          <c:y val="1.179941002949852E-2"/>
        </c:manualLayout>
      </c:layout>
    </c:title>
    <c:plotArea>
      <c:layout>
        <c:manualLayout>
          <c:layoutTarget val="inner"/>
          <c:xMode val="edge"/>
          <c:yMode val="edge"/>
          <c:x val="4.5218733963292304E-2"/>
          <c:y val="0.17477286135693221"/>
          <c:w val="0.56984247436889646"/>
          <c:h val="0.74735103244837853"/>
        </c:manualLayout>
      </c:layout>
      <c:pieChart>
        <c:varyColors val="1"/>
        <c:ser>
          <c:idx val="0"/>
          <c:order val="0"/>
          <c:tx>
            <c:strRef>
              <c:f>Feuil1!$B$59</c:f>
              <c:strCache>
                <c:ptCount val="1"/>
                <c:pt idx="0">
                  <c:v>% \ Ha total</c:v>
                </c:pt>
              </c:strCache>
            </c:strRef>
          </c:tx>
          <c:dPt>
            <c:idx val="0"/>
            <c:spPr>
              <a:solidFill>
                <a:srgbClr val="864300"/>
              </a:solidFill>
              <a:ln>
                <a:noFill/>
              </a:ln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3399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Pt>
            <c:idx val="5"/>
            <c:spPr>
              <a:solidFill>
                <a:srgbClr val="003366"/>
              </a:solidFill>
            </c:spPr>
          </c:dPt>
          <c:dPt>
            <c:idx val="6"/>
            <c:spPr>
              <a:solidFill>
                <a:srgbClr val="008080"/>
              </a:solidFill>
            </c:spPr>
          </c:dPt>
          <c:dPt>
            <c:idx val="7"/>
            <c:spPr>
              <a:solidFill>
                <a:schemeClr val="bg1"/>
              </a:solidFill>
              <a:ln>
                <a:noFill/>
              </a:ln>
            </c:spPr>
          </c:dPt>
          <c:dPt>
            <c:idx val="8"/>
            <c:spPr>
              <a:solidFill>
                <a:srgbClr val="006600"/>
              </a:solidFill>
              <a:ln>
                <a:noFill/>
              </a:ln>
            </c:spPr>
          </c:dPt>
          <c:cat>
            <c:strRef>
              <c:f>Feuil1!$A$60:$A$68</c:f>
              <c:strCache>
                <c:ptCount val="9"/>
                <c:pt idx="0">
                  <c:v>Champs, jeune jachère, bambous</c:v>
                </c:pt>
                <c:pt idx="1">
                  <c:v>Bâti continu</c:v>
                </c:pt>
                <c:pt idx="2">
                  <c:v>Bâti discontinu et sol nu</c:v>
                </c:pt>
                <c:pt idx="3">
                  <c:v>Marécages</c:v>
                </c:pt>
                <c:pt idx="4">
                  <c:v>Vieille jachère, plantation et forêt secondaire</c:v>
                </c:pt>
                <c:pt idx="5">
                  <c:v>Eau</c:v>
                </c:pt>
                <c:pt idx="6">
                  <c:v>Végétation flottante</c:v>
                </c:pt>
                <c:pt idx="7">
                  <c:v>Non classifié</c:v>
                </c:pt>
                <c:pt idx="8">
                  <c:v>Forêt</c:v>
                </c:pt>
              </c:strCache>
            </c:strRef>
          </c:cat>
          <c:val>
            <c:numRef>
              <c:f>Feuil1!$B$60:$B$68</c:f>
              <c:numCache>
                <c:formatCode>#,##0.0</c:formatCode>
                <c:ptCount val="9"/>
                <c:pt idx="0">
                  <c:v>46.975238981243102</c:v>
                </c:pt>
                <c:pt idx="1">
                  <c:v>23.941378824539978</c:v>
                </c:pt>
                <c:pt idx="2">
                  <c:v>16.50264195435506</c:v>
                </c:pt>
                <c:pt idx="3">
                  <c:v>7.4239789142693384</c:v>
                </c:pt>
                <c:pt idx="4">
                  <c:v>2.9958481053107628</c:v>
                </c:pt>
                <c:pt idx="5">
                  <c:v>0.97593932414091478</c:v>
                </c:pt>
                <c:pt idx="6">
                  <c:v>0.78681477605833161</c:v>
                </c:pt>
                <c:pt idx="7">
                  <c:v>0.20148419170349849</c:v>
                </c:pt>
                <c:pt idx="8">
                  <c:v>0.19667492837900688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488169071635649"/>
          <c:y val="0.1773657584837294"/>
          <c:w val="0.33792082942171098"/>
          <c:h val="0.69968717627110799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2163092989667852E-2"/>
          <c:y val="0.21180236624725579"/>
          <c:w val="0.44183358578947451"/>
          <c:h val="0.76543001481838535"/>
        </c:manualLayout>
      </c:layout>
      <c:pieChart>
        <c:varyColors val="1"/>
        <c:ser>
          <c:idx val="0"/>
          <c:order val="0"/>
          <c:tx>
            <c:strRef>
              <c:f>Summarize_ClassDiff_NewPeriurba!$B$2</c:f>
              <c:strCache>
                <c:ptCount val="1"/>
                <c:pt idx="0">
                  <c:v>Cnt_Class</c:v>
                </c:pt>
              </c:strCache>
            </c:strRef>
          </c:tx>
          <c:cat>
            <c:strRef>
              <c:f>Summarize_ClassDiff_NewPeriurba!$A$75:$A$83</c:f>
              <c:strCache>
                <c:ptCount val="9"/>
                <c:pt idx="0">
                  <c:v>Fields, young fallow and bamboos</c:v>
                </c:pt>
                <c:pt idx="1">
                  <c:v>Built</c:v>
                </c:pt>
                <c:pt idx="2">
                  <c:v>Ponds and wetlands</c:v>
                </c:pt>
                <c:pt idx="3">
                  <c:v>Water</c:v>
                </c:pt>
                <c:pt idx="4">
                  <c:v>Old fallow and secondary forest</c:v>
                </c:pt>
                <c:pt idx="5">
                  <c:v>Burned areas and bare soil</c:v>
                </c:pt>
                <c:pt idx="6">
                  <c:v>Floating vegetation</c:v>
                </c:pt>
                <c:pt idx="7">
                  <c:v>Unclassified</c:v>
                </c:pt>
                <c:pt idx="8">
                  <c:v>Primary forest</c:v>
                </c:pt>
              </c:strCache>
            </c:strRef>
          </c:cat>
          <c:val>
            <c:numRef>
              <c:f>Summarize_ClassDiff_NewPeriurba!$B$3:$B$11</c:f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02T01:30:53.921" idx="1">
    <p:pos x="10" y="10"/>
    <p:text>Légende à traduire
Savoir expliquer ce qu'est un terril en anglais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01T23:34:20.859" idx="2">
    <p:pos x="10" y="10"/>
    <p:text>Légende à traduire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2-19T07:56:27.531" idx="1">
    <p:pos x="1136" y="240"/>
    <p:text>Serait mieux de montrer celle de 2008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01T23:34:20.859" idx="7">
    <p:pos x="10" y="10"/>
    <p:text>Légende à traduire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02T10:07:43.500" idx="35">
    <p:pos x="6188" y="935"/>
    <p:text>regenerating forest = secondary forest Kis?
forest = primary forest Kis??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02T10:07:43.500" idx="61">
    <p:pos x="6188" y="935"/>
    <p:text>regenerating forest = secondary forest Kis?
forest = primary forest Kis??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01T23:34:20.859" idx="47">
    <p:pos x="10" y="10"/>
    <p:text>Légende à traduire</p:text>
  </p:cm>
  <p:cm authorId="0" dt="2013-09-02T01:27:23.468" idx="48">
    <p:pos x="146" y="146"/>
    <p:text>Savane herbeuse = grassland???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01T23:34:20.859" idx="62">
    <p:pos x="10" y="10"/>
    <p:text>Légende à traduire</p:text>
  </p:cm>
  <p:cm authorId="0" dt="2013-09-02T01:27:23.468" idx="63">
    <p:pos x="146" y="146"/>
    <p:text>Savane herbeuse = grassland???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01T23:34:20.859" idx="64">
    <p:pos x="10" y="10"/>
    <p:text>Légende à traduire</p:text>
  </p:cm>
  <p:cm authorId="0" dt="2013-09-02T01:27:23.468" idx="65">
    <p:pos x="146" y="146"/>
    <p:text>Savane herbeuse = grassland???</p:text>
  </p:cm>
</p:cmLst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0.20186</cdr:x>
      <cdr:y>0.03691</cdr:y>
    </cdr:from>
    <cdr:to>
      <cdr:x>0.29362</cdr:x>
      <cdr:y>0.11072</cdr:y>
    </cdr:to>
    <cdr:sp macro="" textlink="">
      <cdr:nvSpPr>
        <cdr:cNvPr id="2" name="Flèche courbée vers la gauche 1"/>
        <cdr:cNvSpPr/>
      </cdr:nvSpPr>
      <cdr:spPr>
        <a:xfrm xmlns:a="http://schemas.openxmlformats.org/drawingml/2006/main" rot="16200000">
          <a:off x="900100" y="-36004"/>
          <a:ext cx="144016" cy="360040"/>
        </a:xfrm>
        <a:prstGeom xmlns:a="http://schemas.openxmlformats.org/drawingml/2006/main" prst="curvedLeftArrow">
          <a:avLst/>
        </a:prstGeom>
        <a:solidFill xmlns:a="http://schemas.openxmlformats.org/drawingml/2006/main">
          <a:srgbClr val="339933"/>
        </a:solidFill>
        <a:ln xmlns:a="http://schemas.openxmlformats.org/drawingml/2006/main">
          <a:solidFill>
            <a:srgbClr val="33993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0.36702</cdr:x>
      <cdr:y>0.70122</cdr:y>
    </cdr:from>
    <cdr:to>
      <cdr:x>0.45877</cdr:x>
      <cdr:y>0.77503</cdr:y>
    </cdr:to>
    <cdr:sp macro="" textlink="">
      <cdr:nvSpPr>
        <cdr:cNvPr id="3" name="Flèche courbée vers la gauche 2"/>
        <cdr:cNvSpPr/>
      </cdr:nvSpPr>
      <cdr:spPr>
        <a:xfrm xmlns:a="http://schemas.openxmlformats.org/drawingml/2006/main" rot="16200000">
          <a:off x="1548172" y="1260140"/>
          <a:ext cx="144016" cy="360040"/>
        </a:xfrm>
        <a:prstGeom xmlns:a="http://schemas.openxmlformats.org/drawingml/2006/main" prst="curvedLeftArrow">
          <a:avLst/>
        </a:prstGeom>
        <a:solidFill xmlns:a="http://schemas.openxmlformats.org/drawingml/2006/main">
          <a:srgbClr val="6EA0B0"/>
        </a:solidFill>
        <a:ln xmlns:a="http://schemas.openxmlformats.org/drawingml/2006/main" w="19050" cap="flat" cmpd="sng" algn="ctr">
          <a:solidFill>
            <a:srgbClr val="6EA0B0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w Cen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w Cen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w Cen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w Cen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w Cen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w Cen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w Cen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w Cen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0.51383</cdr:x>
      <cdr:y>0.70122</cdr:y>
    </cdr:from>
    <cdr:to>
      <cdr:x>0.60558</cdr:x>
      <cdr:y>0.77503</cdr:y>
    </cdr:to>
    <cdr:sp macro="" textlink="">
      <cdr:nvSpPr>
        <cdr:cNvPr id="4" name="Flèche courbée vers la gauche 3"/>
        <cdr:cNvSpPr/>
      </cdr:nvSpPr>
      <cdr:spPr>
        <a:xfrm xmlns:a="http://schemas.openxmlformats.org/drawingml/2006/main" rot="16200000">
          <a:off x="2124236" y="1260140"/>
          <a:ext cx="144016" cy="360040"/>
        </a:xfrm>
        <a:prstGeom xmlns:a="http://schemas.openxmlformats.org/drawingml/2006/main" prst="curvedLeftArrow">
          <a:avLst/>
        </a:prstGeom>
        <a:solidFill xmlns:a="http://schemas.openxmlformats.org/drawingml/2006/main">
          <a:srgbClr val="6EA0B0"/>
        </a:solidFill>
        <a:ln xmlns:a="http://schemas.openxmlformats.org/drawingml/2006/main" w="19050" cap="flat" cmpd="sng" algn="ctr">
          <a:solidFill>
            <a:srgbClr val="6EA0B0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w Cen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w Cen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w Cen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w Cen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w Cen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w Cen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w Cen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w Cen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0.91549</cdr:y>
    </cdr:from>
    <cdr:to>
      <cdr:x>0.6575</cdr:x>
      <cdr:y>0.97229</cdr:y>
    </cdr:to>
    <cdr:pic>
      <cdr:nvPicPr>
        <cdr:cNvPr id="3" name="Picture 6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lc="http://schemas.openxmlformats.org/drawingml/2006/lockedCanvas" xmlns="" xmlns:a14="http://schemas.microsoft.com/office/drawing/2010/main" xmlns:p="http://schemas.openxmlformats.org/presentationml/2006/main" val="0"/>
            </a:ext>
          </a:extLst>
        </a:blip>
        <a:srcRect xmlns:a="http://schemas.openxmlformats.org/drawingml/2006/main" r="62910"/>
        <a:stretch xmlns:a="http://schemas.openxmlformats.org/drawingml/2006/main"/>
      </cdr:blipFill>
      <cdr:spPr bwMode="auto">
        <a:xfrm xmlns:a="http://schemas.openxmlformats.org/drawingml/2006/main">
          <a:off x="5076056" y="4680520"/>
          <a:ext cx="936104" cy="2903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solidFill>
            <a:sysClr val="windowText" lastClr="000000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>
              <a:solidFill>
                <a:schemeClr val="accent1"/>
              </a:solidFill>
            </a14:hiddenFill>
          </a:ext>
          <a:ext uri="{AF507438-7753-43E0-B8FC-AC1667EBCBE1}">
            <a14:hiddenEffects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0.06121</cdr:x>
      <cdr:y>0.16</cdr:y>
    </cdr:from>
    <cdr:to>
      <cdr:x>0.60043</cdr:x>
      <cdr:y>0.93049</cdr:y>
    </cdr:to>
    <cdr:pic>
      <cdr:nvPicPr>
        <cdr:cNvPr id="2" name="Image 1" descr="classes&amp;urban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2048" y="791941"/>
          <a:ext cx="3805808" cy="381357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CA8C2-BC9D-46EF-B8D2-7A7DFDE2D33A}" type="datetimeFigureOut">
              <a:rPr lang="fr-BE" smtClean="0"/>
              <a:pPr/>
              <a:t>19/12/2013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3FFAD-9177-4467-A1AA-B46793B55003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03090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385006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385006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385006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385006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385006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385006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Kisangani: Nord-est, traversée par le fleuve Congo, 3</a:t>
            </a:r>
            <a:r>
              <a:rPr lang="fr-BE" baseline="30000" dirty="0" smtClean="0"/>
              <a:t>e</a:t>
            </a:r>
            <a:r>
              <a:rPr lang="fr-BE" dirty="0" smtClean="0"/>
              <a:t> place économique après Kinshasa et </a:t>
            </a:r>
            <a:r>
              <a:rPr lang="fr-BE" dirty="0" err="1" smtClean="0"/>
              <a:t>Lubum</a:t>
            </a:r>
            <a:r>
              <a:rPr lang="fr-BE" dirty="0" smtClean="0"/>
              <a:t>, carrefour commercial, manioc = culture la plus importante, origine: forêt ombrophile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829107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Spot: étendue 60 x 60 km,</a:t>
            </a:r>
            <a:r>
              <a:rPr lang="fr-BE" baseline="0" dirty="0" smtClean="0"/>
              <a:t> 4 bandes, résolution spatiale: 10 x 10 m</a:t>
            </a:r>
            <a:endParaRPr lang="fr-BE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Echelle graphique (&gt;&lt; numérique)</a:t>
            </a:r>
          </a:p>
          <a:p>
            <a:r>
              <a:rPr lang="fr-BE" dirty="0" smtClean="0"/>
              <a:t>2 cas d’étude contrastés.</a:t>
            </a:r>
          </a:p>
          <a:p>
            <a:r>
              <a:rPr lang="fr-BE" dirty="0" err="1" smtClean="0"/>
              <a:t>Lubum</a:t>
            </a:r>
            <a:r>
              <a:rPr lang="fr-BE" dirty="0" smtClean="0"/>
              <a:t> </a:t>
            </a:r>
            <a:r>
              <a:rPr lang="fr-BE" dirty="0" err="1" smtClean="0"/>
              <a:t>suburban</a:t>
            </a:r>
            <a:r>
              <a:rPr lang="fr-BE" baseline="0" dirty="0" smtClean="0"/>
              <a:t> + </a:t>
            </a:r>
            <a:r>
              <a:rPr lang="fr-BE" baseline="0" dirty="0" err="1" smtClean="0"/>
              <a:t>urban</a:t>
            </a:r>
            <a:r>
              <a:rPr lang="fr-BE" baseline="0" dirty="0" smtClean="0"/>
              <a:t> : 27 331 Ha in 2008(09), sud-est, climat subtropical humide, 1 800 000 habitants (2013), industries et mines</a:t>
            </a:r>
          </a:p>
          <a:p>
            <a:r>
              <a:rPr lang="fr-BE" baseline="0" dirty="0" err="1" smtClean="0"/>
              <a:t>Kisan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suburban</a:t>
            </a:r>
            <a:r>
              <a:rPr lang="fr-BE" baseline="0" dirty="0" smtClean="0"/>
              <a:t> + </a:t>
            </a:r>
            <a:r>
              <a:rPr lang="fr-BE" baseline="0" dirty="0" err="1" smtClean="0"/>
              <a:t>urban</a:t>
            </a:r>
            <a:r>
              <a:rPr lang="fr-BE" baseline="0" dirty="0" smtClean="0"/>
              <a:t> : 5 406 Ha in 2010, nord-est, climat équatorial, 1 300 000 habitants (2011), commerce informel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084426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Lubum</a:t>
            </a:r>
            <a:r>
              <a:rPr lang="fr-BE" dirty="0" smtClean="0"/>
              <a:t>:</a:t>
            </a:r>
            <a:r>
              <a:rPr lang="fr-BE" baseline="0" dirty="0" smtClean="0"/>
              <a:t> forêt claire</a:t>
            </a:r>
          </a:p>
          <a:p>
            <a:r>
              <a:rPr lang="fr-BE" baseline="0" dirty="0" err="1" smtClean="0"/>
              <a:t>Kisan</a:t>
            </a:r>
            <a:r>
              <a:rPr lang="fr-BE" baseline="0" dirty="0" smtClean="0"/>
              <a:t>: forêt dense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08442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dirty="0" smtClean="0">
                <a:solidFill>
                  <a:srgbClr val="FF0000"/>
                </a:solidFill>
              </a:rPr>
              <a:t>!!!! Feu = surfaces brûlées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Match</a:t>
            </a:r>
            <a:r>
              <a:rPr lang="fr-BE" dirty="0" smtClean="0"/>
              <a:t> the </a:t>
            </a:r>
            <a:r>
              <a:rPr lang="fr-BE" dirty="0" err="1" smtClean="0"/>
              <a:t>field</a:t>
            </a:r>
            <a:r>
              <a:rPr lang="fr-BE" dirty="0" smtClean="0"/>
              <a:t> points </a:t>
            </a:r>
            <a:r>
              <a:rPr lang="fr-BE" dirty="0" err="1" smtClean="0"/>
              <a:t>with</a:t>
            </a:r>
            <a:r>
              <a:rPr lang="fr-BE" dirty="0" smtClean="0"/>
              <a:t> the </a:t>
            </a:r>
            <a:r>
              <a:rPr lang="fr-BE" dirty="0" err="1" smtClean="0"/>
              <a:t>built</a:t>
            </a:r>
            <a:r>
              <a:rPr lang="fr-BE" dirty="0" smtClean="0"/>
              <a:t> area proportion, in </a:t>
            </a:r>
            <a:r>
              <a:rPr lang="fr-BE" dirty="0" err="1" smtClean="0"/>
              <a:t>order</a:t>
            </a:r>
            <a:r>
              <a:rPr lang="fr-BE" dirty="0" smtClean="0"/>
              <a:t> to know </a:t>
            </a:r>
            <a:r>
              <a:rPr lang="fr-BE" dirty="0" err="1" smtClean="0"/>
              <a:t>which</a:t>
            </a:r>
            <a:r>
              <a:rPr lang="fr-BE" dirty="0" smtClean="0"/>
              <a:t> </a:t>
            </a:r>
            <a:r>
              <a:rPr lang="fr-BE" dirty="0" err="1" smtClean="0"/>
              <a:t>thresholds</a:t>
            </a:r>
            <a:r>
              <a:rPr lang="fr-BE" dirty="0" smtClean="0"/>
              <a:t> </a:t>
            </a:r>
            <a:r>
              <a:rPr lang="fr-BE" dirty="0" err="1" smtClean="0"/>
              <a:t>maximize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number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field</a:t>
            </a:r>
            <a:r>
              <a:rPr lang="fr-BE" baseline="0" dirty="0" smtClean="0"/>
              <a:t> points </a:t>
            </a:r>
            <a:r>
              <a:rPr lang="fr-BE" baseline="0" dirty="0" err="1" smtClean="0"/>
              <a:t>well</a:t>
            </a:r>
            <a:r>
              <a:rPr lang="fr-BE" baseline="0" dirty="0" smtClean="0"/>
              <a:t> </a:t>
            </a:r>
            <a:r>
              <a:rPr lang="fr-BE" baseline="0" dirty="0" err="1" smtClean="0">
                <a:solidFill>
                  <a:srgbClr val="FF0000"/>
                </a:solidFill>
              </a:rPr>
              <a:t>classed</a:t>
            </a:r>
            <a:r>
              <a:rPr lang="fr-BE" baseline="0" dirty="0" smtClean="0"/>
              <a:t>.</a:t>
            </a:r>
            <a:endParaRPr lang="fr-BE" dirty="0" smtClean="0"/>
          </a:p>
          <a:p>
            <a:r>
              <a:rPr lang="fr-BE" dirty="0" smtClean="0"/>
              <a:t>K = 0.81 = </a:t>
            </a:r>
            <a:r>
              <a:rPr lang="fr-BE" dirty="0" err="1" smtClean="0"/>
              <a:t>very</a:t>
            </a:r>
            <a:r>
              <a:rPr lang="fr-BE" dirty="0" smtClean="0"/>
              <a:t> good </a:t>
            </a:r>
            <a:r>
              <a:rPr lang="fr-BE" dirty="0" err="1" smtClean="0"/>
              <a:t>according</a:t>
            </a:r>
            <a:r>
              <a:rPr lang="fr-BE" dirty="0" smtClean="0"/>
              <a:t> to </a:t>
            </a:r>
            <a:r>
              <a:rPr lang="fr-BE" dirty="0" err="1" smtClean="0"/>
              <a:t>Landis</a:t>
            </a:r>
            <a:r>
              <a:rPr lang="fr-BE" dirty="0" smtClean="0"/>
              <a:t> and Koch, 1977 (The </a:t>
            </a:r>
            <a:r>
              <a:rPr lang="fr-BE" dirty="0" err="1" smtClean="0"/>
              <a:t>Measurement</a:t>
            </a:r>
            <a:r>
              <a:rPr lang="fr-BE" dirty="0" smtClean="0"/>
              <a:t> of Observer</a:t>
            </a:r>
            <a:r>
              <a:rPr lang="fr-BE" baseline="0" dirty="0" smtClean="0"/>
              <a:t> agreement for </a:t>
            </a:r>
            <a:r>
              <a:rPr lang="fr-BE" baseline="0" dirty="0" err="1" smtClean="0"/>
              <a:t>categorical</a:t>
            </a:r>
            <a:r>
              <a:rPr lang="fr-BE" baseline="0" dirty="0" smtClean="0"/>
              <a:t> data. </a:t>
            </a:r>
            <a:r>
              <a:rPr lang="fr-BE" baseline="0" dirty="0" err="1" smtClean="0"/>
              <a:t>Biometrics</a:t>
            </a:r>
            <a:r>
              <a:rPr lang="fr-BE" baseline="0" dirty="0" smtClean="0"/>
              <a:t>, 33, 159-174)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82910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Problème</a:t>
            </a:r>
            <a:r>
              <a:rPr lang="fr-BE" baseline="0" dirty="0" smtClean="0"/>
              <a:t> 1: augmentation pop.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814186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+ et – par rapport à la surface de 2002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Ligné = </a:t>
            </a:r>
            <a:r>
              <a:rPr lang="fr-BE" dirty="0" err="1" smtClean="0"/>
              <a:t>lined</a:t>
            </a:r>
            <a:endParaRPr lang="en-US" dirty="0" smtClean="0"/>
          </a:p>
          <a:p>
            <a:r>
              <a:rPr lang="fr-BE" dirty="0" err="1" smtClean="0"/>
              <a:t>unlined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Ligné = </a:t>
            </a:r>
            <a:r>
              <a:rPr lang="fr-BE" dirty="0" err="1" smtClean="0"/>
              <a:t>lined</a:t>
            </a:r>
            <a:endParaRPr lang="en-US" dirty="0" smtClean="0"/>
          </a:p>
          <a:p>
            <a:r>
              <a:rPr lang="fr-BE" dirty="0" err="1" smtClean="0"/>
              <a:t>unlined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Imperceptible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dirty="0" smtClean="0"/>
              <a:t>Kisangani: </a:t>
            </a:r>
            <a:r>
              <a:rPr lang="fr-BE" b="1" dirty="0" err="1" smtClean="0"/>
              <a:t>suburban</a:t>
            </a:r>
            <a:r>
              <a:rPr lang="fr-BE" b="0" dirty="0" smtClean="0"/>
              <a:t>: </a:t>
            </a:r>
            <a:r>
              <a:rPr lang="fr-BE" b="0" dirty="0" err="1" smtClean="0"/>
              <a:t>fields</a:t>
            </a:r>
            <a:r>
              <a:rPr lang="fr-BE" b="0" dirty="0" smtClean="0"/>
              <a:t> &gt; </a:t>
            </a:r>
            <a:r>
              <a:rPr lang="fr-BE" b="0" dirty="0" err="1" smtClean="0"/>
              <a:t>Built</a:t>
            </a:r>
            <a:r>
              <a:rPr lang="fr-BE" b="1" dirty="0" smtClean="0"/>
              <a:t>; </a:t>
            </a:r>
            <a:r>
              <a:rPr lang="fr-BE" b="1" dirty="0" err="1" smtClean="0"/>
              <a:t>urban</a:t>
            </a:r>
            <a:r>
              <a:rPr lang="fr-BE" b="0" dirty="0" smtClean="0"/>
              <a:t>:</a:t>
            </a:r>
            <a:r>
              <a:rPr lang="fr-BE" b="1" dirty="0" smtClean="0"/>
              <a:t> </a:t>
            </a:r>
            <a:r>
              <a:rPr lang="fr-BE" b="0" dirty="0" err="1" smtClean="0"/>
              <a:t>fields</a:t>
            </a:r>
            <a:r>
              <a:rPr lang="fr-BE" b="0" baseline="0" dirty="0" smtClean="0"/>
              <a:t> = </a:t>
            </a:r>
            <a:r>
              <a:rPr lang="fr-BE" b="0" baseline="0" dirty="0" err="1" smtClean="0"/>
              <a:t>Built</a:t>
            </a:r>
            <a:r>
              <a:rPr lang="fr-BE" b="0" baseline="0" dirty="0" smtClean="0"/>
              <a:t>, </a:t>
            </a:r>
            <a:r>
              <a:rPr lang="fr-BE" b="0" baseline="0" dirty="0" err="1" smtClean="0"/>
              <a:t>urban</a:t>
            </a:r>
            <a:r>
              <a:rPr lang="fr-BE" b="0" baseline="0" dirty="0" smtClean="0"/>
              <a:t> </a:t>
            </a:r>
            <a:r>
              <a:rPr lang="fr-BE" b="0" baseline="0" dirty="0" err="1" smtClean="0"/>
              <a:t>expanding</a:t>
            </a:r>
            <a:r>
              <a:rPr lang="fr-BE" b="0" baseline="0" dirty="0" smtClean="0"/>
              <a:t> on </a:t>
            </a:r>
            <a:r>
              <a:rPr lang="fr-BE" b="0" baseline="0" dirty="0" err="1" smtClean="0"/>
              <a:t>wetlands</a:t>
            </a:r>
            <a:r>
              <a:rPr lang="fr-BE" b="0" baseline="0" dirty="0" smtClean="0"/>
              <a:t>, </a:t>
            </a:r>
            <a:r>
              <a:rPr lang="fr-BE" b="0" baseline="0" dirty="0" err="1" smtClean="0"/>
              <a:t>which</a:t>
            </a:r>
            <a:r>
              <a:rPr lang="fr-BE" b="0" baseline="0" dirty="0" smtClean="0"/>
              <a:t> </a:t>
            </a:r>
            <a:r>
              <a:rPr lang="fr-BE" b="0" baseline="0" dirty="0" err="1" smtClean="0"/>
              <a:t>could</a:t>
            </a:r>
            <a:r>
              <a:rPr lang="fr-BE" b="0" baseline="0" dirty="0" smtClean="0"/>
              <a:t> </a:t>
            </a:r>
            <a:r>
              <a:rPr lang="fr-BE" b="0" baseline="0" dirty="0" err="1" smtClean="0"/>
              <a:t>be</a:t>
            </a:r>
            <a:r>
              <a:rPr lang="fr-BE" b="0" baseline="0" dirty="0" smtClean="0"/>
              <a:t> a </a:t>
            </a:r>
            <a:r>
              <a:rPr lang="fr-BE" b="0" baseline="0" dirty="0" err="1" smtClean="0"/>
              <a:t>problem</a:t>
            </a:r>
            <a:r>
              <a:rPr lang="fr-BE" b="0" baseline="0" dirty="0" smtClean="0"/>
              <a:t> for the </a:t>
            </a:r>
            <a:r>
              <a:rPr lang="fr-BE" b="0" baseline="0" dirty="0" err="1" smtClean="0"/>
              <a:t>stability</a:t>
            </a:r>
            <a:r>
              <a:rPr lang="fr-BE" b="0" baseline="0" dirty="0" smtClean="0"/>
              <a:t> of </a:t>
            </a:r>
            <a:r>
              <a:rPr lang="fr-BE" b="0" baseline="0" dirty="0" err="1" smtClean="0"/>
              <a:t>settlements</a:t>
            </a:r>
            <a:r>
              <a:rPr lang="fr-BE" b="0" baseline="0" dirty="0" smtClean="0"/>
              <a:t> and for </a:t>
            </a:r>
            <a:r>
              <a:rPr lang="fr-BE" b="0" baseline="0" dirty="0" err="1" smtClean="0"/>
              <a:t>sanitation</a:t>
            </a:r>
            <a:endParaRPr lang="fr-BE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dirty="0" err="1" smtClean="0"/>
              <a:t>Lubum</a:t>
            </a:r>
            <a:r>
              <a:rPr lang="fr-BE" b="1" dirty="0" smtClean="0"/>
              <a:t>: </a:t>
            </a:r>
            <a:r>
              <a:rPr lang="fr-BE" b="1" dirty="0" err="1" smtClean="0"/>
              <a:t>suburban</a:t>
            </a:r>
            <a:r>
              <a:rPr lang="fr-BE" baseline="0" dirty="0" smtClean="0"/>
              <a:t>: </a:t>
            </a:r>
            <a:r>
              <a:rPr lang="fr-BE" baseline="0" dirty="0" err="1" smtClean="0"/>
              <a:t>burned</a:t>
            </a:r>
            <a:r>
              <a:rPr lang="fr-BE" baseline="0" dirty="0" smtClean="0"/>
              <a:t> areas &gt; </a:t>
            </a:r>
            <a:r>
              <a:rPr lang="fr-BE" baseline="0" dirty="0" err="1" smtClean="0"/>
              <a:t>Built</a:t>
            </a:r>
            <a:r>
              <a:rPr lang="fr-BE" baseline="0" dirty="0" smtClean="0"/>
              <a:t> </a:t>
            </a:r>
            <a:r>
              <a:rPr lang="fr-BE" b="1" baseline="0" dirty="0" smtClean="0"/>
              <a:t>(id.)</a:t>
            </a:r>
            <a:r>
              <a:rPr lang="fr-BE" baseline="0" dirty="0" smtClean="0"/>
              <a:t>; </a:t>
            </a:r>
            <a:r>
              <a:rPr lang="fr-BE" b="1" baseline="0" dirty="0" err="1" smtClean="0"/>
              <a:t>urban</a:t>
            </a:r>
            <a:r>
              <a:rPr lang="fr-BE" baseline="0" dirty="0" smtClean="0"/>
              <a:t>: </a:t>
            </a:r>
            <a:r>
              <a:rPr lang="fr-BE" baseline="0" dirty="0" err="1" smtClean="0"/>
              <a:t>Built</a:t>
            </a:r>
            <a:r>
              <a:rPr lang="fr-BE" baseline="0" dirty="0" smtClean="0"/>
              <a:t> &gt; </a:t>
            </a:r>
            <a:r>
              <a:rPr lang="fr-BE" baseline="0" dirty="0" err="1" smtClean="0"/>
              <a:t>burned</a:t>
            </a:r>
            <a:r>
              <a:rPr lang="fr-BE" baseline="0" dirty="0" smtClean="0"/>
              <a:t> areas </a:t>
            </a:r>
            <a:r>
              <a:rPr lang="fr-BE" b="1" baseline="0" dirty="0" smtClean="0"/>
              <a:t>(</a:t>
            </a:r>
            <a:r>
              <a:rPr lang="fr-BE" b="1" baseline="0" dirty="0" err="1" smtClean="0"/>
              <a:t>diff</a:t>
            </a:r>
            <a:r>
              <a:rPr lang="fr-BE" b="1" baseline="0" dirty="0" smtClean="0"/>
              <a:t>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baseline="0" dirty="0" smtClean="0"/>
              <a:t>-&gt; in Kisangani, </a:t>
            </a:r>
            <a:r>
              <a:rPr lang="fr-BE" b="0" baseline="0" dirty="0" err="1" smtClean="0"/>
              <a:t>urban</a:t>
            </a:r>
            <a:r>
              <a:rPr lang="fr-BE" b="0" baseline="0" dirty="0" smtClean="0"/>
              <a:t> </a:t>
            </a:r>
            <a:r>
              <a:rPr lang="fr-BE" b="0" baseline="0" dirty="0" err="1" smtClean="0"/>
              <a:t>expands</a:t>
            </a:r>
            <a:r>
              <a:rPr lang="fr-BE" b="0" baseline="0" dirty="0" smtClean="0"/>
              <a:t> more on </a:t>
            </a:r>
            <a:r>
              <a:rPr lang="fr-BE" b="0" baseline="0" dirty="0" err="1" smtClean="0"/>
              <a:t>fields</a:t>
            </a:r>
            <a:r>
              <a:rPr lang="fr-BE" b="0" baseline="0" dirty="0" smtClean="0"/>
              <a:t> </a:t>
            </a:r>
            <a:r>
              <a:rPr lang="fr-BE" b="0" baseline="0" dirty="0" err="1" smtClean="0"/>
              <a:t>than</a:t>
            </a:r>
            <a:r>
              <a:rPr lang="fr-BE" b="0" baseline="0" dirty="0" smtClean="0"/>
              <a:t> in Lubumbashi </a:t>
            </a:r>
            <a:r>
              <a:rPr lang="fr-BE" b="0" baseline="0" dirty="0" err="1" smtClean="0"/>
              <a:t>where</a:t>
            </a:r>
            <a:r>
              <a:rPr lang="fr-BE" b="0" baseline="0" dirty="0" smtClean="0"/>
              <a:t> </a:t>
            </a:r>
            <a:r>
              <a:rPr lang="fr-BE" b="0" baseline="0" dirty="0" err="1" smtClean="0"/>
              <a:t>urban</a:t>
            </a:r>
            <a:r>
              <a:rPr lang="fr-BE" b="0" baseline="0" dirty="0" smtClean="0"/>
              <a:t> </a:t>
            </a:r>
            <a:r>
              <a:rPr lang="fr-BE" b="0" baseline="0" dirty="0" err="1" smtClean="0"/>
              <a:t>expands</a:t>
            </a:r>
            <a:r>
              <a:rPr lang="fr-BE" b="0" baseline="0" dirty="0" smtClean="0"/>
              <a:t> on </a:t>
            </a:r>
            <a:r>
              <a:rPr lang="fr-BE" b="0" baseline="0" dirty="0" err="1" smtClean="0"/>
              <a:t>previously</a:t>
            </a:r>
            <a:r>
              <a:rPr lang="fr-BE" b="0" baseline="0" dirty="0" smtClean="0"/>
              <a:t> </a:t>
            </a:r>
            <a:r>
              <a:rPr lang="fr-BE" b="0" baseline="0" dirty="0" err="1" smtClean="0"/>
              <a:t>well</a:t>
            </a:r>
            <a:r>
              <a:rPr lang="fr-BE" b="0" baseline="0" dirty="0" smtClean="0"/>
              <a:t> </a:t>
            </a:r>
            <a:r>
              <a:rPr lang="fr-BE" b="0" baseline="0" dirty="0" err="1" smtClean="0"/>
              <a:t>built</a:t>
            </a:r>
            <a:r>
              <a:rPr lang="fr-BE" b="0" baseline="0" dirty="0" smtClean="0"/>
              <a:t> surfaces</a:t>
            </a:r>
            <a:endParaRPr lang="fr-BE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err="1" smtClean="0"/>
              <a:t>Fact</a:t>
            </a:r>
            <a:r>
              <a:rPr lang="fr-BE" baseline="0" dirty="0" smtClean="0"/>
              <a:t>: augmentation pop.</a:t>
            </a:r>
            <a:endParaRPr lang="en-US" dirty="0" smtClean="0"/>
          </a:p>
          <a:p>
            <a:r>
              <a:rPr lang="fr-BE" dirty="0" smtClean="0"/>
              <a:t>Après, dire ce que j’étudie -&gt; 10villes -&gt; Lubumbashi &amp; </a:t>
            </a:r>
            <a:r>
              <a:rPr lang="fr-BE" dirty="0" err="1" smtClean="0"/>
              <a:t>Kisangan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Enclavé: </a:t>
            </a:r>
            <a:r>
              <a:rPr lang="fr-BE" smtClean="0"/>
              <a:t>landlocked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Enclavé: </a:t>
            </a:r>
            <a:r>
              <a:rPr lang="fr-BE" smtClean="0"/>
              <a:t>landlocked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Enclavé: </a:t>
            </a:r>
            <a:r>
              <a:rPr lang="fr-BE" smtClean="0"/>
              <a:t>landlocked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677993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Effect</a:t>
            </a:r>
            <a:r>
              <a:rPr lang="fr-BE" dirty="0" smtClean="0"/>
              <a:t> of </a:t>
            </a:r>
            <a:r>
              <a:rPr lang="fr-BE" dirty="0" err="1" smtClean="0"/>
              <a:t>urbanization</a:t>
            </a:r>
            <a:r>
              <a:rPr lang="fr-BE" dirty="0" smtClean="0"/>
              <a:t>: to the </a:t>
            </a:r>
            <a:r>
              <a:rPr lang="fr-BE" dirty="0" err="1" smtClean="0"/>
              <a:t>detriment</a:t>
            </a:r>
            <a:r>
              <a:rPr lang="fr-BE" dirty="0" smtClean="0"/>
              <a:t> of </a:t>
            </a:r>
            <a:r>
              <a:rPr lang="fr-BE" dirty="0" err="1" smtClean="0"/>
              <a:t>what</a:t>
            </a:r>
            <a:r>
              <a:rPr lang="fr-BE" dirty="0" smtClean="0"/>
              <a:t>?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3850061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38500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Prob</a:t>
            </a:r>
            <a:r>
              <a:rPr lang="fr-BE" dirty="0" smtClean="0"/>
              <a:t>. 2: Manque données (dernière carte = 1984)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4083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Prob</a:t>
            </a:r>
            <a:r>
              <a:rPr lang="fr-BE" dirty="0" smtClean="0"/>
              <a:t>. 3: Manque </a:t>
            </a:r>
            <a:r>
              <a:rPr lang="fr-BE" dirty="0" err="1" smtClean="0"/>
              <a:t>défs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384465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diagram is often used to describe this argument, where three circles overlap, and the triangle, where all three overlap, is then seen as the anchor of sustainability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814186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385006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FAD-9177-4467-A1AA-B46793B55003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38500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5700D5-E91F-4F90-9D14-7D5C0CE6D724}" type="datetime1">
              <a:rPr lang="fr-BE" smtClean="0"/>
              <a:pPr/>
              <a:t>19/12/2013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DC56-2E79-442C-9E4D-C49A04DF354D}" type="datetime1">
              <a:rPr lang="fr-BE" smtClean="0"/>
              <a:pPr/>
              <a:t>19/12/2013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F114B37-D0B7-4997-A969-E0BE90729B31}" type="datetime1">
              <a:rPr lang="fr-BE" smtClean="0"/>
              <a:pPr/>
              <a:t>19/12/2013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6997-5E44-4FBA-91DF-A6D86D9EC237}" type="datetime1">
              <a:rPr lang="fr-BE" smtClean="0"/>
              <a:pPr/>
              <a:t>19/12/2013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80FC-EA29-4ACB-B077-B935AD0327CE}" type="datetime1">
              <a:rPr lang="fr-BE" smtClean="0"/>
              <a:pPr/>
              <a:t>19/12/2013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718A1F-15B5-4B4C-8E71-4E03B3E90F39}" type="datetime1">
              <a:rPr lang="fr-BE" smtClean="0"/>
              <a:pPr/>
              <a:t>19/12/2013</a:t>
            </a:fld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68D1B4-DDAC-4BDA-B0F6-29685243F587}" type="datetime1">
              <a:rPr lang="fr-BE" smtClean="0"/>
              <a:pPr/>
              <a:t>19/12/2013</a:t>
            </a:fld>
            <a:endParaRPr lang="fr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392B-0F8B-4B45-A74E-386757A9D5DD}" type="datetime1">
              <a:rPr lang="fr-BE" smtClean="0"/>
              <a:pPr/>
              <a:t>19/12/2013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8896-B738-4CE7-8C8D-7471AAA8CDD2}" type="datetime1">
              <a:rPr lang="fr-BE" smtClean="0"/>
              <a:pPr/>
              <a:t>19/12/2013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1CB0-F706-4211-8932-6538EFA32DD5}" type="datetime1">
              <a:rPr lang="fr-BE" smtClean="0"/>
              <a:pPr/>
              <a:t>19/12/2013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4C9EEC1-2AA0-45F5-A65E-88480F155424}" type="datetime1">
              <a:rPr lang="fr-BE" smtClean="0"/>
              <a:pPr/>
              <a:t>19/12/2013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8D6D41-7E66-4F9C-A75F-74D1EE0059B3}" type="datetime1">
              <a:rPr lang="fr-BE" smtClean="0"/>
              <a:pPr/>
              <a:t>19/12/2013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961193-7044-4F11-8408-786D20FC0B7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4.xml"/><Relationship Id="rId5" Type="http://schemas.openxmlformats.org/officeDocument/2006/relationships/image" Target="../media/image29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6.xml"/><Relationship Id="rId5" Type="http://schemas.openxmlformats.org/officeDocument/2006/relationships/image" Target="../media/image36.jpeg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chart" Target="../charts/char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3068960"/>
            <a:ext cx="8026614" cy="20448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 cap="none" dirty="0" smtClean="0"/>
              <a:t>Le patron </a:t>
            </a:r>
            <a:r>
              <a:rPr lang="en-US" sz="3400" cap="none" dirty="0" err="1" smtClean="0"/>
              <a:t>urbain</a:t>
            </a:r>
            <a:r>
              <a:rPr lang="en-US" sz="3400" cap="none" dirty="0" smtClean="0"/>
              <a:t>, un </a:t>
            </a:r>
            <a:r>
              <a:rPr lang="en-US" sz="3400" cap="none" dirty="0" err="1" smtClean="0"/>
              <a:t>facteur</a:t>
            </a:r>
            <a:r>
              <a:rPr lang="en-US" sz="3400" cap="none" dirty="0" smtClean="0"/>
              <a:t> </a:t>
            </a:r>
            <a:r>
              <a:rPr lang="en-US" sz="3400" cap="none" dirty="0" err="1" smtClean="0"/>
              <a:t>influençant</a:t>
            </a:r>
            <a:r>
              <a:rPr lang="en-US" sz="3400" cap="none" dirty="0" smtClean="0"/>
              <a:t> </a:t>
            </a:r>
            <a:r>
              <a:rPr lang="en-US" sz="3400" cap="none" dirty="0" err="1" smtClean="0"/>
              <a:t>l’impact</a:t>
            </a:r>
            <a:r>
              <a:rPr lang="en-US" sz="3400" cap="none" dirty="0" smtClean="0"/>
              <a:t> de </a:t>
            </a:r>
            <a:r>
              <a:rPr lang="en-US" sz="3400" cap="none" dirty="0" err="1" smtClean="0"/>
              <a:t>l’urbanisation</a:t>
            </a:r>
            <a:r>
              <a:rPr lang="en-US" sz="3400" cap="none" dirty="0" smtClean="0"/>
              <a:t> </a:t>
            </a:r>
            <a:r>
              <a:rPr lang="en-US" sz="3400" cap="none" dirty="0" err="1" smtClean="0"/>
              <a:t>sur</a:t>
            </a:r>
            <a:r>
              <a:rPr lang="en-US" sz="3400" cap="none" dirty="0" smtClean="0"/>
              <a:t> les </a:t>
            </a:r>
            <a:r>
              <a:rPr lang="en-US" sz="3400" cap="none" dirty="0" err="1" smtClean="0"/>
              <a:t>écosystèmes</a:t>
            </a:r>
            <a:r>
              <a:rPr lang="en-US" sz="3400" cap="none" dirty="0" smtClean="0"/>
              <a:t>:                                                        </a:t>
            </a:r>
            <a:br>
              <a:rPr lang="en-US" sz="3400" cap="none" dirty="0" smtClean="0"/>
            </a:br>
            <a:r>
              <a:rPr lang="en-US" sz="1000" cap="none" dirty="0" smtClean="0"/>
              <a:t>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600" cap="none" dirty="0" err="1" smtClean="0"/>
              <a:t>Une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analyse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diachronique</a:t>
            </a:r>
            <a:r>
              <a:rPr lang="en-US" sz="2600" cap="none" dirty="0" smtClean="0"/>
              <a:t> de la </a:t>
            </a:r>
            <a:r>
              <a:rPr lang="en-US" sz="2600" cap="none" dirty="0" err="1" smtClean="0"/>
              <a:t>dynamique</a:t>
            </a:r>
            <a:r>
              <a:rPr lang="en-US" sz="2600" cap="none" dirty="0" smtClean="0"/>
              <a:t> de </a:t>
            </a:r>
            <a:r>
              <a:rPr lang="en-US" sz="2600" cap="none" dirty="0" err="1" smtClean="0"/>
              <a:t>deux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villes</a:t>
            </a:r>
            <a:r>
              <a:rPr lang="en-US" sz="2600" cap="none" dirty="0" smtClean="0"/>
              <a:t>: Kisangani et </a:t>
            </a:r>
            <a:r>
              <a:rPr lang="en-US" sz="2600" cap="none" dirty="0"/>
              <a:t>L</a:t>
            </a:r>
            <a:r>
              <a:rPr lang="en-US" sz="2600" cap="none" dirty="0" smtClean="0"/>
              <a:t>ubumbashi </a:t>
            </a:r>
            <a:r>
              <a:rPr lang="en-US" sz="2000" cap="none" dirty="0" smtClean="0"/>
              <a:t>(</a:t>
            </a:r>
            <a:r>
              <a:rPr lang="en-US" sz="2000" cap="none" dirty="0" err="1" smtClean="0"/>
              <a:t>République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Démocratique</a:t>
            </a:r>
            <a:r>
              <a:rPr lang="en-US" sz="2000" cap="none" dirty="0" smtClean="0"/>
              <a:t> du Congo)</a:t>
            </a:r>
            <a:endParaRPr lang="fr-BE" sz="2600" cap="small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62200" y="5949280"/>
            <a:ext cx="5378152" cy="90872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BE" sz="1800" dirty="0" smtClean="0"/>
              <a:t>André M., </a:t>
            </a:r>
          </a:p>
          <a:p>
            <a:pPr>
              <a:spcBef>
                <a:spcPts val="600"/>
              </a:spcBef>
            </a:pPr>
            <a:r>
              <a:rPr lang="en-US" sz="1800" dirty="0" err="1" smtClean="0"/>
              <a:t>Mahy</a:t>
            </a:r>
            <a:r>
              <a:rPr lang="fr-BE" sz="1800" dirty="0" smtClean="0"/>
              <a:t> G., Lejeune P., Maréchal J., </a:t>
            </a:r>
            <a:r>
              <a:rPr lang="fr-BE" sz="1800" dirty="0" err="1" smtClean="0"/>
              <a:t>Meniko</a:t>
            </a:r>
            <a:r>
              <a:rPr lang="fr-BE" sz="1800" dirty="0" smtClean="0"/>
              <a:t> J.-P., </a:t>
            </a:r>
            <a:r>
              <a:rPr lang="fr-BE" sz="1800" dirty="0" err="1" smtClean="0"/>
              <a:t>Bogaert</a:t>
            </a:r>
            <a:r>
              <a:rPr lang="fr-BE" sz="1800" dirty="0" smtClean="0"/>
              <a:t> J.</a:t>
            </a:r>
            <a:endParaRPr lang="fr-BE" sz="1800" dirty="0"/>
          </a:p>
        </p:txBody>
      </p:sp>
      <p:pic>
        <p:nvPicPr>
          <p:cNvPr id="4" name="Image 3" descr="Visuel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348" y="5373216"/>
            <a:ext cx="1588650" cy="16845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84168" y="1700808"/>
            <a:ext cx="277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i="1" dirty="0" smtClean="0"/>
              <a:t>Atelier Planification et aménagement de l’espace</a:t>
            </a:r>
            <a:endParaRPr lang="fr-BE" sz="20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7" y="332656"/>
            <a:ext cx="849694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 smtClean="0"/>
              <a:t>Colloque</a:t>
            </a:r>
            <a:r>
              <a:rPr lang="en-US" sz="2400" b="1" dirty="0" smtClean="0"/>
              <a:t> </a:t>
            </a:r>
            <a:r>
              <a:rPr lang="en-US" sz="2800" b="1" dirty="0" err="1" smtClean="0"/>
              <a:t>Territoires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périurbains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développement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enjeux</a:t>
            </a:r>
            <a:r>
              <a:rPr lang="en-US" sz="2800" b="1" dirty="0" smtClean="0"/>
              <a:t> et perspectives </a:t>
            </a:r>
            <a:r>
              <a:rPr lang="en-US" sz="2800" b="1" dirty="0" err="1" smtClean="0"/>
              <a:t>dans</a:t>
            </a:r>
            <a:r>
              <a:rPr lang="en-US" sz="2800" b="1" dirty="0" smtClean="0"/>
              <a:t> les pays du </a:t>
            </a:r>
            <a:r>
              <a:rPr lang="en-US" sz="2800" b="1" dirty="0" err="1" smtClean="0"/>
              <a:t>Sud</a:t>
            </a:r>
            <a:endParaRPr lang="en-US" sz="2400" dirty="0"/>
          </a:p>
          <a:p>
            <a:r>
              <a:rPr lang="en-US" b="1" dirty="0" err="1" smtClean="0"/>
              <a:t>Gembloux</a:t>
            </a:r>
            <a:r>
              <a:rPr lang="en-US" b="1" dirty="0" smtClean="0"/>
              <a:t>, 19 </a:t>
            </a:r>
            <a:r>
              <a:rPr lang="en-US" b="1" dirty="0" err="1" smtClean="0"/>
              <a:t>décembre</a:t>
            </a:r>
            <a:r>
              <a:rPr lang="en-US" b="1" dirty="0" smtClean="0"/>
              <a:t> </a:t>
            </a:r>
            <a:r>
              <a:rPr lang="en-US" b="1" dirty="0"/>
              <a:t>2013</a:t>
            </a:r>
            <a:endParaRPr lang="en-US" dirty="0"/>
          </a:p>
        </p:txBody>
      </p:sp>
      <p:pic>
        <p:nvPicPr>
          <p:cNvPr id="8" name="Image 7" descr="logo_nb_texte_cad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408" y="6021288"/>
            <a:ext cx="1046216" cy="759987"/>
          </a:xfrm>
          <a:prstGeom prst="rect">
            <a:avLst/>
          </a:prstGeom>
        </p:spPr>
      </p:pic>
      <p:pic>
        <p:nvPicPr>
          <p:cNvPr id="9" name="Image 8" descr="pacode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6021288"/>
            <a:ext cx="792088" cy="79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21"/>
    </mc:Choice>
    <mc:Fallback>
      <p:transition spd="slow" advTm="275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8153400" cy="44958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b="1" dirty="0" smtClean="0"/>
              <a:t>Cartographier et quantifier la dynamique des différentes zones </a:t>
            </a:r>
            <a:r>
              <a:rPr lang="fr-BE" dirty="0" smtClean="0"/>
              <a:t>(rurale, périurbaine et urbaine) constituant le gradient urbain-rural </a:t>
            </a:r>
            <a:r>
              <a:rPr lang="fr-BE" b="1" dirty="0" smtClean="0"/>
              <a:t>au cours de la dernière décennie</a:t>
            </a:r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</p:txBody>
      </p:sp>
      <p:sp>
        <p:nvSpPr>
          <p:cNvPr id="5" name="Rectangle 4"/>
          <p:cNvSpPr/>
          <p:nvPr/>
        </p:nvSpPr>
        <p:spPr>
          <a:xfrm rot="21262346">
            <a:off x="349525" y="3818925"/>
            <a:ext cx="7998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Croissance: quelle surface?</a:t>
            </a:r>
            <a:endParaRPr lang="fr-F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4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8153400" cy="44958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b="1" dirty="0" smtClean="0"/>
              <a:t>Cartographier et quantifier la dynamique des différentes zones </a:t>
            </a:r>
            <a:r>
              <a:rPr lang="fr-BE" dirty="0" smtClean="0"/>
              <a:t>(rurale, périurbaine et urbaine) constituant le gradient urbain-rural </a:t>
            </a:r>
            <a:r>
              <a:rPr lang="fr-BE" b="1" dirty="0" smtClean="0"/>
              <a:t>au cours de la dernière décennie</a:t>
            </a:r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</p:txBody>
      </p:sp>
      <p:sp>
        <p:nvSpPr>
          <p:cNvPr id="5" name="Rectangle 4"/>
          <p:cNvSpPr/>
          <p:nvPr/>
        </p:nvSpPr>
        <p:spPr>
          <a:xfrm rot="21262346">
            <a:off x="349525" y="3818925"/>
            <a:ext cx="7998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Croissance: quelle surface?</a:t>
            </a:r>
            <a:endParaRPr lang="fr-F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 rot="274779">
            <a:off x="1499153" y="5480282"/>
            <a:ext cx="75193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4800" b="1" cap="none" spc="0" dirty="0" smtClean="0">
                <a:ln/>
                <a:solidFill>
                  <a:schemeClr val="accent3"/>
                </a:solidFill>
                <a:effectLst/>
              </a:rPr>
              <a:t>Ville: quelle étendue exacte?</a:t>
            </a:r>
            <a:endParaRPr lang="fr-FR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4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8153400" cy="44958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b="1" dirty="0" smtClean="0"/>
              <a:t>Cartographier et quantifier la dynamique des différentes zones </a:t>
            </a:r>
            <a:r>
              <a:rPr lang="fr-BE" dirty="0" smtClean="0"/>
              <a:t>(rurale, périurbaine et urbaine) constituant le gradient urbain-rural </a:t>
            </a:r>
            <a:r>
              <a:rPr lang="fr-BE" b="1" dirty="0" smtClean="0"/>
              <a:t>au cours de la dernière décennie</a:t>
            </a:r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fr-BE" b="1" dirty="0" smtClean="0"/>
              <a:t>Quantifier l’effet d’une décennie de croissance urbaine et périurbaine sur les écosystèmes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504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8153400" cy="44958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fr-BE" b="1" dirty="0" smtClean="0"/>
              <a:t>Quantifier l’effet d’une décennie de croissance urbaine et périurbaine sur les écosystèmes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</p:txBody>
      </p:sp>
      <p:sp>
        <p:nvSpPr>
          <p:cNvPr id="5" name="Rectangle 4"/>
          <p:cNvSpPr/>
          <p:nvPr/>
        </p:nvSpPr>
        <p:spPr>
          <a:xfrm rot="630492">
            <a:off x="3507149" y="2894088"/>
            <a:ext cx="53222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Urbanisation: </a:t>
            </a:r>
          </a:p>
          <a:p>
            <a:pPr algn="ctr"/>
            <a:r>
              <a:rPr lang="fr-FR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 détriment de quoi?</a:t>
            </a:r>
            <a:endParaRPr lang="fr-FR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4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8153400" cy="44958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fr-BE" b="1" dirty="0" smtClean="0"/>
              <a:t>Quantifier l’effet d’une décennie de croissance urbaine et périurbaine sur les écosystèmes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</p:txBody>
      </p:sp>
      <p:sp>
        <p:nvSpPr>
          <p:cNvPr id="5" name="Rectangle 4"/>
          <p:cNvSpPr/>
          <p:nvPr/>
        </p:nvSpPr>
        <p:spPr>
          <a:xfrm rot="630492">
            <a:off x="3507149" y="2894088"/>
            <a:ext cx="53222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Urbanisation: </a:t>
            </a:r>
          </a:p>
          <a:p>
            <a:pPr algn="ctr"/>
            <a:r>
              <a:rPr lang="fr-FR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 détriment de quoi?</a:t>
            </a:r>
            <a:endParaRPr lang="fr-FR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9588" y="1844824"/>
            <a:ext cx="8296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Ecosystèmes sensibles à préserver?</a:t>
            </a:r>
            <a:endParaRPr lang="fr-FR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4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8153400" cy="44958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fr-BE" b="1" dirty="0" smtClean="0"/>
              <a:t>Quantifier l’effet d’une décennie de croissance urbaine et périurbaine sur les écosystèmes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1844824"/>
            <a:ext cx="56428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Ecosystèmes sensibles à</a:t>
            </a:r>
            <a:endParaRPr lang="fr-FR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3888" y="2636912"/>
            <a:ext cx="5433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intégrer comme espaces verts?</a:t>
            </a:r>
            <a:endParaRPr lang="fr-F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4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8153400" cy="44958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fr-BE" b="1" dirty="0" smtClean="0"/>
              <a:t>Quantifier l’effet d’une décennie de croissance urbaine et périurbaine sur les écosystèmes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79512" y="1844824"/>
            <a:ext cx="29738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Ecosystèmes</a:t>
            </a:r>
            <a:endParaRPr lang="fr-FR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212" y="2708920"/>
            <a:ext cx="8457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fr-FR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nadéquats pour le développement urbain?</a:t>
            </a:r>
            <a:endParaRPr lang="fr-FR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4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1988840"/>
            <a:ext cx="6768752" cy="1872208"/>
          </a:xfrm>
        </p:spPr>
        <p:txBody>
          <a:bodyPr>
            <a:noAutofit/>
          </a:bodyPr>
          <a:lstStyle/>
          <a:p>
            <a:r>
              <a:rPr lang="fr-BE" sz="6000" dirty="0" smtClean="0"/>
              <a:t>Matériel &amp; méthode</a:t>
            </a:r>
            <a:endParaRPr lang="fr-BE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1008112" cy="576064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r>
              <a:rPr lang="fr-BE" dirty="0" smtClean="0">
                <a:solidFill>
                  <a:schemeClr val="tx2"/>
                </a:solidFill>
              </a:rPr>
              <a:t>3/5</a:t>
            </a:r>
            <a:endParaRPr lang="fr-BE" sz="44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6316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Matériel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4637112"/>
          </a:xfrm>
        </p:spPr>
        <p:txBody>
          <a:bodyPr>
            <a:normAutofit/>
          </a:bodyPr>
          <a:lstStyle/>
          <a:p>
            <a:r>
              <a:rPr lang="fr-BE" dirty="0" smtClean="0"/>
              <a:t>Images SPOT 5</a:t>
            </a:r>
          </a:p>
          <a:p>
            <a:r>
              <a:rPr lang="fr-BE" dirty="0" smtClean="0"/>
              <a:t>Deux années:</a:t>
            </a:r>
          </a:p>
          <a:p>
            <a:pPr lvl="1"/>
            <a:r>
              <a:rPr lang="fr-BE" dirty="0" smtClean="0"/>
              <a:t>2002 et 2008 (2009) pour Lubumbashi</a:t>
            </a:r>
          </a:p>
          <a:p>
            <a:pPr lvl="1"/>
            <a:r>
              <a:rPr lang="fr-BE" dirty="0" smtClean="0"/>
              <a:t>2002 et 2010 pour Kisangani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788023" y="1613912"/>
            <a:ext cx="4187927" cy="5127456"/>
            <a:chOff x="4788023" y="1613912"/>
            <a:chExt cx="4187927" cy="512745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12" t="7671" r="4427" b="18332"/>
            <a:stretch/>
          </p:blipFill>
          <p:spPr>
            <a:xfrm>
              <a:off x="4788023" y="1890911"/>
              <a:ext cx="4187927" cy="4850457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4788025" y="1613912"/>
              <a:ext cx="4158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dirty="0" smtClean="0">
                  <a:latin typeface="Trebuchet MS" pitchFamily="34" charset="0"/>
                </a:rPr>
                <a:t>Zone d’étude de Lubumbashi, Image SPOT, 17 Juillet 2002</a:t>
              </a:r>
              <a:endParaRPr lang="fr-BE" sz="12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871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Matériel: </a:t>
            </a:r>
            <a:r>
              <a:rPr lang="fr-BE" sz="3100" dirty="0" smtClean="0"/>
              <a:t>localisation des deux cas d’étude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75206"/>
            <a:ext cx="3431443" cy="341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469158"/>
            <a:ext cx="4005091" cy="267773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51520" y="6083422"/>
            <a:ext cx="2917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/>
              <a:t>Munyemba</a:t>
            </a:r>
            <a:r>
              <a:rPr lang="fr-BE" sz="1400" dirty="0" smtClean="0"/>
              <a:t> 2010, Google </a:t>
            </a:r>
            <a:r>
              <a:rPr lang="fr-BE" sz="1400" dirty="0" err="1" smtClean="0"/>
              <a:t>Earth</a:t>
            </a:r>
            <a:r>
              <a:rPr lang="fr-BE" sz="1400" dirty="0" smtClean="0"/>
              <a:t> 2013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xmlns="" val="133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1988840"/>
            <a:ext cx="6768752" cy="1872208"/>
          </a:xfrm>
        </p:spPr>
        <p:txBody>
          <a:bodyPr>
            <a:noAutofit/>
          </a:bodyPr>
          <a:lstStyle/>
          <a:p>
            <a:r>
              <a:rPr lang="fr-BE" sz="8800" dirty="0" smtClean="0"/>
              <a:t>Introduction</a:t>
            </a:r>
            <a:endParaRPr lang="fr-BE" sz="8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1008112" cy="576064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r>
              <a:rPr lang="fr-BE" dirty="0" smtClean="0">
                <a:solidFill>
                  <a:schemeClr val="tx2"/>
                </a:solidFill>
              </a:rPr>
              <a:t>1/5</a:t>
            </a:r>
            <a:endParaRPr lang="fr-BE" sz="44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7968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10"/>
    </mc:Choice>
    <mc:Fallback>
      <p:transition spd="slow" advTm="181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900" dirty="0" smtClean="0"/>
              <a:t>Matériel:</a:t>
            </a:r>
            <a:r>
              <a:rPr lang="fr-BE" dirty="0" smtClean="0"/>
              <a:t> </a:t>
            </a:r>
            <a:r>
              <a:rPr lang="fr-BE" sz="3400" dirty="0" smtClean="0"/>
              <a:t>localisation des deux cas d’étude</a:t>
            </a:r>
            <a:endParaRPr lang="fr-BE" sz="3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4349" y="1628800"/>
            <a:ext cx="3769590" cy="25202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010" y="4420080"/>
            <a:ext cx="3412748" cy="2281703"/>
          </a:xfrm>
          <a:prstGeom prst="rect">
            <a:avLst/>
          </a:prstGeom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644008" y="2348880"/>
            <a:ext cx="1676005" cy="2592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401990"/>
            <a:ext cx="3387273" cy="2264671"/>
          </a:xfrm>
          <a:prstGeom prst="rect">
            <a:avLst/>
          </a:prstGeom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 flipH="1">
            <a:off x="2915816" y="3709254"/>
            <a:ext cx="1996403" cy="1447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251520" y="3964414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Lubumbashi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7656919" y="3995772"/>
            <a:ext cx="106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Kisangani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09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900" dirty="0" smtClean="0"/>
              <a:t>Matériel: </a:t>
            </a:r>
            <a:r>
              <a:rPr lang="fr-BE" sz="3400" dirty="0" smtClean="0"/>
              <a:t>localisation des deux cas d’étude</a:t>
            </a:r>
            <a:endParaRPr lang="fr-BE" sz="3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010" y="4420080"/>
            <a:ext cx="3412748" cy="22817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401990"/>
            <a:ext cx="3387273" cy="22646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1520" y="3964414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Lubumbashi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7656919" y="3995772"/>
            <a:ext cx="106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Kisangani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59550"/>
            <a:ext cx="2939819" cy="22048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06"/>
          <a:stretch/>
        </p:blipFill>
        <p:spPr>
          <a:xfrm>
            <a:off x="5365956" y="1724514"/>
            <a:ext cx="3504960" cy="22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7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Méthode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 dirty="0" smtClean="0"/>
              <a:t>Classification orientée-objet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79513" y="2132856"/>
            <a:ext cx="3717678" cy="4747010"/>
            <a:chOff x="4788023" y="1613912"/>
            <a:chExt cx="4187927" cy="5127456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12" t="7671" r="4427" b="18332"/>
            <a:stretch/>
          </p:blipFill>
          <p:spPr>
            <a:xfrm>
              <a:off x="4788023" y="1890911"/>
              <a:ext cx="4187927" cy="4850457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4902135" y="1613912"/>
              <a:ext cx="4043911" cy="49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dirty="0" smtClean="0">
                  <a:latin typeface="Trebuchet MS" pitchFamily="34" charset="0"/>
                </a:rPr>
                <a:t>Zone d’étude de Lubumbashi, Image SPOT, 17 Juillet 2002</a:t>
              </a:r>
              <a:endParaRPr lang="fr-BE" sz="12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4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Méthode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23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 dirty="0" smtClean="0"/>
              <a:t>Classification orientée-objet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79514" y="2215897"/>
            <a:ext cx="4248470" cy="4663969"/>
            <a:chOff x="179514" y="2215897"/>
            <a:chExt cx="4248470" cy="4663969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12" t="7671" r="4427" b="18332"/>
            <a:stretch/>
          </p:blipFill>
          <p:spPr>
            <a:xfrm>
              <a:off x="179514" y="2389302"/>
              <a:ext cx="3717678" cy="4490564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179514" y="2215897"/>
              <a:ext cx="424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dirty="0" smtClean="0">
                  <a:latin typeface="Trebuchet MS" pitchFamily="34" charset="0"/>
                </a:rPr>
                <a:t>Zone d’étude de Lubumbashi, Image SPOT, 17 Juillet 2002</a:t>
              </a:r>
              <a:endParaRPr lang="fr-BE" sz="1200" dirty="0">
                <a:latin typeface="Trebuchet MS" pitchFamily="34" charset="0"/>
              </a:endParaRP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939"/>
          <a:stretch/>
        </p:blipFill>
        <p:spPr>
          <a:xfrm>
            <a:off x="4932040" y="2132856"/>
            <a:ext cx="4211960" cy="4590643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>
            <a:off x="4504931" y="3284984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9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939"/>
          <a:stretch/>
        </p:blipFill>
        <p:spPr>
          <a:xfrm>
            <a:off x="4469564" y="1628800"/>
            <a:ext cx="4674436" cy="5094699"/>
          </a:xfrm>
          <a:prstGeom prst="rect">
            <a:avLst/>
          </a:prstGeom>
        </p:spPr>
      </p:pic>
      <p:pic>
        <p:nvPicPr>
          <p:cNvPr id="8" name="Image 7" descr="Légende class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420888"/>
            <a:ext cx="4815636" cy="22322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Méthode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 dirty="0" smtClean="0"/>
              <a:t>Classification orientée-objet</a:t>
            </a:r>
          </a:p>
        </p:txBody>
      </p:sp>
    </p:spTree>
    <p:extLst>
      <p:ext uri="{BB962C8B-B14F-4D97-AF65-F5344CB8AC3E}">
        <p14:creationId xmlns:p14="http://schemas.microsoft.com/office/powerpoint/2010/main" xmlns="" val="33774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Méthode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3672408" cy="4495800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fr-BE" dirty="0" smtClean="0"/>
              <a:t>Description de chaque zone (urbaine, périurbaine, rurale) du gradient urbain-rural à l’aide de la </a:t>
            </a:r>
            <a:r>
              <a:rPr lang="fr-BE" b="1" dirty="0" smtClean="0"/>
              <a:t>proportion de surfaces bâties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xmlns="" val="12070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3131840" y="353005"/>
            <a:ext cx="6268216" cy="6532379"/>
            <a:chOff x="3009367" y="383659"/>
            <a:chExt cx="6102657" cy="626535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844" b="13568"/>
            <a:stretch/>
          </p:blipFill>
          <p:spPr>
            <a:xfrm>
              <a:off x="3009367" y="383659"/>
              <a:ext cx="6102657" cy="626535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86215" y="959062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Méthode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3672408" cy="4495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fr-BE" dirty="0" smtClean="0"/>
              <a:t>Calcul de la </a:t>
            </a:r>
            <a:r>
              <a:rPr lang="fr-BE" b="1" dirty="0" smtClean="0"/>
              <a:t>proportion </a:t>
            </a:r>
            <a:r>
              <a:rPr lang="fr-BE" b="1" dirty="0" smtClean="0"/>
              <a:t>de surfaces </a:t>
            </a:r>
            <a:r>
              <a:rPr lang="fr-BE" b="1" dirty="0" smtClean="0"/>
              <a:t>bâties </a:t>
            </a:r>
            <a:r>
              <a:rPr lang="fr-BE" dirty="0" smtClean="0"/>
              <a:t>dans le voisinage de chaque pixel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3563888" y="76562"/>
            <a:ext cx="41764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Proportion de surface bâtie (%), 2002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070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Méthode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27</a:t>
            </a:fld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2" t="7671" r="4427" b="18332"/>
          <a:stretch/>
        </p:blipFill>
        <p:spPr>
          <a:xfrm>
            <a:off x="3496917" y="116632"/>
            <a:ext cx="5683594" cy="6646598"/>
          </a:xfrm>
          <a:prstGeom prst="rect">
            <a:avLst/>
          </a:prstGeom>
        </p:spPr>
      </p:pic>
      <p:sp>
        <p:nvSpPr>
          <p:cNvPr id="8" name="Espace réservé du contenu 5"/>
          <p:cNvSpPr txBox="1">
            <a:spLocks/>
          </p:cNvSpPr>
          <p:nvPr/>
        </p:nvSpPr>
        <p:spPr>
          <a:xfrm>
            <a:off x="47570" y="1389988"/>
            <a:ext cx="3528392" cy="51630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fr-BE" dirty="0" smtClean="0"/>
              <a:t>Terrain: points de référence pour chaque zone</a:t>
            </a:r>
            <a:endParaRPr lang="fr-BE" sz="2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130932" y="44624"/>
            <a:ext cx="319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latin typeface="Trebuchet MS" pitchFamily="34" charset="0"/>
              </a:rPr>
              <a:t>Zone d’étude de Lubumbashi, Image SPOT, 17 Juillet 2002</a:t>
            </a:r>
            <a:endParaRPr lang="fr-BE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6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Organigramme_v2013_1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585627"/>
            <a:ext cx="7632848" cy="51557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Méthode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107504" y="6309320"/>
            <a:ext cx="1872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</a:rPr>
              <a:t>André </a:t>
            </a:r>
            <a:r>
              <a:rPr lang="fr-BE" sz="1600" i="1" dirty="0" smtClean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</a:rPr>
              <a:t>, in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</a:rPr>
              <a:t>press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8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Méthode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47570" y="1389988"/>
            <a:ext cx="3528392" cy="21110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fr-BE" dirty="0" smtClean="0"/>
              <a:t>Terrain: points de référence pour chaque zone</a:t>
            </a:r>
            <a:endParaRPr lang="fr-BE" sz="2600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3237586" y="153996"/>
            <a:ext cx="6230958" cy="6659380"/>
            <a:chOff x="3131840" y="153996"/>
            <a:chExt cx="6230958" cy="6659380"/>
          </a:xfrm>
        </p:grpSpPr>
        <p:grpSp>
          <p:nvGrpSpPr>
            <p:cNvPr id="10" name="Groupe 11"/>
            <p:cNvGrpSpPr/>
            <p:nvPr/>
          </p:nvGrpSpPr>
          <p:grpSpPr>
            <a:xfrm>
              <a:off x="3131840" y="153996"/>
              <a:ext cx="6230958" cy="6659380"/>
              <a:chOff x="3131840" y="153996"/>
              <a:chExt cx="6230958" cy="6659380"/>
            </a:xfrm>
          </p:grpSpPr>
          <p:pic>
            <p:nvPicPr>
              <p:cNvPr id="13" name="Image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0576" b="13793"/>
              <a:stretch/>
            </p:blipFill>
            <p:spPr>
              <a:xfrm>
                <a:off x="3131840" y="153996"/>
                <a:ext cx="6230958" cy="665938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4499992" y="620688"/>
                <a:ext cx="64807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85" t="15220" r="74821" b="74465"/>
            <a:stretch/>
          </p:blipFill>
          <p:spPr>
            <a:xfrm>
              <a:off x="3347864" y="404664"/>
              <a:ext cx="1638167" cy="1206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136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Introduction: </a:t>
            </a:r>
            <a:r>
              <a:rPr lang="fr-BE" sz="2800" dirty="0" smtClean="0"/>
              <a:t>une population urbaine croissante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5" name="Picture 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1916832"/>
            <a:ext cx="46250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83568" y="6021288"/>
            <a:ext cx="909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ONU, 2004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xmlns="" val="100748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920"/>
    </mc:Choice>
    <mc:Fallback>
      <p:transition spd="slow" advTm="1292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Méthode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30</a:t>
            </a:fld>
            <a:endParaRPr lang="fr-BE"/>
          </a:p>
        </p:txBody>
      </p:sp>
      <p:grpSp>
        <p:nvGrpSpPr>
          <p:cNvPr id="11" name="Groupe 10"/>
          <p:cNvGrpSpPr/>
          <p:nvPr/>
        </p:nvGrpSpPr>
        <p:grpSpPr>
          <a:xfrm>
            <a:off x="29436" y="2175712"/>
            <a:ext cx="4542565" cy="4516155"/>
            <a:chOff x="3009367" y="383659"/>
            <a:chExt cx="6102657" cy="6265352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844" b="13568"/>
            <a:stretch/>
          </p:blipFill>
          <p:spPr>
            <a:xfrm>
              <a:off x="3009367" y="383659"/>
              <a:ext cx="6102657" cy="626535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386215" y="959062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43" b="16957"/>
          <a:stretch/>
        </p:blipFill>
        <p:spPr>
          <a:xfrm>
            <a:off x="4355976" y="2085473"/>
            <a:ext cx="4752528" cy="4727903"/>
          </a:xfrm>
          <a:prstGeom prst="rect">
            <a:avLst/>
          </a:prstGeom>
        </p:spPr>
      </p:pic>
      <p:pic>
        <p:nvPicPr>
          <p:cNvPr id="19" name="Espace réservé du contenu 18" descr="08_Densites et zones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rcRect t="4758" b="10853"/>
          <a:stretch>
            <a:fillRect/>
          </a:stretch>
        </p:blipFill>
        <p:spPr>
          <a:xfrm>
            <a:off x="2339752" y="1556792"/>
            <a:ext cx="4392488" cy="5242647"/>
          </a:xfrm>
        </p:spPr>
      </p:pic>
      <p:sp>
        <p:nvSpPr>
          <p:cNvPr id="17" name="Espace réservé du contenu 5"/>
          <p:cNvSpPr txBox="1">
            <a:spLocks/>
          </p:cNvSpPr>
          <p:nvPr/>
        </p:nvSpPr>
        <p:spPr>
          <a:xfrm>
            <a:off x="47570" y="1389988"/>
            <a:ext cx="8772902" cy="7428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fr-BE" sz="2400" dirty="0" smtClean="0"/>
              <a:t>Segmentation récursive</a:t>
            </a:r>
            <a:endParaRPr lang="fr-BE" sz="20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652120" y="162880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K = 0.83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83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1988840"/>
            <a:ext cx="6768752" cy="1872208"/>
          </a:xfrm>
        </p:spPr>
        <p:txBody>
          <a:bodyPr>
            <a:noAutofit/>
          </a:bodyPr>
          <a:lstStyle/>
          <a:p>
            <a:r>
              <a:rPr lang="fr-BE" sz="6000" dirty="0" smtClean="0"/>
              <a:t>Résultats</a:t>
            </a:r>
            <a:endParaRPr lang="fr-BE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1008112" cy="576064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r>
              <a:rPr lang="fr-BE" dirty="0" smtClean="0">
                <a:solidFill>
                  <a:schemeClr val="tx2"/>
                </a:solidFill>
              </a:rPr>
              <a:t>3/5</a:t>
            </a:r>
            <a:endParaRPr lang="fr-BE" sz="44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1860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02_Densites et z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574254"/>
            <a:ext cx="3347863" cy="4735066"/>
          </a:xfrm>
          <a:prstGeom prst="rect">
            <a:avLst/>
          </a:prstGeom>
        </p:spPr>
      </p:pic>
      <p:pic>
        <p:nvPicPr>
          <p:cNvPr id="16" name="Espace réservé du contenu 15" descr="08_Densites et zones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724127" y="1556792"/>
            <a:ext cx="3384377" cy="478671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Résultats - Lubumbashi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32</a:t>
            </a:fld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3203848" y="1794625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Densités de bâti (%) et zones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165377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2002</a:t>
            </a:r>
            <a:endParaRPr lang="en-US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134576" y="1609959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2008(09)</a:t>
            </a:r>
            <a:endParaRPr lang="en-US" sz="1600" dirty="0"/>
          </a:p>
        </p:txBody>
      </p:sp>
      <p:pic>
        <p:nvPicPr>
          <p:cNvPr id="20" name="Image 19" descr="Legende_dens_ba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564904"/>
            <a:ext cx="1996855" cy="7859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403648" y="5373216"/>
            <a:ext cx="165618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48264" y="5373216"/>
            <a:ext cx="21957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Graphique 24"/>
          <p:cNvGraphicFramePr/>
          <p:nvPr/>
        </p:nvGraphicFramePr>
        <p:xfrm>
          <a:off x="2699792" y="4797152"/>
          <a:ext cx="3923928" cy="195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3419872" y="4509120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- 2%</a:t>
            </a:r>
            <a:endParaRPr lang="en-US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995936" y="5805264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+ 69%</a:t>
            </a:r>
            <a:endParaRPr lang="en-US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4644008" y="5805264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+ 34%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5417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New periurba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3619" r="3858" b="19280"/>
          <a:stretch>
            <a:fillRect/>
          </a:stretch>
        </p:blipFill>
        <p:spPr>
          <a:xfrm>
            <a:off x="4355976" y="1556792"/>
            <a:ext cx="4640224" cy="5263152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Résultats - Lubumbashi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5604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Résultats - Lubumbashi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34</a:t>
            </a:fld>
            <a:endParaRPr lang="fr-BE"/>
          </a:p>
        </p:txBody>
      </p:sp>
      <p:pic>
        <p:nvPicPr>
          <p:cNvPr id="8" name="Espace réservé du contenu 7" descr="New periurban&amp;urba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265" t="4271" r="4101" b="19916"/>
          <a:stretch>
            <a:fillRect/>
          </a:stretch>
        </p:blipFill>
        <p:spPr>
          <a:xfrm>
            <a:off x="4499993" y="1618347"/>
            <a:ext cx="4536503" cy="5195029"/>
          </a:xfrm>
        </p:spPr>
      </p:pic>
    </p:spTree>
    <p:extLst>
      <p:ext uri="{BB962C8B-B14F-4D97-AF65-F5344CB8AC3E}">
        <p14:creationId xmlns:p14="http://schemas.microsoft.com/office/powerpoint/2010/main" xmlns="" val="14545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Résultats - Lubumbashi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35</a:t>
            </a:fld>
            <a:endParaRPr lang="fr-BE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0103031"/>
              </p:ext>
            </p:extLst>
          </p:nvPr>
        </p:nvGraphicFramePr>
        <p:xfrm>
          <a:off x="-5198" y="1484784"/>
          <a:ext cx="9828583" cy="566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/>
          <p:cNvGraphicFramePr/>
          <p:nvPr/>
        </p:nvGraphicFramePr>
        <p:xfrm>
          <a:off x="0" y="1556792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658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Résultats - Lubumbashi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36</a:t>
            </a:fld>
            <a:endParaRPr lang="fr-BE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0103031"/>
              </p:ext>
            </p:extLst>
          </p:nvPr>
        </p:nvGraphicFramePr>
        <p:xfrm>
          <a:off x="-5198" y="1484784"/>
          <a:ext cx="9828583" cy="566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/>
          <p:cNvGraphicFramePr/>
          <p:nvPr/>
        </p:nvGraphicFramePr>
        <p:xfrm>
          <a:off x="0" y="1556792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 6" descr="new&amp;class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204863"/>
            <a:ext cx="4176464" cy="427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8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Résultats - Kisangani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37</a:t>
            </a:fld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8396577" y="157827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2010</a:t>
            </a:r>
            <a:endParaRPr lang="en-US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5496" y="155679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2002</a:t>
            </a:r>
            <a:endParaRPr lang="en-US" sz="1600" dirty="0"/>
          </a:p>
        </p:txBody>
      </p:sp>
      <p:sp>
        <p:nvSpPr>
          <p:cNvPr id="14" name="Flèche courbée vers le bas 13"/>
          <p:cNvSpPr/>
          <p:nvPr/>
        </p:nvSpPr>
        <p:spPr>
          <a:xfrm>
            <a:off x="3851920" y="4797152"/>
            <a:ext cx="301158" cy="144016"/>
          </a:xfrm>
          <a:prstGeom prst="curvedDownArrow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ZoneTexte 1"/>
          <p:cNvSpPr txBox="1"/>
          <p:nvPr/>
        </p:nvSpPr>
        <p:spPr>
          <a:xfrm>
            <a:off x="3707904" y="4509120"/>
            <a:ext cx="588103" cy="2986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100" dirty="0" smtClean="0"/>
              <a:t>- </a:t>
            </a:r>
            <a:r>
              <a:rPr lang="fr-BE" dirty="0" smtClean="0"/>
              <a:t>0.3</a:t>
            </a:r>
            <a:r>
              <a:rPr lang="fr-BE" sz="1100" dirty="0" smtClean="0"/>
              <a:t> %</a:t>
            </a:r>
            <a:endParaRPr lang="en-US" sz="1100" dirty="0"/>
          </a:p>
        </p:txBody>
      </p:sp>
      <p:sp>
        <p:nvSpPr>
          <p:cNvPr id="16" name="Flèche courbée vers le bas 15"/>
          <p:cNvSpPr/>
          <p:nvPr/>
        </p:nvSpPr>
        <p:spPr>
          <a:xfrm>
            <a:off x="4427984" y="6309320"/>
            <a:ext cx="301158" cy="144016"/>
          </a:xfrm>
          <a:prstGeom prst="curvedDownArrow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ZoneTexte 1"/>
          <p:cNvSpPr txBox="1"/>
          <p:nvPr/>
        </p:nvSpPr>
        <p:spPr>
          <a:xfrm>
            <a:off x="4283968" y="5949280"/>
            <a:ext cx="588103" cy="2986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100" dirty="0" smtClean="0"/>
              <a:t>- </a:t>
            </a:r>
            <a:r>
              <a:rPr lang="fr-BE" dirty="0" smtClean="0"/>
              <a:t>0.4</a:t>
            </a:r>
            <a:r>
              <a:rPr lang="fr-BE" sz="1100" dirty="0" smtClean="0"/>
              <a:t> %</a:t>
            </a:r>
            <a:endParaRPr lang="en-US" sz="1100" dirty="0"/>
          </a:p>
        </p:txBody>
      </p:sp>
      <p:sp>
        <p:nvSpPr>
          <p:cNvPr id="18" name="Flèche courbée vers le bas 17"/>
          <p:cNvSpPr/>
          <p:nvPr/>
        </p:nvSpPr>
        <p:spPr>
          <a:xfrm>
            <a:off x="5076056" y="6381328"/>
            <a:ext cx="301137" cy="14400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ZoneTexte 1"/>
          <p:cNvSpPr txBox="1"/>
          <p:nvPr/>
        </p:nvSpPr>
        <p:spPr>
          <a:xfrm>
            <a:off x="4932040" y="6093296"/>
            <a:ext cx="588103" cy="2986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+ 22.1</a:t>
            </a:r>
            <a:r>
              <a:rPr lang="fr-BE" sz="1100" dirty="0" smtClean="0"/>
              <a:t> %</a:t>
            </a:r>
            <a:endParaRPr lang="en-US" sz="1100" dirty="0"/>
          </a:p>
        </p:txBody>
      </p:sp>
      <p:pic>
        <p:nvPicPr>
          <p:cNvPr id="22" name="Image 21" descr="Legende_dens_ba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276872"/>
            <a:ext cx="1447800" cy="563880"/>
          </a:xfrm>
          <a:prstGeom prst="rect">
            <a:avLst/>
          </a:prstGeom>
        </p:spPr>
      </p:pic>
      <p:grpSp>
        <p:nvGrpSpPr>
          <p:cNvPr id="27" name="Groupe 26"/>
          <p:cNvGrpSpPr/>
          <p:nvPr/>
        </p:nvGrpSpPr>
        <p:grpSpPr>
          <a:xfrm>
            <a:off x="5787356" y="1556793"/>
            <a:ext cx="3321148" cy="4536503"/>
            <a:chOff x="5787356" y="1556793"/>
            <a:chExt cx="3321148" cy="4536503"/>
          </a:xfrm>
        </p:grpSpPr>
        <p:pic>
          <p:nvPicPr>
            <p:cNvPr id="21" name="Image 20" descr="10 built densities and areas_b.jpg"/>
            <p:cNvPicPr>
              <a:picLocks noChangeAspect="1"/>
            </p:cNvPicPr>
            <p:nvPr/>
          </p:nvPicPr>
          <p:blipFill>
            <a:blip r:embed="rId4" cstate="print"/>
            <a:srcRect l="5940" t="12201" r="6442" b="4524"/>
            <a:stretch>
              <a:fillRect/>
            </a:stretch>
          </p:blipFill>
          <p:spPr>
            <a:xfrm>
              <a:off x="5787356" y="1556793"/>
              <a:ext cx="3321148" cy="4464495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868144" y="5517232"/>
              <a:ext cx="208823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0" y="1556791"/>
            <a:ext cx="3275856" cy="4536505"/>
            <a:chOff x="0" y="1556791"/>
            <a:chExt cx="3275856" cy="4536505"/>
          </a:xfrm>
        </p:grpSpPr>
        <p:grpSp>
          <p:nvGrpSpPr>
            <p:cNvPr id="29" name="Groupe 28"/>
            <p:cNvGrpSpPr/>
            <p:nvPr/>
          </p:nvGrpSpPr>
          <p:grpSpPr>
            <a:xfrm>
              <a:off x="0" y="1556791"/>
              <a:ext cx="3253863" cy="4536505"/>
              <a:chOff x="0" y="1556791"/>
              <a:chExt cx="3253863" cy="4536505"/>
            </a:xfrm>
          </p:grpSpPr>
          <p:grpSp>
            <p:nvGrpSpPr>
              <p:cNvPr id="25" name="Groupe 24"/>
              <p:cNvGrpSpPr/>
              <p:nvPr/>
            </p:nvGrpSpPr>
            <p:grpSpPr>
              <a:xfrm>
                <a:off x="0" y="1556791"/>
                <a:ext cx="3253863" cy="4536505"/>
                <a:chOff x="0" y="1556791"/>
                <a:chExt cx="3253863" cy="4536505"/>
              </a:xfrm>
            </p:grpSpPr>
            <p:pic>
              <p:nvPicPr>
                <p:cNvPr id="20" name="Image 19" descr="02 built densities and areas_b.jpg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7425" t="12201" r="6442" b="4242"/>
                <a:stretch>
                  <a:fillRect/>
                </a:stretch>
              </p:blipFill>
              <p:spPr>
                <a:xfrm>
                  <a:off x="1" y="1556791"/>
                  <a:ext cx="3253862" cy="4464497"/>
                </a:xfrm>
                <a:prstGeom prst="rect">
                  <a:avLst/>
                </a:prstGeom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0" y="5517232"/>
                  <a:ext cx="2051720" cy="5760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2987824" y="5445224"/>
                <a:ext cx="216024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195736" y="5805264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3" name="Graphique 22"/>
          <p:cNvGraphicFramePr/>
          <p:nvPr/>
        </p:nvGraphicFramePr>
        <p:xfrm>
          <a:off x="3059832" y="4618856"/>
          <a:ext cx="3816424" cy="22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203848" y="1794625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Densités de bâti (%) et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54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53400" cy="990600"/>
          </a:xfrm>
        </p:spPr>
        <p:txBody>
          <a:bodyPr>
            <a:normAutofit/>
          </a:bodyPr>
          <a:lstStyle/>
          <a:p>
            <a:r>
              <a:rPr lang="fr-BE" dirty="0" smtClean="0"/>
              <a:t>Résultats - Kisangani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38</a:t>
            </a:fld>
            <a:endParaRPr lang="fr-BE"/>
          </a:p>
        </p:txBody>
      </p:sp>
      <p:pic>
        <p:nvPicPr>
          <p:cNvPr id="6" name="Image 5" descr="New urban.jpg"/>
          <p:cNvPicPr>
            <a:picLocks noChangeAspect="1"/>
          </p:cNvPicPr>
          <p:nvPr/>
        </p:nvPicPr>
        <p:blipFill>
          <a:blip r:embed="rId3" cstate="print"/>
          <a:srcRect l="24754" t="30750" r="30694" b="30050"/>
          <a:stretch>
            <a:fillRect/>
          </a:stretch>
        </p:blipFill>
        <p:spPr>
          <a:xfrm>
            <a:off x="4860032" y="1539190"/>
            <a:ext cx="4176464" cy="51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8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53400" cy="990600"/>
          </a:xfrm>
        </p:spPr>
        <p:txBody>
          <a:bodyPr>
            <a:normAutofit/>
          </a:bodyPr>
          <a:lstStyle/>
          <a:p>
            <a:r>
              <a:rPr lang="fr-BE" dirty="0" smtClean="0"/>
              <a:t>Résultats - Kisangani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39</a:t>
            </a:fld>
            <a:endParaRPr lang="fr-BE"/>
          </a:p>
        </p:txBody>
      </p:sp>
      <p:pic>
        <p:nvPicPr>
          <p:cNvPr id="5" name="Image 4" descr="New urban&amp;periurban.jpg"/>
          <p:cNvPicPr>
            <a:picLocks noChangeAspect="1"/>
          </p:cNvPicPr>
          <p:nvPr/>
        </p:nvPicPr>
        <p:blipFill>
          <a:blip r:embed="rId3" cstate="print"/>
          <a:srcRect l="24754" t="31100" r="30694" b="30050"/>
          <a:stretch>
            <a:fillRect/>
          </a:stretch>
        </p:blipFill>
        <p:spPr>
          <a:xfrm>
            <a:off x="4860032" y="1556792"/>
            <a:ext cx="4283968" cy="52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5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Introduction: </a:t>
            </a:r>
            <a:r>
              <a:rPr lang="fr-BE" sz="3200" dirty="0" smtClean="0"/>
              <a:t>une population urbaine croissante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5" name="Picture 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1916832"/>
            <a:ext cx="46250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83568" y="6021288"/>
            <a:ext cx="909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ONU, 2004</a:t>
            </a:r>
            <a:endParaRPr lang="fr-BE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3707904" y="5949280"/>
            <a:ext cx="173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Adapté de UN, 2012</a:t>
            </a:r>
            <a:endParaRPr lang="fr-BE" sz="1400" dirty="0"/>
          </a:p>
        </p:txBody>
      </p:sp>
      <p:grpSp>
        <p:nvGrpSpPr>
          <p:cNvPr id="9" name="Groupe 8"/>
          <p:cNvGrpSpPr/>
          <p:nvPr/>
        </p:nvGrpSpPr>
        <p:grpSpPr>
          <a:xfrm>
            <a:off x="5436096" y="1700808"/>
            <a:ext cx="3240360" cy="4583213"/>
            <a:chOff x="5436096" y="1700808"/>
            <a:chExt cx="3240360" cy="4583213"/>
          </a:xfrm>
        </p:grpSpPr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096" y="1700808"/>
              <a:ext cx="3240360" cy="458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5580112" y="2636912"/>
              <a:ext cx="2520280" cy="576064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3683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598"/>
    </mc:Choice>
    <mc:Fallback>
      <p:transition spd="slow" advTm="29598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Résultats - Kisangani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40</a:t>
            </a:fld>
            <a:endParaRPr lang="fr-BE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0225308"/>
              </p:ext>
            </p:extLst>
          </p:nvPr>
        </p:nvGraphicFramePr>
        <p:xfrm>
          <a:off x="107504" y="1556792"/>
          <a:ext cx="88569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971600" y="1700808"/>
          <a:ext cx="7058026" cy="494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367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Résultats - Kisangani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41</a:t>
            </a:fld>
            <a:endParaRPr lang="fr-BE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0225308"/>
              </p:ext>
            </p:extLst>
          </p:nvPr>
        </p:nvGraphicFramePr>
        <p:xfrm>
          <a:off x="107504" y="1556792"/>
          <a:ext cx="88569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971600" y="1700808"/>
          <a:ext cx="7058026" cy="494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10"/>
          <a:stretch/>
        </p:blipFill>
        <p:spPr bwMode="auto">
          <a:xfrm>
            <a:off x="5724128" y="6065959"/>
            <a:ext cx="792088" cy="2456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67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1988840"/>
            <a:ext cx="6768752" cy="1872208"/>
          </a:xfrm>
        </p:spPr>
        <p:txBody>
          <a:bodyPr>
            <a:noAutofit/>
          </a:bodyPr>
          <a:lstStyle/>
          <a:p>
            <a:r>
              <a:rPr lang="fr-BE" sz="6000" dirty="0" smtClean="0"/>
              <a:t>Discussion et conclusion</a:t>
            </a:r>
            <a:endParaRPr lang="fr-BE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1008112" cy="576064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5</a:t>
            </a:r>
            <a:r>
              <a:rPr lang="fr-BE" dirty="0" smtClean="0">
                <a:solidFill>
                  <a:schemeClr val="tx2"/>
                </a:solidFill>
              </a:rPr>
              <a:t>/5</a:t>
            </a:r>
            <a:endParaRPr lang="fr-BE" sz="44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715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Discussion et conclusion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43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 smtClean="0"/>
              <a:t>Les seuils séparant les différentes zones dépendent de la résolution spatiale des images et de la précision de la classification</a:t>
            </a:r>
          </a:p>
          <a:p>
            <a:endParaRPr lang="fr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40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Discussion et conclusion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44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 smtClean="0"/>
              <a:t>Les seuils séparant les différentes zones dépendent de la résolution spatiale des images et de la précision de la classification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Surfaces brûlées = champs et jachères?</a:t>
            </a:r>
          </a:p>
          <a:p>
            <a:endParaRPr lang="fr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40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Discussion et conclusion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45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 smtClean="0"/>
              <a:t>Les seuils séparant les différentes zones dépendent de la résolution spatiale des images et de la précision de la classification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Surfaces brulées = champs et jachères?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Villes différentes, dynamiques différentes</a:t>
            </a:r>
          </a:p>
          <a:p>
            <a:endParaRPr lang="fr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40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Discussion and 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46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b="1" dirty="0" smtClean="0"/>
              <a:t>Cartographier et quantifier la dynamique des différentes zones </a:t>
            </a:r>
            <a:r>
              <a:rPr lang="fr-BE" dirty="0" smtClean="0"/>
              <a:t>(rurale, périurbaine et urbaine) constituant le gradient urbain-rural </a:t>
            </a:r>
            <a:r>
              <a:rPr lang="fr-BE" b="1" dirty="0" smtClean="0"/>
              <a:t>au cours de la dernière décennie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fr-BE" b="1" dirty="0" smtClean="0"/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9722229"/>
              </p:ext>
            </p:extLst>
          </p:nvPr>
        </p:nvGraphicFramePr>
        <p:xfrm>
          <a:off x="2267744" y="4005064"/>
          <a:ext cx="4392488" cy="2088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0040"/>
                <a:gridCol w="1541224"/>
                <a:gridCol w="1541224"/>
              </a:tblGrid>
              <a:tr h="593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Diff </a:t>
                      </a:r>
                      <a:r>
                        <a:rPr lang="en-US" sz="1200" u="none" strike="noStrike" dirty="0" smtClean="0">
                          <a:effectLst/>
                        </a:rPr>
                        <a:t>(%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de 2002</a:t>
                      </a:r>
                      <a:r>
                        <a:rPr lang="en-US" sz="1200" u="none" strike="noStrike" dirty="0" smtClean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Lubumbashi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Kisangani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2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rural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-2%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-0.3%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4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suburban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+69.1%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-0.4%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83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urban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+33.6%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+22.1%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79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Discussion and 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47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153400" cy="425117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fr-BE" b="1" dirty="0" smtClean="0"/>
              <a:t>Quantifier l’effet d’une décennie de croissance urbaine et périurbaine sur les écosystèmes</a:t>
            </a:r>
          </a:p>
        </p:txBody>
      </p:sp>
      <p:graphicFrame>
        <p:nvGraphicFramePr>
          <p:cNvPr id="7" name="Graphique 6"/>
          <p:cNvGraphicFramePr/>
          <p:nvPr/>
        </p:nvGraphicFramePr>
        <p:xfrm>
          <a:off x="4572000" y="3132559"/>
          <a:ext cx="4321722" cy="372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/>
          <p:cNvGraphicFramePr/>
          <p:nvPr/>
        </p:nvGraphicFramePr>
        <p:xfrm>
          <a:off x="0" y="3140968"/>
          <a:ext cx="4499992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564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197080" cy="1440160"/>
          </a:xfrm>
        </p:spPr>
        <p:txBody>
          <a:bodyPr>
            <a:normAutofit/>
          </a:bodyPr>
          <a:lstStyle/>
          <a:p>
            <a:pPr algn="ctr"/>
            <a:r>
              <a:rPr lang="fr-BE" cap="small" dirty="0" smtClean="0"/>
              <a:t>Merci pour votre attention!</a:t>
            </a:r>
            <a:endParaRPr lang="fr-BE" cap="small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BE" sz="2400" dirty="0"/>
          </a:p>
        </p:txBody>
      </p:sp>
      <p:pic>
        <p:nvPicPr>
          <p:cNvPr id="4" name="Image 3" descr="Visuel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4347720"/>
            <a:ext cx="2555775" cy="271003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47478" y="3803876"/>
            <a:ext cx="549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Images Spot © CNES (2012), distribution Spot Image S.A.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Introduction: </a:t>
            </a:r>
            <a:r>
              <a:rPr lang="fr-BE" sz="3100" dirty="0" smtClean="0"/>
              <a:t>un manque de données et de cartes</a:t>
            </a:r>
            <a:endParaRPr lang="fr-BE" sz="3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/>
          </a:p>
        </p:txBody>
      </p:sp>
      <p:pic>
        <p:nvPicPr>
          <p:cNvPr id="12" name="Picture 6" descr="EtapUrba"/>
          <p:cNvPicPr>
            <a:picLocks noChangeAspect="1" noChangeArrowheads="1"/>
          </p:cNvPicPr>
          <p:nvPr/>
        </p:nvPicPr>
        <p:blipFill>
          <a:blip r:embed="rId3" cstate="print"/>
          <a:srcRect l="5769" r="6538"/>
          <a:stretch>
            <a:fillRect/>
          </a:stretch>
        </p:blipFill>
        <p:spPr bwMode="auto">
          <a:xfrm>
            <a:off x="251520" y="1700808"/>
            <a:ext cx="462572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EtapUrbaL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085184"/>
            <a:ext cx="1608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932040" y="623731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BEAU, 2009</a:t>
            </a:r>
            <a:endParaRPr lang="fr-BE" sz="1100" dirty="0"/>
          </a:p>
        </p:txBody>
      </p:sp>
      <p:sp>
        <p:nvSpPr>
          <p:cNvPr id="3" name="ZoneTexte 2"/>
          <p:cNvSpPr txBox="1"/>
          <p:nvPr/>
        </p:nvSpPr>
        <p:spPr>
          <a:xfrm>
            <a:off x="5580112" y="1916832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Lubumbashi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08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1/5 Introduction</a:t>
            </a:r>
            <a:r>
              <a:rPr lang="fr-BE" sz="2800" dirty="0" smtClean="0"/>
              <a:t>: des définitions variables</a:t>
            </a:r>
            <a:endParaRPr lang="fr-BE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27784" y="1628800"/>
            <a:ext cx="3672408" cy="273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37112"/>
            <a:ext cx="7560840" cy="224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6516216" y="1628800"/>
            <a:ext cx="2016224" cy="72008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Forstall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et al, 2008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Introduction: </a:t>
            </a:r>
            <a:r>
              <a:rPr lang="fr-BE" sz="2800" dirty="0" smtClean="0"/>
              <a:t>le triangle de la durabilité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2050" name="Picture 2" descr="http://olfsd.files.wordpress.com/2009/04/figure-1.jpg?w=457&amp;h=28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26"/>
          <a:stretch/>
        </p:blipFill>
        <p:spPr bwMode="auto">
          <a:xfrm>
            <a:off x="1619672" y="1844824"/>
            <a:ext cx="5794059" cy="346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88750" y="6153925"/>
            <a:ext cx="1634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err="1" smtClean="0"/>
              <a:t>Wordpress</a:t>
            </a:r>
            <a:r>
              <a:rPr lang="fr-BE" sz="1600" dirty="0" smtClean="0"/>
              <a:t>, 2009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7716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1988840"/>
            <a:ext cx="6768752" cy="1872208"/>
          </a:xfrm>
        </p:spPr>
        <p:txBody>
          <a:bodyPr>
            <a:noAutofit/>
          </a:bodyPr>
          <a:lstStyle/>
          <a:p>
            <a:r>
              <a:rPr lang="fr-BE" sz="6000" dirty="0" smtClean="0"/>
              <a:t>Objectifs</a:t>
            </a:r>
            <a:endParaRPr lang="fr-BE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1008112" cy="576064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</a:t>
            </a:r>
            <a:r>
              <a:rPr lang="fr-BE" dirty="0" smtClean="0">
                <a:solidFill>
                  <a:schemeClr val="tx2"/>
                </a:solidFill>
              </a:rPr>
              <a:t>2/5</a:t>
            </a:r>
            <a:endParaRPr lang="fr-BE" sz="44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9613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961193-7044-4F11-8408-786D20FC0B71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8153400" cy="44958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b="1" dirty="0" smtClean="0"/>
              <a:t>Cartographier et quantifier la dynamique des différentes zones </a:t>
            </a:r>
            <a:r>
              <a:rPr lang="fr-BE" dirty="0" smtClean="0"/>
              <a:t>(rurale, périurbaine et urbaine) constituant le gradient urbain-rural </a:t>
            </a:r>
            <a:r>
              <a:rPr lang="fr-BE" b="1" dirty="0" smtClean="0"/>
              <a:t>au cours de la dernière décennie</a:t>
            </a:r>
          </a:p>
          <a:p>
            <a:pPr marL="0" indent="0">
              <a:spcAft>
                <a:spcPts val="600"/>
              </a:spcAft>
              <a:buNone/>
            </a:pPr>
            <a:endParaRPr lang="fr-BE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504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2264</TotalTime>
  <Words>1321</Words>
  <Application>Microsoft Office PowerPoint</Application>
  <PresentationFormat>Affichage à l'écran (4:3)</PresentationFormat>
  <Paragraphs>291</Paragraphs>
  <Slides>48</Slides>
  <Notes>44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Médian</vt:lpstr>
      <vt:lpstr>Le patron urbain, un facteur influençant l’impact de l’urbanisation sur les écosystèmes:                                                                                                                                                                                                                                                                              Une analyse diachronique de la dynamique de deux villes: Kisangani et Lubumbashi (République Démocratique du Congo)</vt:lpstr>
      <vt:lpstr>Introduction</vt:lpstr>
      <vt:lpstr>Introduction: une population urbaine croissante</vt:lpstr>
      <vt:lpstr>Introduction: une population urbaine croissante</vt:lpstr>
      <vt:lpstr>Introduction: un manque de données et de cartes</vt:lpstr>
      <vt:lpstr>1/5 Introduction: des définitions variables</vt:lpstr>
      <vt:lpstr>Introduction: le triangle de la durabilité</vt:lpstr>
      <vt:lpstr>Objectifs</vt:lpstr>
      <vt:lpstr>Objectifs</vt:lpstr>
      <vt:lpstr>Objectifs</vt:lpstr>
      <vt:lpstr>Objectifs</vt:lpstr>
      <vt:lpstr>Objectifs</vt:lpstr>
      <vt:lpstr>Objectifs</vt:lpstr>
      <vt:lpstr>Objectifs</vt:lpstr>
      <vt:lpstr>Objectifs</vt:lpstr>
      <vt:lpstr>Objectifs</vt:lpstr>
      <vt:lpstr>Matériel &amp; méthode</vt:lpstr>
      <vt:lpstr>Matériel</vt:lpstr>
      <vt:lpstr>Matériel: localisation des deux cas d’étude</vt:lpstr>
      <vt:lpstr>Matériel: localisation des deux cas d’étude</vt:lpstr>
      <vt:lpstr>Matériel: localisation des deux cas d’étude</vt:lpstr>
      <vt:lpstr>Méthode</vt:lpstr>
      <vt:lpstr>Méthode</vt:lpstr>
      <vt:lpstr>Méthode</vt:lpstr>
      <vt:lpstr>Méthode</vt:lpstr>
      <vt:lpstr>Méthode</vt:lpstr>
      <vt:lpstr>Méthode</vt:lpstr>
      <vt:lpstr>Méthode</vt:lpstr>
      <vt:lpstr>Méthode</vt:lpstr>
      <vt:lpstr>Méthode</vt:lpstr>
      <vt:lpstr>Résultats</vt:lpstr>
      <vt:lpstr>Résultats - Lubumbashi</vt:lpstr>
      <vt:lpstr>Résultats - Lubumbashi</vt:lpstr>
      <vt:lpstr>Résultats - Lubumbashi</vt:lpstr>
      <vt:lpstr>Résultats - Lubumbashi</vt:lpstr>
      <vt:lpstr>Résultats - Lubumbashi</vt:lpstr>
      <vt:lpstr>Résultats - Kisangani</vt:lpstr>
      <vt:lpstr>Résultats - Kisangani</vt:lpstr>
      <vt:lpstr>Résultats - Kisangani</vt:lpstr>
      <vt:lpstr>Résultats - Kisangani</vt:lpstr>
      <vt:lpstr>Résultats - Kisangani</vt:lpstr>
      <vt:lpstr>Discussion et conclusion</vt:lpstr>
      <vt:lpstr>Discussion et conclusion</vt:lpstr>
      <vt:lpstr>Discussion et conclusion</vt:lpstr>
      <vt:lpstr>Discussion et conclusion</vt:lpstr>
      <vt:lpstr>Discussion and conclusion</vt:lpstr>
      <vt:lpstr>Discussion and conclusion</vt:lpstr>
      <vt:lpstr>Merci pour votre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marie</dc:creator>
  <cp:lastModifiedBy>marie</cp:lastModifiedBy>
  <cp:revision>461</cp:revision>
  <dcterms:created xsi:type="dcterms:W3CDTF">2013-06-06T22:07:30Z</dcterms:created>
  <dcterms:modified xsi:type="dcterms:W3CDTF">2013-12-19T12:50:58Z</dcterms:modified>
</cp:coreProperties>
</file>