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7"/>
  </p:notesMasterIdLst>
  <p:sldIdLst>
    <p:sldId id="258" r:id="rId2"/>
    <p:sldId id="343" r:id="rId3"/>
    <p:sldId id="393" r:id="rId4"/>
    <p:sldId id="394" r:id="rId5"/>
    <p:sldId id="391" r:id="rId6"/>
    <p:sldId id="396" r:id="rId7"/>
    <p:sldId id="397" r:id="rId8"/>
    <p:sldId id="418" r:id="rId9"/>
    <p:sldId id="428" r:id="rId10"/>
    <p:sldId id="419" r:id="rId11"/>
    <p:sldId id="422" r:id="rId12"/>
    <p:sldId id="424" r:id="rId13"/>
    <p:sldId id="425" r:id="rId14"/>
    <p:sldId id="426" r:id="rId15"/>
    <p:sldId id="427" r:id="rId16"/>
    <p:sldId id="404" r:id="rId17"/>
    <p:sldId id="429" r:id="rId18"/>
    <p:sldId id="430" r:id="rId19"/>
    <p:sldId id="431" r:id="rId20"/>
    <p:sldId id="400" r:id="rId21"/>
    <p:sldId id="412" r:id="rId22"/>
    <p:sldId id="403" r:id="rId23"/>
    <p:sldId id="432" r:id="rId24"/>
    <p:sldId id="433" r:id="rId25"/>
    <p:sldId id="414" r:id="rId26"/>
    <p:sldId id="434" r:id="rId27"/>
    <p:sldId id="443" r:id="rId28"/>
    <p:sldId id="444" r:id="rId29"/>
    <p:sldId id="445" r:id="rId30"/>
    <p:sldId id="446" r:id="rId31"/>
    <p:sldId id="374" r:id="rId32"/>
    <p:sldId id="447" r:id="rId33"/>
    <p:sldId id="449" r:id="rId34"/>
    <p:sldId id="442" r:id="rId35"/>
    <p:sldId id="450" r:id="rId36"/>
    <p:sldId id="435" r:id="rId37"/>
    <p:sldId id="451" r:id="rId38"/>
    <p:sldId id="459" r:id="rId39"/>
    <p:sldId id="460" r:id="rId40"/>
    <p:sldId id="452" r:id="rId41"/>
    <p:sldId id="453" r:id="rId42"/>
    <p:sldId id="454" r:id="rId43"/>
    <p:sldId id="455" r:id="rId44"/>
    <p:sldId id="340" r:id="rId45"/>
    <p:sldId id="457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Pirard" initials="EP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474F"/>
    <a:srgbClr val="004749"/>
    <a:srgbClr val="3333FF"/>
    <a:srgbClr val="0000C0"/>
    <a:srgbClr val="00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8" autoAdjust="0"/>
  </p:normalViewPr>
  <p:slideViewPr>
    <p:cSldViewPr>
      <p:cViewPr>
        <p:scale>
          <a:sx n="75" d="100"/>
          <a:sy n="75" d="100"/>
        </p:scale>
        <p:origin x="-1282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73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3F38-C712-4476-86E6-B031C2A0332F}" type="datetimeFigureOut">
              <a:rPr lang="fr-BE" smtClean="0"/>
              <a:t>6/11/2013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A30-9BBB-4C95-9AA6-B3DD699EC4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5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Drôle de question</a:t>
            </a:r>
          </a:p>
          <a:p>
            <a:r>
              <a:rPr lang="fr-BE" dirty="0" smtClean="0"/>
              <a:t>Au</a:t>
            </a:r>
            <a:r>
              <a:rPr lang="fr-BE" baseline="0" dirty="0" smtClean="0"/>
              <a:t> début : propriétés des métaux qui gouvernent les applications</a:t>
            </a:r>
          </a:p>
          <a:p>
            <a:r>
              <a:rPr lang="fr-BE" baseline="0" dirty="0" smtClean="0"/>
              <a:t>Maintenant : besoin, recherche d’une solution technologique, métal le plus adapté (y compris analyse LCA)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779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SiO2 -&gt; SiCl4</a:t>
            </a:r>
            <a:r>
              <a:rPr lang="fr-BE" baseline="0" dirty="0" smtClean="0"/>
              <a:t> -&gt; Si haute pureté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3724-A593-43A8-BBBD-130D827A33B2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83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110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0553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0533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0533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0533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1108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267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901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Age</a:t>
            </a:r>
            <a:r>
              <a:rPr lang="fr-BE" baseline="0" dirty="0" smtClean="0"/>
              <a:t> du Cuivre (</a:t>
            </a:r>
            <a:r>
              <a:rPr lang="fr-BE" baseline="0" dirty="0" err="1" smtClean="0"/>
              <a:t>Chalcolitique</a:t>
            </a:r>
            <a:r>
              <a:rPr lang="fr-BE" baseline="0" dirty="0" smtClean="0"/>
              <a:t>) 5000 BC</a:t>
            </a:r>
          </a:p>
          <a:p>
            <a:r>
              <a:rPr lang="fr-BE" dirty="0" smtClean="0"/>
              <a:t>Age du Bronze (</a:t>
            </a:r>
            <a:r>
              <a:rPr lang="fr-BE" dirty="0" err="1" smtClean="0"/>
              <a:t>Cu+Sn</a:t>
            </a:r>
            <a:r>
              <a:rPr lang="fr-BE" dirty="0" smtClean="0"/>
              <a:t>)</a:t>
            </a:r>
            <a:r>
              <a:rPr lang="fr-BE" baseline="0" dirty="0" smtClean="0"/>
              <a:t> 3500 BC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814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Age</a:t>
            </a:r>
            <a:r>
              <a:rPr lang="fr-BE" baseline="0" dirty="0" smtClean="0"/>
              <a:t> du Cuivre (</a:t>
            </a:r>
            <a:r>
              <a:rPr lang="fr-BE" baseline="0" dirty="0" err="1" smtClean="0"/>
              <a:t>Chalcolitique</a:t>
            </a:r>
            <a:r>
              <a:rPr lang="fr-BE" baseline="0" dirty="0" smtClean="0"/>
              <a:t>) 5000 BC</a:t>
            </a:r>
          </a:p>
          <a:p>
            <a:r>
              <a:rPr lang="fr-BE" dirty="0" smtClean="0"/>
              <a:t>Age du Bronze (</a:t>
            </a:r>
            <a:r>
              <a:rPr lang="fr-BE" dirty="0" err="1" smtClean="0"/>
              <a:t>Cu+Sn</a:t>
            </a:r>
            <a:r>
              <a:rPr lang="fr-BE" dirty="0" smtClean="0"/>
              <a:t>)</a:t>
            </a:r>
            <a:r>
              <a:rPr lang="fr-BE" baseline="0" dirty="0" smtClean="0"/>
              <a:t> 3500 BC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814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mtClean="0">
                <a:latin typeface="Arial" charset="0"/>
              </a:rPr>
              <a:t>(c) Prof. Eric PIRARD - Université de Liège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68392C5-F482-43F2-B38F-2EA120146D6B}" type="slidenum">
              <a:rPr lang="fr-FR" smtClean="0">
                <a:latin typeface="Arial" charset="0"/>
              </a:rPr>
              <a:pPr eaLnBrk="1" hangingPunct="1"/>
              <a:t>16</a:t>
            </a:fld>
            <a:endParaRPr lang="fr-FR" smtClean="0"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Arial" charset="0"/>
              </a:rPr>
              <a:t>(c) Prof. Eric PIRARD - Université de Liège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4568A61-3627-4EE6-AAF3-443DD92910A3}" type="slidenum">
              <a:rPr lang="fr-FR">
                <a:latin typeface="Arial" charset="0"/>
              </a:rPr>
              <a:pPr eaLnBrk="1" hangingPunct="1"/>
              <a:t>21</a:t>
            </a:fld>
            <a:endParaRPr lang="fr-FR">
              <a:latin typeface="Arial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Arial" charset="0"/>
              </a:rPr>
              <a:t>(c) Prof. Eric PIRARD - Université de Liège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1CF46BE-0294-4990-9838-4DD570B3A4D5}" type="slidenum">
              <a:rPr lang="fr-FR">
                <a:latin typeface="Arial" charset="0"/>
              </a:rPr>
              <a:pPr eaLnBrk="1" hangingPunct="1"/>
              <a:t>25</a:t>
            </a:fld>
            <a:endParaRPr lang="fr-FR">
              <a:latin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Arial" charset="0"/>
              </a:rPr>
              <a:t>(c) Prof. Eric PIRARD - Université de Liège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1CF46BE-0294-4990-9838-4DD570B3A4D5}" type="slidenum">
              <a:rPr lang="fr-FR">
                <a:latin typeface="Arial" charset="0"/>
              </a:rPr>
              <a:pPr eaLnBrk="1" hangingPunct="1"/>
              <a:t>26</a:t>
            </a:fld>
            <a:endParaRPr lang="fr-FR">
              <a:latin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Arial" charset="0"/>
              </a:rPr>
              <a:t>(c) Prof. Eric PIRARD - Université de Liège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1CF46BE-0294-4990-9838-4DD570B3A4D5}" type="slidenum">
              <a:rPr lang="fr-FR">
                <a:latin typeface="Arial" charset="0"/>
              </a:rPr>
              <a:pPr eaLnBrk="1" hangingPunct="1"/>
              <a:t>27</a:t>
            </a:fld>
            <a:endParaRPr lang="fr-FR">
              <a:latin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Arial" charset="0"/>
              </a:rPr>
              <a:t>(c) Prof. Eric PIRARD - Université de Liège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1CF46BE-0294-4990-9838-4DD570B3A4D5}" type="slidenum">
              <a:rPr lang="fr-FR">
                <a:latin typeface="Arial" charset="0"/>
              </a:rPr>
              <a:pPr eaLnBrk="1" hangingPunct="1"/>
              <a:t>28</a:t>
            </a:fld>
            <a:endParaRPr lang="fr-FR">
              <a:latin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791" y="2177959"/>
            <a:ext cx="7081473" cy="2502082"/>
          </a:xfrm>
        </p:spPr>
        <p:txBody>
          <a:bodyPr anchor="ctr" anchorCtr="1"/>
          <a:lstStyle>
            <a:lvl1pPr algn="ctr">
              <a:defRPr lang="en-US" sz="4400" b="1" i="1" kern="1200" dirty="0">
                <a:ln w="12700"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1495791" y="237326"/>
            <a:ext cx="2644161" cy="1103442"/>
            <a:chOff x="1214832" y="337301"/>
            <a:chExt cx="2387929" cy="1103442"/>
          </a:xfrm>
        </p:grpSpPr>
        <p:pic>
          <p:nvPicPr>
            <p:cNvPr id="16" name="Picture 2" descr="logo72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832" y="337301"/>
              <a:ext cx="1447800" cy="1057276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 userDrawn="1"/>
          </p:nvSpPr>
          <p:spPr>
            <a:xfrm>
              <a:off x="2723811" y="1102189"/>
              <a:ext cx="8789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0" i="1" dirty="0" err="1" smtClean="0">
                  <a:solidFill>
                    <a:srgbClr val="00474F"/>
                  </a:solidFill>
                  <a:latin typeface="Trebuchet MS" pitchFamily="34" charset="0"/>
                </a:rPr>
                <a:t>GeMMe</a:t>
              </a:r>
              <a:endParaRPr lang="en-US" sz="1200" b="0" i="1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</p:grpSp>
      <p:pic>
        <p:nvPicPr>
          <p:cNvPr id="1026" name="Picture 2" descr="C:\Users\Godefroid\Desktop\logo-gemme-border-250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91" y="237326"/>
            <a:ext cx="574253" cy="5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222472" y="1268760"/>
            <a:ext cx="2989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0" dirty="0" smtClean="0">
                <a:solidFill>
                  <a:schemeClr val="accent4">
                    <a:lumMod val="75000"/>
                  </a:schemeClr>
                </a:solidFill>
                <a:latin typeface="Gill Sans MT" pitchFamily="34" charset="0"/>
              </a:rPr>
              <a:t>Génie Minéral, Matériaux &amp; Environnement</a:t>
            </a:r>
            <a:endParaRPr lang="en-US" sz="1200" i="0" dirty="0">
              <a:solidFill>
                <a:schemeClr val="accent4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827585" y="1412875"/>
            <a:ext cx="8065590" cy="4896445"/>
          </a:xfrm>
        </p:spPr>
        <p:txBody>
          <a:bodyPr>
            <a:normAutofit/>
          </a:bodyPr>
          <a:lstStyle>
            <a:lvl1pPr marL="342900" indent="-342900">
              <a:buClr>
                <a:srgbClr val="00C000"/>
              </a:buClr>
              <a:buFont typeface="Arial" pitchFamily="34" charset="0"/>
              <a:buChar char="►"/>
              <a:defRPr sz="20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►"/>
              <a:defRPr sz="1800">
                <a:solidFill>
                  <a:schemeClr val="accent1"/>
                </a:solidFill>
              </a:defRPr>
            </a:lvl2pPr>
            <a:lvl3pPr marL="1143000" indent="-228600">
              <a:buClrTx/>
              <a:buFont typeface="Arial" pitchFamily="34" charset="0"/>
              <a:buChar char="•"/>
              <a:defRPr sz="1600"/>
            </a:lvl3pPr>
            <a:lvl4pPr marL="1600200" indent="-228600">
              <a:buClrTx/>
              <a:buFont typeface="Arial" pitchFamily="34" charset="0"/>
              <a:buChar char="•"/>
              <a:defRPr sz="1400" i="0">
                <a:solidFill>
                  <a:schemeClr val="accent5"/>
                </a:solidFill>
              </a:defRPr>
            </a:lvl4pPr>
            <a:lvl5pPr>
              <a:defRPr sz="1400" i="1">
                <a:solidFill>
                  <a:schemeClr val="accent6"/>
                </a:solidFill>
              </a:defRPr>
            </a:lvl5pPr>
          </a:lstStyle>
          <a:p>
            <a:pPr>
              <a:buClr>
                <a:schemeClr val="accent5"/>
              </a:buClr>
              <a:buFont typeface="Calibri" pitchFamily="34" charset="0"/>
              <a:buChar char="●"/>
            </a:pPr>
            <a:r>
              <a:rPr lang="fr-BE" dirty="0" smtClean="0"/>
              <a:t>Just </a:t>
            </a:r>
            <a:r>
              <a:rPr lang="fr-BE" dirty="0" err="1" smtClean="0"/>
              <a:t>try</a:t>
            </a:r>
            <a:endParaRPr lang="fr-BE" dirty="0" smtClean="0"/>
          </a:p>
          <a:p>
            <a:pPr lvl="1"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To </a:t>
            </a:r>
            <a:r>
              <a:rPr lang="fr-BE" dirty="0" err="1" smtClean="0"/>
              <a:t>write</a:t>
            </a:r>
            <a:r>
              <a:rPr lang="fr-BE" dirty="0" smtClean="0"/>
              <a:t> down </a:t>
            </a:r>
            <a:r>
              <a:rPr lang="fr-BE" dirty="0" err="1" smtClean="0"/>
              <a:t>something</a:t>
            </a:r>
            <a:endParaRPr lang="fr-BE" dirty="0" smtClean="0"/>
          </a:p>
          <a:p>
            <a:pPr lvl="2">
              <a:buClrTx/>
              <a:buFont typeface="Arial" pitchFamily="34" charset="0"/>
              <a:buChar char="•"/>
            </a:pPr>
            <a:r>
              <a:rPr lang="fr-BE" dirty="0" smtClean="0"/>
              <a:t>That </a:t>
            </a:r>
            <a:r>
              <a:rPr lang="fr-BE" dirty="0" err="1" smtClean="0"/>
              <a:t>is</a:t>
            </a:r>
            <a:r>
              <a:rPr lang="fr-BE" dirty="0" smtClean="0"/>
              <a:t> of </a:t>
            </a:r>
            <a:r>
              <a:rPr lang="fr-BE" dirty="0" err="1" smtClean="0"/>
              <a:t>interest</a:t>
            </a:r>
            <a:endParaRPr lang="fr-BE" dirty="0" smtClean="0"/>
          </a:p>
          <a:p>
            <a:pPr lvl="3">
              <a:buFont typeface="Wingdings" pitchFamily="2" charset="2"/>
              <a:buChar char="ü"/>
            </a:pPr>
            <a:r>
              <a:rPr lang="fr-BE" dirty="0" smtClean="0"/>
              <a:t>To </a:t>
            </a:r>
            <a:r>
              <a:rPr lang="fr-BE" dirty="0" err="1" smtClean="0"/>
              <a:t>your</a:t>
            </a:r>
            <a:r>
              <a:rPr lang="fr-BE" dirty="0" smtClean="0"/>
              <a:t> audience</a:t>
            </a:r>
          </a:p>
          <a:p>
            <a:pPr lvl="4"/>
            <a:r>
              <a:rPr lang="fr-BE" dirty="0" smtClean="0">
                <a:solidFill>
                  <a:schemeClr val="accent1"/>
                </a:solidFill>
              </a:rPr>
              <a:t>And </a:t>
            </a:r>
            <a:r>
              <a:rPr lang="fr-BE" dirty="0" err="1" smtClean="0">
                <a:solidFill>
                  <a:schemeClr val="accent1"/>
                </a:solidFill>
              </a:rPr>
              <a:t>don’t</a:t>
            </a:r>
            <a:r>
              <a:rPr lang="fr-BE" dirty="0" smtClean="0">
                <a:solidFill>
                  <a:schemeClr val="accent1"/>
                </a:solidFill>
              </a:rPr>
              <a:t> </a:t>
            </a:r>
            <a:r>
              <a:rPr lang="fr-BE" dirty="0" err="1" smtClean="0">
                <a:solidFill>
                  <a:schemeClr val="accent1"/>
                </a:solidFill>
              </a:rPr>
              <a:t>forget</a:t>
            </a:r>
            <a:r>
              <a:rPr lang="fr-BE" dirty="0" smtClean="0">
                <a:solidFill>
                  <a:schemeClr val="accent1"/>
                </a:solidFill>
              </a:rPr>
              <a:t> to </a:t>
            </a:r>
            <a:r>
              <a:rPr lang="fr-BE" dirty="0" err="1" smtClean="0">
                <a:solidFill>
                  <a:schemeClr val="accent1"/>
                </a:solidFill>
              </a:rPr>
              <a:t>illustrate</a:t>
            </a:r>
            <a:r>
              <a:rPr lang="fr-BE" dirty="0" smtClean="0">
                <a:solidFill>
                  <a:schemeClr val="accent1"/>
                </a:solidFill>
              </a:rPr>
              <a:t> </a:t>
            </a:r>
            <a:r>
              <a:rPr lang="fr-BE" dirty="0" err="1" smtClean="0">
                <a:solidFill>
                  <a:schemeClr val="accent1"/>
                </a:solidFill>
              </a:rPr>
              <a:t>it!</a:t>
            </a:r>
            <a:endParaRPr lang="fr-BE" dirty="0" smtClean="0">
              <a:solidFill>
                <a:schemeClr val="accent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7" name="Espace réservé du contenu 6" title="SOUS_TITRE"/>
          <p:cNvSpPr>
            <a:spLocks noGrp="1"/>
          </p:cNvSpPr>
          <p:nvPr>
            <p:ph sz="quarter" idx="13" hasCustomPrompt="1"/>
          </p:nvPr>
        </p:nvSpPr>
        <p:spPr>
          <a:xfrm>
            <a:off x="827584" y="908720"/>
            <a:ext cx="8064896" cy="576064"/>
          </a:xfrm>
          <a:noFill/>
          <a:ln w="28575">
            <a:noFill/>
          </a:ln>
        </p:spPr>
        <p:txBody>
          <a:bodyPr>
            <a:noAutofit/>
          </a:bodyPr>
          <a:lstStyle>
            <a:lvl1pPr algn="r">
              <a:defRPr lang="fr-FR" sz="2800" i="1" kern="120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09529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412775"/>
            <a:ext cx="8064896" cy="4682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5"/>
              </a:buClr>
              <a:buFont typeface="Calibri" pitchFamily="34" charset="0"/>
              <a:buChar char="●"/>
            </a:pPr>
            <a:r>
              <a:rPr lang="fr-BE" dirty="0" smtClean="0"/>
              <a:t> Just </a:t>
            </a:r>
            <a:r>
              <a:rPr lang="fr-BE" dirty="0" err="1" smtClean="0"/>
              <a:t>try</a:t>
            </a:r>
            <a:endParaRPr lang="fr-BE" dirty="0" smtClean="0"/>
          </a:p>
          <a:p>
            <a:pPr lvl="1"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To </a:t>
            </a:r>
            <a:r>
              <a:rPr lang="fr-BE" dirty="0" err="1" smtClean="0"/>
              <a:t>write</a:t>
            </a:r>
            <a:r>
              <a:rPr lang="fr-BE" dirty="0" smtClean="0"/>
              <a:t> down </a:t>
            </a:r>
            <a:r>
              <a:rPr lang="fr-BE" dirty="0" err="1" smtClean="0"/>
              <a:t>something</a:t>
            </a:r>
            <a:endParaRPr lang="fr-BE" dirty="0" smtClean="0"/>
          </a:p>
          <a:p>
            <a:pPr lvl="2">
              <a:buClrTx/>
              <a:buFont typeface="Arial" pitchFamily="34" charset="0"/>
              <a:buChar char="•"/>
            </a:pPr>
            <a:r>
              <a:rPr lang="fr-BE" dirty="0" smtClean="0"/>
              <a:t>That </a:t>
            </a:r>
            <a:r>
              <a:rPr lang="fr-BE" dirty="0" err="1" smtClean="0"/>
              <a:t>is</a:t>
            </a:r>
            <a:r>
              <a:rPr lang="fr-BE" dirty="0" smtClean="0"/>
              <a:t> of </a:t>
            </a:r>
            <a:r>
              <a:rPr lang="fr-BE" dirty="0" err="1" smtClean="0"/>
              <a:t>interest</a:t>
            </a:r>
            <a:endParaRPr lang="fr-BE" dirty="0" smtClean="0"/>
          </a:p>
          <a:p>
            <a:pPr lvl="3">
              <a:buFont typeface="Wingdings" pitchFamily="2" charset="2"/>
              <a:buChar char="ü"/>
            </a:pPr>
            <a:r>
              <a:rPr lang="fr-BE" dirty="0" smtClean="0"/>
              <a:t>To </a:t>
            </a:r>
            <a:r>
              <a:rPr lang="fr-BE" dirty="0" err="1" smtClean="0"/>
              <a:t>your</a:t>
            </a:r>
            <a:r>
              <a:rPr lang="fr-BE" dirty="0" smtClean="0"/>
              <a:t> audience</a:t>
            </a:r>
          </a:p>
          <a:p>
            <a:pPr lvl="4"/>
            <a:r>
              <a:rPr lang="fr-BE" dirty="0" smtClean="0">
                <a:solidFill>
                  <a:schemeClr val="accent1"/>
                </a:solidFill>
              </a:rPr>
              <a:t>And </a:t>
            </a:r>
            <a:r>
              <a:rPr lang="fr-BE" dirty="0" err="1" smtClean="0">
                <a:solidFill>
                  <a:schemeClr val="accent1"/>
                </a:solidFill>
              </a:rPr>
              <a:t>don’t</a:t>
            </a:r>
            <a:r>
              <a:rPr lang="fr-BE" dirty="0" smtClean="0">
                <a:solidFill>
                  <a:schemeClr val="accent1"/>
                </a:solidFill>
              </a:rPr>
              <a:t> </a:t>
            </a:r>
            <a:r>
              <a:rPr lang="fr-BE" dirty="0" err="1" smtClean="0">
                <a:solidFill>
                  <a:schemeClr val="accent1"/>
                </a:solidFill>
              </a:rPr>
              <a:t>forget</a:t>
            </a:r>
            <a:r>
              <a:rPr lang="fr-BE" dirty="0" smtClean="0">
                <a:solidFill>
                  <a:schemeClr val="accent1"/>
                </a:solidFill>
              </a:rPr>
              <a:t> to </a:t>
            </a:r>
            <a:r>
              <a:rPr lang="fr-BE" dirty="0" err="1" smtClean="0">
                <a:solidFill>
                  <a:schemeClr val="accent1"/>
                </a:solidFill>
              </a:rPr>
              <a:t>illustrate</a:t>
            </a:r>
            <a:r>
              <a:rPr lang="fr-BE" dirty="0" smtClean="0">
                <a:solidFill>
                  <a:schemeClr val="accent1"/>
                </a:solidFill>
              </a:rPr>
              <a:t> </a:t>
            </a:r>
            <a:r>
              <a:rPr lang="fr-BE" dirty="0" err="1" smtClean="0">
                <a:solidFill>
                  <a:schemeClr val="accent1"/>
                </a:solidFill>
              </a:rPr>
              <a:t>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2698" y="6525010"/>
            <a:ext cx="339335" cy="2324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6C3FA5-BCF1-4293-BDB2-C23140B060F6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pied de page 5"/>
          <p:cNvSpPr txBox="1">
            <a:spLocks/>
          </p:cNvSpPr>
          <p:nvPr/>
        </p:nvSpPr>
        <p:spPr>
          <a:xfrm>
            <a:off x="1259632" y="6528858"/>
            <a:ext cx="7632847" cy="230761"/>
          </a:xfrm>
          <a:prstGeom prst="rect">
            <a:avLst/>
          </a:prstGeom>
          <a:noFill/>
          <a:ln w="3175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/>
              <a:t>Université de Liège</a:t>
            </a:r>
            <a:r>
              <a:rPr lang="fr-BE" dirty="0" smtClean="0"/>
              <a:t> </a:t>
            </a:r>
            <a:r>
              <a:rPr lang="fr-BE" baseline="0" dirty="0" smtClean="0"/>
              <a:t> - </a:t>
            </a:r>
            <a:r>
              <a:rPr lang="fr-BE" dirty="0" err="1" smtClean="0"/>
              <a:t>GeMMe</a:t>
            </a:r>
            <a:r>
              <a:rPr lang="fr-BE" dirty="0" smtClean="0"/>
              <a:t> -</a:t>
            </a:r>
            <a:r>
              <a:rPr lang="fr-BE" i="1" dirty="0" smtClean="0"/>
              <a:t> Génie Minéral, Matériaux &amp; Environnement</a:t>
            </a:r>
            <a:endParaRPr lang="fr-BE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259632" y="1340768"/>
            <a:ext cx="76328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8967394" y="6465642"/>
            <a:ext cx="141110" cy="347734"/>
            <a:chOff x="1043608" y="2492895"/>
            <a:chExt cx="800100" cy="1971675"/>
          </a:xfrm>
        </p:grpSpPr>
        <p:sp>
          <p:nvSpPr>
            <p:cNvPr id="13" name="Triangle isocèle 12"/>
            <p:cNvSpPr/>
            <p:nvPr/>
          </p:nvSpPr>
          <p:spPr>
            <a:xfrm rot="5400000">
              <a:off x="457820" y="3078683"/>
              <a:ext cx="1666875" cy="4953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riangle isocèle 13"/>
            <p:cNvSpPr/>
            <p:nvPr/>
          </p:nvSpPr>
          <p:spPr>
            <a:xfrm rot="5400000">
              <a:off x="610220" y="3231083"/>
              <a:ext cx="1666875" cy="495300"/>
            </a:xfrm>
            <a:prstGeom prst="triangle">
              <a:avLst/>
            </a:prstGeom>
            <a:solidFill>
              <a:srgbClr val="0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762620" y="3383483"/>
              <a:ext cx="1666875" cy="495300"/>
            </a:xfrm>
            <a:prstGeom prst="triangle">
              <a:avLst/>
            </a:prstGeom>
            <a:solidFill>
              <a:srgbClr val="000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571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Godefroid\Desktop\logo-gemme-border-250.t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9" y="6462157"/>
            <a:ext cx="297462" cy="2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b="1" i="0" kern="1200" dirty="0">
          <a:ln w="12700">
            <a:solidFill>
              <a:schemeClr val="tx2"/>
            </a:solidFill>
          </a:ln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˃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400" i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5791" y="2177959"/>
            <a:ext cx="7468697" cy="2502082"/>
          </a:xfrm>
        </p:spPr>
        <p:txBody>
          <a:bodyPr/>
          <a:lstStyle/>
          <a:p>
            <a:r>
              <a:rPr lang="fr-BE" sz="4200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Terres rares et métaux critiques</a:t>
            </a:r>
            <a:r>
              <a:rPr lang="fr-BE" sz="4200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fr-BE" sz="4200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fr-BE" sz="1800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fr-BE" sz="1800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fr-BE" sz="3600" dirty="0" smtClean="0">
                <a:ln w="12700">
                  <a:solidFill>
                    <a:srgbClr val="303030"/>
                  </a:solidFill>
                </a:ln>
                <a:solidFill>
                  <a:schemeClr val="accent1"/>
                </a:solidFill>
              </a:rPr>
              <a:t>Pénurie ou incurie ?</a:t>
            </a:r>
            <a:endParaRPr lang="fr-BE" sz="3600" dirty="0">
              <a:solidFill>
                <a:schemeClr val="accent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691680" y="5445224"/>
            <a:ext cx="6912853" cy="1205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2400" i="1" dirty="0" smtClean="0">
                <a:solidFill>
                  <a:schemeClr val="accent5"/>
                </a:solidFill>
              </a:rPr>
              <a:t>Prof. Eric PIRARD</a:t>
            </a:r>
          </a:p>
        </p:txBody>
      </p:sp>
    </p:spTree>
    <p:extLst>
      <p:ext uri="{BB962C8B-B14F-4D97-AF65-F5344CB8AC3E}">
        <p14:creationId xmlns:p14="http://schemas.microsoft.com/office/powerpoint/2010/main" val="2459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Une histoire de croissance</a:t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Sans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limites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?</a:t>
            </a:r>
            <a:endParaRPr lang="fr-BE" sz="3200" b="0" dirty="0">
              <a:ln w="12700">
                <a:solidFill>
                  <a:srgbClr val="303030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11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mtClean="0"/>
              <a:t>Evolution de la consommation en matériaux sur le XX</a:t>
            </a:r>
            <a:r>
              <a:rPr lang="fr-BE" baseline="30000" smtClean="0"/>
              <a:t>ème</a:t>
            </a:r>
            <a:r>
              <a:rPr lang="fr-BE" smtClean="0"/>
              <a:t> siècle</a:t>
            </a:r>
          </a:p>
          <a:p>
            <a:pPr lvl="1"/>
            <a:r>
              <a:rPr lang="fr-BE" smtClean="0"/>
              <a:t>Données USA hors matériaux de construction</a:t>
            </a:r>
          </a:p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Evolution historique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mtClean="0"/>
              <a:t>Consommation de Matières Premières</a:t>
            </a:r>
            <a:endParaRPr lang="en-GB" dirty="0"/>
          </a:p>
        </p:txBody>
      </p:sp>
      <p:grpSp>
        <p:nvGrpSpPr>
          <p:cNvPr id="6" name="Groupe 5"/>
          <p:cNvGrpSpPr/>
          <p:nvPr/>
        </p:nvGrpSpPr>
        <p:grpSpPr>
          <a:xfrm>
            <a:off x="1547664" y="2254112"/>
            <a:ext cx="6922180" cy="4127216"/>
            <a:chOff x="1031875" y="1279525"/>
            <a:chExt cx="7210212" cy="42989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75" y="1279525"/>
              <a:ext cx="7080250" cy="429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 rot="16200000">
              <a:off x="7059384" y="4164881"/>
              <a:ext cx="20576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 smtClean="0"/>
                <a:t>G. Matos (USGS, 1998)</a:t>
              </a:r>
              <a:endParaRPr lang="fr-B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1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12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</a:t>
            </a:r>
            <a:r>
              <a:rPr lang="en-GB" dirty="0" err="1" smtClean="0"/>
              <a:t>historique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Production </a:t>
            </a:r>
            <a:r>
              <a:rPr lang="en-GB" dirty="0" err="1" smtClean="0"/>
              <a:t>mondiale</a:t>
            </a:r>
            <a:r>
              <a:rPr lang="en-GB" dirty="0" smtClean="0"/>
              <a:t> de </a:t>
            </a:r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métaux</a:t>
            </a:r>
            <a:endParaRPr lang="en-GB" dirty="0"/>
          </a:p>
        </p:txBody>
      </p:sp>
      <p:sp>
        <p:nvSpPr>
          <p:cNvPr id="10" name="AutoShape 2" descr="http://upload.wikimedia.org/wikipedia/commons/8/84/Lithium_world_produc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http://upload.wikimedia.org/wikipedia/commons/8/84/Lithium_world_productio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e 12"/>
          <p:cNvGrpSpPr/>
          <p:nvPr/>
        </p:nvGrpSpPr>
        <p:grpSpPr>
          <a:xfrm>
            <a:off x="723158" y="2006277"/>
            <a:ext cx="2679342" cy="1893401"/>
            <a:chOff x="668522" y="2276872"/>
            <a:chExt cx="2679342" cy="1893401"/>
          </a:xfrm>
        </p:grpSpPr>
        <p:pic>
          <p:nvPicPr>
            <p:cNvPr id="1034" name="Picture 10" descr="File:Copper - world production trend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22" y="2276872"/>
              <a:ext cx="2679342" cy="189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187624" y="2420888"/>
              <a:ext cx="607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smtClean="0">
                  <a:solidFill>
                    <a:srgbClr val="C00000"/>
                  </a:solidFill>
                  <a:latin typeface="Rockwell Extra Bold" pitchFamily="18" charset="0"/>
                </a:rPr>
                <a:t>Cu</a:t>
              </a:r>
              <a:endParaRPr lang="fr-BE" sz="2000" dirty="0">
                <a:solidFill>
                  <a:srgbClr val="C00000"/>
                </a:solidFill>
                <a:latin typeface="Rockwell Extra Bold" pitchFamily="18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23158" y="4282398"/>
            <a:ext cx="2512059" cy="1789502"/>
            <a:chOff x="2852029" y="3207705"/>
            <a:chExt cx="2512059" cy="1789502"/>
          </a:xfrm>
        </p:grpSpPr>
        <p:pic>
          <p:nvPicPr>
            <p:cNvPr id="9" name="Picture 2" descr="File:Zinc world production.sv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5"/>
            <a:stretch/>
          </p:blipFill>
          <p:spPr bwMode="auto">
            <a:xfrm>
              <a:off x="2852029" y="3207705"/>
              <a:ext cx="2512059" cy="178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3327133" y="3397806"/>
              <a:ext cx="668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smtClean="0">
                  <a:solidFill>
                    <a:srgbClr val="C00000"/>
                  </a:solidFill>
                  <a:latin typeface="Rockwell Extra Bold" pitchFamily="18" charset="0"/>
                </a:rPr>
                <a:t>Zn</a:t>
              </a:r>
              <a:endParaRPr lang="fr-BE" sz="2000" dirty="0">
                <a:solidFill>
                  <a:srgbClr val="C00000"/>
                </a:solidFill>
                <a:latin typeface="Rockwell Extra Bold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372200" y="2325965"/>
            <a:ext cx="2515352" cy="1789502"/>
            <a:chOff x="6372200" y="4653136"/>
            <a:chExt cx="2515352" cy="178950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77"/>
            <a:stretch/>
          </p:blipFill>
          <p:spPr bwMode="auto">
            <a:xfrm>
              <a:off x="6372200" y="4653136"/>
              <a:ext cx="2515352" cy="1789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6804248" y="4797152"/>
              <a:ext cx="607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smtClean="0">
                  <a:solidFill>
                    <a:srgbClr val="C00000"/>
                  </a:solidFill>
                  <a:latin typeface="Rockwell Extra Bold" pitchFamily="18" charset="0"/>
                </a:rPr>
                <a:t>Li</a:t>
              </a:r>
              <a:endParaRPr lang="fr-BE" sz="2000" dirty="0">
                <a:solidFill>
                  <a:srgbClr val="C00000"/>
                </a:solidFill>
                <a:latin typeface="Rockwell Extra Bold" pitchFamily="18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330824" y="4376120"/>
            <a:ext cx="2556728" cy="1789502"/>
            <a:chOff x="6228184" y="2492896"/>
            <a:chExt cx="2556728" cy="1789502"/>
          </a:xfrm>
        </p:grpSpPr>
        <p:pic>
          <p:nvPicPr>
            <p:cNvPr id="1032" name="Picture 8" descr="http://upload.wikimedia.org/wikipedia/commons/thumb/3/3c/Indium_world_production.svg/750px-Indium_world_production.svg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94"/>
            <a:stretch/>
          </p:blipFill>
          <p:spPr bwMode="auto">
            <a:xfrm>
              <a:off x="6228184" y="2492896"/>
              <a:ext cx="2556728" cy="178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6732240" y="2492896"/>
              <a:ext cx="607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smtClean="0">
                  <a:solidFill>
                    <a:srgbClr val="C00000"/>
                  </a:solidFill>
                  <a:latin typeface="Rockwell Extra Bold" pitchFamily="18" charset="0"/>
                </a:rPr>
                <a:t>In</a:t>
              </a:r>
              <a:endParaRPr lang="fr-BE" sz="2000" dirty="0">
                <a:solidFill>
                  <a:srgbClr val="C00000"/>
                </a:solidFill>
                <a:latin typeface="Rockwell Extra Bold" pitchFamily="18" charset="0"/>
              </a:endParaRPr>
            </a:p>
          </p:txBody>
        </p:sp>
      </p:grpSp>
      <p:sp>
        <p:nvSpPr>
          <p:cNvPr id="22" name="AutoShape 12" descr="http://upload.wikimedia.org/wikipedia/commons/9/96/Aluminium_-_world_production_tren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4" descr="http://upload.wikimedia.org/wikipedia/commons/9/96/Aluminium_-_world_production_tren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oupe 23"/>
          <p:cNvGrpSpPr/>
          <p:nvPr/>
        </p:nvGrpSpPr>
        <p:grpSpPr>
          <a:xfrm>
            <a:off x="3563888" y="3284390"/>
            <a:ext cx="2445281" cy="1789502"/>
            <a:chOff x="4141447" y="4581128"/>
            <a:chExt cx="2445281" cy="1789502"/>
          </a:xfrm>
        </p:grpSpPr>
        <p:pic>
          <p:nvPicPr>
            <p:cNvPr id="1040" name="Picture 16" descr="http://upload.wikimedia.org/wikipedia/commons/thumb/9/96/Aluminium_-_world_production_trend.svg/220px-Aluminium_-_world_production_trend.sv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447" y="4581128"/>
              <a:ext cx="2445281" cy="178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4776936" y="4797152"/>
              <a:ext cx="607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smtClean="0">
                  <a:solidFill>
                    <a:srgbClr val="C00000"/>
                  </a:solidFill>
                  <a:latin typeface="Rockwell Extra Bold" pitchFamily="18" charset="0"/>
                </a:rPr>
                <a:t>Al</a:t>
              </a:r>
              <a:endParaRPr lang="fr-BE" sz="2000" dirty="0">
                <a:solidFill>
                  <a:srgbClr val="C00000"/>
                </a:solidFill>
                <a:latin typeface="Rockwell Extra Bol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3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 smtClean="0"/>
              <a:t>Chine, Inde, Corée du Sud, Europe et USA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Evolution historique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 smtClean="0"/>
              <a:t>Consommation</a:t>
            </a:r>
            <a:r>
              <a:rPr lang="en-GB" dirty="0" smtClean="0"/>
              <a:t> de </a:t>
            </a:r>
            <a:r>
              <a:rPr lang="en-GB" dirty="0" err="1" smtClean="0"/>
              <a:t>cuivre</a:t>
            </a:r>
            <a:r>
              <a:rPr lang="en-GB" dirty="0" smtClean="0"/>
              <a:t> (1970-2005)</a:t>
            </a:r>
            <a:endParaRPr lang="en-GB" dirty="0"/>
          </a:p>
        </p:txBody>
      </p:sp>
      <p:sp>
        <p:nvSpPr>
          <p:cNvPr id="10" name="AutoShape 2" descr="http://upload.wikimedia.org/wikipedia/commons/8/84/Lithium_world_produc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http://upload.wikimedia.org/wikipedia/commons/8/84/Lithium_world_productio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2" descr="http://upload.wikimedia.org/wikipedia/commons/9/96/Aluminium_-_world_production_tren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4" descr="http://upload.wikimedia.org/wikipedia/commons/9/96/Aluminium_-_world_production_tren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" name="Groupe 24"/>
          <p:cNvGrpSpPr/>
          <p:nvPr/>
        </p:nvGrpSpPr>
        <p:grpSpPr>
          <a:xfrm>
            <a:off x="899592" y="1916832"/>
            <a:ext cx="8007592" cy="4454772"/>
            <a:chOff x="956514" y="1417639"/>
            <a:chExt cx="7230972" cy="402272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514" y="1417639"/>
              <a:ext cx="7230972" cy="40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 rot="16200000">
              <a:off x="6974457" y="3528088"/>
              <a:ext cx="20576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G. Matos (USGS, 1998)</a:t>
              </a:r>
              <a:endParaRPr lang="fr-B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4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14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 smtClean="0"/>
              <a:t>Chine</a:t>
            </a:r>
            <a:r>
              <a:rPr lang="fr-BE" dirty="0"/>
              <a:t>, Corée du Sud et </a:t>
            </a:r>
            <a:r>
              <a:rPr lang="fr-BE" dirty="0" smtClean="0"/>
              <a:t>USA</a:t>
            </a:r>
          </a:p>
          <a:p>
            <a:pPr lvl="1"/>
            <a:r>
              <a:rPr lang="fr-BE" dirty="0" smtClean="0"/>
              <a:t>Par habitant et par an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</a:t>
            </a:r>
            <a:r>
              <a:rPr lang="en-GB" dirty="0" err="1" smtClean="0"/>
              <a:t>historique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 smtClean="0"/>
              <a:t>Consommation</a:t>
            </a:r>
            <a:r>
              <a:rPr lang="en-GB" dirty="0" smtClean="0"/>
              <a:t> de zinc en </a:t>
            </a:r>
            <a:r>
              <a:rPr lang="en-GB" dirty="0" err="1" smtClean="0"/>
              <a:t>fonction</a:t>
            </a:r>
            <a:r>
              <a:rPr lang="en-GB" dirty="0" smtClean="0"/>
              <a:t> du PIB</a:t>
            </a:r>
            <a:endParaRPr lang="en-GB" dirty="0"/>
          </a:p>
        </p:txBody>
      </p:sp>
      <p:sp>
        <p:nvSpPr>
          <p:cNvPr id="10" name="AutoShape 2" descr="http://upload.wikimedia.org/wikipedia/commons/8/84/Lithium_world_produc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http://upload.wikimedia.org/wikipedia/commons/8/84/Lithium_world_productio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2" descr="http://upload.wikimedia.org/wikipedia/commons/9/96/Aluminium_-_world_production_tren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4" descr="http://upload.wikimedia.org/wikipedia/commons/9/96/Aluminium_-_world_production_tren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e 12"/>
          <p:cNvGrpSpPr/>
          <p:nvPr/>
        </p:nvGrpSpPr>
        <p:grpSpPr>
          <a:xfrm>
            <a:off x="2094545" y="2132855"/>
            <a:ext cx="5840913" cy="4350643"/>
            <a:chOff x="1507416" y="1148201"/>
            <a:chExt cx="6227607" cy="4638675"/>
          </a:xfrm>
        </p:grpSpPr>
        <p:pic>
          <p:nvPicPr>
            <p:cNvPr id="14" name="Picture 2" descr="C:\Users\Eric P\Documents\MiCa\MiCa Cours\AI_10_Short Courses\MGMCO2 LLN 2012\zink consumption vs GDP per capit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1"/>
            <a:stretch/>
          </p:blipFill>
          <p:spPr bwMode="auto">
            <a:xfrm>
              <a:off x="1507416" y="1148201"/>
              <a:ext cx="5858275" cy="463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 rot="16200000">
              <a:off x="7013543" y="3081039"/>
              <a:ext cx="1073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kg/capita</a:t>
              </a:r>
              <a:endParaRPr lang="fr-BE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9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absolutelyfobulous.com/wp-content/uploads/2011/01/american-ba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15917" y="3206118"/>
            <a:ext cx="2227094" cy="16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15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fr-BE" dirty="0"/>
              <a:t>Consommation </a:t>
            </a:r>
            <a:r>
              <a:rPr lang="fr-BE" dirty="0" smtClean="0"/>
              <a:t>sur toute une vie</a:t>
            </a:r>
          </a:p>
          <a:p>
            <a:pPr lvl="1" algn="just"/>
            <a:r>
              <a:rPr lang="fr-BE" dirty="0" smtClean="0"/>
              <a:t>Sur </a:t>
            </a:r>
            <a:r>
              <a:rPr lang="fr-BE" dirty="0"/>
              <a:t>base d’un âge moyen de 78 ans.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“mineral babies”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 smtClean="0"/>
              <a:t>Consommation</a:t>
            </a:r>
            <a:r>
              <a:rPr lang="en-GB" dirty="0" smtClean="0"/>
              <a:t> </a:t>
            </a:r>
            <a:r>
              <a:rPr lang="en-GB" dirty="0" err="1" smtClean="0"/>
              <a:t>individuelle</a:t>
            </a:r>
            <a:endParaRPr lang="en-GB" dirty="0"/>
          </a:p>
        </p:txBody>
      </p:sp>
      <p:sp>
        <p:nvSpPr>
          <p:cNvPr id="10" name="AutoShape 2" descr="http://upload.wikimedia.org/wikipedia/commons/8/84/Lithium_world_produc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http://upload.wikimedia.org/wikipedia/commons/8/84/Lithium_world_productio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2" descr="http://upload.wikimedia.org/wikipedia/commons/9/96/Aluminium_-_world_production_tren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4" descr="http://upload.wikimedia.org/wikipedia/commons/9/96/Aluminium_-_world_production_tren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0" descr="http://traditions.cultural-china.com/chinaWH/upload/upfiles/2010-01/13/chinese_baby_traditions_things_to_consider_when_adopting_from_chinafc81e0eae9b608abaf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399" flipH="1">
            <a:off x="6501876" y="3059513"/>
            <a:ext cx="2334638" cy="17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906261" y="2807351"/>
            <a:ext cx="3680682" cy="3141929"/>
            <a:chOff x="2987824" y="3356992"/>
            <a:chExt cx="3680682" cy="3141929"/>
          </a:xfrm>
        </p:grpSpPr>
        <p:graphicFrame>
          <p:nvGraphicFramePr>
            <p:cNvPr id="17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81401599"/>
                </p:ext>
              </p:extLst>
            </p:nvPr>
          </p:nvGraphicFramePr>
          <p:xfrm>
            <a:off x="2987824" y="3356992"/>
            <a:ext cx="3680682" cy="2910204"/>
          </p:xfrm>
          <a:graphic>
            <a:graphicData uri="http://schemas.openxmlformats.org/drawingml/2006/table">
              <a:tbl>
                <a:tblPr firstRow="1" bandRow="1">
                  <a:tableStyleId>{7DF18680-E054-41AD-8BC1-D1AEF772440D}</a:tableStyleId>
                </a:tblPr>
                <a:tblGrid>
                  <a:gridCol w="1226894"/>
                  <a:gridCol w="1226894"/>
                  <a:gridCol w="1226894"/>
                </a:tblGrid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USA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Chine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</a:tr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35 t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Acier</a:t>
                        </a:r>
                        <a:endParaRPr lang="fr-BE" sz="1600" dirty="0">
                          <a:solidFill>
                            <a:srgbClr val="C00000"/>
                          </a:solidFill>
                        </a:endParaRPr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6 t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</a:tr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450 kg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Cuivre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80</a:t>
                        </a:r>
                        <a:r>
                          <a:rPr lang="fr-BE" sz="1600" baseline="0" dirty="0" smtClean="0"/>
                          <a:t> kg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</a:tr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78 g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Or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30 g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</a:tr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27 t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BE" sz="1600" dirty="0" smtClean="0"/>
                          <a:t>Ciment</a:t>
                        </a:r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>
                            <a:solidFill>
                              <a:srgbClr val="C00000"/>
                            </a:solidFill>
                          </a:rPr>
                          <a:t>90 t</a:t>
                        </a:r>
                        <a:endParaRPr lang="fr-BE" sz="1600" dirty="0">
                          <a:solidFill>
                            <a:srgbClr val="C00000"/>
                          </a:solidFill>
                        </a:endParaRPr>
                      </a:p>
                    </a:txBody>
                    <a:tcPr marL="79516" marR="79516" marT="39758" marB="39758"/>
                  </a:tc>
                </a:tr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10 t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Phosphates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-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</a:tr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7 t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Argiles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/>
                          <a:t>-</a:t>
                        </a:r>
                        <a:endParaRPr lang="fr-BE" sz="1600" dirty="0"/>
                      </a:p>
                    </a:txBody>
                    <a:tcPr marL="79516" marR="79516" marT="39758" marB="39758"/>
                  </a:tc>
                </a:tr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>
                            <a:solidFill>
                              <a:srgbClr val="7030A0"/>
                            </a:solidFill>
                          </a:rPr>
                          <a:t>250 t</a:t>
                        </a:r>
                        <a:endParaRPr lang="fr-BE" sz="1600" dirty="0">
                          <a:solidFill>
                            <a:srgbClr val="7030A0"/>
                          </a:solidFill>
                        </a:endParaRPr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>
                            <a:solidFill>
                              <a:srgbClr val="7030A0"/>
                            </a:solidFill>
                          </a:rPr>
                          <a:t>Charbon</a:t>
                        </a:r>
                        <a:endParaRPr lang="fr-BE" sz="1600" dirty="0">
                          <a:solidFill>
                            <a:srgbClr val="7030A0"/>
                          </a:solidFill>
                        </a:endParaRPr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>
                            <a:solidFill>
                              <a:srgbClr val="7030A0"/>
                            </a:solidFill>
                          </a:rPr>
                          <a:t>-</a:t>
                        </a:r>
                        <a:endParaRPr lang="fr-BE" sz="1600" dirty="0">
                          <a:solidFill>
                            <a:srgbClr val="7030A0"/>
                          </a:solidFill>
                        </a:endParaRPr>
                      </a:p>
                    </a:txBody>
                    <a:tcPr marL="79516" marR="79516" marT="39758" marB="39758"/>
                  </a:tc>
                </a:tr>
                <a:tr h="322481"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>
                            <a:solidFill>
                              <a:srgbClr val="7030A0"/>
                            </a:solidFill>
                          </a:rPr>
                          <a:t>20 000 l</a:t>
                        </a:r>
                        <a:endParaRPr lang="fr-BE" sz="1600" dirty="0">
                          <a:solidFill>
                            <a:srgbClr val="7030A0"/>
                          </a:solidFill>
                        </a:endParaRPr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>
                            <a:solidFill>
                              <a:srgbClr val="7030A0"/>
                            </a:solidFill>
                          </a:rPr>
                          <a:t>Pétrole</a:t>
                        </a:r>
                        <a:endParaRPr lang="fr-BE" sz="1600" dirty="0">
                          <a:solidFill>
                            <a:srgbClr val="7030A0"/>
                          </a:solidFill>
                        </a:endParaRPr>
                      </a:p>
                    </a:txBody>
                    <a:tcPr marL="79516" marR="79516" marT="39758" marB="39758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BE" sz="1600" dirty="0" smtClean="0">
                            <a:solidFill>
                              <a:srgbClr val="7030A0"/>
                            </a:solidFill>
                          </a:rPr>
                          <a:t>-</a:t>
                        </a:r>
                        <a:endParaRPr lang="fr-BE" sz="1600" dirty="0">
                          <a:solidFill>
                            <a:srgbClr val="7030A0"/>
                          </a:solidFill>
                        </a:endParaRPr>
                      </a:p>
                    </a:txBody>
                    <a:tcPr marL="79516" marR="79516" marT="39758" marB="39758"/>
                  </a:tc>
                </a:tr>
              </a:tbl>
            </a:graphicData>
          </a:graphic>
        </p:graphicFrame>
        <p:sp>
          <p:nvSpPr>
            <p:cNvPr id="19" name="ZoneTexte 18"/>
            <p:cNvSpPr txBox="1"/>
            <p:nvPr/>
          </p:nvSpPr>
          <p:spPr>
            <a:xfrm>
              <a:off x="2987824" y="6237311"/>
              <a:ext cx="36724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i="1" dirty="0" smtClean="0"/>
                <a:t>d’après : </a:t>
              </a:r>
              <a:r>
                <a:rPr lang="fr-BE" sz="1100" i="1" dirty="0"/>
                <a:t>SME </a:t>
              </a:r>
              <a:r>
                <a:rPr lang="fr-BE" sz="1100" i="1" dirty="0" err="1"/>
                <a:t>Mineral</a:t>
              </a:r>
              <a:r>
                <a:rPr lang="fr-BE" sz="1100" i="1" dirty="0"/>
                <a:t> </a:t>
              </a:r>
              <a:r>
                <a:rPr lang="fr-BE" sz="1100" i="1" dirty="0" smtClean="0"/>
                <a:t>Info. Instit. et IIED</a:t>
              </a:r>
              <a:endParaRPr lang="fr-BE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403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BE" sz="3200" dirty="0" smtClean="0"/>
              <a:t>Production mondiale</a:t>
            </a:r>
            <a:br>
              <a:rPr lang="fr-BE" sz="3200" dirty="0" smtClean="0"/>
            </a:br>
            <a:r>
              <a:rPr lang="fr-BE" sz="3200" dirty="0" smtClean="0">
                <a:solidFill>
                  <a:srgbClr val="C00000"/>
                </a:solidFill>
              </a:rPr>
              <a:t>(en M€ / an)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2087686" y="-130760"/>
            <a:ext cx="7308850" cy="6751637"/>
            <a:chOff x="476" y="0"/>
            <a:chExt cx="4604" cy="4253"/>
          </a:xfrm>
        </p:grpSpPr>
        <p:pic>
          <p:nvPicPr>
            <p:cNvPr id="8224" name="Picture 5" descr="Pyramide_Ressourc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0"/>
              <a:ext cx="4604" cy="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6"/>
            <p:cNvSpPr txBox="1">
              <a:spLocks noChangeArrowheads="1"/>
            </p:cNvSpPr>
            <p:nvPr/>
          </p:nvSpPr>
          <p:spPr bwMode="auto">
            <a:xfrm>
              <a:off x="3503" y="830"/>
              <a:ext cx="125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fr-BE" sz="12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fr-BE" sz="1100" i="1" dirty="0" err="1">
                  <a:latin typeface="Times New Roman" pitchFamily="18" charset="0"/>
                </a:rPr>
                <a:t>Wellmer</a:t>
              </a:r>
              <a:r>
                <a:rPr lang="fr-BE" sz="1100" i="1" dirty="0">
                  <a:latin typeface="Times New Roman" pitchFamily="18" charset="0"/>
                </a:rPr>
                <a:t> &amp; Becker-</a:t>
              </a:r>
              <a:r>
                <a:rPr lang="fr-BE" sz="1100" i="1" dirty="0" err="1">
                  <a:latin typeface="Times New Roman" pitchFamily="18" charset="0"/>
                </a:rPr>
                <a:t>Platen</a:t>
              </a:r>
              <a:r>
                <a:rPr lang="fr-BE" sz="1100" i="1" dirty="0">
                  <a:latin typeface="Times New Roman" pitchFamily="18" charset="0"/>
                </a:rPr>
                <a:t>, 2002</a:t>
              </a:r>
            </a:p>
            <a:p>
              <a:pPr algn="ctr" eaLnBrk="1" hangingPunct="1"/>
              <a:endParaRPr lang="fr-FR" sz="1100" i="1" dirty="0">
                <a:latin typeface="Times New Roman" pitchFamily="18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727770" y="3614162"/>
            <a:ext cx="2447925" cy="2425703"/>
            <a:chOff x="1619672" y="3851756"/>
            <a:chExt cx="2448272" cy="2424383"/>
          </a:xfrm>
        </p:grpSpPr>
        <p:sp>
          <p:nvSpPr>
            <p:cNvPr id="8210" name="TextBox 5"/>
            <p:cNvSpPr txBox="1">
              <a:spLocks noChangeArrowheads="1"/>
            </p:cNvSpPr>
            <p:nvPr/>
          </p:nvSpPr>
          <p:spPr bwMode="auto">
            <a:xfrm>
              <a:off x="2123728" y="5445224"/>
              <a:ext cx="489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FF0000"/>
                  </a:solidFill>
                </a:rPr>
                <a:t>Fe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8211" name="TextBox 6"/>
            <p:cNvSpPr txBox="1">
              <a:spLocks noChangeArrowheads="1"/>
            </p:cNvSpPr>
            <p:nvPr/>
          </p:nvSpPr>
          <p:spPr bwMode="auto">
            <a:xfrm>
              <a:off x="2351365" y="5219908"/>
              <a:ext cx="5164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92D050"/>
                  </a:solidFill>
                </a:rPr>
                <a:t>Cu</a:t>
              </a:r>
              <a:endParaRPr lang="en-US" b="1">
                <a:solidFill>
                  <a:srgbClr val="92D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3809" y="4292842"/>
              <a:ext cx="509659" cy="3696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</a:rPr>
                <a:t>Zn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213" name="TextBox 8"/>
            <p:cNvSpPr txBox="1">
              <a:spLocks noChangeArrowheads="1"/>
            </p:cNvSpPr>
            <p:nvPr/>
          </p:nvSpPr>
          <p:spPr bwMode="auto">
            <a:xfrm>
              <a:off x="3059832" y="4005064"/>
              <a:ext cx="442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00B0F0"/>
                  </a:solidFill>
                </a:rPr>
                <a:t>Al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8214" name="TextBox 9"/>
            <p:cNvSpPr txBox="1">
              <a:spLocks noChangeArrowheads="1"/>
            </p:cNvSpPr>
            <p:nvPr/>
          </p:nvSpPr>
          <p:spPr bwMode="auto">
            <a:xfrm>
              <a:off x="3321132" y="3851756"/>
              <a:ext cx="4587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Ni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7878" y="4581610"/>
              <a:ext cx="698599" cy="368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PGE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16" name="TextBox 11"/>
            <p:cNvSpPr txBox="1">
              <a:spLocks noChangeArrowheads="1"/>
            </p:cNvSpPr>
            <p:nvPr/>
          </p:nvSpPr>
          <p:spPr bwMode="auto">
            <a:xfrm>
              <a:off x="1619672" y="5906807"/>
              <a:ext cx="529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FFC000"/>
                  </a:solidFill>
                </a:rPr>
                <a:t>Au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8216" idx="3"/>
            </p:cNvCxnSpPr>
            <p:nvPr/>
          </p:nvCxnSpPr>
          <p:spPr>
            <a:xfrm>
              <a:off x="2148984" y="6091474"/>
              <a:ext cx="1415652" cy="8788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27878" y="5660525"/>
              <a:ext cx="936758" cy="28876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211" idx="3"/>
            </p:cNvCxnSpPr>
            <p:nvPr/>
          </p:nvCxnSpPr>
          <p:spPr>
            <a:xfrm>
              <a:off x="2867624" y="5405076"/>
              <a:ext cx="768459" cy="39983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3"/>
            </p:cNvCxnSpPr>
            <p:nvPr/>
          </p:nvCxnSpPr>
          <p:spPr>
            <a:xfrm>
              <a:off x="3326477" y="4765660"/>
              <a:ext cx="741467" cy="3173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3"/>
            </p:cNvCxnSpPr>
            <p:nvPr/>
          </p:nvCxnSpPr>
          <p:spPr>
            <a:xfrm>
              <a:off x="3353468" y="4478479"/>
              <a:ext cx="643029" cy="17453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213" idx="3"/>
            </p:cNvCxnSpPr>
            <p:nvPr/>
          </p:nvCxnSpPr>
          <p:spPr>
            <a:xfrm>
              <a:off x="3502714" y="4189711"/>
              <a:ext cx="565230" cy="17611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214" idx="3"/>
            </p:cNvCxnSpPr>
            <p:nvPr/>
          </p:nvCxnSpPr>
          <p:spPr>
            <a:xfrm>
              <a:off x="3780566" y="4035806"/>
              <a:ext cx="287378" cy="185637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792733" y="1175752"/>
            <a:ext cx="3887785" cy="4895850"/>
            <a:chOff x="683568" y="1412777"/>
            <a:chExt cx="3888430" cy="4896543"/>
          </a:xfrm>
        </p:grpSpPr>
        <p:sp>
          <p:nvSpPr>
            <p:cNvPr id="8198" name="TextBox 37"/>
            <p:cNvSpPr txBox="1">
              <a:spLocks noChangeArrowheads="1"/>
            </p:cNvSpPr>
            <p:nvPr/>
          </p:nvSpPr>
          <p:spPr bwMode="auto">
            <a:xfrm>
              <a:off x="683568" y="5161376"/>
              <a:ext cx="1353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FF0000"/>
                  </a:solidFill>
                </a:rPr>
                <a:t>Agrégats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199" name="TextBox 38"/>
            <p:cNvSpPr txBox="1">
              <a:spLocks noChangeArrowheads="1"/>
            </p:cNvSpPr>
            <p:nvPr/>
          </p:nvSpPr>
          <p:spPr bwMode="auto">
            <a:xfrm>
              <a:off x="683568" y="4037237"/>
              <a:ext cx="169148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92D050"/>
                  </a:solidFill>
                </a:rPr>
                <a:t>Kaolin</a:t>
              </a:r>
            </a:p>
            <a:p>
              <a:pPr eaLnBrk="1" hangingPunct="1"/>
              <a:r>
                <a:rPr lang="fr-FR" b="1" dirty="0">
                  <a:solidFill>
                    <a:srgbClr val="92D050"/>
                  </a:solidFill>
                </a:rPr>
                <a:t>Sel</a:t>
              </a:r>
            </a:p>
            <a:p>
              <a:pPr eaLnBrk="1" hangingPunct="1"/>
              <a:r>
                <a:rPr lang="fr-FR" b="1" dirty="0">
                  <a:solidFill>
                    <a:srgbClr val="92D050"/>
                  </a:solidFill>
                </a:rPr>
                <a:t>Argiles</a:t>
              </a:r>
            </a:p>
            <a:p>
              <a:pPr eaLnBrk="1" hangingPunct="1"/>
              <a:r>
                <a:rPr lang="fr-FR" b="1" dirty="0">
                  <a:solidFill>
                    <a:srgbClr val="92D050"/>
                  </a:solidFill>
                </a:rPr>
                <a:t>Phosphates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3568" y="3743557"/>
              <a:ext cx="1038397" cy="369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</a:rPr>
                <a:t>Soufre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201" name="TextBox 40"/>
            <p:cNvSpPr txBox="1">
              <a:spLocks noChangeArrowheads="1"/>
            </p:cNvSpPr>
            <p:nvPr/>
          </p:nvSpPr>
          <p:spPr bwMode="auto">
            <a:xfrm>
              <a:off x="683568" y="2896955"/>
              <a:ext cx="121219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00B0F0"/>
                  </a:solidFill>
                </a:rPr>
                <a:t>Talc</a:t>
              </a:r>
            </a:p>
            <a:p>
              <a:pPr eaLnBrk="1" hangingPunct="1"/>
              <a:r>
                <a:rPr lang="fr-FR" b="1">
                  <a:solidFill>
                    <a:srgbClr val="00B0F0"/>
                  </a:solidFill>
                </a:rPr>
                <a:t>Asbeste</a:t>
              </a:r>
            </a:p>
            <a:p>
              <a:pPr eaLnBrk="1" hangingPunct="1"/>
              <a:r>
                <a:rPr lang="fr-FR" b="1">
                  <a:solidFill>
                    <a:srgbClr val="00B0F0"/>
                  </a:solidFill>
                </a:rPr>
                <a:t>Gypse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8202" name="TextBox 41"/>
            <p:cNvSpPr txBox="1">
              <a:spLocks noChangeArrowheads="1"/>
            </p:cNvSpPr>
            <p:nvPr/>
          </p:nvSpPr>
          <p:spPr bwMode="auto">
            <a:xfrm>
              <a:off x="683568" y="1772816"/>
              <a:ext cx="151195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Bore</a:t>
              </a:r>
            </a:p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Graphite</a:t>
              </a:r>
            </a:p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Diatomite</a:t>
              </a:r>
            </a:p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Magnésite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8203" name="TextBox 43"/>
            <p:cNvSpPr txBox="1">
              <a:spLocks noChangeArrowheads="1"/>
            </p:cNvSpPr>
            <p:nvPr/>
          </p:nvSpPr>
          <p:spPr bwMode="auto">
            <a:xfrm>
              <a:off x="683568" y="5454516"/>
              <a:ext cx="12763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FFC000"/>
                  </a:solidFill>
                </a:rPr>
                <a:t>Sables</a:t>
              </a:r>
            </a:p>
            <a:p>
              <a:pPr eaLnBrk="1" hangingPunct="1"/>
              <a:r>
                <a:rPr lang="fr-FR" b="1" dirty="0">
                  <a:solidFill>
                    <a:srgbClr val="FFC000"/>
                  </a:solidFill>
                </a:rPr>
                <a:t>Graviers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8203" idx="3"/>
            </p:cNvCxnSpPr>
            <p:nvPr/>
          </p:nvCxnSpPr>
          <p:spPr>
            <a:xfrm>
              <a:off x="1960130" y="5777433"/>
              <a:ext cx="1316255" cy="531887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8198" idx="3"/>
            </p:cNvCxnSpPr>
            <p:nvPr/>
          </p:nvCxnSpPr>
          <p:spPr>
            <a:xfrm>
              <a:off x="2036342" y="5345572"/>
              <a:ext cx="1455979" cy="676371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8199" idx="3"/>
            </p:cNvCxnSpPr>
            <p:nvPr/>
          </p:nvCxnSpPr>
          <p:spPr>
            <a:xfrm>
              <a:off x="2374535" y="4637446"/>
              <a:ext cx="1549657" cy="400107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0" idx="3"/>
            </p:cNvCxnSpPr>
            <p:nvPr/>
          </p:nvCxnSpPr>
          <p:spPr>
            <a:xfrm>
              <a:off x="1721965" y="3929321"/>
              <a:ext cx="2418163" cy="14765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8201" idx="3"/>
            </p:cNvCxnSpPr>
            <p:nvPr/>
          </p:nvCxnSpPr>
          <p:spPr>
            <a:xfrm flipV="1">
              <a:off x="1895031" y="2420983"/>
              <a:ext cx="2389584" cy="93834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8202" idx="3"/>
            </p:cNvCxnSpPr>
            <p:nvPr/>
          </p:nvCxnSpPr>
          <p:spPr>
            <a:xfrm flipV="1">
              <a:off x="2195117" y="1412777"/>
              <a:ext cx="2376881" cy="96057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831199" y="5855098"/>
            <a:ext cx="10294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Charbon</a:t>
            </a:r>
          </a:p>
          <a:p>
            <a:pPr eaLnBrk="1" hangingPunct="1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Gaz</a:t>
            </a:r>
            <a:endParaRPr lang="fr-FR"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Pétrole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91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4590" y="2177959"/>
            <a:ext cx="7639898" cy="2502082"/>
          </a:xfrm>
        </p:spPr>
        <p:txBody>
          <a:bodyPr/>
          <a:lstStyle/>
          <a:p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Pourquoi les métaux</a:t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seraient-ils devenus critiques ?</a:t>
            </a:r>
            <a:r>
              <a:rPr lang="en-US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/>
            </a:r>
            <a:b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</a:b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Le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syndrôme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 des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terres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rares</a:t>
            </a:r>
            <a:endParaRPr lang="fr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827585" y="2204864"/>
            <a:ext cx="8065590" cy="410445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BE" dirty="0" smtClean="0"/>
              <a:t>Pourquoi une matière première serait-elle critique?</a:t>
            </a:r>
          </a:p>
          <a:p>
            <a:pPr lvl="1">
              <a:buClrTx/>
            </a:pPr>
            <a:r>
              <a:rPr lang="fr-BE" dirty="0"/>
              <a:t>Dimension géologique</a:t>
            </a:r>
          </a:p>
          <a:p>
            <a:pPr lvl="2"/>
            <a:r>
              <a:rPr lang="fr-BE" dirty="0"/>
              <a:t>Abondance moyenne dans la croûte terrestre</a:t>
            </a:r>
          </a:p>
          <a:p>
            <a:pPr lvl="2"/>
            <a:r>
              <a:rPr lang="fr-BE" dirty="0"/>
              <a:t>Existence de concentrations</a:t>
            </a:r>
          </a:p>
          <a:p>
            <a:pPr lvl="2"/>
            <a:r>
              <a:rPr lang="fr-BE" dirty="0"/>
              <a:t>Accompagnement de la mine d’autres métaux (</a:t>
            </a:r>
            <a:r>
              <a:rPr lang="fr-BE" dirty="0" err="1"/>
              <a:t>co-produit</a:t>
            </a:r>
            <a:r>
              <a:rPr lang="fr-BE" dirty="0"/>
              <a:t>)</a:t>
            </a:r>
          </a:p>
          <a:p>
            <a:pPr lvl="1">
              <a:buClrTx/>
            </a:pPr>
            <a:endParaRPr lang="fr-BE" dirty="0" smtClean="0"/>
          </a:p>
          <a:p>
            <a:pPr lvl="1">
              <a:buClrTx/>
            </a:pPr>
            <a:r>
              <a:rPr lang="fr-BE" dirty="0" smtClean="0"/>
              <a:t>Dimension géopolitique</a:t>
            </a:r>
          </a:p>
          <a:p>
            <a:pPr lvl="2"/>
            <a:r>
              <a:rPr lang="fr-BE" dirty="0" smtClean="0"/>
              <a:t>Risque </a:t>
            </a:r>
            <a:r>
              <a:rPr lang="fr-BE" dirty="0"/>
              <a:t>d’approvisionnement élevé, forte dépendance vis-à-vis des importations et niveau élevé de concentration dans certains </a:t>
            </a:r>
            <a:r>
              <a:rPr lang="fr-BE" dirty="0" smtClean="0"/>
              <a:t>pays.</a:t>
            </a:r>
          </a:p>
          <a:p>
            <a:pPr lvl="2"/>
            <a:endParaRPr lang="fr-BE" dirty="0" smtClean="0"/>
          </a:p>
          <a:p>
            <a:pPr lvl="1">
              <a:buClrTx/>
            </a:pPr>
            <a:r>
              <a:rPr lang="fr-BE" dirty="0"/>
              <a:t>Dimension </a:t>
            </a:r>
            <a:r>
              <a:rPr lang="fr-BE" dirty="0" smtClean="0"/>
              <a:t>économique</a:t>
            </a:r>
            <a:endParaRPr lang="fr-BE" dirty="0"/>
          </a:p>
          <a:p>
            <a:pPr lvl="2"/>
            <a:r>
              <a:rPr lang="fr-BE" dirty="0"/>
              <a:t>Les produits de substitution font défaut</a:t>
            </a:r>
          </a:p>
          <a:p>
            <a:pPr lvl="2"/>
            <a:r>
              <a:rPr lang="fr-BE" dirty="0"/>
              <a:t>Importance </a:t>
            </a:r>
            <a:r>
              <a:rPr lang="fr-BE" dirty="0" smtClean="0"/>
              <a:t>stratégique dans </a:t>
            </a:r>
            <a:r>
              <a:rPr lang="fr-BE" dirty="0"/>
              <a:t>certains secteurs </a:t>
            </a:r>
            <a:r>
              <a:rPr lang="fr-BE" dirty="0" smtClean="0"/>
              <a:t>clés de la technologie</a:t>
            </a:r>
            <a:endParaRPr lang="fr-BE" dirty="0"/>
          </a:p>
          <a:p>
            <a:pPr lvl="2"/>
            <a:endParaRPr lang="fr-BE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Métaux Critiques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 syndrome des “</a:t>
            </a:r>
            <a:r>
              <a:rPr lang="en-US" dirty="0" err="1" smtClean="0"/>
              <a:t>Terres</a:t>
            </a:r>
            <a:r>
              <a:rPr lang="en-US" dirty="0" smtClean="0"/>
              <a:t> </a:t>
            </a:r>
            <a:r>
              <a:rPr lang="en-US" dirty="0" err="1" smtClean="0"/>
              <a:t>Rares</a:t>
            </a:r>
            <a:r>
              <a:rPr lang="en-US" dirty="0" smtClean="0"/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556792"/>
            <a:ext cx="5607824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L’Europe  consomme 20% des métaux mais n’en extrait que 3%</a:t>
            </a:r>
          </a:p>
          <a:p>
            <a:r>
              <a:rPr lang="fr-BE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 Chine produit plus de 90 % des concentrés de terres rares</a:t>
            </a:r>
            <a:endParaRPr lang="fr-BE" sz="14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500040" y="2737264"/>
            <a:ext cx="6816376" cy="3841038"/>
            <a:chOff x="1500040" y="2737264"/>
            <a:chExt cx="6816376" cy="384103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230" y="2737264"/>
              <a:ext cx="6664186" cy="3716072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4365501" y="6301303"/>
              <a:ext cx="141288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/>
                <a:t>Impact </a:t>
              </a:r>
              <a:r>
                <a:rPr lang="en-GB" sz="1200" i="1" dirty="0" err="1" smtClean="0"/>
                <a:t>économique</a:t>
              </a:r>
              <a:endParaRPr lang="en-GB" sz="1200" i="1" dirty="0"/>
            </a:p>
          </p:txBody>
        </p:sp>
        <p:sp>
          <p:nvSpPr>
            <p:cNvPr id="16" name="ZoneTexte 15"/>
            <p:cNvSpPr txBox="1"/>
            <p:nvPr/>
          </p:nvSpPr>
          <p:spPr>
            <a:xfrm rot="16200000">
              <a:off x="671640" y="4483841"/>
              <a:ext cx="19337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i="1" dirty="0" err="1" smtClean="0"/>
                <a:t>Risque</a:t>
              </a:r>
              <a:r>
                <a:rPr lang="en-GB" sz="1200" i="1" dirty="0" smtClean="0"/>
                <a:t> </a:t>
              </a:r>
              <a:r>
                <a:rPr lang="en-GB" sz="1200" i="1" dirty="0" err="1" smtClean="0"/>
                <a:t>d’approvisionnement</a:t>
              </a:r>
              <a:endParaRPr lang="en-GB" sz="1200" i="1" dirty="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552699" y="6551152"/>
            <a:ext cx="300286" cy="206307"/>
          </a:xfrm>
        </p:spPr>
        <p:txBody>
          <a:bodyPr/>
          <a:lstStyle/>
          <a:p>
            <a:fld id="{366C3FA5-BCF1-4293-BDB2-C23140B060F6}" type="slidenum">
              <a:rPr lang="fr-BE" sz="1050" smtClean="0"/>
              <a:pPr/>
              <a:t>19</a:t>
            </a:fld>
            <a:endParaRPr lang="fr-BE" sz="105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827585" y="2276872"/>
            <a:ext cx="8065590" cy="4032447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BE" dirty="0" err="1" smtClean="0"/>
              <a:t>Critical</a:t>
            </a:r>
            <a:r>
              <a:rPr lang="fr-BE" dirty="0" smtClean="0"/>
              <a:t> </a:t>
            </a:r>
            <a:r>
              <a:rPr lang="fr-BE" dirty="0" err="1" smtClean="0"/>
              <a:t>Raw</a:t>
            </a:r>
            <a:r>
              <a:rPr lang="fr-BE" dirty="0" smtClean="0"/>
              <a:t> </a:t>
            </a:r>
            <a:r>
              <a:rPr lang="fr-BE" dirty="0" err="1" smtClean="0"/>
              <a:t>Materials</a:t>
            </a:r>
            <a:r>
              <a:rPr lang="fr-BE" dirty="0" smtClean="0"/>
              <a:t> for the EU (</a:t>
            </a:r>
            <a:r>
              <a:rPr lang="fr-BE" dirty="0" err="1" smtClean="0"/>
              <a:t>Jul</a:t>
            </a:r>
            <a:r>
              <a:rPr lang="fr-BE" dirty="0" smtClean="0"/>
              <a:t> </a:t>
            </a:r>
            <a:r>
              <a:rPr lang="fr-BE" dirty="0"/>
              <a:t>‘10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Métaux Critiques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 syndrome des “</a:t>
            </a:r>
            <a:r>
              <a:rPr lang="en-US" dirty="0" err="1" smtClean="0"/>
              <a:t>Terres</a:t>
            </a:r>
            <a:r>
              <a:rPr lang="en-US" dirty="0" smtClean="0"/>
              <a:t> </a:t>
            </a:r>
            <a:r>
              <a:rPr lang="en-US" dirty="0" err="1" smtClean="0"/>
              <a:t>Rares</a:t>
            </a:r>
            <a:r>
              <a:rPr lang="en-US" dirty="0" smtClean="0"/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2395" y="2939216"/>
            <a:ext cx="643856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rgbClr val="FFC000"/>
                </a:solidFill>
              </a:rPr>
              <a:t>Chine</a:t>
            </a:r>
            <a:endParaRPr lang="fr-BE" sz="1400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04713" y="3424783"/>
            <a:ext cx="143231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rgbClr val="FFC000"/>
                </a:solidFill>
              </a:rPr>
              <a:t>Afrique du Sud</a:t>
            </a:r>
            <a:endParaRPr lang="fr-BE" sz="1400" dirty="0">
              <a:solidFill>
                <a:srgbClr val="FFC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09791" y="4003349"/>
            <a:ext cx="648071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rgbClr val="FFC000"/>
                </a:solidFill>
              </a:rPr>
              <a:t>Brésil</a:t>
            </a:r>
            <a:endParaRPr lang="fr-BE" sz="1400" dirty="0">
              <a:solidFill>
                <a:srgbClr val="FFC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17972" y="4711315"/>
            <a:ext cx="663733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rgbClr val="FFC000"/>
                </a:solidFill>
              </a:rPr>
              <a:t>Chine</a:t>
            </a:r>
            <a:endParaRPr lang="fr-BE" sz="1400" dirty="0">
              <a:solidFill>
                <a:srgbClr val="FFC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46271" y="5280010"/>
            <a:ext cx="576063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rgbClr val="FFC000"/>
                </a:solidFill>
              </a:rPr>
              <a:t>Chili</a:t>
            </a:r>
            <a:endParaRPr lang="fr-BE" sz="1400" dirty="0">
              <a:solidFill>
                <a:srgbClr val="FFC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43608" y="1412777"/>
            <a:ext cx="7848872" cy="738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L’assurance d’un accès fiable et sans distorsion aux matières premières constitue un facteur de plus en plus important pour la compétitivité de l’UE.</a:t>
            </a:r>
          </a:p>
          <a:p>
            <a:pPr algn="r"/>
            <a:r>
              <a:rPr lang="fr-BE" sz="1400" i="1" dirty="0" smtClean="0"/>
              <a:t>Communication de la Commission au Parlement et au Conseil, 6 mai 2010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27400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Une histoire d’étincelles</a:t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Progrès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 et technologies</a:t>
            </a:r>
            <a:endParaRPr lang="fr-BE" sz="3200" b="0" dirty="0">
              <a:ln w="12700">
                <a:solidFill>
                  <a:srgbClr val="303030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0574" y="2060848"/>
            <a:ext cx="7963425" cy="3312368"/>
          </a:xfrm>
        </p:spPr>
        <p:txBody>
          <a:bodyPr/>
          <a:lstStyle/>
          <a:p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Dimension Géologique</a:t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Un monde de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ressources</a:t>
            </a:r>
            <a:endParaRPr lang="fr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err="1"/>
              <a:t>Jardin</a:t>
            </a:r>
            <a:r>
              <a:rPr lang="en-GB" dirty="0"/>
              <a:t> de 1000 </a:t>
            </a:r>
            <a:r>
              <a:rPr lang="en-GB" dirty="0" smtClean="0"/>
              <a:t>m²</a:t>
            </a:r>
          </a:p>
          <a:p>
            <a:pPr lvl="1"/>
            <a:r>
              <a:rPr lang="en-GB" dirty="0" smtClean="0"/>
              <a:t>1 </a:t>
            </a:r>
            <a:r>
              <a:rPr lang="en-GB" dirty="0"/>
              <a:t>m de </a:t>
            </a:r>
            <a:r>
              <a:rPr lang="en-GB" dirty="0" err="1"/>
              <a:t>profondeur</a:t>
            </a:r>
            <a:endParaRPr lang="en-GB" dirty="0"/>
          </a:p>
          <a:p>
            <a:pPr lvl="1"/>
            <a:r>
              <a:rPr lang="en-GB" dirty="0" smtClean="0">
                <a:latin typeface="Arial"/>
                <a:cs typeface="Arial"/>
              </a:rPr>
              <a:t>± </a:t>
            </a:r>
            <a:r>
              <a:rPr lang="en-GB" dirty="0" smtClean="0"/>
              <a:t>2000t </a:t>
            </a:r>
            <a:r>
              <a:rPr lang="en-GB" dirty="0"/>
              <a:t>de </a:t>
            </a:r>
            <a:r>
              <a:rPr lang="en-GB" dirty="0" err="1" smtClean="0"/>
              <a:t>schiste</a:t>
            </a:r>
            <a:endParaRPr lang="en-GB" dirty="0"/>
          </a:p>
          <a:p>
            <a:endParaRPr lang="en-GB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Dimension Géologique</a:t>
            </a:r>
            <a:endParaRPr lang="fr-BE" dirty="0" smtClean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Géochimie de mon jardin</a:t>
            </a:r>
            <a:endParaRPr lang="en-GB" dirty="0"/>
          </a:p>
        </p:txBody>
      </p:sp>
      <p:pic>
        <p:nvPicPr>
          <p:cNvPr id="8" name="Picture 2" descr="C:\Users\Eric P\Desktop\PENTAX_15\IMGP15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2504"/>
          <a:stretch/>
        </p:blipFill>
        <p:spPr bwMode="auto">
          <a:xfrm>
            <a:off x="3843914" y="1431826"/>
            <a:ext cx="476053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60748"/>
              </p:ext>
            </p:extLst>
          </p:nvPr>
        </p:nvGraphicFramePr>
        <p:xfrm>
          <a:off x="827584" y="2564904"/>
          <a:ext cx="2519363" cy="3017520"/>
        </p:xfrm>
        <a:graphic>
          <a:graphicData uri="http://schemas.openxmlformats.org/drawingml/2006/table">
            <a:tbl>
              <a:tblPr/>
              <a:tblGrid>
                <a:gridCol w="906145"/>
                <a:gridCol w="1613218"/>
              </a:tblGrid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Elément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Quantité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930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660 t</a:t>
                      </a:r>
                      <a:endParaRPr kumimoji="0" lang="fr-F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160 t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fr-BE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60 t</a:t>
                      </a:r>
                      <a:endParaRPr kumimoji="0" lang="fr-F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8 t</a:t>
                      </a:r>
                      <a:endParaRPr kumimoji="0" lang="fr-F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164 kg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122 kg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Zn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66336" y="6301303"/>
            <a:ext cx="4961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smtClean="0"/>
              <a:t>… sur base du </a:t>
            </a:r>
            <a:r>
              <a:rPr lang="fr-BE" sz="1200" i="1" dirty="0" err="1" smtClean="0"/>
              <a:t>European</a:t>
            </a:r>
            <a:r>
              <a:rPr lang="fr-BE" sz="1200" i="1" dirty="0" smtClean="0"/>
              <a:t> </a:t>
            </a:r>
            <a:r>
              <a:rPr lang="fr-BE" sz="1200" i="1" dirty="0" err="1"/>
              <a:t>Palaeozoic</a:t>
            </a:r>
            <a:r>
              <a:rPr lang="fr-BE" sz="1200" i="1" dirty="0"/>
              <a:t> Shale </a:t>
            </a:r>
            <a:r>
              <a:rPr lang="fr-BE" sz="1200" i="1" dirty="0" smtClean="0"/>
              <a:t>Composite (</a:t>
            </a:r>
            <a:r>
              <a:rPr lang="fr-BE" sz="1200" i="1" dirty="0" err="1" smtClean="0"/>
              <a:t>Haskin</a:t>
            </a:r>
            <a:r>
              <a:rPr lang="fr-BE" sz="1200" i="1" dirty="0" smtClean="0"/>
              <a:t> </a:t>
            </a:r>
            <a:r>
              <a:rPr lang="fr-BE" sz="1200" i="1" dirty="0"/>
              <a:t>&amp; </a:t>
            </a:r>
            <a:r>
              <a:rPr lang="fr-BE" sz="1200" i="1" dirty="0" err="1"/>
              <a:t>Haskin</a:t>
            </a:r>
            <a:r>
              <a:rPr lang="fr-BE" sz="1200" i="1" dirty="0"/>
              <a:t>, 1966</a:t>
            </a:r>
            <a:r>
              <a:rPr lang="fr-BE" sz="1200" i="1" dirty="0" smtClean="0"/>
              <a:t>)</a:t>
            </a:r>
            <a:endParaRPr lang="fr-BE" sz="1200" i="1" dirty="0"/>
          </a:p>
        </p:txBody>
      </p:sp>
      <p:graphicFrame>
        <p:nvGraphicFramePr>
          <p:cNvPr id="1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614633"/>
              </p:ext>
            </p:extLst>
          </p:nvPr>
        </p:nvGraphicFramePr>
        <p:xfrm>
          <a:off x="6259581" y="4258776"/>
          <a:ext cx="2592387" cy="2194560"/>
        </p:xfrm>
        <a:graphic>
          <a:graphicData uri="http://schemas.openxmlformats.org/drawingml/2006/table">
            <a:tbl>
              <a:tblPr/>
              <a:tblGrid>
                <a:gridCol w="1008062"/>
                <a:gridCol w="1584325"/>
              </a:tblGrid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Elément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Quantité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Gd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1,2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Au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&lt;2g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19377"/>
              </p:ext>
            </p:extLst>
          </p:nvPr>
        </p:nvGraphicFramePr>
        <p:xfrm>
          <a:off x="3564805" y="3898736"/>
          <a:ext cx="2519363" cy="2194560"/>
        </p:xfrm>
        <a:graphic>
          <a:graphicData uri="http://schemas.openxmlformats.org/drawingml/2006/table">
            <a:tbl>
              <a:tblPr/>
              <a:tblGrid>
                <a:gridCol w="906145"/>
                <a:gridCol w="1613218"/>
              </a:tblGrid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Elément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Quantité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Ni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54 kg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Cu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46 kg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Nd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42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Hf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15,4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599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Une </a:t>
            </a:r>
            <a:r>
              <a:rPr lang="fr-FR" b="1" dirty="0" smtClean="0"/>
              <a:t>ROCHE</a:t>
            </a:r>
            <a:r>
              <a:rPr lang="fr-FR" dirty="0" smtClean="0"/>
              <a:t> est un agrégat naturel de minéraux</a:t>
            </a:r>
          </a:p>
          <a:p>
            <a:pPr lvl="3"/>
            <a:endParaRPr lang="fr-BE" dirty="0" smtClean="0"/>
          </a:p>
          <a:p>
            <a:r>
              <a:rPr lang="fr-BE" dirty="0" smtClean="0"/>
              <a:t>Un </a:t>
            </a:r>
            <a:r>
              <a:rPr lang="fr-BE" b="1" dirty="0" smtClean="0"/>
              <a:t>MINERAI</a:t>
            </a:r>
            <a:r>
              <a:rPr lang="fr-BE" dirty="0" smtClean="0"/>
              <a:t> est une substance solide formée dans l’</a:t>
            </a:r>
            <a:r>
              <a:rPr lang="fr-BE" b="1" dirty="0" smtClean="0">
                <a:solidFill>
                  <a:schemeClr val="accent1"/>
                </a:solidFill>
              </a:rPr>
              <a:t>environnement naturel</a:t>
            </a:r>
            <a:r>
              <a:rPr lang="fr-BE" dirty="0" smtClean="0"/>
              <a:t>, permettant une valorisation industrielle </a:t>
            </a:r>
            <a:r>
              <a:rPr lang="fr-BE" b="1" dirty="0" smtClean="0">
                <a:solidFill>
                  <a:schemeClr val="accent1"/>
                </a:solidFill>
              </a:rPr>
              <a:t>actuelle</a:t>
            </a:r>
            <a:r>
              <a:rPr lang="fr-BE" dirty="0" smtClean="0">
                <a:solidFill>
                  <a:schemeClr val="accent1"/>
                </a:solidFill>
              </a:rPr>
              <a:t> </a:t>
            </a:r>
            <a:r>
              <a:rPr lang="fr-BE" dirty="0" smtClean="0"/>
              <a:t>dans des conditions de rentabilité </a:t>
            </a:r>
            <a:r>
              <a:rPr lang="fr-BE" b="1" dirty="0" smtClean="0">
                <a:solidFill>
                  <a:schemeClr val="accent1"/>
                </a:solidFill>
              </a:rPr>
              <a:t>économique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Dimension Géologique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De la roche au minerai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55576" y="5750574"/>
            <a:ext cx="3838575" cy="4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700" tIns="12700" rIns="12700" bIns="12700" anchor="ctr"/>
          <a:lstStyle/>
          <a:p>
            <a:pPr algn="ctr"/>
            <a:r>
              <a:rPr lang="en-GB" dirty="0" smtClean="0"/>
              <a:t>ROCHE</a:t>
            </a:r>
            <a:br>
              <a:rPr lang="en-GB" dirty="0" smtClean="0"/>
            </a:br>
            <a:r>
              <a:rPr lang="en-GB" dirty="0" smtClean="0">
                <a:solidFill>
                  <a:schemeClr val="accent2"/>
                </a:solidFill>
              </a:rPr>
              <a:t>Diorite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079935" y="5681464"/>
            <a:ext cx="3838576" cy="55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700" tIns="12700" rIns="12700" bIns="12700" anchor="ctr"/>
          <a:lstStyle/>
          <a:p>
            <a:pPr algn="ctr"/>
            <a:r>
              <a:rPr lang="en-GB" dirty="0" smtClean="0"/>
              <a:t>MINERAI de CUIVRE (0,5% Cu)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2"/>
                </a:solidFill>
              </a:rPr>
              <a:t>Diorite (</a:t>
            </a:r>
            <a:r>
              <a:rPr lang="en-GB" dirty="0" err="1" smtClean="0">
                <a:solidFill>
                  <a:schemeClr val="accent2"/>
                </a:solidFill>
              </a:rPr>
              <a:t>Porphyre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Cuprifère</a:t>
            </a:r>
            <a:r>
              <a:rPr lang="en-GB" dirty="0" smtClean="0">
                <a:solidFill>
                  <a:schemeClr val="accent2"/>
                </a:solidFill>
              </a:rPr>
              <a:t>)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4835402" y="3387379"/>
            <a:ext cx="0" cy="240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9" y="3126328"/>
            <a:ext cx="3405874" cy="255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86" y="3126328"/>
            <a:ext cx="3405874" cy="255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23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Tx/>
            </a:pPr>
            <a:r>
              <a:rPr lang="fr-BE" dirty="0"/>
              <a:t>Ressources</a:t>
            </a:r>
          </a:p>
          <a:p>
            <a:pPr lvl="1">
              <a:buClrTx/>
            </a:pPr>
            <a:r>
              <a:rPr lang="fr-BE" dirty="0"/>
              <a:t>Les volumes que les géologues ont pu </a:t>
            </a:r>
            <a:r>
              <a:rPr lang="fr-BE" b="1" u="sng" dirty="0"/>
              <a:t>identifier et </a:t>
            </a:r>
            <a:r>
              <a:rPr lang="fr-BE" b="1" u="sng" dirty="0" smtClean="0"/>
              <a:t>quantifier</a:t>
            </a:r>
          </a:p>
          <a:p>
            <a:pPr>
              <a:buClrTx/>
            </a:pPr>
            <a:endParaRPr lang="fr-BE" dirty="0" smtClean="0"/>
          </a:p>
          <a:p>
            <a:pPr>
              <a:buClrTx/>
            </a:pPr>
            <a:r>
              <a:rPr lang="fr-BE" dirty="0" smtClean="0"/>
              <a:t>Réserves</a:t>
            </a:r>
            <a:endParaRPr lang="fr-BE" dirty="0"/>
          </a:p>
          <a:p>
            <a:pPr lvl="1">
              <a:buClrTx/>
            </a:pPr>
            <a:r>
              <a:rPr lang="fr-BE" dirty="0"/>
              <a:t>Un sous-ensemble </a:t>
            </a:r>
            <a:r>
              <a:rPr lang="fr-BE" b="1" u="sng" dirty="0"/>
              <a:t>exploitable </a:t>
            </a:r>
            <a:r>
              <a:rPr lang="fr-BE" dirty="0"/>
              <a:t>selon des </a:t>
            </a:r>
            <a:r>
              <a:rPr lang="fr-BE" dirty="0" smtClean="0">
                <a:solidFill>
                  <a:srgbClr val="C00000"/>
                </a:solidFill>
              </a:rPr>
              <a:t>critères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Dimension Géologique</a:t>
            </a:r>
            <a:endParaRPr lang="fr-BE" dirty="0"/>
          </a:p>
        </p:txBody>
      </p:sp>
      <p:sp>
        <p:nvSpPr>
          <p:cNvPr id="1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Du </a:t>
            </a:r>
            <a:r>
              <a:rPr lang="en-US" dirty="0" err="1" smtClean="0"/>
              <a:t>minerai</a:t>
            </a:r>
            <a:r>
              <a:rPr lang="en-US" dirty="0" smtClean="0"/>
              <a:t> au </a:t>
            </a:r>
            <a:r>
              <a:rPr lang="en-US" dirty="0" err="1" smtClean="0"/>
              <a:t>gisement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6" descr="3d-pit-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3" b="4130"/>
          <a:stretch/>
        </p:blipFill>
        <p:spPr bwMode="auto">
          <a:xfrm>
            <a:off x="1259632" y="3574854"/>
            <a:ext cx="3816424" cy="26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6223864" y="2463051"/>
            <a:ext cx="2179418" cy="1184940"/>
            <a:chOff x="6223864" y="2534424"/>
            <a:chExt cx="2179418" cy="1184940"/>
          </a:xfrm>
        </p:grpSpPr>
        <p:sp>
          <p:nvSpPr>
            <p:cNvPr id="9" name="Rectangle 8"/>
            <p:cNvSpPr/>
            <p:nvPr/>
          </p:nvSpPr>
          <p:spPr>
            <a:xfrm>
              <a:off x="6387058" y="2534424"/>
              <a:ext cx="2016224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smtClean="0">
                  <a:solidFill>
                    <a:schemeClr val="accent2"/>
                  </a:solidFill>
                </a:rPr>
                <a:t>Techniques</a:t>
              </a:r>
            </a:p>
            <a:p>
              <a:r>
                <a:rPr lang="fr-BE" sz="1600" dirty="0" smtClean="0">
                  <a:solidFill>
                    <a:schemeClr val="accent2"/>
                  </a:solidFill>
                </a:rPr>
                <a:t>Économiques</a:t>
              </a:r>
            </a:p>
            <a:p>
              <a:r>
                <a:rPr lang="fr-BE" sz="1600" dirty="0" smtClean="0">
                  <a:solidFill>
                    <a:schemeClr val="accent2"/>
                  </a:solidFill>
                </a:rPr>
                <a:t>Sociaux</a:t>
              </a:r>
            </a:p>
            <a:p>
              <a:r>
                <a:rPr lang="fr-BE" sz="1600" dirty="0" smtClean="0">
                  <a:solidFill>
                    <a:schemeClr val="accent2"/>
                  </a:solidFill>
                </a:rPr>
                <a:t>Environnementaux, </a:t>
              </a:r>
              <a:r>
                <a:rPr lang="fr-BE" sz="1600" dirty="0">
                  <a:solidFill>
                    <a:schemeClr val="accent2"/>
                  </a:solidFill>
                </a:rPr>
                <a:t>…</a:t>
              </a:r>
              <a:endParaRPr lang="fr-B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Accolade ouvrante 9"/>
            <p:cNvSpPr/>
            <p:nvPr/>
          </p:nvSpPr>
          <p:spPr>
            <a:xfrm>
              <a:off x="6223864" y="2574429"/>
              <a:ext cx="171379" cy="1008112"/>
            </a:xfrm>
            <a:prstGeom prst="leftBrac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220072" y="3719999"/>
            <a:ext cx="3752675" cy="2589321"/>
            <a:chOff x="5187358" y="3747509"/>
            <a:chExt cx="3345081" cy="2308084"/>
          </a:xfrm>
        </p:grpSpPr>
        <p:pic>
          <p:nvPicPr>
            <p:cNvPr id="2052" name="Picture 4" descr="Doornkop South Reef: Grade tonnage curve (measured and indicated resources)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4"/>
            <a:stretch/>
          </p:blipFill>
          <p:spPr bwMode="auto">
            <a:xfrm>
              <a:off x="5364088" y="3747509"/>
              <a:ext cx="2987478" cy="2298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5495133" y="5747816"/>
              <a:ext cx="1900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i="1" dirty="0" smtClean="0"/>
                <a:t>Teneur de coupure</a:t>
              </a:r>
              <a:endParaRPr lang="fr-BE" sz="1400" i="1" dirty="0"/>
            </a:p>
          </p:txBody>
        </p:sp>
        <p:cxnSp>
          <p:nvCxnSpPr>
            <p:cNvPr id="6" name="Connecteur droit 5"/>
            <p:cNvCxnSpPr/>
            <p:nvPr/>
          </p:nvCxnSpPr>
          <p:spPr>
            <a:xfrm flipV="1">
              <a:off x="6445153" y="4293097"/>
              <a:ext cx="0" cy="1440159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5580112" y="4293096"/>
              <a:ext cx="865041" cy="0"/>
            </a:xfrm>
            <a:prstGeom prst="line">
              <a:avLst/>
            </a:prstGeom>
            <a:ln w="38100"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6489489" y="4841179"/>
              <a:ext cx="1610903" cy="0"/>
            </a:xfrm>
            <a:prstGeom prst="line">
              <a:avLst/>
            </a:prstGeom>
            <a:ln w="38100"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 rot="16200000">
              <a:off x="4772862" y="4290902"/>
              <a:ext cx="11367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i="1" dirty="0" smtClean="0"/>
                <a:t>Tonnage</a:t>
              </a:r>
              <a:endParaRPr lang="fr-BE" sz="1400" i="1" dirty="0"/>
            </a:p>
          </p:txBody>
        </p:sp>
        <p:sp>
          <p:nvSpPr>
            <p:cNvPr id="22" name="ZoneTexte 21"/>
            <p:cNvSpPr txBox="1"/>
            <p:nvPr/>
          </p:nvSpPr>
          <p:spPr>
            <a:xfrm rot="16200000">
              <a:off x="7810166" y="4675337"/>
              <a:ext cx="11367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i="1" dirty="0" smtClean="0"/>
                <a:t>Teneur</a:t>
              </a:r>
              <a:endParaRPr lang="fr-BE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650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 smtClean="0"/>
              <a:t>Modalité de </a:t>
            </a:r>
            <a:r>
              <a:rPr lang="fr-BE" dirty="0" err="1" smtClean="0"/>
              <a:t>reporting</a:t>
            </a:r>
            <a:r>
              <a:rPr lang="fr-BE" dirty="0" smtClean="0"/>
              <a:t> des réserves</a:t>
            </a:r>
          </a:p>
          <a:p>
            <a:pPr lvl="2"/>
            <a:r>
              <a:rPr lang="fr-BE" dirty="0" smtClean="0"/>
              <a:t>Notion de « </a:t>
            </a:r>
            <a:r>
              <a:rPr lang="fr-BE" dirty="0" err="1" smtClean="0"/>
              <a:t>competent</a:t>
            </a:r>
            <a:r>
              <a:rPr lang="fr-BE" dirty="0" smtClean="0"/>
              <a:t> </a:t>
            </a:r>
            <a:r>
              <a:rPr lang="fr-BE" dirty="0" err="1" smtClean="0"/>
              <a:t>person</a:t>
            </a:r>
            <a:r>
              <a:rPr lang="fr-BE" dirty="0" smtClean="0"/>
              <a:t> »</a:t>
            </a:r>
          </a:p>
          <a:p>
            <a:pPr lvl="1"/>
            <a:r>
              <a:rPr lang="fr-BE" dirty="0" smtClean="0"/>
              <a:t>JORC </a:t>
            </a:r>
            <a:r>
              <a:rPr lang="fr-BE" sz="1400" dirty="0" smtClean="0">
                <a:solidFill>
                  <a:schemeClr val="tx1"/>
                </a:solidFill>
              </a:rPr>
              <a:t>Joint Ore Reserve </a:t>
            </a:r>
            <a:r>
              <a:rPr lang="fr-BE" sz="1400" dirty="0" err="1" smtClean="0">
                <a:solidFill>
                  <a:schemeClr val="tx1"/>
                </a:solidFill>
              </a:rPr>
              <a:t>Committee</a:t>
            </a:r>
            <a:r>
              <a:rPr lang="fr-BE" sz="1400" dirty="0" smtClean="0">
                <a:solidFill>
                  <a:schemeClr val="tx1"/>
                </a:solidFill>
              </a:rPr>
              <a:t> (</a:t>
            </a:r>
            <a:r>
              <a:rPr lang="fr-BE" sz="1400" dirty="0" err="1" smtClean="0">
                <a:solidFill>
                  <a:schemeClr val="tx1"/>
                </a:solidFill>
              </a:rPr>
              <a:t>Aus</a:t>
            </a:r>
            <a:r>
              <a:rPr lang="fr-BE" sz="1400" dirty="0" smtClean="0">
                <a:solidFill>
                  <a:schemeClr val="tx1"/>
                </a:solidFill>
              </a:rPr>
              <a:t>) </a:t>
            </a:r>
            <a:r>
              <a:rPr lang="fr-BE" sz="1400" dirty="0"/>
              <a:t>www.jorc.org</a:t>
            </a:r>
          </a:p>
          <a:p>
            <a:pPr lvl="1"/>
            <a:r>
              <a:rPr lang="fr-FR" dirty="0" smtClean="0"/>
              <a:t>CRIRSCO</a:t>
            </a:r>
            <a:r>
              <a:rPr lang="fr-BE" dirty="0" smtClean="0"/>
              <a:t>  </a:t>
            </a:r>
            <a:r>
              <a:rPr lang="en-US" sz="1400" i="1" dirty="0">
                <a:solidFill>
                  <a:schemeClr val="tx1"/>
                </a:solidFill>
              </a:rPr>
              <a:t>Committee for Mineral Reserves International Reporting </a:t>
            </a:r>
            <a:r>
              <a:rPr lang="en-US" sz="1400" i="1" dirty="0" smtClean="0">
                <a:solidFill>
                  <a:schemeClr val="tx1"/>
                </a:solidFill>
              </a:rPr>
              <a:t>Standards</a:t>
            </a:r>
            <a:r>
              <a:rPr lang="fr-BE" sz="1400" dirty="0" smtClean="0"/>
              <a:t> www.crirsco.com</a:t>
            </a:r>
            <a:endParaRPr lang="fr-FR" sz="1400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Dimension Géologique</a:t>
            </a:r>
            <a:endParaRPr lang="fr-BE" dirty="0"/>
          </a:p>
        </p:txBody>
      </p:sp>
      <p:sp>
        <p:nvSpPr>
          <p:cNvPr id="1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Des gisements aux réserves</a:t>
            </a:r>
            <a:endParaRPr lang="en-US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843808" y="2996952"/>
            <a:ext cx="4839975" cy="2682293"/>
            <a:chOff x="4317233" y="2458722"/>
            <a:chExt cx="7278148" cy="403351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233" y="2458722"/>
              <a:ext cx="7278148" cy="4033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7865067" y="6097977"/>
              <a:ext cx="675186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i="1" dirty="0" smtClean="0"/>
                <a:t>© BGR</a:t>
              </a:r>
              <a:endParaRPr lang="fr-BE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52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/>
              <a:t>Ratio Réserves / </a:t>
            </a:r>
            <a:r>
              <a:rPr lang="fr-BE" dirty="0" smtClean="0"/>
              <a:t>Production</a:t>
            </a:r>
            <a:endParaRPr lang="en-GB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Dimension Géologique</a:t>
            </a: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… </a:t>
            </a:r>
            <a:r>
              <a:rPr lang="en-GB" dirty="0" err="1" smtClean="0"/>
              <a:t>l’épuisement</a:t>
            </a:r>
            <a:r>
              <a:rPr lang="en-GB" dirty="0" smtClean="0"/>
              <a:t> </a:t>
            </a:r>
            <a:r>
              <a:rPr lang="en-GB" dirty="0" err="1" smtClean="0"/>
              <a:t>est-il</a:t>
            </a:r>
            <a:r>
              <a:rPr lang="en-GB" dirty="0" smtClean="0"/>
              <a:t> imminent ?</a:t>
            </a:r>
            <a:endParaRPr lang="en-GB" dirty="0"/>
          </a:p>
        </p:txBody>
      </p:sp>
      <p:graphicFrame>
        <p:nvGraphicFramePr>
          <p:cNvPr id="9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01589"/>
              </p:ext>
            </p:extLst>
          </p:nvPr>
        </p:nvGraphicFramePr>
        <p:xfrm>
          <a:off x="1562127" y="2125658"/>
          <a:ext cx="6715016" cy="32922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35342"/>
                <a:gridCol w="1222692"/>
                <a:gridCol w="1392448"/>
                <a:gridCol w="1632267"/>
                <a:gridCol w="1632267"/>
              </a:tblGrid>
              <a:tr h="701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Métal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Réserves</a:t>
                      </a:r>
                      <a:b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 (t)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Production primaire / an (97-99)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 Durée de vie 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À croissance 0 %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 Durée de vie 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À croissance 5 %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</a:tr>
              <a:tr h="32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25 10</a:t>
                      </a:r>
                      <a:r>
                        <a:rPr kumimoji="0" lang="fr-FR" sz="15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124 10</a:t>
                      </a:r>
                      <a:r>
                        <a:rPr kumimoji="0" lang="fr-FR" sz="15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T="45727" marB="45727" horzOverflow="overflow"/>
                </a:tc>
              </a:tr>
              <a:tr h="32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340 10</a:t>
                      </a:r>
                      <a:r>
                        <a:rPr kumimoji="0" lang="fr-FR" sz="15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12 10</a:t>
                      </a:r>
                      <a:r>
                        <a:rPr kumimoji="0" lang="fr-FR" sz="15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fr-FR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T="45727" marB="45727" horzOverflow="overflow"/>
                </a:tc>
              </a:tr>
              <a:tr h="32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74 10</a:t>
                      </a:r>
                      <a:r>
                        <a:rPr kumimoji="0" lang="fr-FR" sz="15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559 10</a:t>
                      </a:r>
                      <a:r>
                        <a:rPr kumimoji="0" lang="fr-FR" sz="15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fr-FR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T="45727" marB="45727" horzOverflow="overflow"/>
                </a:tc>
              </a:tr>
              <a:tr h="32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Pb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64 10</a:t>
                      </a:r>
                      <a:r>
                        <a:rPr kumimoji="0" lang="fr-FR" sz="15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3070 10</a:t>
                      </a:r>
                      <a:r>
                        <a:rPr kumimoji="0" lang="fr-FR" sz="15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fr-FR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45727" marB="45727" horzOverflow="overflow"/>
                </a:tc>
              </a:tr>
              <a:tr h="32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46 10</a:t>
                      </a:r>
                      <a:r>
                        <a:rPr kumimoji="0" lang="fr-FR" sz="15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1133 10</a:t>
                      </a:r>
                      <a:r>
                        <a:rPr kumimoji="0" lang="fr-FR" sz="15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fr-FR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T="45727" marB="45727" horzOverflow="overflow"/>
                </a:tc>
              </a:tr>
              <a:tr h="32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280 10</a:t>
                      </a:r>
                      <a:r>
                        <a:rPr kumimoji="0" lang="fr-FR" sz="15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16 10</a:t>
                      </a:r>
                      <a:r>
                        <a:rPr kumimoji="0" lang="fr-FR" sz="15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fr-FR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T="45727" marB="45727" horzOverflow="overflow"/>
                </a:tc>
              </a:tr>
              <a:tr h="32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Sn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8 10</a:t>
                      </a:r>
                      <a:r>
                        <a:rPr kumimoji="0" lang="fr-FR" sz="15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208 10</a:t>
                      </a:r>
                      <a:r>
                        <a:rPr kumimoji="0" lang="fr-FR" sz="15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fr-FR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T="45727" marB="45727" horzOverflow="overflow"/>
                </a:tc>
              </a:tr>
              <a:tr h="32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190 10</a:t>
                      </a:r>
                      <a:r>
                        <a:rPr kumimoji="0" lang="fr-FR" sz="15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7753 10</a:t>
                      </a:r>
                      <a:r>
                        <a:rPr kumimoji="0" lang="fr-FR" sz="15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fr-FR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45727" marB="45727" horzOverflow="overflow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594862" y="5467871"/>
            <a:ext cx="6649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latin typeface="Verdana" pitchFamily="34" charset="0"/>
              </a:rPr>
              <a:t>Life </a:t>
            </a:r>
            <a:r>
              <a:rPr lang="fr-BE" sz="1100" dirty="0" err="1">
                <a:latin typeface="Verdana" pitchFamily="34" charset="0"/>
              </a:rPr>
              <a:t>Expectancies</a:t>
            </a:r>
            <a:r>
              <a:rPr lang="fr-BE" sz="1100" dirty="0">
                <a:latin typeface="Verdana" pitchFamily="34" charset="0"/>
              </a:rPr>
              <a:t> of </a:t>
            </a:r>
            <a:r>
              <a:rPr lang="fr-BE" sz="1100" dirty="0" err="1">
                <a:latin typeface="Verdana" pitchFamily="34" charset="0"/>
              </a:rPr>
              <a:t>identified</a:t>
            </a:r>
            <a:r>
              <a:rPr lang="fr-BE" sz="1100" dirty="0">
                <a:latin typeface="Verdana" pitchFamily="34" charset="0"/>
              </a:rPr>
              <a:t> </a:t>
            </a:r>
            <a:r>
              <a:rPr lang="fr-BE" sz="1100" dirty="0" err="1">
                <a:latin typeface="Verdana" pitchFamily="34" charset="0"/>
              </a:rPr>
              <a:t>Economic</a:t>
            </a:r>
            <a:r>
              <a:rPr lang="fr-BE" sz="1100" dirty="0">
                <a:latin typeface="Verdana" pitchFamily="34" charset="0"/>
              </a:rPr>
              <a:t> World </a:t>
            </a:r>
            <a:r>
              <a:rPr lang="fr-BE" sz="1100" dirty="0" err="1">
                <a:latin typeface="Verdana" pitchFamily="34" charset="0"/>
              </a:rPr>
              <a:t>Reserves</a:t>
            </a:r>
            <a:r>
              <a:rPr lang="fr-BE" sz="1100" dirty="0">
                <a:latin typeface="Verdana" pitchFamily="34" charset="0"/>
              </a:rPr>
              <a:t>, </a:t>
            </a:r>
            <a:r>
              <a:rPr lang="fr-BE" sz="1100" dirty="0" err="1">
                <a:latin typeface="Verdana" pitchFamily="34" charset="0"/>
              </a:rPr>
              <a:t>Selected</a:t>
            </a:r>
            <a:r>
              <a:rPr lang="fr-BE" sz="1100" dirty="0">
                <a:latin typeface="Verdana" pitchFamily="34" charset="0"/>
              </a:rPr>
              <a:t> </a:t>
            </a:r>
            <a:r>
              <a:rPr lang="fr-BE" sz="1100" dirty="0" err="1">
                <a:latin typeface="Verdana" pitchFamily="34" charset="0"/>
              </a:rPr>
              <a:t>Mineral</a:t>
            </a:r>
            <a:r>
              <a:rPr lang="fr-BE" sz="1100" dirty="0">
                <a:latin typeface="Verdana" pitchFamily="34" charset="0"/>
              </a:rPr>
              <a:t> </a:t>
            </a:r>
            <a:r>
              <a:rPr lang="fr-BE" sz="1100" dirty="0" err="1">
                <a:latin typeface="Verdana" pitchFamily="34" charset="0"/>
              </a:rPr>
              <a:t>Commodities</a:t>
            </a:r>
            <a:endParaRPr lang="fr-BE" sz="1100" dirty="0">
              <a:latin typeface="Verdana" pitchFamily="34" charset="0"/>
            </a:endParaRPr>
          </a:p>
          <a:p>
            <a:pPr algn="ctr"/>
            <a:r>
              <a:rPr lang="fr-BE" sz="1100" dirty="0">
                <a:latin typeface="Verdana" pitchFamily="34" charset="0"/>
              </a:rPr>
              <a:t>Source: </a:t>
            </a:r>
            <a:r>
              <a:rPr lang="fr-BE" sz="1100" dirty="0" err="1">
                <a:latin typeface="Verdana" pitchFamily="34" charset="0"/>
              </a:rPr>
              <a:t>Tilton</a:t>
            </a:r>
            <a:r>
              <a:rPr lang="fr-BE" sz="1100" dirty="0">
                <a:latin typeface="Verdana" pitchFamily="34" charset="0"/>
              </a:rPr>
              <a:t> (2002), US bureau of Mines (1977), US </a:t>
            </a:r>
            <a:r>
              <a:rPr lang="fr-BE" sz="1100" dirty="0" err="1">
                <a:latin typeface="Verdana" pitchFamily="34" charset="0"/>
              </a:rPr>
              <a:t>Geological</a:t>
            </a:r>
            <a:r>
              <a:rPr lang="fr-BE" sz="1100" dirty="0">
                <a:latin typeface="Verdana" pitchFamily="34" charset="0"/>
              </a:rPr>
              <a:t> Survey (2000</a:t>
            </a:r>
            <a:r>
              <a:rPr lang="fr-BE" sz="1100" dirty="0" smtClean="0">
                <a:latin typeface="Verdana" pitchFamily="34" charset="0"/>
              </a:rPr>
              <a:t>)</a:t>
            </a:r>
            <a:br>
              <a:rPr lang="fr-BE" sz="1100" dirty="0" smtClean="0">
                <a:latin typeface="Verdana" pitchFamily="34" charset="0"/>
              </a:rPr>
            </a:br>
            <a:r>
              <a:rPr lang="fr-BE" sz="1050" i="1" dirty="0" smtClean="0">
                <a:latin typeface="Verdana" pitchFamily="34" charset="0"/>
              </a:rPr>
              <a:t>in «</a:t>
            </a:r>
            <a:r>
              <a:rPr lang="fr-BE" sz="1050" i="1" dirty="0">
                <a:latin typeface="Verdana" pitchFamily="34" charset="0"/>
              </a:rPr>
              <a:t> </a:t>
            </a:r>
            <a:r>
              <a:rPr lang="fr-BE" sz="1050" i="1" dirty="0" err="1">
                <a:latin typeface="Verdana" pitchFamily="34" charset="0"/>
              </a:rPr>
              <a:t>Breaking</a:t>
            </a:r>
            <a:r>
              <a:rPr lang="fr-BE" sz="1050" i="1" dirty="0">
                <a:latin typeface="Verdana" pitchFamily="34" charset="0"/>
              </a:rPr>
              <a:t> New </a:t>
            </a:r>
            <a:r>
              <a:rPr lang="fr-BE" sz="1050" i="1" dirty="0" err="1">
                <a:latin typeface="Verdana" pitchFamily="34" charset="0"/>
              </a:rPr>
              <a:t>Ground</a:t>
            </a:r>
            <a:r>
              <a:rPr lang="fr-BE" sz="1050" i="1" dirty="0">
                <a:latin typeface="Verdana" pitchFamily="34" charset="0"/>
              </a:rPr>
              <a:t> </a:t>
            </a:r>
            <a:r>
              <a:rPr lang="fr-BE" sz="1050" i="1" dirty="0" smtClean="0">
                <a:latin typeface="Verdana" pitchFamily="34" charset="0"/>
              </a:rPr>
              <a:t>»Report </a:t>
            </a:r>
            <a:r>
              <a:rPr lang="fr-BE" sz="1050" i="1" dirty="0">
                <a:latin typeface="Verdana" pitchFamily="34" charset="0"/>
              </a:rPr>
              <a:t>of the MMSD (</a:t>
            </a:r>
            <a:r>
              <a:rPr lang="fr-BE" sz="1050" i="1" dirty="0" err="1">
                <a:latin typeface="Verdana" pitchFamily="34" charset="0"/>
              </a:rPr>
              <a:t>Mining</a:t>
            </a:r>
            <a:r>
              <a:rPr lang="fr-BE" sz="1050" i="1" dirty="0">
                <a:latin typeface="Verdana" pitchFamily="34" charset="0"/>
              </a:rPr>
              <a:t>, </a:t>
            </a:r>
            <a:r>
              <a:rPr lang="fr-BE" sz="1050" i="1" dirty="0" err="1">
                <a:latin typeface="Verdana" pitchFamily="34" charset="0"/>
              </a:rPr>
              <a:t>Minerals</a:t>
            </a:r>
            <a:r>
              <a:rPr lang="fr-BE" sz="1050" i="1" dirty="0">
                <a:latin typeface="Verdana" pitchFamily="34" charset="0"/>
              </a:rPr>
              <a:t> &amp; </a:t>
            </a:r>
            <a:r>
              <a:rPr lang="fr-BE" sz="1050" i="1" dirty="0" err="1">
                <a:latin typeface="Verdana" pitchFamily="34" charset="0"/>
              </a:rPr>
              <a:t>Sustainable</a:t>
            </a:r>
            <a:r>
              <a:rPr lang="fr-BE" sz="1050" i="1" dirty="0">
                <a:latin typeface="Verdana" pitchFamily="34" charset="0"/>
              </a:rPr>
              <a:t> </a:t>
            </a:r>
            <a:r>
              <a:rPr lang="fr-BE" sz="1050" i="1" dirty="0" err="1">
                <a:latin typeface="Verdana" pitchFamily="34" charset="0"/>
              </a:rPr>
              <a:t>Development</a:t>
            </a:r>
            <a:r>
              <a:rPr lang="fr-BE" sz="1050" i="1" dirty="0" smtClean="0">
                <a:latin typeface="Verdana" pitchFamily="34" charset="0"/>
              </a:rPr>
              <a:t>)</a:t>
            </a:r>
            <a:endParaRPr lang="fr-BE" sz="1050" i="1" dirty="0">
              <a:latin typeface="Verdana" pitchFamily="34" charset="0"/>
            </a:endParaRPr>
          </a:p>
          <a:p>
            <a:pPr algn="ctr"/>
            <a:r>
              <a:rPr lang="fr-BE" sz="1050" i="1" dirty="0" smtClean="0">
                <a:latin typeface="Verdana" pitchFamily="34" charset="0"/>
              </a:rPr>
              <a:t>International </a:t>
            </a:r>
            <a:r>
              <a:rPr lang="fr-BE" sz="1050" i="1" dirty="0">
                <a:latin typeface="Verdana" pitchFamily="34" charset="0"/>
              </a:rPr>
              <a:t>Institute for </a:t>
            </a:r>
            <a:r>
              <a:rPr lang="fr-BE" sz="1050" i="1" dirty="0" err="1">
                <a:latin typeface="Verdana" pitchFamily="34" charset="0"/>
              </a:rPr>
              <a:t>Environment</a:t>
            </a:r>
            <a:r>
              <a:rPr lang="fr-BE" sz="1050" i="1" dirty="0">
                <a:latin typeface="Verdana" pitchFamily="34" charset="0"/>
              </a:rPr>
              <a:t> and </a:t>
            </a:r>
            <a:r>
              <a:rPr lang="fr-BE" sz="1050" i="1" dirty="0" err="1" smtClean="0">
                <a:latin typeface="Verdana" pitchFamily="34" charset="0"/>
              </a:rPr>
              <a:t>Development</a:t>
            </a:r>
            <a:r>
              <a:rPr lang="fr-BE" sz="1050" i="1" dirty="0" smtClean="0">
                <a:latin typeface="Verdana" pitchFamily="34" charset="0"/>
              </a:rPr>
              <a:t> (IIED) 2002</a:t>
            </a:r>
            <a:endParaRPr lang="fr-FR" sz="1050" i="1" dirty="0"/>
          </a:p>
        </p:txBody>
      </p:sp>
    </p:spTree>
    <p:extLst>
      <p:ext uri="{BB962C8B-B14F-4D97-AF65-F5344CB8AC3E}">
        <p14:creationId xmlns:p14="http://schemas.microsoft.com/office/powerpoint/2010/main" val="287104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/>
              <a:t>La notion de minerai est dynamique.</a:t>
            </a:r>
          </a:p>
          <a:p>
            <a:pPr lvl="1"/>
            <a:r>
              <a:rPr lang="fr-BE" dirty="0"/>
              <a:t>Le cuivre a évolué logiquement dans le sens de </a:t>
            </a:r>
            <a:r>
              <a:rPr lang="fr-BE" dirty="0" smtClean="0"/>
              <a:t>concentrations de </a:t>
            </a:r>
            <a:r>
              <a:rPr lang="fr-BE" dirty="0"/>
              <a:t>plus </a:t>
            </a:r>
            <a:r>
              <a:rPr lang="fr-BE" dirty="0" smtClean="0"/>
              <a:t>en plus faibles </a:t>
            </a:r>
            <a:r>
              <a:rPr lang="fr-BE" dirty="0"/>
              <a:t>avec le temps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Dimension Géologique</a:t>
            </a: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Un pic du </a:t>
            </a:r>
            <a:r>
              <a:rPr lang="en-GB" dirty="0" err="1" smtClean="0"/>
              <a:t>cuivre</a:t>
            </a:r>
            <a:r>
              <a:rPr lang="en-GB" dirty="0" smtClean="0"/>
              <a:t> ?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821718" y="2780928"/>
            <a:ext cx="3390242" cy="3429211"/>
            <a:chOff x="817415" y="3295673"/>
            <a:chExt cx="3127179" cy="3163124"/>
          </a:xfrm>
        </p:grpSpPr>
        <p:pic>
          <p:nvPicPr>
            <p:cNvPr id="17" name="Picture 2" descr="C:\Users\Eric P\Documents\MiCa\MiCa Cours\AI_10_Short Courses\MGMCO2 LLN 2012\Gerst_F7.medium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15" y="3295673"/>
              <a:ext cx="3127179" cy="316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63688" y="3295673"/>
              <a:ext cx="2088232" cy="804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480712" y="2363636"/>
            <a:ext cx="6466592" cy="1857452"/>
            <a:chOff x="2480712" y="2363636"/>
            <a:chExt cx="6466592" cy="1857452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844968" y="2363636"/>
              <a:ext cx="1467148" cy="223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00" tIns="12700" rIns="12700" bIns="127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dirty="0"/>
                <a:t>&lt; 1900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80712" y="2695876"/>
              <a:ext cx="3466468" cy="26608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00" tIns="12700" rIns="12700" bIns="12700" anchor="ctr"/>
            <a:lstStyle/>
            <a:p>
              <a:pPr algn="ctr"/>
              <a:r>
                <a:rPr lang="en-GB" sz="1400" b="1" dirty="0" err="1"/>
                <a:t>Encroûtements</a:t>
              </a:r>
              <a:r>
                <a:rPr lang="en-GB" sz="1400" b="1" dirty="0"/>
                <a:t> (malachite,…)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347753" y="2363636"/>
              <a:ext cx="1467148" cy="223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00" tIns="12700" rIns="12700" bIns="127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dirty="0" smtClean="0"/>
                <a:t>1920</a:t>
              </a:r>
              <a:endParaRPr lang="en-GB" sz="1400" dirty="0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850538" y="2363636"/>
              <a:ext cx="1467148" cy="223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00" tIns="12700" rIns="12700" bIns="127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dirty="0" smtClean="0"/>
                <a:t>1970</a:t>
              </a:r>
              <a:endParaRPr lang="en-GB" sz="1400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353324" y="2363636"/>
              <a:ext cx="1467148" cy="223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00" tIns="12700" rIns="12700" bIns="127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dirty="0"/>
                <a:t>&gt; </a:t>
              </a:r>
              <a:r>
                <a:rPr lang="en-GB" sz="1400" dirty="0" smtClean="0"/>
                <a:t>2000</a:t>
              </a:r>
              <a:endParaRPr lang="en-GB" sz="1400" dirty="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944594" y="3029586"/>
              <a:ext cx="3601716" cy="26608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00" tIns="12700" rIns="12700" bIns="12700" anchor="ctr"/>
            <a:lstStyle/>
            <a:p>
              <a:pPr algn="ctr"/>
              <a:r>
                <a:rPr lang="en-GB" sz="1400" b="1" dirty="0" err="1"/>
                <a:t>Sulfures</a:t>
              </a:r>
              <a:r>
                <a:rPr lang="en-GB" sz="1400" b="1" dirty="0"/>
                <a:t> massifs (chalcopyrite,…)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145316" y="3363297"/>
              <a:ext cx="2801988" cy="26608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00" tIns="12700" rIns="12700" bIns="12700" anchor="ctr"/>
            <a:lstStyle/>
            <a:p>
              <a:pPr algn="ctr"/>
              <a:r>
                <a:rPr lang="en-GB" sz="1400" b="1"/>
                <a:t>Sulfures disséminés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55776" y="3719788"/>
              <a:ext cx="6391528" cy="299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 dirty="0" smtClean="0">
                  <a:solidFill>
                    <a:srgbClr val="00B050"/>
                  </a:solidFill>
                </a:rPr>
                <a:t>Cu   </a:t>
              </a:r>
              <a:r>
                <a:rPr lang="en-GB" sz="1400" b="1" dirty="0" smtClean="0">
                  <a:solidFill>
                    <a:srgbClr val="00B050"/>
                  </a:solidFill>
                </a:rPr>
                <a:t>&gt; </a:t>
              </a:r>
              <a:r>
                <a:rPr lang="en-GB" sz="1400" b="1" dirty="0">
                  <a:solidFill>
                    <a:srgbClr val="00B050"/>
                  </a:solidFill>
                </a:rPr>
                <a:t>5 </a:t>
              </a:r>
              <a:r>
                <a:rPr lang="en-GB" sz="1400" b="1" dirty="0" smtClean="0">
                  <a:solidFill>
                    <a:srgbClr val="00B050"/>
                  </a:solidFill>
                </a:rPr>
                <a:t>%</a:t>
              </a:r>
              <a:r>
                <a:rPr lang="en-GB" sz="1400" b="1" dirty="0">
                  <a:solidFill>
                    <a:srgbClr val="00B050"/>
                  </a:solidFill>
                </a:rPr>
                <a:t>	</a:t>
              </a:r>
              <a:r>
                <a:rPr lang="en-GB" sz="1400" b="1" dirty="0" smtClean="0">
                  <a:solidFill>
                    <a:srgbClr val="00B050"/>
                  </a:solidFill>
                </a:rPr>
                <a:t>&gt; </a:t>
              </a:r>
              <a:r>
                <a:rPr lang="en-GB" sz="1400" b="1" dirty="0">
                  <a:solidFill>
                    <a:srgbClr val="00B050"/>
                  </a:solidFill>
                </a:rPr>
                <a:t>2 </a:t>
              </a:r>
              <a:r>
                <a:rPr lang="en-GB" sz="1400" b="1" dirty="0" smtClean="0">
                  <a:solidFill>
                    <a:srgbClr val="00B050"/>
                  </a:solidFill>
                </a:rPr>
                <a:t>%</a:t>
              </a:r>
              <a:r>
                <a:rPr lang="en-GB" sz="1400" b="1" dirty="0">
                  <a:solidFill>
                    <a:srgbClr val="00B050"/>
                  </a:solidFill>
                </a:rPr>
                <a:t>		</a:t>
              </a:r>
              <a:r>
                <a:rPr lang="en-GB" sz="1400" b="1" dirty="0" smtClean="0">
                  <a:solidFill>
                    <a:srgbClr val="00B050"/>
                  </a:solidFill>
                </a:rPr>
                <a:t>&lt; 2 %		&lt; 0,5 %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480712" y="3979996"/>
              <a:ext cx="6366626" cy="24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00" tIns="12700" rIns="12700" bIns="127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fr-BE" sz="1400" dirty="0">
                  <a:solidFill>
                    <a:srgbClr val="00B050"/>
                  </a:solidFill>
                </a:rPr>
                <a:t>	</a:t>
              </a:r>
              <a:r>
                <a:rPr lang="fr-BE" sz="1400" dirty="0" smtClean="0">
                  <a:solidFill>
                    <a:srgbClr val="00B050"/>
                  </a:solidFill>
                </a:rPr>
                <a:t>Espagne		Congo</a:t>
              </a:r>
              <a:r>
                <a:rPr lang="fr-BE" sz="1400" dirty="0">
                  <a:solidFill>
                    <a:srgbClr val="00B050"/>
                  </a:solidFill>
                </a:rPr>
                <a:t>	</a:t>
              </a:r>
              <a:r>
                <a:rPr lang="fr-BE" sz="1400" dirty="0" smtClean="0">
                  <a:solidFill>
                    <a:srgbClr val="00B050"/>
                  </a:solidFill>
                </a:rPr>
                <a:t>	USA	Chili</a:t>
              </a:r>
              <a:endParaRPr lang="fr-BE" sz="1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238825" y="5563808"/>
            <a:ext cx="460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smtClean="0"/>
              <a:t>Yale, Center for </a:t>
            </a:r>
            <a:r>
              <a:rPr lang="fr-BE" sz="1200" i="1" dirty="0" err="1" smtClean="0"/>
              <a:t>Industrial</a:t>
            </a:r>
            <a:r>
              <a:rPr lang="fr-BE" sz="1200" i="1" dirty="0" smtClean="0"/>
              <a:t> </a:t>
            </a:r>
            <a:r>
              <a:rPr lang="fr-BE" sz="1200" i="1" dirty="0" err="1" smtClean="0"/>
              <a:t>Ecology</a:t>
            </a:r>
            <a:r>
              <a:rPr lang="fr-BE" sz="1200" i="1" dirty="0" smtClean="0"/>
              <a:t> : </a:t>
            </a:r>
            <a:r>
              <a:rPr lang="fr-BE" sz="1200" i="1" dirty="0" err="1" smtClean="0"/>
              <a:t>Gerst</a:t>
            </a:r>
            <a:r>
              <a:rPr lang="fr-BE" sz="1200" i="1" dirty="0" smtClean="0"/>
              <a:t>, 2008,</a:t>
            </a:r>
            <a:br>
              <a:rPr lang="fr-BE" sz="1200" i="1" dirty="0" smtClean="0"/>
            </a:br>
            <a:r>
              <a:rPr lang="en-US" sz="1200" i="1" dirty="0" smtClean="0"/>
              <a:t>Revisiting </a:t>
            </a:r>
            <a:r>
              <a:rPr lang="en-US" sz="1200" i="1" dirty="0"/>
              <a:t>the Cumulative Grade-Tonnage Relationship for Major Copper Ore </a:t>
            </a:r>
            <a:r>
              <a:rPr lang="en-US" sz="1200" i="1" dirty="0" smtClean="0"/>
              <a:t>Types, Econ </a:t>
            </a:r>
            <a:r>
              <a:rPr lang="en-US" sz="1200" i="1" dirty="0" err="1" smtClean="0"/>
              <a:t>Geol</a:t>
            </a:r>
            <a:r>
              <a:rPr lang="en-US" sz="1200" i="1" dirty="0" smtClean="0"/>
              <a:t>, v103, </a:t>
            </a:r>
            <a:r>
              <a:rPr lang="en-US" sz="1200" i="1" dirty="0" err="1" smtClean="0"/>
              <a:t>pp</a:t>
            </a:r>
            <a:r>
              <a:rPr lang="en-US" sz="1200" i="1" dirty="0" smtClean="0"/>
              <a:t> 615-628</a:t>
            </a:r>
            <a:endParaRPr lang="fr-BE" sz="1200" i="1" dirty="0"/>
          </a:p>
        </p:txBody>
      </p:sp>
    </p:spTree>
    <p:extLst>
      <p:ext uri="{BB962C8B-B14F-4D97-AF65-F5344CB8AC3E}">
        <p14:creationId xmlns:p14="http://schemas.microsoft.com/office/powerpoint/2010/main" val="249118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Evolution du prix du </a:t>
            </a:r>
            <a:r>
              <a:rPr lang="en-GB" dirty="0" err="1" smtClean="0"/>
              <a:t>cuivre</a:t>
            </a:r>
            <a:r>
              <a:rPr lang="en-GB" dirty="0" smtClean="0"/>
              <a:t> au </a:t>
            </a:r>
            <a:r>
              <a:rPr lang="en-GB" dirty="0" err="1" smtClean="0"/>
              <a:t>cours</a:t>
            </a:r>
            <a:r>
              <a:rPr lang="en-GB" dirty="0" smtClean="0"/>
              <a:t> du </a:t>
            </a:r>
            <a:r>
              <a:rPr lang="en-GB" dirty="0" err="1" smtClean="0"/>
              <a:t>XX</a:t>
            </a:r>
            <a:r>
              <a:rPr lang="en-GB" baseline="30000" dirty="0" err="1" smtClean="0"/>
              <a:t>ème</a:t>
            </a:r>
            <a:r>
              <a:rPr lang="en-GB" dirty="0" smtClean="0"/>
              <a:t> siècle</a:t>
            </a:r>
            <a:endParaRPr lang="en-GB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Dimension Géologique</a:t>
            </a: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Un pic du </a:t>
            </a:r>
            <a:r>
              <a:rPr lang="en-GB" dirty="0" err="1" smtClean="0"/>
              <a:t>cuivre</a:t>
            </a:r>
            <a:r>
              <a:rPr lang="en-GB" dirty="0" smtClean="0"/>
              <a:t> ?</a:t>
            </a:r>
            <a:endParaRPr lang="en-GB" dirty="0"/>
          </a:p>
        </p:txBody>
      </p:sp>
      <p:grpSp>
        <p:nvGrpSpPr>
          <p:cNvPr id="6" name="Groupe 5"/>
          <p:cNvGrpSpPr/>
          <p:nvPr/>
        </p:nvGrpSpPr>
        <p:grpSpPr>
          <a:xfrm>
            <a:off x="755576" y="1772816"/>
            <a:ext cx="6124122" cy="2045836"/>
            <a:chOff x="755576" y="1916832"/>
            <a:chExt cx="6124122" cy="2045836"/>
          </a:xfrm>
        </p:grpSpPr>
        <p:grpSp>
          <p:nvGrpSpPr>
            <p:cNvPr id="4" name="Groupe 3"/>
            <p:cNvGrpSpPr/>
            <p:nvPr/>
          </p:nvGrpSpPr>
          <p:grpSpPr>
            <a:xfrm>
              <a:off x="755576" y="1916832"/>
              <a:ext cx="6124122" cy="2045521"/>
              <a:chOff x="755576" y="1916832"/>
              <a:chExt cx="6124122" cy="2045521"/>
            </a:xfrm>
          </p:grpSpPr>
          <p:pic>
            <p:nvPicPr>
              <p:cNvPr id="7" name="Picture 2" descr="http://upload.wikimedia.org/wikipedia/commons/7/7d/Copper_Price_History_US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1916832"/>
                <a:ext cx="4752528" cy="2045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5508104" y="1916832"/>
                <a:ext cx="13715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i="1" dirty="0" smtClean="0"/>
                  <a:t>en US$ /tonne</a:t>
                </a:r>
                <a:endParaRPr lang="en-GB" sz="1600" i="1" dirty="0"/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820404" y="3593336"/>
              <a:ext cx="6527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1984</a:t>
              </a:r>
              <a:endParaRPr lang="en-GB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004048" y="3593336"/>
              <a:ext cx="6527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2011</a:t>
              </a:r>
              <a:endParaRPr lang="en-GB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785783" y="3729884"/>
            <a:ext cx="7267083" cy="2641089"/>
            <a:chOff x="1785783" y="3729884"/>
            <a:chExt cx="7267083" cy="2641089"/>
          </a:xfrm>
        </p:grpSpPr>
        <p:grpSp>
          <p:nvGrpSpPr>
            <p:cNvPr id="3" name="Groupe 2"/>
            <p:cNvGrpSpPr/>
            <p:nvPr/>
          </p:nvGrpSpPr>
          <p:grpSpPr>
            <a:xfrm>
              <a:off x="1785783" y="3729884"/>
              <a:ext cx="7267083" cy="2625815"/>
              <a:chOff x="1785783" y="3729884"/>
              <a:chExt cx="7267083" cy="2625815"/>
            </a:xfrm>
          </p:grpSpPr>
          <p:pic>
            <p:nvPicPr>
              <p:cNvPr id="9" name="Picture 6" descr="http://3.bp.blogspot.com/--DeC4SoV5Do/T8JHdwtP_2I/AAAAAAAAAcM/oMmGSXEcJjg/s1600/Historical+Inflation+Adjusted+Copper+Price+in+Dollars+and+Pounds+Index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29"/>
              <a:stretch/>
            </p:blipFill>
            <p:spPr bwMode="auto">
              <a:xfrm>
                <a:off x="4283967" y="3729884"/>
                <a:ext cx="4768899" cy="2625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785783" y="6014490"/>
                <a:ext cx="2498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i="1" dirty="0" smtClean="0"/>
                  <a:t>en US$ et £ constant /tonne</a:t>
                </a:r>
                <a:endParaRPr lang="en-GB" sz="1600" i="1" dirty="0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8305368" y="6001641"/>
              <a:ext cx="6527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2011</a:t>
              </a:r>
              <a:endParaRPr lang="en-GB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677676" y="6001641"/>
              <a:ext cx="6527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1900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9997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reste</a:t>
            </a:r>
            <a:r>
              <a:rPr lang="en-GB" dirty="0" smtClean="0"/>
              <a:t>-t-</a:t>
            </a:r>
            <a:r>
              <a:rPr lang="en-GB" dirty="0" err="1" smtClean="0"/>
              <a:t>il</a:t>
            </a:r>
            <a:r>
              <a:rPr lang="en-GB" dirty="0" smtClean="0"/>
              <a:t> à </a:t>
            </a:r>
            <a:r>
              <a:rPr lang="en-GB" dirty="0" err="1" smtClean="0"/>
              <a:t>découvrir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Dimension Géologique</a:t>
            </a: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Un pic du </a:t>
            </a:r>
            <a:r>
              <a:rPr lang="en-GB" dirty="0" err="1" smtClean="0"/>
              <a:t>cuivre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12" name="Picture 2" descr="C:\Users\Eric P\Documents\MiCa\MiCa Cours\AI_10_Short Courses\MGMCO2 LLN 2012\Gerst_F9.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29505"/>
            <a:ext cx="4375940" cy="42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259632" y="6063679"/>
            <a:ext cx="790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smtClean="0"/>
              <a:t>Yale, Center for </a:t>
            </a:r>
            <a:r>
              <a:rPr lang="fr-BE" sz="1200" i="1" dirty="0" err="1" smtClean="0"/>
              <a:t>Industrial</a:t>
            </a:r>
            <a:r>
              <a:rPr lang="fr-BE" sz="1200" i="1" dirty="0" smtClean="0"/>
              <a:t> </a:t>
            </a:r>
            <a:r>
              <a:rPr lang="fr-BE" sz="1200" i="1" dirty="0" err="1" smtClean="0"/>
              <a:t>Ecology</a:t>
            </a:r>
            <a:r>
              <a:rPr lang="fr-BE" sz="1200" i="1" dirty="0" smtClean="0"/>
              <a:t> : </a:t>
            </a:r>
            <a:r>
              <a:rPr lang="fr-BE" sz="1200" i="1" dirty="0" err="1" smtClean="0"/>
              <a:t>Gerst</a:t>
            </a:r>
            <a:r>
              <a:rPr lang="fr-BE" sz="1200" i="1" dirty="0" smtClean="0"/>
              <a:t>, 2008,</a:t>
            </a:r>
            <a:br>
              <a:rPr lang="fr-BE" sz="1200" i="1" dirty="0" smtClean="0"/>
            </a:br>
            <a:r>
              <a:rPr lang="en-US" sz="1200" i="1" dirty="0" smtClean="0"/>
              <a:t>Revisiting </a:t>
            </a:r>
            <a:r>
              <a:rPr lang="en-US" sz="1200" i="1" dirty="0"/>
              <a:t>the Cumulative Grade-Tonnage Relationship for Major Copper Ore </a:t>
            </a:r>
            <a:r>
              <a:rPr lang="en-US" sz="1200" i="1" dirty="0" smtClean="0"/>
              <a:t>Types, Econ </a:t>
            </a:r>
            <a:r>
              <a:rPr lang="en-US" sz="1200" i="1" dirty="0" err="1" smtClean="0"/>
              <a:t>Geol</a:t>
            </a:r>
            <a:r>
              <a:rPr lang="en-US" sz="1200" i="1" dirty="0" smtClean="0"/>
              <a:t>, v103, </a:t>
            </a:r>
            <a:r>
              <a:rPr lang="en-US" sz="1200" i="1" dirty="0" err="1" smtClean="0"/>
              <a:t>pp</a:t>
            </a:r>
            <a:r>
              <a:rPr lang="en-US" sz="1200" i="1" dirty="0" smtClean="0"/>
              <a:t> 615-628</a:t>
            </a:r>
            <a:endParaRPr lang="fr-BE" sz="1200" i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5084698" y="1966088"/>
            <a:ext cx="2642996" cy="3249826"/>
            <a:chOff x="3327019" y="1524465"/>
            <a:chExt cx="2835402" cy="3486408"/>
          </a:xfrm>
        </p:grpSpPr>
        <p:sp>
          <p:nvSpPr>
            <p:cNvPr id="15" name="Forme libre 14"/>
            <p:cNvSpPr/>
            <p:nvPr/>
          </p:nvSpPr>
          <p:spPr>
            <a:xfrm>
              <a:off x="3327019" y="1524465"/>
              <a:ext cx="2835402" cy="3486408"/>
            </a:xfrm>
            <a:custGeom>
              <a:avLst/>
              <a:gdLst>
                <a:gd name="connsiteX0" fmla="*/ 0 w 3007360"/>
                <a:gd name="connsiteY0" fmla="*/ 3687687 h 3697847"/>
                <a:gd name="connsiteX1" fmla="*/ 822960 w 3007360"/>
                <a:gd name="connsiteY1" fmla="*/ 19927 h 3697847"/>
                <a:gd name="connsiteX2" fmla="*/ 2174240 w 3007360"/>
                <a:gd name="connsiteY2" fmla="*/ 2285607 h 3697847"/>
                <a:gd name="connsiteX3" fmla="*/ 3007360 w 3007360"/>
                <a:gd name="connsiteY3" fmla="*/ 3697847 h 36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7360" h="3697847">
                  <a:moveTo>
                    <a:pt x="0" y="3687687"/>
                  </a:moveTo>
                  <a:cubicBezTo>
                    <a:pt x="230293" y="1970647"/>
                    <a:pt x="460587" y="253607"/>
                    <a:pt x="822960" y="19927"/>
                  </a:cubicBezTo>
                  <a:cubicBezTo>
                    <a:pt x="1185333" y="-213753"/>
                    <a:pt x="1810173" y="1672620"/>
                    <a:pt x="2174240" y="2285607"/>
                  </a:cubicBezTo>
                  <a:cubicBezTo>
                    <a:pt x="2538307" y="2898594"/>
                    <a:pt x="2772833" y="3298220"/>
                    <a:pt x="3007360" y="3697847"/>
                  </a:cubicBezTo>
                </a:path>
              </a:pathLst>
            </a:custGeom>
            <a:gradFill flip="none" rotWithShape="1">
              <a:gsLst>
                <a:gs pos="0">
                  <a:srgbClr val="FFC000">
                    <a:alpha val="16000"/>
                  </a:srgbClr>
                </a:gs>
                <a:gs pos="50000">
                  <a:srgbClr val="FFC000">
                    <a:tint val="44500"/>
                    <a:satMod val="160000"/>
                    <a:alpha val="74000"/>
                  </a:srgbClr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solidFill>
                <a:schemeClr val="accent1">
                  <a:shade val="95000"/>
                  <a:satMod val="105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14240" y="2861437"/>
              <a:ext cx="449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6000" dirty="0" smtClean="0">
                  <a:solidFill>
                    <a:srgbClr val="FF0000"/>
                  </a:solidFill>
                </a:rPr>
                <a:t>?</a:t>
              </a:r>
              <a:endParaRPr lang="fr-BE" sz="6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59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0574" y="2060848"/>
            <a:ext cx="7963425" cy="3312368"/>
          </a:xfrm>
        </p:spPr>
        <p:txBody>
          <a:bodyPr/>
          <a:lstStyle/>
          <a:p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Dimension Technologique</a:t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Un monde de 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technologies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vertes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 ?</a:t>
            </a:r>
            <a:endParaRPr lang="fr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www.image-jura.ch/cms02/IMG/jpg/briquet1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4854"/>
            <a:ext cx="1718948" cy="12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3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r-BE" smtClean="0"/>
              <a:t>400 000 ans de silex (SiO</a:t>
            </a:r>
            <a:r>
              <a:rPr lang="fr-BE" baseline="-25000" smtClean="0"/>
              <a:t>2</a:t>
            </a:r>
            <a:r>
              <a:rPr lang="fr-BE" smtClean="0"/>
              <a:t>)</a:t>
            </a:r>
          </a:p>
          <a:p>
            <a:pPr lvl="1"/>
            <a:r>
              <a:rPr lang="fr-BE" smtClean="0"/>
              <a:t>&gt;&lt; silex (vuursteen)</a:t>
            </a:r>
          </a:p>
          <a:p>
            <a:pPr lvl="2"/>
            <a:r>
              <a:rPr lang="fr-BE" smtClean="0"/>
              <a:t>Etincelles de lumière - pas de combustion</a:t>
            </a:r>
          </a:p>
          <a:p>
            <a:pPr lvl="1"/>
            <a:r>
              <a:rPr lang="fr-BE" smtClean="0"/>
              <a:t>&gt;&lt; pyrite (pierre à feu - FeS</a:t>
            </a:r>
            <a:r>
              <a:rPr lang="fr-BE" baseline="-25000" smtClean="0"/>
              <a:t>2</a:t>
            </a:r>
            <a:r>
              <a:rPr lang="fr-BE" smtClean="0"/>
              <a:t>)</a:t>
            </a:r>
          </a:p>
          <a:p>
            <a:pPr lvl="2"/>
            <a:r>
              <a:rPr lang="fr-BE" smtClean="0"/>
              <a:t>Embrasement des éclats - combustion</a:t>
            </a:r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pPr lvl="3"/>
            <a:endParaRPr lang="fr-BE" smtClean="0"/>
          </a:p>
          <a:p>
            <a:pPr lvl="2"/>
            <a:endParaRPr lang="fr-BE" smtClean="0"/>
          </a:p>
          <a:p>
            <a:pPr lvl="3"/>
            <a:endParaRPr lang="fr-BE" smtClean="0"/>
          </a:p>
          <a:p>
            <a:pPr lvl="2"/>
            <a:endParaRPr lang="fr-BE" smtClean="0"/>
          </a:p>
          <a:p>
            <a:pPr lvl="1"/>
            <a:r>
              <a:rPr lang="fr-BE" smtClean="0"/>
              <a:t>&gt;&lt; briquet d’acier</a:t>
            </a:r>
          </a:p>
          <a:p>
            <a:pPr lvl="2"/>
            <a:r>
              <a:rPr lang="fr-BE" i="1" smtClean="0"/>
              <a:t>Battre le briquet</a:t>
            </a:r>
          </a:p>
          <a:p>
            <a:pPr lvl="2"/>
            <a:r>
              <a:rPr lang="fr-BE" smtClean="0"/>
              <a:t>Utilisé jusqu’en 1900</a:t>
            </a:r>
            <a:endParaRPr lang="fr-BE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Une histoire d’étincelles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smtClean="0"/>
              <a:t>Progrès et technologies</a:t>
            </a:r>
            <a:endParaRPr lang="fr-BE" dirty="0"/>
          </a:p>
        </p:txBody>
      </p:sp>
      <p:pic>
        <p:nvPicPr>
          <p:cNvPr id="3076" name="Picture 4" descr="http://palladia.pagesperso-orange.fr/prehistoire/media_feu_si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18" y="3213922"/>
            <a:ext cx="1699538" cy="12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579726" y="2706198"/>
            <a:ext cx="2226606" cy="1735448"/>
            <a:chOff x="4586643" y="3353535"/>
            <a:chExt cx="2652758" cy="2067596"/>
          </a:xfrm>
        </p:grpSpPr>
        <p:pic>
          <p:nvPicPr>
            <p:cNvPr id="3082" name="Picture 10" descr="http://img15.hostingpics.net/pics/138554Marcassite0fof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643" y="3957073"/>
              <a:ext cx="1952078" cy="146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img685.imageshack.us/img685/6356/marcassit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827" y="3353535"/>
              <a:ext cx="996574" cy="986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21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Panneaux photovoltaïques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Technologie « Silicium »</a:t>
            </a:r>
          </a:p>
          <a:p>
            <a:pPr lvl="2"/>
            <a:r>
              <a:rPr lang="fr-BE" dirty="0" smtClean="0"/>
              <a:t>Si Mono ou </a:t>
            </a:r>
            <a:r>
              <a:rPr lang="fr-BE" dirty="0" err="1" smtClean="0"/>
              <a:t>Polycristallin</a:t>
            </a:r>
            <a:endParaRPr lang="fr-BE" dirty="0" smtClean="0"/>
          </a:p>
          <a:p>
            <a:pPr lvl="3"/>
            <a:r>
              <a:rPr lang="fr-BE" dirty="0" smtClean="0"/>
              <a:t>13-20 % efficacité</a:t>
            </a:r>
          </a:p>
          <a:p>
            <a:pPr lvl="3"/>
            <a:r>
              <a:rPr lang="fr-BE" dirty="0" err="1" smtClean="0"/>
              <a:t>Energy</a:t>
            </a:r>
            <a:r>
              <a:rPr lang="fr-BE" dirty="0" smtClean="0"/>
              <a:t> </a:t>
            </a:r>
            <a:r>
              <a:rPr lang="fr-BE" dirty="0" err="1" smtClean="0"/>
              <a:t>Payback</a:t>
            </a:r>
            <a:r>
              <a:rPr lang="fr-BE" dirty="0" smtClean="0"/>
              <a:t> Time de 5 ans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Technologie « couches minces »</a:t>
            </a:r>
          </a:p>
          <a:p>
            <a:pPr lvl="2"/>
            <a:r>
              <a:rPr lang="fr-BE" dirty="0"/>
              <a:t>CIGS</a:t>
            </a:r>
          </a:p>
          <a:p>
            <a:pPr lvl="3"/>
            <a:r>
              <a:rPr lang="fr-BE" dirty="0"/>
              <a:t>18 % </a:t>
            </a:r>
            <a:r>
              <a:rPr lang="fr-BE" dirty="0" smtClean="0"/>
              <a:t>efficacité</a:t>
            </a:r>
          </a:p>
          <a:p>
            <a:pPr lvl="3"/>
            <a:r>
              <a:rPr lang="fr-BE" dirty="0" err="1"/>
              <a:t>Energy</a:t>
            </a:r>
            <a:r>
              <a:rPr lang="fr-BE" dirty="0"/>
              <a:t> </a:t>
            </a:r>
            <a:r>
              <a:rPr lang="fr-BE" dirty="0" err="1"/>
              <a:t>Payback</a:t>
            </a:r>
            <a:r>
              <a:rPr lang="fr-BE" dirty="0"/>
              <a:t> Time de </a:t>
            </a:r>
            <a:r>
              <a:rPr lang="fr-BE" dirty="0" smtClean="0"/>
              <a:t>1 an</a:t>
            </a:r>
            <a:endParaRPr lang="fr-BE" dirty="0"/>
          </a:p>
          <a:p>
            <a:pPr lvl="2"/>
            <a:r>
              <a:rPr lang="fr-BE" dirty="0" err="1" smtClean="0"/>
              <a:t>CdTe</a:t>
            </a:r>
            <a:endParaRPr lang="fr-BE" dirty="0"/>
          </a:p>
          <a:p>
            <a:pPr lvl="3"/>
            <a:r>
              <a:rPr lang="fr-BE" dirty="0"/>
              <a:t>8 à 16 % </a:t>
            </a:r>
            <a:r>
              <a:rPr lang="fr-BE" dirty="0" smtClean="0"/>
              <a:t>efficacité</a:t>
            </a:r>
          </a:p>
          <a:p>
            <a:pPr lvl="3"/>
            <a:r>
              <a:rPr lang="fr-BE" dirty="0" smtClean="0"/>
              <a:t>4,5 kg de Te par MW produit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Dimension Technologique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Tellure</a:t>
            </a:r>
            <a:endParaRPr lang="en-GB" dirty="0"/>
          </a:p>
        </p:txBody>
      </p:sp>
      <p:sp>
        <p:nvSpPr>
          <p:cNvPr id="2" name="AutoShape 8" descr="https://vpn.gw.ulg.ac.be/cache/MiamiImageURL/1-s2.0-S0360544206002799-gr6.jpg/,DanaInfo=www.sciencedirect.com+0?wchp=dGLbVlk-zSkz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10" descr="https://vpn.gw.ulg.ac.be/cache/MiamiImageURL/1-s2.0-S0360544206002799-gr6.jpg/,DanaInfo=www.sciencedirect.com+0?wchp=dGLbVlk-zSkz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12" descr="https://vpn.gw.ulg.ac.be/cache/MiamiImageURL/1-s2.0-S0360544206002799-gr6.jpg/,DanaInfo=www.sciencedirect.com+0?wchp=dGLzVlS-zSkz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9" name="Groupe 8"/>
          <p:cNvGrpSpPr/>
          <p:nvPr/>
        </p:nvGrpSpPr>
        <p:grpSpPr>
          <a:xfrm>
            <a:off x="6015841" y="1556792"/>
            <a:ext cx="2919243" cy="1944216"/>
            <a:chOff x="6015841" y="1556792"/>
            <a:chExt cx="2919243" cy="1944216"/>
          </a:xfrm>
        </p:grpSpPr>
        <p:pic>
          <p:nvPicPr>
            <p:cNvPr id="1028" name="Picture 4" descr="2kW photovoltaic panels on colorbond roo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841" y="1556792"/>
              <a:ext cx="2919243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892811" y="3224009"/>
              <a:ext cx="965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i="1" dirty="0" smtClean="0">
                  <a:solidFill>
                    <a:schemeClr val="bg1"/>
                  </a:solidFill>
                </a:rPr>
                <a:t>© First </a:t>
              </a:r>
              <a:r>
                <a:rPr lang="fr-BE" sz="1200" i="1" dirty="0" err="1" smtClean="0">
                  <a:solidFill>
                    <a:schemeClr val="bg1"/>
                  </a:solidFill>
                </a:rPr>
                <a:t>Solar</a:t>
              </a:r>
              <a:endParaRPr lang="fr-BE" sz="12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3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31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fr-BE" dirty="0" err="1" smtClean="0"/>
              <a:t>Strategic</a:t>
            </a:r>
            <a:r>
              <a:rPr lang="fr-BE" dirty="0" smtClean="0"/>
              <a:t> </a:t>
            </a:r>
            <a:r>
              <a:rPr lang="fr-BE" dirty="0" err="1"/>
              <a:t>Energy</a:t>
            </a:r>
            <a:r>
              <a:rPr lang="fr-BE" dirty="0"/>
              <a:t> </a:t>
            </a:r>
            <a:r>
              <a:rPr lang="fr-BE" dirty="0" err="1"/>
              <a:t>Technology</a:t>
            </a:r>
            <a:r>
              <a:rPr lang="fr-BE" dirty="0"/>
              <a:t> Plan – </a:t>
            </a:r>
            <a:r>
              <a:rPr lang="fr-BE" dirty="0" smtClean="0"/>
              <a:t>EU (2010-2030)</a:t>
            </a:r>
            <a:endParaRPr lang="fr-BE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 </a:t>
            </a:r>
            <a:r>
              <a:rPr lang="en-GB" dirty="0" err="1"/>
              <a:t>Technologique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Tellure</a:t>
            </a:r>
            <a:endParaRPr lang="en-GB" dirty="0"/>
          </a:p>
        </p:txBody>
      </p:sp>
      <p:grpSp>
        <p:nvGrpSpPr>
          <p:cNvPr id="5" name="Groupe 4"/>
          <p:cNvGrpSpPr/>
          <p:nvPr/>
        </p:nvGrpSpPr>
        <p:grpSpPr>
          <a:xfrm>
            <a:off x="1635418" y="1933876"/>
            <a:ext cx="6753006" cy="4087412"/>
            <a:chOff x="923192" y="1430339"/>
            <a:chExt cx="7393621" cy="4475161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762" y="1490663"/>
              <a:ext cx="4727331" cy="441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kstvak 10"/>
            <p:cNvSpPr txBox="1">
              <a:spLocks noChangeArrowheads="1"/>
            </p:cNvSpPr>
            <p:nvPr/>
          </p:nvSpPr>
          <p:spPr bwMode="auto">
            <a:xfrm>
              <a:off x="3185746" y="5379350"/>
              <a:ext cx="3436327" cy="52322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nl-N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rPr>
                <a:t>POLICY IMPLICATIONS</a:t>
              </a:r>
            </a:p>
            <a:p>
              <a:pPr algn="ctr" eaLnBrk="1" hangingPunct="1">
                <a:defRPr/>
              </a:pPr>
              <a:r>
                <a:rPr lang="nl-N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rPr>
                <a:t>MITIGATION</a:t>
              </a:r>
            </a:p>
          </p:txBody>
        </p:sp>
        <p:sp>
          <p:nvSpPr>
            <p:cNvPr id="17" name="Gestreepte PIJL-RECHTS 8"/>
            <p:cNvSpPr>
              <a:spLocks noChangeArrowheads="1"/>
            </p:cNvSpPr>
            <p:nvPr/>
          </p:nvSpPr>
          <p:spPr bwMode="auto">
            <a:xfrm>
              <a:off x="2599592" y="4024314"/>
              <a:ext cx="1965081" cy="1165225"/>
            </a:xfrm>
            <a:custGeom>
              <a:avLst/>
              <a:gdLst>
                <a:gd name="T0" fmla="*/ 36922 w 2743200"/>
                <a:gd name="T1" fmla="*/ 0 h 1219200"/>
                <a:gd name="T2" fmla="*/ 0 w 2743200"/>
                <a:gd name="T3" fmla="*/ 295394 h 1219200"/>
                <a:gd name="T4" fmla="*/ 36922 w 2743200"/>
                <a:gd name="T5" fmla="*/ 590790 h 1219200"/>
                <a:gd name="T6" fmla="*/ 47470 w 2743200"/>
                <a:gd name="T7" fmla="*/ 295394 h 12192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90500 w 2743200"/>
                <a:gd name="T13" fmla="*/ 304800 h 1219200"/>
                <a:gd name="T14" fmla="*/ 2438399 w 2743200"/>
                <a:gd name="T15" fmla="*/ 914400 h 121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0" h="1219200">
                  <a:moveTo>
                    <a:pt x="0" y="304800"/>
                  </a:moveTo>
                  <a:lnTo>
                    <a:pt x="38100" y="304800"/>
                  </a:lnTo>
                  <a:lnTo>
                    <a:pt x="38100" y="914400"/>
                  </a:lnTo>
                  <a:lnTo>
                    <a:pt x="0" y="914400"/>
                  </a:lnTo>
                  <a:lnTo>
                    <a:pt x="0" y="304800"/>
                  </a:lnTo>
                  <a:close/>
                  <a:moveTo>
                    <a:pt x="76200" y="304800"/>
                  </a:moveTo>
                  <a:lnTo>
                    <a:pt x="152400" y="304800"/>
                  </a:lnTo>
                  <a:lnTo>
                    <a:pt x="152400" y="914400"/>
                  </a:lnTo>
                  <a:lnTo>
                    <a:pt x="76200" y="914400"/>
                  </a:lnTo>
                  <a:lnTo>
                    <a:pt x="76200" y="304800"/>
                  </a:lnTo>
                  <a:close/>
                  <a:moveTo>
                    <a:pt x="190500" y="304800"/>
                  </a:moveTo>
                  <a:lnTo>
                    <a:pt x="2133600" y="304800"/>
                  </a:lnTo>
                  <a:lnTo>
                    <a:pt x="2133600" y="0"/>
                  </a:lnTo>
                  <a:lnTo>
                    <a:pt x="2743200" y="609600"/>
                  </a:lnTo>
                  <a:lnTo>
                    <a:pt x="2133600" y="1219200"/>
                  </a:lnTo>
                  <a:lnTo>
                    <a:pt x="2133600" y="914400"/>
                  </a:lnTo>
                  <a:lnTo>
                    <a:pt x="190500" y="914400"/>
                  </a:lnTo>
                  <a:lnTo>
                    <a:pt x="190500" y="304800"/>
                  </a:lnTo>
                  <a:close/>
                </a:path>
              </a:pathLst>
            </a:custGeom>
            <a:solidFill>
              <a:srgbClr val="FF99CC"/>
            </a:solidFill>
            <a:ln w="9525" algn="ctr">
              <a:solidFill>
                <a:srgbClr val="004092"/>
              </a:solidFill>
              <a:miter lim="800000"/>
              <a:headEnd/>
              <a:tailEnd/>
            </a:ln>
            <a:effectLst>
              <a:outerShdw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/>
              <a:r>
                <a:rPr lang="nl-NL" altLang="fr-FR" sz="800">
                  <a:solidFill>
                    <a:srgbClr val="000000"/>
                  </a:solidFill>
                  <a:latin typeface="Calibri" pitchFamily="34" charset="0"/>
                </a:rPr>
                <a:t>CRITICALITY SCREENING</a:t>
              </a:r>
            </a:p>
          </p:txBody>
        </p:sp>
        <p:sp>
          <p:nvSpPr>
            <p:cNvPr id="18" name="Gestreepte PIJL-RECHTS 7"/>
            <p:cNvSpPr>
              <a:spLocks noChangeArrowheads="1"/>
            </p:cNvSpPr>
            <p:nvPr/>
          </p:nvSpPr>
          <p:spPr bwMode="auto">
            <a:xfrm>
              <a:off x="2066193" y="2747964"/>
              <a:ext cx="1802423" cy="1163637"/>
            </a:xfrm>
            <a:custGeom>
              <a:avLst/>
              <a:gdLst>
                <a:gd name="T0" fmla="*/ 1479261 w 2514600"/>
                <a:gd name="T1" fmla="*/ 0 h 1219200"/>
                <a:gd name="T2" fmla="*/ 0 w 2514600"/>
                <a:gd name="T3" fmla="*/ 581819 h 1219200"/>
                <a:gd name="T4" fmla="*/ 1479261 w 2514600"/>
                <a:gd name="T5" fmla="*/ 1163638 h 1219200"/>
                <a:gd name="T6" fmla="*/ 1952625 w 2514600"/>
                <a:gd name="T7" fmla="*/ 581819 h 12192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90500 w 2514600"/>
                <a:gd name="T13" fmla="*/ 304801 h 1219200"/>
                <a:gd name="T14" fmla="*/ 2209800 w 2514600"/>
                <a:gd name="T15" fmla="*/ 914401 h 121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4600" h="1219200">
                  <a:moveTo>
                    <a:pt x="0" y="304800"/>
                  </a:moveTo>
                  <a:lnTo>
                    <a:pt x="38100" y="304800"/>
                  </a:lnTo>
                  <a:lnTo>
                    <a:pt x="38100" y="914400"/>
                  </a:lnTo>
                  <a:lnTo>
                    <a:pt x="0" y="914400"/>
                  </a:lnTo>
                  <a:lnTo>
                    <a:pt x="0" y="304800"/>
                  </a:lnTo>
                  <a:close/>
                  <a:moveTo>
                    <a:pt x="76200" y="304800"/>
                  </a:moveTo>
                  <a:lnTo>
                    <a:pt x="152400" y="304800"/>
                  </a:lnTo>
                  <a:lnTo>
                    <a:pt x="152400" y="914400"/>
                  </a:lnTo>
                  <a:lnTo>
                    <a:pt x="76200" y="914400"/>
                  </a:lnTo>
                  <a:lnTo>
                    <a:pt x="76200" y="304800"/>
                  </a:lnTo>
                  <a:close/>
                  <a:moveTo>
                    <a:pt x="190500" y="304800"/>
                  </a:moveTo>
                  <a:lnTo>
                    <a:pt x="1905000" y="304800"/>
                  </a:lnTo>
                  <a:lnTo>
                    <a:pt x="1905000" y="0"/>
                  </a:lnTo>
                  <a:lnTo>
                    <a:pt x="2514600" y="609600"/>
                  </a:lnTo>
                  <a:lnTo>
                    <a:pt x="1905000" y="1219200"/>
                  </a:lnTo>
                  <a:lnTo>
                    <a:pt x="1905000" y="914400"/>
                  </a:lnTo>
                  <a:lnTo>
                    <a:pt x="190500" y="914400"/>
                  </a:lnTo>
                  <a:lnTo>
                    <a:pt x="190500" y="3048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rgbClr val="004092"/>
              </a:solidFill>
              <a:miter lim="800000"/>
              <a:headEnd/>
              <a:tailEnd/>
            </a:ln>
            <a:effectLst>
              <a:outerShdw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nl-NL" sz="800">
                  <a:solidFill>
                    <a:srgbClr val="000000"/>
                  </a:solidFill>
                  <a:latin typeface="Calibri" panose="020F0502020204030204" pitchFamily="34" charset="0"/>
                </a:rPr>
                <a:t>SIGNIFICANCE SCREENING</a:t>
              </a:r>
            </a:p>
          </p:txBody>
        </p:sp>
        <p:sp>
          <p:nvSpPr>
            <p:cNvPr id="19" name="Gestreepte PIJL-RECHTS 7"/>
            <p:cNvSpPr>
              <a:spLocks noChangeArrowheads="1"/>
            </p:cNvSpPr>
            <p:nvPr/>
          </p:nvSpPr>
          <p:spPr bwMode="auto">
            <a:xfrm>
              <a:off x="1433147" y="1430339"/>
              <a:ext cx="1803889" cy="1163637"/>
            </a:xfrm>
            <a:custGeom>
              <a:avLst/>
              <a:gdLst>
                <a:gd name="T0" fmla="*/ 33724 w 2514600"/>
                <a:gd name="T1" fmla="*/ 0 h 1219200"/>
                <a:gd name="T2" fmla="*/ 0 w 2514600"/>
                <a:gd name="T3" fmla="*/ 289022 h 1219200"/>
                <a:gd name="T4" fmla="*/ 33724 w 2514600"/>
                <a:gd name="T5" fmla="*/ 578045 h 1219200"/>
                <a:gd name="T6" fmla="*/ 44516 w 2514600"/>
                <a:gd name="T7" fmla="*/ 289022 h 12192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90499 w 2514600"/>
                <a:gd name="T13" fmla="*/ 304801 h 1219200"/>
                <a:gd name="T14" fmla="*/ 2209800 w 2514600"/>
                <a:gd name="T15" fmla="*/ 914401 h 121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4600" h="1219200">
                  <a:moveTo>
                    <a:pt x="0" y="304800"/>
                  </a:moveTo>
                  <a:lnTo>
                    <a:pt x="38100" y="304800"/>
                  </a:lnTo>
                  <a:lnTo>
                    <a:pt x="38100" y="914400"/>
                  </a:lnTo>
                  <a:lnTo>
                    <a:pt x="0" y="914400"/>
                  </a:lnTo>
                  <a:lnTo>
                    <a:pt x="0" y="304800"/>
                  </a:lnTo>
                  <a:close/>
                  <a:moveTo>
                    <a:pt x="76200" y="304800"/>
                  </a:moveTo>
                  <a:lnTo>
                    <a:pt x="152400" y="304800"/>
                  </a:lnTo>
                  <a:lnTo>
                    <a:pt x="152400" y="914400"/>
                  </a:lnTo>
                  <a:lnTo>
                    <a:pt x="76200" y="914400"/>
                  </a:lnTo>
                  <a:lnTo>
                    <a:pt x="76200" y="304800"/>
                  </a:lnTo>
                  <a:close/>
                  <a:moveTo>
                    <a:pt x="190500" y="304800"/>
                  </a:moveTo>
                  <a:lnTo>
                    <a:pt x="1905000" y="304800"/>
                  </a:lnTo>
                  <a:lnTo>
                    <a:pt x="1905000" y="0"/>
                  </a:lnTo>
                  <a:lnTo>
                    <a:pt x="2514600" y="609600"/>
                  </a:lnTo>
                  <a:lnTo>
                    <a:pt x="1905000" y="1219200"/>
                  </a:lnTo>
                  <a:lnTo>
                    <a:pt x="1905000" y="914400"/>
                  </a:lnTo>
                  <a:lnTo>
                    <a:pt x="190500" y="914400"/>
                  </a:lnTo>
                  <a:lnTo>
                    <a:pt x="190500" y="304800"/>
                  </a:lnTo>
                  <a:close/>
                </a:path>
              </a:pathLst>
            </a:custGeom>
            <a:solidFill>
              <a:srgbClr val="00CC00"/>
            </a:solidFill>
            <a:ln w="9525" algn="ctr">
              <a:solidFill>
                <a:srgbClr val="004092"/>
              </a:solidFill>
              <a:miter lim="800000"/>
              <a:headEnd/>
              <a:tailEnd/>
            </a:ln>
            <a:effectLst>
              <a:outerShdw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/>
              <a:r>
                <a:rPr lang="nl-NL" altLang="fr-FR" sz="800">
                  <a:solidFill>
                    <a:srgbClr val="000000"/>
                  </a:solidFill>
                  <a:latin typeface="Calibri" pitchFamily="34" charset="0"/>
                </a:rPr>
                <a:t>IDENTIFIED</a:t>
              </a:r>
            </a:p>
            <a:p>
              <a:pPr algn="ctr" eaLnBrk="1" hangingPunct="1"/>
              <a:r>
                <a:rPr lang="nl-NL" altLang="fr-FR" sz="800">
                  <a:solidFill>
                    <a:srgbClr val="000000"/>
                  </a:solidFill>
                  <a:latin typeface="Calibri" pitchFamily="34" charset="0"/>
                </a:rPr>
                <a:t>METALS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5866797" y="4511675"/>
              <a:ext cx="1661626" cy="341186"/>
            </a:xfrm>
            <a:prstGeom prst="rect">
              <a:avLst/>
            </a:prstGeom>
            <a:solidFill>
              <a:srgbClr val="FF99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96838" tIns="47625" rIns="96838" bIns="47625">
              <a:spAutoFit/>
            </a:bodyPr>
            <a:lstStyle>
              <a:lvl1pPr marL="361950" indent="-361950" defTabSz="966788" eaLnBrk="0" hangingPunct="0"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966788" eaLnBrk="0" hangingPunct="0"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966788" eaLnBrk="0" hangingPunct="0"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966788" eaLnBrk="0" hangingPunct="0"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966788" eaLnBrk="0" hangingPunct="0"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8913" algn="l"/>
                </a:tabLs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fr-FR" sz="1400" dirty="0" err="1">
                  <a:solidFill>
                    <a:srgbClr val="000000"/>
                  </a:solidFill>
                  <a:latin typeface="Calibri" pitchFamily="34" charset="0"/>
                </a:rPr>
                <a:t>Te</a:t>
              </a:r>
              <a:r>
                <a:rPr lang="en-GB" altLang="fr-FR" sz="1400" dirty="0">
                  <a:solidFill>
                    <a:srgbClr val="000000"/>
                  </a:solidFill>
                  <a:latin typeface="Calibri" pitchFamily="34" charset="0"/>
                </a:rPr>
                <a:t>, In, </a:t>
              </a:r>
              <a:r>
                <a:rPr lang="en-GB" altLang="fr-FR" sz="1400" dirty="0" err="1">
                  <a:solidFill>
                    <a:srgbClr val="000000"/>
                  </a:solidFill>
                  <a:latin typeface="Calibri" pitchFamily="34" charset="0"/>
                </a:rPr>
                <a:t>Ga</a:t>
              </a:r>
              <a:r>
                <a:rPr lang="en-GB" altLang="fr-FR" sz="1400" dirty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en-GB" altLang="fr-FR" sz="1400" dirty="0" err="1">
                  <a:solidFill>
                    <a:srgbClr val="000000"/>
                  </a:solidFill>
                  <a:latin typeface="Calibri" pitchFamily="34" charset="0"/>
                </a:rPr>
                <a:t>Nd</a:t>
              </a:r>
              <a:r>
                <a:rPr lang="en-GB" altLang="fr-FR" sz="1400" dirty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en-GB" altLang="fr-FR" sz="1400" dirty="0" err="1">
                  <a:solidFill>
                    <a:srgbClr val="000000"/>
                  </a:solidFill>
                  <a:latin typeface="Calibri" pitchFamily="34" charset="0"/>
                </a:rPr>
                <a:t>Dy</a:t>
              </a:r>
              <a:endParaRPr lang="en-GB" altLang="fr-FR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5972027" y="3063876"/>
              <a:ext cx="2344786" cy="6242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96838" tIns="47625" rIns="96838" bIns="47625">
              <a:spAutoFit/>
            </a:bodyPr>
            <a:lstStyle>
              <a:lvl1pPr marL="361950" indent="-361950" defTabSz="966788" eaLnBrk="0" hangingPunct="0"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defTabSz="966788" eaLnBrk="0" hangingPunct="0"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defTabSz="966788" eaLnBrk="0" hangingPunct="0"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defTabSz="966788" eaLnBrk="0" hangingPunct="0"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defTabSz="966788" eaLnBrk="0" hangingPunct="0"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8913" algn="l"/>
                </a:tabLs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GB" sz="14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Te</a:t>
              </a:r>
              <a:r>
                <a:rPr lang="en-GB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, In, </a:t>
              </a:r>
              <a:r>
                <a:rPr lang="en-GB" sz="14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Sn</a:t>
              </a:r>
              <a:r>
                <a:rPr lang="en-GB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, </a:t>
              </a:r>
              <a:r>
                <a:rPr lang="en-GB" sz="14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Hf</a:t>
              </a:r>
              <a:r>
                <a:rPr lang="en-GB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, Ag, </a:t>
              </a:r>
              <a:r>
                <a:rPr lang="en-GB" sz="14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Dy</a:t>
              </a:r>
              <a:r>
                <a:rPr lang="en-GB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, </a:t>
              </a:r>
              <a:r>
                <a:rPr lang="en-GB" sz="14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Ga</a:t>
              </a:r>
              <a:r>
                <a:rPr lang="en-GB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,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14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Nd</a:t>
              </a:r>
              <a:r>
                <a:rPr lang="en-GB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, Cd, Ni, Mo, </a:t>
              </a:r>
              <a:r>
                <a:rPr lang="en-GB" sz="14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Va</a:t>
              </a:r>
              <a:r>
                <a:rPr lang="en-GB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, </a:t>
              </a:r>
              <a:r>
                <a:rPr lang="en-GB" sz="14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Nb</a:t>
              </a:r>
              <a:r>
                <a:rPr lang="en-GB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8"/>
                </a:rPr>
                <a:t>, Se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923192" y="3700464"/>
              <a:ext cx="206498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GB" altLang="fr-FR" sz="1400" b="0" dirty="0">
                  <a:solidFill>
                    <a:srgbClr val="000000"/>
                  </a:solidFill>
                  <a:latin typeface="Calibri" pitchFamily="34" charset="0"/>
                </a:rPr>
                <a:t>Based on </a:t>
              </a:r>
              <a:r>
                <a:rPr lang="en-GB" altLang="fr-FR" sz="1400" b="0" dirty="0" err="1">
                  <a:solidFill>
                    <a:srgbClr val="000000"/>
                  </a:solidFill>
                  <a:latin typeface="Calibri" pitchFamily="34" charset="0"/>
                </a:rPr>
                <a:t>demand:supply</a:t>
              </a:r>
              <a:r>
                <a:rPr lang="en-GB" altLang="fr-FR" sz="1400" b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eaLnBrk="1" hangingPunct="1"/>
              <a:r>
                <a:rPr lang="en-GB" altLang="fr-FR" sz="1400" b="0" dirty="0">
                  <a:solidFill>
                    <a:srgbClr val="000000"/>
                  </a:solidFill>
                  <a:latin typeface="Calibri" pitchFamily="34" charset="0"/>
                </a:rPr>
                <a:t>figures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509346" y="4894264"/>
              <a:ext cx="156959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D62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GB" altLang="fr-FR" sz="1400" b="0">
                  <a:solidFill>
                    <a:srgbClr val="000000"/>
                  </a:solidFill>
                  <a:latin typeface="Calibri" pitchFamily="34" charset="0"/>
                </a:rPr>
                <a:t>Based on market/</a:t>
              </a:r>
            </a:p>
            <a:p>
              <a:pPr eaLnBrk="1" hangingPunct="1"/>
              <a:r>
                <a:rPr lang="en-GB" altLang="fr-FR" sz="1400" b="0">
                  <a:solidFill>
                    <a:srgbClr val="000000"/>
                  </a:solidFill>
                  <a:latin typeface="Calibri" pitchFamily="34" charset="0"/>
                </a:rPr>
                <a:t>geopolitical factors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6444209" y="6021288"/>
            <a:ext cx="1072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smtClean="0"/>
              <a:t>Moss R., 2013</a:t>
            </a:r>
            <a:endParaRPr lang="fr-BE" sz="1200" i="1" dirty="0"/>
          </a:p>
        </p:txBody>
      </p:sp>
    </p:spTree>
    <p:extLst>
      <p:ext uri="{BB962C8B-B14F-4D97-AF65-F5344CB8AC3E}">
        <p14:creationId xmlns:p14="http://schemas.microsoft.com/office/powerpoint/2010/main" val="20766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32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827584" y="1412875"/>
            <a:ext cx="8208911" cy="4896445"/>
          </a:xfrm>
        </p:spPr>
        <p:txBody>
          <a:bodyPr>
            <a:noAutofit/>
          </a:bodyPr>
          <a:lstStyle/>
          <a:p>
            <a:pPr lvl="1"/>
            <a:r>
              <a:rPr lang="fr-BE" dirty="0" smtClean="0"/>
              <a:t>Pression </a:t>
            </a:r>
            <a:r>
              <a:rPr lang="fr-BE" dirty="0"/>
              <a:t>sur les ressources (JRC-IET, </a:t>
            </a:r>
            <a:r>
              <a:rPr lang="fr-BE" dirty="0" err="1"/>
              <a:t>oct</a:t>
            </a:r>
            <a:r>
              <a:rPr lang="fr-BE" dirty="0"/>
              <a:t> </a:t>
            </a:r>
            <a:r>
              <a:rPr lang="fr-BE" dirty="0" smtClean="0"/>
              <a:t>2011):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JRC-IET – </a:t>
            </a:r>
            <a:r>
              <a:rPr lang="fr-BE" dirty="0" err="1" smtClean="0"/>
              <a:t>Oct</a:t>
            </a:r>
            <a:r>
              <a:rPr lang="fr-BE" dirty="0" smtClean="0"/>
              <a:t> 2013</a:t>
            </a:r>
          </a:p>
          <a:p>
            <a:pPr lvl="2"/>
            <a:r>
              <a:rPr lang="fr-BE" dirty="0" smtClean="0"/>
              <a:t>Evolution Technologique, pression sur la ressource en Te revue à … </a:t>
            </a:r>
            <a:r>
              <a:rPr lang="fr-BE" b="1" dirty="0" smtClean="0"/>
              <a:t>10 </a:t>
            </a:r>
            <a:r>
              <a:rPr lang="fr-BE" b="1" dirty="0" smtClean="0"/>
              <a:t>%!</a:t>
            </a:r>
            <a:endParaRPr lang="fr-BE" b="1" dirty="0" smtClean="0"/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tellure</a:t>
            </a:r>
            <a:r>
              <a:rPr lang="en-US" dirty="0" smtClean="0"/>
              <a:t> (</a:t>
            </a:r>
            <a:r>
              <a:rPr lang="en-US" dirty="0" err="1" smtClean="0"/>
              <a:t>Te</a:t>
            </a:r>
            <a:r>
              <a:rPr lang="en-US" dirty="0" smtClean="0"/>
              <a:t>)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coproduit</a:t>
            </a:r>
            <a:r>
              <a:rPr lang="en-US" dirty="0" smtClean="0"/>
              <a:t> de </a:t>
            </a:r>
            <a:r>
              <a:rPr lang="en-US" dirty="0" err="1" smtClean="0"/>
              <a:t>l’exploitation</a:t>
            </a:r>
            <a:r>
              <a:rPr lang="en-US" dirty="0" smtClean="0"/>
              <a:t> du </a:t>
            </a:r>
            <a:r>
              <a:rPr lang="en-US" dirty="0" err="1" smtClean="0"/>
              <a:t>cuivre</a:t>
            </a:r>
            <a:r>
              <a:rPr lang="en-US" dirty="0" smtClean="0"/>
              <a:t> (Cu)</a:t>
            </a:r>
            <a:endParaRPr lang="en-US" dirty="0" smtClean="0"/>
          </a:p>
          <a:p>
            <a:pPr lvl="1"/>
            <a:r>
              <a:rPr lang="en-US" dirty="0" smtClean="0"/>
              <a:t>Les </a:t>
            </a:r>
            <a:r>
              <a:rPr lang="en-US" dirty="0" err="1"/>
              <a:t>boues</a:t>
            </a:r>
            <a:r>
              <a:rPr lang="en-US" dirty="0"/>
              <a:t> </a:t>
            </a:r>
            <a:r>
              <a:rPr lang="en-US" dirty="0" err="1"/>
              <a:t>d’électrolyse</a:t>
            </a:r>
            <a:r>
              <a:rPr lang="en-US" dirty="0"/>
              <a:t> du </a:t>
            </a:r>
            <a:r>
              <a:rPr lang="en-US" dirty="0" err="1"/>
              <a:t>cuivre</a:t>
            </a:r>
            <a:r>
              <a:rPr lang="en-US" dirty="0"/>
              <a:t> </a:t>
            </a:r>
            <a:r>
              <a:rPr lang="en-US" dirty="0" err="1" smtClean="0"/>
              <a:t>permettent</a:t>
            </a:r>
            <a:r>
              <a:rPr lang="en-US" dirty="0" smtClean="0"/>
              <a:t> de </a:t>
            </a:r>
            <a:r>
              <a:rPr lang="en-US" dirty="0" err="1" smtClean="0"/>
              <a:t>récupérer</a:t>
            </a:r>
            <a:r>
              <a:rPr lang="en-US" dirty="0" smtClean="0"/>
              <a:t> 450 </a:t>
            </a:r>
            <a:r>
              <a:rPr lang="en-US" dirty="0"/>
              <a:t>g </a:t>
            </a:r>
            <a:r>
              <a:rPr lang="en-US" dirty="0" err="1"/>
              <a:t>Te</a:t>
            </a:r>
            <a:r>
              <a:rPr lang="en-US" dirty="0"/>
              <a:t>/ 500 t </a:t>
            </a:r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 </a:t>
            </a:r>
            <a:r>
              <a:rPr lang="en-GB" dirty="0" err="1"/>
              <a:t>Technologique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Tellure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844824"/>
            <a:ext cx="7099617" cy="248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754088" y="2490024"/>
            <a:ext cx="965200" cy="18389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0574" y="2060848"/>
            <a:ext cx="7963425" cy="3312368"/>
          </a:xfrm>
        </p:spPr>
        <p:txBody>
          <a:bodyPr/>
          <a:lstStyle/>
          <a:p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Dimension Géopolitique</a:t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NIMBY - Not in my 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Backyard!</a:t>
            </a:r>
            <a:endParaRPr lang="fr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34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Production </a:t>
            </a:r>
            <a:r>
              <a:rPr lang="en-US" dirty="0" err="1" smtClean="0"/>
              <a:t>mondiale</a:t>
            </a:r>
            <a:r>
              <a:rPr lang="en-US" dirty="0" smtClean="0"/>
              <a:t> de </a:t>
            </a:r>
            <a:r>
              <a:rPr lang="en-US" dirty="0" err="1" smtClean="0"/>
              <a:t>cuivre</a:t>
            </a:r>
            <a:r>
              <a:rPr lang="en-US" dirty="0" smtClean="0"/>
              <a:t> </a:t>
            </a:r>
            <a:r>
              <a:rPr lang="en-US" dirty="0" err="1" smtClean="0"/>
              <a:t>primaire</a:t>
            </a:r>
            <a:r>
              <a:rPr lang="en-US" dirty="0" smtClean="0"/>
              <a:t> par pays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 </a:t>
            </a:r>
            <a:r>
              <a:rPr lang="en-GB" dirty="0" err="1" smtClean="0"/>
              <a:t>Géopolitique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Production </a:t>
            </a:r>
            <a:r>
              <a:rPr lang="en-GB" dirty="0" err="1" smtClean="0"/>
              <a:t>mondiale</a:t>
            </a:r>
            <a:r>
              <a:rPr lang="en-GB" dirty="0" smtClean="0"/>
              <a:t> de </a:t>
            </a:r>
            <a:r>
              <a:rPr lang="en-GB" dirty="0" err="1" smtClean="0"/>
              <a:t>cuivre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1091605" y="2530599"/>
            <a:ext cx="5898402" cy="3970476"/>
            <a:chOff x="1091605" y="2530599"/>
            <a:chExt cx="5898402" cy="3970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605" y="2530599"/>
              <a:ext cx="5760640" cy="346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091606" y="5977855"/>
              <a:ext cx="589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i="1" dirty="0" smtClean="0"/>
                <a:t>Evolution historique de la part des USA dans la production mondiale de cuivre. (d’après USGS, 2012)</a:t>
              </a:r>
              <a:endParaRPr lang="fr-BE" sz="1400" i="1" dirty="0"/>
            </a:p>
          </p:txBody>
        </p:sp>
      </p:grpSp>
      <p:pic>
        <p:nvPicPr>
          <p:cNvPr id="1028" name="Picture 4" descr="Global Copper Production in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76" y="1844824"/>
            <a:ext cx="38408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827584" y="1412875"/>
            <a:ext cx="8208911" cy="4896445"/>
          </a:xfrm>
        </p:spPr>
        <p:txBody>
          <a:bodyPr>
            <a:noAutofit/>
          </a:bodyPr>
          <a:lstStyle/>
          <a:p>
            <a:pPr lvl="2"/>
            <a:endParaRPr lang="fr-BE" dirty="0" smtClean="0"/>
          </a:p>
          <a:p>
            <a:pPr>
              <a:buClrTx/>
            </a:pPr>
            <a:r>
              <a:rPr lang="fr-BE" dirty="0" smtClean="0"/>
              <a:t>Historique </a:t>
            </a:r>
            <a:r>
              <a:rPr lang="fr-BE" dirty="0"/>
              <a:t>de la </a:t>
            </a:r>
            <a:r>
              <a:rPr lang="fr-BE" dirty="0" smtClean="0"/>
              <a:t>production de terres rares</a:t>
            </a:r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En 2010, la Chine (</a:t>
            </a:r>
            <a:r>
              <a:rPr lang="fr-BE" dirty="0" err="1" smtClean="0"/>
              <a:t>Bayan</a:t>
            </a:r>
            <a:r>
              <a:rPr lang="fr-BE" dirty="0" smtClean="0"/>
              <a:t> Obo) assure 95% de la production mondiale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Dimension Géopolitique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Terres</a:t>
            </a:r>
            <a:r>
              <a:rPr lang="en-US" dirty="0" smtClean="0"/>
              <a:t> </a:t>
            </a:r>
            <a:r>
              <a:rPr lang="en-US" dirty="0" err="1" smtClean="0"/>
              <a:t>Rares</a:t>
            </a:r>
            <a:r>
              <a:rPr lang="en-US" dirty="0" smtClean="0"/>
              <a:t> et Empire du Milieu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238802" y="1556792"/>
            <a:ext cx="7775633" cy="4054776"/>
            <a:chOff x="2611696" y="650903"/>
            <a:chExt cx="7775633" cy="4054776"/>
          </a:xfrm>
        </p:grpSpPr>
        <p:pic>
          <p:nvPicPr>
            <p:cNvPr id="18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99"/>
            <a:stretch>
              <a:fillRect/>
            </a:stretch>
          </p:blipFill>
          <p:spPr bwMode="auto">
            <a:xfrm>
              <a:off x="2611696" y="1423977"/>
              <a:ext cx="5421430" cy="32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461802" y="650903"/>
              <a:ext cx="19255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i="1" dirty="0" smtClean="0">
                  <a:solidFill>
                    <a:srgbClr val="C00000"/>
                  </a:solidFill>
                </a:rPr>
                <a:t>134 000 t  en 2010</a:t>
              </a:r>
              <a:endParaRPr lang="fr-BE" i="1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V="1">
              <a:off x="7822492" y="820180"/>
              <a:ext cx="579120" cy="74207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1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36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LA MINE</a:t>
            </a:r>
          </a:p>
          <a:p>
            <a:pPr lvl="1"/>
            <a:r>
              <a:rPr lang="fr-BE" dirty="0"/>
              <a:t>Participation dans des projets étrangers</a:t>
            </a:r>
          </a:p>
          <a:p>
            <a:pPr lvl="2">
              <a:lnSpc>
                <a:spcPct val="150000"/>
              </a:lnSpc>
            </a:pPr>
            <a:r>
              <a:rPr lang="fr-BE" dirty="0"/>
              <a:t>Mount </a:t>
            </a:r>
            <a:r>
              <a:rPr lang="fr-BE" dirty="0" err="1"/>
              <a:t>Weld</a:t>
            </a:r>
            <a:r>
              <a:rPr lang="fr-BE" dirty="0"/>
              <a:t> (</a:t>
            </a:r>
            <a:r>
              <a:rPr lang="fr-BE" dirty="0" err="1"/>
              <a:t>Aus</a:t>
            </a:r>
            <a:r>
              <a:rPr lang="fr-BE" dirty="0"/>
              <a:t>) </a:t>
            </a:r>
            <a:r>
              <a:rPr lang="fr-BE" b="1" dirty="0"/>
              <a:t>17,2 MT à 8,1 % REO </a:t>
            </a:r>
            <a:r>
              <a:rPr lang="fr-BE" dirty="0"/>
              <a:t> [</a:t>
            </a:r>
            <a:r>
              <a:rPr lang="fr-BE" dirty="0" err="1"/>
              <a:t>Lynas</a:t>
            </a:r>
            <a:r>
              <a:rPr lang="fr-BE" dirty="0"/>
              <a:t> &amp; Solvay Rhodia]</a:t>
            </a:r>
          </a:p>
          <a:p>
            <a:pPr lvl="1"/>
            <a:r>
              <a:rPr lang="fr-BE" dirty="0" smtClean="0"/>
              <a:t>3D </a:t>
            </a:r>
            <a:r>
              <a:rPr lang="fr-BE" dirty="0" err="1"/>
              <a:t>Geology</a:t>
            </a:r>
            <a:endParaRPr lang="fr-BE" dirty="0"/>
          </a:p>
          <a:p>
            <a:pPr lvl="2"/>
            <a:r>
              <a:rPr lang="fr-BE" dirty="0"/>
              <a:t>Relance de l’exploration du </a:t>
            </a:r>
            <a:r>
              <a:rPr lang="fr-BE" dirty="0" smtClean="0"/>
              <a:t>sous-sol européen</a:t>
            </a:r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r>
              <a:rPr lang="fr-BE" dirty="0" smtClean="0"/>
              <a:t>LA SUBSTITUTION</a:t>
            </a:r>
          </a:p>
          <a:p>
            <a:pPr lvl="1"/>
            <a:r>
              <a:rPr lang="fr-BE" dirty="0" smtClean="0"/>
              <a:t>Recherche de matériaux alternatifs moins critiques</a:t>
            </a:r>
            <a:endParaRPr lang="fr-BE" dirty="0"/>
          </a:p>
          <a:p>
            <a:r>
              <a:rPr lang="fr-BE" dirty="0" smtClean="0"/>
              <a:t>LE RECYCLAGE</a:t>
            </a:r>
          </a:p>
          <a:p>
            <a:pPr lvl="1"/>
            <a:r>
              <a:rPr lang="fr-BE" dirty="0" smtClean="0"/>
              <a:t>Boucler la boucle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triple réponse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… et un défi pour l’Europe</a:t>
            </a:r>
            <a:endParaRPr lang="fr-BE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631999" y="2564904"/>
            <a:ext cx="7260481" cy="2457223"/>
            <a:chOff x="1631999" y="4068121"/>
            <a:chExt cx="7260481" cy="2457223"/>
          </a:xfrm>
        </p:grpSpPr>
        <p:grpSp>
          <p:nvGrpSpPr>
            <p:cNvPr id="6" name="Groupe 5"/>
            <p:cNvGrpSpPr/>
            <p:nvPr/>
          </p:nvGrpSpPr>
          <p:grpSpPr>
            <a:xfrm>
              <a:off x="1631999" y="4068121"/>
              <a:ext cx="7260481" cy="2235891"/>
              <a:chOff x="1631999" y="4150001"/>
              <a:chExt cx="7260481" cy="2235891"/>
            </a:xfrm>
          </p:grpSpPr>
          <p:pic>
            <p:nvPicPr>
              <p:cNvPr id="7" name="Picture 4" descr="http://www2.ulg.ac.be/le15jour/Archives/168/carteGeOLWAL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6594" y="5094312"/>
                <a:ext cx="1987044" cy="1291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www.bgr.bund.de/DE/Themen/Sammlungen-Grundlagen/GG_geol_Info/Karten/International/Europa/Bilder/Europa_klein.jpg?__blob=normal&amp;v=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2" t="5522" r="5522" b="5522"/>
              <a:stretch/>
            </p:blipFill>
            <p:spPr bwMode="auto">
              <a:xfrm>
                <a:off x="1631999" y="4721644"/>
                <a:ext cx="1957938" cy="1664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387" y="4150001"/>
                <a:ext cx="2919093" cy="187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ZoneTexte 10"/>
            <p:cNvSpPr txBox="1"/>
            <p:nvPr/>
          </p:nvSpPr>
          <p:spPr>
            <a:xfrm>
              <a:off x="5973387" y="5879013"/>
              <a:ext cx="2919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i="1" dirty="0" smtClean="0"/>
                <a:t>Profondeur des gisements en fonction de l’année de découverte. (</a:t>
              </a:r>
              <a:r>
                <a:rPr lang="fr-BE" sz="1200" i="1" dirty="0" err="1" smtClean="0"/>
                <a:t>Malehmir</a:t>
              </a:r>
              <a:r>
                <a:rPr lang="fr-BE" sz="1200" i="1" dirty="0" smtClean="0"/>
                <a:t> A. et al., 2012, </a:t>
              </a:r>
              <a:r>
                <a:rPr lang="fr-BE" sz="1200" i="1" dirty="0" err="1" smtClean="0"/>
                <a:t>Geophysics</a:t>
              </a:r>
              <a:r>
                <a:rPr lang="fr-BE" sz="1200" i="1" dirty="0" smtClean="0"/>
                <a:t>).</a:t>
              </a:r>
              <a:endParaRPr lang="fr-BE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084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Boucler la boucle</a:t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Quand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l’</a:t>
            </a:r>
            <a:r>
              <a:rPr lang="en-US" sz="3200" b="0" dirty="0" err="1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économie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devient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US" sz="3200" b="0" dirty="0" err="1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circulaire</a:t>
            </a:r>
            <a:endParaRPr lang="fr-BE" sz="3200" b="0" dirty="0">
              <a:ln w="12700">
                <a:solidFill>
                  <a:srgbClr val="303030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7652" y="2471770"/>
            <a:ext cx="8561156" cy="295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mine urbaine</a:t>
            </a:r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histoire </a:t>
            </a:r>
            <a:r>
              <a:rPr lang="en-US" dirty="0" err="1" smtClean="0"/>
              <a:t>éclairante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755296" y="2422123"/>
            <a:ext cx="1857236" cy="2987721"/>
            <a:chOff x="755296" y="1947058"/>
            <a:chExt cx="1857236" cy="298772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0" t="22580" r="22580" b="22580"/>
            <a:stretch/>
          </p:blipFill>
          <p:spPr bwMode="auto">
            <a:xfrm rot="16200000">
              <a:off x="464852" y="2724851"/>
              <a:ext cx="2438129" cy="137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755297" y="1947058"/>
              <a:ext cx="1857235" cy="4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Incandescence</a:t>
              </a:r>
              <a:endParaRPr lang="fr-B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5296" y="4531723"/>
              <a:ext cx="1857235" cy="4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12-20 lm/W</a:t>
              </a:r>
              <a:endParaRPr lang="fr-B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841324" y="2422123"/>
            <a:ext cx="1857237" cy="2987721"/>
            <a:chOff x="2841324" y="1947058"/>
            <a:chExt cx="1857237" cy="298772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7" t="23537" r="23537" b="23537"/>
            <a:stretch/>
          </p:blipFill>
          <p:spPr bwMode="auto">
            <a:xfrm rot="16200000">
              <a:off x="2550879" y="2724852"/>
              <a:ext cx="2438129" cy="137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2841326" y="1947058"/>
              <a:ext cx="1857235" cy="4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Halogène</a:t>
              </a:r>
              <a:endParaRPr lang="fr-B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841324" y="4531723"/>
              <a:ext cx="1857235" cy="4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18-25 lm/W</a:t>
              </a:r>
              <a:endParaRPr lang="fr-B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927351" y="2399763"/>
            <a:ext cx="1857237" cy="3010081"/>
            <a:chOff x="4927351" y="1924698"/>
            <a:chExt cx="1857237" cy="301008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3" t="24973" r="24973" b="24973"/>
            <a:stretch/>
          </p:blipFill>
          <p:spPr bwMode="auto">
            <a:xfrm rot="16200000">
              <a:off x="4636906" y="2724852"/>
              <a:ext cx="2438129" cy="137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4927353" y="1924698"/>
              <a:ext cx="1857235" cy="4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Fluo-compacte</a:t>
              </a:r>
              <a:endParaRPr lang="fr-B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927351" y="4531723"/>
              <a:ext cx="1857235" cy="4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60-80 lm/W</a:t>
              </a:r>
              <a:endParaRPr lang="fr-B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013377" y="2409396"/>
            <a:ext cx="1857237" cy="2993810"/>
            <a:chOff x="7013377" y="1934331"/>
            <a:chExt cx="1857237" cy="299381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1" t="24681" r="24681" b="24681"/>
            <a:stretch/>
          </p:blipFill>
          <p:spPr bwMode="auto">
            <a:xfrm rot="16200000">
              <a:off x="6722932" y="2724852"/>
              <a:ext cx="2438129" cy="137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7013379" y="1934331"/>
              <a:ext cx="1857235" cy="4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LED</a:t>
              </a:r>
              <a:endParaRPr lang="fr-B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013377" y="4525085"/>
              <a:ext cx="1857235" cy="4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25-140 lm/W</a:t>
              </a:r>
              <a:endParaRPr lang="fr-B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Espace réservé du contenu 3"/>
          <p:cNvSpPr txBox="1">
            <a:spLocks/>
          </p:cNvSpPr>
          <p:nvPr/>
        </p:nvSpPr>
        <p:spPr>
          <a:xfrm>
            <a:off x="2841323" y="5459640"/>
            <a:ext cx="1857235" cy="77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000"/>
              </a:buClr>
              <a:buSzTx/>
              <a:buFont typeface="Arial" pitchFamily="34" charset="0"/>
              <a:buChar char="►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►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4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1600" dirty="0" smtClean="0">
                <a:solidFill>
                  <a:schemeClr val="tx1"/>
                </a:solidFill>
              </a:rPr>
              <a:t>Tungstène</a:t>
            </a:r>
          </a:p>
          <a:p>
            <a:pPr marL="0" indent="0" algn="ctr">
              <a:buFont typeface="Arial" pitchFamily="34" charset="0"/>
              <a:buNone/>
            </a:pPr>
            <a:r>
              <a:rPr lang="fr-BE" sz="1400" dirty="0" smtClean="0">
                <a:solidFill>
                  <a:schemeClr val="accent5"/>
                </a:solidFill>
              </a:rPr>
              <a:t>Iode, Brome, …</a:t>
            </a:r>
          </a:p>
          <a:p>
            <a:pPr marL="0" indent="0" algn="ctr">
              <a:buFont typeface="Arial" pitchFamily="34" charset="0"/>
              <a:buNone/>
            </a:pPr>
            <a:r>
              <a:rPr lang="fr-BE" sz="1400" dirty="0" smtClean="0">
                <a:solidFill>
                  <a:schemeClr val="accent5"/>
                </a:solidFill>
              </a:rPr>
              <a:t>Verre,…</a:t>
            </a:r>
            <a:endParaRPr lang="fr-BE" sz="1400" dirty="0">
              <a:solidFill>
                <a:schemeClr val="accent5"/>
              </a:solidFill>
            </a:endParaRPr>
          </a:p>
        </p:txBody>
      </p:sp>
      <p:sp>
        <p:nvSpPr>
          <p:cNvPr id="27" name="Espace réservé du contenu 3"/>
          <p:cNvSpPr txBox="1">
            <a:spLocks/>
          </p:cNvSpPr>
          <p:nvPr/>
        </p:nvSpPr>
        <p:spPr>
          <a:xfrm>
            <a:off x="4786939" y="5459639"/>
            <a:ext cx="2138058" cy="77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000"/>
              </a:buClr>
              <a:buSzTx/>
              <a:buFont typeface="Arial" pitchFamily="34" charset="0"/>
              <a:buChar char="►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►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4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1600" dirty="0" smtClean="0">
                <a:solidFill>
                  <a:schemeClr val="tx1"/>
                </a:solidFill>
              </a:rPr>
              <a:t>Tungstène</a:t>
            </a:r>
          </a:p>
          <a:p>
            <a:pPr marL="0" indent="0" algn="ctr">
              <a:buFont typeface="Arial" pitchFamily="34" charset="0"/>
              <a:buNone/>
            </a:pPr>
            <a:r>
              <a:rPr lang="fr-BE" sz="1400" dirty="0" smtClean="0">
                <a:solidFill>
                  <a:schemeClr val="accent5"/>
                </a:solidFill>
              </a:rPr>
              <a:t>Mercure,  Terres Rares,… Verre, Plastique,…</a:t>
            </a:r>
            <a:endParaRPr lang="fr-BE" sz="1400" dirty="0">
              <a:solidFill>
                <a:schemeClr val="accent5"/>
              </a:solidFill>
            </a:endParaRPr>
          </a:p>
        </p:txBody>
      </p:sp>
      <p:sp>
        <p:nvSpPr>
          <p:cNvPr id="28" name="Espace réservé du contenu 3"/>
          <p:cNvSpPr txBox="1">
            <a:spLocks/>
          </p:cNvSpPr>
          <p:nvPr/>
        </p:nvSpPr>
        <p:spPr>
          <a:xfrm>
            <a:off x="6879280" y="5459637"/>
            <a:ext cx="2125431" cy="1281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000"/>
              </a:buClr>
              <a:buSzTx/>
              <a:buFont typeface="Arial" pitchFamily="34" charset="0"/>
              <a:buChar char="►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►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4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1600" dirty="0" smtClean="0">
                <a:solidFill>
                  <a:schemeClr val="tx1"/>
                </a:solidFill>
              </a:rPr>
              <a:t>Gallium</a:t>
            </a:r>
          </a:p>
          <a:p>
            <a:pPr marL="0" indent="0" algn="ctr">
              <a:buNone/>
            </a:pPr>
            <a:r>
              <a:rPr lang="fr-BE" sz="1400" dirty="0" smtClean="0">
                <a:solidFill>
                  <a:schemeClr val="accent5"/>
                </a:solidFill>
              </a:rPr>
              <a:t>Indium, </a:t>
            </a:r>
            <a:r>
              <a:rPr lang="fr-BE" sz="1400" dirty="0" err="1" smtClean="0">
                <a:solidFill>
                  <a:schemeClr val="accent5"/>
                </a:solidFill>
              </a:rPr>
              <a:t>Cerium</a:t>
            </a:r>
            <a:r>
              <a:rPr lang="fr-BE" sz="1400" dirty="0">
                <a:solidFill>
                  <a:schemeClr val="accent5"/>
                </a:solidFill>
              </a:rPr>
              <a:t>, </a:t>
            </a:r>
            <a:r>
              <a:rPr lang="fr-BE" sz="1400" dirty="0" smtClean="0">
                <a:solidFill>
                  <a:schemeClr val="accent5"/>
                </a:solidFill>
              </a:rPr>
              <a:t>Yttrium, Cuivre, Argent, Silicium, …</a:t>
            </a:r>
          </a:p>
          <a:p>
            <a:pPr marL="0" indent="0" algn="ctr">
              <a:buFont typeface="Arial" pitchFamily="34" charset="0"/>
              <a:buNone/>
            </a:pPr>
            <a:r>
              <a:rPr lang="fr-BE" sz="1400" dirty="0" smtClean="0">
                <a:solidFill>
                  <a:schemeClr val="accent5"/>
                </a:solidFill>
              </a:rPr>
              <a:t>Plastique, …</a:t>
            </a:r>
            <a:endParaRPr lang="fr-BE" sz="1400" dirty="0">
              <a:solidFill>
                <a:schemeClr val="accent5"/>
              </a:solidFill>
            </a:endParaRPr>
          </a:p>
        </p:txBody>
      </p:sp>
      <p:sp>
        <p:nvSpPr>
          <p:cNvPr id="29" name="Espace réservé du contenu 3"/>
          <p:cNvSpPr txBox="1">
            <a:spLocks/>
          </p:cNvSpPr>
          <p:nvPr/>
        </p:nvSpPr>
        <p:spPr>
          <a:xfrm>
            <a:off x="827585" y="1556792"/>
            <a:ext cx="8065590" cy="482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000"/>
              </a:buClr>
              <a:buSzTx/>
              <a:buFont typeface="Arial" pitchFamily="34" charset="0"/>
              <a:buChar char="►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►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4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fr-BE" dirty="0" smtClean="0"/>
              <a:t>2013</a:t>
            </a:r>
          </a:p>
          <a:p>
            <a:pPr lvl="1">
              <a:buClrTx/>
            </a:pPr>
            <a:r>
              <a:rPr lang="fr-BE" dirty="0" err="1" smtClean="0"/>
              <a:t>Banissement</a:t>
            </a:r>
            <a:r>
              <a:rPr lang="fr-BE" dirty="0" smtClean="0"/>
              <a:t> des lampes à incandescence</a:t>
            </a:r>
          </a:p>
        </p:txBody>
      </p:sp>
      <p:sp>
        <p:nvSpPr>
          <p:cNvPr id="30" name="Espace réservé du contenu 3"/>
          <p:cNvSpPr txBox="1">
            <a:spLocks/>
          </p:cNvSpPr>
          <p:nvPr/>
        </p:nvSpPr>
        <p:spPr>
          <a:xfrm>
            <a:off x="755298" y="5470980"/>
            <a:ext cx="1857235" cy="77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000"/>
              </a:buClr>
              <a:buSzTx/>
              <a:buFont typeface="Arial" pitchFamily="34" charset="0"/>
              <a:buChar char="►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►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4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1600" dirty="0" smtClean="0">
                <a:solidFill>
                  <a:schemeClr val="tx1"/>
                </a:solidFill>
              </a:rPr>
              <a:t>Tungstène</a:t>
            </a:r>
          </a:p>
          <a:p>
            <a:pPr marL="0" indent="0" algn="ctr">
              <a:buFont typeface="Arial" pitchFamily="34" charset="0"/>
              <a:buNone/>
            </a:pPr>
            <a:r>
              <a:rPr lang="fr-BE" sz="1400" dirty="0" smtClean="0">
                <a:solidFill>
                  <a:schemeClr val="accent5"/>
                </a:solidFill>
              </a:rPr>
              <a:t>Verre,…</a:t>
            </a:r>
            <a:endParaRPr lang="fr-BE" sz="1400" dirty="0">
              <a:solidFill>
                <a:schemeClr val="accent5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8464201" y="4728598"/>
            <a:ext cx="1072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smtClean="0">
                <a:solidFill>
                  <a:schemeClr val="bg1"/>
                </a:solidFill>
              </a:rPr>
              <a:t>IEEE, 2012</a:t>
            </a:r>
            <a:endParaRPr lang="fr-BE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>
              <a:buClrTx/>
            </a:pPr>
            <a:r>
              <a:rPr lang="fr-BE" dirty="0" smtClean="0"/>
              <a:t>Complexité croissante des technologies et des matériaux</a:t>
            </a:r>
          </a:p>
          <a:p>
            <a:pPr lvl="1">
              <a:buClrTx/>
            </a:pPr>
            <a:r>
              <a:rPr lang="fr-BE" dirty="0" smtClean="0"/>
              <a:t>Electricité =&gt; Microélectronique</a:t>
            </a:r>
          </a:p>
          <a:p>
            <a:pPr lvl="1">
              <a:buClrTx/>
            </a:pPr>
            <a:r>
              <a:rPr lang="fr-BE" dirty="0"/>
              <a:t>Matériaux</a:t>
            </a:r>
            <a:r>
              <a:rPr lang="fr-BE" dirty="0" smtClean="0"/>
              <a:t> de base =&gt; Nanotechnologies</a:t>
            </a:r>
          </a:p>
          <a:p>
            <a:pPr lvl="3"/>
            <a:r>
              <a:rPr lang="fr-BE" dirty="0" smtClean="0"/>
              <a:t>DESIGN FOR </a:t>
            </a:r>
            <a:r>
              <a:rPr lang="fr-BE" b="1" dirty="0" smtClean="0"/>
              <a:t>DISASSEMBLING</a:t>
            </a:r>
            <a:endParaRPr lang="fr-BE" dirty="0" smtClean="0"/>
          </a:p>
          <a:p>
            <a:pPr>
              <a:buClrTx/>
            </a:pPr>
            <a:endParaRPr lang="fr-BE" dirty="0" smtClean="0"/>
          </a:p>
          <a:p>
            <a:pPr>
              <a:buClrTx/>
            </a:pPr>
            <a:r>
              <a:rPr lang="fr-BE" dirty="0" err="1" smtClean="0"/>
              <a:t>Recyclabilité</a:t>
            </a:r>
            <a:r>
              <a:rPr lang="fr-BE" dirty="0" smtClean="0"/>
              <a:t> de plus en plus difficile</a:t>
            </a:r>
          </a:p>
          <a:p>
            <a:pPr lvl="1">
              <a:buClrTx/>
            </a:pPr>
            <a:r>
              <a:rPr lang="fr-BE" dirty="0" smtClean="0"/>
              <a:t>Mélanges complexes</a:t>
            </a:r>
          </a:p>
          <a:p>
            <a:pPr lvl="1">
              <a:buClrTx/>
            </a:pPr>
            <a:r>
              <a:rPr lang="fr-BE" dirty="0" smtClean="0"/>
              <a:t>Nécessité d’une séparation à l’échelle atomique</a:t>
            </a:r>
          </a:p>
          <a:p>
            <a:pPr lvl="3"/>
            <a:r>
              <a:rPr lang="fr-BE" dirty="0" smtClean="0"/>
              <a:t>DESIGN FOR </a:t>
            </a:r>
            <a:r>
              <a:rPr lang="fr-BE" b="1" dirty="0" smtClean="0"/>
              <a:t>RECYCLING</a:t>
            </a:r>
            <a:r>
              <a:rPr lang="fr-BE" dirty="0" smtClean="0"/>
              <a:t> </a:t>
            </a:r>
            <a:endParaRPr lang="fr-BE" i="1" dirty="0" smtClean="0"/>
          </a:p>
          <a:p>
            <a:pPr>
              <a:buClrTx/>
            </a:pPr>
            <a:endParaRPr lang="fr-BE" dirty="0" smtClean="0"/>
          </a:p>
          <a:p>
            <a:pPr>
              <a:buClrTx/>
            </a:pPr>
            <a:r>
              <a:rPr lang="fr-BE" dirty="0" smtClean="0"/>
              <a:t>Besoin d’organiser la collecte des objets en fin de vie</a:t>
            </a:r>
          </a:p>
          <a:p>
            <a:pPr lvl="1">
              <a:buClrTx/>
            </a:pPr>
            <a:r>
              <a:rPr lang="fr-BE" dirty="0" smtClean="0"/>
              <a:t>Législation, Logistique, Education,…</a:t>
            </a:r>
          </a:p>
          <a:p>
            <a:pPr lvl="1">
              <a:buClrTx/>
            </a:pPr>
            <a:r>
              <a:rPr lang="fr-BE" dirty="0" smtClean="0"/>
              <a:t>Mobilité et variabilité du gisement</a:t>
            </a:r>
          </a:p>
          <a:p>
            <a:pPr lvl="2"/>
            <a:r>
              <a:rPr lang="fr-BE" i="1" dirty="0" smtClean="0"/>
              <a:t>Les ampoules d’aujourd’hui ne sont plus celles d’hier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mine urbaine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histoire </a:t>
            </a:r>
            <a:r>
              <a:rPr lang="en-US" dirty="0" err="1" smtClean="0"/>
              <a:t>éclairante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4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10 000 ans d’exploration élémentaire</a:t>
            </a:r>
          </a:p>
          <a:p>
            <a:pPr lvl="1"/>
            <a:r>
              <a:rPr lang="fr-BE" dirty="0" smtClean="0"/>
              <a:t>Les 7 métaux de l’Antiquité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1669: découverte du Phosphore</a:t>
            </a:r>
            <a:endParaRPr lang="fr-BE" i="1" dirty="0" smtClean="0"/>
          </a:p>
          <a:p>
            <a:pPr lvl="1"/>
            <a:r>
              <a:rPr lang="fr-BE" dirty="0" smtClean="0"/>
              <a:t>Le porteur de lumière</a:t>
            </a:r>
          </a:p>
          <a:p>
            <a:pPr lvl="2"/>
            <a:r>
              <a:rPr lang="fr-BE" dirty="0" smtClean="0"/>
              <a:t>Essais </a:t>
            </a:r>
            <a:r>
              <a:rPr lang="fr-BE" dirty="0"/>
              <a:t>de transmutation </a:t>
            </a:r>
            <a:r>
              <a:rPr lang="fr-BE" dirty="0" smtClean="0"/>
              <a:t> des «métaux</a:t>
            </a:r>
            <a:r>
              <a:rPr lang="fr-BE" dirty="0"/>
              <a:t> vils</a:t>
            </a:r>
            <a:r>
              <a:rPr lang="fr-BE" dirty="0" smtClean="0"/>
              <a:t>»</a:t>
            </a:r>
          </a:p>
          <a:p>
            <a:pPr lvl="2"/>
            <a:r>
              <a:rPr lang="fr-BE" dirty="0" smtClean="0"/>
              <a:t>Découverte d’un résidu luminescent dans l’urine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histoire d’étincelles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Progrès et technologies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4342516" y="1732746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Au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9960" y="1732746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Ag 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66866" y="1732746"/>
            <a:ext cx="61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Cu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76154" y="1732746"/>
            <a:ext cx="64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Hg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07950" y="1732746"/>
            <a:ext cx="5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Sn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53800" y="1732746"/>
            <a:ext cx="52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Fe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37404" y="1732746"/>
            <a:ext cx="62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Pb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pic>
        <p:nvPicPr>
          <p:cNvPr id="18" name="Picture 4" descr="http://0.tqn.com/d/chemistry/1/0/Y/p/astrologicalsymbo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7"/>
          <a:stretch/>
        </p:blipFill>
        <p:spPr bwMode="auto">
          <a:xfrm>
            <a:off x="2470308" y="2048900"/>
            <a:ext cx="3744416" cy="22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14247" y="3209292"/>
            <a:ext cx="977716" cy="90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20" name="ZoneTexte 19"/>
          <p:cNvSpPr txBox="1"/>
          <p:nvPr/>
        </p:nvSpPr>
        <p:spPr>
          <a:xfrm>
            <a:off x="4540212" y="4685074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P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pic>
        <p:nvPicPr>
          <p:cNvPr id="21" name="Picture 2" descr="http://elements.vanderkrogt.net/images/paintings/P_Wright_The_Discovery_of_Phospho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52" y="3607784"/>
            <a:ext cx="1843411" cy="27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827584" y="1556792"/>
            <a:ext cx="8208911" cy="4825459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BE" dirty="0" smtClean="0"/>
              <a:t>DEEE: Déchets Electriques et Electroniques (11 Mt/an en UE)</a:t>
            </a:r>
          </a:p>
          <a:p>
            <a:pPr lvl="1">
              <a:buClrTx/>
            </a:pPr>
            <a:r>
              <a:rPr lang="fr-BE" dirty="0" smtClean="0"/>
              <a:t>Electroménagers, Lampes, TV, Ordinateurs, GSM, …</a:t>
            </a:r>
          </a:p>
          <a:p>
            <a:r>
              <a:rPr lang="fr-BE" dirty="0" smtClean="0"/>
              <a:t>Le défi de la collecte</a:t>
            </a:r>
          </a:p>
          <a:p>
            <a:pPr lvl="1"/>
            <a:r>
              <a:rPr lang="fr-BE" dirty="0" smtClean="0"/>
              <a:t>En Belgique (2010): 9,3 kg/hab.an</a:t>
            </a:r>
          </a:p>
          <a:p>
            <a:pPr lvl="2"/>
            <a:r>
              <a:rPr lang="fr-BE" dirty="0" smtClean="0"/>
              <a:t>Objectifs UE 2015: min. 4kg/hab.an</a:t>
            </a:r>
          </a:p>
          <a:p>
            <a:pPr lvl="2"/>
            <a:r>
              <a:rPr lang="fr-BE" dirty="0" smtClean="0"/>
              <a:t>Objectifs UE 2019 : collecter 65% des EEE mis sur le marché</a:t>
            </a:r>
          </a:p>
          <a:p>
            <a:pPr lvl="1"/>
            <a:endParaRPr lang="fr-BE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Boucler la boucle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Les mines </a:t>
            </a:r>
            <a:r>
              <a:rPr lang="en-US" dirty="0" err="1" smtClean="0"/>
              <a:t>urbaines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lambert fanny\Desktop\Unif\Photos\113_2010\IMGP9057.JPG"/>
          <p:cNvPicPr>
            <a:picLocks noChangeAspect="1" noChangeArrowheads="1"/>
          </p:cNvPicPr>
          <p:nvPr/>
        </p:nvPicPr>
        <p:blipFill>
          <a:blip r:embed="rId3" cstate="print"/>
          <a:srcRect t="12801" r="7617"/>
          <a:stretch>
            <a:fillRect/>
          </a:stretch>
        </p:blipFill>
        <p:spPr bwMode="auto">
          <a:xfrm>
            <a:off x="899592" y="4136107"/>
            <a:ext cx="2815496" cy="1765605"/>
          </a:xfrm>
          <a:prstGeom prst="rect">
            <a:avLst/>
          </a:prstGeom>
          <a:noFill/>
        </p:spPr>
      </p:pic>
      <p:grpSp>
        <p:nvGrpSpPr>
          <p:cNvPr id="5" name="Groupe 4"/>
          <p:cNvGrpSpPr/>
          <p:nvPr/>
        </p:nvGrpSpPr>
        <p:grpSpPr>
          <a:xfrm>
            <a:off x="3923927" y="3646848"/>
            <a:ext cx="5026843" cy="2748506"/>
            <a:chOff x="3524893" y="3428669"/>
            <a:chExt cx="5425878" cy="2966685"/>
          </a:xfrm>
        </p:grpSpPr>
        <p:pic>
          <p:nvPicPr>
            <p:cNvPr id="37" name="Picture 4" descr="DSC_0042.JPG"/>
            <p:cNvPicPr>
              <a:picLocks noChangeAspect="1"/>
            </p:cNvPicPr>
            <p:nvPr/>
          </p:nvPicPr>
          <p:blipFill>
            <a:blip r:embed="rId4" cstate="print"/>
            <a:srcRect l="21886" t="16032" r="24111" b="23720"/>
            <a:stretch>
              <a:fillRect/>
            </a:stretch>
          </p:blipFill>
          <p:spPr>
            <a:xfrm>
              <a:off x="4799331" y="5372622"/>
              <a:ext cx="1365514" cy="10226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Picture 6" descr="DSC_0038.JPG"/>
            <p:cNvPicPr>
              <a:picLocks noChangeAspect="1"/>
            </p:cNvPicPr>
            <p:nvPr/>
          </p:nvPicPr>
          <p:blipFill>
            <a:blip r:embed="rId5" cstate="print"/>
            <a:srcRect l="19508" t="21310" r="20067" b="18441"/>
            <a:stretch>
              <a:fillRect/>
            </a:stretch>
          </p:blipFill>
          <p:spPr>
            <a:xfrm>
              <a:off x="6164845" y="3437304"/>
              <a:ext cx="1492944" cy="9992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7" descr="DSC_0019.JPG"/>
            <p:cNvPicPr>
              <a:picLocks noChangeAspect="1"/>
            </p:cNvPicPr>
            <p:nvPr/>
          </p:nvPicPr>
          <p:blipFill>
            <a:blip r:embed="rId6" cstate="print"/>
            <a:srcRect l="12473" t="7619" r="7360" b="7021"/>
            <a:stretch>
              <a:fillRect/>
            </a:stretch>
          </p:blipFill>
          <p:spPr>
            <a:xfrm>
              <a:off x="4805520" y="3428669"/>
              <a:ext cx="1395844" cy="9976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8" descr="DSC_0046.JPG"/>
            <p:cNvPicPr>
              <a:picLocks noChangeAspect="1"/>
            </p:cNvPicPr>
            <p:nvPr/>
          </p:nvPicPr>
          <p:blipFill>
            <a:blip r:embed="rId7" cstate="print"/>
            <a:srcRect l="19358" t="25497" r="24584" b="15654"/>
            <a:stretch>
              <a:fillRect/>
            </a:stretch>
          </p:blipFill>
          <p:spPr>
            <a:xfrm>
              <a:off x="6156176" y="5373216"/>
              <a:ext cx="1450464" cy="10221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9" descr="DSC_0027.JPG"/>
            <p:cNvPicPr>
              <a:picLocks noChangeAspect="1"/>
            </p:cNvPicPr>
            <p:nvPr/>
          </p:nvPicPr>
          <p:blipFill>
            <a:blip r:embed="rId8" cstate="print"/>
            <a:srcRect l="13131" t="7252" r="7066" b="18941"/>
            <a:stretch>
              <a:fillRect/>
            </a:stretch>
          </p:blipFill>
          <p:spPr>
            <a:xfrm>
              <a:off x="6157414" y="4461053"/>
              <a:ext cx="1456532" cy="9042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10" descr="DSC_0032.JPG"/>
            <p:cNvPicPr>
              <a:picLocks noChangeAspect="1"/>
            </p:cNvPicPr>
            <p:nvPr/>
          </p:nvPicPr>
          <p:blipFill>
            <a:blip r:embed="rId9" cstate="print"/>
            <a:srcRect l="21952" t="26559" r="18980" b="5624"/>
            <a:stretch>
              <a:fillRect/>
            </a:stretch>
          </p:blipFill>
          <p:spPr>
            <a:xfrm>
              <a:off x="3526557" y="3435264"/>
              <a:ext cx="1283544" cy="9892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11" descr="DSC_0038.JPG"/>
            <p:cNvPicPr>
              <a:picLocks noChangeAspect="1"/>
            </p:cNvPicPr>
            <p:nvPr/>
          </p:nvPicPr>
          <p:blipFill>
            <a:blip r:embed="rId10" cstate="print">
              <a:lum bright="10000"/>
            </a:blip>
            <a:srcRect l="37374" t="31196" r="28102" b="26774"/>
            <a:stretch>
              <a:fillRect/>
            </a:stretch>
          </p:blipFill>
          <p:spPr>
            <a:xfrm>
              <a:off x="7640043" y="4461208"/>
              <a:ext cx="1310728" cy="9050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12" descr="DSC_0063.JPG"/>
            <p:cNvPicPr>
              <a:picLocks noChangeAspect="1"/>
            </p:cNvPicPr>
            <p:nvPr/>
          </p:nvPicPr>
          <p:blipFill>
            <a:blip r:embed="rId11" cstate="print">
              <a:lum bright="10000"/>
            </a:blip>
            <a:srcRect l="9712" t="7911" r="10161" b="6889"/>
            <a:stretch>
              <a:fillRect/>
            </a:stretch>
          </p:blipFill>
          <p:spPr>
            <a:xfrm>
              <a:off x="3524893" y="4462290"/>
              <a:ext cx="1275390" cy="910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13" descr="DSC_0071.JPG"/>
            <p:cNvPicPr>
              <a:picLocks noChangeAspect="1"/>
            </p:cNvPicPr>
            <p:nvPr/>
          </p:nvPicPr>
          <p:blipFill>
            <a:blip r:embed="rId12" cstate="print"/>
            <a:srcRect l="19898" t="11568" r="9780" b="19748"/>
            <a:stretch>
              <a:fillRect/>
            </a:stretch>
          </p:blipFill>
          <p:spPr>
            <a:xfrm>
              <a:off x="4800567" y="4460028"/>
              <a:ext cx="1371568" cy="8992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14" descr="DSC_0042.JPG"/>
            <p:cNvPicPr>
              <a:picLocks noChangeAspect="1"/>
            </p:cNvPicPr>
            <p:nvPr/>
          </p:nvPicPr>
          <p:blipFill>
            <a:blip r:embed="rId13" cstate="print"/>
            <a:srcRect l="16154" r="23405" b="2219"/>
            <a:stretch>
              <a:fillRect/>
            </a:stretch>
          </p:blipFill>
          <p:spPr>
            <a:xfrm rot="5400000">
              <a:off x="7785639" y="3287190"/>
              <a:ext cx="995494" cy="1293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15" descr="DSC_0041.JPG"/>
            <p:cNvPicPr>
              <a:picLocks noChangeAspect="1"/>
            </p:cNvPicPr>
            <p:nvPr/>
          </p:nvPicPr>
          <p:blipFill>
            <a:blip r:embed="rId14" cstate="print"/>
            <a:srcRect l="15080" t="6141" r="22363" b="18225"/>
            <a:stretch>
              <a:fillRect/>
            </a:stretch>
          </p:blipFill>
          <p:spPr>
            <a:xfrm>
              <a:off x="3529658" y="5372622"/>
              <a:ext cx="1298742" cy="10226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Picture 16" descr="DSC_0046.JPG"/>
            <p:cNvPicPr>
              <a:picLocks noChangeAspect="1"/>
            </p:cNvPicPr>
            <p:nvPr/>
          </p:nvPicPr>
          <p:blipFill>
            <a:blip r:embed="rId15" cstate="print"/>
            <a:srcRect l="16696" t="21696" r="18923" b="423"/>
            <a:stretch>
              <a:fillRect/>
            </a:stretch>
          </p:blipFill>
          <p:spPr>
            <a:xfrm>
              <a:off x="7639660" y="5372623"/>
              <a:ext cx="1308848" cy="10226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ZoneTexte 19"/>
          <p:cNvSpPr txBox="1"/>
          <p:nvPr/>
        </p:nvSpPr>
        <p:spPr>
          <a:xfrm>
            <a:off x="2627784" y="6118355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i="1" dirty="0" smtClean="0"/>
              <a:t>Reuter M., </a:t>
            </a:r>
            <a:r>
              <a:rPr lang="fr-BE" sz="1200" i="1" dirty="0" smtClean="0"/>
              <a:t>2013</a:t>
            </a:r>
            <a:endParaRPr lang="fr-BE" sz="1200" i="1" dirty="0"/>
          </a:p>
        </p:txBody>
      </p:sp>
    </p:spTree>
    <p:extLst>
      <p:ext uri="{BB962C8B-B14F-4D97-AF65-F5344CB8AC3E}">
        <p14:creationId xmlns:p14="http://schemas.microsoft.com/office/powerpoint/2010/main" val="14183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827584" y="1556792"/>
            <a:ext cx="8208911" cy="4825459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BE" dirty="0" smtClean="0"/>
              <a:t>Projet </a:t>
            </a:r>
            <a:r>
              <a:rPr lang="fr-BE" dirty="0" err="1" smtClean="0"/>
              <a:t>BioLix</a:t>
            </a:r>
            <a:endParaRPr lang="fr-BE" dirty="0" smtClean="0"/>
          </a:p>
          <a:p>
            <a:pPr lvl="1">
              <a:buClrTx/>
            </a:pPr>
            <a:r>
              <a:rPr lang="fr-BE" dirty="0" err="1" smtClean="0"/>
              <a:t>Comet</a:t>
            </a:r>
            <a:r>
              <a:rPr lang="fr-BE" dirty="0" smtClean="0"/>
              <a:t> Traitements </a:t>
            </a:r>
            <a:r>
              <a:rPr lang="fr-BE" dirty="0" err="1" smtClean="0"/>
              <a:t>s.a.</a:t>
            </a:r>
            <a:r>
              <a:rPr lang="fr-BE" dirty="0" smtClean="0"/>
              <a:t> / </a:t>
            </a:r>
            <a:r>
              <a:rPr lang="fr-BE" dirty="0" err="1" smtClean="0"/>
              <a:t>ULg</a:t>
            </a:r>
            <a:endParaRPr lang="fr-BE" dirty="0" smtClean="0"/>
          </a:p>
          <a:p>
            <a:pPr lvl="2"/>
            <a:r>
              <a:rPr lang="fr-BE" dirty="0"/>
              <a:t>Mise en solution des métaux par action bactérienne (économie de 50€/t</a:t>
            </a:r>
            <a:r>
              <a:rPr lang="fr-BE" dirty="0" smtClean="0"/>
              <a:t>)</a:t>
            </a:r>
          </a:p>
          <a:p>
            <a:pPr lvl="2"/>
            <a:r>
              <a:rPr lang="fr-BE" dirty="0"/>
              <a:t>Récupération du Cu à 95%, du Zn à 91%, du Pb à 92%,…</a:t>
            </a:r>
            <a:br>
              <a:rPr lang="fr-BE" dirty="0"/>
            </a:br>
            <a:r>
              <a:rPr lang="fr-BE" dirty="0" smtClean="0"/>
              <a:t>… et des </a:t>
            </a:r>
            <a:r>
              <a:rPr lang="fr-BE" dirty="0"/>
              <a:t>métaux précieux à plus de 98%</a:t>
            </a:r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lvl="2"/>
            <a:endParaRPr lang="fr-BE" dirty="0" smtClean="0"/>
          </a:p>
          <a:p>
            <a:pPr marL="914400" lvl="2" indent="0">
              <a:buNone/>
            </a:pPr>
            <a:endParaRPr lang="fr-BE" dirty="0" smtClean="0"/>
          </a:p>
          <a:p>
            <a:pPr marL="914400" lvl="2" indent="0">
              <a:buNone/>
            </a:pPr>
            <a:endParaRPr lang="fr-BE" dirty="0"/>
          </a:p>
          <a:p>
            <a:pPr marL="914400" lvl="2" indent="0">
              <a:buNone/>
            </a:pPr>
            <a:endParaRPr lang="fr-BE" dirty="0"/>
          </a:p>
          <a:p>
            <a:pPr lvl="2"/>
            <a:r>
              <a:rPr lang="fr-BE" dirty="0" smtClean="0"/>
              <a:t>De l’essai pilote à l’installation industrielle de 10.000t/an en 2014!</a:t>
            </a:r>
          </a:p>
          <a:p>
            <a:r>
              <a:rPr lang="fr-BE" dirty="0" smtClean="0"/>
              <a:t>Autres projets</a:t>
            </a:r>
          </a:p>
          <a:p>
            <a:pPr lvl="1"/>
            <a:r>
              <a:rPr lang="fr-BE" dirty="0" smtClean="0"/>
              <a:t>Récupération du Ga dans les déchets électroniques par biolixiviation</a:t>
            </a:r>
          </a:p>
          <a:p>
            <a:pPr lvl="1"/>
            <a:r>
              <a:rPr lang="fr-BE" dirty="0" smtClean="0"/>
              <a:t>Tri optique des composants et alliages complexes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Boucler la boucle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Les mines </a:t>
            </a:r>
            <a:r>
              <a:rPr lang="en-US" dirty="0" err="1" smtClean="0"/>
              <a:t>urbaines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755576" y="3249160"/>
            <a:ext cx="8158998" cy="1620000"/>
            <a:chOff x="1403648" y="3789040"/>
            <a:chExt cx="7252443" cy="1440000"/>
          </a:xfrm>
        </p:grpSpPr>
        <p:pic>
          <p:nvPicPr>
            <p:cNvPr id="21" name="Image 20" descr="P1030354.JPG"/>
            <p:cNvPicPr/>
            <p:nvPr/>
          </p:nvPicPr>
          <p:blipFill>
            <a:blip r:embed="rId3" cstate="print"/>
            <a:srcRect l="18715"/>
            <a:stretch>
              <a:fillRect/>
            </a:stretch>
          </p:blipFill>
          <p:spPr>
            <a:xfrm>
              <a:off x="7092280" y="3789040"/>
              <a:ext cx="1563811" cy="1439839"/>
            </a:xfrm>
            <a:prstGeom prst="rect">
              <a:avLst/>
            </a:prstGeom>
          </p:spPr>
        </p:pic>
        <p:pic>
          <p:nvPicPr>
            <p:cNvPr id="22" name="Image 21" descr="P1030366.JPG"/>
            <p:cNvPicPr/>
            <p:nvPr/>
          </p:nvPicPr>
          <p:blipFill>
            <a:blip r:embed="rId4" cstate="print"/>
            <a:srcRect r="8377"/>
            <a:stretch>
              <a:fillRect/>
            </a:stretch>
          </p:blipFill>
          <p:spPr>
            <a:xfrm>
              <a:off x="3169344" y="3789040"/>
              <a:ext cx="1762696" cy="1439839"/>
            </a:xfrm>
            <a:prstGeom prst="rect">
              <a:avLst/>
            </a:prstGeom>
          </p:spPr>
        </p:pic>
        <p:pic>
          <p:nvPicPr>
            <p:cNvPr id="23" name="Image 22" descr="Pilote1.JPG"/>
            <p:cNvPicPr/>
            <p:nvPr/>
          </p:nvPicPr>
          <p:blipFill>
            <a:blip r:embed="rId5" cstate="print"/>
            <a:srcRect l="11253"/>
            <a:stretch>
              <a:fillRect/>
            </a:stretch>
          </p:blipFill>
          <p:spPr>
            <a:xfrm>
              <a:off x="1403648" y="3789040"/>
              <a:ext cx="1703601" cy="1440000"/>
            </a:xfrm>
            <a:prstGeom prst="rect">
              <a:avLst/>
            </a:prstGeom>
          </p:spPr>
        </p:pic>
        <p:pic>
          <p:nvPicPr>
            <p:cNvPr id="24" name="Image 23" descr="Photo garde 1.jpg"/>
            <p:cNvPicPr>
              <a:picLocks noChangeAspect="1"/>
            </p:cNvPicPr>
            <p:nvPr/>
          </p:nvPicPr>
          <p:blipFill>
            <a:blip r:embed="rId6" cstate="print">
              <a:lum bright="10000"/>
            </a:blip>
            <a:srcRect r="6811"/>
            <a:stretch>
              <a:fillRect/>
            </a:stretch>
          </p:blipFill>
          <p:spPr>
            <a:xfrm>
              <a:off x="5004048" y="3789040"/>
              <a:ext cx="2016224" cy="1440000"/>
            </a:xfrm>
            <a:prstGeom prst="rect">
              <a:avLst/>
            </a:prstGeom>
          </p:spPr>
        </p:pic>
      </p:grpSp>
      <p:pic>
        <p:nvPicPr>
          <p:cNvPr id="13" name="Picture 2" descr="http://olax22.es/wp-content/uploads/2012/07/eco_horwhiteall_300.jpg"/>
          <p:cNvPicPr>
            <a:picLocks noChangeAspect="1" noChangeArrowheads="1"/>
          </p:cNvPicPr>
          <p:nvPr/>
        </p:nvPicPr>
        <p:blipFill>
          <a:blip r:embed="rId7" cstate="print"/>
          <a:srcRect t="7210" b="6269"/>
          <a:stretch>
            <a:fillRect/>
          </a:stretch>
        </p:blipFill>
        <p:spPr bwMode="auto">
          <a:xfrm>
            <a:off x="6228584" y="1543827"/>
            <a:ext cx="2663896" cy="639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827584" y="1556792"/>
            <a:ext cx="8208911" cy="4825459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BE" dirty="0" smtClean="0"/>
              <a:t>Encore un long chemin à parcourir…</a:t>
            </a:r>
          </a:p>
          <a:p>
            <a:pPr lvl="1">
              <a:buClrTx/>
            </a:pPr>
            <a:r>
              <a:rPr lang="fr-BE" dirty="0" smtClean="0"/>
              <a:t>Taux max. de recyclage des métaux (UNEP, 2011)</a:t>
            </a:r>
            <a:endParaRPr lang="de-D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Boucler la boucle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Les mines </a:t>
            </a:r>
            <a:r>
              <a:rPr lang="en-US" dirty="0" err="1" smtClean="0"/>
              <a:t>urbaines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38" y="2334146"/>
            <a:ext cx="6809786" cy="404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0574" y="2060848"/>
            <a:ext cx="7963425" cy="3312368"/>
          </a:xfrm>
        </p:spPr>
        <p:txBody>
          <a:bodyPr/>
          <a:lstStyle/>
          <a:p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Conclusions</a:t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Une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opportunité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 pour </a:t>
            </a:r>
            <a:r>
              <a:rPr lang="en-US" sz="3200" b="0" dirty="0" err="1" smtClean="0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l’innovation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schemeClr val="accent2"/>
                </a:solidFill>
              </a:rPr>
              <a:t> en Europe</a:t>
            </a:r>
            <a:endParaRPr lang="fr-BE" sz="3200" b="0" dirty="0">
              <a:ln w="12700">
                <a:solidFill>
                  <a:srgbClr val="303030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>
              <a:buClrTx/>
            </a:pPr>
            <a:r>
              <a:rPr lang="fr-BE" dirty="0" smtClean="0"/>
              <a:t>Il n’y aura pas de </a:t>
            </a:r>
            <a:r>
              <a:rPr lang="fr-BE" b="1" u="sng" dirty="0" smtClean="0"/>
              <a:t>(ré-)industrialisation</a:t>
            </a:r>
            <a:r>
              <a:rPr lang="fr-BE" dirty="0" smtClean="0"/>
              <a:t> sans matières premières</a:t>
            </a:r>
            <a:endParaRPr lang="de-DE" dirty="0" smtClean="0"/>
          </a:p>
          <a:p>
            <a:pPr lvl="1"/>
            <a:r>
              <a:rPr lang="de-DE" dirty="0" err="1" smtClean="0"/>
              <a:t>Nécessité</a:t>
            </a:r>
            <a:r>
              <a:rPr lang="de-DE" dirty="0" smtClean="0"/>
              <a:t> </a:t>
            </a:r>
            <a:r>
              <a:rPr lang="de-DE" dirty="0" err="1" smtClean="0"/>
              <a:t>d‘une</a:t>
            </a:r>
            <a:r>
              <a:rPr lang="de-DE" dirty="0" smtClean="0"/>
              <a:t> </a:t>
            </a:r>
            <a:r>
              <a:rPr lang="de-DE" dirty="0" err="1" smtClean="0"/>
              <a:t>réflexion</a:t>
            </a:r>
            <a:r>
              <a:rPr lang="de-DE" dirty="0" smtClean="0"/>
              <a:t> </a:t>
            </a:r>
            <a:r>
              <a:rPr lang="de-DE" dirty="0" err="1" smtClean="0"/>
              <a:t>stratégique</a:t>
            </a:r>
            <a:r>
              <a:rPr lang="de-DE" dirty="0" smtClean="0"/>
              <a:t> </a:t>
            </a:r>
            <a:r>
              <a:rPr lang="de-DE" dirty="0" err="1" smtClean="0"/>
              <a:t>européenne</a:t>
            </a:r>
            <a:endParaRPr lang="de-DE" dirty="0" smtClean="0"/>
          </a:p>
          <a:p>
            <a:pPr>
              <a:lnSpc>
                <a:spcPct val="150000"/>
              </a:lnSpc>
              <a:buClrTx/>
            </a:pPr>
            <a:r>
              <a:rPr lang="de-DE" dirty="0" smtClean="0"/>
              <a:t>Les </a:t>
            </a:r>
            <a:r>
              <a:rPr lang="de-DE" dirty="0" err="1" smtClean="0"/>
              <a:t>matières</a:t>
            </a:r>
            <a:r>
              <a:rPr lang="de-DE" dirty="0" smtClean="0"/>
              <a:t> </a:t>
            </a:r>
            <a:r>
              <a:rPr lang="de-DE" dirty="0" err="1" smtClean="0"/>
              <a:t>premières</a:t>
            </a:r>
            <a:r>
              <a:rPr lang="de-DE" dirty="0" smtClean="0"/>
              <a:t> </a:t>
            </a:r>
            <a:r>
              <a:rPr lang="de-DE" dirty="0" err="1" smtClean="0"/>
              <a:t>sont</a:t>
            </a:r>
            <a:r>
              <a:rPr lang="de-DE" dirty="0" smtClean="0"/>
              <a:t> </a:t>
            </a:r>
            <a:r>
              <a:rPr lang="de-DE" b="1" u="sng" dirty="0" err="1" smtClean="0"/>
              <a:t>autour</a:t>
            </a:r>
            <a:r>
              <a:rPr lang="de-DE" b="1" u="sng" dirty="0" smtClean="0"/>
              <a:t> de </a:t>
            </a:r>
            <a:r>
              <a:rPr lang="de-DE" b="1" u="sng" dirty="0" err="1" smtClean="0"/>
              <a:t>nous</a:t>
            </a:r>
            <a:endParaRPr lang="de-DE" b="1" u="sng" dirty="0" smtClean="0"/>
          </a:p>
          <a:p>
            <a:pPr lvl="1"/>
            <a:r>
              <a:rPr lang="de-DE" dirty="0" err="1" smtClean="0"/>
              <a:t>Relance</a:t>
            </a:r>
            <a:r>
              <a:rPr lang="de-DE" dirty="0" smtClean="0"/>
              <a:t> du </a:t>
            </a:r>
            <a:r>
              <a:rPr lang="de-DE" dirty="0" err="1" smtClean="0"/>
              <a:t>secteur</a:t>
            </a:r>
            <a:r>
              <a:rPr lang="de-DE" dirty="0" smtClean="0"/>
              <a:t> </a:t>
            </a:r>
            <a:r>
              <a:rPr lang="de-DE" dirty="0" err="1" smtClean="0"/>
              <a:t>minier</a:t>
            </a:r>
            <a:r>
              <a:rPr lang="de-DE" dirty="0" smtClean="0"/>
              <a:t> et du </a:t>
            </a:r>
            <a:r>
              <a:rPr lang="de-DE" dirty="0" err="1" smtClean="0"/>
              <a:t>recyclage</a:t>
            </a:r>
            <a:r>
              <a:rPr lang="de-DE" dirty="0" smtClean="0"/>
              <a:t> (</a:t>
            </a:r>
            <a:r>
              <a:rPr lang="de-DE" dirty="0" err="1" smtClean="0"/>
              <a:t>mines</a:t>
            </a:r>
            <a:r>
              <a:rPr lang="de-DE" dirty="0" smtClean="0"/>
              <a:t> </a:t>
            </a:r>
            <a:r>
              <a:rPr lang="de-DE" dirty="0" err="1" smtClean="0"/>
              <a:t>urbaines</a:t>
            </a:r>
            <a:r>
              <a:rPr lang="de-DE" dirty="0" smtClean="0"/>
              <a:t>)</a:t>
            </a:r>
            <a:endParaRPr lang="de-DE" dirty="0"/>
          </a:p>
          <a:p>
            <a:pPr>
              <a:lnSpc>
                <a:spcPct val="150000"/>
              </a:lnSpc>
              <a:buClrTx/>
            </a:pPr>
            <a:r>
              <a:rPr lang="de-DE" dirty="0" smtClean="0"/>
              <a:t>Le </a:t>
            </a:r>
            <a:r>
              <a:rPr lang="de-DE" b="1" u="sng" dirty="0" err="1" smtClean="0"/>
              <a:t>recyclage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indispensable, </a:t>
            </a:r>
            <a:r>
              <a:rPr lang="de-DE" dirty="0" err="1" smtClean="0"/>
              <a:t>mais</a:t>
            </a:r>
            <a:endParaRPr lang="de-DE" dirty="0" smtClean="0"/>
          </a:p>
          <a:p>
            <a:pPr lvl="1"/>
            <a:r>
              <a:rPr lang="de-DE" dirty="0" err="1" smtClean="0"/>
              <a:t>Nécessite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cadre</a:t>
            </a:r>
            <a:r>
              <a:rPr lang="de-DE" dirty="0" smtClean="0"/>
              <a:t> (</a:t>
            </a:r>
            <a:r>
              <a:rPr lang="de-DE" dirty="0" err="1" smtClean="0"/>
              <a:t>législatif</a:t>
            </a:r>
            <a:r>
              <a:rPr lang="de-DE" dirty="0" smtClean="0"/>
              <a:t>,…) </a:t>
            </a:r>
            <a:r>
              <a:rPr lang="de-DE" dirty="0" err="1" smtClean="0"/>
              <a:t>adéquat</a:t>
            </a:r>
            <a:r>
              <a:rPr lang="de-DE" dirty="0" smtClean="0"/>
              <a:t> et ne </a:t>
            </a:r>
            <a:r>
              <a:rPr lang="de-DE" dirty="0" err="1" smtClean="0"/>
              <a:t>répond</a:t>
            </a:r>
            <a:r>
              <a:rPr lang="de-DE" dirty="0" smtClean="0"/>
              <a:t> </a:t>
            </a:r>
            <a:r>
              <a:rPr lang="de-DE" dirty="0" err="1" smtClean="0"/>
              <a:t>pas</a:t>
            </a:r>
            <a:r>
              <a:rPr lang="de-DE" dirty="0" smtClean="0"/>
              <a:t> à </a:t>
            </a:r>
            <a:r>
              <a:rPr lang="de-DE" dirty="0" err="1" smtClean="0"/>
              <a:t>tous</a:t>
            </a:r>
            <a:r>
              <a:rPr lang="de-DE" dirty="0" smtClean="0"/>
              <a:t> les </a:t>
            </a:r>
            <a:r>
              <a:rPr lang="de-DE" dirty="0" err="1" smtClean="0"/>
              <a:t>besoins</a:t>
            </a:r>
            <a:endParaRPr lang="de-DE" dirty="0"/>
          </a:p>
          <a:p>
            <a:pPr>
              <a:lnSpc>
                <a:spcPct val="150000"/>
              </a:lnSpc>
              <a:buClrTx/>
            </a:pPr>
            <a:r>
              <a:rPr lang="de-DE" dirty="0" smtClean="0"/>
              <a:t>Le </a:t>
            </a:r>
            <a:r>
              <a:rPr lang="de-DE" dirty="0" err="1" smtClean="0"/>
              <a:t>potentiel</a:t>
            </a:r>
            <a:r>
              <a:rPr lang="de-DE" dirty="0" smtClean="0"/>
              <a:t> </a:t>
            </a:r>
            <a:r>
              <a:rPr lang="de-DE" dirty="0" err="1" smtClean="0"/>
              <a:t>d‘innovation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énorme</a:t>
            </a:r>
            <a:endParaRPr lang="de-DE" dirty="0" smtClean="0"/>
          </a:p>
          <a:p>
            <a:pPr lvl="1"/>
            <a:r>
              <a:rPr lang="de-DE" dirty="0" err="1" smtClean="0"/>
              <a:t>Géologie</a:t>
            </a:r>
            <a:r>
              <a:rPr lang="de-DE" dirty="0" smtClean="0"/>
              <a:t> 3D; </a:t>
            </a:r>
            <a:r>
              <a:rPr lang="de-DE" dirty="0" err="1" smtClean="0"/>
              <a:t>Robotique</a:t>
            </a:r>
            <a:r>
              <a:rPr lang="de-DE" dirty="0" smtClean="0"/>
              <a:t> en </a:t>
            </a:r>
            <a:r>
              <a:rPr lang="de-DE" dirty="0" err="1" smtClean="0"/>
              <a:t>mines</a:t>
            </a:r>
            <a:r>
              <a:rPr lang="de-DE" dirty="0" smtClean="0"/>
              <a:t>; </a:t>
            </a:r>
            <a:r>
              <a:rPr lang="de-DE" dirty="0" err="1" smtClean="0"/>
              <a:t>Biométallurgie</a:t>
            </a:r>
            <a:r>
              <a:rPr lang="de-DE" dirty="0" smtClean="0"/>
              <a:t>; Eco-design;…</a:t>
            </a:r>
          </a:p>
          <a:p>
            <a:pPr>
              <a:lnSpc>
                <a:spcPct val="150000"/>
              </a:lnSpc>
              <a:buClrTx/>
            </a:pPr>
            <a:r>
              <a:rPr lang="de-DE" dirty="0" smtClean="0"/>
              <a:t>Le </a:t>
            </a:r>
            <a:r>
              <a:rPr lang="de-DE" dirty="0" err="1" smtClean="0"/>
              <a:t>BeNeLux</a:t>
            </a:r>
            <a:r>
              <a:rPr lang="de-DE" dirty="0" smtClean="0"/>
              <a:t> </a:t>
            </a:r>
            <a:r>
              <a:rPr lang="de-DE" dirty="0" err="1" smtClean="0"/>
              <a:t>doit</a:t>
            </a:r>
            <a:r>
              <a:rPr lang="de-DE" dirty="0" smtClean="0"/>
              <a:t> </a:t>
            </a:r>
            <a:r>
              <a:rPr lang="de-DE" dirty="0" err="1" smtClean="0"/>
              <a:t>être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acteur</a:t>
            </a:r>
            <a:r>
              <a:rPr lang="de-DE" dirty="0" smtClean="0"/>
              <a:t> de </a:t>
            </a:r>
            <a:r>
              <a:rPr lang="de-DE" dirty="0" err="1" smtClean="0"/>
              <a:t>premier</a:t>
            </a:r>
            <a:r>
              <a:rPr lang="de-DE" dirty="0" smtClean="0"/>
              <a:t> plan</a:t>
            </a:r>
          </a:p>
          <a:p>
            <a:pPr lvl="1">
              <a:buClrTx/>
            </a:pPr>
            <a:r>
              <a:rPr lang="de-DE" dirty="0" smtClean="0"/>
              <a:t>European Innovation </a:t>
            </a:r>
            <a:r>
              <a:rPr lang="de-DE" dirty="0" err="1" smtClean="0"/>
              <a:t>Partnership</a:t>
            </a:r>
            <a:r>
              <a:rPr lang="de-DE" dirty="0" smtClean="0"/>
              <a:t>, KIC, H2020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opportunité</a:t>
            </a:r>
            <a:r>
              <a:rPr lang="en-US" dirty="0" smtClean="0"/>
              <a:t> pour </a:t>
            </a:r>
            <a:r>
              <a:rPr lang="en-US" dirty="0" err="1" smtClean="0"/>
              <a:t>l’innovation</a:t>
            </a:r>
            <a:r>
              <a:rPr lang="en-US" dirty="0" smtClean="0"/>
              <a:t> en Europe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43808" y="5741318"/>
            <a:ext cx="6150810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1400" i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BE" b="1" dirty="0" err="1" smtClean="0">
                <a:solidFill>
                  <a:srgbClr val="FFC000"/>
                </a:solidFill>
              </a:rPr>
              <a:t>Knowledge</a:t>
            </a:r>
            <a:r>
              <a:rPr lang="fr-BE" b="1" dirty="0" smtClean="0">
                <a:solidFill>
                  <a:srgbClr val="FFC000"/>
                </a:solidFill>
              </a:rPr>
              <a:t> Triangle </a:t>
            </a:r>
            <a:r>
              <a:rPr lang="fr-BE" dirty="0" smtClean="0"/>
              <a:t>= Enseignement, Recherche</a:t>
            </a:r>
            <a:r>
              <a:rPr lang="fr-BE" dirty="0"/>
              <a:t> </a:t>
            </a:r>
            <a:r>
              <a:rPr lang="fr-BE" dirty="0" smtClean="0"/>
              <a:t>+ Esprit Entreprise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97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08912" cy="782960"/>
          </a:xfrm>
        </p:spPr>
        <p:txBody>
          <a:bodyPr/>
          <a:lstStyle/>
          <a:p>
            <a:pPr algn="r"/>
            <a:r>
              <a:rPr lang="fr-BE" dirty="0" smtClean="0">
                <a:solidFill>
                  <a:schemeClr val="accent1"/>
                </a:solidFill>
              </a:rPr>
              <a:t>Merci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C:\Users\Eric P\Documents\S_Sections\S_Ir Geol\IR_GEOL International\EM Georesources\Communication\Emerald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73" y="4695185"/>
            <a:ext cx="3990803" cy="11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617281" y="5949280"/>
            <a:ext cx="2562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 smtClean="0">
                <a:solidFill>
                  <a:schemeClr val="accent1"/>
                </a:solidFill>
              </a:rPr>
              <a:t>www.em-georesources.eu</a:t>
            </a:r>
            <a:endParaRPr lang="fr-BE" sz="1400" i="1" dirty="0">
              <a:solidFill>
                <a:schemeClr val="accent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55576" y="2214870"/>
            <a:ext cx="8286196" cy="2480315"/>
            <a:chOff x="323528" y="2214870"/>
            <a:chExt cx="8718244" cy="2480315"/>
          </a:xfrm>
        </p:grpSpPr>
        <p:sp>
          <p:nvSpPr>
            <p:cNvPr id="2" name="ZoneTexte 1"/>
            <p:cNvSpPr txBox="1"/>
            <p:nvPr/>
          </p:nvSpPr>
          <p:spPr>
            <a:xfrm>
              <a:off x="7952691" y="4418186"/>
              <a:ext cx="1089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i="1" dirty="0" smtClean="0"/>
                <a:t>Liège, </a:t>
              </a:r>
              <a:r>
                <a:rPr lang="fr-BE" sz="1200" i="1" dirty="0" err="1" smtClean="0"/>
                <a:t>Belgium</a:t>
              </a:r>
              <a:endParaRPr lang="fr-BE" sz="1200" i="1" dirty="0"/>
            </a:p>
          </p:txBody>
        </p:sp>
        <p:pic>
          <p:nvPicPr>
            <p:cNvPr id="2050" name="Picture 2" descr="C:\Users\Eric P\Documents\G_GeMMe\GeMMe Communication\GeMMe Images\Liège\Pano_Liege_guillemins_5juin-0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14870"/>
              <a:ext cx="8718244" cy="2168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25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5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r-BE" smtClean="0"/>
              <a:t>Les allumettes</a:t>
            </a:r>
          </a:p>
          <a:p>
            <a:pPr lvl="1"/>
            <a:r>
              <a:rPr lang="fr-BE" smtClean="0"/>
              <a:t>Lucifers</a:t>
            </a:r>
          </a:p>
          <a:p>
            <a:pPr lvl="2"/>
            <a:r>
              <a:rPr lang="fr-BE" smtClean="0"/>
              <a:t>Bâtonnets imprégnés de Sb</a:t>
            </a:r>
            <a:r>
              <a:rPr lang="fr-BE" baseline="-25000" smtClean="0"/>
              <a:t>2</a:t>
            </a:r>
            <a:r>
              <a:rPr lang="fr-BE" smtClean="0"/>
              <a:t>S</a:t>
            </a:r>
            <a:r>
              <a:rPr lang="fr-BE" baseline="-25000" smtClean="0"/>
              <a:t>3,</a:t>
            </a:r>
            <a:r>
              <a:rPr lang="fr-BE" smtClean="0"/>
              <a:t> KClO</a:t>
            </a:r>
            <a:r>
              <a:rPr lang="fr-BE" baseline="-25000" smtClean="0"/>
              <a:t>3</a:t>
            </a:r>
            <a:r>
              <a:rPr lang="fr-BE" smtClean="0"/>
              <a:t>, MnO,…</a:t>
            </a:r>
          </a:p>
          <a:p>
            <a:pPr lvl="1"/>
            <a:endParaRPr lang="fr-BE" smtClean="0"/>
          </a:p>
          <a:p>
            <a:pPr lvl="1"/>
            <a:r>
              <a:rPr lang="fr-BE" smtClean="0"/>
              <a:t>Fósforos</a:t>
            </a:r>
          </a:p>
          <a:p>
            <a:pPr lvl="2"/>
            <a:r>
              <a:rPr lang="fr-BE" smtClean="0"/>
              <a:t>Allumettes suédoises (1844) = safety matches </a:t>
            </a:r>
          </a:p>
          <a:p>
            <a:pPr lvl="2"/>
            <a:r>
              <a:rPr lang="fr-BE" smtClean="0"/>
              <a:t>Auto-ignition sur un grattoir en poudre de verre</a:t>
            </a:r>
            <a:br>
              <a:rPr lang="fr-BE" smtClean="0"/>
            </a:br>
            <a:r>
              <a:rPr lang="fr-BE" smtClean="0"/>
              <a:t>et de PHOSPHORE rouge.</a:t>
            </a:r>
            <a:endParaRPr lang="fr-BE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Une histoire d’étincelles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smtClean="0"/>
              <a:t>Progrès et technologies</a:t>
            </a:r>
            <a:endParaRPr lang="fr-BE" dirty="0"/>
          </a:p>
        </p:txBody>
      </p:sp>
      <p:pic>
        <p:nvPicPr>
          <p:cNvPr id="2050" name="Picture 2" descr="http://www.swedishmatch.com/data/ImageBank/9/359/Union-Match-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27227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6500564" y="2060848"/>
            <a:ext cx="2247900" cy="4176058"/>
            <a:chOff x="6444208" y="2132856"/>
            <a:chExt cx="2247900" cy="4176058"/>
          </a:xfrm>
        </p:grpSpPr>
        <p:pic>
          <p:nvPicPr>
            <p:cNvPr id="1028" name="Picture 4" descr="http://upload.wikimedia.org/wikipedia/commons/thumb/7/70/Lucifer_Liege_Luc_Viatour.jpg/472px-Lucifer_Liege_Luc_Viatou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132856"/>
              <a:ext cx="2247900" cy="365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444208" y="5785694"/>
              <a:ext cx="22479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1400" dirty="0" smtClean="0"/>
                <a:t>L’ange Lucifer</a:t>
              </a:r>
              <a:br>
                <a:rPr lang="fr-BE" sz="1400" dirty="0" smtClean="0"/>
              </a:br>
              <a:r>
                <a:rPr lang="fr-BE" sz="1400" dirty="0" smtClean="0"/>
                <a:t>Cathédrale St Paul (Liège)</a:t>
              </a:r>
              <a:endParaRPr lang="fr-B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71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 smtClean="0"/>
              <a:t>Deux siècles pour terminer l’inventaire élémentaire</a:t>
            </a:r>
          </a:p>
          <a:p>
            <a:pPr lvl="1"/>
            <a:r>
              <a:rPr lang="fr-BE" dirty="0" smtClean="0"/>
              <a:t>Le secret des pierres lourdes</a:t>
            </a:r>
          </a:p>
          <a:p>
            <a:pPr lvl="2"/>
            <a:r>
              <a:rPr lang="fr-BE" dirty="0" smtClean="0"/>
              <a:t>1783: Wolfram (</a:t>
            </a:r>
            <a:r>
              <a:rPr lang="fr-BE" dirty="0" err="1" smtClean="0"/>
              <a:t>tung</a:t>
            </a:r>
            <a:r>
              <a:rPr lang="fr-BE" dirty="0" smtClean="0"/>
              <a:t> </a:t>
            </a:r>
            <a:r>
              <a:rPr lang="fr-BE" dirty="0" err="1" smtClean="0"/>
              <a:t>sten</a:t>
            </a:r>
            <a:r>
              <a:rPr lang="fr-BE" dirty="0" smtClean="0"/>
              <a:t>)</a:t>
            </a:r>
          </a:p>
          <a:p>
            <a:pPr lvl="2"/>
            <a:r>
              <a:rPr lang="fr-BE" dirty="0" smtClean="0"/>
              <a:t>1794: Yttrium</a:t>
            </a:r>
          </a:p>
          <a:p>
            <a:pPr lvl="2"/>
            <a:r>
              <a:rPr lang="fr-BE" dirty="0" smtClean="0"/>
              <a:t>1803: </a:t>
            </a:r>
            <a:r>
              <a:rPr lang="fr-BE" dirty="0" err="1" smtClean="0"/>
              <a:t>Cerium</a:t>
            </a:r>
            <a:endParaRPr lang="fr-BE" dirty="0" smtClean="0"/>
          </a:p>
          <a:p>
            <a:pPr lvl="2"/>
            <a:r>
              <a:rPr lang="fr-BE" dirty="0" smtClean="0"/>
              <a:t>1839: Lanthane, Erbium, Terbium</a:t>
            </a:r>
          </a:p>
          <a:p>
            <a:pPr lvl="2"/>
            <a:r>
              <a:rPr lang="fr-BE" dirty="0" smtClean="0"/>
              <a:t>1885: Praséodyme, Néodyme</a:t>
            </a:r>
          </a:p>
          <a:p>
            <a:pPr lvl="2"/>
            <a:endParaRPr lang="fr-BE" dirty="0" smtClean="0"/>
          </a:p>
          <a:p>
            <a:pPr lvl="1"/>
            <a:r>
              <a:rPr lang="fr-BE" dirty="0" smtClean="0"/>
              <a:t>Un peu d’ordre</a:t>
            </a:r>
          </a:p>
          <a:p>
            <a:pPr lvl="2"/>
            <a:r>
              <a:rPr lang="fr-BE" dirty="0" smtClean="0"/>
              <a:t>1869:Tableau de Mendeleïev</a:t>
            </a:r>
          </a:p>
          <a:p>
            <a:pPr lvl="3"/>
            <a:r>
              <a:rPr lang="fr-BE" dirty="0" smtClean="0"/>
              <a:t>63 éléments sont connus</a:t>
            </a:r>
          </a:p>
          <a:p>
            <a:pPr lvl="3"/>
            <a:r>
              <a:rPr lang="fr-BE" dirty="0" smtClean="0"/>
              <a:t>… 46 restent à découvrir</a:t>
            </a:r>
          </a:p>
          <a:p>
            <a:pPr lvl="4"/>
            <a:r>
              <a:rPr lang="fr-BE" dirty="0" smtClean="0"/>
              <a:t>dont… l’</a:t>
            </a:r>
            <a:r>
              <a:rPr lang="fr-BE" dirty="0" err="1" smtClean="0"/>
              <a:t>eka</a:t>
            </a:r>
            <a:r>
              <a:rPr lang="fr-BE" dirty="0" smtClean="0"/>
              <a:t>-aluminium!</a:t>
            </a:r>
          </a:p>
          <a:p>
            <a:pPr lvl="1"/>
            <a:r>
              <a:rPr lang="fr-BE" dirty="0" smtClean="0"/>
              <a:t>Enfin</a:t>
            </a:r>
          </a:p>
          <a:p>
            <a:pPr lvl="2"/>
            <a:r>
              <a:rPr lang="fr-BE" dirty="0" smtClean="0"/>
              <a:t>1925 : Dernier élément naturel</a:t>
            </a:r>
          </a:p>
          <a:p>
            <a:pPr lvl="3"/>
            <a:r>
              <a:rPr lang="fr-BE" dirty="0" smtClean="0"/>
              <a:t>Rhénium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Une histoire d’étincelles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smtClean="0"/>
              <a:t>Progrès et technologies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4211960" y="2060848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W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31840" y="2380818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rgbClr val="C00000"/>
                </a:solidFill>
                <a:latin typeface="Rockwell Extra Bold" pitchFamily="18" charset="0"/>
              </a:rPr>
              <a:t>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91880" y="2668850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Ce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6573728" y="1908848"/>
            <a:ext cx="2374008" cy="1866715"/>
            <a:chOff x="6158432" y="2191210"/>
            <a:chExt cx="2374008" cy="1866715"/>
          </a:xfrm>
        </p:grpSpPr>
        <p:pic>
          <p:nvPicPr>
            <p:cNvPr id="4098" name="Picture 2" descr="http://www.galleries.com/minerals/silicate/gadolini/gadolin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840" y="2191210"/>
              <a:ext cx="2078584" cy="1558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158432" y="3750148"/>
              <a:ext cx="23740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1400" dirty="0" smtClean="0"/>
                <a:t>Gadolinite : Y</a:t>
              </a:r>
              <a:r>
                <a:rPr lang="fr-BE" sz="1400" baseline="-25000" dirty="0" smtClean="0"/>
                <a:t>2</a:t>
              </a:r>
              <a:r>
                <a:rPr lang="fr-BE" sz="1400" dirty="0" smtClean="0"/>
                <a:t>FeBe</a:t>
              </a:r>
              <a:r>
                <a:rPr lang="fr-BE" sz="1400" baseline="-25000" dirty="0" smtClean="0"/>
                <a:t>2</a:t>
              </a:r>
              <a:r>
                <a:rPr lang="fr-BE" sz="1400" dirty="0" smtClean="0"/>
                <a:t>(Si</a:t>
              </a:r>
              <a:r>
                <a:rPr lang="fr-BE" sz="1400" baseline="-25000" dirty="0" smtClean="0"/>
                <a:t>2</a:t>
              </a:r>
              <a:r>
                <a:rPr lang="fr-BE" sz="1400" dirty="0" smtClean="0"/>
                <a:t>O</a:t>
              </a:r>
              <a:r>
                <a:rPr lang="fr-BE" sz="1400" baseline="-25000" dirty="0" smtClean="0"/>
                <a:t>10</a:t>
              </a:r>
              <a:r>
                <a:rPr lang="fr-BE" sz="1400" dirty="0"/>
                <a:t>)</a:t>
              </a:r>
              <a:r>
                <a:rPr lang="fr-BE" sz="1400" dirty="0" smtClean="0"/>
                <a:t> </a:t>
              </a:r>
              <a:endParaRPr lang="fr-BE" sz="14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90140" y="4149080"/>
            <a:ext cx="2113580" cy="1929701"/>
            <a:chOff x="4162672" y="3933056"/>
            <a:chExt cx="2113580" cy="1929701"/>
          </a:xfrm>
        </p:grpSpPr>
        <p:pic>
          <p:nvPicPr>
            <p:cNvPr id="4100" name="Picture 4" descr="http://www.minedirect.com/Images/FacetingCabbingRough/Bastnaesite/Bastnaesite-18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672" y="3933056"/>
              <a:ext cx="2113580" cy="163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162672" y="5554980"/>
              <a:ext cx="21135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1400" dirty="0" err="1" smtClean="0"/>
                <a:t>Bastnäsite</a:t>
              </a:r>
              <a:r>
                <a:rPr lang="fr-BE" sz="1400" dirty="0" smtClean="0"/>
                <a:t>   </a:t>
              </a:r>
              <a:r>
                <a:rPr lang="fr-BE" sz="1400" dirty="0"/>
                <a:t>(</a:t>
              </a:r>
              <a:r>
                <a:rPr lang="fr-BE" sz="1400" dirty="0" err="1" smtClean="0"/>
                <a:t>Ce,La,Y</a:t>
              </a:r>
              <a:r>
                <a:rPr lang="fr-BE" sz="1400" dirty="0" smtClean="0"/>
                <a:t>)CO</a:t>
              </a:r>
              <a:r>
                <a:rPr lang="fr-BE" sz="1400" baseline="-25000" dirty="0" smtClean="0"/>
                <a:t>3</a:t>
              </a:r>
              <a:r>
                <a:rPr lang="fr-BE" sz="1400" dirty="0" smtClean="0"/>
                <a:t>F</a:t>
              </a:r>
              <a:endParaRPr lang="fr-BE" sz="14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859984" y="2832003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La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64088" y="2636912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Er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99932" y="2842206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Tb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44008" y="3212976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C00000"/>
                </a:solidFill>
                <a:latin typeface="Rockwell Extra Bold" pitchFamily="18" charset="0"/>
              </a:rPr>
              <a:t>Pr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332300" y="3140968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solidFill>
                  <a:srgbClr val="C00000"/>
                </a:solidFill>
                <a:latin typeface="Rockwell Extra Bold" pitchFamily="18" charset="0"/>
              </a:rPr>
              <a:t>Nd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pic>
        <p:nvPicPr>
          <p:cNvPr id="4102" name="Picture 6" descr="http://mendeleiev.cyberscol.qc.ca/carrefour/theorie/objets/tableaupet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20" y="3861048"/>
            <a:ext cx="1840420" cy="9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4819812" y="5878726"/>
            <a:ext cx="6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solidFill>
                  <a:srgbClr val="C00000"/>
                </a:solidFill>
                <a:latin typeface="Rockwell Extra Bold" pitchFamily="18" charset="0"/>
              </a:rPr>
              <a:t>Re</a:t>
            </a:r>
            <a:endParaRPr lang="fr-BE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 smtClean="0"/>
              <a:t>Carl Auer </a:t>
            </a:r>
            <a:r>
              <a:rPr lang="fr-BE" dirty="0" err="1" smtClean="0"/>
              <a:t>von</a:t>
            </a:r>
            <a:r>
              <a:rPr lang="fr-BE" dirty="0" smtClean="0"/>
              <a:t> </a:t>
            </a:r>
            <a:r>
              <a:rPr lang="fr-BE" dirty="0" err="1" smtClean="0"/>
              <a:t>Welsbach</a:t>
            </a:r>
            <a:endParaRPr lang="fr-BE" dirty="0" smtClean="0"/>
          </a:p>
          <a:p>
            <a:pPr lvl="1"/>
            <a:r>
              <a:rPr lang="fr-BE" dirty="0" smtClean="0"/>
              <a:t>L’allumeur de réverbères</a:t>
            </a:r>
          </a:p>
          <a:p>
            <a:pPr lvl="2"/>
            <a:r>
              <a:rPr lang="fr-BE" dirty="0" smtClean="0"/>
              <a:t>Bec de gaz + manchon  incandescent</a:t>
            </a:r>
          </a:p>
          <a:p>
            <a:pPr lvl="2"/>
            <a:r>
              <a:rPr lang="fr-BE" dirty="0" smtClean="0"/>
              <a:t>Coton imprégné de ThO</a:t>
            </a:r>
            <a:r>
              <a:rPr lang="fr-BE" baseline="-25000" dirty="0" smtClean="0"/>
              <a:t>2</a:t>
            </a:r>
            <a:r>
              <a:rPr lang="fr-BE" dirty="0" smtClean="0"/>
              <a:t> (99%) et de CeO</a:t>
            </a:r>
            <a:r>
              <a:rPr lang="fr-BE" baseline="-25000" dirty="0" smtClean="0"/>
              <a:t>2</a:t>
            </a:r>
            <a:r>
              <a:rPr lang="fr-BE" dirty="0" smtClean="0"/>
              <a:t> (1%)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… et de cigarettes</a:t>
            </a:r>
          </a:p>
          <a:p>
            <a:pPr lvl="2"/>
            <a:r>
              <a:rPr lang="fr-BE" dirty="0" smtClean="0"/>
              <a:t>Pierre à briquet en </a:t>
            </a:r>
            <a:r>
              <a:rPr lang="fr-BE" dirty="0" err="1" smtClean="0"/>
              <a:t>ferrocerium</a:t>
            </a:r>
            <a:r>
              <a:rPr lang="fr-BE" dirty="0" smtClean="0"/>
              <a:t> (</a:t>
            </a:r>
            <a:r>
              <a:rPr lang="fr-BE" dirty="0" err="1" smtClean="0"/>
              <a:t>mischmetall</a:t>
            </a:r>
            <a:r>
              <a:rPr lang="fr-BE" dirty="0" smtClean="0"/>
              <a:t>)</a:t>
            </a:r>
          </a:p>
          <a:p>
            <a:pPr lvl="3"/>
            <a:r>
              <a:rPr lang="fr-BE" dirty="0" smtClean="0"/>
              <a:t>20% Fe; 38%Ce; 22%La; 4% </a:t>
            </a:r>
            <a:r>
              <a:rPr lang="fr-BE" dirty="0" err="1" smtClean="0"/>
              <a:t>Nd</a:t>
            </a:r>
            <a:r>
              <a:rPr lang="fr-BE" dirty="0" smtClean="0"/>
              <a:t>; 4% Pr; 4% Mg</a:t>
            </a:r>
          </a:p>
          <a:p>
            <a:pPr lvl="2"/>
            <a:r>
              <a:rPr lang="fr-BE" dirty="0" smtClean="0"/>
              <a:t>Etincelles chaudes (1650 °C)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Une histoire d’étincelles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smtClean="0"/>
              <a:t>Progrès et technologies</a:t>
            </a:r>
            <a:endParaRPr lang="fr-BE" dirty="0"/>
          </a:p>
        </p:txBody>
      </p:sp>
      <p:pic>
        <p:nvPicPr>
          <p:cNvPr id="8194" name="Picture 2" descr="http://upload.wikimedia.org/wikipedia/commons/2/2f/AP1555-bec-auer-privat-livemont-vintage-poster-1890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73490"/>
            <a:ext cx="1893697" cy="25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lbum-photo.geo.fr/writepath/picture_geofr/thumb/32013/510x510/thumb_74ac6736eccf807323180e849153ccc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21525" r="12863" b="21525"/>
          <a:stretch/>
        </p:blipFill>
        <p:spPr bwMode="auto">
          <a:xfrm>
            <a:off x="4932040" y="2924944"/>
            <a:ext cx="1660624" cy="19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0/02/100_Yen_lighter.JPG/220px-100_Yen_ligh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2" y="445956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t>8</a:t>
            </a:fld>
            <a:endParaRPr lang="fr-B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Progrès</a:t>
            </a:r>
            <a:r>
              <a:rPr lang="en-GB" dirty="0" smtClean="0"/>
              <a:t> et Technologies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Evolution </a:t>
            </a:r>
            <a:r>
              <a:rPr lang="en-GB" dirty="0" err="1" smtClean="0"/>
              <a:t>Historique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834" y="1556792"/>
            <a:ext cx="7513408" cy="474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3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FA5-BCF1-4293-BDB2-C23140B060F6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</a:p>
          <a:p>
            <a:pPr lvl="1"/>
            <a:r>
              <a:rPr lang="fr-BE" dirty="0" smtClean="0"/>
              <a:t>L’homme a découvert toutes les ressources de son environnement.</a:t>
            </a:r>
          </a:p>
          <a:p>
            <a:pPr lvl="2"/>
            <a:r>
              <a:rPr lang="fr-BE" dirty="0" smtClean="0"/>
              <a:t>De Al à Zr</a:t>
            </a:r>
          </a:p>
          <a:p>
            <a:pPr lvl="1"/>
            <a:r>
              <a:rPr lang="fr-BE" dirty="0" smtClean="0"/>
              <a:t>L’homme exploite toute la diversité des éléments</a:t>
            </a:r>
          </a:p>
          <a:p>
            <a:pPr lvl="2"/>
            <a:r>
              <a:rPr lang="fr-BE" dirty="0" smtClean="0"/>
              <a:t>Même le Sr pour les feux d’artifices de couleur rouge </a:t>
            </a:r>
            <a:r>
              <a:rPr lang="fr-BE" dirty="0" smtClean="0">
                <a:sym typeface="Wingdings" panose="05000000000000000000" pitchFamily="2" charset="2"/>
              </a:rPr>
              <a:t></a:t>
            </a:r>
            <a:endParaRPr lang="fr-BE" dirty="0" smtClean="0"/>
          </a:p>
          <a:p>
            <a:pPr lvl="1"/>
            <a:r>
              <a:rPr lang="fr-BE" dirty="0" smtClean="0"/>
              <a:t>Le progrès est mu par l’optimisation technologique et économique</a:t>
            </a:r>
          </a:p>
          <a:p>
            <a:pPr lvl="2"/>
            <a:r>
              <a:rPr lang="fr-BE" dirty="0" smtClean="0"/>
              <a:t>Plus performant</a:t>
            </a:r>
          </a:p>
          <a:p>
            <a:pPr lvl="2"/>
            <a:r>
              <a:rPr lang="fr-BE" dirty="0" smtClean="0"/>
              <a:t>Moins cher</a:t>
            </a:r>
          </a:p>
          <a:p>
            <a:pPr lvl="1"/>
            <a:r>
              <a:rPr lang="fr-BE" dirty="0" smtClean="0"/>
              <a:t>Les technologies sont de plus en plus complexes</a:t>
            </a:r>
          </a:p>
          <a:p>
            <a:pPr lvl="2"/>
            <a:r>
              <a:rPr lang="fr-BE" dirty="0" smtClean="0"/>
              <a:t>Microélectronique</a:t>
            </a:r>
          </a:p>
          <a:p>
            <a:pPr lvl="2"/>
            <a:r>
              <a:rPr lang="fr-BE" dirty="0" smtClean="0"/>
              <a:t>Nanotechnologies</a:t>
            </a:r>
          </a:p>
          <a:p>
            <a:pPr lvl="1"/>
            <a:r>
              <a:rPr lang="fr-BE" dirty="0" smtClean="0"/>
              <a:t>Les nouveaux produits sont développés sans souci</a:t>
            </a:r>
          </a:p>
          <a:p>
            <a:pPr lvl="2"/>
            <a:r>
              <a:rPr lang="fr-BE" dirty="0" smtClean="0"/>
              <a:t>De la disponibilité de la ressource</a:t>
            </a:r>
          </a:p>
          <a:p>
            <a:pPr lvl="2"/>
            <a:r>
              <a:rPr lang="fr-BE" dirty="0" smtClean="0"/>
              <a:t>De la </a:t>
            </a:r>
            <a:r>
              <a:rPr lang="fr-BE" dirty="0" err="1" smtClean="0"/>
              <a:t>recyclabilité</a:t>
            </a:r>
            <a:r>
              <a:rPr lang="fr-BE" dirty="0" smtClean="0"/>
              <a:t> du produit en fin de vie</a:t>
            </a:r>
          </a:p>
          <a:p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Progrès et technologies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mtClean="0"/>
              <a:t>Croissance et insouciance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5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MMe_1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GeMMe_13</Template>
  <TotalTime>1859</TotalTime>
  <Words>2012</Words>
  <Application>Microsoft Office PowerPoint</Application>
  <PresentationFormat>Affichage à l'écran (4:3)</PresentationFormat>
  <Paragraphs>631</Paragraphs>
  <Slides>45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GeMMe_13</vt:lpstr>
      <vt:lpstr>Terres rares et métaux critiques  Pénurie ou incurie ?</vt:lpstr>
      <vt:lpstr>Une histoire d’étincelles  Progrès et technologies</vt:lpstr>
      <vt:lpstr>Une histoire d’étincelles</vt:lpstr>
      <vt:lpstr>Une histoire d’étincelles</vt:lpstr>
      <vt:lpstr>Une histoire d’étincelles</vt:lpstr>
      <vt:lpstr>Une histoire d’étincelles</vt:lpstr>
      <vt:lpstr>Une histoire d’étincelles</vt:lpstr>
      <vt:lpstr>Progrès et Technologies</vt:lpstr>
      <vt:lpstr>Progrès et technologies</vt:lpstr>
      <vt:lpstr>Une histoire de croissance  Sans limites?</vt:lpstr>
      <vt:lpstr>Evolution historique</vt:lpstr>
      <vt:lpstr>Evolution historique</vt:lpstr>
      <vt:lpstr>Evolution historique</vt:lpstr>
      <vt:lpstr>Evolution historique</vt:lpstr>
      <vt:lpstr>Les “mineral babies”</vt:lpstr>
      <vt:lpstr>Production mondiale (en M€ / an)</vt:lpstr>
      <vt:lpstr>Pourquoi les métaux seraient-ils devenus critiques ?  Le syndrôme des terres rares</vt:lpstr>
      <vt:lpstr>Métaux Critiques</vt:lpstr>
      <vt:lpstr>Métaux Critiques</vt:lpstr>
      <vt:lpstr>Dimension Géologique  Un monde de ressources</vt:lpstr>
      <vt:lpstr>Dimension Géologique</vt:lpstr>
      <vt:lpstr>Dimension Géologique</vt:lpstr>
      <vt:lpstr>Dimension Géologique</vt:lpstr>
      <vt:lpstr>Dimension Géologique</vt:lpstr>
      <vt:lpstr>Dimension Géologique</vt:lpstr>
      <vt:lpstr>Dimension Géologique</vt:lpstr>
      <vt:lpstr>Dimension Géologique</vt:lpstr>
      <vt:lpstr>Dimension Géologique</vt:lpstr>
      <vt:lpstr>Dimension Technologique  Un monde de technologies vertes ?</vt:lpstr>
      <vt:lpstr>Dimension Technologique</vt:lpstr>
      <vt:lpstr>Dimension Technologique</vt:lpstr>
      <vt:lpstr>Dimension Technologique</vt:lpstr>
      <vt:lpstr>Dimension Géopolitique  NIMBY - Not in my Backyard!</vt:lpstr>
      <vt:lpstr>Dimension Géopolitique</vt:lpstr>
      <vt:lpstr>Dimension Géopolitique</vt:lpstr>
      <vt:lpstr>Une triple réponse</vt:lpstr>
      <vt:lpstr>Boucler la boucle  Quand l’économie devient circulaire</vt:lpstr>
      <vt:lpstr>La mine urbaine</vt:lpstr>
      <vt:lpstr>La mine urbaine</vt:lpstr>
      <vt:lpstr>Boucler la boucle</vt:lpstr>
      <vt:lpstr>Boucler la boucle</vt:lpstr>
      <vt:lpstr>Boucler la boucle</vt:lpstr>
      <vt:lpstr>Conclusions  Une opportunité pour l’innovation en Europe</vt:lpstr>
      <vt:lpstr>Conclusions</vt:lpstr>
      <vt:lpstr>Merci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European Master program  in Georesources Engineering. Opportunities for education</dc:title>
  <dc:creator>Godefroid</dc:creator>
  <cp:lastModifiedBy>Eric Pirard</cp:lastModifiedBy>
  <cp:revision>183</cp:revision>
  <dcterms:created xsi:type="dcterms:W3CDTF">2013-01-09T09:00:15Z</dcterms:created>
  <dcterms:modified xsi:type="dcterms:W3CDTF">2013-11-06T09:29:43Z</dcterms:modified>
</cp:coreProperties>
</file>