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970FC"/>
    <a:srgbClr val="CC3300"/>
    <a:srgbClr val="2FF5B3"/>
    <a:srgbClr val="1CB69C"/>
    <a:srgbClr val="198F62"/>
    <a:srgbClr val="4A89F0"/>
    <a:srgbClr val="0E4296"/>
    <a:srgbClr val="0F0FF9"/>
    <a:srgbClr val="619905"/>
    <a:srgbClr val="A3FC2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70" d="100"/>
          <a:sy n="70" d="100"/>
        </p:scale>
        <p:origin x="-9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34E76-8A17-449B-BA84-282C8C570859}" type="datetimeFigureOut">
              <a:rPr lang="fr-FR" smtClean="0"/>
              <a:t>30/06/2013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F074A-3D6C-4592-9027-AC9C460F396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5C357D-23EE-4B41-AF2A-4800AC6665DF}" type="datetimeFigureOut">
              <a:rPr lang="fr-FR" smtClean="0"/>
              <a:t>30/06/2013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2DCEE-B804-45EB-9921-32E905042257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2DCEE-B804-45EB-9921-32E905042257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C6F3-3890-4829-947E-C86E47B5D1F2}" type="datetime1">
              <a:rPr lang="de-DE" smtClean="0"/>
              <a:t>30.06.2013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0FA08-70D9-48FF-AB2D-C84A4D31099A}" type="datetime1">
              <a:rPr lang="de-DE" smtClean="0"/>
              <a:t>30.06.2013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232C0-17FE-4C48-B25A-41C042530FED}" type="datetime1">
              <a:rPr lang="de-DE" smtClean="0"/>
              <a:t>30.06.2013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BE168-DDDE-46E9-8819-B8242533D38C}" type="datetime1">
              <a:rPr lang="de-DE" smtClean="0"/>
              <a:t>30.06.2013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ADE6B-BDD9-4981-884E-D82BCF0DE676}" type="datetime1">
              <a:rPr lang="de-DE" smtClean="0"/>
              <a:t>30.06.2013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6D59B-F909-43ED-9C93-F508AD5CDA5E}" type="datetime1">
              <a:rPr lang="de-DE" smtClean="0"/>
              <a:t>30.06.2013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5141E-60CB-4706-84A2-1E966F21A324}" type="datetime1">
              <a:rPr lang="de-DE" smtClean="0"/>
              <a:t>30.06.2013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2B48-85D7-490B-9E6C-81D8D5639FC2}" type="datetime1">
              <a:rPr lang="de-DE" smtClean="0"/>
              <a:t>30.06.2013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8A5CE-85F2-42EC-8FAA-0CCA1E77B2AA}" type="datetime1">
              <a:rPr lang="de-DE" smtClean="0"/>
              <a:t>30.06.2013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D2345-9B68-436E-807D-B6F8D10748AA}" type="datetime1">
              <a:rPr lang="de-DE" smtClean="0"/>
              <a:t>30.06.2013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DF9-969E-4CB7-9E0A-68A3E40EE2D4}" type="datetime1">
              <a:rPr lang="de-DE" smtClean="0"/>
              <a:t>30.06.2013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C944A-D82C-4ED4-BE39-14671A87D11E}" type="datetime1">
              <a:rPr lang="de-DE" smtClean="0"/>
              <a:t>30.06.2013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7A721-8953-C94E-8CE2-AFF860FF112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0800000">
            <a:off x="0" y="6336441"/>
            <a:ext cx="9144000" cy="505366"/>
          </a:xfrm>
          <a:prstGeom prst="rect">
            <a:avLst/>
          </a:prstGeom>
          <a:gradFill flip="none" rotWithShape="1">
            <a:gsLst>
              <a:gs pos="0">
                <a:srgbClr val="F970FC"/>
              </a:gs>
              <a:gs pos="73000">
                <a:srgbClr val="FFFFFF"/>
              </a:gs>
            </a:gsLst>
            <a:lin ang="0" scaled="1"/>
            <a:tileRect/>
          </a:gradFill>
          <a:ln>
            <a:gradFill flip="none" rotWithShape="1">
              <a:gsLst>
                <a:gs pos="0">
                  <a:srgbClr val="F970FC"/>
                </a:gs>
                <a:gs pos="73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Picture 3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53" y="6349400"/>
            <a:ext cx="1254250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204228" y="1243967"/>
            <a:ext cx="87440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latin typeface="Arial"/>
                <a:cs typeface="Arial"/>
              </a:rPr>
              <a:t>      Background</a:t>
            </a:r>
            <a:r>
              <a:rPr lang="en-US" sz="1200" b="1" dirty="0" smtClean="0">
                <a:latin typeface="Arial"/>
                <a:cs typeface="Arial"/>
              </a:rPr>
              <a:t> </a:t>
            </a:r>
          </a:p>
          <a:p>
            <a:endParaRPr lang="en-US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The renewed interest in </a:t>
            </a:r>
            <a:r>
              <a:rPr lang="en-US" sz="1200" b="1" dirty="0" smtClean="0">
                <a:latin typeface="Arial"/>
                <a:cs typeface="Arial"/>
              </a:rPr>
              <a:t>DCD </a:t>
            </a:r>
            <a:r>
              <a:rPr lang="en-US" sz="1200" b="1" dirty="0" smtClean="0">
                <a:latin typeface="Arial"/>
                <a:cs typeface="Arial"/>
              </a:rPr>
              <a:t>started since the 1990s following </a:t>
            </a:r>
            <a:r>
              <a:rPr lang="en-US" sz="1200" b="1" dirty="0" smtClean="0">
                <a:latin typeface="Arial"/>
                <a:cs typeface="Arial"/>
              </a:rPr>
              <a:t>the </a:t>
            </a:r>
            <a:r>
              <a:rPr lang="en-US" sz="1200" b="1" dirty="0" smtClean="0">
                <a:latin typeface="Arial"/>
                <a:cs typeface="Arial"/>
              </a:rPr>
              <a:t>persistent organ </a:t>
            </a:r>
            <a:r>
              <a:rPr lang="en-US" sz="1200" b="1" dirty="0" smtClean="0">
                <a:latin typeface="Arial"/>
                <a:cs typeface="Arial"/>
              </a:rPr>
              <a:t>shortage from donation after brain death (DBD) and </a:t>
            </a:r>
            <a:r>
              <a:rPr lang="en-US" sz="1200" b="1" dirty="0" smtClean="0">
                <a:latin typeface="Arial"/>
                <a:cs typeface="Arial"/>
              </a:rPr>
              <a:t>the  short- </a:t>
            </a:r>
            <a:r>
              <a:rPr lang="en-US" sz="1200" b="1" dirty="0" smtClean="0">
                <a:latin typeface="Arial"/>
                <a:cs typeface="Arial"/>
              </a:rPr>
              <a:t>and  </a:t>
            </a:r>
            <a:r>
              <a:rPr lang="en-US" sz="1200" b="1" dirty="0" smtClean="0">
                <a:latin typeface="Arial"/>
                <a:cs typeface="Arial"/>
              </a:rPr>
              <a:t>mid-term  encouraging </a:t>
            </a:r>
            <a:r>
              <a:rPr lang="en-US" sz="1200" b="1" dirty="0" smtClean="0">
                <a:latin typeface="Arial"/>
                <a:cs typeface="Arial"/>
              </a:rPr>
              <a:t>results of kidney</a:t>
            </a:r>
            <a:r>
              <a:rPr lang="en-US" sz="1200" b="1" dirty="0" smtClean="0">
                <a:latin typeface="Arial"/>
                <a:cs typeface="Arial"/>
              </a:rPr>
              <a:t>, </a:t>
            </a:r>
            <a:r>
              <a:rPr lang="en-US" sz="1200" b="1" dirty="0" smtClean="0">
                <a:latin typeface="Arial"/>
                <a:cs typeface="Arial"/>
              </a:rPr>
              <a:t>liver</a:t>
            </a:r>
            <a:r>
              <a:rPr lang="en-US" sz="1200" b="1" dirty="0" smtClean="0">
                <a:latin typeface="Arial"/>
                <a:cs typeface="Arial"/>
              </a:rPr>
              <a:t>, </a:t>
            </a:r>
            <a:r>
              <a:rPr lang="en-US" sz="1200" b="1" dirty="0" smtClean="0">
                <a:latin typeface="Arial"/>
                <a:cs typeface="Arial"/>
              </a:rPr>
              <a:t>pancreas and lung transplantation from DCD.</a:t>
            </a:r>
          </a:p>
          <a:p>
            <a:endParaRPr lang="en-US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‘Donor-type  redistribution </a:t>
            </a:r>
            <a:r>
              <a:rPr lang="en-US" sz="1200" b="1" dirty="0" smtClean="0">
                <a:latin typeface="Arial"/>
                <a:cs typeface="Arial"/>
              </a:rPr>
              <a:t>or substitution within the deceased donor (DD) pool’ was promptly recognized </a:t>
            </a:r>
            <a:r>
              <a:rPr lang="en-US" sz="1200" b="1" dirty="0" smtClean="0">
                <a:latin typeface="Arial"/>
                <a:cs typeface="Arial"/>
              </a:rPr>
              <a:t>along with  its potentially harmful effects </a:t>
            </a:r>
            <a:r>
              <a:rPr lang="en-US" sz="1200" b="1" dirty="0" smtClean="0">
                <a:latin typeface="Arial"/>
                <a:cs typeface="Arial"/>
              </a:rPr>
              <a:t>on DBD </a:t>
            </a:r>
            <a:r>
              <a:rPr lang="en-US" sz="1200" b="1" dirty="0" smtClean="0">
                <a:latin typeface="Arial"/>
                <a:cs typeface="Arial"/>
              </a:rPr>
              <a:t>activity.</a:t>
            </a:r>
          </a:p>
          <a:p>
            <a:endParaRPr lang="en-US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Our </a:t>
            </a:r>
            <a:r>
              <a:rPr lang="en-US" sz="1200" b="1" dirty="0" smtClean="0">
                <a:latin typeface="Arial"/>
                <a:cs typeface="Arial"/>
              </a:rPr>
              <a:t>aim is to report the </a:t>
            </a:r>
            <a:r>
              <a:rPr lang="en-US" sz="1200" b="1" dirty="0" smtClean="0">
                <a:latin typeface="Arial"/>
                <a:cs typeface="Arial"/>
              </a:rPr>
              <a:t>controlled DCD </a:t>
            </a:r>
            <a:r>
              <a:rPr lang="en-US" sz="1200" b="1" dirty="0" smtClean="0">
                <a:latin typeface="Arial"/>
                <a:cs typeface="Arial"/>
              </a:rPr>
              <a:t>experience at the University Hospital of </a:t>
            </a:r>
            <a:r>
              <a:rPr lang="en-US" sz="1200" b="1" dirty="0" err="1" smtClean="0">
                <a:latin typeface="Arial"/>
                <a:cs typeface="Arial"/>
              </a:rPr>
              <a:t>Liège</a:t>
            </a:r>
            <a:r>
              <a:rPr lang="en-US" sz="1200" b="1" dirty="0" smtClean="0">
                <a:latin typeface="Arial"/>
                <a:cs typeface="Arial"/>
              </a:rPr>
              <a:t>, Belgium, from 2002 through 2012, in a donor region of about 1 million </a:t>
            </a:r>
            <a:r>
              <a:rPr lang="en-US" sz="1200" b="1" dirty="0" smtClean="0">
                <a:latin typeface="Arial"/>
                <a:cs typeface="Arial"/>
              </a:rPr>
              <a:t>habitants, in order to assess the impact of DCD activity on our transplant activity, and to exclude </a:t>
            </a:r>
            <a:r>
              <a:rPr lang="en-US" sz="1200" b="1" dirty="0" smtClean="0">
                <a:latin typeface="Arial"/>
                <a:cs typeface="Arial"/>
              </a:rPr>
              <a:t>any </a:t>
            </a:r>
            <a:r>
              <a:rPr lang="en-US" sz="1200" b="1" dirty="0" smtClean="0">
                <a:latin typeface="Arial"/>
                <a:cs typeface="Arial"/>
              </a:rPr>
              <a:t>decrease in DBD as a consequence of DCD programs. </a:t>
            </a:r>
            <a:endParaRPr lang="en-US" sz="1200" b="1" dirty="0" smtClean="0">
              <a:latin typeface="Arial"/>
              <a:cs typeface="Arial"/>
            </a:endParaRPr>
          </a:p>
          <a:p>
            <a:endParaRPr lang="en-US" sz="1200" b="1" dirty="0" smtClean="0">
              <a:latin typeface="Arial"/>
              <a:cs typeface="Arial"/>
            </a:endParaRPr>
          </a:p>
          <a:p>
            <a:endParaRPr lang="de-DE" sz="1200" b="1" dirty="0" smtClean="0">
              <a:latin typeface="Arial"/>
              <a:cs typeface="Arial"/>
            </a:endParaRPr>
          </a:p>
          <a:p>
            <a:endParaRPr lang="de-DE" sz="1200" b="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316" y="4057266"/>
            <a:ext cx="87440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latin typeface="Arial"/>
                <a:cs typeface="Arial"/>
              </a:rPr>
              <a:t>     Material </a:t>
            </a:r>
            <a:r>
              <a:rPr lang="de-DE" sz="1200" b="1" dirty="0" err="1" smtClean="0">
                <a:latin typeface="Arial"/>
                <a:cs typeface="Arial"/>
              </a:rPr>
              <a:t>Methods</a:t>
            </a:r>
            <a:endParaRPr lang="de-DE" sz="1200" b="1" dirty="0" smtClean="0">
              <a:latin typeface="Arial"/>
              <a:cs typeface="Arial"/>
            </a:endParaRPr>
          </a:p>
          <a:p>
            <a:endParaRPr lang="de-DE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Data </a:t>
            </a:r>
            <a:r>
              <a:rPr lang="en-US" sz="1200" b="1" dirty="0" smtClean="0">
                <a:latin typeface="Arial"/>
                <a:cs typeface="Arial"/>
              </a:rPr>
              <a:t>related to donation and transplantation activities </a:t>
            </a:r>
            <a:r>
              <a:rPr lang="en-US" sz="1200" b="1" dirty="0" smtClean="0">
                <a:latin typeface="Arial"/>
                <a:cs typeface="Arial"/>
              </a:rPr>
              <a:t>were prospectively collected for retrospective </a:t>
            </a:r>
            <a:r>
              <a:rPr lang="en-US" sz="1200" b="1" dirty="0" smtClean="0">
                <a:latin typeface="Arial"/>
                <a:cs typeface="Arial"/>
              </a:rPr>
              <a:t>retrieval </a:t>
            </a:r>
            <a:r>
              <a:rPr lang="en-US" sz="1200" b="1" dirty="0" smtClean="0">
                <a:latin typeface="Arial"/>
                <a:cs typeface="Arial"/>
              </a:rPr>
              <a:t>and  comparison with the annual </a:t>
            </a:r>
            <a:r>
              <a:rPr lang="en-US" sz="1200" b="1" dirty="0" smtClean="0">
                <a:latin typeface="Arial"/>
                <a:cs typeface="Arial"/>
              </a:rPr>
              <a:t>reports </a:t>
            </a:r>
            <a:r>
              <a:rPr lang="en-US" sz="1200" b="1" dirty="0" smtClean="0">
                <a:latin typeface="Arial"/>
                <a:cs typeface="Arial"/>
              </a:rPr>
              <a:t>of </a:t>
            </a:r>
            <a:r>
              <a:rPr lang="en-US" sz="1200" b="1" dirty="0" err="1" smtClean="0">
                <a:latin typeface="Arial"/>
                <a:cs typeface="Arial"/>
              </a:rPr>
              <a:t>Eurotransplant</a:t>
            </a:r>
            <a:r>
              <a:rPr lang="en-US" sz="1200" b="1" dirty="0" smtClean="0">
                <a:latin typeface="Arial"/>
                <a:cs typeface="Arial"/>
              </a:rPr>
              <a:t> organization </a:t>
            </a:r>
            <a:r>
              <a:rPr lang="en-US" sz="1200" b="1" dirty="0" smtClean="0">
                <a:latin typeface="Arial"/>
                <a:cs typeface="Arial"/>
              </a:rPr>
              <a:t>and Belgian Section of Transplant Coordinators</a:t>
            </a:r>
            <a:r>
              <a:rPr lang="en-US" sz="1200" b="1" dirty="0" smtClean="0">
                <a:latin typeface="Arial"/>
                <a:cs typeface="Arial"/>
              </a:rPr>
              <a:t>. </a:t>
            </a:r>
            <a:endParaRPr lang="en-US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 </a:t>
            </a:r>
          </a:p>
          <a:p>
            <a:r>
              <a:rPr lang="en-US" sz="1200" b="1" dirty="0" smtClean="0">
                <a:latin typeface="Arial"/>
                <a:cs typeface="Arial"/>
              </a:rPr>
              <a:t>D</a:t>
            </a:r>
            <a:r>
              <a:rPr lang="en-US" sz="1200" b="1" dirty="0" smtClean="0">
                <a:latin typeface="Arial"/>
                <a:cs typeface="Arial"/>
              </a:rPr>
              <a:t>ata  involving donation activity: number of referred </a:t>
            </a:r>
            <a:r>
              <a:rPr lang="en-US" sz="1200" b="1" dirty="0" smtClean="0">
                <a:latin typeface="Arial"/>
                <a:cs typeface="Arial"/>
              </a:rPr>
              <a:t>and effective </a:t>
            </a:r>
            <a:r>
              <a:rPr lang="en-US" sz="1200" b="1" dirty="0" smtClean="0">
                <a:latin typeface="Arial"/>
                <a:cs typeface="Arial"/>
              </a:rPr>
              <a:t>donors, conversion rate, percentage </a:t>
            </a:r>
            <a:r>
              <a:rPr lang="en-US" sz="1200" b="1" dirty="0" smtClean="0">
                <a:latin typeface="Arial"/>
                <a:cs typeface="Arial"/>
              </a:rPr>
              <a:t>of donation refusal, reasons </a:t>
            </a:r>
            <a:r>
              <a:rPr lang="en-US" sz="1200" b="1" dirty="0" smtClean="0">
                <a:latin typeface="Arial"/>
                <a:cs typeface="Arial"/>
              </a:rPr>
              <a:t>for </a:t>
            </a:r>
            <a:r>
              <a:rPr lang="en-US" sz="1200" b="1" dirty="0" smtClean="0">
                <a:latin typeface="Arial"/>
                <a:cs typeface="Arial"/>
              </a:rPr>
              <a:t>denial </a:t>
            </a:r>
            <a:r>
              <a:rPr lang="en-US" sz="1200" b="1" dirty="0" smtClean="0">
                <a:latin typeface="Arial"/>
                <a:cs typeface="Arial"/>
              </a:rPr>
              <a:t>of donation, </a:t>
            </a:r>
            <a:r>
              <a:rPr lang="en-US" sz="1200" b="1" dirty="0" smtClean="0">
                <a:latin typeface="Arial"/>
                <a:cs typeface="Arial"/>
              </a:rPr>
              <a:t>and </a:t>
            </a:r>
            <a:r>
              <a:rPr lang="en-US" sz="1200" b="1" dirty="0" smtClean="0">
                <a:latin typeface="Arial"/>
                <a:cs typeface="Arial"/>
              </a:rPr>
              <a:t>organ yield</a:t>
            </a:r>
            <a:r>
              <a:rPr lang="en-US" sz="1200" b="1" dirty="0" smtClean="0">
                <a:latin typeface="Arial"/>
                <a:cs typeface="Arial"/>
              </a:rPr>
              <a:t>.  </a:t>
            </a:r>
            <a:endParaRPr lang="en-US" sz="1200" b="1" dirty="0" smtClean="0">
              <a:latin typeface="Arial"/>
              <a:cs typeface="Arial"/>
            </a:endParaRPr>
          </a:p>
          <a:p>
            <a:endParaRPr lang="en-US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Donor </a:t>
            </a:r>
            <a:r>
              <a:rPr lang="en-US" sz="1200" b="1" dirty="0" err="1" smtClean="0">
                <a:latin typeface="Arial"/>
                <a:cs typeface="Arial"/>
              </a:rPr>
              <a:t>proﬁle</a:t>
            </a:r>
            <a:r>
              <a:rPr lang="en-US" sz="1200" b="1" dirty="0" smtClean="0">
                <a:latin typeface="Arial"/>
                <a:cs typeface="Arial"/>
              </a:rPr>
              <a:t>: age</a:t>
            </a:r>
            <a:r>
              <a:rPr lang="en-US" sz="1200" b="1" dirty="0" smtClean="0">
                <a:latin typeface="Arial"/>
                <a:cs typeface="Arial"/>
              </a:rPr>
              <a:t>, </a:t>
            </a:r>
            <a:r>
              <a:rPr lang="en-US" sz="1200" b="1" dirty="0" smtClean="0">
                <a:latin typeface="Arial"/>
                <a:cs typeface="Arial"/>
              </a:rPr>
              <a:t>gender</a:t>
            </a:r>
            <a:r>
              <a:rPr lang="en-US" sz="1200" b="1" dirty="0" smtClean="0">
                <a:latin typeface="Arial"/>
                <a:cs typeface="Arial"/>
              </a:rPr>
              <a:t>, </a:t>
            </a:r>
            <a:r>
              <a:rPr lang="en-US" sz="1200" b="1" dirty="0" smtClean="0">
                <a:latin typeface="Arial"/>
                <a:cs typeface="Arial"/>
              </a:rPr>
              <a:t>Maastricht </a:t>
            </a:r>
            <a:r>
              <a:rPr lang="en-US" sz="1200" b="1" dirty="0" smtClean="0">
                <a:latin typeface="Arial"/>
                <a:cs typeface="Arial"/>
              </a:rPr>
              <a:t>category, </a:t>
            </a:r>
            <a:r>
              <a:rPr lang="en-US" sz="1200" b="1" dirty="0" smtClean="0">
                <a:latin typeface="Arial"/>
                <a:cs typeface="Arial"/>
              </a:rPr>
              <a:t>donor origin</a:t>
            </a:r>
            <a:r>
              <a:rPr lang="en-US" sz="1200" b="1" dirty="0" smtClean="0">
                <a:latin typeface="Arial"/>
                <a:cs typeface="Arial"/>
              </a:rPr>
              <a:t>, </a:t>
            </a:r>
            <a:r>
              <a:rPr lang="en-US" sz="1200" b="1" dirty="0" smtClean="0">
                <a:latin typeface="Arial"/>
                <a:cs typeface="Arial"/>
              </a:rPr>
              <a:t>cause of donor death</a:t>
            </a:r>
            <a:r>
              <a:rPr lang="en-US" sz="1200" b="1" dirty="0" smtClean="0">
                <a:latin typeface="Arial"/>
                <a:cs typeface="Arial"/>
              </a:rPr>
              <a:t>, </a:t>
            </a:r>
            <a:r>
              <a:rPr lang="en-US" sz="1200" b="1" dirty="0" smtClean="0">
                <a:latin typeface="Arial"/>
                <a:cs typeface="Arial"/>
              </a:rPr>
              <a:t>time </a:t>
            </a:r>
            <a:r>
              <a:rPr lang="en-US" sz="1200" b="1" dirty="0" smtClean="0">
                <a:latin typeface="Arial"/>
                <a:cs typeface="Arial"/>
              </a:rPr>
              <a:t>from </a:t>
            </a:r>
            <a:r>
              <a:rPr lang="en-US" sz="1200" b="1" dirty="0" smtClean="0">
                <a:latin typeface="Arial"/>
                <a:cs typeface="Arial"/>
              </a:rPr>
              <a:t>ventilator switch-off  </a:t>
            </a:r>
            <a:r>
              <a:rPr lang="en-US" sz="1200" b="1" dirty="0" smtClean="0">
                <a:latin typeface="Arial"/>
                <a:cs typeface="Arial"/>
              </a:rPr>
              <a:t>to </a:t>
            </a:r>
            <a:r>
              <a:rPr lang="en-US" sz="1200" b="1" dirty="0" smtClean="0">
                <a:latin typeface="Arial"/>
                <a:cs typeface="Arial"/>
              </a:rPr>
              <a:t>cardiac arrest, time </a:t>
            </a:r>
            <a:r>
              <a:rPr lang="en-US" sz="1200" b="1" dirty="0" smtClean="0">
                <a:latin typeface="Arial"/>
                <a:cs typeface="Arial"/>
              </a:rPr>
              <a:t>from </a:t>
            </a:r>
            <a:r>
              <a:rPr lang="en-US" sz="1200" b="1" dirty="0" smtClean="0">
                <a:latin typeface="Arial"/>
                <a:cs typeface="Arial"/>
              </a:rPr>
              <a:t>cardiac </a:t>
            </a:r>
            <a:r>
              <a:rPr lang="en-US" sz="1200" b="1" dirty="0" smtClean="0">
                <a:latin typeface="Arial"/>
                <a:cs typeface="Arial"/>
              </a:rPr>
              <a:t>arrest to aortic cold perfusion, </a:t>
            </a:r>
            <a:r>
              <a:rPr lang="en-US" sz="1200" b="1" dirty="0" smtClean="0">
                <a:latin typeface="Arial"/>
                <a:cs typeface="Arial"/>
              </a:rPr>
              <a:t>and </a:t>
            </a:r>
            <a:r>
              <a:rPr lang="en-US" sz="1200" b="1" dirty="0" smtClean="0">
                <a:latin typeface="Arial"/>
                <a:cs typeface="Arial"/>
              </a:rPr>
              <a:t>total warm ischemia time (WIT</a:t>
            </a:r>
            <a:r>
              <a:rPr lang="en-US" sz="1200" b="1" dirty="0" smtClean="0">
                <a:latin typeface="Arial"/>
                <a:cs typeface="Arial"/>
              </a:rPr>
              <a:t>).  </a:t>
            </a:r>
          </a:p>
          <a:p>
            <a:endParaRPr lang="en-US" sz="1200" b="1" dirty="0" smtClean="0">
              <a:latin typeface="Arial"/>
              <a:cs typeface="Arial"/>
            </a:endParaRPr>
          </a:p>
          <a:p>
            <a:endParaRPr lang="de-DE" sz="1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 rot="10800000">
            <a:off x="0" y="-2"/>
            <a:ext cx="9144000" cy="1049596"/>
          </a:xfrm>
          <a:prstGeom prst="rect">
            <a:avLst/>
          </a:prstGeom>
          <a:solidFill>
            <a:srgbClr val="F970FC"/>
          </a:solidFill>
          <a:ln>
            <a:gradFill flip="none" rotWithShape="1">
              <a:gsLst>
                <a:gs pos="0">
                  <a:srgbClr val="FFFF00"/>
                </a:gs>
                <a:gs pos="73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Box 6"/>
          <p:cNvSpPr txBox="1"/>
          <p:nvPr/>
        </p:nvSpPr>
        <p:spPr>
          <a:xfrm>
            <a:off x="790481" y="-18126"/>
            <a:ext cx="8353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latin typeface="Arial"/>
                <a:cs typeface="Arial"/>
              </a:rPr>
              <a:t>DONATION AFTER CARDIAC DEATH (DCD) INCREASES </a:t>
            </a:r>
          </a:p>
          <a:p>
            <a:pPr algn="ctr"/>
            <a:r>
              <a:rPr lang="de-DE" b="1" dirty="0" smtClean="0">
                <a:latin typeface="Arial"/>
                <a:cs typeface="Arial"/>
              </a:rPr>
              <a:t>THE CADAVERIC DONOR POOL </a:t>
            </a:r>
            <a:endParaRPr lang="de-DE" b="1" dirty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0481" y="556520"/>
            <a:ext cx="8353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 smtClean="0">
                <a:latin typeface="Arial"/>
                <a:cs typeface="Arial"/>
              </a:rPr>
              <a:t>Le Dinh H, </a:t>
            </a:r>
            <a:r>
              <a:rPr lang="de-DE" sz="1400" b="1" dirty="0" err="1" smtClean="0">
                <a:latin typeface="Arial"/>
                <a:cs typeface="Arial"/>
              </a:rPr>
              <a:t>Detry</a:t>
            </a:r>
            <a:r>
              <a:rPr lang="de-DE" sz="1400" b="1" dirty="0" smtClean="0">
                <a:latin typeface="Arial"/>
                <a:cs typeface="Arial"/>
              </a:rPr>
              <a:t> O, de </a:t>
            </a:r>
            <a:r>
              <a:rPr lang="de-DE" sz="1400" b="1" dirty="0" err="1" smtClean="0">
                <a:latin typeface="Arial"/>
                <a:cs typeface="Arial"/>
              </a:rPr>
              <a:t>Roover</a:t>
            </a:r>
            <a:r>
              <a:rPr lang="de-DE" sz="1400" b="1" dirty="0" smtClean="0">
                <a:latin typeface="Arial"/>
                <a:cs typeface="Arial"/>
              </a:rPr>
              <a:t> A, Honoré P, Joris J, </a:t>
            </a:r>
            <a:r>
              <a:rPr lang="de-DE" sz="1400" b="1" dirty="0" err="1" smtClean="0">
                <a:latin typeface="Arial"/>
                <a:cs typeface="Arial"/>
              </a:rPr>
              <a:t>Ledoux</a:t>
            </a:r>
            <a:r>
              <a:rPr lang="de-DE" sz="1400" b="1" dirty="0" smtClean="0">
                <a:latin typeface="Arial"/>
                <a:cs typeface="Arial"/>
              </a:rPr>
              <a:t> D, </a:t>
            </a:r>
            <a:r>
              <a:rPr lang="de-DE" sz="1400" b="1" dirty="0" err="1" smtClean="0">
                <a:latin typeface="Arial"/>
                <a:cs typeface="Arial"/>
              </a:rPr>
              <a:t>Squifflet</a:t>
            </a:r>
            <a:r>
              <a:rPr lang="de-DE" sz="1400" b="1" dirty="0" smtClean="0">
                <a:latin typeface="Arial"/>
                <a:cs typeface="Arial"/>
              </a:rPr>
              <a:t> JP, </a:t>
            </a:r>
            <a:r>
              <a:rPr lang="de-DE" sz="1400" b="1" dirty="0" err="1" smtClean="0">
                <a:latin typeface="Arial"/>
                <a:cs typeface="Arial"/>
              </a:rPr>
              <a:t>Meurisse</a:t>
            </a:r>
            <a:r>
              <a:rPr lang="de-DE" sz="1400" b="1" dirty="0" smtClean="0">
                <a:latin typeface="Arial"/>
                <a:cs typeface="Arial"/>
              </a:rPr>
              <a:t> M </a:t>
            </a:r>
            <a:endParaRPr lang="de-DE" sz="1400" b="1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0482" y="783218"/>
            <a:ext cx="75938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latin typeface="Arial"/>
                <a:cs typeface="Arial"/>
              </a:rPr>
              <a:t>University  Hospital </a:t>
            </a:r>
            <a:r>
              <a:rPr lang="de-DE" sz="1200" b="1" dirty="0" err="1" smtClean="0">
                <a:latin typeface="Arial"/>
                <a:cs typeface="Arial"/>
              </a:rPr>
              <a:t>of</a:t>
            </a:r>
            <a:r>
              <a:rPr lang="de-DE" sz="1200" b="1" dirty="0" smtClean="0">
                <a:latin typeface="Arial"/>
                <a:cs typeface="Arial"/>
              </a:rPr>
              <a:t> </a:t>
            </a:r>
            <a:r>
              <a:rPr lang="de-DE" sz="1200" b="1" dirty="0" err="1" smtClean="0">
                <a:latin typeface="Arial"/>
                <a:cs typeface="Arial"/>
              </a:rPr>
              <a:t>Liège</a:t>
            </a:r>
            <a:r>
              <a:rPr lang="de-DE" sz="1200" b="1" dirty="0" smtClean="0">
                <a:latin typeface="Arial"/>
                <a:cs typeface="Arial"/>
              </a:rPr>
              <a:t>, University </a:t>
            </a:r>
            <a:r>
              <a:rPr lang="de-DE" sz="1200" b="1" dirty="0" err="1" smtClean="0">
                <a:latin typeface="Arial"/>
                <a:cs typeface="Arial"/>
              </a:rPr>
              <a:t>of</a:t>
            </a:r>
            <a:r>
              <a:rPr lang="de-DE" sz="1200" b="1" dirty="0" smtClean="0">
                <a:latin typeface="Arial"/>
                <a:cs typeface="Arial"/>
              </a:rPr>
              <a:t> </a:t>
            </a:r>
            <a:r>
              <a:rPr lang="de-DE" sz="1200" b="1" dirty="0" err="1" smtClean="0">
                <a:latin typeface="Arial"/>
                <a:cs typeface="Arial"/>
              </a:rPr>
              <a:t>Liège</a:t>
            </a:r>
            <a:r>
              <a:rPr lang="de-DE" sz="1200" b="1" dirty="0" smtClean="0">
                <a:latin typeface="Arial"/>
                <a:cs typeface="Arial"/>
              </a:rPr>
              <a:t>, </a:t>
            </a:r>
            <a:r>
              <a:rPr lang="de-DE" sz="1200" b="1" dirty="0" err="1">
                <a:latin typeface="Arial"/>
                <a:cs typeface="Arial"/>
              </a:rPr>
              <a:t>B</a:t>
            </a:r>
            <a:r>
              <a:rPr lang="de-DE" sz="1200" b="1" dirty="0" err="1" smtClean="0">
                <a:latin typeface="Arial"/>
                <a:cs typeface="Arial"/>
              </a:rPr>
              <a:t>elgium</a:t>
            </a:r>
            <a:r>
              <a:rPr lang="de-DE" sz="1200" b="1" dirty="0" smtClean="0">
                <a:latin typeface="Arial"/>
                <a:cs typeface="Arial"/>
              </a:rPr>
              <a:t> </a:t>
            </a:r>
            <a:endParaRPr lang="de-DE" sz="1200" b="1" dirty="0">
              <a:latin typeface="Arial"/>
              <a:cs typeface="Arial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3" y="15090"/>
            <a:ext cx="785028" cy="1046704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204227" y="1243967"/>
            <a:ext cx="8744036" cy="2666252"/>
          </a:xfrm>
          <a:prstGeom prst="roundRect">
            <a:avLst/>
          </a:prstGeom>
          <a:noFill/>
          <a:ln>
            <a:solidFill>
              <a:srgbClr val="F970FC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ounded Rectangle 15"/>
          <p:cNvSpPr/>
          <p:nvPr/>
        </p:nvSpPr>
        <p:spPr>
          <a:xfrm>
            <a:off x="236315" y="4057266"/>
            <a:ext cx="8744036" cy="2199149"/>
          </a:xfrm>
          <a:prstGeom prst="roundRect">
            <a:avLst/>
          </a:prstGeom>
          <a:noFill/>
          <a:ln>
            <a:solidFill>
              <a:srgbClr val="F970FC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0800000">
            <a:off x="0" y="6336441"/>
            <a:ext cx="9144000" cy="505366"/>
          </a:xfrm>
          <a:prstGeom prst="rect">
            <a:avLst/>
          </a:prstGeom>
          <a:gradFill flip="none" rotWithShape="1">
            <a:gsLst>
              <a:gs pos="0">
                <a:srgbClr val="F970FC"/>
              </a:gs>
              <a:gs pos="73000">
                <a:srgbClr val="FFFFFF"/>
              </a:gs>
            </a:gsLst>
            <a:lin ang="0" scaled="1"/>
            <a:tileRect/>
          </a:gradFill>
          <a:ln>
            <a:gradFill flip="none" rotWithShape="1">
              <a:gsLst>
                <a:gs pos="0">
                  <a:srgbClr val="F970FC"/>
                </a:gs>
                <a:gs pos="73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Picture 3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53" y="6336442"/>
            <a:ext cx="1254250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859809" y="152582"/>
            <a:ext cx="80884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err="1" smtClean="0">
                <a:latin typeface="Arial"/>
                <a:cs typeface="Arial"/>
              </a:rPr>
              <a:t>Results</a:t>
            </a:r>
            <a:endParaRPr lang="de-DE" sz="1200" b="1" dirty="0">
              <a:latin typeface="Arial"/>
              <a:cs typeface="Arial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04227" y="142537"/>
            <a:ext cx="8744036" cy="6012494"/>
          </a:xfrm>
          <a:prstGeom prst="roundRect">
            <a:avLst/>
          </a:prstGeom>
          <a:noFill/>
          <a:ln>
            <a:solidFill>
              <a:srgbClr val="F970FC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245170" y="661598"/>
          <a:ext cx="4203837" cy="2401123"/>
        </p:xfrm>
        <a:graphic>
          <a:graphicData uri="http://schemas.openxmlformats.org/presentationml/2006/ole">
            <p:oleObj spid="_x0000_s2049" name="Graphique" r:id="rId4" imgW="5372033" imgH="3067185" progId="MSGraph.Chart.8">
              <p:embed/>
            </p:oleObj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614102" y="429904"/>
          <a:ext cx="3997642" cy="2660113"/>
        </p:xfrm>
        <a:graphic>
          <a:graphicData uri="http://schemas.openxmlformats.org/presentationml/2006/ole">
            <p:oleObj spid="_x0000_s2051" name="Graphique" r:id="rId5" imgW="5114976" imgH="3400357" progId="MSGraph.Chart.8">
              <p:embed/>
            </p:oleObj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477673" y="3222454"/>
          <a:ext cx="3684894" cy="2673378"/>
        </p:xfrm>
        <a:graphic>
          <a:graphicData uri="http://schemas.openxmlformats.org/drawingml/2006/table">
            <a:tbl>
              <a:tblPr/>
              <a:tblGrid>
                <a:gridCol w="1712901"/>
                <a:gridCol w="1132189"/>
                <a:gridCol w="839804"/>
              </a:tblGrid>
              <a:tr h="2755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Donor characteristics</a:t>
                      </a:r>
                      <a:endParaRPr lang="fr-F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Mean/Percentage</a:t>
                      </a:r>
                      <a:endParaRPr lang="fr-F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Range</a:t>
                      </a:r>
                      <a:endParaRPr lang="fr-F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2664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latin typeface="Times New Roman"/>
                          <a:ea typeface="Calibri"/>
                          <a:cs typeface="Times New Roman"/>
                        </a:rPr>
                        <a:t>Age (years)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54.6</a:t>
                      </a: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 ± 15.8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3 - 83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57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Age category (%)         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&lt;40 years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40-59 years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≥60 years</a:t>
                      </a:r>
                      <a:endParaRPr lang="fr-F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15.1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40.8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44.1</a:t>
                      </a:r>
                      <a:endParaRPr lang="fr-F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3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latin typeface="Times New Roman"/>
                          <a:ea typeface="Calibri"/>
                          <a:cs typeface="Times New Roman"/>
                        </a:rPr>
                        <a:t>Gender (male / female, %)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74.2 / 25.8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2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Donor category (%)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Maastricht category III</a:t>
                      </a:r>
                      <a:endParaRPr lang="fr-F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Maastricht category V 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4837225" y="3222454"/>
          <a:ext cx="3801815" cy="2673379"/>
        </p:xfrm>
        <a:graphic>
          <a:graphicData uri="http://schemas.openxmlformats.org/drawingml/2006/table">
            <a:tbl>
              <a:tblPr/>
              <a:tblGrid>
                <a:gridCol w="1918417"/>
                <a:gridCol w="1091821"/>
                <a:gridCol w="791577"/>
              </a:tblGrid>
              <a:tr h="263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Donor characteristics</a:t>
                      </a:r>
                      <a:endParaRPr lang="fr-F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Mean/Percentage</a:t>
                      </a:r>
                      <a:endParaRPr lang="fr-F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Range</a:t>
                      </a:r>
                      <a:endParaRPr lang="fr-FR" sz="1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</a:tr>
              <a:tr h="158384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Cause of death (%)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Cranial trauma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Cerebral vascular accident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Anoxia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Suicide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Other causes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16.1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26.9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47.3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7.5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2.2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Agonal</a:t>
                      </a:r>
                      <a:r>
                        <a:rPr lang="en-GB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 time (</a:t>
                      </a: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min)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10.6 </a:t>
                      </a: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± 6.4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Times New Roman"/>
                          <a:ea typeface="Calibri"/>
                          <a:cs typeface="Times New Roman"/>
                        </a:rPr>
                        <a:t>1 - 30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Asystolic</a:t>
                      </a:r>
                      <a:r>
                        <a:rPr lang="en-US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 time (</a:t>
                      </a:r>
                      <a:r>
                        <a:rPr lang="en-US" sz="1000" b="1" dirty="0">
                          <a:latin typeface="Times New Roman"/>
                          <a:ea typeface="Calibri"/>
                          <a:cs typeface="Times New Roman"/>
                        </a:rPr>
                        <a:t>min)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8.9</a:t>
                      </a: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 ± 2.4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 anchorCtr="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3 - 16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 anchorCtr="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9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Total WIT</a:t>
                      </a:r>
                      <a:r>
                        <a:rPr lang="en-GB" sz="1000" b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00" b="1" dirty="0" smtClean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GB" sz="1000" b="1" dirty="0">
                          <a:latin typeface="Times New Roman"/>
                          <a:ea typeface="Calibri"/>
                          <a:cs typeface="Times New Roman"/>
                        </a:rPr>
                        <a:t>min)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19.5</a:t>
                      </a: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 ± 6.8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Calibri"/>
                          <a:cs typeface="Times New Roman"/>
                        </a:rPr>
                        <a:t>6 - 39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034" marR="3503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3862315" y="66159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>
                <a:solidFill>
                  <a:srgbClr val="FF0000"/>
                </a:solidFill>
              </a:rPr>
              <a:t>54</a:t>
            </a:r>
            <a:endParaRPr lang="fr-FR" sz="1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0800000">
            <a:off x="0" y="6336441"/>
            <a:ext cx="9144000" cy="505366"/>
          </a:xfrm>
          <a:prstGeom prst="rect">
            <a:avLst/>
          </a:prstGeom>
          <a:gradFill flip="none" rotWithShape="1">
            <a:gsLst>
              <a:gs pos="0">
                <a:srgbClr val="F970FC"/>
              </a:gs>
              <a:gs pos="73000">
                <a:srgbClr val="FFFFFF"/>
              </a:gs>
            </a:gsLst>
            <a:lin ang="0" scaled="1"/>
            <a:tileRect/>
          </a:gradFill>
          <a:ln>
            <a:gradFill flip="none" rotWithShape="1">
              <a:gsLst>
                <a:gs pos="0">
                  <a:srgbClr val="F970FC"/>
                </a:gs>
                <a:gs pos="73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Picture 3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53" y="6336442"/>
            <a:ext cx="1254250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36315" y="312268"/>
            <a:ext cx="87119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latin typeface="Arial"/>
                <a:cs typeface="Arial"/>
              </a:rPr>
              <a:t>        </a:t>
            </a:r>
            <a:r>
              <a:rPr lang="de-DE" sz="1200" b="1" dirty="0" err="1" smtClean="0">
                <a:latin typeface="Arial"/>
                <a:cs typeface="Arial"/>
              </a:rPr>
              <a:t>Results</a:t>
            </a:r>
            <a:endParaRPr lang="de-DE" sz="1200" b="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963" y="4029498"/>
            <a:ext cx="87119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>
                <a:latin typeface="Arial"/>
                <a:cs typeface="Arial"/>
              </a:rPr>
              <a:t>    </a:t>
            </a:r>
            <a:r>
              <a:rPr lang="de-DE" sz="1200" b="1" dirty="0" err="1" smtClean="0">
                <a:latin typeface="Arial"/>
                <a:cs typeface="Arial"/>
              </a:rPr>
              <a:t>Discussion</a:t>
            </a:r>
            <a:endParaRPr lang="de-DE" sz="1200" b="1" dirty="0" smtClean="0">
              <a:latin typeface="Arial"/>
              <a:cs typeface="Arial"/>
            </a:endParaRPr>
          </a:p>
          <a:p>
            <a:endParaRPr lang="de-DE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DCD </a:t>
            </a:r>
            <a:r>
              <a:rPr lang="en-US" sz="1200" b="1" dirty="0" smtClean="0">
                <a:latin typeface="Arial"/>
                <a:cs typeface="Arial"/>
              </a:rPr>
              <a:t>donors enlarged the total DD pool </a:t>
            </a:r>
            <a:r>
              <a:rPr lang="en-US" sz="1200" b="1" dirty="0" smtClean="0">
                <a:latin typeface="Arial"/>
                <a:cs typeface="Arial"/>
              </a:rPr>
              <a:t>without  </a:t>
            </a:r>
            <a:r>
              <a:rPr lang="en-US" sz="1200" b="1" dirty="0" smtClean="0">
                <a:latin typeface="Arial"/>
                <a:cs typeface="Arial"/>
              </a:rPr>
              <a:t>compromising the </a:t>
            </a:r>
            <a:r>
              <a:rPr lang="en-US" sz="1200" b="1" dirty="0" smtClean="0">
                <a:latin typeface="Arial"/>
                <a:cs typeface="Arial"/>
              </a:rPr>
              <a:t>development </a:t>
            </a:r>
            <a:r>
              <a:rPr lang="en-US" sz="1200" b="1" dirty="0" smtClean="0">
                <a:latin typeface="Arial"/>
                <a:cs typeface="Arial"/>
              </a:rPr>
              <a:t>of an existing DBD program.</a:t>
            </a:r>
          </a:p>
          <a:p>
            <a:endParaRPr lang="en-US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I</a:t>
            </a:r>
            <a:r>
              <a:rPr lang="en-US" sz="1200" b="1" dirty="0" smtClean="0">
                <a:latin typeface="Arial"/>
                <a:cs typeface="Arial"/>
              </a:rPr>
              <a:t>n </a:t>
            </a:r>
            <a:r>
              <a:rPr lang="en-US" sz="1200" b="1" dirty="0" err="1" smtClean="0">
                <a:latin typeface="Arial"/>
                <a:cs typeface="Arial"/>
              </a:rPr>
              <a:t>Liège</a:t>
            </a:r>
            <a:r>
              <a:rPr lang="en-US" sz="1200" b="1" dirty="0" smtClean="0">
                <a:latin typeface="Arial"/>
                <a:cs typeface="Arial"/>
              </a:rPr>
              <a:t> </a:t>
            </a:r>
            <a:r>
              <a:rPr lang="en-US" sz="1200" b="1" dirty="0" smtClean="0">
                <a:latin typeface="Arial"/>
                <a:cs typeface="Arial"/>
              </a:rPr>
              <a:t>region: </a:t>
            </a:r>
            <a:r>
              <a:rPr lang="en-US" sz="1200" b="1" dirty="0" smtClean="0">
                <a:latin typeface="Arial"/>
                <a:cs typeface="Arial"/>
              </a:rPr>
              <a:t>only 37% of the potential DCD donors were referred </a:t>
            </a:r>
            <a:r>
              <a:rPr lang="en-US" sz="1200" b="1" dirty="0" smtClean="0">
                <a:latin typeface="Arial"/>
                <a:cs typeface="Arial"/>
              </a:rPr>
              <a:t>for </a:t>
            </a:r>
            <a:r>
              <a:rPr lang="en-US" sz="1200" b="1" dirty="0" smtClean="0">
                <a:latin typeface="Arial"/>
                <a:cs typeface="Arial"/>
              </a:rPr>
              <a:t>organ donation in comparison to 67.2% of the DBD counterparts. Among various </a:t>
            </a:r>
            <a:r>
              <a:rPr lang="en-US" sz="1200" b="1" dirty="0" smtClean="0">
                <a:latin typeface="Arial"/>
                <a:cs typeface="Arial"/>
              </a:rPr>
              <a:t>reasons of  </a:t>
            </a:r>
            <a:r>
              <a:rPr lang="en-US" sz="1200" b="1" dirty="0" smtClean="0">
                <a:latin typeface="Arial"/>
                <a:cs typeface="Arial"/>
              </a:rPr>
              <a:t>non-referral, </a:t>
            </a:r>
            <a:r>
              <a:rPr lang="en-US" sz="1200" b="1" dirty="0" smtClean="0">
                <a:latin typeface="Arial"/>
                <a:cs typeface="Arial"/>
              </a:rPr>
              <a:t>the </a:t>
            </a:r>
            <a:r>
              <a:rPr lang="en-US" sz="1200" b="1" dirty="0" smtClean="0">
                <a:latin typeface="Arial"/>
                <a:cs typeface="Arial"/>
              </a:rPr>
              <a:t>lack </a:t>
            </a:r>
            <a:r>
              <a:rPr lang="en-US" sz="1200" b="1" dirty="0" smtClean="0">
                <a:latin typeface="Arial"/>
                <a:cs typeface="Arial"/>
              </a:rPr>
              <a:t>of awareness of the DCD </a:t>
            </a:r>
            <a:r>
              <a:rPr lang="en-US" sz="1200" b="1" dirty="0" smtClean="0">
                <a:latin typeface="Arial"/>
                <a:cs typeface="Arial"/>
              </a:rPr>
              <a:t>donor </a:t>
            </a:r>
            <a:r>
              <a:rPr lang="en-US" sz="1200" b="1" dirty="0" smtClean="0">
                <a:latin typeface="Arial"/>
                <a:cs typeface="Arial"/>
              </a:rPr>
              <a:t> suitability </a:t>
            </a:r>
            <a:r>
              <a:rPr lang="en-US" sz="1200" b="1" dirty="0" smtClean="0">
                <a:latin typeface="Arial"/>
                <a:cs typeface="Arial"/>
              </a:rPr>
              <a:t>for  </a:t>
            </a:r>
            <a:r>
              <a:rPr lang="en-US" sz="1200" b="1" dirty="0" smtClean="0">
                <a:latin typeface="Arial"/>
                <a:cs typeface="Arial"/>
              </a:rPr>
              <a:t>transplantation was attributed </a:t>
            </a:r>
            <a:r>
              <a:rPr lang="en-US" sz="1200" b="1" dirty="0" smtClean="0">
                <a:latin typeface="Arial"/>
                <a:cs typeface="Arial"/>
              </a:rPr>
              <a:t>to 37% of </a:t>
            </a:r>
            <a:r>
              <a:rPr lang="en-US" sz="1200" b="1" dirty="0" smtClean="0">
                <a:latin typeface="Arial"/>
                <a:cs typeface="Arial"/>
              </a:rPr>
              <a:t>cases.</a:t>
            </a:r>
          </a:p>
          <a:p>
            <a:endParaRPr lang="en-US" sz="1200" b="1" dirty="0" smtClean="0">
              <a:latin typeface="Arial"/>
              <a:cs typeface="Arial"/>
            </a:endParaRPr>
          </a:p>
          <a:p>
            <a:r>
              <a:rPr lang="en-US" sz="1200" b="1" dirty="0" smtClean="0">
                <a:latin typeface="Arial"/>
                <a:cs typeface="Arial"/>
              </a:rPr>
              <a:t>T</a:t>
            </a:r>
            <a:r>
              <a:rPr lang="en-US" sz="1200" b="1" dirty="0" smtClean="0">
                <a:latin typeface="Arial"/>
                <a:cs typeface="Arial"/>
              </a:rPr>
              <a:t>herefore</a:t>
            </a:r>
            <a:r>
              <a:rPr lang="en-US" sz="1200" b="1" dirty="0" smtClean="0">
                <a:latin typeface="Arial"/>
                <a:cs typeface="Arial"/>
              </a:rPr>
              <a:t>, the </a:t>
            </a:r>
            <a:r>
              <a:rPr lang="en-US" sz="1200" b="1" dirty="0" smtClean="0">
                <a:latin typeface="Arial"/>
                <a:cs typeface="Arial"/>
              </a:rPr>
              <a:t>potential </a:t>
            </a:r>
            <a:r>
              <a:rPr lang="en-US" sz="1200" b="1" dirty="0" smtClean="0">
                <a:latin typeface="Arial"/>
                <a:cs typeface="Arial"/>
              </a:rPr>
              <a:t>DCD pool is still underused and appears </a:t>
            </a:r>
            <a:r>
              <a:rPr lang="en-US" sz="1200" b="1" dirty="0" smtClean="0">
                <a:latin typeface="Arial"/>
                <a:cs typeface="Arial"/>
              </a:rPr>
              <a:t>as </a:t>
            </a:r>
            <a:r>
              <a:rPr lang="en-US" sz="1200" b="1" dirty="0" smtClean="0">
                <a:latin typeface="Arial"/>
                <a:cs typeface="Arial"/>
              </a:rPr>
              <a:t>a valuable donor source </a:t>
            </a:r>
            <a:r>
              <a:rPr lang="en-US" sz="1200" b="1" dirty="0" smtClean="0">
                <a:latin typeface="Arial"/>
                <a:cs typeface="Arial"/>
              </a:rPr>
              <a:t>for </a:t>
            </a:r>
            <a:r>
              <a:rPr lang="en-US" sz="1200" b="1" dirty="0" smtClean="0">
                <a:latin typeface="Arial"/>
                <a:cs typeface="Arial"/>
              </a:rPr>
              <a:t>transplantation. </a:t>
            </a:r>
            <a:endParaRPr lang="de-DE" sz="1200" b="1" dirty="0">
              <a:latin typeface="Arial"/>
              <a:cs typeface="Arial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4227" y="285075"/>
            <a:ext cx="8744036" cy="3560354"/>
          </a:xfrm>
          <a:prstGeom prst="roundRect">
            <a:avLst/>
          </a:prstGeom>
          <a:noFill/>
          <a:ln>
            <a:solidFill>
              <a:srgbClr val="F970FC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ounded Rectangle 7"/>
          <p:cNvSpPr/>
          <p:nvPr/>
        </p:nvSpPr>
        <p:spPr>
          <a:xfrm>
            <a:off x="236315" y="4005804"/>
            <a:ext cx="8744036" cy="2185821"/>
          </a:xfrm>
          <a:prstGeom prst="roundRect">
            <a:avLst/>
          </a:prstGeom>
          <a:noFill/>
          <a:ln>
            <a:solidFill>
              <a:srgbClr val="F970FC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33817" y="791571"/>
          <a:ext cx="4193390" cy="2717798"/>
        </p:xfrm>
        <a:graphic>
          <a:graphicData uri="http://schemas.openxmlformats.org/presentationml/2006/ole">
            <p:oleObj spid="_x0000_s1025" name="Graphique" r:id="rId4" imgW="5334000" imgH="3457643" progId="MSGraph.Chart.8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603717" y="753043"/>
          <a:ext cx="4130852" cy="2756326"/>
        </p:xfrm>
        <a:graphic>
          <a:graphicData uri="http://schemas.openxmlformats.org/presentationml/2006/ole">
            <p:oleObj spid="_x0000_s1027" name="Graphique" r:id="rId5" imgW="5438657" imgH="3619500" progId="MSGraph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483</Words>
  <Application>Microsoft Office PowerPoint</Application>
  <PresentationFormat>Affichage à l'écran (4:3)</PresentationFormat>
  <Paragraphs>76</Paragraphs>
  <Slides>3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5" baseType="lpstr">
      <vt:lpstr>Office Theme</vt:lpstr>
      <vt:lpstr>Graphique Microsoft Graph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Sucher</dc:creator>
  <cp:lastModifiedBy>TNT</cp:lastModifiedBy>
  <cp:revision>50</cp:revision>
  <cp:lastPrinted>2013-06-13T08:09:07Z</cp:lastPrinted>
  <dcterms:created xsi:type="dcterms:W3CDTF">2013-05-08T23:04:11Z</dcterms:created>
  <dcterms:modified xsi:type="dcterms:W3CDTF">2013-06-30T15:43:32Z</dcterms:modified>
</cp:coreProperties>
</file>