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62" r:id="rId12"/>
    <p:sldId id="263" r:id="rId13"/>
    <p:sldId id="264" r:id="rId14"/>
    <p:sldId id="265" r:id="rId15"/>
    <p:sldId id="267" r:id="rId16"/>
    <p:sldId id="270" r:id="rId17"/>
    <p:sldId id="268" r:id="rId18"/>
    <p:sldId id="269" r:id="rId1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08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8A03B-55E9-9C49-8F83-FC541C558BBC}" type="datetimeFigureOut">
              <a:rPr lang="fr-FR" smtClean="0"/>
              <a:pPr/>
              <a:t>9/12/13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745B-BEEB-AB49-A581-026446FC1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30422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Activité</a:t>
            </a:r>
            <a:r>
              <a:rPr lang="en-US" dirty="0" smtClean="0">
                <a:solidFill>
                  <a:schemeClr val="bg1"/>
                </a:solidFill>
              </a:rPr>
              <a:t> physique et maladies </a:t>
            </a:r>
            <a:r>
              <a:rPr lang="en-US" dirty="0" err="1" smtClean="0">
                <a:solidFill>
                  <a:schemeClr val="bg1"/>
                </a:solidFill>
              </a:rPr>
              <a:t>neuromusculaires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 Wang</a:t>
            </a:r>
          </a:p>
          <a:p>
            <a:r>
              <a:rPr lang="en-US" b="1" dirty="0" err="1" smtClean="0">
                <a:solidFill>
                  <a:srgbClr val="FFFF00"/>
                </a:solidFill>
              </a:rPr>
              <a:t>Glem</a:t>
            </a:r>
            <a:r>
              <a:rPr lang="en-US" b="1" dirty="0" smtClean="0">
                <a:solidFill>
                  <a:srgbClr val="FFFF00"/>
                </a:solidFill>
              </a:rPr>
              <a:t> du 12/12/13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52322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Maladie de Steinert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(Orngreen </a:t>
            </a:r>
            <a:r>
              <a:rPr lang="fr-BE" sz="2400" i="1" dirty="0" smtClean="0">
                <a:solidFill>
                  <a:srgbClr val="FFFFFF"/>
                </a:solidFill>
                <a:latin typeface="Cambria"/>
                <a:cs typeface="Cambria"/>
              </a:rPr>
              <a:t>et al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, 2005)	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9831" y="2893945"/>
            <a:ext cx="2638374" cy="35052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869" y="2893945"/>
            <a:ext cx="4518752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1850249"/>
            <a:ext cx="8652805" cy="4955203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Autres approches</a:t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exercices ciblés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dorsiflexion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de la cheville dans les CMT, 		muscles intrinsèques de la main dans la maladie de Steinert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les massages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réduction de la spasticité et des douleurs 			dans la SLA 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rééducation assistée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pour diminuer le poids du corps ou 			du membre entrainé : hydrothérapie, harnais, robotique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err="1" smtClean="0">
                <a:solidFill>
                  <a:srgbClr val="FFFFFF"/>
                </a:solidFill>
                <a:latin typeface="Cambria"/>
                <a:cs typeface="Cambria"/>
              </a:rPr>
              <a:t>électroneuromyostimulations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err="1" smtClean="0">
                <a:solidFill>
                  <a:srgbClr val="FFFFFF"/>
                </a:solidFill>
                <a:latin typeface="Cambria"/>
                <a:cs typeface="Cambria"/>
              </a:rPr>
              <a:t>supplémentation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albuterol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, coenzyme Q, antioxydants, 			créatine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451200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Recommandations:</a:t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entrainement physique avec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prudence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et en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concertation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avec le personnel soignant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maladies de la jonction neuromusculaire et myopathies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métaboliques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combiner et alterner (des J ≠) musculation 		(augmentation très progressive du nb de répétions) et les 		exercices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sous-maximaux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d’endurance (65% de la FC max)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maladies du motoneurones et dystrophies musculaires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			endurance, exercices ciblés, rééducation respiratoire et 			rééducation assistée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1778357"/>
            <a:ext cx="8652805" cy="495622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  <a:t>Recommandations:</a:t>
            </a:r>
            <a:b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2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2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sous le seuil douloureux</a:t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	-	CPK et </a:t>
            </a:r>
            <a:r>
              <a:rPr lang="fr-FR" sz="2200" dirty="0" err="1" smtClean="0">
                <a:solidFill>
                  <a:srgbClr val="FFFFFF"/>
                </a:solidFill>
                <a:latin typeface="Cambria"/>
                <a:cs typeface="Cambria"/>
              </a:rPr>
              <a:t>myoglobinurie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endParaRPr lang="fr-FR" sz="2200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FR" sz="2200" b="1" dirty="0" smtClean="0">
                <a:solidFill>
                  <a:srgbClr val="F79646"/>
                </a:solidFill>
                <a:latin typeface="Cambria"/>
                <a:cs typeface="Cambria"/>
              </a:rPr>
              <a:t>Conseils pour les travaux scientifiques à venir: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groupes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les plus 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homogènes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possible : âge, diagnostic et 				stade de la maladie</a:t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études longitudinales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sur une 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longue période de temps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(1 an 			pour les pathologies lentement évolutives)</a:t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ralentissement de la progression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de la maladie &gt; augmentation 		de la force</a:t>
            </a:r>
            <a:b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standardiser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les paramètres d’étude : </a:t>
            </a:r>
            <a:r>
              <a:rPr lang="fr-FR" sz="2200" u="sng" dirty="0" smtClean="0">
                <a:solidFill>
                  <a:srgbClr val="FFFFFF"/>
                </a:solidFill>
                <a:latin typeface="Cambria"/>
                <a:cs typeface="Cambria"/>
              </a:rPr>
              <a:t>quantitatif</a:t>
            </a:r>
            <a:r>
              <a:rPr lang="fr-FR" sz="2200" dirty="0" smtClean="0">
                <a:solidFill>
                  <a:srgbClr val="FFFFFF"/>
                </a:solidFill>
                <a:latin typeface="Cambria"/>
                <a:cs typeface="Cambria"/>
              </a:rPr>
              <a:t> &gt; </a:t>
            </a:r>
            <a:r>
              <a:rPr lang="fr-FR" sz="2200" dirty="0" err="1" smtClean="0">
                <a:solidFill>
                  <a:srgbClr val="FFFFFF"/>
                </a:solidFill>
                <a:latin typeface="Cambria"/>
                <a:cs typeface="Cambria"/>
              </a:rPr>
              <a:t>qualitattif</a:t>
            </a:r>
            <a:endParaRPr lang="fr-BE" sz="22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167741"/>
            <a:ext cx="8652805" cy="53984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Questions des patients:</a:t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activité physique ?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port ?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vivre le plus « normalement » possible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bouger sans excès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limiter le sport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endParaRPr lang="fr-FR" sz="2400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FR" sz="2400" b="1" dirty="0" smtClean="0">
                <a:solidFill>
                  <a:srgbClr val="F79646"/>
                </a:solidFill>
                <a:latin typeface="Cambria"/>
                <a:cs typeface="Cambria"/>
              </a:rPr>
              <a:t>Risques de répondre de façon trop évasive: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renforcer le déni par rapport à la limitation physique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encourager la passivité et la sédentarisation progressive 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-&gt; déconditionnement musculaire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-&gt; obésité, syndrome métabolique, fatigue, arthrose, 				ostéoporose, insomnie, anxiété, dépression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67323"/>
            <a:ext cx="9144000" cy="11906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469" y="6004909"/>
            <a:ext cx="2527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Cambria"/>
                <a:cs typeface="Cambria"/>
              </a:rPr>
              <a:t>COMMENTAIRES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3739957" y="1701398"/>
            <a:ext cx="37188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  <a:latin typeface="Cambria"/>
                <a:cs typeface="Cambria"/>
              </a:rPr>
              <a:t>Ne pas « épuiser » la musculature </a:t>
            </a:r>
            <a:br>
              <a:rPr lang="fr-FR" b="1" dirty="0" smtClean="0">
                <a:solidFill>
                  <a:srgbClr val="FFFF00"/>
                </a:solidFill>
                <a:latin typeface="Cambria"/>
                <a:cs typeface="Cambria"/>
              </a:rPr>
            </a:br>
            <a:r>
              <a:rPr lang="fr-FR" b="1" dirty="0" smtClean="0">
                <a:solidFill>
                  <a:srgbClr val="FFFF00"/>
                </a:solidFill>
                <a:latin typeface="Cambria"/>
                <a:cs typeface="Cambria"/>
              </a:rPr>
              <a:t>qui reste fonctionnelle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9" name="Parenthèse fermante 8"/>
          <p:cNvSpPr/>
          <p:nvPr/>
        </p:nvSpPr>
        <p:spPr>
          <a:xfrm>
            <a:off x="3604811" y="1677434"/>
            <a:ext cx="73152" cy="742862"/>
          </a:xfrm>
          <a:prstGeom prst="rightBracke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155745" y="467291"/>
            <a:ext cx="8988255" cy="362150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3200" b="1" dirty="0" smtClean="0">
                <a:solidFill>
                  <a:schemeClr val="accent6"/>
                </a:solidFill>
                <a:latin typeface="Cambria"/>
                <a:cs typeface="Cambria"/>
              </a:rPr>
              <a:t>Un esprit sain dans un corps </a:t>
            </a:r>
            <a:br>
              <a:rPr lang="fr-BE" sz="32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3200" b="1" dirty="0" smtClean="0">
                <a:solidFill>
                  <a:schemeClr val="accent6"/>
                </a:solidFill>
                <a:latin typeface="Cambria"/>
                <a:cs typeface="Cambria"/>
              </a:rPr>
              <a:t>	</a:t>
            </a:r>
            <a:r>
              <a:rPr lang="fr-BE" sz="3200" b="1" dirty="0" smtClean="0">
                <a:solidFill>
                  <a:schemeClr val="bg1"/>
                </a:solidFill>
                <a:latin typeface="Cambria"/>
                <a:cs typeface="Cambria"/>
              </a:rPr>
              <a:t>sain</a:t>
            </a:r>
            <a:r>
              <a:rPr lang="fr-BE" sz="3200" b="1" dirty="0" smtClean="0">
                <a:solidFill>
                  <a:schemeClr val="accent6"/>
                </a:solidFill>
                <a:latin typeface="Cambria"/>
                <a:cs typeface="Cambria"/>
              </a:rPr>
              <a:t/>
            </a:r>
            <a:br>
              <a:rPr lang="fr-BE" sz="32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3200" b="1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endParaRPr lang="fr-FR" sz="3200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FR" sz="3200" b="1" dirty="0" smtClean="0">
                <a:solidFill>
                  <a:srgbClr val="F79646"/>
                </a:solidFill>
                <a:latin typeface="Cambria"/>
                <a:cs typeface="Cambria"/>
              </a:rPr>
              <a:t>Une bonne qualité de vie dans un corps 	</a:t>
            </a:r>
            <a:r>
              <a:rPr lang="fr-FR" sz="3200" b="1" dirty="0" smtClean="0">
                <a:solidFill>
                  <a:srgbClr val="FFFFFF"/>
                </a:solidFill>
                <a:latin typeface="Cambria"/>
                <a:cs typeface="Cambria"/>
              </a:rPr>
              <a:t>malade</a:t>
            </a:r>
            <a:r>
              <a:rPr lang="fr-FR" sz="32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32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32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endParaRPr lang="fr-FR" sz="32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667323"/>
            <a:ext cx="9144000" cy="11906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469" y="6004909"/>
            <a:ext cx="2527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Cambria"/>
                <a:cs typeface="Cambria"/>
              </a:rPr>
              <a:t>COMMENTAIRES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155745" y="467291"/>
            <a:ext cx="8988255" cy="53984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Le message:</a:t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nous devons nous préoccuper davantage de la condition 			      physique de nos malades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moyen efficace de leur procurer une meilleure qualité de vie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sans oublier le facteur humain/affectif de la prise en charge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endParaRPr lang="fr-FR" sz="2400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FR" sz="2400" b="1" dirty="0" smtClean="0">
                <a:solidFill>
                  <a:srgbClr val="F79646"/>
                </a:solidFill>
                <a:latin typeface="Cambria"/>
                <a:cs typeface="Cambria"/>
              </a:rPr>
              <a:t>Les limitations: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musculation en mode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excentrique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-&gt; effets délétères 				     (dystrophie musculaire) -&gt; à éviter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musculation en mode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concentrique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ne pas dépasser 30% 		     de la charge maximale supportée par le patient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67323"/>
            <a:ext cx="9144000" cy="11906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469" y="6004909"/>
            <a:ext cx="2527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Cambria"/>
                <a:cs typeface="Cambria"/>
              </a:rPr>
              <a:t>COMMENTAIRES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191705"/>
            <a:ext cx="8652805" cy="580466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  <a:t>Revues « Cochrane »:</a:t>
            </a:r>
            <a:b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2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il manque d’études contrôlées randomisées impliquant un 		nombre suffisant de patients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RC échouent à démontrer l’effet bénéfique de l’activité 			physique dans des pathologies telles que les maladies du 		motoneurone (2013) et les neuropathies périphériques 			(2004)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la dernière mise à jour (2013) dans le cadre des maladies 		musculaires : uniquement des les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myopathies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		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mitochondriales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-&gt;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augmentation de la capacité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	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d’endurance </a:t>
            </a:r>
            <a:r>
              <a:rPr lang="fr-FR" sz="2400" u="sng" dirty="0" err="1" smtClean="0">
                <a:solidFill>
                  <a:srgbClr val="FFFFFF"/>
                </a:solidFill>
                <a:latin typeface="Cambria"/>
                <a:cs typeface="Cambria"/>
              </a:rPr>
              <a:t>sous-maximale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sous l’effet d’un entrainement 		combiné en endurance et en résistance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67323"/>
            <a:ext cx="9144000" cy="11906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469" y="6004909"/>
            <a:ext cx="2527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Cambria"/>
                <a:cs typeface="Cambria"/>
              </a:rPr>
              <a:t>COMMENTAIRES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191705"/>
            <a:ext cx="8652805" cy="580466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  <a:t>Revues « Cochrane »:</a:t>
            </a:r>
            <a:b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200" b="1" dirty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il manque d’études contrôlées randomisées impliquant un 		nombre suffisant de patients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RC échouent à démontrer l’effet bénéfique de l’activité 			physique dans des pathologies telles que les maladies du 		motoneurone (2013) et les neuropathies périphériques 			(2004)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la dernière mise à jour (2013) dans le cadre des maladies 		musculaires : uniquement des les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myopathies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		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mitochondriales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-&gt; 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augmentation de la capacité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		</a:t>
            </a:r>
            <a:r>
              <a:rPr lang="fr-FR" sz="2400" u="sng" dirty="0" smtClean="0">
                <a:solidFill>
                  <a:srgbClr val="FFFFFF"/>
                </a:solidFill>
                <a:latin typeface="Cambria"/>
                <a:cs typeface="Cambria"/>
              </a:rPr>
              <a:t>d’endurance </a:t>
            </a:r>
            <a:r>
              <a:rPr lang="fr-FR" sz="2400" u="sng" dirty="0" err="1" smtClean="0">
                <a:solidFill>
                  <a:srgbClr val="FFFFFF"/>
                </a:solidFill>
                <a:latin typeface="Cambria"/>
                <a:cs typeface="Cambria"/>
              </a:rPr>
              <a:t>sous-maximale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sous l’effet d’un entrainement 		combiné en endurance et en résistance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67323"/>
            <a:ext cx="9144000" cy="11906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469" y="6004909"/>
            <a:ext cx="2527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Cambria"/>
                <a:cs typeface="Cambria"/>
              </a:rPr>
              <a:t>COMMENTAIRES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71391" y="2161522"/>
            <a:ext cx="8772608" cy="451200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  <a:t>Revue d’une cinquantaine d’études :</a:t>
            </a:r>
            <a:b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- 	sclérose latérale amyotrophique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 	poliomyélite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 	Charcot-Marie-Tooth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myasthénie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dystrophies musculaires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myopathies inflammatoires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myopathies métaboliques</a:t>
            </a:r>
            <a: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9900"/>
                </a:solidFill>
                <a:latin typeface="Cambria"/>
                <a:cs typeface="Cambria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491194" y="1814044"/>
            <a:ext cx="9143999" cy="5362493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rgbClr val="F79646"/>
                </a:solidFill>
                <a:latin typeface="Cambria"/>
                <a:cs typeface="Cambria"/>
              </a:rPr>
              <a:t>Travail en aérobie chez le sujet sain:</a:t>
            </a:r>
            <a:r>
              <a:rPr lang="fr-BE" sz="2200" b="1" dirty="0" smtClean="0">
                <a:solidFill>
                  <a:srgbClr val="FF9900"/>
                </a:solidFill>
                <a:latin typeface="Cambria"/>
                <a:cs typeface="Cambria"/>
              </a:rPr>
              <a:t/>
            </a:r>
            <a:br>
              <a:rPr lang="fr-BE" sz="2200" b="1" dirty="0" smtClean="0">
                <a:solidFill>
                  <a:srgbClr val="FF9900"/>
                </a:solidFill>
                <a:latin typeface="Cambria"/>
                <a:cs typeface="Cambria"/>
              </a:rPr>
            </a:br>
            <a:r>
              <a:rPr lang="fr-BE" sz="2200" b="1" dirty="0" smtClean="0">
                <a:solidFill>
                  <a:srgbClr val="FF9900"/>
                </a:solidFill>
                <a:latin typeface="Cambria"/>
                <a:cs typeface="Cambria"/>
              </a:rPr>
              <a:t>	</a:t>
            </a: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- 	meilleurs paramètres cardio-respiratoires (VO</a:t>
            </a:r>
            <a:r>
              <a:rPr lang="fr-BE" sz="2200" baseline="-25000" dirty="0" smtClean="0">
                <a:solidFill>
                  <a:schemeClr val="bg1"/>
                </a:solidFill>
                <a:latin typeface="Cambria"/>
                <a:cs typeface="Cambria"/>
              </a:rPr>
              <a:t>2max</a:t>
            </a: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)</a:t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- 	augmente la genèse mitochondriale musculaire</a:t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- 	augmente la capacité enzymatique en phosphorylations 					oxydatives</a:t>
            </a:r>
          </a:p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chemeClr val="accent6"/>
                </a:solidFill>
                <a:latin typeface="Cambria"/>
                <a:cs typeface="Cambria"/>
              </a:rPr>
              <a:t>Travail en résistance chez le sujet sain:</a:t>
            </a: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-	lésions myofibrillaires -&gt; augmente la transcription 						génique -&gt; augmentation de la masse maigre, de la force 					contractile et de la puissance développée</a:t>
            </a:r>
          </a:p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200" b="1" dirty="0" smtClean="0">
                <a:solidFill>
                  <a:srgbClr val="F79646"/>
                </a:solidFill>
                <a:latin typeface="Cambria"/>
                <a:cs typeface="Cambria"/>
              </a:rPr>
              <a:t>L’activité physique:</a:t>
            </a: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-	limite l’embonpoint et le syndrome métabolique</a:t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-	assure un meilleur sommeil</a:t>
            </a:r>
            <a:b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200" dirty="0" smtClean="0">
                <a:solidFill>
                  <a:schemeClr val="bg1"/>
                </a:solidFill>
                <a:latin typeface="Cambria"/>
                <a:cs typeface="Cambria"/>
              </a:rPr>
              <a:t>	</a:t>
            </a:r>
            <a:endParaRPr lang="fr-BE" sz="2200" b="1" dirty="0" smtClean="0">
              <a:solidFill>
                <a:srgbClr val="FF9900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209439"/>
            <a:ext cx="8652805" cy="362560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i="1" dirty="0" smtClean="0">
                <a:solidFill>
                  <a:srgbClr val="F79646"/>
                </a:solidFill>
                <a:latin typeface="Cambria"/>
                <a:cs typeface="Cambria"/>
              </a:rPr>
              <a:t>Design </a:t>
            </a:r>
            <a: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  <a:t>des études</a:t>
            </a:r>
            <a:b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- 	44% : travail en aérobie (tapis roulant ou cycloergomètres)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32 % : travail en résistance (musculation par contractions 		isométriques ou dynamiques isotoniques et isocinétiques)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14% : endurance + résistance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       -	8% : fonction respiratoire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       - 	2% : hydrothérapie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451200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  <a:t>Efficacité de la réadaptation</a:t>
            </a:r>
            <a:b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79646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- 	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échelles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fonctionnelles et de qualité de vie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  	paramètres 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cardiovasculaires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mesures de la 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force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et de l’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endurance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musculaire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épreuves quantifiées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en temps : marche sur 6, 30 ou 50 m, 		montée d’escaliers)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épreuves quantifiées en distances parcourues (6 </a:t>
            </a:r>
            <a:r>
              <a:rPr lang="fr-BE" sz="2400" i="1" dirty="0" smtClean="0">
                <a:solidFill>
                  <a:schemeClr val="bg1"/>
                </a:solidFill>
                <a:latin typeface="Cambria"/>
                <a:cs typeface="Cambria"/>
              </a:rPr>
              <a:t>minute 			walk test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)</a:t>
            </a:r>
            <a:b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	-	</a:t>
            </a:r>
            <a:r>
              <a:rPr lang="fr-BE" sz="2400" u="sng" dirty="0" smtClean="0">
                <a:solidFill>
                  <a:schemeClr val="bg1"/>
                </a:solidFill>
                <a:latin typeface="Cambria"/>
                <a:cs typeface="Cambria"/>
              </a:rPr>
              <a:t>tests très spécifiques</a:t>
            </a:r>
            <a:r>
              <a:rPr lang="fr-BE" sz="2400" dirty="0" smtClean="0">
                <a:solidFill>
                  <a:schemeClr val="bg1"/>
                </a:solidFill>
                <a:latin typeface="Cambria"/>
                <a:cs typeface="Cambria"/>
              </a:rPr>
              <a:t> : activités enzymatiques, données 			histologiques,  spectroscopies, IRM, génomique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406880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Résultats</a:t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la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très grande majorité de ces études rapportent des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		résultats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concluant à l’effet bénéfique de l’activité physique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dans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les maladies neuromusculaires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 - 	seules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4 publications ne montrent aucun effet significatif de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l’entrainement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proposé à leurs malades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aucune étude ne fait état d’un effet délétère des exercices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		sur </a:t>
            </a:r>
            <a:r>
              <a:rPr lang="fr-FR" sz="2400" dirty="0">
                <a:solidFill>
                  <a:srgbClr val="FFFFFF"/>
                </a:solidFill>
                <a:latin typeface="Cambria"/>
                <a:cs typeface="Cambria"/>
              </a:rPr>
              <a:t>la santé des patients évalués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406880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Maladie de Pompe de l’adulte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(Slonim </a:t>
            </a:r>
            <a:r>
              <a:rPr lang="fr-BE" sz="2400" i="1" dirty="0" smtClean="0">
                <a:solidFill>
                  <a:srgbClr val="FFFFFF"/>
                </a:solidFill>
                <a:latin typeface="Cambria"/>
                <a:cs typeface="Cambria"/>
              </a:rPr>
              <a:t>et al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, 2007)</a:t>
            </a: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34 patients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endurance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sous-maximale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(60 à 65% de la V0</a:t>
            </a:r>
            <a:r>
              <a:rPr lang="fr-FR" sz="2400" baseline="-25000" dirty="0" smtClean="0">
                <a:solidFill>
                  <a:srgbClr val="FFFFFF"/>
                </a:solidFill>
                <a:latin typeface="Cambria"/>
                <a:cs typeface="Cambria"/>
              </a:rPr>
              <a:t>2max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)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40-45 min/J tapis roulant ou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cycloergomètre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10-15 min/J ergomètre pour les MS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durée : 2-10 ans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22 patients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compliants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 : détérioration plus lente de la 			force musculaire (échelle fonctionnelle)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52322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Maladie de Pompe de l’adulte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(Slonim </a:t>
            </a:r>
            <a:r>
              <a:rPr lang="fr-BE" sz="2400" i="1" dirty="0" smtClean="0">
                <a:solidFill>
                  <a:srgbClr val="FFFFFF"/>
                </a:solidFill>
                <a:latin typeface="Cambria"/>
                <a:cs typeface="Cambria"/>
              </a:rPr>
              <a:t>et al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, 2007)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869" y="2959100"/>
            <a:ext cx="4003688" cy="2921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156" y="2959100"/>
            <a:ext cx="4034118" cy="292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1786145"/>
          </a:xfrm>
          <a:prstGeom prst="rect">
            <a:avLst/>
          </a:prstGeom>
        </p:spPr>
      </p:pic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323469" y="2065925"/>
            <a:ext cx="8652805" cy="406880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3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>Maladie de Steinert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(Orngreen </a:t>
            </a:r>
            <a:r>
              <a:rPr lang="fr-BE" sz="2400" i="1" dirty="0" smtClean="0">
                <a:solidFill>
                  <a:srgbClr val="FFFFFF"/>
                </a:solidFill>
                <a:latin typeface="Cambria"/>
                <a:cs typeface="Cambria"/>
              </a:rPr>
              <a:t>et al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, 2005)</a:t>
            </a:r>
            <a: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chemeClr val="accent6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BE" sz="2400" b="1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- 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12 patients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endurance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sous-maximale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12-15 min/J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cycloergomètre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durée : 50 entrainements en 12 semaines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amélioration des paramètres </a:t>
            </a:r>
            <a:r>
              <a:rPr lang="fr-FR" sz="2400" dirty="0" err="1" smtClean="0">
                <a:solidFill>
                  <a:srgbClr val="FFFFFF"/>
                </a:solidFill>
                <a:latin typeface="Cambria"/>
                <a:cs typeface="Cambria"/>
              </a:rPr>
              <a:t>cardiopulmonaires</a:t>
            </a: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/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-	augmentation du diamètre des fibres musculaires</a:t>
            </a:r>
            <a:b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fr-FR" sz="2400" dirty="0" smtClean="0">
                <a:solidFill>
                  <a:srgbClr val="FFFFFF"/>
                </a:solidFill>
                <a:latin typeface="Cambria"/>
                <a:cs typeface="Cambria"/>
              </a:rPr>
              <a:t>		(biopsie musculaire avant et après)</a:t>
            </a:r>
            <a:r>
              <a:rPr lang="fr-BE" sz="2400" dirty="0" smtClean="0">
                <a:solidFill>
                  <a:srgbClr val="FFFFFF"/>
                </a:solidFill>
                <a:latin typeface="Cambria"/>
                <a:cs typeface="Cambria"/>
              </a:rPr>
              <a:t>	</a:t>
            </a:r>
            <a:endParaRPr lang="fr-BE" sz="2400" dirty="0" smtClean="0">
              <a:solidFill>
                <a:srgbClr val="FFFFFF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6064</TotalTime>
  <Words>1431</Words>
  <Application>Microsoft Macintosh PowerPoint</Application>
  <PresentationFormat>Présentation à l'écran (4:3)</PresentationFormat>
  <Paragraphs>32</Paragraphs>
  <Slides>18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Activité physique et maladies neuromusculaires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physique et maladies neuromusculaires</dc:title>
  <dc:creator>Francois Wang</dc:creator>
  <cp:lastModifiedBy>Francois Wang</cp:lastModifiedBy>
  <cp:revision>17</cp:revision>
  <dcterms:created xsi:type="dcterms:W3CDTF">2013-12-09T12:21:55Z</dcterms:created>
  <dcterms:modified xsi:type="dcterms:W3CDTF">2013-12-09T16:54:50Z</dcterms:modified>
</cp:coreProperties>
</file>