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8" r:id="rId3"/>
    <p:sldId id="269" r:id="rId4"/>
    <p:sldId id="270" r:id="rId5"/>
    <p:sldId id="258" r:id="rId6"/>
    <p:sldId id="274" r:id="rId7"/>
    <p:sldId id="267" r:id="rId8"/>
    <p:sldId id="266" r:id="rId9"/>
    <p:sldId id="259" r:id="rId10"/>
    <p:sldId id="272" r:id="rId11"/>
    <p:sldId id="273"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897" autoAdjust="0"/>
  </p:normalViewPr>
  <p:slideViewPr>
    <p:cSldViewPr>
      <p:cViewPr>
        <p:scale>
          <a:sx n="32" d="100"/>
          <a:sy n="32" d="100"/>
        </p:scale>
        <p:origin x="-2382" y="-3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image" Target="../media/image10.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image" Target="../media/image10.jpe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0BEE30-D839-45A2-B145-0890127AC97D}" type="doc">
      <dgm:prSet loTypeId="urn:microsoft.com/office/officeart/2005/8/layout/vList4" loCatId="list" qsTypeId="urn:microsoft.com/office/officeart/2005/8/quickstyle/3d2" qsCatId="3D" csTypeId="urn:microsoft.com/office/officeart/2005/8/colors/accent3_2" csCatId="accent3" phldr="1"/>
      <dgm:spPr/>
      <dgm:t>
        <a:bodyPr/>
        <a:lstStyle/>
        <a:p>
          <a:endParaRPr lang="nl-BE"/>
        </a:p>
      </dgm:t>
    </dgm:pt>
    <dgm:pt modelId="{5528968F-62AE-47AA-8C7B-A2EA893C684E}">
      <dgm:prSet phldrT="[Tekst]" custT="1"/>
      <dgm:spPr/>
      <dgm:t>
        <a:bodyPr/>
        <a:lstStyle/>
        <a:p>
          <a:pPr algn="l"/>
          <a:r>
            <a:rPr lang="nl-BE" sz="1600" b="1" dirty="0"/>
            <a:t>Flits-noodsituatie</a:t>
          </a:r>
          <a:endParaRPr lang="nl-BE" sz="1400" b="1" dirty="0"/>
        </a:p>
        <a:p>
          <a:pPr algn="l"/>
          <a:r>
            <a:rPr lang="nl-BE" sz="1200" b="1" i="1" dirty="0">
              <a:latin typeface="Times New Roman" pitchFamily="18" charset="0"/>
              <a:cs typeface="Times New Roman" pitchFamily="18" charset="0"/>
            </a:rPr>
            <a:t>Voorbeelden: </a:t>
          </a:r>
          <a:r>
            <a:rPr lang="nl-BE" sz="1200" b="1" i="0" dirty="0">
              <a:latin typeface="Times New Roman" pitchFamily="18" charset="0"/>
              <a:cs typeface="Times New Roman" pitchFamily="18" charset="0"/>
            </a:rPr>
            <a:t>treinongeluk, vliegtuigcrash, grote brand, ...</a:t>
          </a:r>
          <a:endParaRPr lang="nl-BE" sz="1200" b="1" i="1" dirty="0">
            <a:latin typeface="Times New Roman" pitchFamily="18" charset="0"/>
            <a:cs typeface="Times New Roman" pitchFamily="18" charset="0"/>
          </a:endParaRPr>
        </a:p>
        <a:p>
          <a:pPr algn="l"/>
          <a:r>
            <a:rPr lang="nl-BE" sz="1200" b="1" i="1" dirty="0" err="1">
              <a:latin typeface="Times New Roman" pitchFamily="18" charset="0"/>
              <a:cs typeface="Times New Roman" pitchFamily="18" charset="0"/>
            </a:rPr>
            <a:t>Waarshuwingssignalen</a:t>
          </a:r>
          <a:r>
            <a:rPr lang="nl-BE" sz="1200" b="1" dirty="0">
              <a:latin typeface="Times New Roman" pitchFamily="18" charset="0"/>
              <a:cs typeface="Times New Roman" pitchFamily="18" charset="0"/>
            </a:rPr>
            <a:t>: Afwezig. Plotse gebeurtenis</a:t>
          </a:r>
        </a:p>
        <a:p>
          <a:pPr algn="l"/>
          <a:r>
            <a:rPr lang="nl-BE" sz="1200" b="1" i="1" dirty="0">
              <a:latin typeface="Times New Roman" pitchFamily="18" charset="0"/>
              <a:cs typeface="Times New Roman" pitchFamily="18" charset="0"/>
            </a:rPr>
            <a:t>Tijdsdruk:</a:t>
          </a:r>
          <a:r>
            <a:rPr lang="nl-BE" sz="1200" b="1" dirty="0">
              <a:latin typeface="Times New Roman" pitchFamily="18" charset="0"/>
              <a:cs typeface="Times New Roman" pitchFamily="18" charset="0"/>
            </a:rPr>
            <a:t> Urgent</a:t>
          </a:r>
        </a:p>
        <a:p>
          <a:pPr algn="l"/>
          <a:r>
            <a:rPr lang="nl-BE" sz="1200" b="1" i="1" dirty="0">
              <a:latin typeface="Times New Roman" pitchFamily="18" charset="0"/>
              <a:cs typeface="Times New Roman" pitchFamily="18" charset="0"/>
            </a:rPr>
            <a:t>Escalatie: </a:t>
          </a:r>
          <a:r>
            <a:rPr lang="nl-BE" sz="1200" b="1" i="0" dirty="0">
              <a:latin typeface="Times New Roman" pitchFamily="18" charset="0"/>
              <a:cs typeface="Times New Roman" pitchFamily="18" charset="0"/>
            </a:rPr>
            <a:t>B</a:t>
          </a:r>
          <a:r>
            <a:rPr lang="nl-BE" sz="1200" b="1" dirty="0">
              <a:latin typeface="Times New Roman" pitchFamily="18" charset="0"/>
              <a:cs typeface="Times New Roman" pitchFamily="18" charset="0"/>
            </a:rPr>
            <a:t>eperkte kans op escalatie</a:t>
          </a:r>
        </a:p>
        <a:p>
          <a:pPr algn="l"/>
          <a:r>
            <a:rPr lang="nl-BE" sz="1200" b="1" i="1" dirty="0" err="1">
              <a:latin typeface="Times New Roman" pitchFamily="18" charset="0"/>
              <a:cs typeface="Times New Roman" pitchFamily="18" charset="0"/>
            </a:rPr>
            <a:t>Uitsralingseffecten</a:t>
          </a:r>
          <a:r>
            <a:rPr lang="nl-BE" sz="1200" b="1" i="1" dirty="0">
              <a:latin typeface="Times New Roman" pitchFamily="18" charset="0"/>
              <a:cs typeface="Times New Roman" pitchFamily="18" charset="0"/>
            </a:rPr>
            <a:t>: </a:t>
          </a:r>
          <a:r>
            <a:rPr lang="nl-BE" sz="1200" b="1" i="0" dirty="0">
              <a:latin typeface="Times New Roman" pitchFamily="18" charset="0"/>
              <a:cs typeface="Times New Roman" pitchFamily="18" charset="0"/>
            </a:rPr>
            <a:t>Geringe kans</a:t>
          </a:r>
        </a:p>
        <a:p>
          <a:pPr algn="l"/>
          <a:r>
            <a:rPr lang="nl-BE" sz="1200" b="1" i="1" dirty="0">
              <a:latin typeface="Times New Roman" pitchFamily="18" charset="0"/>
              <a:cs typeface="Times New Roman" pitchFamily="18" charset="0"/>
            </a:rPr>
            <a:t>Handelen:</a:t>
          </a:r>
          <a:r>
            <a:rPr lang="nl-BE" sz="1200" b="1" i="0" dirty="0">
              <a:latin typeface="Times New Roman" pitchFamily="18" charset="0"/>
              <a:cs typeface="Times New Roman" pitchFamily="18" charset="0"/>
            </a:rPr>
            <a:t> Reactief</a:t>
          </a:r>
        </a:p>
        <a:p>
          <a:pPr algn="l"/>
          <a:r>
            <a:rPr lang="nl-BE" sz="1200" b="1" i="1" dirty="0">
              <a:latin typeface="Times New Roman" pitchFamily="18" charset="0"/>
              <a:cs typeface="Times New Roman" pitchFamily="18" charset="0"/>
            </a:rPr>
            <a:t>Chaotische beheer in het begin</a:t>
          </a:r>
        </a:p>
      </dgm:t>
    </dgm:pt>
    <dgm:pt modelId="{591DDB97-29DC-4080-B800-C95214BE13A7}" type="parTrans" cxnId="{1EE61D1B-F82C-4A78-B63E-388014980689}">
      <dgm:prSet/>
      <dgm:spPr/>
      <dgm:t>
        <a:bodyPr/>
        <a:lstStyle/>
        <a:p>
          <a:pPr algn="ctr"/>
          <a:endParaRPr lang="nl-BE"/>
        </a:p>
      </dgm:t>
    </dgm:pt>
    <dgm:pt modelId="{9A6D0F18-1133-4D21-B1CD-4FA46AEAEAD4}" type="sibTrans" cxnId="{1EE61D1B-F82C-4A78-B63E-388014980689}">
      <dgm:prSet/>
      <dgm:spPr/>
      <dgm:t>
        <a:bodyPr/>
        <a:lstStyle/>
        <a:p>
          <a:pPr algn="ctr"/>
          <a:endParaRPr lang="nl-BE"/>
        </a:p>
      </dgm:t>
    </dgm:pt>
    <dgm:pt modelId="{A105AB3E-AB15-405A-AA9D-B42FA0FFE43C}">
      <dgm:prSet phldrT="[Tekst]" custT="1"/>
      <dgm:spPr/>
      <dgm:t>
        <a:bodyPr/>
        <a:lstStyle/>
        <a:p>
          <a:pPr algn="l"/>
          <a:r>
            <a:rPr lang="nl-BE" sz="1600" b="1"/>
            <a:t>Groei-noodsituatie </a:t>
          </a:r>
          <a:endParaRPr lang="nl-BE" sz="1400" b="1"/>
        </a:p>
        <a:p>
          <a:pPr algn="l"/>
          <a:r>
            <a:rPr lang="nl-BE" sz="1200" b="1" i="1">
              <a:latin typeface="Times New Roman" pitchFamily="18" charset="0"/>
              <a:cs typeface="Times New Roman" pitchFamily="18" charset="0"/>
            </a:rPr>
            <a:t>Voorbeelden: w</a:t>
          </a:r>
          <a:r>
            <a:rPr lang="nl-BE" sz="1200" b="1" i="0">
              <a:latin typeface="Times New Roman" pitchFamily="18" charset="0"/>
              <a:cs typeface="Times New Roman" pitchFamily="18" charset="0"/>
            </a:rPr>
            <a:t>ateroverlast, gaslekken, ...</a:t>
          </a:r>
          <a:r>
            <a:rPr lang="nl-BE" sz="1200" b="1" i="1">
              <a:latin typeface="Times New Roman" pitchFamily="18" charset="0"/>
              <a:cs typeface="Times New Roman" pitchFamily="18" charset="0"/>
            </a:rPr>
            <a:t> </a:t>
          </a:r>
        </a:p>
        <a:p>
          <a:pPr algn="l"/>
          <a:r>
            <a:rPr lang="nl-BE" sz="1200" b="1" i="1">
              <a:latin typeface="Times New Roman" pitchFamily="18" charset="0"/>
              <a:cs typeface="Times New Roman" pitchFamily="18" charset="0"/>
            </a:rPr>
            <a:t>Waarschuwingssignalen:</a:t>
          </a:r>
          <a:r>
            <a:rPr lang="nl-BE" sz="1200" b="1">
              <a:latin typeface="Times New Roman" pitchFamily="18" charset="0"/>
              <a:cs typeface="Times New Roman" pitchFamily="18" charset="0"/>
            </a:rPr>
            <a:t> Aanwezig. Bijvoorbeeld een stijgend waterpeil, gasgeur, ...</a:t>
          </a:r>
        </a:p>
        <a:p>
          <a:pPr algn="l"/>
          <a:r>
            <a:rPr lang="nl-BE" sz="1200" b="1" i="1">
              <a:latin typeface="Times New Roman" pitchFamily="18" charset="0"/>
              <a:cs typeface="Times New Roman" pitchFamily="18" charset="0"/>
            </a:rPr>
            <a:t>Tijdsdruk:</a:t>
          </a:r>
          <a:r>
            <a:rPr lang="nl-BE" sz="1200" b="1">
              <a:latin typeface="Times New Roman" pitchFamily="18" charset="0"/>
              <a:cs typeface="Times New Roman" pitchFamily="18" charset="0"/>
            </a:rPr>
            <a:t> Hoog</a:t>
          </a:r>
        </a:p>
        <a:p>
          <a:pPr algn="l"/>
          <a:r>
            <a:rPr lang="nl-BE" sz="1200" b="1" i="1">
              <a:latin typeface="Times New Roman" pitchFamily="18" charset="0"/>
              <a:cs typeface="Times New Roman" pitchFamily="18" charset="0"/>
            </a:rPr>
            <a:t>Escalatie:</a:t>
          </a:r>
          <a:r>
            <a:rPr lang="nl-BE" sz="1200" b="1">
              <a:latin typeface="Times New Roman" pitchFamily="18" charset="0"/>
              <a:cs typeface="Times New Roman" pitchFamily="18" charset="0"/>
            </a:rPr>
            <a:t> Reële kans</a:t>
          </a:r>
        </a:p>
        <a:p>
          <a:pPr algn="l"/>
          <a:r>
            <a:rPr lang="nl-BE" sz="1200" b="1" i="1">
              <a:latin typeface="Times New Roman" pitchFamily="18" charset="0"/>
              <a:cs typeface="Times New Roman" pitchFamily="18" charset="0"/>
            </a:rPr>
            <a:t>Uitstralingseffecten: </a:t>
          </a:r>
          <a:r>
            <a:rPr lang="nl-BE" sz="1200" b="1">
              <a:latin typeface="Times New Roman" pitchFamily="18" charset="0"/>
              <a:cs typeface="Times New Roman" pitchFamily="18" charset="0"/>
            </a:rPr>
            <a:t>Reële kans</a:t>
          </a:r>
        </a:p>
        <a:p>
          <a:pPr algn="l"/>
          <a:r>
            <a:rPr lang="nl-BE" sz="1200" b="1" i="1">
              <a:latin typeface="Times New Roman" pitchFamily="18" charset="0"/>
              <a:cs typeface="Times New Roman" pitchFamily="18" charset="0"/>
            </a:rPr>
            <a:t>Handelen: </a:t>
          </a:r>
          <a:r>
            <a:rPr lang="nl-BE" sz="1200" b="1">
              <a:latin typeface="Times New Roman" pitchFamily="18" charset="0"/>
              <a:cs typeface="Times New Roman" pitchFamily="18" charset="0"/>
            </a:rPr>
            <a:t>Proactief om schade te voorkomen of te beperken </a:t>
          </a:r>
        </a:p>
      </dgm:t>
    </dgm:pt>
    <dgm:pt modelId="{72A7BC05-E278-4990-8E96-4326BD40147D}" type="parTrans" cxnId="{105866DA-7839-457B-96C9-509C0B06B369}">
      <dgm:prSet/>
      <dgm:spPr/>
      <dgm:t>
        <a:bodyPr/>
        <a:lstStyle/>
        <a:p>
          <a:pPr algn="ctr"/>
          <a:endParaRPr lang="nl-BE"/>
        </a:p>
      </dgm:t>
    </dgm:pt>
    <dgm:pt modelId="{E58122B1-F54B-4068-B163-1DAC73C22CBD}" type="sibTrans" cxnId="{105866DA-7839-457B-96C9-509C0B06B369}">
      <dgm:prSet/>
      <dgm:spPr/>
      <dgm:t>
        <a:bodyPr/>
        <a:lstStyle/>
        <a:p>
          <a:pPr algn="ctr"/>
          <a:endParaRPr lang="nl-BE"/>
        </a:p>
      </dgm:t>
    </dgm:pt>
    <dgm:pt modelId="{5508437F-F35D-4BD9-ABDB-61978403A689}">
      <dgm:prSet phldrT="[Tekst]" custT="1"/>
      <dgm:spPr/>
      <dgm:t>
        <a:bodyPr/>
        <a:lstStyle/>
        <a:p>
          <a:pPr algn="l"/>
          <a:r>
            <a:rPr lang="nl-BE" sz="1600" b="1" dirty="0"/>
            <a:t>Voorspelbare noodsituatie</a:t>
          </a:r>
        </a:p>
        <a:p>
          <a:pPr algn="l"/>
          <a:r>
            <a:rPr lang="nl-BE" sz="1200" b="1" i="1" dirty="0">
              <a:latin typeface="Times New Roman" pitchFamily="18" charset="0"/>
              <a:cs typeface="Times New Roman" pitchFamily="18" charset="0"/>
            </a:rPr>
            <a:t>Voorbeelden: Voetbalrellen, </a:t>
          </a:r>
          <a:r>
            <a:rPr lang="nl-BE" sz="1200" b="1" i="1" dirty="0" err="1">
              <a:latin typeface="Times New Roman" pitchFamily="18" charset="0"/>
              <a:cs typeface="Times New Roman" pitchFamily="18" charset="0"/>
            </a:rPr>
            <a:t>Milenniumbug</a:t>
          </a:r>
          <a:r>
            <a:rPr lang="nl-BE" sz="1200" b="1" i="1" dirty="0">
              <a:latin typeface="Times New Roman" pitchFamily="18" charset="0"/>
              <a:cs typeface="Times New Roman" pitchFamily="18" charset="0"/>
            </a:rPr>
            <a:t>, ...</a:t>
          </a:r>
        </a:p>
        <a:p>
          <a:pPr algn="l"/>
          <a:r>
            <a:rPr lang="nl-BE" sz="1200" b="1" i="1" dirty="0">
              <a:latin typeface="Times New Roman" pitchFamily="18" charset="0"/>
              <a:cs typeface="Times New Roman" pitchFamily="18" charset="0"/>
            </a:rPr>
            <a:t>Waarschuwingssignalen</a:t>
          </a:r>
          <a:r>
            <a:rPr lang="nl-BE" sz="1200" b="1" i="0" dirty="0">
              <a:latin typeface="Times New Roman" pitchFamily="18" charset="0"/>
              <a:cs typeface="Times New Roman" pitchFamily="18" charset="0"/>
            </a:rPr>
            <a:t>: A</a:t>
          </a:r>
          <a:r>
            <a:rPr lang="nl-BE" sz="1200" b="1" dirty="0">
              <a:latin typeface="Times New Roman" pitchFamily="18" charset="0"/>
              <a:cs typeface="Times New Roman" pitchFamily="18" charset="0"/>
            </a:rPr>
            <a:t>anwezig.</a:t>
          </a:r>
        </a:p>
        <a:p>
          <a:pPr algn="l"/>
          <a:r>
            <a:rPr lang="nl-BE" sz="1200" b="1" i="1">
              <a:latin typeface="Times New Roman" pitchFamily="18" charset="0"/>
              <a:cs typeface="Times New Roman" pitchFamily="18" charset="0"/>
            </a:rPr>
            <a:t>Tijdsdruk:</a:t>
          </a:r>
          <a:r>
            <a:rPr lang="nl-BE" sz="1200" b="1">
              <a:latin typeface="Times New Roman" pitchFamily="18" charset="0"/>
              <a:cs typeface="Times New Roman" pitchFamily="18" charset="0"/>
            </a:rPr>
            <a:t> Gemiddeld tot hoog. </a:t>
          </a:r>
          <a:r>
            <a:rPr lang="nl-BE" sz="1200" b="1" dirty="0">
              <a:latin typeface="Times New Roman" pitchFamily="18" charset="0"/>
              <a:cs typeface="Times New Roman" pitchFamily="18" charset="0"/>
            </a:rPr>
            <a:t>Voldoende tijd om maatregelen in overleg te nemen.</a:t>
          </a:r>
        </a:p>
        <a:p>
          <a:pPr algn="l"/>
          <a:r>
            <a:rPr lang="nl-BE" sz="1200" b="1" i="1" dirty="0">
              <a:latin typeface="Times New Roman" pitchFamily="18" charset="0"/>
              <a:cs typeface="Times New Roman" pitchFamily="18" charset="0"/>
            </a:rPr>
            <a:t>Escalatie: </a:t>
          </a:r>
          <a:r>
            <a:rPr lang="nl-BE" sz="1200" b="1" dirty="0">
              <a:latin typeface="Times New Roman" pitchFamily="18" charset="0"/>
              <a:cs typeface="Times New Roman" pitchFamily="18" charset="0"/>
            </a:rPr>
            <a:t>Reële kans</a:t>
          </a:r>
        </a:p>
        <a:p>
          <a:pPr algn="l"/>
          <a:r>
            <a:rPr lang="nl-BE" sz="1200" b="1" i="1" dirty="0">
              <a:latin typeface="Times New Roman" pitchFamily="18" charset="0"/>
              <a:cs typeface="Times New Roman" pitchFamily="18" charset="0"/>
            </a:rPr>
            <a:t>Uitstralingseffecte</a:t>
          </a:r>
          <a:r>
            <a:rPr lang="nl-BE" sz="1200" b="1" i="0" dirty="0">
              <a:latin typeface="Times New Roman" pitchFamily="18" charset="0"/>
              <a:cs typeface="Times New Roman" pitchFamily="18" charset="0"/>
            </a:rPr>
            <a:t>n: Reële kans</a:t>
          </a:r>
        </a:p>
        <a:p>
          <a:pPr algn="l"/>
          <a:r>
            <a:rPr lang="nl-BE" sz="1200" b="1" i="0" dirty="0">
              <a:latin typeface="Times New Roman" pitchFamily="18" charset="0"/>
              <a:cs typeface="Times New Roman" pitchFamily="18" charset="0"/>
            </a:rPr>
            <a:t>Handelen: Voornamelijk draaiboekstrategie </a:t>
          </a:r>
          <a:endParaRPr lang="nl-BE" sz="1200" b="1" dirty="0">
            <a:latin typeface="Times New Roman" pitchFamily="18" charset="0"/>
            <a:cs typeface="Times New Roman" pitchFamily="18" charset="0"/>
          </a:endParaRPr>
        </a:p>
      </dgm:t>
    </dgm:pt>
    <dgm:pt modelId="{637C2C34-9EA9-43F0-BC8F-A1CA889D3DA2}" type="parTrans" cxnId="{6D7D8A21-CF97-48D9-8D00-FA3DBF53C601}">
      <dgm:prSet/>
      <dgm:spPr/>
      <dgm:t>
        <a:bodyPr/>
        <a:lstStyle/>
        <a:p>
          <a:pPr algn="ctr"/>
          <a:endParaRPr lang="nl-BE"/>
        </a:p>
      </dgm:t>
    </dgm:pt>
    <dgm:pt modelId="{B8FCED9C-2B5E-451C-A517-E9B3C142F603}" type="sibTrans" cxnId="{6D7D8A21-CF97-48D9-8D00-FA3DBF53C601}">
      <dgm:prSet/>
      <dgm:spPr/>
      <dgm:t>
        <a:bodyPr/>
        <a:lstStyle/>
        <a:p>
          <a:pPr algn="ctr"/>
          <a:endParaRPr lang="nl-BE"/>
        </a:p>
      </dgm:t>
    </dgm:pt>
    <dgm:pt modelId="{D2898B42-6532-41C7-A471-36C792496D10}" type="pres">
      <dgm:prSet presAssocID="{8F0BEE30-D839-45A2-B145-0890127AC97D}" presName="linear" presStyleCnt="0">
        <dgm:presLayoutVars>
          <dgm:dir/>
          <dgm:resizeHandles val="exact"/>
        </dgm:presLayoutVars>
      </dgm:prSet>
      <dgm:spPr/>
      <dgm:t>
        <a:bodyPr/>
        <a:lstStyle/>
        <a:p>
          <a:endParaRPr lang="nl-BE"/>
        </a:p>
      </dgm:t>
    </dgm:pt>
    <dgm:pt modelId="{BC6603C8-8434-4C93-A606-F2BDE06B62F5}" type="pres">
      <dgm:prSet presAssocID="{5528968F-62AE-47AA-8C7B-A2EA893C684E}" presName="comp" presStyleCnt="0"/>
      <dgm:spPr/>
      <dgm:t>
        <a:bodyPr/>
        <a:lstStyle/>
        <a:p>
          <a:endParaRPr lang="nl-BE"/>
        </a:p>
      </dgm:t>
    </dgm:pt>
    <dgm:pt modelId="{458AF787-3F57-45C3-A994-AA48C8DE584A}" type="pres">
      <dgm:prSet presAssocID="{5528968F-62AE-47AA-8C7B-A2EA893C684E}" presName="box" presStyleLbl="node1" presStyleIdx="0" presStyleCnt="3" custLinFactNeighborX="66"/>
      <dgm:spPr/>
      <dgm:t>
        <a:bodyPr/>
        <a:lstStyle/>
        <a:p>
          <a:endParaRPr lang="nl-BE"/>
        </a:p>
      </dgm:t>
    </dgm:pt>
    <dgm:pt modelId="{DFD8DE77-CAD7-4182-8A23-E9943093E248}" type="pres">
      <dgm:prSet presAssocID="{5528968F-62AE-47AA-8C7B-A2EA893C684E}" presName="img" presStyleLbl="fgImgPlac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4000" r="-4000"/>
          </a:stretch>
        </a:blipFill>
      </dgm:spPr>
      <dgm:t>
        <a:bodyPr/>
        <a:lstStyle/>
        <a:p>
          <a:endParaRPr lang="nl-BE"/>
        </a:p>
      </dgm:t>
    </dgm:pt>
    <dgm:pt modelId="{D81A1995-21EB-49DD-A3D4-F6F351645712}" type="pres">
      <dgm:prSet presAssocID="{5528968F-62AE-47AA-8C7B-A2EA893C684E}" presName="text" presStyleLbl="node1" presStyleIdx="0" presStyleCnt="3">
        <dgm:presLayoutVars>
          <dgm:bulletEnabled val="1"/>
        </dgm:presLayoutVars>
      </dgm:prSet>
      <dgm:spPr/>
      <dgm:t>
        <a:bodyPr/>
        <a:lstStyle/>
        <a:p>
          <a:endParaRPr lang="nl-BE"/>
        </a:p>
      </dgm:t>
    </dgm:pt>
    <dgm:pt modelId="{8DE41CF0-F0B3-46E1-AAA5-1A42FFDDAB7D}" type="pres">
      <dgm:prSet presAssocID="{9A6D0F18-1133-4D21-B1CD-4FA46AEAEAD4}" presName="spacer" presStyleCnt="0"/>
      <dgm:spPr/>
      <dgm:t>
        <a:bodyPr/>
        <a:lstStyle/>
        <a:p>
          <a:endParaRPr lang="nl-BE"/>
        </a:p>
      </dgm:t>
    </dgm:pt>
    <dgm:pt modelId="{F9440FD6-85C3-43D6-9B83-9B486A94978D}" type="pres">
      <dgm:prSet presAssocID="{A105AB3E-AB15-405A-AA9D-B42FA0FFE43C}" presName="comp" presStyleCnt="0"/>
      <dgm:spPr/>
      <dgm:t>
        <a:bodyPr/>
        <a:lstStyle/>
        <a:p>
          <a:endParaRPr lang="nl-BE"/>
        </a:p>
      </dgm:t>
    </dgm:pt>
    <dgm:pt modelId="{C5B3A341-76B4-4CD7-B5B9-4BD4826F39F5}" type="pres">
      <dgm:prSet presAssocID="{A105AB3E-AB15-405A-AA9D-B42FA0FFE43C}" presName="box" presStyleLbl="node1" presStyleIdx="1" presStyleCnt="3" custLinFactNeighborY="1856"/>
      <dgm:spPr/>
      <dgm:t>
        <a:bodyPr/>
        <a:lstStyle/>
        <a:p>
          <a:endParaRPr lang="nl-BE"/>
        </a:p>
      </dgm:t>
    </dgm:pt>
    <dgm:pt modelId="{9EFD20BF-5A83-4D90-B33B-281C2942519D}" type="pres">
      <dgm:prSet presAssocID="{A105AB3E-AB15-405A-AA9D-B42FA0FFE43C}"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5000" r="-5000"/>
          </a:stretch>
        </a:blipFill>
      </dgm:spPr>
      <dgm:t>
        <a:bodyPr/>
        <a:lstStyle/>
        <a:p>
          <a:endParaRPr lang="nl-BE"/>
        </a:p>
      </dgm:t>
    </dgm:pt>
    <dgm:pt modelId="{30BFFD87-F1FC-4362-96E3-351D22AB1BB9}" type="pres">
      <dgm:prSet presAssocID="{A105AB3E-AB15-405A-AA9D-B42FA0FFE43C}" presName="text" presStyleLbl="node1" presStyleIdx="1" presStyleCnt="3">
        <dgm:presLayoutVars>
          <dgm:bulletEnabled val="1"/>
        </dgm:presLayoutVars>
      </dgm:prSet>
      <dgm:spPr/>
      <dgm:t>
        <a:bodyPr/>
        <a:lstStyle/>
        <a:p>
          <a:endParaRPr lang="nl-BE"/>
        </a:p>
      </dgm:t>
    </dgm:pt>
    <dgm:pt modelId="{7467729D-97DF-42AA-A177-EB76741D5E1D}" type="pres">
      <dgm:prSet presAssocID="{E58122B1-F54B-4068-B163-1DAC73C22CBD}" presName="spacer" presStyleCnt="0"/>
      <dgm:spPr/>
      <dgm:t>
        <a:bodyPr/>
        <a:lstStyle/>
        <a:p>
          <a:endParaRPr lang="nl-BE"/>
        </a:p>
      </dgm:t>
    </dgm:pt>
    <dgm:pt modelId="{6D2C6114-78E8-4772-82B4-A5DA6B98F6E1}" type="pres">
      <dgm:prSet presAssocID="{5508437F-F35D-4BD9-ABDB-61978403A689}" presName="comp" presStyleCnt="0"/>
      <dgm:spPr/>
      <dgm:t>
        <a:bodyPr/>
        <a:lstStyle/>
        <a:p>
          <a:endParaRPr lang="nl-BE"/>
        </a:p>
      </dgm:t>
    </dgm:pt>
    <dgm:pt modelId="{8EA0A92C-EA6B-49D0-A1B3-BAD5EEDEB1FF}" type="pres">
      <dgm:prSet presAssocID="{5508437F-F35D-4BD9-ABDB-61978403A689}" presName="box" presStyleLbl="node1" presStyleIdx="2" presStyleCnt="3" custLinFactNeighborX="-630" custLinFactNeighborY="0"/>
      <dgm:spPr/>
      <dgm:t>
        <a:bodyPr/>
        <a:lstStyle/>
        <a:p>
          <a:endParaRPr lang="nl-BE"/>
        </a:p>
      </dgm:t>
    </dgm:pt>
    <dgm:pt modelId="{E26D4E62-A12E-4686-8488-2FFB197EC14D}" type="pres">
      <dgm:prSet presAssocID="{5508437F-F35D-4BD9-ABDB-61978403A689}" presName="img" presStyleLbl="fgImgPlace1" presStyleIdx="2" presStyleCnt="3" custScaleX="97052" custLinFactNeighborX="2811" custLinFactNeighborY="-1193"/>
      <dgm:spPr>
        <a:blipFill>
          <a:blip xmlns:r="http://schemas.openxmlformats.org/officeDocument/2006/relationships" r:embed="rId3">
            <a:extLst>
              <a:ext uri="{28A0092B-C50C-407E-A947-70E740481C1C}">
                <a14:useLocalDpi xmlns:a14="http://schemas.microsoft.com/office/drawing/2010/main" val="0"/>
              </a:ext>
            </a:extLst>
          </a:blip>
          <a:srcRect/>
          <a:stretch>
            <a:fillRect l="-68000" r="-68000"/>
          </a:stretch>
        </a:blipFill>
      </dgm:spPr>
      <dgm:t>
        <a:bodyPr/>
        <a:lstStyle/>
        <a:p>
          <a:endParaRPr lang="nl-BE"/>
        </a:p>
      </dgm:t>
    </dgm:pt>
    <dgm:pt modelId="{7D303B05-B93E-45F5-A18A-00B9AA388F3B}" type="pres">
      <dgm:prSet presAssocID="{5508437F-F35D-4BD9-ABDB-61978403A689}" presName="text" presStyleLbl="node1" presStyleIdx="2" presStyleCnt="3">
        <dgm:presLayoutVars>
          <dgm:bulletEnabled val="1"/>
        </dgm:presLayoutVars>
      </dgm:prSet>
      <dgm:spPr/>
      <dgm:t>
        <a:bodyPr/>
        <a:lstStyle/>
        <a:p>
          <a:endParaRPr lang="nl-BE"/>
        </a:p>
      </dgm:t>
    </dgm:pt>
  </dgm:ptLst>
  <dgm:cxnLst>
    <dgm:cxn modelId="{1EE61D1B-F82C-4A78-B63E-388014980689}" srcId="{8F0BEE30-D839-45A2-B145-0890127AC97D}" destId="{5528968F-62AE-47AA-8C7B-A2EA893C684E}" srcOrd="0" destOrd="0" parTransId="{591DDB97-29DC-4080-B800-C95214BE13A7}" sibTransId="{9A6D0F18-1133-4D21-B1CD-4FA46AEAEAD4}"/>
    <dgm:cxn modelId="{56B56B8F-60AD-4926-BDA4-9EA7EF15875F}" type="presOf" srcId="{A105AB3E-AB15-405A-AA9D-B42FA0FFE43C}" destId="{30BFFD87-F1FC-4362-96E3-351D22AB1BB9}" srcOrd="1" destOrd="0" presId="urn:microsoft.com/office/officeart/2005/8/layout/vList4"/>
    <dgm:cxn modelId="{9F37F55C-9188-4EAA-B27D-63C626F7ECEB}" type="presOf" srcId="{5508437F-F35D-4BD9-ABDB-61978403A689}" destId="{8EA0A92C-EA6B-49D0-A1B3-BAD5EEDEB1FF}" srcOrd="0" destOrd="0" presId="urn:microsoft.com/office/officeart/2005/8/layout/vList4"/>
    <dgm:cxn modelId="{B41D6806-66D1-4D37-919A-C62D5FDE9460}" type="presOf" srcId="{5508437F-F35D-4BD9-ABDB-61978403A689}" destId="{7D303B05-B93E-45F5-A18A-00B9AA388F3B}" srcOrd="1" destOrd="0" presId="urn:microsoft.com/office/officeart/2005/8/layout/vList4"/>
    <dgm:cxn modelId="{09328473-1076-4ED9-B6A5-A1C74B677E7D}" type="presOf" srcId="{A105AB3E-AB15-405A-AA9D-B42FA0FFE43C}" destId="{C5B3A341-76B4-4CD7-B5B9-4BD4826F39F5}" srcOrd="0" destOrd="0" presId="urn:microsoft.com/office/officeart/2005/8/layout/vList4"/>
    <dgm:cxn modelId="{105866DA-7839-457B-96C9-509C0B06B369}" srcId="{8F0BEE30-D839-45A2-B145-0890127AC97D}" destId="{A105AB3E-AB15-405A-AA9D-B42FA0FFE43C}" srcOrd="1" destOrd="0" parTransId="{72A7BC05-E278-4990-8E96-4326BD40147D}" sibTransId="{E58122B1-F54B-4068-B163-1DAC73C22CBD}"/>
    <dgm:cxn modelId="{E9F1F2A3-5BC9-495C-91BF-501BFAB3FE71}" type="presOf" srcId="{8F0BEE30-D839-45A2-B145-0890127AC97D}" destId="{D2898B42-6532-41C7-A471-36C792496D10}" srcOrd="0" destOrd="0" presId="urn:microsoft.com/office/officeart/2005/8/layout/vList4"/>
    <dgm:cxn modelId="{6D7D8A21-CF97-48D9-8D00-FA3DBF53C601}" srcId="{8F0BEE30-D839-45A2-B145-0890127AC97D}" destId="{5508437F-F35D-4BD9-ABDB-61978403A689}" srcOrd="2" destOrd="0" parTransId="{637C2C34-9EA9-43F0-BC8F-A1CA889D3DA2}" sibTransId="{B8FCED9C-2B5E-451C-A517-E9B3C142F603}"/>
    <dgm:cxn modelId="{0FFE8D94-0D58-44A6-B5AC-0773A245C598}" type="presOf" srcId="{5528968F-62AE-47AA-8C7B-A2EA893C684E}" destId="{D81A1995-21EB-49DD-A3D4-F6F351645712}" srcOrd="1" destOrd="0" presId="urn:microsoft.com/office/officeart/2005/8/layout/vList4"/>
    <dgm:cxn modelId="{84E91269-855A-49F8-B8A8-D83DCA50282E}" type="presOf" srcId="{5528968F-62AE-47AA-8C7B-A2EA893C684E}" destId="{458AF787-3F57-45C3-A994-AA48C8DE584A}" srcOrd="0" destOrd="0" presId="urn:microsoft.com/office/officeart/2005/8/layout/vList4"/>
    <dgm:cxn modelId="{2502A151-783E-45FF-A54C-AFA0726D3DC2}" type="presParOf" srcId="{D2898B42-6532-41C7-A471-36C792496D10}" destId="{BC6603C8-8434-4C93-A606-F2BDE06B62F5}" srcOrd="0" destOrd="0" presId="urn:microsoft.com/office/officeart/2005/8/layout/vList4"/>
    <dgm:cxn modelId="{BC96ACA4-9425-40BA-B44C-75A8164D5DB1}" type="presParOf" srcId="{BC6603C8-8434-4C93-A606-F2BDE06B62F5}" destId="{458AF787-3F57-45C3-A994-AA48C8DE584A}" srcOrd="0" destOrd="0" presId="urn:microsoft.com/office/officeart/2005/8/layout/vList4"/>
    <dgm:cxn modelId="{D9E6C304-8718-400F-9E8B-44440F09A5B1}" type="presParOf" srcId="{BC6603C8-8434-4C93-A606-F2BDE06B62F5}" destId="{DFD8DE77-CAD7-4182-8A23-E9943093E248}" srcOrd="1" destOrd="0" presId="urn:microsoft.com/office/officeart/2005/8/layout/vList4"/>
    <dgm:cxn modelId="{9BCEEE20-4250-437D-AE1B-6FE174D033C4}" type="presParOf" srcId="{BC6603C8-8434-4C93-A606-F2BDE06B62F5}" destId="{D81A1995-21EB-49DD-A3D4-F6F351645712}" srcOrd="2" destOrd="0" presId="urn:microsoft.com/office/officeart/2005/8/layout/vList4"/>
    <dgm:cxn modelId="{D929C3C1-8E19-4E52-B78F-DF971B0CA80E}" type="presParOf" srcId="{D2898B42-6532-41C7-A471-36C792496D10}" destId="{8DE41CF0-F0B3-46E1-AAA5-1A42FFDDAB7D}" srcOrd="1" destOrd="0" presId="urn:microsoft.com/office/officeart/2005/8/layout/vList4"/>
    <dgm:cxn modelId="{5B996933-32BF-4680-B673-D1413F55C09D}" type="presParOf" srcId="{D2898B42-6532-41C7-A471-36C792496D10}" destId="{F9440FD6-85C3-43D6-9B83-9B486A94978D}" srcOrd="2" destOrd="0" presId="urn:microsoft.com/office/officeart/2005/8/layout/vList4"/>
    <dgm:cxn modelId="{1004830D-E85C-4F3E-AAC5-CD9B009D9961}" type="presParOf" srcId="{F9440FD6-85C3-43D6-9B83-9B486A94978D}" destId="{C5B3A341-76B4-4CD7-B5B9-4BD4826F39F5}" srcOrd="0" destOrd="0" presId="urn:microsoft.com/office/officeart/2005/8/layout/vList4"/>
    <dgm:cxn modelId="{8E09A846-07CD-4857-BE33-BA5013073038}" type="presParOf" srcId="{F9440FD6-85C3-43D6-9B83-9B486A94978D}" destId="{9EFD20BF-5A83-4D90-B33B-281C2942519D}" srcOrd="1" destOrd="0" presId="urn:microsoft.com/office/officeart/2005/8/layout/vList4"/>
    <dgm:cxn modelId="{4F4C7559-F9E9-429D-814D-0EFE9818F59F}" type="presParOf" srcId="{F9440FD6-85C3-43D6-9B83-9B486A94978D}" destId="{30BFFD87-F1FC-4362-96E3-351D22AB1BB9}" srcOrd="2" destOrd="0" presId="urn:microsoft.com/office/officeart/2005/8/layout/vList4"/>
    <dgm:cxn modelId="{8F76FB25-D1CB-4E98-A3CD-6C5D5443C648}" type="presParOf" srcId="{D2898B42-6532-41C7-A471-36C792496D10}" destId="{7467729D-97DF-42AA-A177-EB76741D5E1D}" srcOrd="3" destOrd="0" presId="urn:microsoft.com/office/officeart/2005/8/layout/vList4"/>
    <dgm:cxn modelId="{8E51A5C1-B26F-4E97-AF74-BE5E5DE6DB05}" type="presParOf" srcId="{D2898B42-6532-41C7-A471-36C792496D10}" destId="{6D2C6114-78E8-4772-82B4-A5DA6B98F6E1}" srcOrd="4" destOrd="0" presId="urn:microsoft.com/office/officeart/2005/8/layout/vList4"/>
    <dgm:cxn modelId="{C28BB143-48B6-4757-9D47-4205057E0938}" type="presParOf" srcId="{6D2C6114-78E8-4772-82B4-A5DA6B98F6E1}" destId="{8EA0A92C-EA6B-49D0-A1B3-BAD5EEDEB1FF}" srcOrd="0" destOrd="0" presId="urn:microsoft.com/office/officeart/2005/8/layout/vList4"/>
    <dgm:cxn modelId="{E64557CA-3B71-4505-8B41-A40C4D684379}" type="presParOf" srcId="{6D2C6114-78E8-4772-82B4-A5DA6B98F6E1}" destId="{E26D4E62-A12E-4686-8488-2FFB197EC14D}" srcOrd="1" destOrd="0" presId="urn:microsoft.com/office/officeart/2005/8/layout/vList4"/>
    <dgm:cxn modelId="{30A17C14-D6FE-4C00-9902-02C60BF8209A}" type="presParOf" srcId="{6D2C6114-78E8-4772-82B4-A5DA6B98F6E1}" destId="{7D303B05-B93E-45F5-A18A-00B9AA388F3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8AF787-3F57-45C3-A994-AA48C8DE584A}">
      <dsp:nvSpPr>
        <dsp:cNvPr id="0" name=""/>
        <dsp:cNvSpPr/>
      </dsp:nvSpPr>
      <dsp:spPr>
        <a:xfrm>
          <a:off x="0" y="0"/>
          <a:ext cx="8229600" cy="1666030"/>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nl-BE" sz="1600" b="1" kern="1200" dirty="0"/>
            <a:t>Flits-noodsituatie</a:t>
          </a:r>
          <a:endParaRPr lang="nl-BE" sz="1400" b="1" kern="1200" dirty="0"/>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Voorbeelden: </a:t>
          </a:r>
          <a:r>
            <a:rPr lang="nl-BE" sz="1200" b="1" i="0" kern="1200" dirty="0">
              <a:latin typeface="Times New Roman" pitchFamily="18" charset="0"/>
              <a:cs typeface="Times New Roman" pitchFamily="18" charset="0"/>
            </a:rPr>
            <a:t>treinongeluk, vliegtuigcrash, grote brand, ...</a:t>
          </a:r>
          <a:endParaRPr lang="nl-BE" sz="1200" b="1" i="1" kern="1200" dirty="0">
            <a:latin typeface="Times New Roman" pitchFamily="18" charset="0"/>
            <a:cs typeface="Times New Roman" pitchFamily="18" charset="0"/>
          </a:endParaRPr>
        </a:p>
        <a:p>
          <a:pPr lvl="0" algn="l" defTabSz="711200">
            <a:lnSpc>
              <a:spcPct val="90000"/>
            </a:lnSpc>
            <a:spcBef>
              <a:spcPct val="0"/>
            </a:spcBef>
            <a:spcAft>
              <a:spcPct val="35000"/>
            </a:spcAft>
          </a:pPr>
          <a:r>
            <a:rPr lang="nl-BE" sz="1200" b="1" i="1" kern="1200" dirty="0" err="1">
              <a:latin typeface="Times New Roman" pitchFamily="18" charset="0"/>
              <a:cs typeface="Times New Roman" pitchFamily="18" charset="0"/>
            </a:rPr>
            <a:t>Waarshuwingssignalen</a:t>
          </a:r>
          <a:r>
            <a:rPr lang="nl-BE" sz="1200" b="1" kern="1200" dirty="0">
              <a:latin typeface="Times New Roman" pitchFamily="18" charset="0"/>
              <a:cs typeface="Times New Roman" pitchFamily="18" charset="0"/>
            </a:rPr>
            <a:t>: Afwezig. Plotse gebeurtenis</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Tijdsdruk:</a:t>
          </a:r>
          <a:r>
            <a:rPr lang="nl-BE" sz="1200" b="1" kern="1200" dirty="0">
              <a:latin typeface="Times New Roman" pitchFamily="18" charset="0"/>
              <a:cs typeface="Times New Roman" pitchFamily="18" charset="0"/>
            </a:rPr>
            <a:t> Urgent</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Escalatie: </a:t>
          </a:r>
          <a:r>
            <a:rPr lang="nl-BE" sz="1200" b="1" i="0" kern="1200" dirty="0">
              <a:latin typeface="Times New Roman" pitchFamily="18" charset="0"/>
              <a:cs typeface="Times New Roman" pitchFamily="18" charset="0"/>
            </a:rPr>
            <a:t>B</a:t>
          </a:r>
          <a:r>
            <a:rPr lang="nl-BE" sz="1200" b="1" kern="1200" dirty="0">
              <a:latin typeface="Times New Roman" pitchFamily="18" charset="0"/>
              <a:cs typeface="Times New Roman" pitchFamily="18" charset="0"/>
            </a:rPr>
            <a:t>eperkte kans op escalatie</a:t>
          </a:r>
        </a:p>
        <a:p>
          <a:pPr lvl="0" algn="l" defTabSz="711200">
            <a:lnSpc>
              <a:spcPct val="90000"/>
            </a:lnSpc>
            <a:spcBef>
              <a:spcPct val="0"/>
            </a:spcBef>
            <a:spcAft>
              <a:spcPct val="35000"/>
            </a:spcAft>
          </a:pPr>
          <a:r>
            <a:rPr lang="nl-BE" sz="1200" b="1" i="1" kern="1200" dirty="0" err="1">
              <a:latin typeface="Times New Roman" pitchFamily="18" charset="0"/>
              <a:cs typeface="Times New Roman" pitchFamily="18" charset="0"/>
            </a:rPr>
            <a:t>Uitsralingseffecten</a:t>
          </a:r>
          <a:r>
            <a:rPr lang="nl-BE" sz="1200" b="1" i="1" kern="1200" dirty="0">
              <a:latin typeface="Times New Roman" pitchFamily="18" charset="0"/>
              <a:cs typeface="Times New Roman" pitchFamily="18" charset="0"/>
            </a:rPr>
            <a:t>: </a:t>
          </a:r>
          <a:r>
            <a:rPr lang="nl-BE" sz="1200" b="1" i="0" kern="1200" dirty="0">
              <a:latin typeface="Times New Roman" pitchFamily="18" charset="0"/>
              <a:cs typeface="Times New Roman" pitchFamily="18" charset="0"/>
            </a:rPr>
            <a:t>Geringe kans</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Handelen:</a:t>
          </a:r>
          <a:r>
            <a:rPr lang="nl-BE" sz="1200" b="1" i="0" kern="1200" dirty="0">
              <a:latin typeface="Times New Roman" pitchFamily="18" charset="0"/>
              <a:cs typeface="Times New Roman" pitchFamily="18" charset="0"/>
            </a:rPr>
            <a:t> Reactief</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Chaotische beheer in het begin</a:t>
          </a:r>
        </a:p>
      </dsp:txBody>
      <dsp:txXfrm>
        <a:off x="1812523" y="0"/>
        <a:ext cx="6417076" cy="1666030"/>
      </dsp:txXfrm>
    </dsp:sp>
    <dsp:sp modelId="{DFD8DE77-CAD7-4182-8A23-E9943093E248}">
      <dsp:nvSpPr>
        <dsp:cNvPr id="0" name=""/>
        <dsp:cNvSpPr/>
      </dsp:nvSpPr>
      <dsp:spPr>
        <a:xfrm>
          <a:off x="166603" y="166603"/>
          <a:ext cx="1645920" cy="1332824"/>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4000" r="-4000"/>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C5B3A341-76B4-4CD7-B5B9-4BD4826F39F5}">
      <dsp:nvSpPr>
        <dsp:cNvPr id="0" name=""/>
        <dsp:cNvSpPr/>
      </dsp:nvSpPr>
      <dsp:spPr>
        <a:xfrm>
          <a:off x="0" y="1863555"/>
          <a:ext cx="8229600" cy="1666030"/>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nl-BE" sz="1600" b="1" kern="1200"/>
            <a:t>Groei-noodsituatie </a:t>
          </a:r>
          <a:endParaRPr lang="nl-BE" sz="1400" b="1" kern="1200"/>
        </a:p>
        <a:p>
          <a:pPr lvl="0" algn="l" defTabSz="711200">
            <a:lnSpc>
              <a:spcPct val="90000"/>
            </a:lnSpc>
            <a:spcBef>
              <a:spcPct val="0"/>
            </a:spcBef>
            <a:spcAft>
              <a:spcPct val="35000"/>
            </a:spcAft>
          </a:pPr>
          <a:r>
            <a:rPr lang="nl-BE" sz="1200" b="1" i="1" kern="1200">
              <a:latin typeface="Times New Roman" pitchFamily="18" charset="0"/>
              <a:cs typeface="Times New Roman" pitchFamily="18" charset="0"/>
            </a:rPr>
            <a:t>Voorbeelden: w</a:t>
          </a:r>
          <a:r>
            <a:rPr lang="nl-BE" sz="1200" b="1" i="0" kern="1200">
              <a:latin typeface="Times New Roman" pitchFamily="18" charset="0"/>
              <a:cs typeface="Times New Roman" pitchFamily="18" charset="0"/>
            </a:rPr>
            <a:t>ateroverlast, gaslekken, ...</a:t>
          </a:r>
          <a:r>
            <a:rPr lang="nl-BE" sz="1200" b="1" i="1" kern="1200">
              <a:latin typeface="Times New Roman" pitchFamily="18" charset="0"/>
              <a:cs typeface="Times New Roman" pitchFamily="18" charset="0"/>
            </a:rPr>
            <a:t> </a:t>
          </a:r>
        </a:p>
        <a:p>
          <a:pPr lvl="0" algn="l" defTabSz="711200">
            <a:lnSpc>
              <a:spcPct val="90000"/>
            </a:lnSpc>
            <a:spcBef>
              <a:spcPct val="0"/>
            </a:spcBef>
            <a:spcAft>
              <a:spcPct val="35000"/>
            </a:spcAft>
          </a:pPr>
          <a:r>
            <a:rPr lang="nl-BE" sz="1200" b="1" i="1" kern="1200">
              <a:latin typeface="Times New Roman" pitchFamily="18" charset="0"/>
              <a:cs typeface="Times New Roman" pitchFamily="18" charset="0"/>
            </a:rPr>
            <a:t>Waarschuwingssignalen:</a:t>
          </a:r>
          <a:r>
            <a:rPr lang="nl-BE" sz="1200" b="1" kern="1200">
              <a:latin typeface="Times New Roman" pitchFamily="18" charset="0"/>
              <a:cs typeface="Times New Roman" pitchFamily="18" charset="0"/>
            </a:rPr>
            <a:t> Aanwezig. Bijvoorbeeld een stijgend waterpeil, gasgeur, ...</a:t>
          </a:r>
        </a:p>
        <a:p>
          <a:pPr lvl="0" algn="l" defTabSz="711200">
            <a:lnSpc>
              <a:spcPct val="90000"/>
            </a:lnSpc>
            <a:spcBef>
              <a:spcPct val="0"/>
            </a:spcBef>
            <a:spcAft>
              <a:spcPct val="35000"/>
            </a:spcAft>
          </a:pPr>
          <a:r>
            <a:rPr lang="nl-BE" sz="1200" b="1" i="1" kern="1200">
              <a:latin typeface="Times New Roman" pitchFamily="18" charset="0"/>
              <a:cs typeface="Times New Roman" pitchFamily="18" charset="0"/>
            </a:rPr>
            <a:t>Tijdsdruk:</a:t>
          </a:r>
          <a:r>
            <a:rPr lang="nl-BE" sz="1200" b="1" kern="1200">
              <a:latin typeface="Times New Roman" pitchFamily="18" charset="0"/>
              <a:cs typeface="Times New Roman" pitchFamily="18" charset="0"/>
            </a:rPr>
            <a:t> Hoog</a:t>
          </a:r>
        </a:p>
        <a:p>
          <a:pPr lvl="0" algn="l" defTabSz="711200">
            <a:lnSpc>
              <a:spcPct val="90000"/>
            </a:lnSpc>
            <a:spcBef>
              <a:spcPct val="0"/>
            </a:spcBef>
            <a:spcAft>
              <a:spcPct val="35000"/>
            </a:spcAft>
          </a:pPr>
          <a:r>
            <a:rPr lang="nl-BE" sz="1200" b="1" i="1" kern="1200">
              <a:latin typeface="Times New Roman" pitchFamily="18" charset="0"/>
              <a:cs typeface="Times New Roman" pitchFamily="18" charset="0"/>
            </a:rPr>
            <a:t>Escalatie:</a:t>
          </a:r>
          <a:r>
            <a:rPr lang="nl-BE" sz="1200" b="1" kern="1200">
              <a:latin typeface="Times New Roman" pitchFamily="18" charset="0"/>
              <a:cs typeface="Times New Roman" pitchFamily="18" charset="0"/>
            </a:rPr>
            <a:t> Reële kans</a:t>
          </a:r>
        </a:p>
        <a:p>
          <a:pPr lvl="0" algn="l" defTabSz="711200">
            <a:lnSpc>
              <a:spcPct val="90000"/>
            </a:lnSpc>
            <a:spcBef>
              <a:spcPct val="0"/>
            </a:spcBef>
            <a:spcAft>
              <a:spcPct val="35000"/>
            </a:spcAft>
          </a:pPr>
          <a:r>
            <a:rPr lang="nl-BE" sz="1200" b="1" i="1" kern="1200">
              <a:latin typeface="Times New Roman" pitchFamily="18" charset="0"/>
              <a:cs typeface="Times New Roman" pitchFamily="18" charset="0"/>
            </a:rPr>
            <a:t>Uitstralingseffecten: </a:t>
          </a:r>
          <a:r>
            <a:rPr lang="nl-BE" sz="1200" b="1" kern="1200">
              <a:latin typeface="Times New Roman" pitchFamily="18" charset="0"/>
              <a:cs typeface="Times New Roman" pitchFamily="18" charset="0"/>
            </a:rPr>
            <a:t>Reële kans</a:t>
          </a:r>
        </a:p>
        <a:p>
          <a:pPr lvl="0" algn="l" defTabSz="711200">
            <a:lnSpc>
              <a:spcPct val="90000"/>
            </a:lnSpc>
            <a:spcBef>
              <a:spcPct val="0"/>
            </a:spcBef>
            <a:spcAft>
              <a:spcPct val="35000"/>
            </a:spcAft>
          </a:pPr>
          <a:r>
            <a:rPr lang="nl-BE" sz="1200" b="1" i="1" kern="1200">
              <a:latin typeface="Times New Roman" pitchFamily="18" charset="0"/>
              <a:cs typeface="Times New Roman" pitchFamily="18" charset="0"/>
            </a:rPr>
            <a:t>Handelen: </a:t>
          </a:r>
          <a:r>
            <a:rPr lang="nl-BE" sz="1200" b="1" kern="1200">
              <a:latin typeface="Times New Roman" pitchFamily="18" charset="0"/>
              <a:cs typeface="Times New Roman" pitchFamily="18" charset="0"/>
            </a:rPr>
            <a:t>Proactief om schade te voorkomen of te beperken </a:t>
          </a:r>
        </a:p>
      </dsp:txBody>
      <dsp:txXfrm>
        <a:off x="1812523" y="1863555"/>
        <a:ext cx="6417076" cy="1666030"/>
      </dsp:txXfrm>
    </dsp:sp>
    <dsp:sp modelId="{9EFD20BF-5A83-4D90-B33B-281C2942519D}">
      <dsp:nvSpPr>
        <dsp:cNvPr id="0" name=""/>
        <dsp:cNvSpPr/>
      </dsp:nvSpPr>
      <dsp:spPr>
        <a:xfrm>
          <a:off x="166603" y="1999237"/>
          <a:ext cx="1645920" cy="1332824"/>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5000" r="-5000"/>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8EA0A92C-EA6B-49D0-A1B3-BAD5EEDEB1FF}">
      <dsp:nvSpPr>
        <dsp:cNvPr id="0" name=""/>
        <dsp:cNvSpPr/>
      </dsp:nvSpPr>
      <dsp:spPr>
        <a:xfrm>
          <a:off x="0" y="3665268"/>
          <a:ext cx="8229600" cy="1666030"/>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nl-BE" sz="1600" b="1" kern="1200" dirty="0"/>
            <a:t>Voorspelbare noodsituatie</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Voorbeelden: Voetbalrellen, </a:t>
          </a:r>
          <a:r>
            <a:rPr lang="nl-BE" sz="1200" b="1" i="1" kern="1200" dirty="0" err="1">
              <a:latin typeface="Times New Roman" pitchFamily="18" charset="0"/>
              <a:cs typeface="Times New Roman" pitchFamily="18" charset="0"/>
            </a:rPr>
            <a:t>Milenniumbug</a:t>
          </a:r>
          <a:r>
            <a:rPr lang="nl-BE" sz="1200" b="1" i="1" kern="1200" dirty="0">
              <a:latin typeface="Times New Roman" pitchFamily="18" charset="0"/>
              <a:cs typeface="Times New Roman" pitchFamily="18" charset="0"/>
            </a:rPr>
            <a:t>, ...</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Waarschuwingssignalen</a:t>
          </a:r>
          <a:r>
            <a:rPr lang="nl-BE" sz="1200" b="1" i="0" kern="1200" dirty="0">
              <a:latin typeface="Times New Roman" pitchFamily="18" charset="0"/>
              <a:cs typeface="Times New Roman" pitchFamily="18" charset="0"/>
            </a:rPr>
            <a:t>: A</a:t>
          </a:r>
          <a:r>
            <a:rPr lang="nl-BE" sz="1200" b="1" kern="1200" dirty="0">
              <a:latin typeface="Times New Roman" pitchFamily="18" charset="0"/>
              <a:cs typeface="Times New Roman" pitchFamily="18" charset="0"/>
            </a:rPr>
            <a:t>anwezig.</a:t>
          </a:r>
        </a:p>
        <a:p>
          <a:pPr lvl="0" algn="l" defTabSz="711200">
            <a:lnSpc>
              <a:spcPct val="90000"/>
            </a:lnSpc>
            <a:spcBef>
              <a:spcPct val="0"/>
            </a:spcBef>
            <a:spcAft>
              <a:spcPct val="35000"/>
            </a:spcAft>
          </a:pPr>
          <a:r>
            <a:rPr lang="nl-BE" sz="1200" b="1" i="1" kern="1200">
              <a:latin typeface="Times New Roman" pitchFamily="18" charset="0"/>
              <a:cs typeface="Times New Roman" pitchFamily="18" charset="0"/>
            </a:rPr>
            <a:t>Tijdsdruk:</a:t>
          </a:r>
          <a:r>
            <a:rPr lang="nl-BE" sz="1200" b="1" kern="1200">
              <a:latin typeface="Times New Roman" pitchFamily="18" charset="0"/>
              <a:cs typeface="Times New Roman" pitchFamily="18" charset="0"/>
            </a:rPr>
            <a:t> Gemiddeld tot hoog. </a:t>
          </a:r>
          <a:r>
            <a:rPr lang="nl-BE" sz="1200" b="1" kern="1200" dirty="0">
              <a:latin typeface="Times New Roman" pitchFamily="18" charset="0"/>
              <a:cs typeface="Times New Roman" pitchFamily="18" charset="0"/>
            </a:rPr>
            <a:t>Voldoende tijd om maatregelen in overleg te nemen.</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Escalatie: </a:t>
          </a:r>
          <a:r>
            <a:rPr lang="nl-BE" sz="1200" b="1" kern="1200" dirty="0">
              <a:latin typeface="Times New Roman" pitchFamily="18" charset="0"/>
              <a:cs typeface="Times New Roman" pitchFamily="18" charset="0"/>
            </a:rPr>
            <a:t>Reële kans</a:t>
          </a:r>
        </a:p>
        <a:p>
          <a:pPr lvl="0" algn="l" defTabSz="711200">
            <a:lnSpc>
              <a:spcPct val="90000"/>
            </a:lnSpc>
            <a:spcBef>
              <a:spcPct val="0"/>
            </a:spcBef>
            <a:spcAft>
              <a:spcPct val="35000"/>
            </a:spcAft>
          </a:pPr>
          <a:r>
            <a:rPr lang="nl-BE" sz="1200" b="1" i="1" kern="1200" dirty="0">
              <a:latin typeface="Times New Roman" pitchFamily="18" charset="0"/>
              <a:cs typeface="Times New Roman" pitchFamily="18" charset="0"/>
            </a:rPr>
            <a:t>Uitstralingseffecte</a:t>
          </a:r>
          <a:r>
            <a:rPr lang="nl-BE" sz="1200" b="1" i="0" kern="1200" dirty="0">
              <a:latin typeface="Times New Roman" pitchFamily="18" charset="0"/>
              <a:cs typeface="Times New Roman" pitchFamily="18" charset="0"/>
            </a:rPr>
            <a:t>n: Reële kans</a:t>
          </a:r>
        </a:p>
        <a:p>
          <a:pPr lvl="0" algn="l" defTabSz="711200">
            <a:lnSpc>
              <a:spcPct val="90000"/>
            </a:lnSpc>
            <a:spcBef>
              <a:spcPct val="0"/>
            </a:spcBef>
            <a:spcAft>
              <a:spcPct val="35000"/>
            </a:spcAft>
          </a:pPr>
          <a:r>
            <a:rPr lang="nl-BE" sz="1200" b="1" i="0" kern="1200" dirty="0">
              <a:latin typeface="Times New Roman" pitchFamily="18" charset="0"/>
              <a:cs typeface="Times New Roman" pitchFamily="18" charset="0"/>
            </a:rPr>
            <a:t>Handelen: Voornamelijk draaiboekstrategie </a:t>
          </a:r>
          <a:endParaRPr lang="nl-BE" sz="1200" b="1" kern="1200" dirty="0">
            <a:latin typeface="Times New Roman" pitchFamily="18" charset="0"/>
            <a:cs typeface="Times New Roman" pitchFamily="18" charset="0"/>
          </a:endParaRPr>
        </a:p>
      </dsp:txBody>
      <dsp:txXfrm>
        <a:off x="1812523" y="3665268"/>
        <a:ext cx="6417076" cy="1666030"/>
      </dsp:txXfrm>
    </dsp:sp>
    <dsp:sp modelId="{E26D4E62-A12E-4686-8488-2FFB197EC14D}">
      <dsp:nvSpPr>
        <dsp:cNvPr id="0" name=""/>
        <dsp:cNvSpPr/>
      </dsp:nvSpPr>
      <dsp:spPr>
        <a:xfrm>
          <a:off x="237130" y="3815970"/>
          <a:ext cx="1597398" cy="1332824"/>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68000" r="-68000"/>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350E3A-F6C6-4F60-9C50-A74E03F2FD72}" type="datetimeFigureOut">
              <a:rPr lang="fr-BE" smtClean="0"/>
              <a:t>23/09/2013</a:t>
            </a:fld>
            <a:endParaRPr lang="fr-BE"/>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B543E3-6B8A-4F37-AEE8-A594298BBBD9}" type="slidenum">
              <a:rPr lang="fr-BE" smtClean="0"/>
              <a:t>‹nr.›</a:t>
            </a:fld>
            <a:endParaRPr lang="fr-BE"/>
          </a:p>
        </p:txBody>
      </p:sp>
    </p:spTree>
    <p:extLst>
      <p:ext uri="{BB962C8B-B14F-4D97-AF65-F5344CB8AC3E}">
        <p14:creationId xmlns:p14="http://schemas.microsoft.com/office/powerpoint/2010/main" val="1793032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fr-BE" dirty="0"/>
          </a:p>
        </p:txBody>
      </p:sp>
      <p:sp>
        <p:nvSpPr>
          <p:cNvPr id="4" name="Tijdelijke aanduiding voor dianummer 3"/>
          <p:cNvSpPr>
            <a:spLocks noGrp="1"/>
          </p:cNvSpPr>
          <p:nvPr>
            <p:ph type="sldNum" sz="quarter" idx="10"/>
          </p:nvPr>
        </p:nvSpPr>
        <p:spPr/>
        <p:txBody>
          <a:bodyPr/>
          <a:lstStyle/>
          <a:p>
            <a:fld id="{59B543E3-6B8A-4F37-AEE8-A594298BBBD9}" type="slidenum">
              <a:rPr lang="fr-BE" smtClean="0"/>
              <a:t>8</a:t>
            </a:fld>
            <a:endParaRPr lang="fr-BE"/>
          </a:p>
        </p:txBody>
      </p:sp>
    </p:spTree>
    <p:extLst>
      <p:ext uri="{BB962C8B-B14F-4D97-AF65-F5344CB8AC3E}">
        <p14:creationId xmlns:p14="http://schemas.microsoft.com/office/powerpoint/2010/main" val="1569566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fr-BE"/>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fr-BE"/>
          </a:p>
        </p:txBody>
      </p:sp>
      <p:sp>
        <p:nvSpPr>
          <p:cNvPr id="4" name="Tijdelijke aanduiding voor datum 3"/>
          <p:cNvSpPr>
            <a:spLocks noGrp="1"/>
          </p:cNvSpPr>
          <p:nvPr>
            <p:ph type="dt" sz="half" idx="10"/>
          </p:nvPr>
        </p:nvSpPr>
        <p:spPr/>
        <p:txBody>
          <a:bodyPr/>
          <a:lstStyle/>
          <a:p>
            <a:fld id="{7A795D85-1983-4CF8-A06E-D6FC2F573893}" type="datetimeFigureOut">
              <a:rPr lang="fr-BE" smtClean="0"/>
              <a:t>23/09/2013</a:t>
            </a:fld>
            <a:endParaRPr lang="fr-BE"/>
          </a:p>
        </p:txBody>
      </p:sp>
      <p:sp>
        <p:nvSpPr>
          <p:cNvPr id="5" name="Tijdelijke aanduiding voor voettekst 4"/>
          <p:cNvSpPr>
            <a:spLocks noGrp="1"/>
          </p:cNvSpPr>
          <p:nvPr>
            <p:ph type="ftr" sz="quarter" idx="11"/>
          </p:nvPr>
        </p:nvSpPr>
        <p:spPr/>
        <p:txBody>
          <a:bodyPr/>
          <a:lstStyle/>
          <a:p>
            <a:endParaRPr lang="fr-BE"/>
          </a:p>
        </p:txBody>
      </p:sp>
      <p:sp>
        <p:nvSpPr>
          <p:cNvPr id="6" name="Tijdelijke aanduiding voor dianummer 5"/>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1398412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fr-BE"/>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4" name="Tijdelijke aanduiding voor datum 3"/>
          <p:cNvSpPr>
            <a:spLocks noGrp="1"/>
          </p:cNvSpPr>
          <p:nvPr>
            <p:ph type="dt" sz="half" idx="10"/>
          </p:nvPr>
        </p:nvSpPr>
        <p:spPr/>
        <p:txBody>
          <a:bodyPr/>
          <a:lstStyle/>
          <a:p>
            <a:fld id="{7A795D85-1983-4CF8-A06E-D6FC2F573893}" type="datetimeFigureOut">
              <a:rPr lang="fr-BE" smtClean="0"/>
              <a:t>23/09/2013</a:t>
            </a:fld>
            <a:endParaRPr lang="fr-BE"/>
          </a:p>
        </p:txBody>
      </p:sp>
      <p:sp>
        <p:nvSpPr>
          <p:cNvPr id="5" name="Tijdelijke aanduiding voor voettekst 4"/>
          <p:cNvSpPr>
            <a:spLocks noGrp="1"/>
          </p:cNvSpPr>
          <p:nvPr>
            <p:ph type="ftr" sz="quarter" idx="11"/>
          </p:nvPr>
        </p:nvSpPr>
        <p:spPr/>
        <p:txBody>
          <a:bodyPr/>
          <a:lstStyle/>
          <a:p>
            <a:endParaRPr lang="fr-BE"/>
          </a:p>
        </p:txBody>
      </p:sp>
      <p:sp>
        <p:nvSpPr>
          <p:cNvPr id="6" name="Tijdelijke aanduiding voor dianummer 5"/>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2967682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fr-BE"/>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4" name="Tijdelijke aanduiding voor datum 3"/>
          <p:cNvSpPr>
            <a:spLocks noGrp="1"/>
          </p:cNvSpPr>
          <p:nvPr>
            <p:ph type="dt" sz="half" idx="10"/>
          </p:nvPr>
        </p:nvSpPr>
        <p:spPr/>
        <p:txBody>
          <a:bodyPr/>
          <a:lstStyle/>
          <a:p>
            <a:fld id="{7A795D85-1983-4CF8-A06E-D6FC2F573893}" type="datetimeFigureOut">
              <a:rPr lang="fr-BE" smtClean="0"/>
              <a:t>23/09/2013</a:t>
            </a:fld>
            <a:endParaRPr lang="fr-BE"/>
          </a:p>
        </p:txBody>
      </p:sp>
      <p:sp>
        <p:nvSpPr>
          <p:cNvPr id="5" name="Tijdelijke aanduiding voor voettekst 4"/>
          <p:cNvSpPr>
            <a:spLocks noGrp="1"/>
          </p:cNvSpPr>
          <p:nvPr>
            <p:ph type="ftr" sz="quarter" idx="11"/>
          </p:nvPr>
        </p:nvSpPr>
        <p:spPr/>
        <p:txBody>
          <a:bodyPr/>
          <a:lstStyle/>
          <a:p>
            <a:endParaRPr lang="fr-BE"/>
          </a:p>
        </p:txBody>
      </p:sp>
      <p:sp>
        <p:nvSpPr>
          <p:cNvPr id="6" name="Tijdelijke aanduiding voor dianummer 5"/>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1133696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fr-BE"/>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4" name="Tijdelijke aanduiding voor datum 3"/>
          <p:cNvSpPr>
            <a:spLocks noGrp="1"/>
          </p:cNvSpPr>
          <p:nvPr>
            <p:ph type="dt" sz="half" idx="10"/>
          </p:nvPr>
        </p:nvSpPr>
        <p:spPr/>
        <p:txBody>
          <a:bodyPr/>
          <a:lstStyle/>
          <a:p>
            <a:fld id="{7A795D85-1983-4CF8-A06E-D6FC2F573893}" type="datetimeFigureOut">
              <a:rPr lang="fr-BE" smtClean="0"/>
              <a:t>23/09/2013</a:t>
            </a:fld>
            <a:endParaRPr lang="fr-BE"/>
          </a:p>
        </p:txBody>
      </p:sp>
      <p:sp>
        <p:nvSpPr>
          <p:cNvPr id="5" name="Tijdelijke aanduiding voor voettekst 4"/>
          <p:cNvSpPr>
            <a:spLocks noGrp="1"/>
          </p:cNvSpPr>
          <p:nvPr>
            <p:ph type="ftr" sz="quarter" idx="11"/>
          </p:nvPr>
        </p:nvSpPr>
        <p:spPr/>
        <p:txBody>
          <a:bodyPr/>
          <a:lstStyle/>
          <a:p>
            <a:endParaRPr lang="fr-BE"/>
          </a:p>
        </p:txBody>
      </p:sp>
      <p:sp>
        <p:nvSpPr>
          <p:cNvPr id="6" name="Tijdelijke aanduiding voor dianummer 5"/>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990087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fr-BE"/>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A795D85-1983-4CF8-A06E-D6FC2F573893}" type="datetimeFigureOut">
              <a:rPr lang="fr-BE" smtClean="0"/>
              <a:t>23/09/2013</a:t>
            </a:fld>
            <a:endParaRPr lang="fr-BE"/>
          </a:p>
        </p:txBody>
      </p:sp>
      <p:sp>
        <p:nvSpPr>
          <p:cNvPr id="5" name="Tijdelijke aanduiding voor voettekst 4"/>
          <p:cNvSpPr>
            <a:spLocks noGrp="1"/>
          </p:cNvSpPr>
          <p:nvPr>
            <p:ph type="ftr" sz="quarter" idx="11"/>
          </p:nvPr>
        </p:nvSpPr>
        <p:spPr/>
        <p:txBody>
          <a:bodyPr/>
          <a:lstStyle/>
          <a:p>
            <a:endParaRPr lang="fr-BE"/>
          </a:p>
        </p:txBody>
      </p:sp>
      <p:sp>
        <p:nvSpPr>
          <p:cNvPr id="6" name="Tijdelijke aanduiding voor dianummer 5"/>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3506718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fr-BE"/>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5" name="Tijdelijke aanduiding voor datum 4"/>
          <p:cNvSpPr>
            <a:spLocks noGrp="1"/>
          </p:cNvSpPr>
          <p:nvPr>
            <p:ph type="dt" sz="half" idx="10"/>
          </p:nvPr>
        </p:nvSpPr>
        <p:spPr/>
        <p:txBody>
          <a:bodyPr/>
          <a:lstStyle/>
          <a:p>
            <a:fld id="{7A795D85-1983-4CF8-A06E-D6FC2F573893}" type="datetimeFigureOut">
              <a:rPr lang="fr-BE" smtClean="0"/>
              <a:t>23/09/2013</a:t>
            </a:fld>
            <a:endParaRPr lang="fr-BE"/>
          </a:p>
        </p:txBody>
      </p:sp>
      <p:sp>
        <p:nvSpPr>
          <p:cNvPr id="6" name="Tijdelijke aanduiding voor voettekst 5"/>
          <p:cNvSpPr>
            <a:spLocks noGrp="1"/>
          </p:cNvSpPr>
          <p:nvPr>
            <p:ph type="ftr" sz="quarter" idx="11"/>
          </p:nvPr>
        </p:nvSpPr>
        <p:spPr/>
        <p:txBody>
          <a:bodyPr/>
          <a:lstStyle/>
          <a:p>
            <a:endParaRPr lang="fr-BE"/>
          </a:p>
        </p:txBody>
      </p:sp>
      <p:sp>
        <p:nvSpPr>
          <p:cNvPr id="7" name="Tijdelijke aanduiding voor dianummer 6"/>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21162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fr-BE"/>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7" name="Tijdelijke aanduiding voor datum 6"/>
          <p:cNvSpPr>
            <a:spLocks noGrp="1"/>
          </p:cNvSpPr>
          <p:nvPr>
            <p:ph type="dt" sz="half" idx="10"/>
          </p:nvPr>
        </p:nvSpPr>
        <p:spPr/>
        <p:txBody>
          <a:bodyPr/>
          <a:lstStyle/>
          <a:p>
            <a:fld id="{7A795D85-1983-4CF8-A06E-D6FC2F573893}" type="datetimeFigureOut">
              <a:rPr lang="fr-BE" smtClean="0"/>
              <a:t>23/09/2013</a:t>
            </a:fld>
            <a:endParaRPr lang="fr-BE"/>
          </a:p>
        </p:txBody>
      </p:sp>
      <p:sp>
        <p:nvSpPr>
          <p:cNvPr id="8" name="Tijdelijke aanduiding voor voettekst 7"/>
          <p:cNvSpPr>
            <a:spLocks noGrp="1"/>
          </p:cNvSpPr>
          <p:nvPr>
            <p:ph type="ftr" sz="quarter" idx="11"/>
          </p:nvPr>
        </p:nvSpPr>
        <p:spPr/>
        <p:txBody>
          <a:bodyPr/>
          <a:lstStyle/>
          <a:p>
            <a:endParaRPr lang="fr-BE"/>
          </a:p>
        </p:txBody>
      </p:sp>
      <p:sp>
        <p:nvSpPr>
          <p:cNvPr id="9" name="Tijdelijke aanduiding voor dianummer 8"/>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2213406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fr-BE"/>
          </a:p>
        </p:txBody>
      </p:sp>
      <p:sp>
        <p:nvSpPr>
          <p:cNvPr id="3" name="Tijdelijke aanduiding voor datum 2"/>
          <p:cNvSpPr>
            <a:spLocks noGrp="1"/>
          </p:cNvSpPr>
          <p:nvPr>
            <p:ph type="dt" sz="half" idx="10"/>
          </p:nvPr>
        </p:nvSpPr>
        <p:spPr/>
        <p:txBody>
          <a:bodyPr/>
          <a:lstStyle/>
          <a:p>
            <a:fld id="{7A795D85-1983-4CF8-A06E-D6FC2F573893}" type="datetimeFigureOut">
              <a:rPr lang="fr-BE" smtClean="0"/>
              <a:t>23/09/2013</a:t>
            </a:fld>
            <a:endParaRPr lang="fr-BE"/>
          </a:p>
        </p:txBody>
      </p:sp>
      <p:sp>
        <p:nvSpPr>
          <p:cNvPr id="4" name="Tijdelijke aanduiding voor voettekst 3"/>
          <p:cNvSpPr>
            <a:spLocks noGrp="1"/>
          </p:cNvSpPr>
          <p:nvPr>
            <p:ph type="ftr" sz="quarter" idx="11"/>
          </p:nvPr>
        </p:nvSpPr>
        <p:spPr/>
        <p:txBody>
          <a:bodyPr/>
          <a:lstStyle/>
          <a:p>
            <a:endParaRPr lang="fr-BE"/>
          </a:p>
        </p:txBody>
      </p:sp>
      <p:sp>
        <p:nvSpPr>
          <p:cNvPr id="5" name="Tijdelijke aanduiding voor dianummer 4"/>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4272251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A795D85-1983-4CF8-A06E-D6FC2F573893}" type="datetimeFigureOut">
              <a:rPr lang="fr-BE" smtClean="0"/>
              <a:t>23/09/2013</a:t>
            </a:fld>
            <a:endParaRPr lang="fr-BE"/>
          </a:p>
        </p:txBody>
      </p:sp>
      <p:sp>
        <p:nvSpPr>
          <p:cNvPr id="3" name="Tijdelijke aanduiding voor voettekst 2"/>
          <p:cNvSpPr>
            <a:spLocks noGrp="1"/>
          </p:cNvSpPr>
          <p:nvPr>
            <p:ph type="ftr" sz="quarter" idx="11"/>
          </p:nvPr>
        </p:nvSpPr>
        <p:spPr/>
        <p:txBody>
          <a:bodyPr/>
          <a:lstStyle/>
          <a:p>
            <a:endParaRPr lang="fr-BE"/>
          </a:p>
        </p:txBody>
      </p:sp>
      <p:sp>
        <p:nvSpPr>
          <p:cNvPr id="4" name="Tijdelijke aanduiding voor dianummer 3"/>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1241333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fr-BE"/>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A795D85-1983-4CF8-A06E-D6FC2F573893}" type="datetimeFigureOut">
              <a:rPr lang="fr-BE" smtClean="0"/>
              <a:t>23/09/2013</a:t>
            </a:fld>
            <a:endParaRPr lang="fr-BE"/>
          </a:p>
        </p:txBody>
      </p:sp>
      <p:sp>
        <p:nvSpPr>
          <p:cNvPr id="6" name="Tijdelijke aanduiding voor voettekst 5"/>
          <p:cNvSpPr>
            <a:spLocks noGrp="1"/>
          </p:cNvSpPr>
          <p:nvPr>
            <p:ph type="ftr" sz="quarter" idx="11"/>
          </p:nvPr>
        </p:nvSpPr>
        <p:spPr/>
        <p:txBody>
          <a:bodyPr/>
          <a:lstStyle/>
          <a:p>
            <a:endParaRPr lang="fr-BE"/>
          </a:p>
        </p:txBody>
      </p:sp>
      <p:sp>
        <p:nvSpPr>
          <p:cNvPr id="7" name="Tijdelijke aanduiding voor dianummer 6"/>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4222712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fr-BE"/>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A795D85-1983-4CF8-A06E-D6FC2F573893}" type="datetimeFigureOut">
              <a:rPr lang="fr-BE" smtClean="0"/>
              <a:t>23/09/2013</a:t>
            </a:fld>
            <a:endParaRPr lang="fr-BE"/>
          </a:p>
        </p:txBody>
      </p:sp>
      <p:sp>
        <p:nvSpPr>
          <p:cNvPr id="6" name="Tijdelijke aanduiding voor voettekst 5"/>
          <p:cNvSpPr>
            <a:spLocks noGrp="1"/>
          </p:cNvSpPr>
          <p:nvPr>
            <p:ph type="ftr" sz="quarter" idx="11"/>
          </p:nvPr>
        </p:nvSpPr>
        <p:spPr/>
        <p:txBody>
          <a:bodyPr/>
          <a:lstStyle/>
          <a:p>
            <a:endParaRPr lang="fr-BE"/>
          </a:p>
        </p:txBody>
      </p:sp>
      <p:sp>
        <p:nvSpPr>
          <p:cNvPr id="7" name="Tijdelijke aanduiding voor dianummer 6"/>
          <p:cNvSpPr>
            <a:spLocks noGrp="1"/>
          </p:cNvSpPr>
          <p:nvPr>
            <p:ph type="sldNum" sz="quarter" idx="12"/>
          </p:nvPr>
        </p:nvSpPr>
        <p:spPr/>
        <p:txBody>
          <a:bodyPr/>
          <a:lstStyle/>
          <a:p>
            <a:fld id="{3E72B837-3B8A-42F4-8EE3-AB2564A7077F}" type="slidenum">
              <a:rPr lang="fr-BE" smtClean="0"/>
              <a:t>‹nr.›</a:t>
            </a:fld>
            <a:endParaRPr lang="fr-BE"/>
          </a:p>
        </p:txBody>
      </p:sp>
    </p:spTree>
    <p:extLst>
      <p:ext uri="{BB962C8B-B14F-4D97-AF65-F5344CB8AC3E}">
        <p14:creationId xmlns:p14="http://schemas.microsoft.com/office/powerpoint/2010/main" val="1516558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fr-BE"/>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fr-BE"/>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95D85-1983-4CF8-A06E-D6FC2F573893}" type="datetimeFigureOut">
              <a:rPr lang="fr-BE" smtClean="0"/>
              <a:t>23/09/2013</a:t>
            </a:fld>
            <a:endParaRPr lang="fr-BE"/>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72B837-3B8A-42F4-8EE3-AB2564A7077F}" type="slidenum">
              <a:rPr lang="fr-BE" smtClean="0"/>
              <a:t>‹nr.›</a:t>
            </a:fld>
            <a:endParaRPr lang="fr-BE"/>
          </a:p>
        </p:txBody>
      </p:sp>
    </p:spTree>
    <p:extLst>
      <p:ext uri="{BB962C8B-B14F-4D97-AF65-F5344CB8AC3E}">
        <p14:creationId xmlns:p14="http://schemas.microsoft.com/office/powerpoint/2010/main" val="757354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www.gaps-ugent.be/"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hyperlink" Target="http://www.gaps-ugent.be/" TargetMode="Externa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hyperlink" Target="http://www.gaps-ugent.be/"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www.gaps-ugent.be/"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www.gaps-ugent.be/" TargetMode="Externa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www.gaps-ugent.be/"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hyperlink" Target="http://www.gaps-ugent.be/"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1.jpeg"/><Relationship Id="rId7" Type="http://schemas.openxmlformats.org/officeDocument/2006/relationships/diagramData" Target="../diagrams/data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hyperlink" Target="http://www.gaps-ugent.be/" TargetMode="External"/><Relationship Id="rId11" Type="http://schemas.microsoft.com/office/2007/relationships/diagramDrawing" Target="../diagrams/drawing1.xml"/><Relationship Id="rId5" Type="http://schemas.openxmlformats.org/officeDocument/2006/relationships/image" Target="../media/image4.png"/><Relationship Id="rId10" Type="http://schemas.openxmlformats.org/officeDocument/2006/relationships/diagramColors" Target="../diagrams/colors1.xml"/><Relationship Id="rId4" Type="http://schemas.openxmlformats.org/officeDocument/2006/relationships/image" Target="../media/image3.png"/><Relationship Id="rId9"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3.png"/><Relationship Id="rId7"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hyperlink" Target="http://www.gaps-ugent.be/" TargetMode="Externa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14.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gaps-ugent.be/"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hyperlink" Target="http://www.gaps-ugent.be/"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dirty="0">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dirty="0"/>
          </a:p>
        </p:txBody>
      </p:sp>
      <p:sp>
        <p:nvSpPr>
          <p:cNvPr id="2" name="Titel 1"/>
          <p:cNvSpPr>
            <a:spLocks noGrp="1"/>
          </p:cNvSpPr>
          <p:nvPr>
            <p:ph type="ctrTitle"/>
          </p:nvPr>
        </p:nvSpPr>
        <p:spPr>
          <a:xfrm>
            <a:off x="872581" y="1700808"/>
            <a:ext cx="7772400" cy="3672407"/>
          </a:xfrm>
        </p:spPr>
        <p:txBody>
          <a:bodyPr>
            <a:noAutofit/>
          </a:bodyPr>
          <a:lstStyle/>
          <a:p>
            <a:r>
              <a:rPr lang="nl-BE" sz="5400" b="1" dirty="0" smtClean="0">
                <a:effectLst>
                  <a:outerShdw blurRad="38100" dist="38100" dir="2700000" algn="tl">
                    <a:srgbClr val="000000">
                      <a:alpha val="43137"/>
                    </a:srgbClr>
                  </a:outerShdw>
                </a:effectLst>
              </a:rPr>
              <a:t>De rol van burgemeesters tijdens het beheer van noodsituaties</a:t>
            </a:r>
            <a:br>
              <a:rPr lang="nl-BE" sz="5400" b="1" dirty="0" smtClean="0">
                <a:effectLst>
                  <a:outerShdw blurRad="38100" dist="38100" dir="2700000" algn="tl">
                    <a:srgbClr val="000000">
                      <a:alpha val="43137"/>
                    </a:srgbClr>
                  </a:outerShdw>
                </a:effectLst>
              </a:rPr>
            </a:br>
            <a:r>
              <a:rPr lang="nl-BE" sz="2000" dirty="0" smtClean="0"/>
              <a:t>Jeffrey </a:t>
            </a:r>
            <a:r>
              <a:rPr lang="nl-BE" sz="2000" dirty="0"/>
              <a:t>Vincent, Arne </a:t>
            </a:r>
            <a:r>
              <a:rPr lang="nl-BE" sz="2000" dirty="0" smtClean="0"/>
              <a:t>Dormaels, Marleen Easton  &amp; Frederic </a:t>
            </a:r>
            <a:r>
              <a:rPr lang="nl-BE" sz="2000" dirty="0" err="1" smtClean="0"/>
              <a:t>Schoenaers</a:t>
            </a:r>
            <a:r>
              <a:rPr lang="nl-BE" sz="2000" dirty="0" smtClean="0"/>
              <a:t/>
            </a:r>
            <a:br>
              <a:rPr lang="nl-BE" sz="2000" dirty="0" smtClean="0"/>
            </a:br>
            <a:r>
              <a:rPr lang="nl-BE" sz="2000" dirty="0"/>
              <a:t/>
            </a:r>
            <a:br>
              <a:rPr lang="nl-BE" sz="2000" dirty="0"/>
            </a:br>
            <a:r>
              <a:rPr lang="nl-BE" sz="2000" dirty="0" smtClean="0"/>
              <a:t>Onderzoek gefinancierd door FOD Binnenlandse Zaken</a:t>
            </a:r>
            <a:r>
              <a:rPr lang="nl-BE" sz="2000" dirty="0"/>
              <a:t/>
            </a:r>
            <a:br>
              <a:rPr lang="nl-BE" sz="2000" dirty="0"/>
            </a:br>
            <a:endParaRPr lang="nl-BE" sz="2000" b="1" dirty="0">
              <a:effectLst>
                <a:outerShdw blurRad="38100" dist="38100" dir="2700000" algn="tl">
                  <a:srgbClr val="000000">
                    <a:alpha val="43137"/>
                  </a:srgbClr>
                </a:outerShdw>
              </a:effectLst>
            </a:endParaRPr>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27042" y="4578171"/>
            <a:ext cx="696048" cy="717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601" y="143664"/>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2365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5"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p>
          <a:p>
            <a:r>
              <a:rPr lang="nl-BE" sz="1400" dirty="0" smtClean="0">
                <a:hlinkClick r:id="rId6"/>
              </a:rPr>
              <a:t>www.GaPS-Ugent.be</a:t>
            </a:r>
            <a:endParaRPr lang="nl-BE" sz="2400" dirty="0"/>
          </a:p>
        </p:txBody>
      </p:sp>
      <p:pic>
        <p:nvPicPr>
          <p:cNvPr id="1026" name="Picture 2" descr="http://www.energy.ugent.be/images/ugentlogo.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3325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01" y="143664"/>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2365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5"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p>
          <a:p>
            <a:r>
              <a:rPr lang="nl-BE" sz="1400" dirty="0" smtClean="0">
                <a:hlinkClick r:id="rId5"/>
              </a:rPr>
              <a:t>www.GaPS-Ugent.be</a:t>
            </a:r>
            <a:endParaRPr lang="nl-BE" sz="2400" dirty="0"/>
          </a:p>
        </p:txBody>
      </p:sp>
      <p:sp>
        <p:nvSpPr>
          <p:cNvPr id="9" name="Content Placeholder 1"/>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fr-BE" dirty="0" err="1" smtClean="0"/>
              <a:t>Spanningsveld</a:t>
            </a:r>
            <a:r>
              <a:rPr lang="fr-BE" dirty="0" smtClean="0"/>
              <a:t> </a:t>
            </a:r>
            <a:r>
              <a:rPr lang="fr-BE" dirty="0" err="1" smtClean="0"/>
              <a:t>tussen</a:t>
            </a:r>
            <a:r>
              <a:rPr lang="fr-BE" dirty="0" smtClean="0"/>
              <a:t> </a:t>
            </a:r>
            <a:r>
              <a:rPr lang="fr-BE" dirty="0" err="1" smtClean="0"/>
              <a:t>deze</a:t>
            </a:r>
            <a:r>
              <a:rPr lang="fr-BE" dirty="0" smtClean="0"/>
              <a:t> 3 </a:t>
            </a:r>
            <a:r>
              <a:rPr lang="fr-BE" dirty="0" err="1" smtClean="0"/>
              <a:t>rollen</a:t>
            </a:r>
            <a:r>
              <a:rPr lang="fr-BE" dirty="0" smtClean="0"/>
              <a:t>. </a:t>
            </a:r>
          </a:p>
          <a:p>
            <a:pPr lvl="2"/>
            <a:r>
              <a:rPr lang="fr-BE" dirty="0" err="1" smtClean="0"/>
              <a:t>Vinden</a:t>
            </a:r>
            <a:r>
              <a:rPr lang="fr-BE" dirty="0" smtClean="0"/>
              <a:t> van </a:t>
            </a:r>
            <a:r>
              <a:rPr lang="fr-BE" dirty="0" err="1" smtClean="0"/>
              <a:t>een</a:t>
            </a:r>
            <a:r>
              <a:rPr lang="fr-BE" dirty="0" smtClean="0"/>
              <a:t> balans </a:t>
            </a:r>
            <a:r>
              <a:rPr lang="fr-BE" dirty="0" err="1" smtClean="0"/>
              <a:t>is</a:t>
            </a:r>
            <a:r>
              <a:rPr lang="fr-BE" dirty="0" smtClean="0"/>
              <a:t> </a:t>
            </a:r>
            <a:r>
              <a:rPr lang="fr-BE" dirty="0" err="1" smtClean="0"/>
              <a:t>een</a:t>
            </a:r>
            <a:r>
              <a:rPr lang="fr-BE" dirty="0" smtClean="0"/>
              <a:t> van de </a:t>
            </a:r>
            <a:r>
              <a:rPr lang="fr-BE" dirty="0" err="1" smtClean="0"/>
              <a:t>grote</a:t>
            </a:r>
            <a:r>
              <a:rPr lang="fr-BE" dirty="0" smtClean="0"/>
              <a:t> </a:t>
            </a:r>
            <a:r>
              <a:rPr lang="fr-BE" dirty="0" err="1" smtClean="0"/>
              <a:t>uitdagingen</a:t>
            </a:r>
            <a:endParaRPr lang="fr-BE" dirty="0" smtClean="0"/>
          </a:p>
          <a:p>
            <a:pPr lvl="1"/>
            <a:r>
              <a:rPr lang="fr-BE" dirty="0" smtClean="0"/>
              <a:t>Balans </a:t>
            </a:r>
            <a:r>
              <a:rPr lang="fr-BE" dirty="0" err="1" smtClean="0"/>
              <a:t>wordt</a:t>
            </a:r>
            <a:r>
              <a:rPr lang="fr-BE" dirty="0" smtClean="0"/>
              <a:t> </a:t>
            </a:r>
            <a:r>
              <a:rPr lang="fr-BE" dirty="0" err="1" smtClean="0"/>
              <a:t>beinvloed</a:t>
            </a:r>
            <a:r>
              <a:rPr lang="fr-BE" dirty="0" smtClean="0"/>
              <a:t> </a:t>
            </a:r>
            <a:r>
              <a:rPr lang="fr-BE" dirty="0" err="1" smtClean="0"/>
              <a:t>door</a:t>
            </a:r>
            <a:r>
              <a:rPr lang="fr-BE" dirty="0" smtClean="0"/>
              <a:t> </a:t>
            </a:r>
            <a:r>
              <a:rPr lang="fr-BE" dirty="0" err="1" smtClean="0"/>
              <a:t>het</a:t>
            </a:r>
            <a:r>
              <a:rPr lang="fr-BE" dirty="0" smtClean="0"/>
              <a:t> type </a:t>
            </a:r>
            <a:r>
              <a:rPr lang="fr-BE" dirty="0" err="1" smtClean="0"/>
              <a:t>noodsituatie</a:t>
            </a:r>
            <a:endParaRPr lang="fr-BE" dirty="0"/>
          </a:p>
          <a:p>
            <a:pPr lvl="2"/>
            <a:r>
              <a:rPr lang="fr-BE" dirty="0" err="1" smtClean="0"/>
              <a:t>Afhankelijk</a:t>
            </a:r>
            <a:r>
              <a:rPr lang="fr-BE" dirty="0" smtClean="0"/>
              <a:t> van </a:t>
            </a:r>
            <a:r>
              <a:rPr lang="fr-BE" dirty="0" err="1" smtClean="0"/>
              <a:t>het</a:t>
            </a:r>
            <a:r>
              <a:rPr lang="fr-BE" dirty="0" smtClean="0"/>
              <a:t> type </a:t>
            </a:r>
            <a:r>
              <a:rPr lang="fr-BE" dirty="0" err="1" smtClean="0"/>
              <a:t>noodsituatie</a:t>
            </a:r>
            <a:r>
              <a:rPr lang="fr-BE" dirty="0" smtClean="0"/>
              <a:t> </a:t>
            </a:r>
            <a:r>
              <a:rPr lang="fr-BE" dirty="0" err="1" smtClean="0"/>
              <a:t>ligt</a:t>
            </a:r>
            <a:r>
              <a:rPr lang="fr-BE" dirty="0" smtClean="0"/>
              <a:t> er </a:t>
            </a:r>
            <a:r>
              <a:rPr lang="fr-BE" dirty="0" err="1" smtClean="0"/>
              <a:t>een</a:t>
            </a:r>
            <a:r>
              <a:rPr lang="fr-BE" dirty="0" smtClean="0"/>
              <a:t> </a:t>
            </a:r>
            <a:r>
              <a:rPr lang="fr-BE" dirty="0" err="1" smtClean="0"/>
              <a:t>nadruk</a:t>
            </a:r>
            <a:r>
              <a:rPr lang="fr-BE" dirty="0" smtClean="0"/>
              <a:t> op </a:t>
            </a:r>
            <a:r>
              <a:rPr lang="fr-BE" dirty="0" err="1" smtClean="0"/>
              <a:t>één</a:t>
            </a:r>
            <a:r>
              <a:rPr lang="fr-BE" dirty="0" smtClean="0"/>
              <a:t> of </a:t>
            </a:r>
            <a:r>
              <a:rPr lang="fr-BE" dirty="0" err="1" smtClean="0"/>
              <a:t>twee</a:t>
            </a:r>
            <a:r>
              <a:rPr lang="fr-BE" dirty="0" smtClean="0"/>
              <a:t> </a:t>
            </a:r>
            <a:r>
              <a:rPr lang="fr-BE" dirty="0" err="1" smtClean="0"/>
              <a:t>rollen</a:t>
            </a:r>
            <a:endParaRPr lang="fr-BE" dirty="0" smtClean="0"/>
          </a:p>
          <a:p>
            <a:pPr lvl="1"/>
            <a:r>
              <a:rPr lang="fr-BE" dirty="0" err="1" smtClean="0"/>
              <a:t>Rollen</a:t>
            </a:r>
            <a:r>
              <a:rPr lang="fr-BE" dirty="0" smtClean="0"/>
              <a:t> </a:t>
            </a:r>
            <a:r>
              <a:rPr lang="fr-BE" dirty="0" err="1" smtClean="0"/>
              <a:t>kunnen</a:t>
            </a:r>
            <a:r>
              <a:rPr lang="fr-BE" dirty="0" smtClean="0"/>
              <a:t> </a:t>
            </a:r>
            <a:r>
              <a:rPr lang="fr-BE" dirty="0" err="1" smtClean="0"/>
              <a:t>een</a:t>
            </a:r>
            <a:r>
              <a:rPr lang="fr-BE" dirty="0" smtClean="0"/>
              <a:t> </a:t>
            </a:r>
            <a:r>
              <a:rPr lang="fr-BE" dirty="0" err="1" smtClean="0"/>
              <a:t>versterkend</a:t>
            </a:r>
            <a:r>
              <a:rPr lang="fr-BE" dirty="0" smtClean="0"/>
              <a:t> </a:t>
            </a:r>
            <a:r>
              <a:rPr lang="fr-BE" dirty="0" err="1" smtClean="0"/>
              <a:t>effect</a:t>
            </a:r>
            <a:r>
              <a:rPr lang="fr-BE" dirty="0" smtClean="0"/>
              <a:t> op </a:t>
            </a:r>
            <a:r>
              <a:rPr lang="fr-BE" dirty="0" err="1" smtClean="0"/>
              <a:t>elkaar</a:t>
            </a:r>
            <a:r>
              <a:rPr lang="fr-BE" dirty="0" smtClean="0"/>
              <a:t> </a:t>
            </a:r>
            <a:r>
              <a:rPr lang="fr-BE" dirty="0" err="1" smtClean="0"/>
              <a:t>hebben</a:t>
            </a:r>
            <a:endParaRPr lang="fr-BE" dirty="0" smtClean="0"/>
          </a:p>
          <a:p>
            <a:pPr lvl="1"/>
            <a:r>
              <a:rPr lang="fr-BE" dirty="0" err="1" smtClean="0"/>
              <a:t>Rolinvulling</a:t>
            </a:r>
            <a:r>
              <a:rPr lang="fr-BE" dirty="0" smtClean="0"/>
              <a:t> en dus </a:t>
            </a:r>
            <a:r>
              <a:rPr lang="fr-BE" dirty="0" err="1" smtClean="0"/>
              <a:t>ook</a:t>
            </a:r>
            <a:r>
              <a:rPr lang="fr-BE" dirty="0" smtClean="0"/>
              <a:t> </a:t>
            </a:r>
            <a:r>
              <a:rPr lang="fr-BE" dirty="0" err="1" smtClean="0"/>
              <a:t>het</a:t>
            </a:r>
            <a:r>
              <a:rPr lang="fr-BE" dirty="0" smtClean="0"/>
              <a:t> </a:t>
            </a:r>
            <a:r>
              <a:rPr lang="fr-BE" dirty="0" err="1" smtClean="0"/>
              <a:t>communicatie</a:t>
            </a:r>
            <a:r>
              <a:rPr lang="fr-BE" smtClean="0"/>
              <a:t>-aspect </a:t>
            </a:r>
            <a:r>
              <a:rPr lang="fr-BE" dirty="0" err="1" smtClean="0"/>
              <a:t>is</a:t>
            </a:r>
            <a:r>
              <a:rPr lang="fr-BE" dirty="0" smtClean="0"/>
              <a:t> </a:t>
            </a:r>
            <a:r>
              <a:rPr lang="fr-BE" dirty="0" err="1" smtClean="0"/>
              <a:t>afhankelijk</a:t>
            </a:r>
            <a:r>
              <a:rPr lang="fr-BE" dirty="0" smtClean="0"/>
              <a:t> van </a:t>
            </a:r>
            <a:r>
              <a:rPr lang="fr-BE" dirty="0" err="1" smtClean="0"/>
              <a:t>het</a:t>
            </a:r>
            <a:r>
              <a:rPr lang="fr-BE" dirty="0" smtClean="0"/>
              <a:t> type </a:t>
            </a:r>
            <a:r>
              <a:rPr lang="fr-BE" dirty="0" err="1" smtClean="0"/>
              <a:t>noodsituatie</a:t>
            </a:r>
            <a:endParaRPr lang="fr-BE" dirty="0"/>
          </a:p>
        </p:txBody>
      </p:sp>
      <p:pic>
        <p:nvPicPr>
          <p:cNvPr id="10" name="Picture 2" descr="http://www.energy.ugent.be/images/ugentlog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80246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01" y="143664"/>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2365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5"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p>
          <a:p>
            <a:r>
              <a:rPr lang="nl-BE" sz="1400" dirty="0" smtClean="0">
                <a:hlinkClick r:id="rId5"/>
              </a:rPr>
              <a:t>www.GaPS-Ugent.be</a:t>
            </a:r>
            <a:endParaRPr lang="nl-BE" sz="2400" dirty="0"/>
          </a:p>
        </p:txBody>
      </p:sp>
      <p:sp>
        <p:nvSpPr>
          <p:cNvPr id="9" name="Content Placeholder 1"/>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endParaRPr lang="fr-BE" dirty="0" smtClean="0"/>
          </a:p>
          <a:p>
            <a:pPr lvl="1"/>
            <a:endParaRPr lang="fr-BE" dirty="0"/>
          </a:p>
          <a:p>
            <a:pPr marL="457200" lvl="1" indent="0">
              <a:buNone/>
            </a:pPr>
            <a:r>
              <a:rPr lang="fr-BE" dirty="0" smtClean="0"/>
              <a:t>				</a:t>
            </a:r>
            <a:r>
              <a:rPr lang="fr-BE" dirty="0" err="1" smtClean="0"/>
              <a:t>Vragen</a:t>
            </a:r>
            <a:r>
              <a:rPr lang="fr-BE" dirty="0" smtClean="0"/>
              <a:t>?</a:t>
            </a:r>
            <a:endParaRPr lang="fr-BE" dirty="0"/>
          </a:p>
        </p:txBody>
      </p:sp>
      <p:pic>
        <p:nvPicPr>
          <p:cNvPr id="10" name="Picture 2" descr="http://www.energy.ugent.be/images/ugentlog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7097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96467"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4" name="Titel 3"/>
          <p:cNvSpPr>
            <a:spLocks noGrp="1"/>
          </p:cNvSpPr>
          <p:nvPr>
            <p:ph type="title"/>
          </p:nvPr>
        </p:nvSpPr>
        <p:spPr>
          <a:xfrm>
            <a:off x="447675" y="1172304"/>
            <a:ext cx="8229600" cy="1143000"/>
          </a:xfrm>
        </p:spPr>
        <p:txBody>
          <a:bodyPr>
            <a:normAutofit fontScale="90000"/>
          </a:bodyPr>
          <a:lstStyle/>
          <a:p>
            <a:r>
              <a:rPr lang="en-US" sz="3600" dirty="0" smtClean="0"/>
              <a:t>De </a:t>
            </a:r>
            <a:r>
              <a:rPr lang="en-US" sz="3600" dirty="0" err="1" smtClean="0"/>
              <a:t>rol</a:t>
            </a:r>
            <a:r>
              <a:rPr lang="en-US" sz="3600" dirty="0" smtClean="0"/>
              <a:t> van </a:t>
            </a:r>
            <a:r>
              <a:rPr lang="en-US" sz="3600" dirty="0" err="1" smtClean="0"/>
              <a:t>burgemeesters</a:t>
            </a:r>
            <a:r>
              <a:rPr lang="en-US" sz="3600" dirty="0" smtClean="0"/>
              <a:t> </a:t>
            </a:r>
            <a:r>
              <a:rPr lang="en-US" sz="3600" dirty="0" err="1" smtClean="0"/>
              <a:t>tijdens</a:t>
            </a:r>
            <a:r>
              <a:rPr lang="en-US" sz="3600" dirty="0" smtClean="0"/>
              <a:t> het </a:t>
            </a:r>
            <a:r>
              <a:rPr lang="en-US" sz="3600" dirty="0" err="1" smtClean="0"/>
              <a:t>beheer</a:t>
            </a:r>
            <a:r>
              <a:rPr lang="en-US" sz="3600" dirty="0" smtClean="0"/>
              <a:t> van </a:t>
            </a:r>
            <a:r>
              <a:rPr lang="en-US" sz="3600" dirty="0" err="1" smtClean="0"/>
              <a:t>noodsituaties</a:t>
            </a:r>
            <a:r>
              <a:rPr lang="en-US" sz="3600" dirty="0"/>
              <a:t/>
            </a:r>
            <a:br>
              <a:rPr lang="en-US" sz="3600" dirty="0"/>
            </a:br>
            <a:endParaRPr lang="nl-BE" sz="3600" dirty="0"/>
          </a:p>
        </p:txBody>
      </p:sp>
      <p:sp>
        <p:nvSpPr>
          <p:cNvPr id="5" name="Tijdelijke aanduiding voor inhoud 4"/>
          <p:cNvSpPr>
            <a:spLocks noGrp="1"/>
          </p:cNvSpPr>
          <p:nvPr>
            <p:ph idx="1"/>
          </p:nvPr>
        </p:nvSpPr>
        <p:spPr>
          <a:xfrm>
            <a:off x="471840" y="2132856"/>
            <a:ext cx="8219256" cy="3673699"/>
          </a:xfrm>
        </p:spPr>
        <p:txBody>
          <a:bodyPr>
            <a:normAutofit/>
          </a:bodyPr>
          <a:lstStyle/>
          <a:p>
            <a:pPr>
              <a:buNone/>
            </a:pPr>
            <a:r>
              <a:rPr lang="nl-BE" b="1" dirty="0" smtClean="0"/>
              <a:t>Onderzoeksdesign</a:t>
            </a:r>
          </a:p>
          <a:p>
            <a:pPr>
              <a:buNone/>
            </a:pPr>
            <a:r>
              <a:rPr lang="nl-BE" dirty="0" smtClean="0"/>
              <a:t>Kwalitatief onderzoek</a:t>
            </a:r>
            <a:endParaRPr lang="nl-BE" dirty="0"/>
          </a:p>
          <a:p>
            <a:pPr>
              <a:buNone/>
            </a:pPr>
            <a:r>
              <a:rPr lang="nl-BE" dirty="0"/>
              <a:t>	</a:t>
            </a:r>
            <a:endParaRPr lang="nl-BE" b="1" dirty="0" smtClean="0"/>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231" y="136525"/>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1438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graphicFrame>
        <p:nvGraphicFramePr>
          <p:cNvPr id="6" name="Tabel 5"/>
          <p:cNvGraphicFramePr>
            <a:graphicFrameLocks noGrp="1"/>
          </p:cNvGraphicFramePr>
          <p:nvPr>
            <p:extLst>
              <p:ext uri="{D42A27DB-BD31-4B8C-83A1-F6EECF244321}">
                <p14:modId xmlns:p14="http://schemas.microsoft.com/office/powerpoint/2010/main" val="1176778970"/>
              </p:ext>
            </p:extLst>
          </p:nvPr>
        </p:nvGraphicFramePr>
        <p:xfrm>
          <a:off x="736269" y="3369888"/>
          <a:ext cx="8093722" cy="2721923"/>
        </p:xfrm>
        <a:graphic>
          <a:graphicData uri="http://schemas.openxmlformats.org/drawingml/2006/table">
            <a:tbl>
              <a:tblPr firstRow="1" firstCol="1" bandRow="1">
                <a:tableStyleId>{F5AB1C69-6EDB-4FF4-983F-18BD219EF322}</a:tableStyleId>
              </a:tblPr>
              <a:tblGrid>
                <a:gridCol w="1459465"/>
                <a:gridCol w="717048"/>
                <a:gridCol w="778875"/>
                <a:gridCol w="880714"/>
                <a:gridCol w="807321"/>
                <a:gridCol w="880714"/>
                <a:gridCol w="1200391"/>
                <a:gridCol w="844949"/>
                <a:gridCol w="524245"/>
              </a:tblGrid>
              <a:tr h="513358">
                <a:tc>
                  <a:txBody>
                    <a:bodyPr/>
                    <a:lstStyle/>
                    <a:p>
                      <a:pPr>
                        <a:lnSpc>
                          <a:spcPct val="115000"/>
                        </a:lnSpc>
                        <a:spcAft>
                          <a:spcPts val="0"/>
                        </a:spcAft>
                      </a:pPr>
                      <a:r>
                        <a:rPr lang="nl-BE" sz="1100" dirty="0">
                          <a:effectLst/>
                        </a:rPr>
                        <a:t> </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smtClean="0">
                          <a:effectLst/>
                        </a:rPr>
                        <a:t>Brand Hoge</a:t>
                      </a:r>
                      <a:r>
                        <a:rPr lang="nl-BE" sz="1100" baseline="0" dirty="0" smtClean="0">
                          <a:effectLst/>
                        </a:rPr>
                        <a:t> Venen</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err="1" smtClean="0">
                          <a:effectLst/>
                        </a:rPr>
                        <a:t>Trein-ongeval</a:t>
                      </a:r>
                      <a:endParaRPr lang="nl-BE" sz="1100" dirty="0" smtClean="0">
                        <a:effectLst/>
                      </a:endParaRPr>
                    </a:p>
                    <a:p>
                      <a:pPr>
                        <a:lnSpc>
                          <a:spcPct val="115000"/>
                        </a:lnSpc>
                        <a:spcAft>
                          <a:spcPts val="0"/>
                        </a:spcAft>
                      </a:pPr>
                      <a:r>
                        <a:rPr lang="nl-BE" sz="1100" dirty="0" err="1" smtClean="0">
                          <a:effectLst/>
                        </a:rPr>
                        <a:t>Buizingen</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smtClean="0">
                          <a:effectLst/>
                        </a:rPr>
                        <a:t>Mexicaanse griep</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smtClean="0">
                          <a:effectLst/>
                        </a:rPr>
                        <a:t>Pukkelpop</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smtClean="0">
                          <a:effectLst/>
                        </a:rPr>
                        <a:t>Gasexplosie Schaarbeek</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smtClean="0">
                          <a:effectLst/>
                        </a:rPr>
                        <a:t>Overstromingen</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smtClean="0">
                          <a:effectLst/>
                        </a:rPr>
                        <a:t>Gaslekken</a:t>
                      </a:r>
                      <a:endParaRPr lang="nl-BE" sz="1100" dirty="0">
                        <a:solidFill>
                          <a:srgbClr val="76923C"/>
                        </a:solidFill>
                        <a:effectLst/>
                        <a:latin typeface="Calibri"/>
                        <a:ea typeface="Calibri"/>
                        <a:cs typeface="Times New Roman"/>
                      </a:endParaRPr>
                    </a:p>
                  </a:txBody>
                  <a:tcPr marL="68580" marR="68580" marT="0" marB="0"/>
                </a:tc>
                <a:tc>
                  <a:txBody>
                    <a:bodyPr/>
                    <a:lstStyle/>
                    <a:p>
                      <a:pPr>
                        <a:lnSpc>
                          <a:spcPct val="115000"/>
                        </a:lnSpc>
                        <a:spcAft>
                          <a:spcPts val="0"/>
                        </a:spcAft>
                      </a:pPr>
                      <a:r>
                        <a:rPr lang="nl-BE" sz="1100" dirty="0">
                          <a:effectLst/>
                        </a:rPr>
                        <a:t> </a:t>
                      </a:r>
                      <a:r>
                        <a:rPr lang="nl-BE" sz="1100" dirty="0" smtClean="0">
                          <a:effectLst/>
                        </a:rPr>
                        <a:t>Total</a:t>
                      </a:r>
                      <a:endParaRPr lang="nl-BE" sz="1100" dirty="0">
                        <a:solidFill>
                          <a:srgbClr val="76923C"/>
                        </a:solidFill>
                        <a:effectLst/>
                        <a:latin typeface="Calibri"/>
                        <a:ea typeface="Calibri"/>
                        <a:cs typeface="Times New Roman"/>
                      </a:endParaRPr>
                    </a:p>
                  </a:txBody>
                  <a:tcPr marL="68580" marR="68580" marT="0" marB="0"/>
                </a:tc>
              </a:tr>
              <a:tr h="248927">
                <a:tc>
                  <a:txBody>
                    <a:bodyPr/>
                    <a:lstStyle/>
                    <a:p>
                      <a:pPr>
                        <a:lnSpc>
                          <a:spcPct val="115000"/>
                        </a:lnSpc>
                        <a:spcAft>
                          <a:spcPts val="0"/>
                        </a:spcAft>
                      </a:pPr>
                      <a:r>
                        <a:rPr lang="nl-BE" sz="1100" dirty="0" smtClean="0">
                          <a:effectLst/>
                        </a:rPr>
                        <a:t>Burgemeesters</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10</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10</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25</a:t>
                      </a:r>
                      <a:endParaRPr lang="nl-BE" sz="1100">
                        <a:solidFill>
                          <a:srgbClr val="76923C"/>
                        </a:solidFill>
                        <a:effectLst/>
                        <a:latin typeface="Calibri"/>
                        <a:ea typeface="Calibri"/>
                        <a:cs typeface="Times New Roman"/>
                      </a:endParaRPr>
                    </a:p>
                  </a:txBody>
                  <a:tcPr marL="68580" marR="68580" marT="0" marB="0"/>
                </a:tc>
              </a:tr>
              <a:tr h="513358">
                <a:tc>
                  <a:txBody>
                    <a:bodyPr/>
                    <a:lstStyle/>
                    <a:p>
                      <a:pPr>
                        <a:lnSpc>
                          <a:spcPct val="115000"/>
                        </a:lnSpc>
                        <a:spcAft>
                          <a:spcPts val="0"/>
                        </a:spcAft>
                      </a:pPr>
                      <a:r>
                        <a:rPr lang="nl-BE" sz="1100" dirty="0" smtClean="0">
                          <a:effectLst/>
                        </a:rPr>
                        <a:t>Provinciegouverneurs</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smtClean="0">
                          <a:effectLst/>
                        </a:rPr>
                        <a:t>/</a:t>
                      </a:r>
                      <a:r>
                        <a:rPr lang="nl-BE" sz="1100" dirty="0">
                          <a:effectLst/>
                        </a:rPr>
                        <a:t> </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5</a:t>
                      </a:r>
                      <a:endParaRPr lang="nl-BE" sz="1100">
                        <a:solidFill>
                          <a:srgbClr val="76923C"/>
                        </a:solidFill>
                        <a:effectLst/>
                        <a:latin typeface="Calibri"/>
                        <a:ea typeface="Calibri"/>
                        <a:cs typeface="Times New Roman"/>
                      </a:endParaRPr>
                    </a:p>
                  </a:txBody>
                  <a:tcPr marL="68580" marR="68580" marT="0" marB="0"/>
                </a:tc>
              </a:tr>
              <a:tr h="248927">
                <a:tc>
                  <a:txBody>
                    <a:bodyPr/>
                    <a:lstStyle/>
                    <a:p>
                      <a:pPr>
                        <a:lnSpc>
                          <a:spcPct val="115000"/>
                        </a:lnSpc>
                        <a:spcAft>
                          <a:spcPts val="0"/>
                        </a:spcAft>
                      </a:pPr>
                      <a:r>
                        <a:rPr lang="nl-BE" sz="1100" dirty="0" smtClean="0">
                          <a:effectLst/>
                        </a:rPr>
                        <a:t>Brandweer</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5</a:t>
                      </a:r>
                      <a:endParaRPr lang="nl-BE" sz="1100">
                        <a:solidFill>
                          <a:srgbClr val="76923C"/>
                        </a:solidFill>
                        <a:effectLst/>
                        <a:latin typeface="Calibri"/>
                        <a:ea typeface="Calibri"/>
                        <a:cs typeface="Times New Roman"/>
                      </a:endParaRPr>
                    </a:p>
                  </a:txBody>
                  <a:tcPr marL="68580" marR="68580" marT="0" marB="0"/>
                </a:tc>
              </a:tr>
              <a:tr h="248927">
                <a:tc>
                  <a:txBody>
                    <a:bodyPr/>
                    <a:lstStyle/>
                    <a:p>
                      <a:pPr>
                        <a:lnSpc>
                          <a:spcPct val="115000"/>
                        </a:lnSpc>
                        <a:spcAft>
                          <a:spcPts val="0"/>
                        </a:spcAft>
                      </a:pPr>
                      <a:r>
                        <a:rPr lang="nl-BE" sz="1100" dirty="0" smtClean="0">
                          <a:effectLst/>
                        </a:rPr>
                        <a:t>Medische hulpverlening</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1</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5</a:t>
                      </a:r>
                      <a:endParaRPr lang="nl-BE" sz="1100">
                        <a:solidFill>
                          <a:srgbClr val="76923C"/>
                        </a:solidFill>
                        <a:effectLst/>
                        <a:latin typeface="Calibri"/>
                        <a:ea typeface="Calibri"/>
                        <a:cs typeface="Times New Roman"/>
                      </a:endParaRPr>
                    </a:p>
                  </a:txBody>
                  <a:tcPr marL="68580" marR="68580" marT="0" marB="0"/>
                </a:tc>
              </a:tr>
              <a:tr h="248927">
                <a:tc>
                  <a:txBody>
                    <a:bodyPr/>
                    <a:lstStyle/>
                    <a:p>
                      <a:pPr>
                        <a:lnSpc>
                          <a:spcPct val="115000"/>
                        </a:lnSpc>
                        <a:spcAft>
                          <a:spcPts val="0"/>
                        </a:spcAft>
                      </a:pPr>
                      <a:r>
                        <a:rPr lang="nl-BE" sz="1100" dirty="0" smtClean="0">
                          <a:solidFill>
                            <a:schemeClr val="bg1"/>
                          </a:solidFill>
                          <a:effectLst/>
                          <a:latin typeface="Calibri"/>
                          <a:ea typeface="Calibri"/>
                          <a:cs typeface="Times New Roman"/>
                        </a:rPr>
                        <a:t>Politie</a:t>
                      </a:r>
                      <a:endParaRPr lang="nl-BE" sz="1100" dirty="0">
                        <a:solidFill>
                          <a:schemeClr val="bg1"/>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5</a:t>
                      </a:r>
                      <a:endParaRPr lang="nl-BE" sz="1100">
                        <a:solidFill>
                          <a:srgbClr val="76923C"/>
                        </a:solidFill>
                        <a:effectLst/>
                        <a:latin typeface="Calibri"/>
                        <a:ea typeface="Calibri"/>
                        <a:cs typeface="Times New Roman"/>
                      </a:endParaRPr>
                    </a:p>
                  </a:txBody>
                  <a:tcPr marL="68580" marR="68580" marT="0" marB="0"/>
                </a:tc>
              </a:tr>
              <a:tr h="248927">
                <a:tc>
                  <a:txBody>
                    <a:bodyPr/>
                    <a:lstStyle/>
                    <a:p>
                      <a:pPr>
                        <a:lnSpc>
                          <a:spcPct val="115000"/>
                        </a:lnSpc>
                        <a:spcAft>
                          <a:spcPts val="0"/>
                        </a:spcAft>
                      </a:pPr>
                      <a:r>
                        <a:rPr lang="nl-BE" sz="1100" dirty="0" smtClean="0">
                          <a:effectLst/>
                        </a:rPr>
                        <a:t>Logistiek</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5</a:t>
                      </a:r>
                      <a:endParaRPr lang="nl-BE" sz="1100">
                        <a:solidFill>
                          <a:srgbClr val="76923C"/>
                        </a:solidFill>
                        <a:effectLst/>
                        <a:latin typeface="Calibri"/>
                        <a:ea typeface="Calibri"/>
                        <a:cs typeface="Times New Roman"/>
                      </a:endParaRPr>
                    </a:p>
                  </a:txBody>
                  <a:tcPr marL="68580" marR="68580" marT="0" marB="0"/>
                </a:tc>
              </a:tr>
              <a:tr h="248927">
                <a:tc>
                  <a:txBody>
                    <a:bodyPr/>
                    <a:lstStyle/>
                    <a:p>
                      <a:pPr>
                        <a:lnSpc>
                          <a:spcPct val="115000"/>
                        </a:lnSpc>
                        <a:spcAft>
                          <a:spcPts val="0"/>
                        </a:spcAft>
                      </a:pPr>
                      <a:r>
                        <a:rPr lang="nl-BE" sz="1100" dirty="0" smtClean="0">
                          <a:solidFill>
                            <a:schemeClr val="lt1"/>
                          </a:solidFill>
                          <a:effectLst/>
                          <a:latin typeface="+mn-lt"/>
                          <a:ea typeface="+mn-ea"/>
                          <a:cs typeface="+mn-cs"/>
                        </a:rPr>
                        <a:t>Informatie</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a:effectLst/>
                        </a:rPr>
                        <a:t>1</a:t>
                      </a:r>
                      <a:endParaRPr lang="nl-BE" sz="110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 </a:t>
                      </a:r>
                      <a:r>
                        <a:rPr lang="nl-BE" sz="1100" dirty="0" smtClean="0">
                          <a:effectLst/>
                        </a:rPr>
                        <a:t>/</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smtClean="0">
                          <a:effectLst/>
                        </a:rPr>
                        <a:t>/</a:t>
                      </a:r>
                      <a:r>
                        <a:rPr lang="nl-BE" sz="1100" dirty="0">
                          <a:effectLst/>
                        </a:rPr>
                        <a:t> </a:t>
                      </a:r>
                      <a:endParaRPr lang="nl-BE" sz="1100" dirty="0">
                        <a:solidFill>
                          <a:srgbClr val="76923C"/>
                        </a:solidFill>
                        <a:effectLst/>
                        <a:latin typeface="Calibri"/>
                        <a:ea typeface="Calibri"/>
                        <a:cs typeface="Times New Roman"/>
                      </a:endParaRPr>
                    </a:p>
                  </a:txBody>
                  <a:tcPr marL="68580" marR="68580" marT="0" marB="0"/>
                </a:tc>
                <a:tc>
                  <a:txBody>
                    <a:bodyPr/>
                    <a:lstStyle/>
                    <a:p>
                      <a:pPr algn="ctr">
                        <a:lnSpc>
                          <a:spcPct val="115000"/>
                        </a:lnSpc>
                        <a:spcAft>
                          <a:spcPts val="0"/>
                        </a:spcAft>
                      </a:pPr>
                      <a:r>
                        <a:rPr lang="nl-BE" sz="1100" dirty="0">
                          <a:effectLst/>
                        </a:rPr>
                        <a:t>5</a:t>
                      </a:r>
                      <a:endParaRPr lang="nl-BE" sz="1100" dirty="0">
                        <a:solidFill>
                          <a:srgbClr val="76923C"/>
                        </a:solidFill>
                        <a:effectLst/>
                        <a:latin typeface="Calibri"/>
                        <a:ea typeface="Calibri"/>
                        <a:cs typeface="Times New Roman"/>
                      </a:endParaRPr>
                    </a:p>
                  </a:txBody>
                  <a:tcPr marL="68580" marR="68580" marT="0" marB="0"/>
                </a:tc>
              </a:tr>
            </a:tbl>
          </a:graphicData>
        </a:graphic>
      </p:graphicFrame>
      <p:sp>
        <p:nvSpPr>
          <p:cNvPr id="14"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endParaRPr lang="nl-BE" sz="1400" dirty="0"/>
          </a:p>
          <a:p>
            <a:r>
              <a:rPr lang="nl-BE" sz="1400" dirty="0" smtClean="0">
                <a:hlinkClick r:id="rId5"/>
              </a:rPr>
              <a:t>www.GaPS-Ugent.be</a:t>
            </a:r>
            <a:endParaRPr lang="nl-BE" sz="2400" dirty="0"/>
          </a:p>
        </p:txBody>
      </p:sp>
      <p:pic>
        <p:nvPicPr>
          <p:cNvPr id="12" name="Picture 2" descr="http://www.energy.ugent.be/images/ugentlog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306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96467"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4" name="Titel 3"/>
          <p:cNvSpPr>
            <a:spLocks noGrp="1"/>
          </p:cNvSpPr>
          <p:nvPr>
            <p:ph type="title"/>
          </p:nvPr>
        </p:nvSpPr>
        <p:spPr>
          <a:xfrm>
            <a:off x="447675" y="1172304"/>
            <a:ext cx="8229600" cy="1143000"/>
          </a:xfrm>
        </p:spPr>
        <p:txBody>
          <a:bodyPr>
            <a:normAutofit fontScale="90000"/>
          </a:bodyPr>
          <a:lstStyle/>
          <a:p>
            <a:r>
              <a:rPr lang="en-US" sz="3600" dirty="0" smtClean="0"/>
              <a:t>De </a:t>
            </a:r>
            <a:r>
              <a:rPr lang="en-US" sz="3600" dirty="0" err="1" smtClean="0"/>
              <a:t>rol</a:t>
            </a:r>
            <a:r>
              <a:rPr lang="en-US" sz="3600" dirty="0" smtClean="0"/>
              <a:t> van </a:t>
            </a:r>
            <a:r>
              <a:rPr lang="en-US" sz="3600" dirty="0" err="1" smtClean="0"/>
              <a:t>burgemeesters</a:t>
            </a:r>
            <a:r>
              <a:rPr lang="en-US" sz="3600" dirty="0" smtClean="0"/>
              <a:t> </a:t>
            </a:r>
            <a:r>
              <a:rPr lang="en-US" sz="3600" dirty="0" err="1" smtClean="0"/>
              <a:t>tijdens</a:t>
            </a:r>
            <a:r>
              <a:rPr lang="en-US" sz="3600" dirty="0" smtClean="0"/>
              <a:t> het </a:t>
            </a:r>
            <a:r>
              <a:rPr lang="en-US" sz="3600" dirty="0" err="1" smtClean="0"/>
              <a:t>beheer</a:t>
            </a:r>
            <a:r>
              <a:rPr lang="en-US" sz="3600" dirty="0" smtClean="0"/>
              <a:t> van </a:t>
            </a:r>
            <a:r>
              <a:rPr lang="en-US" sz="3600" dirty="0" err="1" smtClean="0"/>
              <a:t>noodsituaties</a:t>
            </a:r>
            <a:r>
              <a:rPr lang="en-US" sz="3600" dirty="0"/>
              <a:t/>
            </a:r>
            <a:br>
              <a:rPr lang="en-US" sz="3600" dirty="0"/>
            </a:br>
            <a:endParaRPr lang="nl-BE" sz="3600" dirty="0"/>
          </a:p>
        </p:txBody>
      </p:sp>
      <p:sp>
        <p:nvSpPr>
          <p:cNvPr id="5" name="Tijdelijke aanduiding voor inhoud 4"/>
          <p:cNvSpPr>
            <a:spLocks noGrp="1"/>
          </p:cNvSpPr>
          <p:nvPr>
            <p:ph idx="1"/>
          </p:nvPr>
        </p:nvSpPr>
        <p:spPr>
          <a:xfrm>
            <a:off x="471840" y="2132856"/>
            <a:ext cx="8219256" cy="3673699"/>
          </a:xfrm>
        </p:spPr>
        <p:txBody>
          <a:bodyPr>
            <a:normAutofit/>
          </a:bodyPr>
          <a:lstStyle/>
          <a:p>
            <a:pPr>
              <a:buNone/>
            </a:pPr>
            <a:r>
              <a:rPr lang="nl-BE" dirty="0"/>
              <a:t>	</a:t>
            </a:r>
            <a:endParaRPr lang="nl-BE" b="1" dirty="0" smtClean="0"/>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231" y="136525"/>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1438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4"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endParaRPr lang="nl-BE" sz="1400" dirty="0"/>
          </a:p>
          <a:p>
            <a:r>
              <a:rPr lang="nl-BE" sz="1400" dirty="0" smtClean="0">
                <a:hlinkClick r:id="rId5"/>
              </a:rPr>
              <a:t>www.GaPS-Ugent.be</a:t>
            </a:r>
            <a:endParaRPr lang="nl-BE" sz="2400" dirty="0"/>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57435" y="2048690"/>
            <a:ext cx="2734789" cy="3914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descr="http://www.energy.ugent.be/images/ugentlogo.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2300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96467"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pic>
        <p:nvPicPr>
          <p:cNvPr id="7177" name="Picture 10" descr="HAB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4888" y="188913"/>
            <a:ext cx="2592387"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el 3"/>
          <p:cNvSpPr>
            <a:spLocks noGrp="1"/>
          </p:cNvSpPr>
          <p:nvPr>
            <p:ph type="title"/>
          </p:nvPr>
        </p:nvSpPr>
        <p:spPr>
          <a:xfrm>
            <a:off x="447675" y="1172304"/>
            <a:ext cx="8229600" cy="1143000"/>
          </a:xfrm>
        </p:spPr>
        <p:txBody>
          <a:bodyPr>
            <a:normAutofit fontScale="90000"/>
          </a:bodyPr>
          <a:lstStyle/>
          <a:p>
            <a:r>
              <a:rPr lang="en-US" sz="3600" dirty="0" smtClean="0"/>
              <a:t>De </a:t>
            </a:r>
            <a:r>
              <a:rPr lang="en-US" sz="3600" dirty="0" err="1" smtClean="0"/>
              <a:t>rol</a:t>
            </a:r>
            <a:r>
              <a:rPr lang="en-US" sz="3600" dirty="0" smtClean="0"/>
              <a:t> van </a:t>
            </a:r>
            <a:r>
              <a:rPr lang="en-US" sz="3600" dirty="0" err="1" smtClean="0"/>
              <a:t>burgemeesters</a:t>
            </a:r>
            <a:r>
              <a:rPr lang="en-US" sz="3600" dirty="0" smtClean="0"/>
              <a:t> </a:t>
            </a:r>
            <a:r>
              <a:rPr lang="en-US" sz="3600" dirty="0" err="1" smtClean="0"/>
              <a:t>tijdens</a:t>
            </a:r>
            <a:r>
              <a:rPr lang="en-US" sz="3600" dirty="0" smtClean="0"/>
              <a:t> het </a:t>
            </a:r>
            <a:r>
              <a:rPr lang="en-US" sz="3600" dirty="0" err="1" smtClean="0"/>
              <a:t>beheer</a:t>
            </a:r>
            <a:r>
              <a:rPr lang="en-US" sz="3600" dirty="0" smtClean="0"/>
              <a:t> van </a:t>
            </a:r>
            <a:r>
              <a:rPr lang="en-US" sz="3600" dirty="0" err="1" smtClean="0"/>
              <a:t>noodsituaties</a:t>
            </a:r>
            <a:r>
              <a:rPr lang="en-US" sz="3600" dirty="0"/>
              <a:t/>
            </a:r>
            <a:br>
              <a:rPr lang="en-US" sz="3600" dirty="0"/>
            </a:br>
            <a:endParaRPr lang="nl-BE" sz="3600" dirty="0"/>
          </a:p>
        </p:txBody>
      </p:sp>
      <p:sp>
        <p:nvSpPr>
          <p:cNvPr id="5" name="Tijdelijke aanduiding voor inhoud 4"/>
          <p:cNvSpPr>
            <a:spLocks noGrp="1"/>
          </p:cNvSpPr>
          <p:nvPr>
            <p:ph idx="1"/>
          </p:nvPr>
        </p:nvSpPr>
        <p:spPr>
          <a:xfrm>
            <a:off x="458019" y="2276872"/>
            <a:ext cx="8219256" cy="3673699"/>
          </a:xfrm>
        </p:spPr>
        <p:txBody>
          <a:bodyPr>
            <a:normAutofit fontScale="77500" lnSpcReduction="20000"/>
          </a:bodyPr>
          <a:lstStyle/>
          <a:p>
            <a:pPr>
              <a:buNone/>
            </a:pPr>
            <a:r>
              <a:rPr lang="nl-BE" b="1" dirty="0" smtClean="0"/>
              <a:t>Wat is een noodsituatie?</a:t>
            </a:r>
          </a:p>
          <a:p>
            <a:pPr>
              <a:buNone/>
            </a:pPr>
            <a:endParaRPr lang="nl-BE" b="1" dirty="0" smtClean="0"/>
          </a:p>
          <a:p>
            <a:pPr algn="ctr">
              <a:buNone/>
            </a:pPr>
            <a:r>
              <a:rPr lang="nl-BE" i="1" dirty="0" smtClean="0"/>
              <a:t>	“Elke </a:t>
            </a:r>
            <a:r>
              <a:rPr lang="nl-BE" i="1" dirty="0"/>
              <a:t>gebeurtenis die schadelijke gevolgen voor het maatschappelijk leven veroorzaakt of veroorzaken kan, zoals een ernstige verstoring van de openbare veiligheid, een ernstige bedreiging ten opzichte van het leven of de gezondheid van personen en/of ten opzichte van belangrijke materiële belangen, en waarbij de coördinatie van de disciplines is vereist om de dreiging weg te nemen of om de schadelijke gevolgen te </a:t>
            </a:r>
            <a:r>
              <a:rPr lang="nl-BE" i="1" dirty="0" smtClean="0"/>
              <a:t>beperken”</a:t>
            </a:r>
            <a:endParaRPr lang="nl-BE" b="1" i="1" dirty="0" smtClean="0"/>
          </a:p>
          <a:p>
            <a:pPr>
              <a:buNone/>
            </a:pPr>
            <a:r>
              <a:rPr lang="nl-BE" dirty="0"/>
              <a:t>	</a:t>
            </a:r>
            <a:endParaRPr lang="nl-BE" b="1" dirty="0" smtClean="0"/>
          </a:p>
        </p:txBody>
      </p:sp>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8231" y="136525"/>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1438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4"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a:t>Vlaamse vereniging voor </a:t>
            </a:r>
            <a:r>
              <a:rPr lang="nl-BE" sz="1400" dirty="0" smtClean="0"/>
              <a:t>Criminologie 08-02-2013</a:t>
            </a:r>
            <a:endParaRPr lang="nl-BE" sz="1400" dirty="0"/>
          </a:p>
          <a:p>
            <a:r>
              <a:rPr lang="nl-BE" sz="1400" dirty="0" smtClean="0">
                <a:hlinkClick r:id="rId6"/>
              </a:rPr>
              <a:t>www.GaPS-Ugent.be</a:t>
            </a:r>
            <a:endParaRPr lang="nl-BE" sz="2400" dirty="0"/>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3338"/>
            <a:ext cx="9105170" cy="68739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90910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01" y="143664"/>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2365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5"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p>
          <a:p>
            <a:r>
              <a:rPr lang="nl-BE" sz="1400" dirty="0" smtClean="0">
                <a:hlinkClick r:id="rId5"/>
              </a:rPr>
              <a:t>www.GaPS-Ugent.be</a:t>
            </a:r>
            <a:endParaRPr lang="nl-BE" sz="2400" dirty="0"/>
          </a:p>
        </p:txBody>
      </p:sp>
      <p:pic>
        <p:nvPicPr>
          <p:cNvPr id="10" name="Afbeelding 9"/>
          <p:cNvPicPr/>
          <p:nvPr/>
        </p:nvPicPr>
        <p:blipFill>
          <a:blip r:embed="rId6">
            <a:extLst>
              <a:ext uri="{28A0092B-C50C-407E-A947-70E740481C1C}">
                <a14:useLocalDpi xmlns:a14="http://schemas.microsoft.com/office/drawing/2010/main" val="0"/>
              </a:ext>
            </a:extLst>
          </a:blip>
          <a:srcRect/>
          <a:stretch>
            <a:fillRect/>
          </a:stretch>
        </p:blipFill>
        <p:spPr bwMode="auto">
          <a:xfrm>
            <a:off x="1541638" y="1412776"/>
            <a:ext cx="6270450" cy="3933801"/>
          </a:xfrm>
          <a:prstGeom prst="rect">
            <a:avLst/>
          </a:prstGeom>
          <a:noFill/>
          <a:ln>
            <a:noFill/>
          </a:ln>
        </p:spPr>
      </p:pic>
      <p:sp>
        <p:nvSpPr>
          <p:cNvPr id="12" name="Content Placeholder 1"/>
          <p:cNvSpPr txBox="1">
            <a:spLocks/>
          </p:cNvSpPr>
          <p:nvPr/>
        </p:nvSpPr>
        <p:spPr>
          <a:xfrm>
            <a:off x="1907704" y="5346577"/>
            <a:ext cx="6779096" cy="77958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r-BE" dirty="0" smtClean="0"/>
              <a:t>Fink, 1989</a:t>
            </a:r>
            <a:endParaRPr lang="fr-BE" dirty="0" smtClean="0"/>
          </a:p>
        </p:txBody>
      </p:sp>
      <p:pic>
        <p:nvPicPr>
          <p:cNvPr id="11" name="Picture 2" descr="http://www.energy.ugent.be/images/ugentlogo.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60751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http://www.energy.ugent.be/images/ugentlog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5" descr="GaP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304"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601" y="143664"/>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2365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5"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p>
          <a:p>
            <a:r>
              <a:rPr lang="nl-BE" sz="1400" dirty="0" smtClean="0">
                <a:hlinkClick r:id="rId6"/>
              </a:rPr>
              <a:t>www.GaPS-Ugent.be</a:t>
            </a:r>
            <a:endParaRPr lang="nl-BE" sz="2400" dirty="0"/>
          </a:p>
        </p:txBody>
      </p:sp>
      <p:graphicFrame>
        <p:nvGraphicFramePr>
          <p:cNvPr id="11" name="Content Placeholder 11"/>
          <p:cNvGraphicFramePr>
            <a:graphicFrameLocks/>
          </p:cNvGraphicFramePr>
          <p:nvPr>
            <p:extLst>
              <p:ext uri="{D42A27DB-BD31-4B8C-83A1-F6EECF244321}">
                <p14:modId xmlns:p14="http://schemas.microsoft.com/office/powerpoint/2010/main" val="662610887"/>
              </p:ext>
            </p:extLst>
          </p:nvPr>
        </p:nvGraphicFramePr>
        <p:xfrm>
          <a:off x="600392" y="836712"/>
          <a:ext cx="8229600" cy="533129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604151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96467"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4" name="Titel 3"/>
          <p:cNvSpPr>
            <a:spLocks noGrp="1"/>
          </p:cNvSpPr>
          <p:nvPr>
            <p:ph type="title"/>
          </p:nvPr>
        </p:nvSpPr>
        <p:spPr>
          <a:xfrm>
            <a:off x="516208" y="975034"/>
            <a:ext cx="8229600" cy="1143000"/>
          </a:xfrm>
        </p:spPr>
        <p:txBody>
          <a:bodyPr>
            <a:normAutofit/>
          </a:bodyPr>
          <a:lstStyle/>
          <a:p>
            <a:r>
              <a:rPr lang="nl-BE" sz="3600" dirty="0" smtClean="0"/>
              <a:t>Noodbeheer in België</a:t>
            </a:r>
            <a:endParaRPr lang="nl-BE" sz="3600" dirty="0"/>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231" y="136525"/>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1438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2" name="Tijdelijke aanduiding voor inhoud 4"/>
          <p:cNvSpPr txBox="1">
            <a:spLocks/>
          </p:cNvSpPr>
          <p:nvPr/>
        </p:nvSpPr>
        <p:spPr>
          <a:xfrm>
            <a:off x="458019" y="2276872"/>
            <a:ext cx="8219256" cy="36736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endParaRPr lang="nl-BE" dirty="0" smtClean="0"/>
          </a:p>
        </p:txBody>
      </p:sp>
      <p:sp>
        <p:nvSpPr>
          <p:cNvPr id="13"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endParaRPr lang="nl-BE" sz="1400" dirty="0"/>
          </a:p>
          <a:p>
            <a:r>
              <a:rPr lang="nl-BE" sz="1400" dirty="0" smtClean="0">
                <a:hlinkClick r:id="rId5"/>
              </a:rPr>
              <a:t>www.GaPS-Ugent.be</a:t>
            </a:r>
            <a:endParaRPr lang="nl-BE" sz="2400" dirty="0"/>
          </a:p>
        </p:txBody>
      </p:sp>
      <p:sp>
        <p:nvSpPr>
          <p:cNvPr id="2" name="Content Placeholder 1"/>
          <p:cNvSpPr>
            <a:spLocks noGrp="1"/>
          </p:cNvSpPr>
          <p:nvPr>
            <p:ph idx="1"/>
          </p:nvPr>
        </p:nvSpPr>
        <p:spPr>
          <a:xfrm>
            <a:off x="410030" y="1565848"/>
            <a:ext cx="8229600" cy="4525963"/>
          </a:xfrm>
        </p:spPr>
        <p:txBody>
          <a:bodyPr/>
          <a:lstStyle/>
          <a:p>
            <a:endParaRPr lang="fr-BE" dirty="0" smtClean="0"/>
          </a:p>
          <a:p>
            <a:r>
              <a:rPr lang="fr-BE" dirty="0" smtClean="0"/>
              <a:t>3 </a:t>
            </a:r>
            <a:r>
              <a:rPr lang="fr-BE" dirty="0" err="1" smtClean="0"/>
              <a:t>niveau’s</a:t>
            </a:r>
            <a:r>
              <a:rPr lang="fr-BE" dirty="0" smtClean="0"/>
              <a:t>:</a:t>
            </a:r>
          </a:p>
          <a:p>
            <a:pPr lvl="1"/>
            <a:r>
              <a:rPr lang="fr-BE" dirty="0" err="1" smtClean="0"/>
              <a:t>Federaal</a:t>
            </a:r>
            <a:endParaRPr lang="fr-BE" dirty="0" smtClean="0"/>
          </a:p>
          <a:p>
            <a:pPr lvl="1"/>
            <a:r>
              <a:rPr lang="fr-BE" dirty="0" err="1" smtClean="0"/>
              <a:t>Gemeentelijk</a:t>
            </a:r>
            <a:endParaRPr lang="fr-BE" dirty="0" smtClean="0"/>
          </a:p>
          <a:p>
            <a:pPr lvl="1"/>
            <a:r>
              <a:rPr lang="fr-BE" dirty="0" err="1" smtClean="0"/>
              <a:t>Provinciaal</a:t>
            </a:r>
            <a:endParaRPr lang="fr-BE" dirty="0" smtClean="0"/>
          </a:p>
          <a:p>
            <a:pPr lvl="1"/>
            <a:endParaRPr lang="fr-BE" dirty="0" smtClean="0"/>
          </a:p>
          <a:p>
            <a:endParaRPr lang="fr-BE" dirty="0"/>
          </a:p>
        </p:txBody>
      </p:sp>
      <p:pic>
        <p:nvPicPr>
          <p:cNvPr id="14" name="Afbeelding 1487"/>
          <p:cNvPicPr/>
          <p:nvPr/>
        </p:nvPicPr>
        <p:blipFill rotWithShape="1">
          <a:blip r:embed="rId6">
            <a:duotone>
              <a:prstClr val="black"/>
              <a:schemeClr val="accent3">
                <a:tint val="45000"/>
                <a:satMod val="400000"/>
              </a:schemeClr>
            </a:duotone>
            <a:extLst>
              <a:ext uri="{BEBA8EAE-BF5A-486C-A8C5-ECC9F3942E4B}">
                <a14:imgProps xmlns:a14="http://schemas.microsoft.com/office/drawing/2010/main">
                  <a14:imgLayer r:embed="rId7">
                    <a14:imgEffect>
                      <a14:artisticCrisscrossEtching/>
                    </a14:imgEffect>
                  </a14:imgLayer>
                </a14:imgProps>
              </a:ext>
              <a:ext uri="{28A0092B-C50C-407E-A947-70E740481C1C}">
                <a14:useLocalDpi xmlns:a14="http://schemas.microsoft.com/office/drawing/2010/main" val="0"/>
              </a:ext>
            </a:extLst>
          </a:blip>
          <a:srcRect b="25869"/>
          <a:stretch/>
        </p:blipFill>
        <p:spPr bwMode="auto">
          <a:xfrm>
            <a:off x="4798951" y="1943862"/>
            <a:ext cx="3275578" cy="4039235"/>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pic>
        <p:nvPicPr>
          <p:cNvPr id="15" name="Picture 2" descr="http://www.energy.ugent.be/images/ugentlogo.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5903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304"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dirty="0">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dirty="0"/>
          </a:p>
        </p:txBody>
      </p:sp>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5601" y="143664"/>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2365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dirty="0"/>
          </a:p>
        </p:txBody>
      </p:sp>
      <p:sp>
        <p:nvSpPr>
          <p:cNvPr id="15"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p>
          <a:p>
            <a:r>
              <a:rPr lang="nl-BE" sz="1400" dirty="0" smtClean="0">
                <a:hlinkClick r:id="rId6"/>
              </a:rPr>
              <a:t>www.GaPS-Ugent.be</a:t>
            </a:r>
            <a:endParaRPr lang="nl-BE" sz="2400" dirty="0"/>
          </a:p>
        </p:txBody>
      </p:sp>
      <p:pic>
        <p:nvPicPr>
          <p:cNvPr id="9" name="Afbeelding 1098"/>
          <p:cNvPicPr/>
          <p:nvPr/>
        </p:nvPicPr>
        <p:blipFill rotWithShape="1">
          <a:blip r:embed="rId7">
            <a:duotone>
              <a:schemeClr val="accent3">
                <a:shade val="45000"/>
                <a:satMod val="135000"/>
              </a:schemeClr>
              <a:prstClr val="white"/>
            </a:duotone>
            <a:extLst>
              <a:ext uri="{28A0092B-C50C-407E-A947-70E740481C1C}">
                <a14:useLocalDpi xmlns:a14="http://schemas.microsoft.com/office/drawing/2010/main" val="0"/>
              </a:ext>
            </a:extLst>
          </a:blip>
          <a:srcRect l="1802" t="16875" r="9608"/>
          <a:stretch/>
        </p:blipFill>
        <p:spPr bwMode="auto">
          <a:xfrm>
            <a:off x="359943" y="1226232"/>
            <a:ext cx="7689236" cy="4371492"/>
          </a:xfrm>
          <a:prstGeom prst="rect">
            <a:avLst/>
          </a:prstGeom>
          <a:noFill/>
          <a:ln>
            <a:noFill/>
          </a:ln>
          <a:extLst>
            <a:ext uri="{53640926-AAD7-44D8-BBD7-CCE9431645EC}">
              <a14:shadowObscured xmlns:a14="http://schemas.microsoft.com/office/drawing/2010/main"/>
            </a:ext>
          </a:extLst>
        </p:spPr>
      </p:pic>
      <p:pic>
        <p:nvPicPr>
          <p:cNvPr id="10" name="Picture 2" descr="http://www.energy.ugent.be/images/ugentlogo.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1864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GaP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6091811"/>
            <a:ext cx="1533525"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6"/>
          <p:cNvSpPr>
            <a:spLocks noChangeArrowheads="1"/>
          </p:cNvSpPr>
          <p:nvPr/>
        </p:nvSpPr>
        <p:spPr bwMode="auto">
          <a:xfrm>
            <a:off x="8964612" y="4267200"/>
            <a:ext cx="179388" cy="2590800"/>
          </a:xfrm>
          <a:prstGeom prst="rect">
            <a:avLst/>
          </a:prstGeom>
          <a:ln/>
        </p:spPr>
        <p:style>
          <a:lnRef idx="0">
            <a:schemeClr val="accent3"/>
          </a:lnRef>
          <a:fillRef idx="3">
            <a:schemeClr val="accent3"/>
          </a:fillRef>
          <a:effectRef idx="3">
            <a:schemeClr val="accent3"/>
          </a:effectRef>
          <a:fontRef idx="minor">
            <a:schemeClr val="lt1"/>
          </a:fontRef>
        </p:style>
        <p:txBody>
          <a:bodyPr wrap="none" anchor="ctr"/>
          <a:lstStyle/>
          <a:p>
            <a:endParaRPr lang="en-US">
              <a:ea typeface="ヒラギノ角ゴ Pro W3" pitchFamily="-112" charset="-128"/>
            </a:endParaRPr>
          </a:p>
        </p:txBody>
      </p:sp>
      <p:sp>
        <p:nvSpPr>
          <p:cNvPr id="7176" name="Text Box 9"/>
          <p:cNvSpPr txBox="1">
            <a:spLocks noChangeArrowheads="1"/>
          </p:cNvSpPr>
          <p:nvPr/>
        </p:nvSpPr>
        <p:spPr bwMode="auto">
          <a:xfrm>
            <a:off x="7720013" y="13652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601" y="143664"/>
            <a:ext cx="1153961" cy="83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7" y="6168011"/>
            <a:ext cx="1485072"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23652" y="0"/>
            <a:ext cx="161702" cy="245246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nl-BE"/>
          </a:p>
        </p:txBody>
      </p:sp>
      <p:sp>
        <p:nvSpPr>
          <p:cNvPr id="15" name="Titel 1"/>
          <p:cNvSpPr txBox="1">
            <a:spLocks/>
          </p:cNvSpPr>
          <p:nvPr/>
        </p:nvSpPr>
        <p:spPr>
          <a:xfrm>
            <a:off x="1680514" y="6168010"/>
            <a:ext cx="5688633" cy="6826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nl-BE" sz="1400" dirty="0" smtClean="0"/>
              <a:t>Vincent-Easton-Dormaels-</a:t>
            </a:r>
            <a:r>
              <a:rPr lang="nl-BE" sz="1400" dirty="0" err="1" smtClean="0"/>
              <a:t>Schoenaers</a:t>
            </a:r>
            <a:endParaRPr lang="nl-BE" sz="1400" dirty="0" smtClean="0"/>
          </a:p>
          <a:p>
            <a:r>
              <a:rPr lang="nl-BE" sz="1400" dirty="0" smtClean="0"/>
              <a:t>Studiedag CPS 08/10/2013</a:t>
            </a:r>
          </a:p>
          <a:p>
            <a:r>
              <a:rPr lang="nl-BE" sz="1400" dirty="0" smtClean="0">
                <a:hlinkClick r:id="rId5"/>
              </a:rPr>
              <a:t>www.GaPS-Ugent.be</a:t>
            </a:r>
            <a:endParaRPr lang="nl-BE" sz="2400" dirty="0"/>
          </a:p>
        </p:txBody>
      </p:sp>
      <p:sp>
        <p:nvSpPr>
          <p:cNvPr id="9" name="Content Placeholder 1"/>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BE" dirty="0" smtClean="0"/>
              <a:t>3 </a:t>
            </a:r>
            <a:r>
              <a:rPr lang="fr-BE" dirty="0" err="1" smtClean="0"/>
              <a:t>rollen</a:t>
            </a:r>
            <a:endParaRPr lang="fr-BE" dirty="0" smtClean="0"/>
          </a:p>
          <a:p>
            <a:pPr lvl="1"/>
            <a:r>
              <a:rPr lang="fr-BE" dirty="0"/>
              <a:t> </a:t>
            </a:r>
            <a:r>
              <a:rPr lang="fr-BE" dirty="0" err="1" smtClean="0"/>
              <a:t>Communicatie</a:t>
            </a:r>
            <a:r>
              <a:rPr lang="fr-BE" dirty="0" smtClean="0"/>
              <a:t> </a:t>
            </a:r>
            <a:r>
              <a:rPr lang="fr-BE" dirty="0" err="1" smtClean="0"/>
              <a:t>zit</a:t>
            </a:r>
            <a:r>
              <a:rPr lang="fr-BE" dirty="0" smtClean="0"/>
              <a:t> in </a:t>
            </a:r>
            <a:r>
              <a:rPr lang="fr-BE" dirty="0" err="1" smtClean="0"/>
              <a:t>elke</a:t>
            </a:r>
            <a:r>
              <a:rPr lang="fr-BE" dirty="0" smtClean="0"/>
              <a:t> </a:t>
            </a:r>
            <a:r>
              <a:rPr lang="fr-BE" dirty="0" err="1" smtClean="0"/>
              <a:t>rol</a:t>
            </a:r>
            <a:r>
              <a:rPr lang="fr-BE" dirty="0" smtClean="0"/>
              <a:t> </a:t>
            </a:r>
            <a:r>
              <a:rPr lang="fr-BE" dirty="0" err="1" smtClean="0"/>
              <a:t>verweven</a:t>
            </a:r>
            <a:endParaRPr lang="fr-BE" dirty="0" smtClean="0"/>
          </a:p>
          <a:p>
            <a:pPr lvl="2"/>
            <a:r>
              <a:rPr lang="fr-BE" dirty="0" err="1" smtClean="0"/>
              <a:t>Coördinator</a:t>
            </a:r>
            <a:r>
              <a:rPr lang="fr-BE" dirty="0" smtClean="0"/>
              <a:t>:  </a:t>
            </a:r>
            <a:r>
              <a:rPr lang="fr-BE" dirty="0" err="1" smtClean="0"/>
              <a:t>Managen</a:t>
            </a:r>
            <a:r>
              <a:rPr lang="fr-BE" dirty="0" smtClean="0"/>
              <a:t> van de interne </a:t>
            </a:r>
            <a:r>
              <a:rPr lang="fr-BE" dirty="0" err="1" smtClean="0"/>
              <a:t>informatiefluxen</a:t>
            </a:r>
            <a:endParaRPr lang="fr-BE" dirty="0" smtClean="0"/>
          </a:p>
          <a:p>
            <a:pPr lvl="2"/>
            <a:r>
              <a:rPr lang="fr-BE" dirty="0" err="1" smtClean="0"/>
              <a:t>Burgervader</a:t>
            </a:r>
            <a:r>
              <a:rPr lang="fr-BE" dirty="0" smtClean="0"/>
              <a:t>/</a:t>
            </a:r>
            <a:r>
              <a:rPr lang="fr-BE" dirty="0" err="1" smtClean="0"/>
              <a:t>moeder</a:t>
            </a:r>
            <a:r>
              <a:rPr lang="fr-BE" dirty="0" smtClean="0"/>
              <a:t>: </a:t>
            </a:r>
            <a:r>
              <a:rPr lang="fr-BE" dirty="0" err="1" smtClean="0"/>
              <a:t>Communicatie</a:t>
            </a:r>
            <a:r>
              <a:rPr lang="fr-BE" dirty="0" smtClean="0"/>
              <a:t> </a:t>
            </a:r>
            <a:r>
              <a:rPr lang="fr-BE" dirty="0" err="1" smtClean="0"/>
              <a:t>naar</a:t>
            </a:r>
            <a:r>
              <a:rPr lang="fr-BE" dirty="0" smtClean="0"/>
              <a:t> de burger</a:t>
            </a:r>
          </a:p>
          <a:p>
            <a:pPr lvl="2"/>
            <a:r>
              <a:rPr lang="fr-BE" dirty="0" err="1" smtClean="0"/>
              <a:t>Woordvoerder</a:t>
            </a:r>
            <a:r>
              <a:rPr lang="fr-BE" dirty="0" smtClean="0"/>
              <a:t>: </a:t>
            </a:r>
            <a:r>
              <a:rPr lang="fr-BE" dirty="0" err="1" smtClean="0"/>
              <a:t>Communicatie</a:t>
            </a:r>
            <a:r>
              <a:rPr lang="fr-BE" dirty="0" smtClean="0"/>
              <a:t> met de pers</a:t>
            </a:r>
          </a:p>
        </p:txBody>
      </p:sp>
      <p:pic>
        <p:nvPicPr>
          <p:cNvPr id="10" name="Picture 2" descr="http://www.energy.ugent.be/images/ugentlog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39831" y="136525"/>
            <a:ext cx="1301998" cy="92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4465512"/>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TotalTime>
  <Words>384</Words>
  <Application>Microsoft Office PowerPoint</Application>
  <PresentationFormat>Diavoorstelling (4:3)</PresentationFormat>
  <Paragraphs>162</Paragraphs>
  <Slides>11</Slides>
  <Notes>1</Notes>
  <HiddenSlides>0</HiddenSlides>
  <MMClips>0</MMClips>
  <ScaleCrop>false</ScaleCrop>
  <HeadingPairs>
    <vt:vector size="4" baseType="variant">
      <vt:variant>
        <vt:lpstr>Thema</vt:lpstr>
      </vt:variant>
      <vt:variant>
        <vt:i4>1</vt:i4>
      </vt:variant>
      <vt:variant>
        <vt:lpstr>Diatitels</vt:lpstr>
      </vt:variant>
      <vt:variant>
        <vt:i4>11</vt:i4>
      </vt:variant>
    </vt:vector>
  </HeadingPairs>
  <TitlesOfParts>
    <vt:vector size="12" baseType="lpstr">
      <vt:lpstr>Kantoorthema</vt:lpstr>
      <vt:lpstr>De rol van burgemeesters tijdens het beheer van noodsituaties Jeffrey Vincent, Arne Dormaels, Marleen Easton  &amp; Frederic Schoenaers  Onderzoek gefinancierd door FOD Binnenlandse Zaken </vt:lpstr>
      <vt:lpstr>De rol van burgemeesters tijdens het beheer van noodsituaties </vt:lpstr>
      <vt:lpstr>De rol van burgemeesters tijdens het beheer van noodsituaties </vt:lpstr>
      <vt:lpstr>De rol van burgemeesters tijdens het beheer van noodsituaties </vt:lpstr>
      <vt:lpstr>PowerPoint-presentatie</vt:lpstr>
      <vt:lpstr>PowerPoint-presentatie</vt:lpstr>
      <vt:lpstr>Noodbeheer in België</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rol van burgemeesters tijdens het beheer van noodsituaties Jeffrey Vincent, Arne Dormaels, Marleen Easton  &amp; Frederic Schoenaers  Onderzoek gefinancierd door FOD Binnenlandse Zaken </dc:title>
  <dc:creator>Internet</dc:creator>
  <cp:lastModifiedBy>Internet</cp:lastModifiedBy>
  <cp:revision>10</cp:revision>
  <dcterms:created xsi:type="dcterms:W3CDTF">2013-08-26T05:03:07Z</dcterms:created>
  <dcterms:modified xsi:type="dcterms:W3CDTF">2013-09-23T06:56:22Z</dcterms:modified>
</cp:coreProperties>
</file>