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797675" cy="9926638"/>
  <p:defaultTextStyle>
    <a:defPPr>
      <a:defRPr lang="fr-F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22" d="100"/>
          <a:sy n="22" d="100"/>
        </p:scale>
        <p:origin x="-774" y="-8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02CD6-B271-44B3-9EBC-D03656A981CB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90F9A-FCA4-4F21-89C0-E935D2DB799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90F9A-FCA4-4F21-89C0-E935D2DB7994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620203" y="1730222"/>
            <a:ext cx="29163645" cy="368646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620203" y="39344918"/>
            <a:ext cx="7560945" cy="30003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071384" y="39344918"/>
            <a:ext cx="10261283" cy="30003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3222903" y="39344918"/>
            <a:ext cx="7560945" cy="3000375"/>
          </a:xfrm>
        </p:spPr>
        <p:txBody>
          <a:bodyPr/>
          <a:lstStyle>
            <a:lvl1pPr>
              <a:defRPr/>
            </a:lvl1pPr>
          </a:lstStyle>
          <a:p>
            <a:fld id="{20A8CBAB-46A5-4A11-B5F5-C61503C913C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F5AE-3C10-4607-89E1-1A896932B602}" type="datetimeFigureOut">
              <a:rPr lang="fr-FR" smtClean="0"/>
              <a:pPr/>
              <a:t>07/02/2013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092E-57C8-4004-AF7A-5A01601803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poster 87x125 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00" y="-44282"/>
            <a:ext cx="32418450" cy="43200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28541" y="4529018"/>
            <a:ext cx="31075530" cy="4498924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6600" b="1" dirty="0" smtClean="0">
                <a:latin typeface="Times New Roman" pitchFamily="18" charset="0"/>
                <a:cs typeface="Times New Roman" pitchFamily="18" charset="0"/>
              </a:rPr>
              <a:t>SURVEY </a:t>
            </a:r>
            <a:r>
              <a:rPr lang="fr-BE" sz="6600" b="1" dirty="0">
                <a:latin typeface="Times New Roman" pitchFamily="18" charset="0"/>
                <a:cs typeface="Times New Roman" pitchFamily="18" charset="0"/>
              </a:rPr>
              <a:t>OF RICE DISEASES IN THREE REGIONS IN </a:t>
            </a:r>
            <a:r>
              <a:rPr lang="fr-BE" sz="6600" b="1" dirty="0" smtClean="0">
                <a:latin typeface="Times New Roman" pitchFamily="18" charset="0"/>
                <a:cs typeface="Times New Roman" pitchFamily="18" charset="0"/>
              </a:rPr>
              <a:t>MADAGASCAR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6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BE" sz="4400" dirty="0" err="1" smtClean="0">
                <a:latin typeface="Times New Roman" pitchFamily="18" charset="0"/>
                <a:cs typeface="Times New Roman" pitchFamily="18" charset="0"/>
              </a:rPr>
              <a:t>Razanakoto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M. L.</a:t>
            </a:r>
            <a:r>
              <a:rPr lang="fr-BE" sz="4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BE" sz="4400" dirty="0" err="1">
                <a:latin typeface="Times New Roman" pitchFamily="18" charset="0"/>
                <a:cs typeface="Times New Roman" pitchFamily="18" charset="0"/>
              </a:rPr>
              <a:t>Clerck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 C.</a:t>
            </a:r>
            <a:r>
              <a:rPr lang="fr-BE" sz="4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sz="4400" dirty="0" err="1">
                <a:latin typeface="Times New Roman" pitchFamily="18" charset="0"/>
                <a:cs typeface="Times New Roman" pitchFamily="18" charset="0"/>
              </a:rPr>
              <a:t>Zalmine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 F.</a:t>
            </a:r>
            <a:r>
              <a:rPr lang="fr-BE" sz="4400" baseline="300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sz="4400" dirty="0" err="1" smtClean="0">
                <a:latin typeface="Times New Roman" pitchFamily="18" charset="0"/>
                <a:cs typeface="Times New Roman" pitchFamily="18" charset="0"/>
              </a:rPr>
              <a:t>Rabemanantsoa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fr-BE" sz="4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, El </a:t>
            </a:r>
            <a:r>
              <a:rPr lang="fr-BE" sz="4400" dirty="0" err="1">
                <a:latin typeface="Times New Roman" pitchFamily="18" charset="0"/>
                <a:cs typeface="Times New Roman" pitchFamily="18" charset="0"/>
              </a:rPr>
              <a:t>Jaziri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 M.</a:t>
            </a:r>
            <a:r>
              <a:rPr lang="fr-BE" sz="44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4400" dirty="0" err="1">
                <a:latin typeface="Times New Roman" pitchFamily="18" charset="0"/>
                <a:cs typeface="Times New Roman" pitchFamily="18" charset="0"/>
              </a:rPr>
              <a:t>Jijakli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 M. H.</a:t>
            </a:r>
            <a:r>
              <a:rPr lang="fr-BE" sz="44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fr-BE" sz="4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Laboratory of </a:t>
            </a:r>
            <a:r>
              <a:rPr lang="fr-BE" sz="4400" dirty="0" err="1" smtClean="0">
                <a:latin typeface="Times New Roman" pitchFamily="18" charset="0"/>
                <a:cs typeface="Times New Roman" pitchFamily="18" charset="0"/>
              </a:rPr>
              <a:t>Phytopathology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 (Gembloux 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Agro-Bio Tech, </a:t>
            </a:r>
            <a:r>
              <a:rPr lang="fr-BE" sz="4400" dirty="0" err="1" smtClean="0">
                <a:latin typeface="Times New Roman" pitchFamily="18" charset="0"/>
                <a:cs typeface="Times New Roman" pitchFamily="18" charset="0"/>
              </a:rPr>
              <a:t>Ulg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sz="4400" dirty="0" err="1" smtClean="0">
                <a:latin typeface="Times New Roman" pitchFamily="18" charset="0"/>
                <a:cs typeface="Times New Roman" pitchFamily="18" charset="0"/>
              </a:rPr>
              <a:t>Belgium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BE" sz="4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IMRA 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(Madagascar), </a:t>
            </a:r>
            <a:r>
              <a:rPr lang="fr-BE" sz="44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ULB </a:t>
            </a:r>
            <a:r>
              <a:rPr lang="fr-BE" sz="4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BE" sz="4400" dirty="0" err="1">
                <a:latin typeface="Times New Roman" pitchFamily="18" charset="0"/>
                <a:cs typeface="Times New Roman" pitchFamily="18" charset="0"/>
              </a:rPr>
              <a:t>Belgium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BE" sz="4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University of Antananarivo 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(Madagascar</a:t>
            </a:r>
            <a:r>
              <a:rPr lang="fr-BE" sz="4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fr-BE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28650" y="10386934"/>
            <a:ext cx="31075421" cy="28984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Rice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Oryza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sativa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constitutes the most cultivated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crop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staple food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Madagascar.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It covers 47 % of crop land with one or two harvests a year. However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the country has never achieved food self-sufficiency and continues to import rice abroad. Rice diseases are one of the factors limiting rice production and causing significant yield reductions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fr-BE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study aims to identify the rice pathogens present in three region of Madagascar: two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regions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Analamanga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Vakinankaratra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represent central  highlands regions and one region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Atsinanana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represents east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coastal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regions. </a:t>
            </a:r>
            <a:endParaRPr lang="fr-B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8650" y="9172488"/>
            <a:ext cx="31075313" cy="111283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054" tIns="216027" rIns="432054" bIns="216027">
            <a:spAutoFit/>
          </a:bodyPr>
          <a:lstStyle/>
          <a:p>
            <a:pPr>
              <a:defRPr/>
            </a:pPr>
            <a:r>
              <a:rPr lang="fr-BE" sz="44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57103" y="13458768"/>
            <a:ext cx="31146968" cy="111338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>
              <a:defRPr/>
            </a:pPr>
            <a:r>
              <a:rPr lang="fr-BE" sz="4400" b="1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fr-B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628755" y="22459956"/>
            <a:ext cx="31075316" cy="111442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>
              <a:defRPr/>
            </a:pPr>
            <a:r>
              <a:rPr lang="fr-BE" sz="4400" b="1" dirty="0" smtClean="0"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fr-B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628541" y="35175920"/>
            <a:ext cx="31075530" cy="111338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>
              <a:defRPr/>
            </a:pPr>
            <a:r>
              <a:rPr lang="fr-BE" sz="4400" b="1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28541" y="36390366"/>
            <a:ext cx="31075530" cy="191360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>
              <a:defRPr/>
            </a:pP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survey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made in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Madagascar shows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the occurrence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pathogens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east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coastal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in central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highlands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depend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cultural mode 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fund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frequence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isolation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four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pathogens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country. Identification 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pathogens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important for the future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deployment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desease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management.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8541" y="38533506"/>
            <a:ext cx="25431928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BE" sz="4400" b="1" dirty="0" smtClean="0">
                <a:latin typeface="Times New Roman" pitchFamily="18" charset="0"/>
                <a:cs typeface="Times New Roman" pitchFamily="18" charset="0"/>
              </a:rPr>
              <a:t>ACKOWLEDGEMENT </a:t>
            </a:r>
            <a:r>
              <a:rPr lang="fr-BE" sz="4400" b="1" dirty="0">
                <a:latin typeface="Times New Roman" pitchFamily="18" charset="0"/>
                <a:cs typeface="Times New Roman" pitchFamily="18" charset="0"/>
              </a:rPr>
              <a:t>AND REFERENCE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28541" y="39462200"/>
            <a:ext cx="25431928" cy="255454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realized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Phytopathology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(Gembloux 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Agro-bio 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Tech, </a:t>
            </a:r>
            <a:r>
              <a:rPr lang="fr-BE" sz="3200" smtClean="0">
                <a:latin typeface="Times New Roman" pitchFamily="18" charset="0"/>
                <a:cs typeface="Times New Roman" pitchFamily="18" charset="0"/>
              </a:rPr>
              <a:t>ULg) 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and IMRA  (Madagascar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financially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supported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by CUD « 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Comminssion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Universitaire pour le Développement » (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Belgium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[1] -  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Singh S. P., Kiran R., Kiran A. and Prasad B. K. (2008)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Significance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harvest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seedborne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fungi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paddy var.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sita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J.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Phytol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21(1) : 89 – 94</a:t>
            </a:r>
          </a:p>
          <a:p>
            <a:pPr>
              <a:defRPr/>
            </a:pP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[2] –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Ora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N.,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Faruq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A. N., Islam M. T.,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Akhtar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N. and Rahman M. M. (2011)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Detection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Identification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Borne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Pathogens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Cultivated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Hybrid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Varieties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Banglades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Middle-East Journal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10(4) : 482 - 488</a:t>
            </a:r>
            <a:endParaRPr lang="fr-BE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14" descr="8a axe estb.JPG"/>
          <p:cNvPicPr>
            <a:picLocks noChangeAspect="1"/>
          </p:cNvPicPr>
          <p:nvPr/>
        </p:nvPicPr>
        <p:blipFill>
          <a:blip r:embed="rId4"/>
          <a:srcRect l="41176" t="6224" r="37756" b="69682"/>
          <a:stretch>
            <a:fillRect/>
          </a:stretch>
        </p:blipFill>
        <p:spPr bwMode="auto">
          <a:xfrm>
            <a:off x="25989036" y="18602304"/>
            <a:ext cx="2547253" cy="22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7" name="Image 15" descr="2.jpg"/>
          <p:cNvPicPr>
            <a:picLocks noChangeAspect="1"/>
          </p:cNvPicPr>
          <p:nvPr/>
        </p:nvPicPr>
        <p:blipFill>
          <a:blip r:embed="rId5" cstate="print"/>
          <a:srcRect r="13435"/>
          <a:stretch>
            <a:fillRect/>
          </a:stretch>
        </p:blipFill>
        <p:spPr bwMode="auto">
          <a:xfrm>
            <a:off x="26131905" y="14744652"/>
            <a:ext cx="2285650" cy="198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8" name="Image 2"/>
          <p:cNvPicPr>
            <a:picLocks noChangeAspect="1" noChangeArrowheads="1"/>
          </p:cNvPicPr>
          <p:nvPr/>
        </p:nvPicPr>
        <p:blipFill>
          <a:blip r:embed="rId6"/>
          <a:srcRect l="11037"/>
          <a:stretch>
            <a:fillRect/>
          </a:stretch>
        </p:blipFill>
        <p:spPr bwMode="auto">
          <a:xfrm>
            <a:off x="1557239" y="23745840"/>
            <a:ext cx="7041529" cy="112680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1" name="Image 20" descr="100_1216.JPG"/>
          <p:cNvPicPr>
            <a:picLocks noChangeAspect="1"/>
          </p:cNvPicPr>
          <p:nvPr/>
        </p:nvPicPr>
        <p:blipFill>
          <a:blip r:embed="rId7"/>
          <a:srcRect l="15018" t="42130" r="31822" b="22890"/>
          <a:stretch>
            <a:fillRect/>
          </a:stretch>
        </p:blipFill>
        <p:spPr bwMode="auto">
          <a:xfrm>
            <a:off x="29060865" y="16602040"/>
            <a:ext cx="2503052" cy="21960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9BBB59"/>
            </a:solidFill>
            <a:miter lim="800000"/>
            <a:headEnd/>
            <a:tailEnd/>
          </a:ln>
        </p:spPr>
      </p:pic>
      <p:pic>
        <p:nvPicPr>
          <p:cNvPr id="31" name="Image 30" descr="100_1233.JPG"/>
          <p:cNvPicPr>
            <a:picLocks noChangeAspect="1"/>
          </p:cNvPicPr>
          <p:nvPr/>
        </p:nvPicPr>
        <p:blipFill>
          <a:blip r:embed="rId8" cstate="print">
            <a:lum bright="-10000"/>
          </a:blip>
          <a:srcRect l="25513" t="20849" r="57871" b="50000"/>
          <a:stretch>
            <a:fillRect/>
          </a:stretch>
        </p:blipFill>
        <p:spPr>
          <a:xfrm>
            <a:off x="29703807" y="20102502"/>
            <a:ext cx="1696320" cy="2232000"/>
          </a:xfrm>
          <a:prstGeom prst="rect">
            <a:avLst/>
          </a:prstGeom>
        </p:spPr>
      </p:pic>
      <p:pic>
        <p:nvPicPr>
          <p:cNvPr id="29" name="Image 28" descr="100_00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4539" y="15173280"/>
            <a:ext cx="8688000" cy="65160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9986919" y="14744652"/>
            <a:ext cx="15502046" cy="10772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Collect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and information about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deseases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farmer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fields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BE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harvested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stages 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fr-BE" sz="3200" dirty="0" err="1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culture.</a:t>
            </a:r>
            <a:endParaRPr lang="fr-B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986919" y="15959098"/>
            <a:ext cx="15502046" cy="58477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surface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desinfection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sodium hypochlorite 1%.</a:t>
            </a:r>
            <a:endParaRPr lang="fr-B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986919" y="16744916"/>
            <a:ext cx="15502046" cy="10772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Isolement on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Nutrient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Nystatin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Potato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dextrose Agar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chloramphénicol.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Strains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purification on new media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antimicrobial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molecules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B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986919" y="17959362"/>
            <a:ext cx="15502046" cy="107721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Identification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strain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isolated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observation of colonial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cultural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B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particular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, Gram and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9986919" y="19173808"/>
            <a:ext cx="15502046" cy="142115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32054" tIns="216027" rIns="432054" bIns="216027">
            <a:spAutoFit/>
          </a:bodyPr>
          <a:lstStyle/>
          <a:p>
            <a:pPr>
              <a:defRPr/>
            </a:pP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Pure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strains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’ 16S DNA and 18S DNA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amplifiedd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primer.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Amplicon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obtained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sequenced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analyseed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BAST.</a:t>
            </a:r>
            <a:endParaRPr lang="fr-B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9986919" y="20745444"/>
            <a:ext cx="15573484" cy="156966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BLAST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confirmed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selective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media,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Koch’s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postulate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compared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information about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macroscopic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observations.</a:t>
            </a:r>
            <a:endParaRPr lang="fr-B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0129795" y="24790862"/>
            <a:ext cx="21274123" cy="895629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ANALAMANGA  AND VAKINANKARATRA  REGIONS :</a:t>
            </a:r>
          </a:p>
          <a:p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Alternaria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seems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predominant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fungi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Xanthomonas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bacterium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are on the central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highlands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the country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altitudes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1200 – 1500 m,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warm and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humid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 and dry and cold in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winter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Moreover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irrigated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cultivated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conditions tend to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favours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Xanthomonas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Alternaria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pathogens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survive on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debris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restart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grow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water and new plant arrive. Irrigation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explain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BE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ATSINANANA REGION :</a:t>
            </a:r>
          </a:p>
          <a:p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Curvularia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lunata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seems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predominant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fungi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fuscovaginae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bacterium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are on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east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costal of the country,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altitudes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0 0 – 800 m,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climat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 tropical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humid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temperatures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humidity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all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exposed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to the 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winds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This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Curvularia</a:t>
            </a:r>
            <a:r>
              <a:rPr lang="fr-BE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i="1" dirty="0" err="1" smtClean="0">
                <a:latin typeface="Times New Roman" pitchFamily="18" charset="0"/>
                <a:cs typeface="Times New Roman" pitchFamily="18" charset="0"/>
              </a:rPr>
              <a:t>lunata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in all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fields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 Conidies on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lesions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effectively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transported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 by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plants as source of  first infection. 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Rainfed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rice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practised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BE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In  all the country,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farmers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harvest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as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seeds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season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moreover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treat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seed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sowing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 cause more and more </a:t>
            </a:r>
            <a:r>
              <a:rPr lang="fr-BE" sz="3200" dirty="0" err="1" smtClean="0">
                <a:latin typeface="Times New Roman" pitchFamily="18" charset="0"/>
                <a:cs typeface="Times New Roman" pitchFamily="18" charset="0"/>
              </a:rPr>
              <a:t>losses</a:t>
            </a:r>
            <a:r>
              <a:rPr lang="fr-BE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" name="Image 25" descr="logogxabt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59418" y="385614"/>
            <a:ext cx="8272423" cy="3384000"/>
          </a:xfrm>
          <a:prstGeom prst="rect">
            <a:avLst/>
          </a:prstGeom>
        </p:spPr>
      </p:pic>
      <p:pic>
        <p:nvPicPr>
          <p:cNvPr id="27" name="Image 26" descr="ULG1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31973" y="28424"/>
            <a:ext cx="5123797" cy="37440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669</Words>
  <Application>Microsoft Office PowerPoint</Application>
  <PresentationFormat>Personnalisé</PresentationFormat>
  <Paragraphs>35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mamy</dc:creator>
  <cp:lastModifiedBy>mamy</cp:lastModifiedBy>
  <cp:revision>107</cp:revision>
  <dcterms:created xsi:type="dcterms:W3CDTF">2013-02-06T16:17:43Z</dcterms:created>
  <dcterms:modified xsi:type="dcterms:W3CDTF">2013-02-07T12:16:07Z</dcterms:modified>
</cp:coreProperties>
</file>