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2" r:id="rId6"/>
    <p:sldId id="264" r:id="rId7"/>
    <p:sldId id="263" r:id="rId8"/>
    <p:sldId id="261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58" d="100"/>
          <a:sy n="58" d="100"/>
        </p:scale>
        <p:origin x="-2144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printerSettings" Target="printerSettings/printerSettings1.bin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smtClean="0"/>
              <a:t>Cliquez pour modifier le style des sous-titres du masque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4D8DEE8-7A87-4E01-8ADE-4C49CDD43F74}" type="datetime1">
              <a:rPr lang="en-US" smtClean="0"/>
              <a:pPr/>
              <a:t>15/12/13</a:t>
            </a:fld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r"/>
            <a:fld id="{F7886C9C-DC18-4195-8FD5-A50AA931D419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nl-BE" smtClean="0"/>
              <a:t>Cliquez et modifiez le titre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F9461-E3EB-40CD-B93F-E5CBBBD8E0BA}" type="datetimeFigureOut">
              <a:rPr lang="en-US" smtClean="0"/>
              <a:pPr/>
              <a:t>15/12/13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A7543-9AAE-4E9F-B28C-4FCCFD07D4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nl-BE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8FA3-38AD-400D-A4D2-18E8EF129E5F}" type="datetime1">
              <a:rPr lang="en-US" smtClean="0"/>
              <a:pPr/>
              <a:t>15/12/13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F7886C9C-DC18-4195-8FD5-A50AA931D41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FF424-F111-43CB-9C75-D52325012943}" type="datetime1">
              <a:rPr lang="en-US" smtClean="0"/>
              <a:pPr/>
              <a:t>15/12/13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4A8BBF0-342D-409A-9C0A-B1B451E92883}" type="datetime1">
              <a:rPr lang="en-US" smtClean="0"/>
              <a:pPr/>
              <a:t>15/12/13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algn="r"/>
            <a:fld id="{F7886C9C-DC18-4195-8FD5-A50AA931D419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nl-BE" smtClean="0"/>
              <a:t>Cliquez et modifiez le titre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DA190-4BDC-4D39-B5BB-A14B3E8B1B3D}" type="datetime1">
              <a:rPr lang="en-US" smtClean="0"/>
              <a:pPr/>
              <a:t>15/12/13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D52F2-9B11-4FC0-9217-7D20B3AC9849}" type="datetime1">
              <a:rPr lang="en-US" smtClean="0"/>
              <a:pPr/>
              <a:t>15/12/13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13737-8506-438E-ABC0-0BE7E06DCCA6}" type="datetime1">
              <a:rPr lang="en-US" smtClean="0"/>
              <a:pPr/>
              <a:t>15/12/13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D58AA-1C84-40C9-BFEE-631CCB17636C}" type="datetime1">
              <a:rPr lang="en-US" smtClean="0"/>
              <a:pPr/>
              <a:t>15/12/13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542C1-4E96-413B-B72E-6C4B39D85C9D}" type="datetime1">
              <a:rPr lang="en-US" smtClean="0"/>
              <a:pPr/>
              <a:t>15/12/13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7886C9C-DC18-4195-8FD5-A50AA931D4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nl-BE" smtClean="0"/>
              <a:t>Cliquez et modifiez le titre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BE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42AA2-D442-471A-9D69-80392E1E581D}" type="datetime1">
              <a:rPr lang="en-US" smtClean="0"/>
              <a:pPr/>
              <a:t>15/12/13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nl-BE" smtClean="0"/>
              <a:t>Cliquez et modifiez le titre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l-BE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EC43563C-D9B3-4432-B336-144C997D6215}" type="datetime1">
              <a:rPr lang="en-US" smtClean="0"/>
              <a:pPr/>
              <a:t>15/12/13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 algn="r"/>
            <a:fld id="{F7886C9C-DC18-4195-8FD5-A50AA931D419}" type="slidenum">
              <a:rPr lang="en-US" smtClean="0"/>
              <a:pPr algn="r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JPG"/><Relationship Id="rId4" Type="http://schemas.openxmlformats.org/officeDocument/2006/relationships/video" Target="../media/media2.JPG"/><Relationship Id="rId5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microsoft.com/office/2007/relationships/media" Target="../media/media1.JPG"/><Relationship Id="rId2" Type="http://schemas.openxmlformats.org/officeDocument/2006/relationships/video" Target="../media/media1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Marc Poncelet</a:t>
            </a:r>
          </a:p>
          <a:p>
            <a:r>
              <a:rPr lang="fr-FR" dirty="0" err="1" smtClean="0"/>
              <a:t>ULg</a:t>
            </a:r>
            <a:endParaRPr lang="fr-FR" dirty="0" smtClean="0"/>
          </a:p>
          <a:p>
            <a:r>
              <a:rPr lang="fr-FR" dirty="0" smtClean="0"/>
              <a:t>CUD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57200" y="1428750"/>
            <a:ext cx="6324600" cy="3619500"/>
          </a:xfrm>
        </p:spPr>
        <p:txBody>
          <a:bodyPr/>
          <a:lstStyle/>
          <a:p>
            <a:pPr algn="l"/>
            <a:r>
              <a:rPr lang="fr-FR" sz="2000" b="1" dirty="0"/>
              <a:t>Quelles Approches</a:t>
            </a:r>
            <a:br>
              <a:rPr lang="fr-FR" sz="2000" b="1" dirty="0"/>
            </a:br>
            <a:r>
              <a:rPr lang="fr-FR" sz="2000" b="1" dirty="0"/>
              <a:t>pour </a:t>
            </a:r>
            <a:r>
              <a:rPr lang="fr-FR" sz="2000" b="1" dirty="0" err="1"/>
              <a:t>AmélIorer</a:t>
            </a:r>
            <a:r>
              <a:rPr lang="fr-FR" sz="2000" b="1" dirty="0"/>
              <a:t> </a:t>
            </a:r>
            <a:r>
              <a:rPr lang="fr-FR" sz="2000" b="1" dirty="0" smtClean="0"/>
              <a:t>l’</a:t>
            </a:r>
            <a:r>
              <a:rPr lang="fr-FR" sz="2000" b="1" dirty="0" err="1" smtClean="0"/>
              <a:t>effIcAcIte</a:t>
            </a:r>
            <a:r>
              <a:rPr lang="fr-FR" sz="2000" b="1" dirty="0"/>
              <a:t> </a:t>
            </a:r>
            <a:r>
              <a:rPr lang="fr-FR" sz="2000" b="1" dirty="0" smtClean="0"/>
              <a:t> </a:t>
            </a:r>
            <a:r>
              <a:rPr lang="fr-FR" sz="2000" b="1" dirty="0"/>
              <a:t>de </a:t>
            </a:r>
            <a:r>
              <a:rPr lang="fr-FR" sz="2000" b="1" dirty="0" err="1"/>
              <a:t>l’AIde</a:t>
            </a:r>
            <a:r>
              <a:rPr lang="fr-FR" sz="2000" b="1" dirty="0"/>
              <a:t> </a:t>
            </a:r>
            <a:r>
              <a:rPr lang="fr-FR" sz="2000" b="1" dirty="0" err="1"/>
              <a:t>InternAtIonAle</a:t>
            </a:r>
            <a:r>
              <a:rPr lang="fr-FR" sz="2000" b="1" dirty="0"/>
              <a:t> </a:t>
            </a:r>
            <a:br>
              <a:rPr lang="fr-FR" sz="2000" b="1" dirty="0"/>
            </a:br>
            <a:r>
              <a:rPr lang="fr-FR" sz="2000" b="1" dirty="0" smtClean="0"/>
              <a:t> </a:t>
            </a:r>
            <a:r>
              <a:rPr lang="fr-FR" sz="2000" dirty="0" err="1"/>
              <a:t>TÉMoignAgES</a:t>
            </a:r>
            <a:r>
              <a:rPr lang="fr-FR" sz="2000" dirty="0"/>
              <a:t> ET </a:t>
            </a:r>
            <a:r>
              <a:rPr lang="fr-FR" sz="2000" dirty="0" err="1"/>
              <a:t>STRATÉgiES</a:t>
            </a:r>
            <a:r>
              <a:rPr lang="fr-FR" sz="2000" dirty="0"/>
              <a:t/>
            </a:r>
            <a:br>
              <a:rPr lang="fr-FR" sz="2000" dirty="0"/>
            </a:br>
            <a:r>
              <a:rPr lang="fr-FR" sz="2000" dirty="0" err="1"/>
              <a:t>PoUR</a:t>
            </a:r>
            <a:r>
              <a:rPr lang="fr-FR" sz="2000" dirty="0"/>
              <a:t> </a:t>
            </a:r>
            <a:r>
              <a:rPr lang="fr-FR" sz="2000" dirty="0" err="1"/>
              <a:t>UnE</a:t>
            </a:r>
            <a:r>
              <a:rPr lang="fr-FR" sz="2000" dirty="0"/>
              <a:t> </a:t>
            </a:r>
            <a:r>
              <a:rPr lang="fr-FR" sz="2000" dirty="0" err="1"/>
              <a:t>CooPÉRATion</a:t>
            </a:r>
            <a:r>
              <a:rPr lang="fr-FR" sz="2000" dirty="0"/>
              <a:t> DE </a:t>
            </a:r>
            <a:r>
              <a:rPr lang="fr-FR" sz="2000" dirty="0" err="1" smtClean="0"/>
              <a:t>qUALiTE</a:t>
            </a:r>
            <a:r>
              <a:rPr lang="fr-FR" sz="2000" dirty="0" smtClean="0"/>
              <a:t> </a:t>
            </a:r>
            <a:r>
              <a:rPr lang="fr-FR" sz="2000" dirty="0" err="1"/>
              <a:t>APRèS</a:t>
            </a:r>
            <a:r>
              <a:rPr lang="fr-FR" sz="2000" dirty="0"/>
              <a:t> 2015 </a:t>
            </a: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/>
              <a:t/>
            </a:r>
            <a:br>
              <a:rPr lang="fr-FR" sz="2000" dirty="0"/>
            </a:br>
            <a:r>
              <a:rPr lang="fr-FR" sz="2000" dirty="0" smtClean="0"/>
              <a:t>ESP-</a:t>
            </a:r>
            <a:r>
              <a:rPr lang="fr-FR" sz="2000" dirty="0" err="1" smtClean="0"/>
              <a:t>Ulb</a:t>
            </a:r>
            <a:r>
              <a:rPr lang="fr-FR" sz="2000" dirty="0" smtClean="0"/>
              <a:t>, </a:t>
            </a:r>
            <a:r>
              <a:rPr lang="fr-FR" sz="2000" smtClean="0"/>
              <a:t>novembre </a:t>
            </a:r>
            <a:r>
              <a:rPr lang="fr-FR" sz="2000" smtClean="0"/>
              <a:t>2013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694719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0" y="304800"/>
            <a:ext cx="6858000" cy="5853113"/>
          </a:xfrm>
        </p:spPr>
        <p:txBody>
          <a:bodyPr>
            <a:normAutofit fontScale="92500" lnSpcReduction="10000"/>
          </a:bodyPr>
          <a:lstStyle/>
          <a:p>
            <a:r>
              <a:rPr lang="fr-FR" i="1" dirty="0"/>
              <a:t>A quel genre de </a:t>
            </a:r>
            <a:r>
              <a:rPr lang="fr-FR" i="1" u="sng" dirty="0" err="1"/>
              <a:t>développement</a:t>
            </a:r>
            <a:r>
              <a:rPr lang="fr-FR" i="1" dirty="0"/>
              <a:t> aspirons-nous post-2015 ? Quelles sont les valeurs que nous voulons promouvoir ? En particulier, comment </a:t>
            </a:r>
            <a:r>
              <a:rPr lang="fr-FR" i="1" dirty="0" err="1"/>
              <a:t>améliorer</a:t>
            </a:r>
            <a:r>
              <a:rPr lang="fr-FR" i="1" dirty="0"/>
              <a:t> </a:t>
            </a:r>
            <a:r>
              <a:rPr lang="fr-FR" i="1" u="sng" dirty="0"/>
              <a:t>la </a:t>
            </a:r>
            <a:r>
              <a:rPr lang="fr-FR" i="1" u="sng" dirty="0" smtClean="0"/>
              <a:t>qualité </a:t>
            </a:r>
            <a:r>
              <a:rPr lang="fr-FR" i="1" dirty="0"/>
              <a:t>des </a:t>
            </a:r>
            <a:r>
              <a:rPr lang="fr-FR" i="1" u="sng" dirty="0"/>
              <a:t>interventions de la </a:t>
            </a:r>
            <a:r>
              <a:rPr lang="fr-FR" i="1" u="sng" dirty="0" err="1"/>
              <a:t>coopération</a:t>
            </a:r>
            <a:r>
              <a:rPr lang="fr-FR" i="1" u="sng" dirty="0"/>
              <a:t> belge ? </a:t>
            </a:r>
            <a:endParaRPr lang="fr-FR" u="sng" dirty="0" smtClean="0"/>
          </a:p>
          <a:p>
            <a:r>
              <a:rPr lang="fr-FR" i="1" dirty="0" smtClean="0"/>
              <a:t>Quelles </a:t>
            </a:r>
            <a:r>
              <a:rPr lang="fr-FR" i="1" dirty="0"/>
              <a:t>seraient les </a:t>
            </a:r>
            <a:r>
              <a:rPr lang="fr-FR" i="1" dirty="0" smtClean="0"/>
              <a:t>modalités </a:t>
            </a:r>
            <a:r>
              <a:rPr lang="fr-FR" i="1" dirty="0" err="1" smtClean="0"/>
              <a:t>idéales</a:t>
            </a:r>
            <a:r>
              <a:rPr lang="fr-FR" i="1" dirty="0" smtClean="0"/>
              <a:t> </a:t>
            </a:r>
            <a:r>
              <a:rPr lang="fr-FR" i="1" dirty="0"/>
              <a:t>de </a:t>
            </a:r>
            <a:r>
              <a:rPr lang="fr-FR" i="1" dirty="0" err="1"/>
              <a:t>coopération</a:t>
            </a:r>
            <a:r>
              <a:rPr lang="fr-FR" i="1" dirty="0"/>
              <a:t> </a:t>
            </a:r>
            <a:r>
              <a:rPr lang="fr-FR" i="1" dirty="0" smtClean="0"/>
              <a:t>pour </a:t>
            </a:r>
            <a:r>
              <a:rPr lang="fr-FR" i="1" dirty="0"/>
              <a:t>parvenir au </a:t>
            </a:r>
            <a:r>
              <a:rPr lang="fr-FR" u="sng" dirty="0" err="1"/>
              <a:t>développemen</a:t>
            </a:r>
            <a:r>
              <a:rPr lang="fr-FR" i="1" dirty="0" err="1"/>
              <a:t>t</a:t>
            </a:r>
            <a:r>
              <a:rPr lang="fr-FR" i="1" dirty="0"/>
              <a:t> auquel nous aspirons ? Qu’est-ce qui doit changer par rapport à nos instruments actuels ? </a:t>
            </a:r>
            <a:endParaRPr lang="fr-FR" dirty="0"/>
          </a:p>
          <a:p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5130800"/>
          </a:xfrm>
        </p:spPr>
        <p:txBody>
          <a:bodyPr/>
          <a:lstStyle/>
          <a:p>
            <a:r>
              <a:rPr lang="fr-FR" dirty="0" smtClean="0"/>
              <a:t> Développement</a:t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coopération</a:t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>Aspirons valeurs</a:t>
            </a: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>idéales, changer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half" idx="2"/>
          </p:nvPr>
        </p:nvSpPr>
        <p:spPr>
          <a:xfrm>
            <a:off x="7159752" y="920750"/>
            <a:ext cx="1984248" cy="4667250"/>
          </a:xfrm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9680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Coopération </a:t>
            </a:r>
            <a:endParaRPr lang="fr-FR" dirty="0"/>
          </a:p>
        </p:txBody>
      </p:sp>
      <p:pic>
        <p:nvPicPr>
          <p:cNvPr id="7" name="IMG_0911.JPG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2767013"/>
            <a:ext cx="4040188" cy="3030537"/>
          </a:xfrm>
        </p:spPr>
      </p:pic>
      <p:sp>
        <p:nvSpPr>
          <p:cNvPr id="4" name="Espace réservé du texte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FR" dirty="0"/>
              <a:t>D</a:t>
            </a:r>
            <a:r>
              <a:rPr lang="fr-FR" dirty="0" smtClean="0"/>
              <a:t>éveloppement</a:t>
            </a:r>
            <a:endParaRPr lang="fr-FR" dirty="0"/>
          </a:p>
        </p:txBody>
      </p:sp>
      <p:pic>
        <p:nvPicPr>
          <p:cNvPr id="8" name="DSC05064.JPG">
            <a:hlinkClick r:id="" action="ppaction://media"/>
          </p:cNvPr>
          <p:cNvPicPr>
            <a:picLocks noGrp="1" noChangeAspect="1"/>
          </p:cNvPicPr>
          <p:nvPr>
            <p:ph sz="quarter" idx="4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64100" y="2438400"/>
            <a:ext cx="3602038" cy="3687763"/>
          </a:xfrm>
        </p:spPr>
      </p:pic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Coopération (au) développement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66306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12749" y="1719071"/>
            <a:ext cx="8407893" cy="4407408"/>
          </a:xfrm>
        </p:spPr>
        <p:txBody>
          <a:bodyPr>
            <a:normAutofit fontScale="92500" lnSpcReduction="20000"/>
          </a:bodyPr>
          <a:lstStyle/>
          <a:p>
            <a:r>
              <a:rPr lang="fr-FR" dirty="0" smtClean="0"/>
              <a:t>Des notions à examiner dans le contexte nouveau du XXI siècle «  global »</a:t>
            </a:r>
          </a:p>
          <a:p>
            <a:pPr lvl="1"/>
            <a:r>
              <a:rPr lang="fr-FR" dirty="0" smtClean="0"/>
              <a:t>On a parlé ce matin de la croissance africaine </a:t>
            </a:r>
          </a:p>
          <a:p>
            <a:pPr lvl="1"/>
            <a:r>
              <a:rPr lang="fr-FR" dirty="0" smtClean="0"/>
              <a:t>Des nouveaux acteurs aux logiques hybrides</a:t>
            </a:r>
          </a:p>
          <a:p>
            <a:pPr lvl="1"/>
            <a:r>
              <a:rPr lang="fr-FR" dirty="0" smtClean="0"/>
              <a:t>De la pauvreté majoritairement dans les pays émergents</a:t>
            </a:r>
          </a:p>
          <a:p>
            <a:pPr lvl="1"/>
            <a:r>
              <a:rPr lang="fr-FR" dirty="0" smtClean="0"/>
              <a:t>De la présence massive des PE dans les PMA</a:t>
            </a:r>
          </a:p>
          <a:p>
            <a:r>
              <a:rPr lang="fr-FR" dirty="0" smtClean="0"/>
              <a:t>Une liaison dont l’évidence est de plus en plus questionnée</a:t>
            </a:r>
          </a:p>
          <a:p>
            <a:pPr lvl="1"/>
            <a:r>
              <a:rPr lang="fr-FR" dirty="0" smtClean="0"/>
              <a:t>P. </a:t>
            </a:r>
            <a:r>
              <a:rPr lang="fr-FR" dirty="0" err="1" smtClean="0"/>
              <a:t>Moors</a:t>
            </a:r>
            <a:r>
              <a:rPr lang="fr-FR" dirty="0" smtClean="0"/>
              <a:t> ce matin : climat et fragilité, « considérer comme coopération eu développement tout ce que l’on fait dans un pays dans la liste des plus démunis… fragiles ».</a:t>
            </a:r>
          </a:p>
          <a:p>
            <a:pPr lvl="1"/>
            <a:r>
              <a:rPr lang="fr-FR" dirty="0" smtClean="0"/>
              <a:t>Coopération scientifique mesurée en publications</a:t>
            </a:r>
          </a:p>
          <a:p>
            <a:pPr lvl="1"/>
            <a:r>
              <a:rPr lang="fr-FR" dirty="0" smtClean="0"/>
              <a:t>Développement via la captation marchande des nouveaux marchés liés à  la classe moyenne des pays du Sud</a:t>
            </a:r>
          </a:p>
          <a:p>
            <a:pPr lvl="1"/>
            <a:r>
              <a:rPr lang="fr-FR" dirty="0" smtClean="0"/>
              <a:t>PPP-Win/Win, coalitions internationales en santé…</a:t>
            </a:r>
          </a:p>
          <a:p>
            <a:pPr lvl="1"/>
            <a:r>
              <a:rPr lang="fr-FR" dirty="0" smtClean="0"/>
              <a:t>Prolifération « hors paradigme » d’expériences dites civiles subventionnées ou non qui manifestent d’autres registres de justification (social..)</a:t>
            </a:r>
          </a:p>
          <a:p>
            <a:endParaRPr lang="fr-FR" dirty="0" smtClean="0"/>
          </a:p>
          <a:p>
            <a:pPr marL="45720" indent="0">
              <a:buNone/>
            </a:pP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Développement et (??) coopération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12056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 smtClean="0"/>
              <a:t>Une longue « introspection » qui a ses mérites…mais aussi</a:t>
            </a:r>
          </a:p>
          <a:p>
            <a:r>
              <a:rPr lang="fr-FR" dirty="0" smtClean="0"/>
              <a:t>…ses limites  surtout lorsque les moyens et personnels diminuent</a:t>
            </a:r>
          </a:p>
          <a:p>
            <a:r>
              <a:rPr lang="fr-FR" dirty="0" smtClean="0"/>
              <a:t>La sortie par la globalisation de l’offre de coopération (multilatéral, coalitions diverses…)</a:t>
            </a:r>
          </a:p>
          <a:p>
            <a:r>
              <a:rPr lang="fr-FR" dirty="0" smtClean="0"/>
              <a:t>La sortie par le ciblage resserré sur quelques pays ou quelques problématiques</a:t>
            </a:r>
          </a:p>
          <a:p>
            <a:r>
              <a:rPr lang="fr-FR" dirty="0" smtClean="0"/>
              <a:t>Le pilotage et l</a:t>
            </a:r>
            <a:r>
              <a:rPr lang="fr-FR" i="1" dirty="0" smtClean="0"/>
              <a:t>’</a:t>
            </a:r>
            <a:r>
              <a:rPr lang="fr-FR" i="1" dirty="0" err="1" smtClean="0"/>
              <a:t>accountability</a:t>
            </a:r>
            <a:r>
              <a:rPr lang="fr-FR" dirty="0" smtClean="0"/>
              <a:t> « à distance » via des artefacts  </a:t>
            </a:r>
          </a:p>
          <a:p>
            <a:r>
              <a:rPr lang="fr-FR" dirty="0" smtClean="0"/>
              <a:t>Une bonne coopération serait une bonne coopération qui répond à quelques critères de management public +quelques critères négociés </a:t>
            </a:r>
          </a:p>
          <a:p>
            <a:r>
              <a:rPr lang="fr-FR" dirty="0" smtClean="0"/>
              <a:t>… sur le terrain les professionnels sont peu… sur le terrain ou ne savent plus que faire avec ce qui remonte du terrain</a:t>
            </a:r>
          </a:p>
          <a:p>
            <a:endParaRPr lang="fr-FR" dirty="0" smtClean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coopération belge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73788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De l’étude indépendante des projets à l’études des espaces publics dans les PVD (exemple du programme Etats en chantier,  </a:t>
            </a:r>
            <a:r>
              <a:rPr lang="fr-FR" dirty="0" err="1" smtClean="0"/>
              <a:t>Lasdel</a:t>
            </a:r>
            <a:r>
              <a:rPr lang="fr-FR" dirty="0" smtClean="0"/>
              <a:t> : dimension politique du développement</a:t>
            </a:r>
          </a:p>
          <a:p>
            <a:r>
              <a:rPr lang="fr-FR" dirty="0" smtClean="0"/>
              <a:t>Une intervention est une arène ou interviennent acteurs, logiques et intérêts différents</a:t>
            </a:r>
          </a:p>
          <a:p>
            <a:r>
              <a:rPr lang="fr-FR" dirty="0" smtClean="0"/>
              <a:t>D’extraordinaires différences entre…</a:t>
            </a:r>
          </a:p>
          <a:p>
            <a:pPr lvl="1"/>
            <a:r>
              <a:rPr lang="fr-FR" dirty="0" smtClean="0"/>
              <a:t>Les réalités de terrain (en PIC, </a:t>
            </a:r>
            <a:r>
              <a:rPr lang="fr-FR" dirty="0" err="1" smtClean="0"/>
              <a:t>Atacora</a:t>
            </a:r>
            <a:r>
              <a:rPr lang="fr-FR" dirty="0" smtClean="0"/>
              <a:t>) et les « rapports  »</a:t>
            </a:r>
          </a:p>
          <a:p>
            <a:pPr lvl="1"/>
            <a:r>
              <a:rPr lang="fr-FR" dirty="0" smtClean="0"/>
              <a:t>Les lectures des universitaires Sud et celles des  experts</a:t>
            </a:r>
          </a:p>
          <a:p>
            <a:pPr lvl="1"/>
            <a:r>
              <a:rPr lang="fr-FR" dirty="0" smtClean="0"/>
              <a:t>Les projets et leurs bénéficiaires</a:t>
            </a:r>
          </a:p>
          <a:p>
            <a:r>
              <a:rPr lang="fr-FR" dirty="0" smtClean="0"/>
              <a:t>Les implicites et les silences du partenariat (régimes différents d’</a:t>
            </a:r>
            <a:r>
              <a:rPr lang="fr-FR" i="1" dirty="0" err="1" smtClean="0"/>
              <a:t>accountabilty</a:t>
            </a:r>
            <a:r>
              <a:rPr lang="fr-FR" dirty="0"/>
              <a:t> </a:t>
            </a:r>
            <a:r>
              <a:rPr lang="fr-FR" dirty="0" smtClean="0"/>
              <a:t>entre les partenaires)</a:t>
            </a:r>
          </a:p>
          <a:p>
            <a:r>
              <a:rPr lang="fr-FR" dirty="0" smtClean="0"/>
              <a:t>Les effets pervers des interventions, les processus « endogènes »</a:t>
            </a:r>
          </a:p>
          <a:p>
            <a:pPr lvl="1"/>
            <a:endParaRPr lang="fr-FR" dirty="0" smtClean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Un regard socio-anthropologique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94507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80999" y="1719070"/>
            <a:ext cx="8407893" cy="4916679"/>
          </a:xfrm>
        </p:spPr>
        <p:txBody>
          <a:bodyPr>
            <a:normAutofit fontScale="92500" lnSpcReduction="20000"/>
          </a:bodyPr>
          <a:lstStyle/>
          <a:p>
            <a:r>
              <a:rPr lang="fr-FR" dirty="0" smtClean="0"/>
              <a:t>Chez nous  une problématique institutionnalisée très originale mais une «  fatigue » de la coopération sud et aussi une fatigue de fonctionnement vu l’incertitude et l’ambiance de crise ici :</a:t>
            </a:r>
          </a:p>
          <a:p>
            <a:pPr lvl="1"/>
            <a:r>
              <a:rPr lang="fr-FR" dirty="0" smtClean="0"/>
              <a:t>Renouvellement des générations</a:t>
            </a:r>
          </a:p>
          <a:p>
            <a:pPr lvl="1"/>
            <a:r>
              <a:rPr lang="fr-FR" dirty="0" smtClean="0"/>
              <a:t>Dissolution du » Sud » dans le marché scientifique global</a:t>
            </a:r>
          </a:p>
          <a:p>
            <a:pPr lvl="1"/>
            <a:r>
              <a:rPr lang="fr-FR" dirty="0" smtClean="0"/>
              <a:t>Hyperspécialisation scientifique laisse le champ libre au registre  </a:t>
            </a:r>
            <a:r>
              <a:rPr lang="fr-FR" dirty="0" err="1" smtClean="0"/>
              <a:t>méthodologico</a:t>
            </a:r>
            <a:r>
              <a:rPr lang="fr-FR" dirty="0" smtClean="0"/>
              <a:t>--institutionnel  de l’expertise </a:t>
            </a:r>
            <a:endParaRPr lang="fr-FR" dirty="0"/>
          </a:p>
          <a:p>
            <a:r>
              <a:rPr lang="fr-FR" dirty="0" smtClean="0"/>
              <a:t>Au Sud : qu’en savons nous? </a:t>
            </a:r>
          </a:p>
          <a:p>
            <a:pPr lvl="1"/>
            <a:r>
              <a:rPr lang="fr-FR" dirty="0" smtClean="0"/>
              <a:t>Colossal défi de la formation (démographie, libéralisation des marchés éducatifs)</a:t>
            </a:r>
          </a:p>
          <a:p>
            <a:pPr lvl="1"/>
            <a:r>
              <a:rPr lang="fr-FR" dirty="0" smtClean="0"/>
              <a:t>Nouvelles configurations du « </a:t>
            </a:r>
            <a:r>
              <a:rPr lang="fr-FR" dirty="0" err="1" smtClean="0"/>
              <a:t>Brain</a:t>
            </a:r>
            <a:r>
              <a:rPr lang="fr-FR" dirty="0" smtClean="0"/>
              <a:t> drain » </a:t>
            </a:r>
          </a:p>
          <a:p>
            <a:pPr lvl="1"/>
            <a:r>
              <a:rPr lang="fr-FR" dirty="0" smtClean="0"/>
              <a:t>Les médecins béninois….</a:t>
            </a:r>
          </a:p>
          <a:p>
            <a:r>
              <a:rPr lang="fr-FR" dirty="0" smtClean="0"/>
              <a:t>Le marché proliférant de l’expertise contre la connaissance indépendante??</a:t>
            </a:r>
          </a:p>
          <a:p>
            <a:r>
              <a:rPr lang="fr-FR" dirty="0" smtClean="0"/>
              <a:t>De rares centres de recherche qui peuvent rester à distance de la production « paradigmatique » de la « communauté du développement » et rendre compte des énormes gaps entre les stratégies  et les projets et programmes sur le terrain</a:t>
            </a:r>
          </a:p>
          <a:p>
            <a:endParaRPr lang="fr-FR" dirty="0" smtClean="0"/>
          </a:p>
          <a:p>
            <a:pPr lvl="1"/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Universités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87134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Produire en concertation (plutôt) qu’ensemble des biens « publics  globaux… mais aussi locaux »</a:t>
            </a:r>
            <a:endParaRPr lang="fr-FR" dirty="0"/>
          </a:p>
          <a:p>
            <a:r>
              <a:rPr lang="fr-FR" dirty="0" smtClean="0"/>
              <a:t>De la pauvreté à l’inégalité « qui profite de la lutte contre la pauvreté »?</a:t>
            </a:r>
          </a:p>
          <a:p>
            <a:r>
              <a:rPr lang="fr-FR" dirty="0" smtClean="0"/>
              <a:t>Un autre dialogue politique ou une autre politique du dialogue : dimension politique locale des interventions de développement : sous-traitance aux agences et ONG des politiques sociales, éducatives, médicales= le développement</a:t>
            </a:r>
          </a:p>
          <a:p>
            <a:r>
              <a:rPr lang="fr-FR" dirty="0" smtClean="0"/>
              <a:t>Durée, confiance, institutionnalisation</a:t>
            </a:r>
          </a:p>
          <a:p>
            <a:r>
              <a:rPr lang="fr-FR" dirty="0" smtClean="0"/>
              <a:t>Comment les coopérations internationales (y compris les ONG) sapent la formation de mouvements sociaux : le syndrome de B?</a:t>
            </a:r>
          </a:p>
          <a:p>
            <a:endParaRPr lang="fr-FR" dirty="0" smtClean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  Horizon….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08067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rille">
  <a:themeElements>
    <a:clrScheme name="Grid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Grid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Grille.thmx</Template>
  <TotalTime>400</TotalTime>
  <Words>189</Words>
  <Application>Microsoft Macintosh PowerPoint</Application>
  <PresentationFormat>Présentation à l'écran (4:3)</PresentationFormat>
  <Paragraphs>57</Paragraphs>
  <Slides>8</Slides>
  <Notes>0</Notes>
  <HiddenSlides>0</HiddenSlides>
  <MMClips>2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9" baseType="lpstr">
      <vt:lpstr>Grille</vt:lpstr>
      <vt:lpstr>Quelles Approches pour AmélIorer l’effIcAcIte  de l’AIde InternAtIonAle   TÉMoignAgES ET STRATÉgiES PoUR UnE CooPÉRATion DE qUALiTE APRèS 2015   ESP-Ulb, novembre 2013</vt:lpstr>
      <vt:lpstr> Développement   coopération    Aspirons valeurs idéales, changer</vt:lpstr>
      <vt:lpstr>Coopération (au) développement</vt:lpstr>
      <vt:lpstr>Développement et (??) coopération</vt:lpstr>
      <vt:lpstr>La coopération belge</vt:lpstr>
      <vt:lpstr>Un regard socio-anthropologique</vt:lpstr>
      <vt:lpstr>Les Universités</vt:lpstr>
      <vt:lpstr>  Horizon….</vt:lpstr>
    </vt:vector>
  </TitlesOfParts>
  <Company>Université de Liège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Quelles Approches pour AmélIorer l’effIcAcIte  de l’AIde InternAtIonAle ?  TÉMoignAgES ET STRATÉgiES PoUR UnE CooPÉRATion DE qUALiTE APRèS 2015   ESP-Ulb, novembre 2913</dc:title>
  <dc:creator>Marc Poncelet</dc:creator>
  <cp:lastModifiedBy>Marc Poncelet</cp:lastModifiedBy>
  <cp:revision>26</cp:revision>
  <dcterms:created xsi:type="dcterms:W3CDTF">2013-11-27T06:49:06Z</dcterms:created>
  <dcterms:modified xsi:type="dcterms:W3CDTF">2013-12-15T20:24:09Z</dcterms:modified>
</cp:coreProperties>
</file>