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  <p:sldId id="259" r:id="rId3"/>
    <p:sldId id="264" r:id="rId4"/>
    <p:sldId id="280" r:id="rId5"/>
    <p:sldId id="279" r:id="rId6"/>
    <p:sldId id="282" r:id="rId7"/>
    <p:sldId id="283" r:id="rId8"/>
    <p:sldId id="284" r:id="rId9"/>
    <p:sldId id="291" r:id="rId10"/>
    <p:sldId id="285" r:id="rId11"/>
    <p:sldId id="290" r:id="rId12"/>
    <p:sldId id="286" r:id="rId13"/>
    <p:sldId id="287" r:id="rId14"/>
    <p:sldId id="288" r:id="rId15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C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6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Rectangle à coins arrondis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Rectangle 4"/>
          <p:cNvSpPr>
            <a:spLocks noChangeArrowheads="1" noChangeShapeType="1"/>
          </p:cNvSpPr>
          <p:nvPr userDrawn="1"/>
        </p:nvSpPr>
        <p:spPr bwMode="auto">
          <a:xfrm rot="5400000">
            <a:off x="1140618" y="-1140618"/>
            <a:ext cx="6862763" cy="9144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C00"/>
              </a:gs>
            </a:gsLst>
            <a:lin ang="2700000" scaled="1"/>
          </a:gradFill>
          <a:ln w="0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  <a:cs typeface="+mn-cs"/>
            </a:endParaRPr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20" name="Sous-titr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8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AF53B56-2922-4F54-B7A1-7C9E78FC8CC4}" type="datetimeFigureOut">
              <a:rPr lang="en-US"/>
              <a:pPr>
                <a:defRPr/>
              </a:pPr>
              <a:t>15/12/13</a:t>
            </a:fld>
            <a:endParaRPr lang="en-US"/>
          </a:p>
        </p:txBody>
      </p:sp>
      <p:sp>
        <p:nvSpPr>
          <p:cNvPr id="9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0EF12C-9BCF-4238-B7E2-D9C4C97477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5CD95-FFA0-4F06-874F-BF5D1C15E2E8}" type="datetimeFigureOut">
              <a:rPr lang="fr-FR"/>
              <a:pPr>
                <a:defRPr/>
              </a:pPr>
              <a:t>15/12/13</a:t>
            </a:fld>
            <a:endParaRPr lang="fr-FR"/>
          </a:p>
        </p:txBody>
      </p:sp>
      <p:sp>
        <p:nvSpPr>
          <p:cNvPr id="5" name="Espace réservé du pied de page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D7F14-14B1-4DCF-B4A8-79C4BBB4F19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76F68-97F2-4209-9778-8F26F1600CC3}" type="datetimeFigureOut">
              <a:rPr lang="fr-FR"/>
              <a:pPr>
                <a:defRPr/>
              </a:pPr>
              <a:t>15/12/13</a:t>
            </a:fld>
            <a:endParaRPr lang="fr-FR"/>
          </a:p>
        </p:txBody>
      </p:sp>
      <p:sp>
        <p:nvSpPr>
          <p:cNvPr id="5" name="Espace réservé du pied de page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C96B9-D66C-4A0A-8EC2-A4024C3E02C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 noChangeShapeType="1"/>
          </p:cNvSpPr>
          <p:nvPr userDrawn="1"/>
        </p:nvSpPr>
        <p:spPr bwMode="auto">
          <a:xfrm rot="5400000">
            <a:off x="1140618" y="-1140618"/>
            <a:ext cx="6862763" cy="9144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C00"/>
              </a:gs>
            </a:gsLst>
            <a:lin ang="2700000" scaled="1"/>
          </a:gradFill>
          <a:ln w="0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  <a:cs typeface="+mn-cs"/>
            </a:endParaRPr>
          </a:p>
        </p:txBody>
      </p:sp>
      <p:sp>
        <p:nvSpPr>
          <p:cNvPr id="6" name="Espace réservé du texte 12"/>
          <p:cNvSpPr>
            <a:spLocks noGrp="1"/>
          </p:cNvSpPr>
          <p:nvPr>
            <p:ph type="body" sz="quarter" idx="4294967295"/>
          </p:nvPr>
        </p:nvSpPr>
        <p:spPr>
          <a:xfrm>
            <a:off x="1500188" y="1571612"/>
            <a:ext cx="7286625" cy="5000660"/>
          </a:xfrm>
        </p:spPr>
        <p:txBody>
          <a:bodyPr/>
          <a:lstStyle>
            <a:lvl1pPr>
              <a:defRPr>
                <a:latin typeface="Gill Sans MT" pitchFamily="34" charset="0"/>
              </a:defRPr>
            </a:lvl1pPr>
            <a:lvl2pPr>
              <a:defRPr>
                <a:latin typeface="Gill Sans MT" pitchFamily="34" charset="0"/>
              </a:defRPr>
            </a:lvl2pPr>
            <a:lvl3pPr>
              <a:defRPr>
                <a:latin typeface="Gill Sans MT" pitchFamily="34" charset="0"/>
              </a:defRPr>
            </a:lvl3pPr>
            <a:lvl4pPr>
              <a:defRPr>
                <a:latin typeface="Gill Sans MT" pitchFamily="34" charset="0"/>
              </a:defRPr>
            </a:lvl4pPr>
            <a:lvl5pPr>
              <a:defRPr>
                <a:latin typeface="Gill Sans MT" pitchFamily="34" charset="0"/>
              </a:defRPr>
            </a:lvl5pPr>
          </a:lstStyle>
          <a:p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1500166" y="214290"/>
            <a:ext cx="7300906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/>
          <a:lstStyle>
            <a:extLst/>
          </a:lstStyle>
          <a:p>
            <a:r>
              <a:rPr lang="fr-FR" dirty="0" smtClean="0"/>
              <a:t>Cliquez pour modifier le style du titre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2576" y="1772816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12D3B-BA2C-4802-B77C-3E05A33C4389}" type="datetimeFigureOut">
              <a:rPr lang="fr-FR"/>
              <a:pPr>
                <a:defRPr/>
              </a:pPr>
              <a:t>15/12/13</a:t>
            </a:fld>
            <a:endParaRPr lang="fr-FR"/>
          </a:p>
        </p:txBody>
      </p:sp>
      <p:sp>
        <p:nvSpPr>
          <p:cNvPr id="5" name="Espace réservé du pied de page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B0C84-F580-47C2-A23F-02C4A65FC5A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à coins arrondis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641EA0A-D310-4B76-9EE1-8419CC8F99EE}" type="datetimeFigureOut">
              <a:rPr lang="fr-FR"/>
              <a:pPr>
                <a:defRPr/>
              </a:pPr>
              <a:t>15/12/13</a:t>
            </a:fld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AC9DA0E-EF29-43EF-A5C6-AB61D69B493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40624-4677-4E14-B37F-632C9880F106}" type="datetimeFigureOut">
              <a:rPr lang="fr-FR"/>
              <a:pPr>
                <a:defRPr/>
              </a:pPr>
              <a:t>15/12/13</a:t>
            </a:fld>
            <a:endParaRPr lang="fr-FR"/>
          </a:p>
        </p:txBody>
      </p:sp>
      <p:sp>
        <p:nvSpPr>
          <p:cNvPr id="6" name="Espace réservé du pied de page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6FBEA-023D-4217-8A8A-9FE1E546837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093ACF-482E-4584-9117-21264D9CFF97}" type="datetimeFigureOut">
              <a:rPr lang="fr-FR"/>
              <a:pPr>
                <a:defRPr/>
              </a:pPr>
              <a:t>15/12/13</a:t>
            </a:fld>
            <a:endParaRPr lang="fr-FR"/>
          </a:p>
        </p:txBody>
      </p:sp>
      <p:sp>
        <p:nvSpPr>
          <p:cNvPr id="8" name="Espace réservé du pied de page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1DED0-8058-4E8E-960D-3A83708746A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91270-3087-419A-AB1A-AEC160B03E3B}" type="datetimeFigureOut">
              <a:rPr lang="fr-FR"/>
              <a:pPr>
                <a:defRPr/>
              </a:pPr>
              <a:t>15/12/13</a:t>
            </a:fld>
            <a:endParaRPr lang="fr-FR"/>
          </a:p>
        </p:txBody>
      </p:sp>
      <p:sp>
        <p:nvSpPr>
          <p:cNvPr id="4" name="Espace réservé du pied de page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F465E-D4E7-4578-AC62-5B71CA7D71E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C03E568-AF45-4950-9B58-B04E12B0ADF1}" type="datetimeFigureOut">
              <a:rPr lang="fr-FR"/>
              <a:pPr>
                <a:defRPr/>
              </a:pPr>
              <a:t>15/12/13</a:t>
            </a:fld>
            <a:endParaRPr lang="fr-FR"/>
          </a:p>
        </p:txBody>
      </p:sp>
      <p:sp>
        <p:nvSpPr>
          <p:cNvPr id="4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D788EB-1C93-4841-94B2-C878124AF57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446B3-2D8F-41CA-8EA9-1914B0596C26}" type="datetimeFigureOut">
              <a:rPr lang="fr-FR"/>
              <a:pPr>
                <a:defRPr/>
              </a:pPr>
              <a:t>15/12/13</a:t>
            </a:fld>
            <a:endParaRPr lang="fr-FR"/>
          </a:p>
        </p:txBody>
      </p:sp>
      <p:sp>
        <p:nvSpPr>
          <p:cNvPr id="6" name="Espace réservé du pied de page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B2D10-2E7C-44DC-92B7-7CCC1DA0D3F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Arrondir un rectangle à un seul coin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/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77E1B69-D8CF-423E-9451-544A669EF306}" type="datetimeFigureOut">
              <a:rPr lang="fr-FR"/>
              <a:pPr>
                <a:defRPr/>
              </a:pPr>
              <a:t>15/12/13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6462B2-9F20-4519-A6E4-77E67B6945B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à coins arrondi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Espace réservé du titre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031" name="Espace réservé du texte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cs typeface="+mn-cs"/>
              </a:defRPr>
            </a:lvl1pPr>
            <a:extLst/>
          </a:lstStyle>
          <a:p>
            <a:pPr>
              <a:defRPr/>
            </a:pPr>
            <a:fld id="{863F57EE-DFCF-4512-A713-AC4D953883E6}" type="datetimeFigureOut">
              <a:rPr lang="fr-FR"/>
              <a:pPr>
                <a:defRPr/>
              </a:pPr>
              <a:t>15/12/13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cs typeface="+mn-cs"/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cs typeface="+mn-cs"/>
              </a:defRPr>
            </a:lvl1pPr>
            <a:extLst/>
          </a:lstStyle>
          <a:p>
            <a:pPr>
              <a:defRPr/>
            </a:pPr>
            <a:fld id="{BB54F95A-65A3-47F5-A177-D19F4C066E4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14" r:id="rId2"/>
    <p:sldLayoutId id="2147483922" r:id="rId3"/>
    <p:sldLayoutId id="2147483915" r:id="rId4"/>
    <p:sldLayoutId id="2147483916" r:id="rId5"/>
    <p:sldLayoutId id="2147483917" r:id="rId6"/>
    <p:sldLayoutId id="2147483923" r:id="rId7"/>
    <p:sldLayoutId id="2147483918" r:id="rId8"/>
    <p:sldLayoutId id="2147483924" r:id="rId9"/>
    <p:sldLayoutId id="2147483919" r:id="rId10"/>
    <p:sldLayoutId id="2147483920" r:id="rId11"/>
    <p:sldLayoutId id="214748392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>
          <a:xfrm>
            <a:off x="722313" y="981075"/>
            <a:ext cx="7772400" cy="216058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fr-BE" sz="3200" dirty="0" smtClean="0"/>
              <a:t>Les sciences sociales dans la « colonisation de développement » au Congo Belge (1945-60)</a:t>
            </a:r>
            <a:br>
              <a:rPr lang="fr-BE" sz="3200" dirty="0" smtClean="0"/>
            </a:br>
            <a:endParaRPr lang="fr-BE" sz="3200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722313" y="3684588"/>
            <a:ext cx="7737475" cy="2913062"/>
          </a:xfrm>
        </p:spPr>
        <p:txBody>
          <a:bodyPr/>
          <a:lstStyle/>
          <a:p>
            <a:pPr>
              <a:defRPr/>
            </a:pPr>
            <a:r>
              <a:rPr lang="fr-BE" dirty="0" smtClean="0"/>
              <a:t>M. PONCELET</a:t>
            </a:r>
          </a:p>
          <a:p>
            <a:pPr>
              <a:defRPr/>
            </a:pPr>
            <a:r>
              <a:rPr lang="fr-BE" smtClean="0"/>
              <a:t>2011</a:t>
            </a:r>
            <a:endParaRPr lang="fr-BE" dirty="0"/>
          </a:p>
        </p:txBody>
      </p:sp>
      <p:pic>
        <p:nvPicPr>
          <p:cNvPr id="7172" name="Image 9" descr="cudcarrervblarge.jpg"/>
          <p:cNvPicPr>
            <a:picLocks noChangeAspect="1"/>
          </p:cNvPicPr>
          <p:nvPr/>
        </p:nvPicPr>
        <p:blipFill>
          <a:blip r:embed="rId2" cstate="print"/>
          <a:srcRect l="12769" t="14285" r="12462" b="14285"/>
          <a:stretch>
            <a:fillRect/>
          </a:stretch>
        </p:blipFill>
        <p:spPr bwMode="auto">
          <a:xfrm>
            <a:off x="900113" y="4437063"/>
            <a:ext cx="1081087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Image 8" descr="logo_coul_texte_blason_cadre_300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437063"/>
            <a:ext cx="95408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2" descr="C:\Documents and Settings\marie\Mes documents\Mes images\Polesu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675" y="3429000"/>
            <a:ext cx="3024188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5" name="Rectangle 10"/>
          <p:cNvSpPr>
            <a:spLocks noChangeArrowheads="1"/>
          </p:cNvSpPr>
          <p:nvPr/>
        </p:nvSpPr>
        <p:spPr bwMode="auto">
          <a:xfrm>
            <a:off x="2771775" y="2781300"/>
            <a:ext cx="33845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BE"/>
              <a:t>http://www.polesud.ulg.ac.be/</a:t>
            </a:r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183562" cy="1050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FR" dirty="0" smtClean="0"/>
              <a:t>L’après-guerre....les choses se passent au Congo-RU</a:t>
            </a:r>
            <a:endParaRPr lang="fr-FR" dirty="0"/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492125" y="1773238"/>
            <a:ext cx="8183563" cy="4319587"/>
          </a:xfrm>
        </p:spPr>
        <p:txBody>
          <a:bodyPr/>
          <a:lstStyle/>
          <a:p>
            <a:r>
              <a:rPr lang="fr-FR" sz="1600" smtClean="0"/>
              <a:t>Le scandale Tempels (mais aussi Possoz; Sohier, Habig et quelques autres)</a:t>
            </a:r>
          </a:p>
          <a:p>
            <a:r>
              <a:rPr lang="fr-FR" sz="1600" smtClean="0"/>
              <a:t>« Dettes de guerre » : les activistes katangais au front</a:t>
            </a:r>
          </a:p>
          <a:p>
            <a:pPr lvl="1"/>
            <a:r>
              <a:rPr lang="fr-FR" sz="1400" smtClean="0"/>
              <a:t>« Crise des sociétés indigènes »</a:t>
            </a:r>
          </a:p>
          <a:p>
            <a:pPr lvl="1"/>
            <a:r>
              <a:rPr lang="fr-FR" sz="1400" smtClean="0"/>
              <a:t>« Une colonisation à recommencer! »</a:t>
            </a:r>
          </a:p>
          <a:p>
            <a:pPr lvl="1"/>
            <a:r>
              <a:rPr lang="fr-FR" sz="1400" smtClean="0"/>
              <a:t>Une effervescence éditoriale  et polémique remarquable et congolaise... Mais strictement blanche!</a:t>
            </a:r>
          </a:p>
          <a:p>
            <a:pPr lvl="1"/>
            <a:r>
              <a:rPr lang="fr-FR" sz="1400" smtClean="0"/>
              <a:t>Nouvel appel à la science moderne : </a:t>
            </a:r>
          </a:p>
          <a:p>
            <a:r>
              <a:rPr lang="fr-FR" sz="1600" smtClean="0"/>
              <a:t>Le règlement scientifique de la Dette de guerre</a:t>
            </a:r>
          </a:p>
          <a:p>
            <a:pPr lvl="1"/>
            <a:r>
              <a:rPr lang="fr-FR" sz="1000" smtClean="0"/>
              <a:t>Un plan décennal de développement colonial... À charge du Congo</a:t>
            </a:r>
          </a:p>
          <a:p>
            <a:pPr lvl="1"/>
            <a:r>
              <a:rPr lang="fr-FR" sz="1000" smtClean="0"/>
              <a:t>L’invention et le financement de l’IRSAC par la Belgique : naissance d’une anthropologie professionnelle, autonomisation  relative (BXl 1948, Congrès international ethnologique, 35 pays représentés, 600 participants)</a:t>
            </a:r>
          </a:p>
          <a:p>
            <a:pPr lvl="1"/>
            <a:r>
              <a:rPr lang="fr-FR" sz="1000" smtClean="0"/>
              <a:t>Paradoxe : la science africaniste moderne comme vraie fausse « solution » à une vraie crise coloniale : la colonie redevient une terre inconnue</a:t>
            </a:r>
          </a:p>
          <a:p>
            <a:r>
              <a:rPr lang="fr-FR" sz="1600" smtClean="0"/>
              <a:t>Deux figures obsédantes et inquiétantes : l’Evolué et la cité indigène</a:t>
            </a:r>
          </a:p>
          <a:p>
            <a:r>
              <a:rPr lang="fr-FR" sz="1600" smtClean="0"/>
              <a:t>Le traitement social de la question indigène (Foyers sociaux, CEPSI, coopératives, les développements scolaires)</a:t>
            </a:r>
            <a:endParaRPr lang="fr-FR" sz="1400" smtClean="0"/>
          </a:p>
          <a:p>
            <a:pPr lvl="1"/>
            <a:endParaRPr lang="fr-FR" sz="1400" smtClean="0"/>
          </a:p>
          <a:p>
            <a:pPr lvl="1"/>
            <a:endParaRPr lang="fr-FR" sz="14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183562" cy="1050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FR" dirty="0" smtClean="0"/>
              <a:t>Un investissement aussi massif que tardif</a:t>
            </a:r>
            <a:endParaRPr lang="fr-FR" dirty="0"/>
          </a:p>
        </p:txBody>
      </p:sp>
      <p:sp>
        <p:nvSpPr>
          <p:cNvPr id="17411" name="Espace réservé du contenu 2"/>
          <p:cNvSpPr>
            <a:spLocks noGrp="1"/>
          </p:cNvSpPr>
          <p:nvPr>
            <p:ph idx="1"/>
          </p:nvPr>
        </p:nvSpPr>
        <p:spPr>
          <a:xfrm>
            <a:off x="492125" y="1773238"/>
            <a:ext cx="8183563" cy="4187825"/>
          </a:xfrm>
        </p:spPr>
        <p:txBody>
          <a:bodyPr/>
          <a:lstStyle/>
          <a:p>
            <a:r>
              <a:rPr lang="fr-BE" smtClean="0"/>
              <a:t>500 chercheurs professionnels actifs au Congo en 1959!</a:t>
            </a:r>
          </a:p>
          <a:p>
            <a:r>
              <a:rPr lang="fr-BE" smtClean="0"/>
              <a:t>40 sociologues, anthropologues ... au Katanga sur des problématiques dites de développement en 1958!</a:t>
            </a:r>
          </a:p>
          <a:p>
            <a:r>
              <a:rPr lang="fr-BE" smtClean="0"/>
              <a:t>Le centre scientifique belge le plus visité par des savants étrangers dans les années 50 :  l’Inéac au Congo...</a:t>
            </a:r>
          </a:p>
          <a:p>
            <a:endParaRPr lang="fr-FR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183562" cy="1050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FR" dirty="0" smtClean="0"/>
              <a:t>Vers « une catastrophe épistémologique »??</a:t>
            </a:r>
            <a:endParaRPr lang="fr-FR" dirty="0"/>
          </a:p>
        </p:txBody>
      </p:sp>
      <p:sp>
        <p:nvSpPr>
          <p:cNvPr id="18435" name="Espace réservé du contenu 2"/>
          <p:cNvSpPr>
            <a:spLocks noGrp="1"/>
          </p:cNvSpPr>
          <p:nvPr>
            <p:ph idx="1"/>
          </p:nvPr>
        </p:nvSpPr>
        <p:spPr>
          <a:xfrm>
            <a:off x="492125" y="1773238"/>
            <a:ext cx="8183563" cy="4187825"/>
          </a:xfrm>
        </p:spPr>
        <p:txBody>
          <a:bodyPr/>
          <a:lstStyle/>
          <a:p>
            <a:r>
              <a:rPr lang="fr-FR" sz="1600" smtClean="0"/>
              <a:t>Les entreprises de « développement » des universités métropolitaines (Katanga) qui résisteront plus ou moins à l’indépendance pour devenir expertise en coopération...</a:t>
            </a:r>
          </a:p>
          <a:p>
            <a:r>
              <a:rPr lang="fr-FR" sz="1600" smtClean="0"/>
              <a:t>Renouvellement induit des enseignements coloniaux en Métropole : vers le développement</a:t>
            </a:r>
          </a:p>
          <a:p>
            <a:r>
              <a:rPr lang="fr-FR" sz="1600" smtClean="0"/>
              <a:t>La création des universités congolaises : une logique d’enseignement, peu de recherche</a:t>
            </a:r>
          </a:p>
          <a:p>
            <a:r>
              <a:rPr lang="fr-FR" sz="1600" smtClean="0"/>
              <a:t>La rupture de 1960 : un deuil </a:t>
            </a:r>
          </a:p>
          <a:p>
            <a:pPr lvl="1"/>
            <a:r>
              <a:rPr lang="fr-BE" sz="1200" smtClean="0"/>
              <a:t>« académisation » des anciennes institutions savantes métropolitaines (IRBC, ICI)</a:t>
            </a:r>
          </a:p>
          <a:p>
            <a:pPr lvl="1"/>
            <a:r>
              <a:rPr lang="fr-BE" sz="1200" smtClean="0"/>
              <a:t>Internationalisation des plus récentes à la mesure de  l’intérêt  pour planétaire pour la « congolisation » : l’exportation de la dernière génération de chercheurs belges en sciences humaines</a:t>
            </a:r>
          </a:p>
          <a:p>
            <a:pPr lvl="1"/>
            <a:r>
              <a:rPr lang="fr-BE" sz="1200" smtClean="0"/>
              <a:t>Paralysie durable des institutions de terrain (désorganisation, insécurité, destruction, abandons de poste, rupture financement....)</a:t>
            </a:r>
            <a:endParaRPr lang="fr-FR" sz="1200" smtClean="0"/>
          </a:p>
          <a:p>
            <a:endParaRPr lang="fr-FR" smtClean="0"/>
          </a:p>
          <a:p>
            <a:endParaRPr lang="fr-FR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183562" cy="1050925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 Des Grandes questions </a:t>
            </a:r>
            <a:endParaRPr lang="fr-FR" dirty="0"/>
          </a:p>
        </p:txBody>
      </p:sp>
      <p:sp>
        <p:nvSpPr>
          <p:cNvPr id="19459" name="Espace réservé du contenu 2"/>
          <p:cNvSpPr>
            <a:spLocks noGrp="1"/>
          </p:cNvSpPr>
          <p:nvPr>
            <p:ph idx="1"/>
          </p:nvPr>
        </p:nvSpPr>
        <p:spPr>
          <a:xfrm>
            <a:off x="492125" y="1773238"/>
            <a:ext cx="8183563" cy="4187825"/>
          </a:xfrm>
        </p:spPr>
        <p:txBody>
          <a:bodyPr/>
          <a:lstStyle/>
          <a:p>
            <a:r>
              <a:rPr lang="fr-FR" sz="1800" smtClean="0"/>
              <a:t>Maîtrise savante et impuissance historique mais aussi quasi cognitive : limites du paradigme colonial (B. Piniau)</a:t>
            </a:r>
          </a:p>
          <a:p>
            <a:r>
              <a:rPr lang="fr-FR" sz="1800" smtClean="0"/>
              <a:t>Opportunisme récurrent des milieux scientifiques : ni pur collaboration, ni résistance... Ni autonomie. Les dynamiques étranges des « intérêts désintéressés des savants » (Bourdieu)</a:t>
            </a:r>
          </a:p>
          <a:p>
            <a:r>
              <a:rPr lang="fr-FR" sz="1800" smtClean="0"/>
              <a:t>Un fil conducteur : l’inertie institutionnelle et la construction des équilibres politico-idéologiques</a:t>
            </a:r>
          </a:p>
          <a:p>
            <a:r>
              <a:rPr lang="fr-FR" sz="1800" smtClean="0"/>
              <a:t>La force du paradigme colonial?</a:t>
            </a:r>
          </a:p>
          <a:p>
            <a:pPr lvl="1"/>
            <a:r>
              <a:rPr lang="fr-FR" sz="1400" smtClean="0"/>
              <a:t>Moins univoque que prévue et plus polémique!</a:t>
            </a:r>
          </a:p>
          <a:p>
            <a:pPr lvl="1"/>
            <a:r>
              <a:rPr lang="fr-FR" sz="1400" smtClean="0"/>
              <a:t>Plus profonde sans doute sans sa contribution à la construction « objective » des objets savants</a:t>
            </a:r>
          </a:p>
          <a:p>
            <a:pPr lvl="1"/>
            <a:r>
              <a:rPr lang="fr-FR" sz="1400" smtClean="0"/>
              <a:t>L’indigène : un pur objet?</a:t>
            </a:r>
          </a:p>
          <a:p>
            <a:pPr lvl="1"/>
            <a:endParaRPr lang="fr-FR" sz="1400" smtClean="0"/>
          </a:p>
          <a:p>
            <a:endParaRPr lang="fr-FR" sz="1800" smtClean="0"/>
          </a:p>
          <a:p>
            <a:endParaRPr lang="fr-FR" sz="18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183562" cy="1050925"/>
          </a:xfrm>
        </p:spPr>
        <p:txBody>
          <a:bodyPr/>
          <a:lstStyle/>
          <a:p>
            <a:pPr>
              <a:defRPr/>
            </a:pPr>
            <a:r>
              <a:rPr lang="fr-FR" sz="1800" dirty="0" smtClean="0"/>
              <a:t>Mais surtout des dizaines de chantiers pour une recherche historique partagée avec des Africains</a:t>
            </a:r>
            <a:endParaRPr lang="fr-FR" sz="1800" dirty="0"/>
          </a:p>
        </p:txBody>
      </p:sp>
      <p:sp>
        <p:nvSpPr>
          <p:cNvPr id="20483" name="Espace réservé du contenu 2"/>
          <p:cNvSpPr>
            <a:spLocks noGrp="1"/>
          </p:cNvSpPr>
          <p:nvPr>
            <p:ph idx="1"/>
          </p:nvPr>
        </p:nvSpPr>
        <p:spPr>
          <a:xfrm>
            <a:off x="492125" y="1773238"/>
            <a:ext cx="8183563" cy="4187825"/>
          </a:xfrm>
        </p:spPr>
        <p:txBody>
          <a:bodyPr/>
          <a:lstStyle/>
          <a:p>
            <a:r>
              <a:rPr lang="fr-FR" dirty="0" smtClean="0"/>
              <a:t>Les années 50 : imaginaire aujourd’hui dominant de la colonie mais très peu investigué</a:t>
            </a:r>
          </a:p>
          <a:p>
            <a:r>
              <a:rPr lang="fr-FR" dirty="0" smtClean="0"/>
              <a:t>Des objets reconstruits avec des étudiants et chercheurs africains et non africains</a:t>
            </a:r>
          </a:p>
          <a:p>
            <a:r>
              <a:rPr lang="fr-FR" dirty="0" smtClean="0"/>
              <a:t>Toile de fond de la critique postcoloniale (De Saïd à </a:t>
            </a:r>
            <a:r>
              <a:rPr lang="fr-FR" dirty="0" err="1" smtClean="0"/>
              <a:t>Mbembe</a:t>
            </a:r>
            <a:r>
              <a:rPr lang="fr-FR" dirty="0" smtClean="0"/>
              <a:t>)</a:t>
            </a:r>
          </a:p>
          <a:p>
            <a:r>
              <a:rPr lang="fr-FR" dirty="0" smtClean="0"/>
              <a:t>Des Objets très localisés </a:t>
            </a:r>
          </a:p>
          <a:p>
            <a:r>
              <a:rPr lang="fr-FR" dirty="0" smtClean="0"/>
              <a:t>Un patrimoine gigantesque en Belgique</a:t>
            </a:r>
          </a:p>
          <a:p>
            <a:endParaRPr lang="fr-FR" dirty="0" smtClean="0"/>
          </a:p>
          <a:p>
            <a:endParaRPr lang="fr-F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C:\Users\Marc\Desktop\RDC  2010\Octobre 2010 50ième et remise doc\Nouveau dossier\couv_inventio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611438" y="530225"/>
            <a:ext cx="3967162" cy="5922963"/>
          </a:xfrm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contenu 2"/>
          <p:cNvSpPr>
            <a:spLocks noGrp="1"/>
          </p:cNvSpPr>
          <p:nvPr>
            <p:ph idx="1"/>
          </p:nvPr>
        </p:nvSpPr>
        <p:spPr>
          <a:xfrm>
            <a:off x="468313" y="549275"/>
            <a:ext cx="8207375" cy="5327650"/>
          </a:xfrm>
        </p:spPr>
        <p:txBody>
          <a:bodyPr/>
          <a:lstStyle/>
          <a:p>
            <a:r>
              <a:rPr lang="fr-BE" smtClean="0"/>
              <a:t>Un second volume en cours sur la période 1945-60 </a:t>
            </a:r>
          </a:p>
          <a:p>
            <a:r>
              <a:rPr lang="fr-BE" smtClean="0"/>
              <a:t>Un titre « </a:t>
            </a:r>
            <a:r>
              <a:rPr lang="fr-BE" i="1" smtClean="0"/>
              <a:t>Fin de colonie au Congo : ambitions et illusions d’une science du développement</a:t>
            </a:r>
            <a:r>
              <a:rPr lang="fr-BE" smtClean="0"/>
              <a:t> » ou encore...</a:t>
            </a:r>
          </a:p>
          <a:p>
            <a:r>
              <a:rPr lang="fr-BE" smtClean="0"/>
              <a:t>« </a:t>
            </a:r>
            <a:r>
              <a:rPr lang="fr-BE" i="1" smtClean="0"/>
              <a:t>Congo 1945-60 : </a:t>
            </a:r>
            <a:r>
              <a:rPr lang="fr-BE" smtClean="0"/>
              <a:t> </a:t>
            </a:r>
            <a:r>
              <a:rPr lang="fr-BE" i="1" smtClean="0"/>
              <a:t>ambitions et illusions d’une colonisation scientifique</a:t>
            </a:r>
            <a:r>
              <a:rPr lang="fr-BE" smtClean="0"/>
              <a:t> »</a:t>
            </a:r>
          </a:p>
          <a:p>
            <a:r>
              <a:rPr lang="fr-BE" smtClean="0"/>
              <a:t>« </a:t>
            </a:r>
            <a:r>
              <a:rPr lang="fr-BE" i="1" smtClean="0"/>
              <a:t>Congo/Belgique 1945-60: des sciences coloniales aux sciences d’outre-mer </a:t>
            </a:r>
            <a:r>
              <a:rPr lang="fr-BE" smtClean="0"/>
              <a:t>»</a:t>
            </a:r>
          </a:p>
          <a:p>
            <a:pPr>
              <a:buFont typeface="Wingdings 2" pitchFamily="18" charset="2"/>
              <a:buNone/>
            </a:pPr>
            <a:endParaRPr lang="fr-BE" smtClean="0"/>
          </a:p>
          <a:p>
            <a:pPr>
              <a:buFont typeface="Wingdings 2" pitchFamily="18" charset="2"/>
              <a:buNone/>
            </a:pPr>
            <a:endParaRPr lang="fr-BE" smtClean="0"/>
          </a:p>
          <a:p>
            <a:endParaRPr lang="fr-BE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476250"/>
            <a:ext cx="8183562" cy="649288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Un recours à l’Histoire</a:t>
            </a:r>
            <a:endParaRPr lang="fr-FR" dirty="0"/>
          </a:p>
        </p:txBody>
      </p:sp>
      <p:sp>
        <p:nvSpPr>
          <p:cNvPr id="10243" name="Espace réservé du contenu 2"/>
          <p:cNvSpPr>
            <a:spLocks noGrp="1"/>
          </p:cNvSpPr>
          <p:nvPr>
            <p:ph idx="1"/>
          </p:nvPr>
        </p:nvSpPr>
        <p:spPr>
          <a:xfrm>
            <a:off x="539750" y="1268413"/>
            <a:ext cx="8183563" cy="4770437"/>
          </a:xfrm>
        </p:spPr>
        <p:txBody>
          <a:bodyPr/>
          <a:lstStyle/>
          <a:p>
            <a:pPr>
              <a:buNone/>
            </a:pPr>
            <a:endParaRPr lang="fr-FR" dirty="0" smtClean="0"/>
          </a:p>
          <a:p>
            <a:pPr lvl="1"/>
            <a:r>
              <a:rPr lang="fr-FR" sz="1600" dirty="0" smtClean="0"/>
              <a:t>Cerner le rôle des productions savantes dans la construction </a:t>
            </a:r>
            <a:r>
              <a:rPr lang="fr-FR" sz="1600" u="sng" dirty="0" smtClean="0"/>
              <a:t>du rapport colonial comme fait social « total</a:t>
            </a:r>
            <a:r>
              <a:rPr lang="fr-FR" sz="1600" dirty="0" smtClean="0"/>
              <a:t> »</a:t>
            </a:r>
          </a:p>
          <a:p>
            <a:pPr lvl="1"/>
            <a:endParaRPr lang="fr-FR" sz="1600" dirty="0" smtClean="0"/>
          </a:p>
          <a:p>
            <a:pPr lvl="1"/>
            <a:r>
              <a:rPr lang="fr-FR" sz="1600" dirty="0" smtClean="0"/>
              <a:t>Place des institutions savantes dans l’édification </a:t>
            </a:r>
            <a:r>
              <a:rPr lang="fr-FR" sz="1600" u="sng" dirty="0" smtClean="0"/>
              <a:t>d’un fait colonial </a:t>
            </a:r>
            <a:r>
              <a:rPr lang="fr-FR" sz="1600" dirty="0" smtClean="0"/>
              <a:t>belge lui-même difficile à situer dans la formation de l’Etat et de la société belges</a:t>
            </a:r>
          </a:p>
          <a:p>
            <a:pPr lvl="1"/>
            <a:endParaRPr lang="fr-FR" sz="1600" dirty="0" smtClean="0"/>
          </a:p>
          <a:p>
            <a:pPr lvl="1"/>
            <a:r>
              <a:rPr lang="fr-FR" sz="1600" dirty="0" smtClean="0"/>
              <a:t>Entre épistémologie naïve et critique idéologique postcoloniale : les lieux de production des savoirs : aborder la production des savoirs sous l’angle d’</a:t>
            </a:r>
            <a:r>
              <a:rPr lang="fr-FR" sz="1600" u="sng" dirty="0" smtClean="0"/>
              <a:t>un matérialisme institutionnel </a:t>
            </a:r>
          </a:p>
          <a:p>
            <a:pPr lvl="1"/>
            <a:endParaRPr lang="fr-FR" sz="1600" u="sng" dirty="0" smtClean="0"/>
          </a:p>
          <a:p>
            <a:pPr lvl="1"/>
            <a:r>
              <a:rPr lang="fr-FR" sz="1800" dirty="0" smtClean="0"/>
              <a:t>L</a:t>
            </a:r>
            <a:r>
              <a:rPr lang="fr-FR" sz="1600" dirty="0" smtClean="0"/>
              <a:t>es sciences humaines et sociales (« morales et politiques ») étaient-elles plus coloniales que les autres sciences?</a:t>
            </a:r>
            <a:endParaRPr lang="fr-FR" sz="1600" u="sng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4693" y="2822143"/>
            <a:ext cx="8183562" cy="2983121"/>
          </a:xfrm>
        </p:spPr>
        <p:txBody>
          <a:bodyPr>
            <a:noAutofit/>
          </a:bodyPr>
          <a:lstStyle/>
          <a:p>
            <a:r>
              <a:rPr lang="fr-FR" sz="1600" b="0" dirty="0" smtClean="0">
                <a:solidFill>
                  <a:schemeClr val="tx1"/>
                </a:solidFill>
              </a:rPr>
              <a:t>1876 Conférence géographique  et création de l’AIA</a:t>
            </a:r>
            <a:br>
              <a:rPr lang="fr-FR" sz="1600" b="0" dirty="0" smtClean="0">
                <a:solidFill>
                  <a:schemeClr val="tx1"/>
                </a:solidFill>
              </a:rPr>
            </a:br>
            <a:r>
              <a:rPr lang="fr-FR" sz="1600" b="0" dirty="0" smtClean="0">
                <a:solidFill>
                  <a:schemeClr val="tx1"/>
                </a:solidFill>
              </a:rPr>
              <a:t/>
            </a:r>
            <a:br>
              <a:rPr lang="fr-FR" sz="1600" b="0" dirty="0" smtClean="0">
                <a:solidFill>
                  <a:schemeClr val="tx1"/>
                </a:solidFill>
              </a:rPr>
            </a:br>
            <a:r>
              <a:rPr lang="fr-FR" sz="1600" b="0" dirty="0" smtClean="0">
                <a:solidFill>
                  <a:schemeClr val="tx1"/>
                </a:solidFill>
              </a:rPr>
              <a:t>1884-85 Conférence de Berlin : reconnaissance de l’EIC</a:t>
            </a:r>
            <a:br>
              <a:rPr lang="fr-FR" sz="1600" b="0" dirty="0" smtClean="0">
                <a:solidFill>
                  <a:schemeClr val="tx1"/>
                </a:solidFill>
              </a:rPr>
            </a:br>
            <a:r>
              <a:rPr lang="fr-FR" sz="1600" b="0" dirty="0" smtClean="0">
                <a:solidFill>
                  <a:schemeClr val="tx1"/>
                </a:solidFill>
              </a:rPr>
              <a:t/>
            </a:r>
            <a:br>
              <a:rPr lang="fr-FR" sz="1600" b="0" dirty="0" smtClean="0">
                <a:solidFill>
                  <a:schemeClr val="tx1"/>
                </a:solidFill>
              </a:rPr>
            </a:br>
            <a:r>
              <a:rPr lang="fr-FR" sz="1600" b="0" dirty="0" smtClean="0">
                <a:solidFill>
                  <a:schemeClr val="tx1"/>
                </a:solidFill>
              </a:rPr>
              <a:t>1890 -1905 le processus de la reprise</a:t>
            </a:r>
            <a:br>
              <a:rPr lang="fr-FR" sz="1600" b="0" dirty="0" smtClean="0">
                <a:solidFill>
                  <a:schemeClr val="tx1"/>
                </a:solidFill>
              </a:rPr>
            </a:br>
            <a:r>
              <a:rPr lang="fr-FR" sz="1600" b="0" dirty="0" smtClean="0">
                <a:solidFill>
                  <a:schemeClr val="tx1"/>
                </a:solidFill>
              </a:rPr>
              <a:t/>
            </a:r>
            <a:br>
              <a:rPr lang="fr-FR" sz="1600" b="0" dirty="0" smtClean="0">
                <a:solidFill>
                  <a:schemeClr val="tx1"/>
                </a:solidFill>
              </a:rPr>
            </a:br>
            <a:r>
              <a:rPr lang="fr-FR" sz="1600" b="0" dirty="0" smtClean="0">
                <a:solidFill>
                  <a:schemeClr val="tx1"/>
                </a:solidFill>
              </a:rPr>
              <a:t>1900-1905 Campagnes de la CRA (Morel)</a:t>
            </a:r>
            <a:br>
              <a:rPr lang="fr-FR" sz="1600" b="0" dirty="0" smtClean="0">
                <a:solidFill>
                  <a:schemeClr val="tx1"/>
                </a:solidFill>
              </a:rPr>
            </a:br>
            <a:r>
              <a:rPr lang="fr-FR" sz="1600" b="0" dirty="0" smtClean="0">
                <a:solidFill>
                  <a:schemeClr val="tx1"/>
                </a:solidFill>
              </a:rPr>
              <a:t/>
            </a:r>
            <a:br>
              <a:rPr lang="fr-FR" sz="1600" b="0" dirty="0" smtClean="0">
                <a:solidFill>
                  <a:schemeClr val="tx1"/>
                </a:solidFill>
              </a:rPr>
            </a:br>
            <a:r>
              <a:rPr lang="fr-FR" sz="1600" b="0" dirty="0" smtClean="0">
                <a:solidFill>
                  <a:schemeClr val="tx1"/>
                </a:solidFill>
              </a:rPr>
              <a:t>1908 « reprise » officielle du Congo par la Belgique</a:t>
            </a:r>
            <a:br>
              <a:rPr lang="fr-FR" sz="1600" b="0" dirty="0" smtClean="0">
                <a:solidFill>
                  <a:schemeClr val="tx1"/>
                </a:solidFill>
              </a:rPr>
            </a:br>
            <a:r>
              <a:rPr lang="fr-FR" sz="1600" b="0" dirty="0" smtClean="0">
                <a:solidFill>
                  <a:schemeClr val="tx1"/>
                </a:solidFill>
              </a:rPr>
              <a:t/>
            </a:r>
            <a:br>
              <a:rPr lang="fr-FR" sz="1600" b="0" dirty="0" smtClean="0">
                <a:solidFill>
                  <a:schemeClr val="tx1"/>
                </a:solidFill>
              </a:rPr>
            </a:br>
            <a:r>
              <a:rPr lang="fr-FR" sz="1600" b="0" dirty="0" smtClean="0">
                <a:solidFill>
                  <a:schemeClr val="tx1"/>
                </a:solidFill>
              </a:rPr>
              <a:t>La colonie reste une « enclave » dans le monde politique belge</a:t>
            </a:r>
            <a:br>
              <a:rPr lang="fr-FR" sz="1600" b="0" dirty="0" smtClean="0">
                <a:solidFill>
                  <a:schemeClr val="tx1"/>
                </a:solidFill>
              </a:rPr>
            </a:br>
            <a:r>
              <a:rPr lang="fr-FR" sz="1600" b="0" dirty="0" smtClean="0">
                <a:solidFill>
                  <a:schemeClr val="tx1"/>
                </a:solidFill>
              </a:rPr>
              <a:t>1918-20 : la vraie reprise (« annexion »)?</a:t>
            </a:r>
            <a:br>
              <a:rPr lang="fr-FR" sz="1600" b="0" dirty="0" smtClean="0">
                <a:solidFill>
                  <a:schemeClr val="tx1"/>
                </a:solidFill>
              </a:rPr>
            </a:br>
            <a:r>
              <a:rPr lang="fr-FR" sz="1600" b="0" dirty="0" smtClean="0">
                <a:solidFill>
                  <a:schemeClr val="tx1"/>
                </a:solidFill>
              </a:rPr>
              <a:t>1930 : Crise internationale</a:t>
            </a:r>
            <a:br>
              <a:rPr lang="fr-FR" sz="1600" b="0" dirty="0" smtClean="0">
                <a:solidFill>
                  <a:schemeClr val="tx1"/>
                </a:solidFill>
              </a:rPr>
            </a:br>
            <a:r>
              <a:rPr lang="fr-FR" sz="1600" b="0" dirty="0" smtClean="0">
                <a:solidFill>
                  <a:schemeClr val="tx1"/>
                </a:solidFill>
              </a:rPr>
              <a:t>1935-40 : âge d’or des sciences coloniales « classiques »</a:t>
            </a:r>
            <a:br>
              <a:rPr lang="fr-FR" sz="1600" b="0" dirty="0" smtClean="0">
                <a:solidFill>
                  <a:schemeClr val="tx1"/>
                </a:solidFill>
              </a:rPr>
            </a:br>
            <a:r>
              <a:rPr lang="fr-FR" sz="1600" b="0" dirty="0" smtClean="0">
                <a:solidFill>
                  <a:schemeClr val="tx1"/>
                </a:solidFill>
              </a:rPr>
              <a:t>1940-45 : Un Yser au Congo?</a:t>
            </a:r>
            <a:br>
              <a:rPr lang="fr-FR" sz="1600" b="0" dirty="0" smtClean="0">
                <a:solidFill>
                  <a:schemeClr val="tx1"/>
                </a:solidFill>
              </a:rPr>
            </a:br>
            <a:r>
              <a:rPr lang="fr-FR" sz="1600" b="0" dirty="0" smtClean="0">
                <a:solidFill>
                  <a:schemeClr val="tx1"/>
                </a:solidFill>
              </a:rPr>
              <a:t>1945-50 : Dettes de guerre</a:t>
            </a:r>
            <a:br>
              <a:rPr lang="fr-FR" sz="1600" b="0" dirty="0" smtClean="0">
                <a:solidFill>
                  <a:schemeClr val="tx1"/>
                </a:solidFill>
              </a:rPr>
            </a:br>
            <a:r>
              <a:rPr lang="fr-FR" sz="1600" b="0" dirty="0" smtClean="0">
                <a:solidFill>
                  <a:schemeClr val="tx1"/>
                </a:solidFill>
              </a:rPr>
              <a:t>1950-59 : la colonisation de développement</a:t>
            </a:r>
            <a:br>
              <a:rPr lang="fr-FR" sz="1600" b="0" dirty="0" smtClean="0">
                <a:solidFill>
                  <a:schemeClr val="tx1"/>
                </a:solidFill>
              </a:rPr>
            </a:br>
            <a:r>
              <a:rPr lang="fr-FR" sz="1600" b="0" dirty="0" smtClean="0">
                <a:solidFill>
                  <a:schemeClr val="tx1"/>
                </a:solidFill>
              </a:rPr>
              <a:t>1960 : décolonisation précipitée</a:t>
            </a:r>
            <a:r>
              <a:rPr lang="fr-FR" sz="1600" dirty="0" smtClean="0"/>
              <a:t/>
            </a:r>
            <a:br>
              <a:rPr lang="fr-FR" sz="1600" dirty="0" smtClean="0"/>
            </a:br>
            <a:r>
              <a:rPr lang="fr-FR" sz="1600" dirty="0" smtClean="0"/>
              <a:t>	</a:t>
            </a:r>
            <a:br>
              <a:rPr lang="fr-FR" sz="1600" dirty="0" smtClean="0"/>
            </a:br>
            <a:r>
              <a:rPr lang="fr-FR" sz="1600" dirty="0" smtClean="0"/>
              <a:t/>
            </a:r>
            <a:br>
              <a:rPr lang="fr-FR" sz="1600" dirty="0" smtClean="0"/>
            </a:br>
            <a:r>
              <a:rPr lang="fr-FR" sz="1600" dirty="0" smtClean="0"/>
              <a:t/>
            </a:r>
            <a:br>
              <a:rPr lang="fr-FR" sz="1600" dirty="0" smtClean="0"/>
            </a:br>
            <a:endParaRPr lang="fr-FR" sz="1600" dirty="0"/>
          </a:p>
        </p:txBody>
      </p:sp>
      <p:pic>
        <p:nvPicPr>
          <p:cNvPr id="12291" name="Espace réservé du contenu 3" descr="images de HTC 09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87082" y="4246952"/>
            <a:ext cx="2016223" cy="1584176"/>
          </a:xfrm>
        </p:spPr>
      </p:pic>
      <p:sp>
        <p:nvSpPr>
          <p:cNvPr id="4" name="ZoneTexte 3"/>
          <p:cNvSpPr txBox="1"/>
          <p:nvPr/>
        </p:nvSpPr>
        <p:spPr>
          <a:xfrm rot="1530923">
            <a:off x="6149354" y="1010176"/>
            <a:ext cx="2280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Repères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68313" y="549275"/>
            <a:ext cx="8183562" cy="1050925"/>
          </a:xfrm>
        </p:spPr>
        <p:txBody>
          <a:bodyPr/>
          <a:lstStyle/>
          <a:p>
            <a:pPr>
              <a:defRPr/>
            </a:pPr>
            <a:r>
              <a:rPr lang="fr-FR" sz="2800" dirty="0" smtClean="0"/>
              <a:t>La « reprise » par la Belgique 1890-1918 : un long processus</a:t>
            </a:r>
            <a:endParaRPr lang="fr-FR" sz="2800" dirty="0"/>
          </a:p>
        </p:txBody>
      </p:sp>
      <p:sp>
        <p:nvSpPr>
          <p:cNvPr id="13315" name="Espace réservé du contenu 4"/>
          <p:cNvSpPr>
            <a:spLocks noGrp="1"/>
          </p:cNvSpPr>
          <p:nvPr>
            <p:ph idx="1"/>
          </p:nvPr>
        </p:nvSpPr>
        <p:spPr>
          <a:xfrm>
            <a:off x="492125" y="1773238"/>
            <a:ext cx="8183563" cy="4608512"/>
          </a:xfrm>
        </p:spPr>
        <p:txBody>
          <a:bodyPr/>
          <a:lstStyle/>
          <a:p>
            <a:endParaRPr lang="fr-FR" sz="1200" dirty="0" smtClean="0"/>
          </a:p>
          <a:p>
            <a:pPr lvl="1">
              <a:buFont typeface="Verdana" pitchFamily="34" charset="0"/>
              <a:buNone/>
            </a:pPr>
            <a:endParaRPr lang="fr-FR" sz="1200" dirty="0" smtClean="0"/>
          </a:p>
          <a:p>
            <a:r>
              <a:rPr lang="fr-FR" sz="1600" dirty="0" smtClean="0"/>
              <a:t>La reprise (1895-1908-1920): un long processus, de vives polémiques </a:t>
            </a:r>
          </a:p>
          <a:p>
            <a:pPr lvl="1"/>
            <a:r>
              <a:rPr lang="fr-FR" sz="1200" dirty="0" smtClean="0"/>
              <a:t>La structuration du champ colonial savant au sein du pouvoir colonial</a:t>
            </a:r>
          </a:p>
          <a:p>
            <a:pPr lvl="1"/>
            <a:r>
              <a:rPr lang="fr-FR" sz="1200" dirty="0" smtClean="0"/>
              <a:t>Des universités qui resteront marginales ou peu autonomes jusque au milieu des années 50</a:t>
            </a:r>
          </a:p>
          <a:p>
            <a:pPr lvl="1"/>
            <a:r>
              <a:rPr lang="fr-FR" sz="1200" dirty="0" smtClean="0"/>
              <a:t>La science pour coloniser de manière moderne (les Réalisateurs)</a:t>
            </a:r>
          </a:p>
          <a:p>
            <a:pPr lvl="2"/>
            <a:r>
              <a:rPr lang="fr-FR" sz="1000" dirty="0" smtClean="0"/>
              <a:t> Le fonctionnalisme de </a:t>
            </a:r>
            <a:r>
              <a:rPr lang="fr-FR" sz="1000" dirty="0" err="1" smtClean="0"/>
              <a:t>Waxweiller</a:t>
            </a:r>
            <a:endParaRPr lang="fr-FR" sz="1000" dirty="0" smtClean="0"/>
          </a:p>
          <a:p>
            <a:pPr lvl="2"/>
            <a:r>
              <a:rPr lang="fr-FR" sz="1000" dirty="0" err="1" smtClean="0"/>
              <a:t>Thys</a:t>
            </a:r>
            <a:r>
              <a:rPr lang="fr-FR" sz="1000" dirty="0" smtClean="0"/>
              <a:t>  « théoricien »de la mise en valeur  et grand capitaliste</a:t>
            </a:r>
          </a:p>
          <a:p>
            <a:pPr lvl="2"/>
            <a:endParaRPr lang="fr-FR" sz="1000" dirty="0" smtClean="0"/>
          </a:p>
          <a:p>
            <a:pPr lvl="2"/>
            <a:endParaRPr lang="fr-FR" sz="1000" dirty="0" smtClean="0"/>
          </a:p>
          <a:p>
            <a:pPr lvl="1"/>
            <a:r>
              <a:rPr lang="fr-FR" sz="1200" dirty="0" smtClean="0"/>
              <a:t>Katanga/Bas-Congo des premières ethnologies très contrastées : Van der </a:t>
            </a:r>
            <a:r>
              <a:rPr lang="fr-FR" sz="1200" dirty="0" err="1" smtClean="0"/>
              <a:t>Kerken</a:t>
            </a:r>
            <a:r>
              <a:rPr lang="fr-FR" sz="1200" dirty="0" smtClean="0"/>
              <a:t> VS Van Wing</a:t>
            </a:r>
          </a:p>
          <a:p>
            <a:pPr lvl="1"/>
            <a:endParaRPr lang="fr-FR" sz="1200" dirty="0" smtClean="0"/>
          </a:p>
          <a:p>
            <a:pPr lvl="1"/>
            <a:endParaRPr lang="fr-FR" sz="1200" dirty="0" smtClean="0"/>
          </a:p>
          <a:p>
            <a:endParaRPr lang="fr-FR" sz="1600" dirty="0" smtClean="0"/>
          </a:p>
          <a:p>
            <a:pPr lvl="1"/>
            <a:endParaRPr lang="fr-FR" sz="16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183562" cy="1050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FR" dirty="0" smtClean="0"/>
              <a:t>Structuration d’un pôle colonial savant : de la reprise à l’âge d’or</a:t>
            </a:r>
            <a:endParaRPr lang="fr-FR" dirty="0"/>
          </a:p>
        </p:txBody>
      </p:sp>
      <p:sp>
        <p:nvSpPr>
          <p:cNvPr id="14339" name="Espace réservé du contenu 2"/>
          <p:cNvSpPr>
            <a:spLocks noGrp="1"/>
          </p:cNvSpPr>
          <p:nvPr>
            <p:ph idx="1"/>
          </p:nvPr>
        </p:nvSpPr>
        <p:spPr>
          <a:xfrm>
            <a:off x="492125" y="1773238"/>
            <a:ext cx="8183563" cy="4187825"/>
          </a:xfrm>
        </p:spPr>
        <p:txBody>
          <a:bodyPr/>
          <a:lstStyle/>
          <a:p>
            <a:r>
              <a:rPr lang="fr-FR" sz="2000" smtClean="0"/>
              <a:t>De Jonghe : l’ethnologie catholique et christianisation et politique indigène</a:t>
            </a:r>
          </a:p>
          <a:p>
            <a:r>
              <a:rPr lang="fr-FR" sz="2000" smtClean="0"/>
              <a:t>Les juristes sur le terrain et en métropole : Elaborer une doctrine coloniale</a:t>
            </a:r>
          </a:p>
          <a:p>
            <a:r>
              <a:rPr lang="fr-FR" sz="2000" smtClean="0"/>
              <a:t>L’ancrage principalement métropolitain des systèmes de production des savoirs</a:t>
            </a:r>
          </a:p>
          <a:p>
            <a:r>
              <a:rPr lang="fr-FR" sz="2000" smtClean="0"/>
              <a:t>Structuration institutionnelle métropolitaine : IRCB, ICI, Congrès Colonial,</a:t>
            </a:r>
          </a:p>
          <a:p>
            <a:r>
              <a:rPr lang="fr-FR" sz="2000" smtClean="0"/>
              <a:t>En Afrique : </a:t>
            </a:r>
          </a:p>
          <a:p>
            <a:pPr lvl="1"/>
            <a:r>
              <a:rPr lang="fr-FR" sz="1600" smtClean="0"/>
              <a:t>Inéac (1933) : la victoire « des développeurs » (Leplae) contre les botanistes (De Wildeman)</a:t>
            </a:r>
          </a:p>
          <a:p>
            <a:pPr lvl="2"/>
            <a:r>
              <a:rPr lang="fr-FR" sz="1400" smtClean="0"/>
              <a:t>Une institution scientifique et « gendarme »</a:t>
            </a:r>
          </a:p>
          <a:p>
            <a:pPr lvl="1"/>
            <a:r>
              <a:rPr lang="fr-FR" sz="1600" smtClean="0"/>
              <a:t>FOREAMI (1930): l’invention de la santé publique</a:t>
            </a:r>
          </a:p>
          <a:p>
            <a:endParaRPr lang="fr-FR" sz="20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183562" cy="1050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FR" dirty="0" smtClean="0"/>
              <a:t>Vers l’âge d’or des sciences coloniales (1935-39)</a:t>
            </a:r>
            <a:endParaRPr lang="fr-FR" dirty="0"/>
          </a:p>
        </p:txBody>
      </p:sp>
      <p:sp>
        <p:nvSpPr>
          <p:cNvPr id="15363" name="Espace réservé du contenu 2"/>
          <p:cNvSpPr>
            <a:spLocks noGrp="1"/>
          </p:cNvSpPr>
          <p:nvPr>
            <p:ph idx="1"/>
          </p:nvPr>
        </p:nvSpPr>
        <p:spPr>
          <a:xfrm>
            <a:off x="492125" y="1773238"/>
            <a:ext cx="8183563" cy="4187825"/>
          </a:xfrm>
        </p:spPr>
        <p:txBody>
          <a:bodyPr/>
          <a:lstStyle/>
          <a:p>
            <a:pPr marL="265113" lvl="1" indent="-265113">
              <a:buSzPct val="80000"/>
              <a:buFont typeface="Wingdings 2" pitchFamily="18" charset="2"/>
              <a:buChar char=""/>
            </a:pPr>
            <a:r>
              <a:rPr lang="fr-FR" sz="1600" smtClean="0"/>
              <a:t>Parc Nationaux du Congo belge : Harroy pionnier du développement durable (Afrique Terre qui meurt)</a:t>
            </a:r>
          </a:p>
          <a:p>
            <a:pPr marL="265113" lvl="1" indent="-265113">
              <a:buSzPct val="80000"/>
              <a:buFont typeface="Wingdings 2" pitchFamily="18" charset="2"/>
              <a:buChar char=""/>
            </a:pPr>
            <a:endParaRPr lang="fr-FR" sz="1600" smtClean="0"/>
          </a:p>
          <a:p>
            <a:pPr marL="265113" lvl="1" indent="-265113">
              <a:buSzPct val="80000"/>
              <a:buFont typeface="Wingdings 2" pitchFamily="18" charset="2"/>
              <a:buChar char=""/>
            </a:pPr>
            <a:r>
              <a:rPr lang="fr-FR" sz="1600" smtClean="0"/>
              <a:t>A la veille de la seconde guerre : un vivier (p.321) d’hommes mus par des trajectoires particulières entre Afrique et Belgique, d’institutions savantes de cooptation, d’associations d’intérêts coloniaux, un équilibre idéologique (catholiques-libéraux), et d’un pouvoir colonial très fort et largement autonome</a:t>
            </a:r>
          </a:p>
          <a:p>
            <a:pPr marL="265113" lvl="1" indent="-265113">
              <a:buSzPct val="80000"/>
              <a:buFont typeface="Wingdings 2" pitchFamily="18" charset="2"/>
              <a:buChar char=""/>
            </a:pPr>
            <a:r>
              <a:rPr lang="fr-FR" sz="1600" smtClean="0"/>
              <a:t>L’âge d’or des sciences coloniales : la science belge de l’Afrique existe!</a:t>
            </a:r>
          </a:p>
          <a:p>
            <a:pPr marL="503238" lvl="2" indent="-265113">
              <a:buSzPct val="80000"/>
              <a:buFont typeface="Wingdings 2" pitchFamily="18" charset="2"/>
              <a:buChar char=""/>
            </a:pPr>
            <a:r>
              <a:rPr lang="fr-FR" sz="1400" smtClean="0"/>
              <a:t> Triomphe des réalisateurs mais ... Irréductibilité des questions doctrinales</a:t>
            </a:r>
          </a:p>
          <a:p>
            <a:pPr marL="503238" lvl="2" indent="-265113">
              <a:buSzPct val="80000"/>
              <a:buFont typeface="Wingdings 2" pitchFamily="18" charset="2"/>
              <a:buChar char=""/>
            </a:pPr>
            <a:r>
              <a:rPr lang="fr-FR" sz="1400" smtClean="0"/>
              <a:t>De la race à la culture : l’impasse scientifique quant à la question indigène</a:t>
            </a:r>
          </a:p>
          <a:p>
            <a:pPr marL="503238" lvl="2" indent="-265113">
              <a:buSzPct val="80000"/>
              <a:buFont typeface="Wingdings 2" pitchFamily="18" charset="2"/>
              <a:buChar char=""/>
            </a:pPr>
            <a:r>
              <a:rPr lang="fr-FR" sz="1400" smtClean="0"/>
              <a:t>L’invention du sous-développement (la misère succède à l’abondance de Mère nature tropicale) comme paradigme durable</a:t>
            </a:r>
          </a:p>
          <a:p>
            <a:pPr marL="503238" lvl="2" indent="-265113">
              <a:buSzPct val="80000"/>
              <a:buFont typeface="Wingdings 2" pitchFamily="18" charset="2"/>
              <a:buChar char=""/>
            </a:pPr>
            <a:r>
              <a:rPr lang="fr-FR" sz="1400" smtClean="0"/>
              <a:t>Autonomie scientifique et universitaire très limitée (peu d’enseignements coloniaux en métropole, aucun enseignement universitaires en Afrique, les Fondations de l’UCL et de l’ULB)</a:t>
            </a:r>
          </a:p>
          <a:p>
            <a:pPr marL="503238" lvl="2" indent="-265113">
              <a:buSzPct val="80000"/>
              <a:buFont typeface="Wingdings 2" pitchFamily="18" charset="2"/>
              <a:buChar char=""/>
            </a:pPr>
            <a:endParaRPr lang="fr-FR" sz="1400" smtClean="0"/>
          </a:p>
          <a:p>
            <a:endParaRPr lang="fr-FR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1940 La Belgique enfin coloniale de pleins droits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8D3E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FF8D3E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1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endParaRPr kumimoji="0" lang="fr-FR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C:\Users\Marc\Pictures\HP.2004.6.4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72816"/>
            <a:ext cx="7560840" cy="4032448"/>
          </a:xfrm>
          <a:prstGeom prst="rect">
            <a:avLst/>
          </a:prstGeom>
          <a:noFill/>
        </p:spPr>
      </p:pic>
      <p:sp>
        <p:nvSpPr>
          <p:cNvPr id="8" name="ZoneTexte 7"/>
          <p:cNvSpPr txBox="1"/>
          <p:nvPr/>
        </p:nvSpPr>
        <p:spPr>
          <a:xfrm flipH="1">
            <a:off x="4499992" y="5949280"/>
            <a:ext cx="2474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New-York 1939 </a:t>
            </a: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3694</TotalTime>
  <Words>565</Words>
  <Application>Microsoft Macintosh PowerPoint</Application>
  <PresentationFormat>Présentation à l'écran (4:3)</PresentationFormat>
  <Paragraphs>95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Aspect</vt:lpstr>
      <vt:lpstr>Les sciences sociales dans la « colonisation de développement » au Congo Belge (1945-60) </vt:lpstr>
      <vt:lpstr>Présentation PowerPoint</vt:lpstr>
      <vt:lpstr>Présentation PowerPoint</vt:lpstr>
      <vt:lpstr>Un recours à l’Histoire</vt:lpstr>
      <vt:lpstr>1876 Conférence géographique  et création de l’AIA  1884-85 Conférence de Berlin : reconnaissance de l’EIC  1890 -1905 le processus de la reprise  1900-1905 Campagnes de la CRA (Morel)  1908 « reprise » officielle du Congo par la Belgique  La colonie reste une « enclave » dans le monde politique belge 1918-20 : la vraie reprise (« annexion »)? 1930 : Crise internationale 1935-40 : âge d’or des sciences coloniales « classiques » 1940-45 : Un Yser au Congo? 1945-50 : Dettes de guerre 1950-59 : la colonisation de développement 1960 : décolonisation précipitée     </vt:lpstr>
      <vt:lpstr>La « reprise » par la Belgique 1890-1918 : un long processus</vt:lpstr>
      <vt:lpstr>Structuration d’un pôle colonial savant : de la reprise à l’âge d’or</vt:lpstr>
      <vt:lpstr>Vers l’âge d’or des sciences coloniales (1935-39)</vt:lpstr>
      <vt:lpstr>1940 La Belgique enfin coloniale de pleins droits</vt:lpstr>
      <vt:lpstr>L’après-guerre....les choses se passent au Congo-RU</vt:lpstr>
      <vt:lpstr>Un investissement aussi massif que tardif</vt:lpstr>
      <vt:lpstr>Vers « une catastrophe épistémologique »??</vt:lpstr>
      <vt:lpstr> Des Grandes questions </vt:lpstr>
      <vt:lpstr>Mais surtout des dizaines de chantiers pour une recherche historique partagée avec des Africains</vt:lpstr>
    </vt:vector>
  </TitlesOfParts>
  <Company>U.L.G.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marie</dc:creator>
  <cp:lastModifiedBy>Marc Poncelet</cp:lastModifiedBy>
  <cp:revision>91</cp:revision>
  <dcterms:created xsi:type="dcterms:W3CDTF">2010-04-16T11:18:08Z</dcterms:created>
  <dcterms:modified xsi:type="dcterms:W3CDTF">2013-12-15T17:31:24Z</dcterms:modified>
</cp:coreProperties>
</file>