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5"/>
  </p:notesMasterIdLst>
  <p:sldIdLst>
    <p:sldId id="257" r:id="rId2"/>
    <p:sldId id="260" r:id="rId3"/>
    <p:sldId id="259" r:id="rId4"/>
    <p:sldId id="279" r:id="rId5"/>
    <p:sldId id="300" r:id="rId6"/>
    <p:sldId id="302" r:id="rId7"/>
    <p:sldId id="303" r:id="rId8"/>
    <p:sldId id="306" r:id="rId9"/>
    <p:sldId id="292" r:id="rId10"/>
    <p:sldId id="293" r:id="rId11"/>
    <p:sldId id="295" r:id="rId12"/>
    <p:sldId id="296" r:id="rId13"/>
    <p:sldId id="301" r:id="rId14"/>
    <p:sldId id="298" r:id="rId15"/>
    <p:sldId id="308" r:id="rId16"/>
    <p:sldId id="311" r:id="rId17"/>
    <p:sldId id="309" r:id="rId18"/>
    <p:sldId id="299" r:id="rId19"/>
    <p:sldId id="284" r:id="rId20"/>
    <p:sldId id="286" r:id="rId21"/>
    <p:sldId id="312" r:id="rId22"/>
    <p:sldId id="281" r:id="rId23"/>
    <p:sldId id="275"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499" autoAdjust="0"/>
  </p:normalViewPr>
  <p:slideViewPr>
    <p:cSldViewPr>
      <p:cViewPr>
        <p:scale>
          <a:sx n="64" d="100"/>
          <a:sy n="64" d="100"/>
        </p:scale>
        <p:origin x="-2064" y="-5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8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57558-F77A-4EC7-9137-A4DC462FF917}" type="datetimeFigureOut">
              <a:rPr lang="fr-FR" smtClean="0"/>
              <a:pPr/>
              <a:t>15/12/13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F3179-D37C-4C2D-97A7-B9672BBCFD95}" type="slidenum">
              <a:rPr lang="fr-FR" smtClean="0"/>
              <a:pPr/>
              <a:t>‹#›</a:t>
            </a:fld>
            <a:endParaRPr lang="fr-FR"/>
          </a:p>
        </p:txBody>
      </p:sp>
    </p:spTree>
    <p:extLst>
      <p:ext uri="{BB962C8B-B14F-4D97-AF65-F5344CB8AC3E}">
        <p14:creationId xmlns:p14="http://schemas.microsoft.com/office/powerpoint/2010/main" val="299866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fld id="{83DDD517-DF1A-4FE8-98E9-5028ADE09EC9}" type="datetimeFigureOut">
              <a:rPr lang="en-US" smtClean="0"/>
              <a:pPr>
                <a:defRPr/>
              </a:pPr>
              <a:t>15/12/13</a:t>
            </a:fld>
            <a:endParaRPr lang="en-US"/>
          </a:p>
        </p:txBody>
      </p:sp>
      <p:sp>
        <p:nvSpPr>
          <p:cNvPr id="17" name="Espace réservé du pied de page 16"/>
          <p:cNvSpPr>
            <a:spLocks noGrp="1"/>
          </p:cNvSpPr>
          <p:nvPr>
            <p:ph type="ftr" sz="quarter" idx="11"/>
          </p:nvPr>
        </p:nvSpPr>
        <p:spPr/>
        <p:txBody>
          <a:bodyPr/>
          <a:lstStyle/>
          <a:p>
            <a:pPr>
              <a:defRPr/>
            </a:pPr>
            <a:endParaRPr lang="en-US"/>
          </a:p>
        </p:txBody>
      </p:sp>
      <p:sp>
        <p:nvSpPr>
          <p:cNvPr id="29" name="Espace réservé du numéro de diapositive 28"/>
          <p:cNvSpPr>
            <a:spLocks noGrp="1"/>
          </p:cNvSpPr>
          <p:nvPr>
            <p:ph type="sldNum" sz="quarter" idx="12"/>
          </p:nvPr>
        </p:nvSpPr>
        <p:spPr/>
        <p:txBody>
          <a:bodyPr/>
          <a:lstStyle/>
          <a:p>
            <a:pPr>
              <a:defRPr/>
            </a:pPr>
            <a:fld id="{0B0DDD08-4FFA-4345-B160-433F44BEC4E6}" type="slidenum">
              <a:rPr lang="en-US" smtClean="0"/>
              <a:pPr>
                <a:defRPr/>
              </a:pPr>
              <a:t>‹#›</a:t>
            </a:fld>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7" name="Rectangle 4"/>
          <p:cNvSpPr>
            <a:spLocks noChangeArrowheads="1" noChangeShapeType="1"/>
          </p:cNvSpPr>
          <p:nvPr userDrawn="1"/>
        </p:nvSpPr>
        <p:spPr bwMode="auto">
          <a:xfrm rot="5400000">
            <a:off x="1140618" y="-1140618"/>
            <a:ext cx="6862763" cy="9144000"/>
          </a:xfrm>
          <a:prstGeom prst="rect">
            <a:avLst/>
          </a:prstGeom>
          <a:gradFill rotWithShape="0">
            <a:gsLst>
              <a:gs pos="0">
                <a:srgbClr val="FFFFFF"/>
              </a:gs>
              <a:gs pos="100000">
                <a:srgbClr val="FFCC00"/>
              </a:gs>
            </a:gsLst>
            <a:lin ang="2700000" scaled="1"/>
          </a:gradFill>
          <a:ln w="0" algn="in">
            <a:noFill/>
            <a:miter lim="800000"/>
            <a:headEnd/>
            <a:tailEnd/>
          </a:ln>
          <a:effectLst/>
        </p:spPr>
        <p:txBody>
          <a:bodyPr lIns="36576" tIns="36576" rIns="36576" bIns="36576"/>
          <a:lstStyle/>
          <a:p>
            <a:pPr fontAlgn="auto">
              <a:spcBef>
                <a:spcPts val="0"/>
              </a:spcBef>
              <a:spcAft>
                <a:spcPts val="0"/>
              </a:spcAft>
              <a:defRPr/>
            </a:pPr>
            <a:endParaRPr lang="fr-FR">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07067894-41AC-4E3E-B442-8DDD3DA7A356}" type="datetimeFigureOut">
              <a:rPr lang="fr-FR" smtClean="0"/>
              <a:pPr>
                <a:defRPr/>
              </a:pPr>
              <a:t>15/12/13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0E2E2A5-DE19-4EE6-9052-D3968856A5E7}" type="slidenum">
              <a:rPr lang="fr-FR" smtClean="0"/>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E70CB9DA-08C1-483E-90FB-CA8A7452076A}" type="datetimeFigureOut">
              <a:rPr lang="fr-FR" smtClean="0"/>
              <a:pPr>
                <a:defRPr/>
              </a:pPr>
              <a:t>15/12/13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64E62CB-DA9E-4685-9652-6EB1012352B4}"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FB3C5AC8-F56F-4B0E-8AD9-7BCBB8DDD864}" type="datetimeFigureOut">
              <a:rPr lang="fr-FR" smtClean="0"/>
              <a:pPr>
                <a:defRPr/>
              </a:pPr>
              <a:t>15/12/13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8D16188-EA94-4F94-8535-ED74EE32F471}"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096D814C-E8C6-4029-81A7-DDA78ABE7C59}" type="datetimeFigureOut">
              <a:rPr lang="fr-FR" smtClean="0"/>
              <a:pPr>
                <a:defRPr/>
              </a:pPr>
              <a:t>15/12/13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D9BC13E5-913B-40B2-B8DB-D41F0E598446}" type="slidenum">
              <a:rPr lang="fr-FR" smtClean="0"/>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9AF60AA5-64D9-40AB-832B-EC503ABEF1B5}" type="datetimeFigureOut">
              <a:rPr lang="fr-FR" smtClean="0"/>
              <a:pPr>
                <a:defRPr/>
              </a:pPr>
              <a:t>15/12/13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7B5CAD0-C3A0-4922-AEA3-23D7DFF898A2}"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fld id="{9160FC56-FCBB-46B1-8005-8B869EFAB09E}" type="datetimeFigureOut">
              <a:rPr lang="fr-FR" smtClean="0"/>
              <a:pPr>
                <a:defRPr/>
              </a:pPr>
              <a:t>15/12/13</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100C04B5-3016-4A01-A3C3-7AEF88255316}"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fld id="{603D233A-E98C-42AC-AFA3-9C7FE89E90E2}" type="datetimeFigureOut">
              <a:rPr lang="fr-FR" smtClean="0"/>
              <a:pPr>
                <a:defRPr/>
              </a:pPr>
              <a:t>15/12/13</a:t>
            </a:fld>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D242C6B-BEA1-48AE-88A3-51AB99239391}" type="slidenum">
              <a:rPr lang="fr-FR" smtClean="0"/>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195A5BAD-D9BC-4270-9731-A03E94524DA8}" type="datetimeFigureOut">
              <a:rPr lang="fr-FR" smtClean="0"/>
              <a:pPr>
                <a:defRPr/>
              </a:pPr>
              <a:t>15/12/13</a:t>
            </a:fld>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89C1FEF-2F43-41CA-9214-13A838DF5D57}" type="slidenum">
              <a:rPr lang="fr-FR" smtClean="0"/>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1AE6D809-482F-4F96-B572-9FE2F82FD13C}" type="datetimeFigureOut">
              <a:rPr lang="fr-FR" smtClean="0"/>
              <a:pPr>
                <a:defRPr/>
              </a:pPr>
              <a:t>15/12/13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F89BC4B6-12AD-4A54-A60D-5B2F8AB89E08}" type="slidenum">
              <a:rPr lang="fr-FR" smtClean="0"/>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50BCBF91-B60B-4297-A262-94B58B5C4A42}" type="datetimeFigureOut">
              <a:rPr lang="fr-FR" smtClean="0"/>
              <a:pPr>
                <a:defRPr/>
              </a:pPr>
              <a:t>15/12/13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AF6C08A-2A75-4CC4-9D07-DF2654E815AB}" type="slidenum">
              <a:rPr lang="fr-FR" smtClean="0"/>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C045FCD7-0087-4A5D-B619-A1274015DC16}" type="datetimeFigureOut">
              <a:rPr lang="fr-FR" smtClean="0"/>
              <a:pPr>
                <a:defRPr/>
              </a:pPr>
              <a:t>15/12/13</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544B3D5B-AD02-4B53-B51A-0C0F4E46586A}" type="slidenum">
              <a:rPr lang="fr-FR" smtClean="0"/>
              <a:pPr>
                <a:defRPr/>
              </a:pPr>
              <a:t>‹#›</a:t>
            </a:fld>
            <a:endParaRPr lang="fr-FR"/>
          </a:p>
        </p:txBody>
      </p:sp>
    </p:spTree>
  </p:cSld>
  <p:clrMap bg1="dk1" tx1="lt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ormAutofit fontScale="90000"/>
          </a:bodyPr>
          <a:lstStyle/>
          <a:p>
            <a:r>
              <a:rPr lang="fr-BE" smtClean="0"/>
              <a:t>Exploration et géographie coloniale : le Congo belge </a:t>
            </a:r>
            <a:r>
              <a:rPr lang="fr-BE" dirty="0" smtClean="0"/>
              <a:t/>
            </a:r>
            <a:br>
              <a:rPr lang="fr-BE" dirty="0" smtClean="0"/>
            </a:br>
            <a:endParaRPr lang="fr-BE" dirty="0"/>
          </a:p>
        </p:txBody>
      </p:sp>
      <p:sp>
        <p:nvSpPr>
          <p:cNvPr id="8" name="Sous-titre 7"/>
          <p:cNvSpPr>
            <a:spLocks noGrp="1"/>
          </p:cNvSpPr>
          <p:nvPr>
            <p:ph type="subTitle" idx="1"/>
          </p:nvPr>
        </p:nvSpPr>
        <p:spPr>
          <a:xfrm>
            <a:off x="722376" y="3685032"/>
            <a:ext cx="7738056" cy="2912320"/>
          </a:xfrm>
        </p:spPr>
        <p:txBody>
          <a:bodyPr/>
          <a:lstStyle/>
          <a:p>
            <a:r>
              <a:rPr lang="fr-BE" dirty="0" smtClean="0"/>
              <a:t>M. PONCELET 11/2011</a:t>
            </a:r>
          </a:p>
          <a:p>
            <a:r>
              <a:rPr lang="fr-BE" dirty="0" smtClean="0"/>
              <a:t>Les cafés géographiques, Toulouse, novembre 2011</a:t>
            </a:r>
            <a:endParaRPr lang="fr-BE" dirty="0"/>
          </a:p>
        </p:txBody>
      </p:sp>
      <p:pic>
        <p:nvPicPr>
          <p:cNvPr id="9" name="Image 9" descr="cudcarrervblarge.jpg"/>
          <p:cNvPicPr>
            <a:picLocks noChangeAspect="1"/>
          </p:cNvPicPr>
          <p:nvPr/>
        </p:nvPicPr>
        <p:blipFill>
          <a:blip r:embed="rId2" cstate="print"/>
          <a:srcRect l="12769" t="14285" r="12462" b="14285"/>
          <a:stretch>
            <a:fillRect/>
          </a:stretch>
        </p:blipFill>
        <p:spPr bwMode="auto">
          <a:xfrm>
            <a:off x="827088" y="5516563"/>
            <a:ext cx="1081087" cy="900112"/>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4211638" y="5445125"/>
            <a:ext cx="771525" cy="1020763"/>
          </a:xfrm>
          <a:prstGeom prst="rect">
            <a:avLst/>
          </a:prstGeom>
          <a:noFill/>
          <a:ln w="9525">
            <a:noFill/>
            <a:miter lim="800000"/>
            <a:headEnd/>
            <a:tailEnd/>
          </a:ln>
        </p:spPr>
      </p:pic>
      <p:pic>
        <p:nvPicPr>
          <p:cNvPr id="13" name="Image 8" descr="logo_coul_texte_blason_cadre_300.gif"/>
          <p:cNvPicPr>
            <a:picLocks noChangeAspect="1"/>
          </p:cNvPicPr>
          <p:nvPr/>
        </p:nvPicPr>
        <p:blipFill>
          <a:blip r:embed="rId4" cstate="print"/>
          <a:srcRect/>
          <a:stretch>
            <a:fillRect/>
          </a:stretch>
        </p:blipFill>
        <p:spPr bwMode="auto">
          <a:xfrm>
            <a:off x="7596188" y="5516563"/>
            <a:ext cx="954087" cy="8651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BE" sz="2400" dirty="0" smtClean="0">
                <a:solidFill>
                  <a:srgbClr val="FFC000"/>
                </a:solidFill>
              </a:rPr>
              <a:t>Premiers pas du mouvement géographique en Belgique (</a:t>
            </a:r>
            <a:r>
              <a:rPr lang="fr-BE" sz="2400" dirty="0" err="1" smtClean="0">
                <a:solidFill>
                  <a:srgbClr val="FFC000"/>
                </a:solidFill>
              </a:rPr>
              <a:t>J.Vandersmissen</a:t>
            </a:r>
            <a:r>
              <a:rPr lang="fr-BE" sz="2400" dirty="0" smtClean="0">
                <a:solidFill>
                  <a:srgbClr val="FFC000"/>
                </a:solidFill>
              </a:rPr>
              <a:t> 2011)</a:t>
            </a:r>
            <a:endParaRPr lang="fr-FR" sz="2400" dirty="0"/>
          </a:p>
        </p:txBody>
      </p:sp>
      <p:sp>
        <p:nvSpPr>
          <p:cNvPr id="3" name="Espace réservé du contenu 2"/>
          <p:cNvSpPr>
            <a:spLocks noGrp="1"/>
          </p:cNvSpPr>
          <p:nvPr>
            <p:ph idx="1"/>
          </p:nvPr>
        </p:nvSpPr>
        <p:spPr>
          <a:xfrm>
            <a:off x="457200" y="1052736"/>
            <a:ext cx="8229600" cy="5256624"/>
          </a:xfrm>
        </p:spPr>
        <p:txBody>
          <a:bodyPr/>
          <a:lstStyle/>
          <a:p>
            <a:pPr>
              <a:buNone/>
            </a:pPr>
            <a:endParaRPr lang="fr-FR" dirty="0"/>
          </a:p>
        </p:txBody>
      </p:sp>
      <p:sp>
        <p:nvSpPr>
          <p:cNvPr id="5" name="ZoneTexte 4"/>
          <p:cNvSpPr txBox="1"/>
          <p:nvPr/>
        </p:nvSpPr>
        <p:spPr>
          <a:xfrm>
            <a:off x="683568" y="1628800"/>
            <a:ext cx="7996882" cy="4801314"/>
          </a:xfrm>
          <a:prstGeom prst="rect">
            <a:avLst/>
          </a:prstGeom>
          <a:noFill/>
        </p:spPr>
        <p:txBody>
          <a:bodyPr wrap="square">
            <a:spAutoFit/>
          </a:bodyPr>
          <a:lstStyle/>
          <a:p>
            <a:pPr lvl="1">
              <a:defRPr/>
            </a:pPr>
            <a:r>
              <a:rPr lang="fr-BE" dirty="0" smtClean="0">
                <a:latin typeface="+mn-lt"/>
                <a:sym typeface="Wingdings 2"/>
              </a:rPr>
              <a:t> </a:t>
            </a:r>
            <a:r>
              <a:rPr lang="fr-BE" dirty="0" smtClean="0">
                <a:latin typeface="+mn-lt"/>
                <a:sym typeface="Wingdings" pitchFamily="2" charset="2"/>
              </a:rPr>
              <a:t>Anvers 1</a:t>
            </a:r>
            <a:r>
              <a:rPr lang="fr-BE" baseline="30000" dirty="0" smtClean="0">
                <a:latin typeface="+mn-lt"/>
                <a:sym typeface="Wingdings" pitchFamily="2" charset="2"/>
              </a:rPr>
              <a:t>er</a:t>
            </a:r>
            <a:r>
              <a:rPr lang="fr-BE" dirty="0" smtClean="0">
                <a:latin typeface="+mn-lt"/>
                <a:sym typeface="Wingdings" pitchFamily="2" charset="2"/>
              </a:rPr>
              <a:t> </a:t>
            </a:r>
            <a:r>
              <a:rPr lang="fr-BE" dirty="0">
                <a:latin typeface="+mn-lt"/>
                <a:sym typeface="Wingdings" pitchFamily="2" charset="2"/>
              </a:rPr>
              <a:t>Congrès international de géographie (1869/1871)</a:t>
            </a:r>
            <a:endParaRPr lang="fr-BE" dirty="0">
              <a:latin typeface="+mn-lt"/>
            </a:endParaRPr>
          </a:p>
          <a:p>
            <a:pPr lvl="1">
              <a:defRPr/>
            </a:pPr>
            <a:r>
              <a:rPr lang="fr-BE" dirty="0" smtClean="0">
                <a:latin typeface="+mn-lt"/>
                <a:sym typeface="Wingdings 2"/>
              </a:rPr>
              <a:t> </a:t>
            </a:r>
            <a:r>
              <a:rPr lang="fr-BE" dirty="0" smtClean="0">
                <a:latin typeface="+mn-lt"/>
              </a:rPr>
              <a:t>C</a:t>
            </a:r>
            <a:r>
              <a:rPr lang="fr-BE" dirty="0">
                <a:latin typeface="+mn-lt"/>
              </a:rPr>
              <a:t>.-X. </a:t>
            </a:r>
            <a:r>
              <a:rPr lang="fr-BE" dirty="0" err="1">
                <a:latin typeface="+mn-lt"/>
              </a:rPr>
              <a:t>Sainctelette</a:t>
            </a:r>
            <a:r>
              <a:rPr lang="fr-BE" dirty="0">
                <a:latin typeface="+mn-lt"/>
              </a:rPr>
              <a:t> </a:t>
            </a:r>
            <a:r>
              <a:rPr lang="fr-BE" dirty="0" smtClean="0">
                <a:latin typeface="+mn-lt"/>
                <a:sym typeface="Wingdings" pitchFamily="2" charset="2"/>
              </a:rPr>
              <a:t> </a:t>
            </a:r>
            <a:r>
              <a:rPr lang="fr-BE" dirty="0">
                <a:latin typeface="+mn-lt"/>
                <a:sym typeface="Wingdings" pitchFamily="2" charset="2"/>
              </a:rPr>
              <a:t>première </a:t>
            </a:r>
            <a:r>
              <a:rPr lang="fr-BE" i="1" dirty="0">
                <a:latin typeface="+mn-lt"/>
                <a:sym typeface="Wingdings" pitchFamily="2" charset="2"/>
              </a:rPr>
              <a:t>Société belge de</a:t>
            </a:r>
          </a:p>
          <a:p>
            <a:pPr lvl="1">
              <a:defRPr/>
            </a:pPr>
            <a:r>
              <a:rPr lang="fr-BE" i="1" dirty="0">
                <a:latin typeface="+mn-lt"/>
                <a:sym typeface="Wingdings" pitchFamily="2" charset="2"/>
              </a:rPr>
              <a:t>  Géographie</a:t>
            </a:r>
            <a:r>
              <a:rPr lang="fr-BE" dirty="0">
                <a:latin typeface="+mn-lt"/>
                <a:sym typeface="Wingdings" pitchFamily="2" charset="2"/>
              </a:rPr>
              <a:t> </a:t>
            </a:r>
            <a:r>
              <a:rPr lang="fr-BE" dirty="0" smtClean="0">
                <a:latin typeface="+mn-lt"/>
              </a:rPr>
              <a:t>( 1869-1873)</a:t>
            </a:r>
          </a:p>
          <a:p>
            <a:pPr lvl="1">
              <a:buFont typeface="Wingdings 2" pitchFamily="18" charset="2"/>
              <a:buChar char="R"/>
              <a:defRPr/>
            </a:pPr>
            <a:r>
              <a:rPr lang="fr-BE" dirty="0" smtClean="0">
                <a:latin typeface="+mn-lt"/>
              </a:rPr>
              <a:t>Participation belge au Congrès géographique de Paris (1975)  Déjà une mission diplomatique belge (de </a:t>
            </a:r>
            <a:r>
              <a:rPr lang="fr-BE" dirty="0" err="1" smtClean="0">
                <a:latin typeface="+mn-lt"/>
              </a:rPr>
              <a:t>Borchgrave</a:t>
            </a:r>
            <a:r>
              <a:rPr lang="fr-BE" dirty="0" smtClean="0">
                <a:latin typeface="+mn-lt"/>
              </a:rPr>
              <a:t>, Goblet d’</a:t>
            </a:r>
            <a:r>
              <a:rPr lang="fr-BE" dirty="0" err="1" smtClean="0">
                <a:latin typeface="+mn-lt"/>
              </a:rPr>
              <a:t>Alviella</a:t>
            </a:r>
            <a:r>
              <a:rPr lang="fr-BE" dirty="0" smtClean="0">
                <a:latin typeface="+mn-lt"/>
              </a:rPr>
              <a:t> « nous faudra-t-il un Sedan belge? »</a:t>
            </a:r>
          </a:p>
          <a:p>
            <a:pPr lvl="1">
              <a:buFont typeface="Wingdings 2" pitchFamily="18" charset="2"/>
              <a:buChar char="R"/>
              <a:defRPr/>
            </a:pPr>
            <a:r>
              <a:rPr lang="fr-BE" dirty="0" smtClean="0">
                <a:latin typeface="+mn-lt"/>
              </a:rPr>
              <a:t> La géographie absente à l’Université</a:t>
            </a:r>
          </a:p>
          <a:p>
            <a:pPr lvl="1">
              <a:buFont typeface="Wingdings 2" pitchFamily="18" charset="2"/>
              <a:buChar char="R"/>
              <a:defRPr/>
            </a:pPr>
            <a:r>
              <a:rPr lang="fr-BE" dirty="0" smtClean="0">
                <a:latin typeface="+mn-lt"/>
              </a:rPr>
              <a:t> La géographie : un foyer très élitiste d’affrontements et de débats plutôt qu’un laboratoire scientifique</a:t>
            </a: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smtClean="0">
              <a:latin typeface="+mn-lt"/>
            </a:endParaRPr>
          </a:p>
          <a:p>
            <a:pPr lvl="1">
              <a:buFont typeface="Wingdings 2" pitchFamily="18" charset="2"/>
              <a:buChar char="R"/>
              <a:defRPr/>
            </a:pPr>
            <a:endParaRPr lang="fr-BE" dirty="0">
              <a:latin typeface="+mn-lt"/>
            </a:endParaRPr>
          </a:p>
          <a:p>
            <a:pPr lvl="1">
              <a:defRPr/>
            </a:pPr>
            <a:endParaRPr lang="fr-BE" i="1" dirty="0">
              <a:latin typeface="+mn-lt"/>
            </a:endParaRPr>
          </a:p>
        </p:txBody>
      </p:sp>
      <p:sp>
        <p:nvSpPr>
          <p:cNvPr id="6" name="ZoneTexte 5"/>
          <p:cNvSpPr txBox="1"/>
          <p:nvPr/>
        </p:nvSpPr>
        <p:spPr>
          <a:xfrm>
            <a:off x="755650" y="2636912"/>
            <a:ext cx="8274050" cy="646331"/>
          </a:xfrm>
          <a:prstGeom prst="rect">
            <a:avLst/>
          </a:prstGeom>
          <a:noFill/>
        </p:spPr>
        <p:txBody>
          <a:bodyPr wrap="square">
            <a:spAutoFit/>
          </a:bodyPr>
          <a:lstStyle/>
          <a:p>
            <a:pPr>
              <a:defRPr/>
            </a:pPr>
            <a:r>
              <a:rPr lang="fr-BE" dirty="0" smtClean="0">
                <a:latin typeface="+mn-lt"/>
              </a:rPr>
              <a:t>	</a:t>
            </a:r>
            <a:endParaRPr lang="fr-BE" i="1" dirty="0"/>
          </a:p>
          <a:p>
            <a:pPr>
              <a:defRPr/>
            </a:pPr>
            <a:endParaRPr lang="fr-BE" dirty="0"/>
          </a:p>
        </p:txBody>
      </p:sp>
      <p:sp>
        <p:nvSpPr>
          <p:cNvPr id="7" name="ZoneTexte 6"/>
          <p:cNvSpPr txBox="1"/>
          <p:nvPr/>
        </p:nvSpPr>
        <p:spPr>
          <a:xfrm>
            <a:off x="755650" y="4365105"/>
            <a:ext cx="6985000" cy="3139321"/>
          </a:xfrm>
          <a:prstGeom prst="rect">
            <a:avLst/>
          </a:prstGeom>
          <a:noFill/>
        </p:spPr>
        <p:txBody>
          <a:bodyPr wrap="square">
            <a:spAutoFit/>
          </a:bodyPr>
          <a:lstStyle/>
          <a:p>
            <a:pPr>
              <a:defRPr/>
            </a:pPr>
            <a:endParaRPr lang="fr-BE" dirty="0">
              <a:latin typeface="+mn-lt"/>
            </a:endParaRPr>
          </a:p>
          <a:p>
            <a:pPr lvl="1">
              <a:buFont typeface="Arial" pitchFamily="34" charset="0"/>
              <a:buChar char="•"/>
              <a:defRPr/>
            </a:pPr>
            <a:r>
              <a:rPr lang="fr-BE" dirty="0">
                <a:latin typeface="+mn-lt"/>
              </a:rPr>
              <a:t> </a:t>
            </a:r>
            <a:r>
              <a:rPr lang="fr-BE" dirty="0" smtClean="0">
                <a:latin typeface="+mn-lt"/>
              </a:rPr>
              <a:t>Libre marché, expansion économique, colonisation : </a:t>
            </a:r>
            <a:endParaRPr lang="fr-BE" dirty="0">
              <a:latin typeface="+mn-lt"/>
            </a:endParaRPr>
          </a:p>
          <a:p>
            <a:pPr lvl="1">
              <a:buFont typeface="Arial" pitchFamily="34" charset="0"/>
              <a:buChar char="•"/>
              <a:defRPr/>
            </a:pPr>
            <a:r>
              <a:rPr lang="fr-BE" dirty="0">
                <a:latin typeface="+mn-lt"/>
              </a:rPr>
              <a:t> </a:t>
            </a:r>
            <a:r>
              <a:rPr lang="fr-BE" dirty="0" smtClean="0">
                <a:latin typeface="+mn-lt"/>
              </a:rPr>
              <a:t>Unir les élites (science et nation) une morale virile, moderne et nationale du devoir d’expansion</a:t>
            </a:r>
            <a:endParaRPr lang="fr-BE" dirty="0">
              <a:latin typeface="+mn-lt"/>
            </a:endParaRPr>
          </a:p>
          <a:p>
            <a:pPr lvl="1">
              <a:buFont typeface="Arial" pitchFamily="34" charset="0"/>
              <a:buChar char="•"/>
              <a:defRPr/>
            </a:pPr>
            <a:r>
              <a:rPr lang="fr-BE" dirty="0">
                <a:latin typeface="+mn-lt"/>
              </a:rPr>
              <a:t> </a:t>
            </a:r>
            <a:r>
              <a:rPr lang="fr-BE" dirty="0" smtClean="0">
                <a:latin typeface="+mn-lt"/>
              </a:rPr>
              <a:t>Trouver des marchés </a:t>
            </a:r>
            <a:r>
              <a:rPr lang="fr-BE" dirty="0">
                <a:latin typeface="+mn-lt"/>
              </a:rPr>
              <a:t>pour la surproduction </a:t>
            </a:r>
            <a:r>
              <a:rPr lang="fr-BE" dirty="0" smtClean="0">
                <a:latin typeface="+mn-lt"/>
              </a:rPr>
              <a:t>d’une Belgique en passe de devenir la quatrième puissance industrielle </a:t>
            </a:r>
          </a:p>
          <a:p>
            <a:pPr lvl="1">
              <a:buFont typeface="Arial" pitchFamily="34" charset="0"/>
              <a:buChar char="•"/>
              <a:defRPr/>
            </a:pPr>
            <a:r>
              <a:rPr lang="fr-BE" dirty="0" smtClean="0">
                <a:latin typeface="+mn-lt"/>
              </a:rPr>
              <a:t>L’Afrique centrale en vue....</a:t>
            </a:r>
            <a:endParaRPr lang="fr-BE" dirty="0">
              <a:latin typeface="+mn-lt"/>
            </a:endParaRPr>
          </a:p>
          <a:p>
            <a:pPr lvl="1">
              <a:defRPr/>
            </a:pPr>
            <a:endParaRPr lang="fr-BE" dirty="0"/>
          </a:p>
          <a:p>
            <a:pPr lvl="1">
              <a:buFont typeface="Arial" pitchFamily="34" charset="0"/>
              <a:buChar char="•"/>
              <a:defRPr/>
            </a:pPr>
            <a:endParaRPr lang="fr-BE" i="1" dirty="0"/>
          </a:p>
          <a:p>
            <a:pPr>
              <a:defRPr/>
            </a:pPr>
            <a:endParaRPr lang="fr-BE" dirty="0"/>
          </a:p>
          <a:p>
            <a:pPr>
              <a:defRPr/>
            </a:pPr>
            <a:endParaRPr lang="fr-BE"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rmAutofit/>
          </a:bodyPr>
          <a:lstStyle/>
          <a:p>
            <a:r>
              <a:rPr lang="fr-FR" sz="2400" dirty="0" smtClean="0"/>
              <a:t>Une conférence géographique (Bruxelles 1876) à l’origine d’un Etat Indépendant au Congo (1885)... Et d’une colonie Belge (1908)</a:t>
            </a:r>
            <a:endParaRPr lang="fr-FR" sz="2400" dirty="0"/>
          </a:p>
        </p:txBody>
      </p:sp>
      <p:sp>
        <p:nvSpPr>
          <p:cNvPr id="3" name="Espace réservé du contenu 2"/>
          <p:cNvSpPr>
            <a:spLocks noGrp="1"/>
          </p:cNvSpPr>
          <p:nvPr>
            <p:ph idx="1"/>
          </p:nvPr>
        </p:nvSpPr>
        <p:spPr>
          <a:xfrm>
            <a:off x="457200" y="1844824"/>
            <a:ext cx="8229600" cy="4464536"/>
          </a:xfrm>
        </p:spPr>
        <p:txBody>
          <a:bodyPr>
            <a:normAutofit fontScale="92500" lnSpcReduction="20000"/>
          </a:bodyPr>
          <a:lstStyle/>
          <a:p>
            <a:r>
              <a:rPr lang="fr-FR" dirty="0" smtClean="0"/>
              <a:t>Léopold II , son dessein obsessionnel, sa stratégie diplomatique, son Etat-major... Son Congo : </a:t>
            </a:r>
            <a:r>
              <a:rPr lang="fr-FR" i="1" dirty="0" smtClean="0"/>
              <a:t>le Roi  des Belges</a:t>
            </a:r>
          </a:p>
          <a:p>
            <a:r>
              <a:rPr lang="fr-FR" dirty="0" smtClean="0"/>
              <a:t>Convaincre les grandes puissances et jouer des rivalités : </a:t>
            </a:r>
            <a:r>
              <a:rPr lang="fr-FR" i="1" dirty="0" smtClean="0"/>
              <a:t>le Roi diplomate</a:t>
            </a:r>
          </a:p>
          <a:p>
            <a:r>
              <a:rPr lang="fr-FR" dirty="0" smtClean="0"/>
              <a:t>Explorer et  conquérir le centre de l’Afrique sous les Pavillons de l’AIA, du CEHC, AIC </a:t>
            </a:r>
            <a:r>
              <a:rPr lang="fr-FR" i="1" dirty="0" smtClean="0"/>
              <a:t>Le Souverain du Congo (1885)</a:t>
            </a:r>
          </a:p>
          <a:p>
            <a:r>
              <a:rPr lang="fr-FR" dirty="0" smtClean="0"/>
              <a:t>Constituer le « parti colonial belge » à partir de rien ou presque, vaincre le courant intellectuel favorable au libre marché : </a:t>
            </a:r>
            <a:r>
              <a:rPr lang="fr-FR" i="1" dirty="0" smtClean="0"/>
              <a:t>le Roi impérialiste</a:t>
            </a:r>
          </a:p>
          <a:p>
            <a:r>
              <a:rPr lang="fr-FR" dirty="0" smtClean="0"/>
              <a:t>Mettre en valeur, </a:t>
            </a:r>
            <a:r>
              <a:rPr lang="fr-FR" i="1" dirty="0" smtClean="0"/>
              <a:t>le Roi Homme d’Affaires</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La géographie : au front des conquêtes (territoires africains, opinion belge, position scientifique) : explorateurs, propagandistes et savants</a:t>
            </a:r>
            <a:endParaRPr lang="fr-FR" sz="2400" dirty="0"/>
          </a:p>
        </p:txBody>
      </p:sp>
      <p:sp>
        <p:nvSpPr>
          <p:cNvPr id="3" name="Espace réservé du contenu 2"/>
          <p:cNvSpPr>
            <a:spLocks noGrp="1"/>
          </p:cNvSpPr>
          <p:nvPr>
            <p:ph idx="1"/>
          </p:nvPr>
        </p:nvSpPr>
        <p:spPr/>
        <p:txBody>
          <a:bodyPr/>
          <a:lstStyle/>
          <a:p>
            <a:r>
              <a:rPr lang="fr-FR" dirty="0" smtClean="0"/>
              <a:t>1876 ! La mobilisation/naissance des Sociétés géographiques en faveur du projet léopoldien </a:t>
            </a:r>
          </a:p>
          <a:p>
            <a:r>
              <a:rPr lang="fr-FR" dirty="0" smtClean="0"/>
              <a:t>Les bulletins des sociétés : légitimer l’initiative léopoldienne dans l’avant-garde d’une vocation européenne</a:t>
            </a:r>
          </a:p>
          <a:p>
            <a:r>
              <a:rPr lang="fr-FR" dirty="0" smtClean="0"/>
              <a:t>Une connexion très efficace avec les hommes de terrain  qui peuplent les missions de l’AIA/CEHC, les postes et les stations</a:t>
            </a:r>
          </a:p>
          <a:p>
            <a:r>
              <a:rPr lang="fr-FR" dirty="0" smtClean="0"/>
              <a:t>La figure de Stanley</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00" dirty="0" smtClean="0"/>
              <a:t>L’Afrique corrigée sur base des</a:t>
            </a:r>
            <a:br>
              <a:rPr lang="fr-FR" sz="1800" dirty="0" smtClean="0"/>
            </a:br>
            <a:r>
              <a:rPr lang="fr-FR" sz="1800" dirty="0" smtClean="0"/>
              <a:t>Observations de la Royal society of London and Paris, John </a:t>
            </a:r>
            <a:r>
              <a:rPr lang="en-US" sz="1800" dirty="0" err="1" smtClean="0"/>
              <a:t>Senex</a:t>
            </a:r>
            <a:r>
              <a:rPr lang="en-US" sz="1800" dirty="0" smtClean="0"/>
              <a:t> </a:t>
            </a:r>
            <a:r>
              <a:rPr lang="fr-FR" sz="1800" dirty="0" smtClean="0"/>
              <a:t>1711 </a:t>
            </a:r>
            <a:br>
              <a:rPr lang="fr-FR" sz="1800" dirty="0" smtClean="0"/>
            </a:br>
            <a:r>
              <a:rPr lang="fr-FR" sz="1800" dirty="0" smtClean="0"/>
              <a:t>Collection cartes anciennes MRAC (Tervuren)</a:t>
            </a:r>
            <a:br>
              <a:rPr lang="fr-FR" sz="1800" dirty="0" smtClean="0"/>
            </a:br>
            <a:endParaRPr lang="fr-FR" sz="1800" dirty="0"/>
          </a:p>
        </p:txBody>
      </p:sp>
      <p:pic>
        <p:nvPicPr>
          <p:cNvPr id="4" name="Picture 2" descr="C:\Users\Marc\AppData\Local\Microsoft\Windows\Temporary Internet Files\Content.Outlook\N3MR7LW4\HO 1946 1058 1_PRO_01.jpg"/>
          <p:cNvPicPr>
            <a:picLocks noGrp="1" noChangeAspect="1" noChangeArrowheads="1"/>
          </p:cNvPicPr>
          <p:nvPr>
            <p:ph idx="1"/>
          </p:nvPr>
        </p:nvPicPr>
        <p:blipFill>
          <a:blip r:embed="rId2" cstate="print"/>
          <a:srcRect/>
          <a:stretch>
            <a:fillRect/>
          </a:stretch>
        </p:blipFill>
        <p:spPr bwMode="auto">
          <a:xfrm>
            <a:off x="1775144" y="1600200"/>
            <a:ext cx="5593711" cy="47085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Les expéditions de l’AIA</a:t>
            </a:r>
            <a:endParaRPr lang="fr-FR" dirty="0"/>
          </a:p>
        </p:txBody>
      </p:sp>
      <p:sp>
        <p:nvSpPr>
          <p:cNvPr id="3" name="Espace réservé du contenu 2"/>
          <p:cNvSpPr>
            <a:spLocks noGrp="1"/>
          </p:cNvSpPr>
          <p:nvPr>
            <p:ph idx="1"/>
          </p:nvPr>
        </p:nvSpPr>
        <p:spPr/>
        <p:txBody>
          <a:bodyPr>
            <a:normAutofit fontScale="55000" lnSpcReduction="20000"/>
          </a:bodyPr>
          <a:lstStyle/>
          <a:p>
            <a:r>
              <a:rPr lang="en-US" dirty="0" smtClean="0"/>
              <a:t>1878: H. M. Stanley </a:t>
            </a:r>
            <a:r>
              <a:rPr lang="en-US" dirty="0" err="1" smtClean="0"/>
              <a:t>publie</a:t>
            </a:r>
            <a:r>
              <a:rPr lang="en-US" dirty="0" smtClean="0"/>
              <a:t> </a:t>
            </a:r>
            <a:r>
              <a:rPr lang="en-US" i="1" dirty="0" smtClean="0"/>
              <a:t>Through the Dark Continent or the Sources of the Nile around the Great Lakes of Equatorial Africa and down the Livingstone River to the Atlantic Ocean </a:t>
            </a:r>
            <a:r>
              <a:rPr lang="en-US" dirty="0" smtClean="0"/>
              <a:t>(</a:t>
            </a:r>
            <a:r>
              <a:rPr lang="en-US" dirty="0" err="1" smtClean="0"/>
              <a:t>Londres</a:t>
            </a:r>
            <a:r>
              <a:rPr lang="en-US" dirty="0" smtClean="0"/>
              <a:t>,  </a:t>
            </a:r>
            <a:r>
              <a:rPr lang="en-US" dirty="0" err="1" smtClean="0"/>
              <a:t>deux</a:t>
            </a:r>
            <a:r>
              <a:rPr lang="en-US" dirty="0" smtClean="0"/>
              <a:t> volumes). </a:t>
            </a:r>
            <a:r>
              <a:rPr lang="fr-FR" dirty="0" smtClean="0"/>
              <a:t>Il entre en contact avec Léopold II qui lui propose de prendre la tête du Comité d'Étude du Haut Congo (CÉHC), organisation commerciale dont les capitaux privés sont belges (le banquier Lambert), hollandais et anglais.</a:t>
            </a:r>
          </a:p>
          <a:p>
            <a:pPr>
              <a:buNone/>
            </a:pPr>
            <a:endParaRPr lang="fr-FR" dirty="0" smtClean="0"/>
          </a:p>
          <a:p>
            <a:r>
              <a:rPr lang="fr-FR" dirty="0" smtClean="0"/>
              <a:t>Les premières expéditions belges sous le drapeau de l'AIA et du CÉHC:</a:t>
            </a:r>
          </a:p>
          <a:p>
            <a:r>
              <a:rPr lang="fr-FR" dirty="0" smtClean="0"/>
              <a:t>- </a:t>
            </a:r>
            <a:r>
              <a:rPr lang="fr-FR" dirty="0" err="1" smtClean="0"/>
              <a:t>Crespel</a:t>
            </a:r>
            <a:r>
              <a:rPr lang="fr-FR" dirty="0" smtClean="0"/>
              <a:t>, </a:t>
            </a:r>
            <a:r>
              <a:rPr lang="fr-FR" dirty="0" err="1" smtClean="0"/>
              <a:t>Marno</a:t>
            </a:r>
            <a:r>
              <a:rPr lang="fr-FR" dirty="0" smtClean="0"/>
              <a:t>, </a:t>
            </a:r>
            <a:r>
              <a:rPr lang="fr-FR" dirty="0" err="1" smtClean="0"/>
              <a:t>Cambier</a:t>
            </a:r>
            <a:r>
              <a:rPr lang="fr-FR" dirty="0" smtClean="0"/>
              <a:t> (1877-79), qui fonda la station de </a:t>
            </a:r>
            <a:r>
              <a:rPr lang="fr-FR" dirty="0" err="1" smtClean="0"/>
              <a:t>Karema</a:t>
            </a:r>
            <a:r>
              <a:rPr lang="fr-FR" dirty="0" smtClean="0"/>
              <a:t>.</a:t>
            </a:r>
          </a:p>
          <a:p>
            <a:r>
              <a:rPr lang="fr-FR" dirty="0" smtClean="0"/>
              <a:t>- </a:t>
            </a:r>
            <a:r>
              <a:rPr lang="fr-FR" dirty="0" err="1" smtClean="0"/>
              <a:t>Popelin</a:t>
            </a:r>
            <a:r>
              <a:rPr lang="fr-FR" dirty="0" smtClean="0"/>
              <a:t>, Vanden </a:t>
            </a:r>
            <a:r>
              <a:rPr lang="fr-FR" dirty="0" err="1" smtClean="0"/>
              <a:t>Heuvel</a:t>
            </a:r>
            <a:r>
              <a:rPr lang="fr-FR" dirty="0" smtClean="0"/>
              <a:t> (1878-79).</a:t>
            </a:r>
          </a:p>
          <a:p>
            <a:r>
              <a:rPr lang="fr-FR" dirty="0" smtClean="0"/>
              <a:t>- Burdo, Roger, </a:t>
            </a:r>
            <a:r>
              <a:rPr lang="fr-FR" dirty="0" err="1" smtClean="0"/>
              <a:t>Candenhead</a:t>
            </a:r>
            <a:r>
              <a:rPr lang="fr-FR" dirty="0" smtClean="0"/>
              <a:t> (1880).</a:t>
            </a:r>
          </a:p>
          <a:p>
            <a:r>
              <a:rPr lang="fr-FR" dirty="0" smtClean="0"/>
              <a:t>- </a:t>
            </a:r>
            <a:r>
              <a:rPr lang="fr-FR" dirty="0" err="1" smtClean="0"/>
              <a:t>Ramaeckers</a:t>
            </a:r>
            <a:r>
              <a:rPr lang="fr-FR" dirty="0" smtClean="0"/>
              <a:t>, Becker, Burdo (1880).</a:t>
            </a:r>
          </a:p>
          <a:p>
            <a:r>
              <a:rPr lang="fr-FR" dirty="0" smtClean="0"/>
              <a:t>- </a:t>
            </a:r>
            <a:r>
              <a:rPr lang="fr-FR" dirty="0" err="1" smtClean="0"/>
              <a:t>Hanssen</a:t>
            </a:r>
            <a:r>
              <a:rPr lang="fr-FR" dirty="0" smtClean="0"/>
              <a:t> (1882).</a:t>
            </a:r>
          </a:p>
          <a:p>
            <a:r>
              <a:rPr lang="fr-FR" dirty="0" smtClean="0"/>
              <a:t>- </a:t>
            </a:r>
            <a:r>
              <a:rPr lang="fr-FR" dirty="0" err="1" smtClean="0"/>
              <a:t>Storms</a:t>
            </a:r>
            <a:r>
              <a:rPr lang="fr-FR" dirty="0" smtClean="0"/>
              <a:t> fonde la mission de </a:t>
            </a:r>
            <a:r>
              <a:rPr lang="fr-FR" dirty="0" err="1" smtClean="0"/>
              <a:t>Mpala</a:t>
            </a:r>
            <a:r>
              <a:rPr lang="fr-FR" dirty="0" smtClean="0"/>
              <a:t> (1882).</a:t>
            </a:r>
          </a:p>
          <a:p>
            <a:r>
              <a:rPr lang="fr-FR" dirty="0" smtClean="0"/>
              <a:t>- Mission du Dr </a:t>
            </a:r>
            <a:r>
              <a:rPr lang="fr-FR" dirty="0" err="1" smtClean="0"/>
              <a:t>Chavanne</a:t>
            </a:r>
            <a:r>
              <a:rPr lang="fr-FR" dirty="0" smtClean="0"/>
              <a:t> commanditée par l'Institut National de Géographie.</a:t>
            </a:r>
          </a:p>
          <a:p>
            <a:r>
              <a:rPr lang="fr-FR" dirty="0" smtClean="0"/>
              <a:t>- Wissmann, Wolff, </a:t>
            </a:r>
            <a:r>
              <a:rPr lang="fr-FR" dirty="0" err="1" smtClean="0"/>
              <a:t>von</a:t>
            </a:r>
            <a:r>
              <a:rPr lang="fr-FR" dirty="0" smtClean="0"/>
              <a:t> François et Mueller (1883).</a:t>
            </a:r>
          </a:p>
          <a:p>
            <a:r>
              <a:rPr lang="fr-FR" dirty="0" smtClean="0"/>
              <a:t>Les comités français et allemands de l'AIA organisèrent pour leur part et respectivement deux et une missions.</a:t>
            </a:r>
          </a:p>
          <a:p>
            <a:r>
              <a:rPr lang="fr-FR" dirty="0" smtClean="0"/>
              <a:t>Sur les missions belges, voir Ch. de </a:t>
            </a:r>
            <a:r>
              <a:rPr lang="fr-FR" dirty="0" err="1" smtClean="0"/>
              <a:t>Martrin</a:t>
            </a:r>
            <a:r>
              <a:rPr lang="fr-FR" dirty="0" smtClean="0"/>
              <a:t> </a:t>
            </a:r>
            <a:r>
              <a:rPr lang="fr-FR" dirty="0" err="1" smtClean="0"/>
              <a:t>Donos</a:t>
            </a:r>
            <a:r>
              <a:rPr lang="fr-FR" dirty="0" smtClean="0"/>
              <a:t> et A. Burdo 1886.</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Art, </a:t>
            </a:r>
            <a:r>
              <a:rPr lang="fr-FR" sz="1800" dirty="0" smtClean="0"/>
              <a:t>exploration</a:t>
            </a:r>
            <a:r>
              <a:rPr lang="fr-FR" sz="1600" dirty="0" smtClean="0"/>
              <a:t> et contrôle du territoire : « les explorateurs-</a:t>
            </a:r>
            <a:r>
              <a:rPr lang="fr-FR" sz="1600" dirty="0" err="1" smtClean="0"/>
              <a:t>croquistes</a:t>
            </a:r>
            <a:r>
              <a:rPr lang="fr-FR" sz="1600" dirty="0" smtClean="0"/>
              <a:t> »</a:t>
            </a:r>
            <a:br>
              <a:rPr lang="fr-FR" sz="1600" dirty="0" smtClean="0"/>
            </a:br>
            <a:r>
              <a:rPr lang="fr-FR" sz="1600" dirty="0" smtClean="0"/>
              <a:t>(Collection MRAC  Tervuren)</a:t>
            </a:r>
            <a:endParaRPr lang="fr-FR" sz="1600" dirty="0"/>
          </a:p>
        </p:txBody>
      </p:sp>
      <p:pic>
        <p:nvPicPr>
          <p:cNvPr id="1026" name="Picture 2" descr="C:\Users\Marc\AppData\Local\Microsoft\Windows\Temporary Internet Files\Content.Outlook\N3MR7LW4\HO 0 1 3095_DIA_01 (2).jpg"/>
          <p:cNvPicPr>
            <a:picLocks noGrp="1" noChangeAspect="1" noChangeArrowheads="1"/>
          </p:cNvPicPr>
          <p:nvPr>
            <p:ph idx="1"/>
          </p:nvPr>
        </p:nvPicPr>
        <p:blipFill>
          <a:blip r:embed="rId2" cstate="print"/>
          <a:srcRect/>
          <a:stretch>
            <a:fillRect/>
          </a:stretch>
        </p:blipFill>
        <p:spPr bwMode="auto">
          <a:xfrm>
            <a:off x="1071886" y="1600200"/>
            <a:ext cx="7000227" cy="47085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143000"/>
          </a:xfrm>
        </p:spPr>
        <p:txBody>
          <a:bodyPr>
            <a:normAutofit/>
          </a:bodyPr>
          <a:lstStyle/>
          <a:p>
            <a:r>
              <a:rPr lang="fr-FR" sz="1800" dirty="0" smtClean="0"/>
              <a:t>La carte : Supplément au Mouvement géographique 1886 (</a:t>
            </a:r>
            <a:r>
              <a:rPr lang="fr-FR" sz="1800" dirty="0" err="1" smtClean="0"/>
              <a:t>Wauters</a:t>
            </a:r>
            <a:r>
              <a:rPr lang="fr-FR" sz="1800" dirty="0" smtClean="0"/>
              <a:t>)</a:t>
            </a:r>
            <a:endParaRPr lang="fr-FR" sz="1800" dirty="0"/>
          </a:p>
        </p:txBody>
      </p:sp>
      <p:sp>
        <p:nvSpPr>
          <p:cNvPr id="3" name="Espace réservé du contenu 2"/>
          <p:cNvSpPr>
            <a:spLocks noGrp="1"/>
          </p:cNvSpPr>
          <p:nvPr>
            <p:ph idx="1"/>
          </p:nvPr>
        </p:nvSpPr>
        <p:spPr/>
        <p:txBody>
          <a:bodyPr/>
          <a:lstStyle/>
          <a:p>
            <a:endParaRPr lang="fr-FR"/>
          </a:p>
        </p:txBody>
      </p:sp>
      <p:pic>
        <p:nvPicPr>
          <p:cNvPr id="4" name="Picture 2" descr="C:\Users\Marc\AppData\Local\Microsoft\Windows\Temporary Internet Files\Content.Outlook\N3MR7LW4\HO 1946 1058 2_PRO_01.jpg"/>
          <p:cNvPicPr>
            <a:picLocks noChangeAspect="1" noChangeArrowheads="1"/>
          </p:cNvPicPr>
          <p:nvPr/>
        </p:nvPicPr>
        <p:blipFill>
          <a:blip r:embed="rId2" cstate="print"/>
          <a:srcRect/>
          <a:stretch>
            <a:fillRect/>
          </a:stretch>
        </p:blipFill>
        <p:spPr bwMode="auto">
          <a:xfrm>
            <a:off x="755576" y="1556792"/>
            <a:ext cx="7272808" cy="46805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L’ethnologie (Chef </a:t>
            </a:r>
            <a:r>
              <a:rPr lang="fr-FR" sz="1800" dirty="0" err="1" smtClean="0"/>
              <a:t>Tungura</a:t>
            </a:r>
            <a:r>
              <a:rPr lang="fr-FR" sz="1800" dirty="0" smtClean="0"/>
              <a:t> </a:t>
            </a:r>
            <a:r>
              <a:rPr lang="fr-FR" sz="1800" dirty="0" err="1" smtClean="0"/>
              <a:t>Tubali</a:t>
            </a:r>
            <a:r>
              <a:rPr lang="fr-FR" sz="1800" dirty="0" smtClean="0"/>
              <a:t>, Expédition </a:t>
            </a:r>
            <a:r>
              <a:rPr lang="fr-FR" sz="1800" dirty="0" err="1" smtClean="0"/>
              <a:t>Hutereau</a:t>
            </a:r>
            <a:r>
              <a:rPr lang="fr-FR" sz="1800" dirty="0" smtClean="0"/>
              <a:t> </a:t>
            </a:r>
            <a:r>
              <a:rPr lang="fr-FR" sz="1800" dirty="0" err="1" smtClean="0"/>
              <a:t>Uele</a:t>
            </a:r>
            <a:r>
              <a:rPr lang="fr-FR" sz="1800" dirty="0" smtClean="0"/>
              <a:t> </a:t>
            </a:r>
            <a:r>
              <a:rPr lang="fr-FR" sz="1800" dirty="0" err="1" smtClean="0"/>
              <a:t>Ubangui</a:t>
            </a:r>
            <a:r>
              <a:rPr lang="fr-FR" sz="1800" dirty="0" smtClean="0"/>
              <a:t>, 1911,  10 000 objets récoltés )</a:t>
            </a:r>
            <a:endParaRPr lang="fr-FR" sz="1800" dirty="0"/>
          </a:p>
        </p:txBody>
      </p:sp>
      <p:pic>
        <p:nvPicPr>
          <p:cNvPr id="2050" name="Picture 2" descr="C:\Users\Marc\AppData\Local\Microsoft\Windows\Temporary Internet Files\Content.Outlook\N3MR7LW4\AP 0 0 15328_NEG_01.jpg"/>
          <p:cNvPicPr>
            <a:picLocks noGrp="1" noChangeAspect="1" noChangeArrowheads="1"/>
          </p:cNvPicPr>
          <p:nvPr>
            <p:ph idx="1"/>
          </p:nvPr>
        </p:nvPicPr>
        <p:blipFill>
          <a:blip r:embed="rId2" cstate="print"/>
          <a:srcRect/>
          <a:stretch>
            <a:fillRect/>
          </a:stretch>
        </p:blipFill>
        <p:spPr bwMode="auto">
          <a:xfrm>
            <a:off x="2339752" y="1613903"/>
            <a:ext cx="4248472" cy="49318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L’exploitation : Inauguration du Chemin de fer Matadi-Léopoldville (1898, </a:t>
            </a:r>
            <a:r>
              <a:rPr lang="fr-FR" sz="1800" dirty="0" err="1" smtClean="0"/>
              <a:t>Herzekiah</a:t>
            </a:r>
            <a:r>
              <a:rPr lang="fr-FR" sz="1800" dirty="0" smtClean="0"/>
              <a:t> André </a:t>
            </a:r>
            <a:r>
              <a:rPr lang="fr-FR" sz="1800" dirty="0" err="1" smtClean="0"/>
              <a:t>Shanu</a:t>
            </a:r>
            <a:r>
              <a:rPr lang="fr-FR" sz="1800" dirty="0" smtClean="0"/>
              <a:t>)</a:t>
            </a:r>
            <a:endParaRPr lang="fr-FR" sz="1800" dirty="0"/>
          </a:p>
        </p:txBody>
      </p:sp>
      <p:sp>
        <p:nvSpPr>
          <p:cNvPr id="3" name="Espace réservé du contenu 2"/>
          <p:cNvSpPr>
            <a:spLocks noGrp="1"/>
          </p:cNvSpPr>
          <p:nvPr>
            <p:ph idx="1"/>
          </p:nvPr>
        </p:nvSpPr>
        <p:spPr/>
        <p:txBody>
          <a:bodyPr/>
          <a:lstStyle/>
          <a:p>
            <a:endParaRPr lang="fr-FR" dirty="0"/>
          </a:p>
        </p:txBody>
      </p:sp>
      <p:pic>
        <p:nvPicPr>
          <p:cNvPr id="4" name="Picture 2" descr="C:\Users\Marc\AppData\Local\Microsoft\Windows\Temporary Internet Files\Content.Outlook\N3MR7LW4\AP 0 0 28537_PHOTO_01.jpg"/>
          <p:cNvPicPr>
            <a:picLocks noChangeAspect="1" noChangeArrowheads="1"/>
          </p:cNvPicPr>
          <p:nvPr/>
        </p:nvPicPr>
        <p:blipFill>
          <a:blip r:embed="rId2" cstate="print"/>
          <a:srcRect/>
          <a:stretch>
            <a:fillRect/>
          </a:stretch>
        </p:blipFill>
        <p:spPr bwMode="auto">
          <a:xfrm>
            <a:off x="539552" y="1412776"/>
            <a:ext cx="8208912" cy="496855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Triple conquête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territoire africain : une seule colonie à l’échelle d’un sous-continent + deux mandats de la SN  (Ruanda-Urundi) : un matériau inouï!</a:t>
            </a:r>
          </a:p>
          <a:p>
            <a:r>
              <a:rPr lang="fr-FR" dirty="0" smtClean="0"/>
              <a:t>La place dans l’Europe impériale via la reconnaissance d’une science géographique et coloniale belge</a:t>
            </a:r>
          </a:p>
          <a:p>
            <a:pPr lvl="1"/>
            <a:r>
              <a:rPr lang="fr-FR" dirty="0" smtClean="0"/>
              <a:t>Produire, contrôler et diffuser les connaissances relatives à l’espace congolais (Congrès, Revues et Collections coloniales) : le double réseau</a:t>
            </a:r>
          </a:p>
          <a:p>
            <a:pPr lvl="1"/>
            <a:r>
              <a:rPr lang="fr-FR" dirty="0" smtClean="0"/>
              <a:t>L’obsession encyclopédique (Heyse assistant de  </a:t>
            </a:r>
            <a:r>
              <a:rPr lang="fr-FR" dirty="0" err="1" smtClean="0"/>
              <a:t>Wauters</a:t>
            </a:r>
            <a:r>
              <a:rPr lang="fr-FR" dirty="0" smtClean="0"/>
              <a:t>)</a:t>
            </a:r>
          </a:p>
          <a:p>
            <a:pPr lvl="1">
              <a:buNone/>
            </a:pPr>
            <a:endParaRPr lang="fr-FR" dirty="0" smtClean="0"/>
          </a:p>
          <a:p>
            <a:r>
              <a:rPr lang="fr-FR" dirty="0" smtClean="0"/>
              <a:t>Une position scientifique dans l’université</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5084763"/>
            <a:ext cx="8353425" cy="936625"/>
          </a:xfrm>
        </p:spPr>
        <p:txBody>
          <a:bodyPr>
            <a:normAutofit/>
          </a:bodyPr>
          <a:lstStyle/>
          <a:p>
            <a:pPr eaLnBrk="1" hangingPunct="1">
              <a:defRPr/>
            </a:pPr>
            <a:r>
              <a:rPr lang="fr-BE" dirty="0" smtClean="0"/>
              <a:t>http://www.polesud.ulg.ac.be/</a:t>
            </a:r>
            <a:endParaRPr lang="fr-BE" dirty="0"/>
          </a:p>
        </p:txBody>
      </p:sp>
      <p:pic>
        <p:nvPicPr>
          <p:cNvPr id="8195" name="Picture 2" descr="C:\Documents and Settings\marie\Mes documents\Mes images\Polesud.jpg"/>
          <p:cNvPicPr>
            <a:picLocks noGrp="1" noChangeAspect="1" noChangeArrowheads="1"/>
          </p:cNvPicPr>
          <p:nvPr>
            <p:ph idx="1"/>
          </p:nvPr>
        </p:nvPicPr>
        <p:blipFill>
          <a:blip r:embed="rId2" cstate="print"/>
          <a:stretch>
            <a:fillRect/>
          </a:stretch>
        </p:blipFill>
        <p:spPr>
          <a:xfrm>
            <a:off x="4214552" y="1268761"/>
            <a:ext cx="3093752" cy="3043150"/>
          </a:xfrm>
          <a:noFill/>
        </p:spPr>
      </p:pic>
      <p:sp>
        <p:nvSpPr>
          <p:cNvPr id="4" name="Espace réservé du numéro de diapositive 3"/>
          <p:cNvSpPr>
            <a:spLocks noGrp="1"/>
          </p:cNvSpPr>
          <p:nvPr>
            <p:ph type="sldNum" sz="quarter" idx="12"/>
          </p:nvPr>
        </p:nvSpPr>
        <p:spPr/>
        <p:txBody>
          <a:bodyPr/>
          <a:lstStyle/>
          <a:p>
            <a:pPr>
              <a:defRPr/>
            </a:pPr>
            <a:fld id="{38D16188-EA94-4F94-8535-ED74EE32F471}" type="slidenum">
              <a:rPr lang="fr-FR" smtClean="0"/>
              <a:pPr>
                <a:defRPr/>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Une relative discrétion géographique dans la construction du champ colonial savant proprement dit</a:t>
            </a:r>
            <a:endParaRPr lang="fr-FR" sz="1800" dirty="0"/>
          </a:p>
        </p:txBody>
      </p:sp>
      <p:sp>
        <p:nvSpPr>
          <p:cNvPr id="3" name="Espace réservé du contenu 2"/>
          <p:cNvSpPr>
            <a:spLocks noGrp="1"/>
          </p:cNvSpPr>
          <p:nvPr>
            <p:ph idx="1"/>
          </p:nvPr>
        </p:nvSpPr>
        <p:spPr/>
        <p:txBody>
          <a:bodyPr>
            <a:normAutofit fontScale="77500" lnSpcReduction="20000"/>
          </a:bodyPr>
          <a:lstStyle/>
          <a:p>
            <a:r>
              <a:rPr lang="fr-FR" dirty="0" smtClean="0"/>
              <a:t>De la carte au Code!</a:t>
            </a:r>
          </a:p>
          <a:p>
            <a:r>
              <a:rPr lang="fr-FR" dirty="0" smtClean="0"/>
              <a:t>L’échec du projet l’école mondiale de colonisation</a:t>
            </a:r>
          </a:p>
          <a:p>
            <a:r>
              <a:rPr lang="fr-FR" dirty="0" smtClean="0"/>
              <a:t>L’échec relatif de l’enquête ethnographique mondiale et la « perte » de l’ethnologie</a:t>
            </a:r>
          </a:p>
          <a:p>
            <a:r>
              <a:rPr lang="fr-FR" dirty="0" smtClean="0"/>
              <a:t>1908-1930 : les institutions impériales « multidisciplinaires » :  Société d’études coloniales, IRCB, ICI, Congrès Colonial , IRSAC, ...</a:t>
            </a:r>
          </a:p>
          <a:p>
            <a:r>
              <a:rPr lang="fr-FR" dirty="0" smtClean="0"/>
              <a:t>Des nouveaux personnages : Juristes, missionnaire savants, médecins tropicaux, « super-ingénieurs »  et « agronomes-gendarmes» au devant de la scène coloniale</a:t>
            </a:r>
          </a:p>
          <a:p>
            <a:r>
              <a:rPr lang="fr-FR" dirty="0" smtClean="0"/>
              <a:t>L’Héroïsme en chambre cède le pas à la pédagogie scolaire  : la géo à l’école!</a:t>
            </a:r>
          </a:p>
          <a:p>
            <a:r>
              <a:rPr lang="fr-FR" dirty="0" smtClean="0"/>
              <a:t>L’extraordinaire succès des expositions coloniales (Tervuren 1897 , 1,600 000 de visiteurs pour 7,000 </a:t>
            </a:r>
            <a:r>
              <a:rPr lang="fr-FR" dirty="0" err="1" smtClean="0"/>
              <a:t>000</a:t>
            </a:r>
            <a:r>
              <a:rPr lang="fr-FR" dirty="0" smtClean="0"/>
              <a:t> de Belges!)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géographie entre à l’université</a:t>
            </a:r>
            <a:endParaRPr lang="fr-FR" dirty="0"/>
          </a:p>
        </p:txBody>
      </p:sp>
      <p:sp>
        <p:nvSpPr>
          <p:cNvPr id="3" name="Espace réservé du contenu 2"/>
          <p:cNvSpPr>
            <a:spLocks noGrp="1"/>
          </p:cNvSpPr>
          <p:nvPr>
            <p:ph idx="1"/>
          </p:nvPr>
        </p:nvSpPr>
        <p:spPr/>
        <p:txBody>
          <a:bodyPr/>
          <a:lstStyle/>
          <a:p>
            <a:r>
              <a:rPr lang="fr-FR" dirty="0" smtClean="0"/>
              <a:t>... Dans les facultés de sciences!</a:t>
            </a:r>
          </a:p>
          <a:p>
            <a:r>
              <a:rPr lang="fr-FR" dirty="0" smtClean="0"/>
              <a:t>Dans la « classe des sciences naturelles » à l’IRCB!</a:t>
            </a:r>
          </a:p>
          <a:p>
            <a:r>
              <a:rPr lang="fr-FR" dirty="0" smtClean="0"/>
              <a:t>Un patrimoine (Tervuren mais pas seulement) et des traditions universitaires (nouvelle cartographie du Congo à l’UCL)</a:t>
            </a:r>
          </a:p>
          <a:p>
            <a:pPr marL="548640" lvl="1" indent="-411480">
              <a:buClr>
                <a:schemeClr val="tx1">
                  <a:shade val="95000"/>
                </a:schemeClr>
              </a:buClr>
              <a:buSzPct val="65000"/>
              <a:buFont typeface="Wingdings 2"/>
              <a:buChar char=""/>
            </a:pPr>
            <a:r>
              <a:rPr lang="fr-FR" dirty="0" smtClean="0"/>
              <a:t>Des connexions internationales  : pour la France Gourou, Nicolaï, Bruneau, Pain, </a:t>
            </a:r>
            <a:r>
              <a:rPr lang="fr-FR" dirty="0" err="1" smtClean="0"/>
              <a:t>Pourtier</a:t>
            </a:r>
            <a:r>
              <a:rPr lang="fr-FR" dirty="0" smtClean="0"/>
              <a:t>  : de la géographie  humaine coloniale au développement</a:t>
            </a:r>
          </a:p>
          <a:p>
            <a:endParaRPr lang="fr-FR" dirty="0" smtClean="0"/>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De l’âge d’or des sciences coloniales à la « colonisation de développement » 1950-60</a:t>
            </a:r>
            <a:endParaRPr lang="fr-FR" sz="1800" dirty="0"/>
          </a:p>
        </p:txBody>
      </p:sp>
      <p:pic>
        <p:nvPicPr>
          <p:cNvPr id="1026" name="Picture 2" descr="C:\Users\Marc\Pictures\Sans titre-Numérisation-01.jpg"/>
          <p:cNvPicPr>
            <a:picLocks noGrp="1" noChangeAspect="1" noChangeArrowheads="1"/>
          </p:cNvPicPr>
          <p:nvPr>
            <p:ph idx="1"/>
          </p:nvPr>
        </p:nvPicPr>
        <p:blipFill>
          <a:blip r:embed="rId2" cstate="print"/>
          <a:srcRect/>
          <a:stretch>
            <a:fillRect/>
          </a:stretch>
        </p:blipFill>
        <p:spPr bwMode="auto">
          <a:xfrm>
            <a:off x="2123728" y="1600200"/>
            <a:ext cx="5328591" cy="47085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229200"/>
            <a:ext cx="8183880" cy="805840"/>
          </a:xfrm>
        </p:spPr>
        <p:txBody>
          <a:bodyPr>
            <a:normAutofit fontScale="90000"/>
          </a:bodyPr>
          <a:lstStyle/>
          <a:p>
            <a:r>
              <a:rPr lang="fr-BE" dirty="0" smtClean="0"/>
              <a:t>Des chiffres... un patrimoine...?</a:t>
            </a:r>
            <a:endParaRPr lang="fr-BE" dirty="0"/>
          </a:p>
        </p:txBody>
      </p:sp>
      <p:sp>
        <p:nvSpPr>
          <p:cNvPr id="3" name="Espace réservé du contenu 2"/>
          <p:cNvSpPr>
            <a:spLocks noGrp="1"/>
          </p:cNvSpPr>
          <p:nvPr>
            <p:ph idx="1"/>
          </p:nvPr>
        </p:nvSpPr>
        <p:spPr>
          <a:xfrm>
            <a:off x="502920" y="530352"/>
            <a:ext cx="8183880" cy="4050776"/>
          </a:xfrm>
        </p:spPr>
        <p:txBody>
          <a:bodyPr/>
          <a:lstStyle/>
          <a:p>
            <a:r>
              <a:rPr lang="fr-BE" sz="2000" dirty="0" smtClean="0"/>
              <a:t>500 chercheurs professionnels actifs au Congo en 1959!</a:t>
            </a:r>
          </a:p>
          <a:p>
            <a:r>
              <a:rPr lang="fr-BE" sz="2000" dirty="0" smtClean="0"/>
              <a:t>40 sociologues, anthropologues ... au Katanga sur des problématiques dites de développement en 1958!</a:t>
            </a:r>
          </a:p>
          <a:p>
            <a:r>
              <a:rPr lang="fr-BE" sz="2000" dirty="0" smtClean="0"/>
              <a:t>Le centre scientifique belge le plus visité par des savants étrangers dans les années 50 :  l’</a:t>
            </a:r>
            <a:r>
              <a:rPr lang="fr-BE" sz="2000" dirty="0" err="1" smtClean="0"/>
              <a:t>Inéac</a:t>
            </a:r>
            <a:r>
              <a:rPr lang="fr-BE" sz="2000" dirty="0" smtClean="0"/>
              <a:t> au Congo...</a:t>
            </a:r>
          </a:p>
          <a:p>
            <a:r>
              <a:rPr lang="fr-BE" sz="2000" dirty="0" smtClean="0"/>
              <a:t>Le plus grand musée colonial consacré à l’Afrique centrale à Tervuren, un patrimoine en sciences linguistique africaines énorme...!!</a:t>
            </a:r>
          </a:p>
          <a:p>
            <a:r>
              <a:rPr lang="fr-BE" sz="2000" dirty="0" smtClean="0"/>
              <a:t>Des choses, des chiffres, un patrimoine africaniste qui se veut objectif, universel, définitif, offert pour le.... développement, oui mais</a:t>
            </a:r>
            <a:r>
              <a:rPr lang="fr-BE" sz="2400" dirty="0" smtClean="0"/>
              <a:t>....</a:t>
            </a:r>
            <a:endParaRPr lang="fr-BE" sz="24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Marc\Desktop\RDC  2010\Octobre 2010 50ième et remise doc\Nouveau dossier\couv_invention.jpg"/>
          <p:cNvPicPr>
            <a:picLocks noGrp="1" noChangeAspect="1" noChangeArrowheads="1"/>
          </p:cNvPicPr>
          <p:nvPr>
            <p:ph idx="1"/>
          </p:nvPr>
        </p:nvPicPr>
        <p:blipFill>
          <a:blip r:embed="rId2" cstate="print"/>
          <a:stretch>
            <a:fillRect/>
          </a:stretch>
        </p:blipFill>
        <p:spPr>
          <a:xfrm>
            <a:off x="2339752" y="332656"/>
            <a:ext cx="4824535" cy="5976069"/>
          </a:xfrm>
          <a:noFill/>
          <a:ln>
            <a:solidFill>
              <a:schemeClr val="accent1"/>
            </a:solidFill>
          </a:ln>
        </p:spPr>
      </p:pic>
      <p:sp>
        <p:nvSpPr>
          <p:cNvPr id="3" name="Espace réservé du numéro de diapositive 2"/>
          <p:cNvSpPr>
            <a:spLocks noGrp="1"/>
          </p:cNvSpPr>
          <p:nvPr>
            <p:ph type="sldNum" sz="quarter" idx="12"/>
          </p:nvPr>
        </p:nvSpPr>
        <p:spPr/>
        <p:txBody>
          <a:bodyPr/>
          <a:lstStyle/>
          <a:p>
            <a:pPr>
              <a:defRPr/>
            </a:pPr>
            <a:fld id="{38D16188-EA94-4F94-8535-ED74EE32F471}" type="slidenum">
              <a:rPr lang="fr-FR" smtClean="0"/>
              <a:pPr>
                <a:defRPr/>
              </a:pPr>
              <a:t>3</a:t>
            </a:fld>
            <a:endParaRPr lang="fr-F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histoire de sociologue!</a:t>
            </a:r>
            <a:endParaRPr lang="fr-FR" dirty="0"/>
          </a:p>
        </p:txBody>
      </p:sp>
      <p:sp>
        <p:nvSpPr>
          <p:cNvPr id="3" name="Espace réservé du contenu 2"/>
          <p:cNvSpPr>
            <a:spLocks noGrp="1"/>
          </p:cNvSpPr>
          <p:nvPr>
            <p:ph idx="1"/>
          </p:nvPr>
        </p:nvSpPr>
        <p:spPr>
          <a:xfrm>
            <a:off x="502920" y="530352"/>
            <a:ext cx="8183880" cy="5850976"/>
          </a:xfrm>
        </p:spPr>
        <p:txBody>
          <a:bodyPr>
            <a:normAutofit/>
          </a:bodyPr>
          <a:lstStyle/>
          <a:p>
            <a:pPr>
              <a:buNone/>
            </a:pPr>
            <a:endParaRPr lang="fr-FR" sz="2400" dirty="0" smtClean="0"/>
          </a:p>
          <a:p>
            <a:pPr>
              <a:buNone/>
            </a:pPr>
            <a:endParaRPr lang="fr-FR" sz="2400" dirty="0" smtClean="0"/>
          </a:p>
          <a:p>
            <a:pPr>
              <a:buNone/>
            </a:pPr>
            <a:r>
              <a:rPr lang="fr-FR" sz="2400" dirty="0" smtClean="0"/>
              <a:t>Au départ...</a:t>
            </a:r>
          </a:p>
          <a:p>
            <a:pPr>
              <a:buNone/>
            </a:pPr>
            <a:r>
              <a:rPr lang="fr-FR" sz="2400" dirty="0" smtClean="0"/>
              <a:t>	 - mettre au défi le permanent « futur-présent » des sciences du développement (en crise très profonde à la fin du XX siècle) et leur amnésie postcoloniale </a:t>
            </a:r>
          </a:p>
          <a:p>
            <a:pPr>
              <a:buNone/>
            </a:pPr>
            <a:r>
              <a:rPr lang="fr-FR" sz="2400" dirty="0" smtClean="0"/>
              <a:t>	- mettre en débat la légitimité « universelle » des productions savantes à travers un sorte de « matérialisme institutionnel » plutôt qu’une critique idéologique</a:t>
            </a:r>
          </a:p>
          <a:p>
            <a:pPr>
              <a:buNone/>
            </a:pPr>
            <a:r>
              <a:rPr lang="fr-FR" sz="2400" dirty="0" smtClean="0"/>
              <a:t>	- interroger l’efficacité propre et ambivalente des productions scientifiques dans la culture impériale et la subordination culturelle coloniale et postcoloniale </a:t>
            </a:r>
            <a:endParaRPr lang="fr-FR" sz="2400" dirty="0"/>
          </a:p>
        </p:txBody>
      </p:sp>
      <p:sp>
        <p:nvSpPr>
          <p:cNvPr id="4" name="Espace réservé du numéro de diapositive 3"/>
          <p:cNvSpPr>
            <a:spLocks noGrp="1"/>
          </p:cNvSpPr>
          <p:nvPr>
            <p:ph type="sldNum" sz="quarter" idx="12"/>
          </p:nvPr>
        </p:nvSpPr>
        <p:spPr/>
        <p:txBody>
          <a:bodyPr/>
          <a:lstStyle/>
          <a:p>
            <a:pPr>
              <a:defRPr/>
            </a:pPr>
            <a:fld id="{38D16188-EA94-4F94-8535-ED74EE32F471}" type="slidenum">
              <a:rPr lang="fr-FR" smtClean="0"/>
              <a:pPr>
                <a:defRPr/>
              </a:pPr>
              <a:t>4</a:t>
            </a:fld>
            <a:endParaRPr lang="fr-F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Trois idées pour aborder un colonialisme « exotique »</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Une vocation coloniale tardive (1876-1885), impromptue, exclusivement africaine!</a:t>
            </a:r>
          </a:p>
          <a:p>
            <a:pPr lvl="1"/>
            <a:r>
              <a:rPr lang="fr-FR" sz="2500" dirty="0" smtClean="0"/>
              <a:t>Un raccourci saisissant du colonialisme « moderne »  au  « cœur des ténèbres » (affaires, civilisation, développement, race)</a:t>
            </a:r>
          </a:p>
          <a:p>
            <a:pPr lvl="1"/>
            <a:r>
              <a:rPr lang="fr-FR" sz="2500" dirty="0" smtClean="0"/>
              <a:t>Ambivalence jamais démentie  Roi géniteur, Roi monstrueux, devoir d’expansion nationale, devoir de « reprise »</a:t>
            </a:r>
          </a:p>
          <a:p>
            <a:pPr lvl="1"/>
            <a:r>
              <a:rPr lang="fr-FR" sz="2500" dirty="0" smtClean="0"/>
              <a:t>Capitalisme moderne, raison scientifique et  existence nationale</a:t>
            </a:r>
          </a:p>
          <a:p>
            <a:pPr lvl="1"/>
            <a:r>
              <a:rPr lang="fr-FR" sz="2500" dirty="0" smtClean="0"/>
              <a:t>Une colonie catholique en devenir?</a:t>
            </a:r>
          </a:p>
          <a:p>
            <a:pPr>
              <a:buNone/>
            </a:pPr>
            <a:endParaRPr lang="fr-FR" dirty="0" smtClean="0"/>
          </a:p>
          <a:p>
            <a:r>
              <a:rPr lang="fr-FR" dirty="0" smtClean="0"/>
              <a:t>Tout savoir relatif à « l’outre-mer » produit et construit dans un champ colonial savant ad-hoc édifié entre 1885 et 1930 au cœur du pouvoir colonial</a:t>
            </a:r>
          </a:p>
          <a:p>
            <a:pPr lvl="1"/>
            <a:r>
              <a:rPr lang="fr-FR" sz="2500" dirty="0" smtClean="0"/>
              <a:t>Des sciences coloniales à proprement parler (double vocation)</a:t>
            </a:r>
          </a:p>
          <a:p>
            <a:pPr lvl="1"/>
            <a:r>
              <a:rPr lang="fr-FR" sz="2500" dirty="0" smtClean="0"/>
              <a:t>Terrain  africain et Métropole : des dispositifs très « productifs » dès 1878 : » les  réalisateurs »</a:t>
            </a:r>
          </a:p>
          <a:p>
            <a:pPr lvl="1"/>
            <a:r>
              <a:rPr lang="fr-FR" sz="2500" dirty="0" smtClean="0"/>
              <a:t>Un matériau gigantesque : 85x la Belgique, 250 groupes ethniques, un bassin fluvial exceptionnel,  seconde forêt tropicale etc...</a:t>
            </a:r>
          </a:p>
          <a:p>
            <a:pPr lvl="1"/>
            <a:endParaRPr lang="fr-FR" dirty="0" smtClean="0"/>
          </a:p>
          <a:p>
            <a:r>
              <a:rPr lang="fr-FR" dirty="0" smtClean="0"/>
              <a:t>La géographie belge et le Congo (R-U)</a:t>
            </a:r>
          </a:p>
          <a:p>
            <a:pPr lvl="1"/>
            <a:r>
              <a:rPr lang="fr-FR" sz="2500" dirty="0" smtClean="0"/>
              <a:t>Opportunité et opportunisme : des Sociétés géographiques au </a:t>
            </a:r>
            <a:r>
              <a:rPr lang="fr-FR" sz="2500" i="1" dirty="0" smtClean="0"/>
              <a:t>Mouvement géographique</a:t>
            </a:r>
          </a:p>
          <a:p>
            <a:pPr lvl="1"/>
            <a:r>
              <a:rPr lang="fr-FR" sz="2500" dirty="0" smtClean="0"/>
              <a:t>Triple conquête : le territoire, l’opinion, l’université (1900)</a:t>
            </a:r>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 l’</a:t>
            </a:r>
            <a:r>
              <a:rPr lang="fr-FR" dirty="0" err="1" smtClean="0"/>
              <a:t>excogitation</a:t>
            </a:r>
            <a:r>
              <a:rPr lang="fr-FR" dirty="0" smtClean="0"/>
              <a:t> » léopoldienne à la colonie belge </a:t>
            </a:r>
            <a:endParaRPr lang="fr-FR" dirty="0"/>
          </a:p>
        </p:txBody>
      </p:sp>
      <p:sp>
        <p:nvSpPr>
          <p:cNvPr id="3" name="Espace réservé du contenu 2"/>
          <p:cNvSpPr>
            <a:spLocks noGrp="1"/>
          </p:cNvSpPr>
          <p:nvPr>
            <p:ph idx="1"/>
          </p:nvPr>
        </p:nvSpPr>
        <p:spPr/>
        <p:txBody>
          <a:bodyPr/>
          <a:lstStyle/>
          <a:p>
            <a:endParaRPr lang="fr-FR" dirty="0"/>
          </a:p>
        </p:txBody>
      </p:sp>
      <p:sp>
        <p:nvSpPr>
          <p:cNvPr id="4" name="Titre 1"/>
          <p:cNvSpPr txBox="1">
            <a:spLocks/>
          </p:cNvSpPr>
          <p:nvPr/>
        </p:nvSpPr>
        <p:spPr>
          <a:xfrm>
            <a:off x="457200" y="274638"/>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 name="Espace réservé du contenu 2"/>
          <p:cNvSpPr txBox="1">
            <a:spLocks/>
          </p:cNvSpPr>
          <p:nvPr/>
        </p:nvSpPr>
        <p:spPr>
          <a:xfrm>
            <a:off x="457200" y="1600200"/>
            <a:ext cx="82296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Marc\Pictures\HP.2004.6.4-2.jpg"/>
          <p:cNvPicPr>
            <a:picLocks noChangeAspect="1" noChangeArrowheads="1"/>
          </p:cNvPicPr>
          <p:nvPr/>
        </p:nvPicPr>
        <p:blipFill>
          <a:blip r:embed="rId2" cstate="print"/>
          <a:srcRect/>
          <a:stretch>
            <a:fillRect/>
          </a:stretch>
        </p:blipFill>
        <p:spPr bwMode="auto">
          <a:xfrm>
            <a:off x="1115616" y="1772816"/>
            <a:ext cx="6624736" cy="4032448"/>
          </a:xfrm>
          <a:prstGeom prst="rect">
            <a:avLst/>
          </a:prstGeom>
          <a:noFill/>
        </p:spPr>
      </p:pic>
      <p:sp>
        <p:nvSpPr>
          <p:cNvPr id="7" name="ZoneTexte 6"/>
          <p:cNvSpPr txBox="1"/>
          <p:nvPr/>
        </p:nvSpPr>
        <p:spPr>
          <a:xfrm flipH="1">
            <a:off x="4499992" y="5949280"/>
            <a:ext cx="2474561" cy="369332"/>
          </a:xfrm>
          <a:prstGeom prst="rect">
            <a:avLst/>
          </a:prstGeom>
          <a:noFill/>
        </p:spPr>
        <p:txBody>
          <a:bodyPr wrap="square" rtlCol="0">
            <a:spAutoFit/>
          </a:bodyPr>
          <a:lstStyle/>
          <a:p>
            <a:r>
              <a:rPr lang="fr-FR" dirty="0" smtClean="0"/>
              <a:t>New-York 1939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Dates clés, dates trompeuses!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1876 Conférence géographique  et création de l’AIA</a:t>
            </a:r>
          </a:p>
          <a:p>
            <a:r>
              <a:rPr lang="fr-FR" dirty="0" smtClean="0"/>
              <a:t>1884-85 Conférence de Berlin : reconnaissance de l’EIC</a:t>
            </a:r>
          </a:p>
          <a:p>
            <a:r>
              <a:rPr lang="fr-FR" dirty="0" smtClean="0"/>
              <a:t>1890 Première tension entre Parlement et le Roi</a:t>
            </a:r>
          </a:p>
          <a:p>
            <a:pPr lvl="1"/>
            <a:r>
              <a:rPr lang="fr-FR" dirty="0" smtClean="0"/>
              <a:t>Formation d’un courant en faveur d’une « nationalisation » de la colonie</a:t>
            </a:r>
          </a:p>
          <a:p>
            <a:r>
              <a:rPr lang="fr-FR" dirty="0" smtClean="0"/>
              <a:t>1895 Nouveau débat sur un prêt belge à l’EIC</a:t>
            </a:r>
          </a:p>
          <a:p>
            <a:r>
              <a:rPr lang="fr-FR" dirty="0" smtClean="0"/>
              <a:t>1900 Campagnes de la CRA (Morel)</a:t>
            </a:r>
          </a:p>
          <a:p>
            <a:r>
              <a:rPr lang="fr-FR" dirty="0" smtClean="0"/>
              <a:t>1908 « reprise » officielle du Congo par la Belgique</a:t>
            </a:r>
          </a:p>
          <a:p>
            <a:pPr lvl="1"/>
            <a:r>
              <a:rPr lang="fr-FR" dirty="0" smtClean="0"/>
              <a:t>La colonie reste une « enclave » dans le monde politique belge</a:t>
            </a:r>
          </a:p>
          <a:p>
            <a:pPr lvl="1"/>
            <a:r>
              <a:rPr lang="fr-FR" dirty="0" smtClean="0"/>
              <a:t>1918-20 : la vraie reprise (« annexion »)?</a:t>
            </a:r>
          </a:p>
          <a:p>
            <a:pPr>
              <a:buNone/>
            </a:pPr>
            <a:r>
              <a:rPr lang="fr-FR" dirty="0" smtClean="0"/>
              <a:t>	</a:t>
            </a:r>
          </a:p>
          <a:p>
            <a:pPr>
              <a:buNone/>
            </a:pPr>
            <a:endParaRPr lang="fr-FR"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De quelques hommes à quelques centaines d’hommes (« </a:t>
            </a:r>
            <a:r>
              <a:rPr lang="fr-FR" sz="2800" dirty="0" err="1" smtClean="0"/>
              <a:t>congolâtres</a:t>
            </a:r>
            <a:r>
              <a:rPr lang="fr-FR" sz="2800" dirty="0" smtClean="0"/>
              <a:t> »)</a:t>
            </a:r>
            <a:endParaRPr lang="fr-FR" sz="2800" dirty="0"/>
          </a:p>
        </p:txBody>
      </p:sp>
      <p:sp>
        <p:nvSpPr>
          <p:cNvPr id="3" name="Espace réservé du contenu 2"/>
          <p:cNvSpPr>
            <a:spLocks noGrp="1"/>
          </p:cNvSpPr>
          <p:nvPr>
            <p:ph idx="1"/>
          </p:nvPr>
        </p:nvSpPr>
        <p:spPr/>
        <p:txBody>
          <a:bodyPr/>
          <a:lstStyle/>
          <a:p>
            <a:pPr>
              <a:buNone/>
            </a:pPr>
            <a:endParaRPr lang="fr-FR" dirty="0"/>
          </a:p>
        </p:txBody>
      </p:sp>
      <p:sp>
        <p:nvSpPr>
          <p:cNvPr id="4" name="Titre 1"/>
          <p:cNvSpPr txBox="1">
            <a:spLocks/>
          </p:cNvSpPr>
          <p:nvPr/>
        </p:nvSpPr>
        <p:spPr>
          <a:xfrm>
            <a:off x="457200" y="346646"/>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 name="Espace réservé du contenu 2"/>
          <p:cNvSpPr txBox="1">
            <a:spLocks/>
          </p:cNvSpPr>
          <p:nvPr/>
        </p:nvSpPr>
        <p:spPr>
          <a:xfrm>
            <a:off x="457200" y="1672208"/>
            <a:ext cx="82296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L’Etat-major  léopoldien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Les représentants des sociétés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H.M.  Stanley</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Les géographes amateurs géniaux</a:t>
            </a:r>
            <a:r>
              <a:rPr kumimoji="0" lang="fr-FR" b="0" i="0" u="none" strike="noStrike" kern="1200" cap="none" spc="0" normalizeH="0" noProof="0" dirty="0" smtClean="0">
                <a:ln>
                  <a:noFill/>
                </a:ln>
                <a:solidFill>
                  <a:schemeClr val="tx1"/>
                </a:solidFill>
                <a:effectLst/>
                <a:uLnTx/>
                <a:uFillTx/>
                <a:latin typeface="+mn-lt"/>
                <a:ea typeface="+mn-ea"/>
                <a:cs typeface="+mn-cs"/>
              </a:rPr>
              <a:t> et idéologues</a:t>
            </a: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Les militaires explorateurs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	« conquérants » (EIC et compagnies)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1500 membres des deux  sociétés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	 géographiques en 1890</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fr-FR" dirty="0" smtClean="0">
                <a:latin typeface="+mn-lt"/>
              </a:rPr>
              <a:t>	La rupture dans le pôle léopoldien dès 1890 </a:t>
            </a: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http://isi.cbs.nl/Nlet/images/N97_Liagre_Lt-Gen_JeanBaptisteJoseph.jpg"/>
          <p:cNvPicPr>
            <a:picLocks noChangeAspect="1" noChangeArrowheads="1"/>
          </p:cNvPicPr>
          <p:nvPr/>
        </p:nvPicPr>
        <p:blipFill>
          <a:blip r:embed="rId2" cstate="print"/>
          <a:srcRect/>
          <a:stretch>
            <a:fillRect/>
          </a:stretch>
        </p:blipFill>
        <p:spPr bwMode="auto">
          <a:xfrm>
            <a:off x="5940152" y="3284984"/>
            <a:ext cx="2772842" cy="2942712"/>
          </a:xfrm>
          <a:prstGeom prst="rect">
            <a:avLst/>
          </a:prstGeom>
          <a:noFill/>
          <a:ln w="9525">
            <a:noFill/>
            <a:miter lim="800000"/>
            <a:headEnd/>
            <a:tailEnd/>
          </a:ln>
        </p:spPr>
      </p:pic>
      <p:sp>
        <p:nvSpPr>
          <p:cNvPr id="7" name="ZoneTexte 5"/>
          <p:cNvSpPr txBox="1"/>
          <p:nvPr/>
        </p:nvSpPr>
        <p:spPr>
          <a:xfrm>
            <a:off x="2159794" y="5229200"/>
            <a:ext cx="3240088" cy="738664"/>
          </a:xfrm>
          <a:prstGeom prst="rect">
            <a:avLst/>
          </a:prstGeom>
          <a:noFill/>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BE" sz="1400" dirty="0">
                <a:latin typeface="+mn-lt"/>
              </a:rPr>
              <a:t>Jean-Baptiste </a:t>
            </a:r>
            <a:r>
              <a:rPr lang="fr-BE" sz="1400" dirty="0" err="1">
                <a:latin typeface="+mn-lt"/>
              </a:rPr>
              <a:t>Liagre</a:t>
            </a:r>
            <a:r>
              <a:rPr lang="fr-BE" sz="1400" dirty="0">
                <a:latin typeface="+mn-lt"/>
              </a:rPr>
              <a:t>, premier président</a:t>
            </a:r>
          </a:p>
          <a:p>
            <a:pPr>
              <a:defRPr/>
            </a:pPr>
            <a:r>
              <a:rPr lang="fr-BE" sz="1400" dirty="0">
                <a:latin typeface="+mn-lt"/>
              </a:rPr>
              <a:t>de la </a:t>
            </a:r>
            <a:r>
              <a:rPr lang="fr-BE" sz="1400" i="1" dirty="0">
                <a:latin typeface="+mn-lt"/>
              </a:rPr>
              <a:t>Société belge de Géographie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sociétés de géographie </a:t>
            </a:r>
            <a:r>
              <a:rPr lang="fr-FR" sz="2700" dirty="0" smtClean="0"/>
              <a:t>(30. 000 membres en Europe fin XIX)</a:t>
            </a:r>
            <a:endParaRPr lang="fr-FR" sz="2700" dirty="0"/>
          </a:p>
        </p:txBody>
      </p:sp>
      <p:sp>
        <p:nvSpPr>
          <p:cNvPr id="3" name="Espace réservé du contenu 2"/>
          <p:cNvSpPr>
            <a:spLocks noGrp="1"/>
          </p:cNvSpPr>
          <p:nvPr>
            <p:ph idx="1"/>
          </p:nvPr>
        </p:nvSpPr>
        <p:spPr>
          <a:xfrm>
            <a:off x="457200" y="1600200"/>
            <a:ext cx="8229600" cy="4493096"/>
          </a:xfrm>
        </p:spPr>
        <p:txBody>
          <a:bodyPr>
            <a:normAutofit fontScale="70000" lnSpcReduction="20000"/>
          </a:bodyPr>
          <a:lstStyle/>
          <a:p>
            <a:pPr>
              <a:defRPr/>
            </a:pPr>
            <a:r>
              <a:rPr lang="fr-BE" dirty="0" smtClean="0"/>
              <a:t> Prolifération , circulation des idées, universalisme, compétition </a:t>
            </a:r>
          </a:p>
          <a:p>
            <a:pPr lvl="1">
              <a:buFont typeface="Arial" pitchFamily="34" charset="0"/>
              <a:buChar char="•"/>
              <a:defRPr/>
            </a:pPr>
            <a:r>
              <a:rPr lang="fr-BE" dirty="0" smtClean="0"/>
              <a:t> Paris (1821)</a:t>
            </a:r>
          </a:p>
          <a:p>
            <a:pPr lvl="1">
              <a:buFont typeface="Arial" pitchFamily="34" charset="0"/>
              <a:buChar char="•"/>
              <a:defRPr/>
            </a:pPr>
            <a:r>
              <a:rPr lang="fr-BE" dirty="0" smtClean="0"/>
              <a:t> Berlin (1828)</a:t>
            </a:r>
          </a:p>
          <a:p>
            <a:pPr lvl="1">
              <a:buFont typeface="Arial" pitchFamily="34" charset="0"/>
              <a:buChar char="•"/>
              <a:defRPr/>
            </a:pPr>
            <a:r>
              <a:rPr lang="fr-BE" dirty="0" smtClean="0"/>
              <a:t> Londres (1830)</a:t>
            </a:r>
          </a:p>
          <a:p>
            <a:pPr lvl="1">
              <a:buFont typeface="Arial" pitchFamily="34" charset="0"/>
              <a:buChar char="•"/>
              <a:defRPr/>
            </a:pPr>
            <a:r>
              <a:rPr lang="fr-BE" dirty="0" smtClean="0"/>
              <a:t> Saint-Pétersbourg (1845)</a:t>
            </a:r>
          </a:p>
          <a:p>
            <a:pPr lvl="1">
              <a:buFont typeface="Arial" pitchFamily="34" charset="0"/>
              <a:buChar char="•"/>
              <a:defRPr/>
            </a:pPr>
            <a:r>
              <a:rPr lang="fr-BE" dirty="0" smtClean="0"/>
              <a:t> New York (1851)</a:t>
            </a:r>
          </a:p>
          <a:p>
            <a:pPr lvl="1">
              <a:buFont typeface="Arial" pitchFamily="34" charset="0"/>
              <a:buChar char="•"/>
              <a:defRPr/>
            </a:pPr>
            <a:r>
              <a:rPr lang="fr-BE" dirty="0" smtClean="0"/>
              <a:t> Vienne (1856)</a:t>
            </a:r>
          </a:p>
          <a:p>
            <a:pPr lvl="1">
              <a:buFont typeface="Arial" pitchFamily="34" charset="0"/>
              <a:buChar char="•"/>
              <a:defRPr/>
            </a:pPr>
            <a:r>
              <a:rPr lang="fr-BE" dirty="0" smtClean="0"/>
              <a:t> Genève (1858)</a:t>
            </a:r>
          </a:p>
          <a:p>
            <a:pPr lvl="1">
              <a:buFont typeface="Arial" pitchFamily="34" charset="0"/>
              <a:buChar char="•"/>
              <a:defRPr/>
            </a:pPr>
            <a:r>
              <a:rPr lang="fr-BE" dirty="0" smtClean="0"/>
              <a:t> Leipzig (1861)</a:t>
            </a:r>
          </a:p>
          <a:p>
            <a:pPr lvl="1">
              <a:buFont typeface="Arial" pitchFamily="34" charset="0"/>
              <a:buChar char="•"/>
              <a:defRPr/>
            </a:pPr>
            <a:r>
              <a:rPr lang="fr-BE" i="1" dirty="0" smtClean="0"/>
              <a:t> </a:t>
            </a:r>
            <a:r>
              <a:rPr lang="fr-BE" dirty="0" smtClean="0"/>
              <a:t>Dresde (1863)</a:t>
            </a:r>
          </a:p>
          <a:p>
            <a:pPr lvl="1">
              <a:buFont typeface="Arial" pitchFamily="34" charset="0"/>
              <a:buChar char="•"/>
              <a:defRPr/>
            </a:pPr>
            <a:r>
              <a:rPr lang="fr-BE" dirty="0" smtClean="0"/>
              <a:t> Turin (1867)</a:t>
            </a:r>
          </a:p>
          <a:p>
            <a:pPr lvl="1">
              <a:buFont typeface="Arial" pitchFamily="34" charset="0"/>
              <a:buChar char="•"/>
              <a:defRPr/>
            </a:pPr>
            <a:r>
              <a:rPr lang="fr-BE" dirty="0" smtClean="0"/>
              <a:t> Kiel (1867)</a:t>
            </a:r>
          </a:p>
          <a:p>
            <a:pPr lvl="1">
              <a:buFont typeface="Arial" pitchFamily="34" charset="0"/>
              <a:buChar char="•"/>
              <a:defRPr/>
            </a:pPr>
            <a:r>
              <a:rPr lang="fr-BE" dirty="0" smtClean="0"/>
              <a:t> Munich (1869)</a:t>
            </a:r>
          </a:p>
          <a:p>
            <a:pPr lvl="1">
              <a:buFont typeface="Arial" pitchFamily="34" charset="0"/>
              <a:buChar char="•"/>
              <a:defRPr/>
            </a:pPr>
            <a:r>
              <a:rPr lang="fr-BE" dirty="0" smtClean="0"/>
              <a:t>Bruxelles (Société Belge 1877)</a:t>
            </a:r>
          </a:p>
          <a:p>
            <a:pPr lvl="1">
              <a:buFont typeface="Arial" pitchFamily="34" charset="0"/>
              <a:buChar char="•"/>
              <a:defRPr/>
            </a:pPr>
            <a:r>
              <a:rPr lang="fr-BE" dirty="0" smtClean="0"/>
              <a:t>Anvers (1877)</a:t>
            </a:r>
          </a:p>
          <a:p>
            <a:pPr lvl="1">
              <a:buFont typeface="Arial" pitchFamily="34" charset="0"/>
              <a:buChar char="•"/>
              <a:defRPr/>
            </a:pPr>
            <a:r>
              <a:rPr lang="fr-BE" dirty="0" smtClean="0"/>
              <a:t>Toulouse (1882)</a:t>
            </a:r>
            <a:endParaRPr lang="fr-FR"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4034</TotalTime>
  <Words>1085</Words>
  <Application>Microsoft Macintosh PowerPoint</Application>
  <PresentationFormat>Présentation à l'écran (4:3)</PresentationFormat>
  <Paragraphs>150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Apex</vt:lpstr>
      <vt:lpstr>Exploration et géographie coloniale : le Congo belge  </vt:lpstr>
      <vt:lpstr>http://www.polesud.ulg.ac.be/</vt:lpstr>
      <vt:lpstr>Présentation PowerPoint</vt:lpstr>
      <vt:lpstr>Une histoire de sociologue!</vt:lpstr>
      <vt:lpstr>Trois idées pour aborder un colonialisme « exotique »</vt:lpstr>
      <vt:lpstr>De « l’excogitation » léopoldienne à la colonie belge </vt:lpstr>
      <vt:lpstr>Dates clés, dates trompeuses!</vt:lpstr>
      <vt:lpstr>De quelques hommes à quelques centaines d’hommes (« congolâtres »)</vt:lpstr>
      <vt:lpstr>Les sociétés de géographie (30. 000 membres en Europe fin XIX)</vt:lpstr>
      <vt:lpstr>Premiers pas du mouvement géographique en Belgique (J.Vandersmissen 2011)</vt:lpstr>
      <vt:lpstr>Une conférence géographique (Bruxelles 1876) à l’origine d’un Etat Indépendant au Congo (1885)... Et d’une colonie Belge (1908)</vt:lpstr>
      <vt:lpstr>La géographie : au front des conquêtes (territoires africains, opinion belge, position scientifique) : explorateurs, propagandistes et savants</vt:lpstr>
      <vt:lpstr>L’Afrique corrigée sur base des Observations de la Royal society of London and Paris, John Senex 1711  Collection cartes anciennes MRAC (Tervuren) </vt:lpstr>
      <vt:lpstr> Les expéditions de l’AIA</vt:lpstr>
      <vt:lpstr>Art, exploration et contrôle du territoire : « les explorateurs-croquistes » (Collection MRAC  Tervuren)</vt:lpstr>
      <vt:lpstr>La carte : Supplément au Mouvement géographique 1886 (Wauters)</vt:lpstr>
      <vt:lpstr>L’ethnologie (Chef Tungura Tubali, Expédition Hutereau Uele Ubangui, 1911,  10 000 objets récoltés )</vt:lpstr>
      <vt:lpstr>L’exploitation : Inauguration du Chemin de fer Matadi-Léopoldville (1898, Herzekiah André Shanu)</vt:lpstr>
      <vt:lpstr>Triple conquête</vt:lpstr>
      <vt:lpstr>Une relative discrétion géographique dans la construction du champ colonial savant proprement dit</vt:lpstr>
      <vt:lpstr>La géographie entre à l’université</vt:lpstr>
      <vt:lpstr>De l’âge d’or des sciences coloniales à la « colonisation de développement » 1950-60</vt:lpstr>
      <vt:lpstr>Des chiffres... un patrimoine...?</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dc:creator>
  <cp:lastModifiedBy>Marc Poncelet</cp:lastModifiedBy>
  <cp:revision>109</cp:revision>
  <dcterms:created xsi:type="dcterms:W3CDTF">2010-04-16T11:18:08Z</dcterms:created>
  <dcterms:modified xsi:type="dcterms:W3CDTF">2013-12-15T17:14:14Z</dcterms:modified>
</cp:coreProperties>
</file>