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73" r:id="rId7"/>
    <p:sldId id="274" r:id="rId8"/>
    <p:sldId id="275" r:id="rId9"/>
    <p:sldId id="276" r:id="rId10"/>
    <p:sldId id="259" r:id="rId11"/>
    <p:sldId id="268" r:id="rId12"/>
    <p:sldId id="270" r:id="rId13"/>
    <p:sldId id="269" r:id="rId14"/>
    <p:sldId id="271" r:id="rId15"/>
    <p:sldId id="263" r:id="rId16"/>
    <p:sldId id="272" r:id="rId17"/>
    <p:sldId id="267" r:id="rId18"/>
    <p:sldId id="266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9C13F25A-D976-FA41-89DA-E34BA4877714}">
          <p14:sldIdLst>
            <p14:sldId id="256"/>
          </p14:sldIdLst>
        </p14:section>
        <p14:section name="Section sans titre" id="{786144A6-0B64-E748-B61F-F89CEF131104}">
          <p14:sldIdLst>
            <p14:sldId id="257"/>
            <p14:sldId id="258"/>
            <p14:sldId id="261"/>
            <p14:sldId id="262"/>
            <p14:sldId id="273"/>
            <p14:sldId id="274"/>
            <p14:sldId id="275"/>
            <p14:sldId id="276"/>
            <p14:sldId id="259"/>
            <p14:sldId id="268"/>
            <p14:sldId id="270"/>
            <p14:sldId id="269"/>
            <p14:sldId id="271"/>
            <p14:sldId id="263"/>
            <p14:sldId id="272"/>
            <p14:sldId id="267"/>
            <p14:sldId id="266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707" autoAdjust="0"/>
  </p:normalViewPr>
  <p:slideViewPr>
    <p:cSldViewPr snapToGrid="0" snapToObjects="1">
      <p:cViewPr>
        <p:scale>
          <a:sx n="75" d="100"/>
          <a:sy n="75" d="100"/>
        </p:scale>
        <p:origin x="-44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2/10/12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2/10/12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2/10/12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2/10/12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story of school, State,  Churches, time and …money </a:t>
            </a:r>
            <a:endParaRPr lang="en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2113730"/>
          </a:xfrm>
        </p:spPr>
        <p:txBody>
          <a:bodyPr/>
          <a:lstStyle/>
          <a:p>
            <a:pPr algn="l"/>
            <a:r>
              <a:rPr lang="fr-FR" sz="1400" dirty="0" smtClean="0"/>
              <a:t>La </a:t>
            </a:r>
            <a:r>
              <a:rPr lang="fr-FR" sz="1400" dirty="0"/>
              <a:t>gouvernance éducative en RDC saisie par une démarche socio-anthropologique : quelques questions de méthode et d’interprétation de « </a:t>
            </a:r>
            <a:r>
              <a:rPr lang="fr-FR" sz="1400" dirty="0" smtClean="0"/>
              <a:t>l’Etat </a:t>
            </a:r>
            <a:r>
              <a:rPr lang="fr-FR" sz="1400" dirty="0"/>
              <a:t>des </a:t>
            </a:r>
            <a:r>
              <a:rPr lang="fr-FR" sz="1400" dirty="0" smtClean="0"/>
              <a:t>usagers »</a:t>
            </a: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 smtClean="0"/>
              <a:t>Marc Poncelet, pôle-Sud, ISHS-Université de Liège</a:t>
            </a:r>
            <a:br>
              <a:rPr lang="fr-FR" sz="1400" dirty="0" smtClean="0"/>
            </a:br>
            <a:r>
              <a:rPr lang="fr-FR" sz="1000" dirty="0" err="1" smtClean="0"/>
              <a:t>Lasdel</a:t>
            </a:r>
            <a:r>
              <a:rPr lang="fr-FR" sz="1000" dirty="0" smtClean="0"/>
              <a:t>, Université d’été , octobre  2012</a:t>
            </a:r>
            <a:endParaRPr lang="fr-FR" sz="1000" dirty="0"/>
          </a:p>
        </p:txBody>
      </p:sp>
      <p:pic>
        <p:nvPicPr>
          <p:cNvPr id="5" name="Picture 2" descr="C:\Users\Public\Pictures\Sample Pictures\logo_PoleSu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1466" y="4368800"/>
            <a:ext cx="3090333" cy="21674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798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L’école primaire a survécu! Plus de 10.000.000 d’élèves! Des taux d’accès plus élevés que la moyenne africaine malgré un recul relatif temporaire. </a:t>
            </a:r>
          </a:p>
          <a:p>
            <a:r>
              <a:rPr lang="fr-FR" dirty="0" smtClean="0"/>
              <a:t>1990-2005 un ralentissement des taux de scolarisation ou une remarquable résilience??</a:t>
            </a:r>
          </a:p>
          <a:p>
            <a:r>
              <a:rPr lang="fr-FR" dirty="0"/>
              <a:t>Une </a:t>
            </a:r>
            <a:r>
              <a:rPr lang="fr-FR" dirty="0" smtClean="0"/>
              <a:t>demande d’école</a:t>
            </a:r>
            <a:r>
              <a:rPr lang="fr-FR" dirty="0"/>
              <a:t>  « à tout prix » ou une offre </a:t>
            </a:r>
            <a:r>
              <a:rPr lang="fr-FR" dirty="0" smtClean="0"/>
              <a:t>résiliente?</a:t>
            </a:r>
          </a:p>
          <a:p>
            <a:r>
              <a:rPr lang="fr-FR" dirty="0"/>
              <a:t>Les réseaux dans les écoles </a:t>
            </a:r>
            <a:r>
              <a:rPr lang="fr-FR" dirty="0" smtClean="0"/>
              <a:t>primaires:  chaque réseau ayant son administration et son inspection</a:t>
            </a:r>
            <a:endParaRPr lang="fr-FR" dirty="0"/>
          </a:p>
          <a:p>
            <a:pPr lvl="1"/>
            <a:r>
              <a:rPr lang="fr-FR" dirty="0"/>
              <a:t>Enseignement public officiel  de l’état : 10%</a:t>
            </a:r>
          </a:p>
          <a:p>
            <a:pPr lvl="1"/>
            <a:r>
              <a:rPr lang="fr-FR" dirty="0"/>
              <a:t>Enseignement public  confessionnel conventionné 75% (dont 50 %catholique, 45%  différentes églises protestantes)</a:t>
            </a:r>
          </a:p>
          <a:p>
            <a:pPr lvl="1"/>
            <a:r>
              <a:rPr lang="fr-FR" dirty="0"/>
              <a:t>Privé : 15</a:t>
            </a:r>
            <a:r>
              <a:rPr lang="fr-FR" dirty="0" smtClean="0"/>
              <a:t>% où l’on peut retrouver des pouvoirs confessionnels</a:t>
            </a:r>
          </a:p>
          <a:p>
            <a:r>
              <a:rPr lang="fr-FR" dirty="0" smtClean="0"/>
              <a:t>L’expansion de la bureaucratie scolaire publique et confessionnelle :  « démission de l’Etat »? </a:t>
            </a:r>
          </a:p>
          <a:p>
            <a:pPr lvl="1"/>
            <a:r>
              <a:rPr lang="fr-FR" dirty="0" smtClean="0"/>
              <a:t>Enseignement = + 50% de la fonction publique</a:t>
            </a:r>
          </a:p>
          <a:p>
            <a:pPr lvl="1"/>
            <a:r>
              <a:rPr lang="fr-FR" dirty="0" smtClean="0"/>
              <a:t>« L’Etat par le bas » l’exemple de la mécanisation</a:t>
            </a:r>
          </a:p>
          <a:p>
            <a:r>
              <a:rPr lang="fr-FR" dirty="0" smtClean="0"/>
              <a:t>« Partenariat » généralisé : institutionnalisé depuis 20 ans (comme mode de survie), mais en expansion.</a:t>
            </a:r>
          </a:p>
          <a:p>
            <a:pPr lvl="1"/>
            <a:r>
              <a:rPr lang="fr-FR" dirty="0"/>
              <a:t>P</a:t>
            </a:r>
            <a:r>
              <a:rPr lang="fr-FR" dirty="0" smtClean="0"/>
              <a:t>lus d’une demi douzaine de frais différents imposés aux parents (assurance, examens, bulletin, fonctionnement et surtout motivation des enseignants + frais spécifiques des réseaux, voire d’établissement)</a:t>
            </a:r>
          </a:p>
          <a:p>
            <a:pPr marL="365760" lvl="1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2007-2010 L’école primaire dans un « </a:t>
            </a:r>
            <a:r>
              <a:rPr lang="fr-FR" i="1" dirty="0" err="1" smtClean="0"/>
              <a:t>failed</a:t>
            </a:r>
            <a:r>
              <a:rPr lang="fr-FR" i="1" dirty="0" smtClean="0"/>
              <a:t> state</a:t>
            </a:r>
            <a:r>
              <a:rPr lang="fr-FR" dirty="0" smtClean="0"/>
              <a:t>  exemplaire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573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+ de 50% des ressources éducatives </a:t>
            </a:r>
            <a:r>
              <a:rPr lang="fr-FR" dirty="0" smtClean="0"/>
              <a:t>du secteur public(officiel + conventionné)  </a:t>
            </a:r>
            <a:r>
              <a:rPr lang="fr-FR" dirty="0"/>
              <a:t>fournies par les </a:t>
            </a:r>
            <a:r>
              <a:rPr lang="fr-FR" dirty="0" smtClean="0"/>
              <a:t>parents!</a:t>
            </a:r>
          </a:p>
          <a:p>
            <a:r>
              <a:rPr lang="fr-FR" dirty="0"/>
              <a:t>Participation et « ventilation » vers le haut vers les administrations éducatives (district, province, état) publiques mais aussi confessionnelles, vers les autorités provinciales générales et vers les </a:t>
            </a:r>
            <a:r>
              <a:rPr lang="fr-FR" dirty="0" smtClean="0"/>
              <a:t>cabinets (école= </a:t>
            </a:r>
            <a:r>
              <a:rPr lang="fr-FR" dirty="0" err="1" smtClean="0"/>
              <a:t>tax</a:t>
            </a:r>
            <a:r>
              <a:rPr lang="fr-FR" dirty="0" smtClean="0"/>
              <a:t> unit, De </a:t>
            </a:r>
            <a:r>
              <a:rPr lang="fr-FR" dirty="0" err="1" smtClean="0"/>
              <a:t>Herdt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dirty="0"/>
              <a:t>Les zones d’ombre du pouvoir de fixer </a:t>
            </a:r>
            <a:r>
              <a:rPr lang="fr-FR" dirty="0" smtClean="0"/>
              <a:t>les  « tarifs » </a:t>
            </a:r>
            <a:r>
              <a:rPr lang="fr-FR" dirty="0"/>
              <a:t>(Directeurs, Province, réseaux, parents, Etat) : des formules et tarifs très variables</a:t>
            </a:r>
          </a:p>
          <a:p>
            <a:r>
              <a:rPr lang="fr-FR" dirty="0"/>
              <a:t>APE, COGES : les </a:t>
            </a:r>
            <a:r>
              <a:rPr lang="fr-FR" dirty="0" smtClean="0"/>
              <a:t>faux-semblants </a:t>
            </a:r>
            <a:r>
              <a:rPr lang="fr-FR" dirty="0"/>
              <a:t>de la </a:t>
            </a:r>
            <a:r>
              <a:rPr lang="fr-FR" dirty="0" smtClean="0"/>
              <a:t>participation : les « AG annuelles de fixation »</a:t>
            </a:r>
          </a:p>
          <a:p>
            <a:r>
              <a:rPr lang="fr-FR" dirty="0" smtClean="0"/>
              <a:t>Une extrême résistance aux réformes internes (Fond de solidarité et Gratuité de Moïse) et une relative impuissance des aides extérieures (Purus et remise de dettes) à peser sur cette gouvernance négociée, décentralisée et opaque (empilement des textes, décisions, porosité des niveaux; chevauchements des administrations, démultiplication des inspections, des organisations syndicales, concurrence des APE, etc.</a:t>
            </a:r>
          </a:p>
          <a:p>
            <a:r>
              <a:rPr lang="fr-FR" dirty="0" smtClean="0"/>
              <a:t>Pouvoir catholique au centre de l’arène…. mais divisé</a:t>
            </a:r>
          </a:p>
          <a:p>
            <a:pPr lvl="1"/>
            <a:r>
              <a:rPr lang="fr-FR" dirty="0" smtClean="0"/>
              <a:t>Syndicat, FPE</a:t>
            </a:r>
          </a:p>
          <a:p>
            <a:pPr lvl="1"/>
            <a:r>
              <a:rPr lang="fr-FR" dirty="0" smtClean="0"/>
              <a:t>Des appuis extérieurs localisés  peu évaluables </a:t>
            </a:r>
          </a:p>
          <a:p>
            <a:pPr lvl="1"/>
            <a:r>
              <a:rPr lang="fr-FR" dirty="0" smtClean="0"/>
              <a:t>Les meilleurs collèges et lycées!</a:t>
            </a:r>
          </a:p>
          <a:p>
            <a:pPr lvl="1"/>
            <a:r>
              <a:rPr lang="fr-FR" dirty="0" smtClean="0"/>
              <a:t>Le défi permanent à l’Etat = mettre l’Etat devant ses responsabilités?!</a:t>
            </a:r>
          </a:p>
          <a:p>
            <a:pPr lvl="1"/>
            <a:r>
              <a:rPr lang="fr-FR" dirty="0" smtClean="0"/>
              <a:t>Présence dans le privé peu évaluable </a:t>
            </a:r>
          </a:p>
          <a:p>
            <a:pPr lvl="1"/>
            <a:r>
              <a:rPr lang="fr-FR" dirty="0" smtClean="0"/>
              <a:t>Présence protestante importante mais moins coordonnée, nouvelles conventions récentes entre Etat et nouvelles Eglises</a:t>
            </a:r>
            <a:endParaRPr lang="fr-FR" dirty="0"/>
          </a:p>
          <a:p>
            <a:pPr marL="4572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champ scolaire complexe, opaque, résilient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017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</a:t>
            </a:r>
            <a:r>
              <a:rPr lang="fr-FR" dirty="0" smtClean="0"/>
              <a:t>ingularité et permanence de l’école coloniale?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Time…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7282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L’école primaire coloniale</a:t>
            </a:r>
          </a:p>
          <a:p>
            <a:pPr lvl="1"/>
            <a:r>
              <a:rPr lang="fr-FR" dirty="0" smtClean="0"/>
              <a:t>Concédée entièrement aux missions et églises (plus particulièrement catholiques belges jusqu’en 1945) et reconnaissance par l’Etat colonial  d’une partie des écoles confessionnelles comme « officielles » donc subventionnées via les salaires des religieux et des appuis de l’administration territoriale</a:t>
            </a:r>
          </a:p>
          <a:p>
            <a:pPr lvl="1"/>
            <a:r>
              <a:rPr lang="fr-FR" dirty="0" smtClean="0"/>
              <a:t>Des milliers d’autres écoles sont tout aussi confessionnelles mais non conventionnées, non subventionnées soit « privées » mais gérées grâce à de bons rapports avec l’administration coloniale locale.</a:t>
            </a:r>
          </a:p>
          <a:p>
            <a:pPr lvl="1"/>
            <a:r>
              <a:rPr lang="fr-FR" dirty="0" smtClean="0"/>
              <a:t>Une présence massive et centrale dans le dispositif de pouvoir : son visage « civilisateur ».</a:t>
            </a:r>
          </a:p>
          <a:p>
            <a:pPr lvl="1"/>
            <a:r>
              <a:rPr lang="fr-FR" dirty="0" smtClean="0"/>
              <a:t>Un enseignement primaire de masse, professionnel et purement indigène (en langues africaines surtout)</a:t>
            </a:r>
          </a:p>
          <a:p>
            <a:pPr lvl="1"/>
            <a:r>
              <a:rPr lang="fr-FR" dirty="0" smtClean="0"/>
              <a:t>Une métropolisation relative 1945-55</a:t>
            </a:r>
          </a:p>
          <a:p>
            <a:pPr lvl="1"/>
            <a:r>
              <a:rPr lang="fr-FR" dirty="0" smtClean="0"/>
              <a:t>La guerre scolaire anticléricale ouverte en Métropole (1955) et la rupture du modèle primaire professionnel : « métropolisation »</a:t>
            </a:r>
          </a:p>
          <a:p>
            <a:pPr lvl="2"/>
            <a:r>
              <a:rPr lang="fr-FR" dirty="0" smtClean="0"/>
              <a:t>Naissance d’un rapport catholique ambivalent au pouvoir (toujours contemporain) et du BEC (quasi ministère catholique)</a:t>
            </a:r>
            <a:endParaRPr lang="fr-FR" dirty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Evidence, facilité et limites de l’explication historique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983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1960 Les taux de scolarisation primaire les plus élevés d’Afrique (après RSA)</a:t>
            </a:r>
          </a:p>
          <a:p>
            <a:r>
              <a:rPr lang="fr-FR" dirty="0" smtClean="0"/>
              <a:t>1960-65 Dans le chaos politique : un consensus scolaire conservateur national</a:t>
            </a:r>
          </a:p>
          <a:p>
            <a:pPr lvl="1"/>
            <a:r>
              <a:rPr lang="fr-FR" dirty="0" smtClean="0"/>
              <a:t>Élargissement du système conventionné</a:t>
            </a:r>
          </a:p>
          <a:p>
            <a:pPr lvl="1"/>
            <a:r>
              <a:rPr lang="fr-FR" dirty="0" smtClean="0"/>
              <a:t>Poursuite des développements des années 50 : de la «métropolisation» homéopathique… au français généralisé</a:t>
            </a:r>
          </a:p>
          <a:p>
            <a:pPr lvl="1"/>
            <a:r>
              <a:rPr lang="fr-FR" dirty="0" smtClean="0"/>
              <a:t>Affirmation de la supervision, contrôle et inspection étatiques</a:t>
            </a:r>
          </a:p>
          <a:p>
            <a:pPr lvl="1"/>
            <a:r>
              <a:rPr lang="fr-FR" dirty="0" smtClean="0"/>
              <a:t>Ethos scolaire des élites urbaines très favorable aux écoles d’élites </a:t>
            </a:r>
            <a:r>
              <a:rPr lang="fr-FR" dirty="0" err="1" smtClean="0"/>
              <a:t>métropolisées</a:t>
            </a:r>
            <a:r>
              <a:rPr lang="fr-FR" dirty="0" smtClean="0"/>
              <a:t> issues de 1955-60 </a:t>
            </a:r>
          </a:p>
          <a:p>
            <a:pPr lvl="1"/>
            <a:r>
              <a:rPr lang="fr-FR" dirty="0" smtClean="0"/>
              <a:t>L’imaginaire populaire d’une scolarisation totale</a:t>
            </a:r>
          </a:p>
          <a:p>
            <a:r>
              <a:rPr lang="fr-FR" dirty="0" smtClean="0"/>
              <a:t>1970-1977 Seconde guerre scolaire</a:t>
            </a:r>
          </a:p>
          <a:p>
            <a:pPr lvl="1"/>
            <a:r>
              <a:rPr lang="fr-FR" dirty="0" smtClean="0"/>
              <a:t>Le « coup de tonnerre de la nationalisation » des écoles conventionnées et …de leurs biens!</a:t>
            </a:r>
          </a:p>
          <a:p>
            <a:pPr lvl="1"/>
            <a:r>
              <a:rPr lang="fr-FR" dirty="0" smtClean="0"/>
              <a:t>Le bras de fer : restitution « de la gestion »?? (1977)</a:t>
            </a:r>
          </a:p>
          <a:p>
            <a:pPr lvl="1"/>
            <a:r>
              <a:rPr lang="fr-FR" dirty="0" smtClean="0"/>
              <a:t>1980-1989 systématisation, extension des contributions parentales</a:t>
            </a:r>
          </a:p>
          <a:p>
            <a:pPr lvl="1"/>
            <a:r>
              <a:rPr lang="fr-FR" dirty="0" smtClean="0"/>
              <a:t>Loi scolaire de 1986 : ouverture au privé et institutionnalisation des </a:t>
            </a:r>
            <a:r>
              <a:rPr lang="fr-FR" i="1" dirty="0" err="1" smtClean="0"/>
              <a:t>fees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l’école coloniale à l’école nationale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5579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766396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Les universités historiques des années 55-62 : </a:t>
            </a:r>
            <a:r>
              <a:rPr lang="fr-FR" dirty="0" err="1" smtClean="0"/>
              <a:t>Lovanium</a:t>
            </a:r>
            <a:r>
              <a:rPr lang="fr-FR" dirty="0" smtClean="0"/>
              <a:t>, catholique, </a:t>
            </a:r>
            <a:r>
              <a:rPr lang="fr-FR" dirty="0" err="1" smtClean="0"/>
              <a:t>Unikin</a:t>
            </a:r>
            <a:r>
              <a:rPr lang="fr-FR" dirty="0" smtClean="0"/>
              <a:t>), </a:t>
            </a:r>
            <a:r>
              <a:rPr lang="fr-FR" dirty="0" err="1" smtClean="0"/>
              <a:t>Eville</a:t>
            </a:r>
            <a:r>
              <a:rPr lang="fr-FR" dirty="0" smtClean="0"/>
              <a:t> (Etat colonial, </a:t>
            </a:r>
            <a:r>
              <a:rPr lang="fr-FR" dirty="0" err="1" smtClean="0"/>
              <a:t>Unilu</a:t>
            </a:r>
            <a:r>
              <a:rPr lang="fr-FR" dirty="0" smtClean="0"/>
              <a:t>), Kisangani (</a:t>
            </a:r>
            <a:r>
              <a:rPr lang="fr-FR" dirty="0" err="1" smtClean="0"/>
              <a:t>Unikis</a:t>
            </a:r>
            <a:r>
              <a:rPr lang="fr-FR" dirty="0" smtClean="0"/>
              <a:t>, protestante), des créations coloniales tardives</a:t>
            </a:r>
          </a:p>
          <a:p>
            <a:r>
              <a:rPr lang="fr-FR" dirty="0" smtClean="0"/>
              <a:t>La nationalisation centralisation et le déploiement des ISP provinciaux : 1970-1975, mouvements étudiants, répression, mise sous tutelle MPR</a:t>
            </a:r>
          </a:p>
          <a:p>
            <a:r>
              <a:rPr lang="fr-FR" dirty="0" smtClean="0"/>
              <a:t>Le retour à l’autonomie académique et l’ouverture au privé (1980-1990). Tout le champ universitaire reste sous supervision d’un « Conseil d’administration des Universités » au statut flou</a:t>
            </a:r>
          </a:p>
          <a:p>
            <a:r>
              <a:rPr lang="fr-FR" dirty="0" smtClean="0"/>
              <a:t>1990-2005 : contraction drastique du financement public, salaires </a:t>
            </a:r>
            <a:r>
              <a:rPr lang="fr-FR" smtClean="0"/>
              <a:t>faibles voire </a:t>
            </a:r>
            <a:r>
              <a:rPr lang="fr-FR" dirty="0" smtClean="0"/>
              <a:t>insignifiants,  généralisation du « syndrome partenarial participatif », prolifération </a:t>
            </a:r>
            <a:r>
              <a:rPr lang="fr-FR" smtClean="0"/>
              <a:t>de l’hybride «</a:t>
            </a:r>
            <a:r>
              <a:rPr lang="fr-FR" dirty="0" smtClean="0"/>
              <a:t> survie »(ruptures de toutes les coopérations universitaires) </a:t>
            </a:r>
            <a:r>
              <a:rPr lang="fr-BE" dirty="0"/>
              <a:t> </a:t>
            </a:r>
            <a:r>
              <a:rPr lang="fr-BE" dirty="0" smtClean="0"/>
              <a:t> : « résister </a:t>
            </a:r>
            <a:r>
              <a:rPr lang="fr-BE" dirty="0"/>
              <a:t>dans la solitude, partir ou vendre des « sucrés » (N’Daywel 2007</a:t>
            </a:r>
            <a:r>
              <a:rPr lang="fr-BE" dirty="0" smtClean="0"/>
              <a:t>)</a:t>
            </a:r>
            <a:endParaRPr lang="fr-FR" dirty="0" smtClean="0"/>
          </a:p>
          <a:p>
            <a:r>
              <a:rPr lang="fr-FR" dirty="0" smtClean="0"/>
              <a:t>2005-2012 : poursuite de l’explosion démographique, prolifération institutionnelle, marché du diplôme et rentes académiques</a:t>
            </a:r>
          </a:p>
          <a:p>
            <a:pPr marL="4572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L’université dans un </a:t>
            </a:r>
            <a:r>
              <a:rPr lang="fr-FR" dirty="0" err="1" smtClean="0"/>
              <a:t>failed</a:t>
            </a:r>
            <a:r>
              <a:rPr lang="fr-FR" dirty="0" smtClean="0"/>
              <a:t> state exemplaire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312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BE" dirty="0"/>
              <a:t>1981 : moins de 10.000 étudiants pour les trois campus!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dirty="0"/>
              <a:t>2002 :  +/- 200.000 étudiants dans l’ES dont 146.000 dans l’enseignement « de l’Etat »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dirty="0"/>
              <a:t>1987 : 200 établissements privés d’Ens. Sup.  déjà identifiés à Kinshasa :  « dont 71 considérés comme crédibles » (de Saint-Moulin, in Ndaywel  2007)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dirty="0"/>
              <a:t>2010 : on estime à 1.400 le nombre d’IES « sur papier » (institutions d’enseignement supérieur, universitaires et non universitaire)!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dirty="0"/>
              <a:t>Selon le Ministère  de l’ES : 550. 000 jeunes étaient inscrits dans l’ES (moins de 80.000 dans les universités historiques)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dirty="0"/>
              <a:t>Une prolifération incontrôlable , une qualité en chute libre, un « marais juridique » (</a:t>
            </a:r>
            <a:r>
              <a:rPr lang="fr-BE" dirty="0" smtClean="0"/>
              <a:t>BM 2005)</a:t>
            </a:r>
            <a:r>
              <a:rPr lang="fr-BE" dirty="0"/>
              <a:t>,  une « hybridation » généralisée  et un « marché  de l’enseignement »  juteux , mais très concentré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r-BE" dirty="0"/>
              <a:t>70 % au moins du financement de l’ensemble de l’ES à charge des usagers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r-BE" dirty="0"/>
              <a:t>proportion  plus réduite dans le secteur public : 30-40%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fr-BE" dirty="0" smtClean="0"/>
              <a:t> Aujourd’hui </a:t>
            </a:r>
            <a:r>
              <a:rPr lang="fr-BE" dirty="0"/>
              <a:t>retour de salaires de 1500$ pour les prof, absence de budgets de fonctionnement et de recherche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marché académique et ses rentes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1071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  <a:p>
            <a:r>
              <a:rPr lang="fr-FR" dirty="0" smtClean="0"/>
              <a:t>Enracinement des acteurs, pratiques, habitus et des institutions du pouvoir d’éduquer</a:t>
            </a:r>
          </a:p>
          <a:p>
            <a:r>
              <a:rPr lang="fr-FR" dirty="0" smtClean="0"/>
              <a:t>Modèle politique « </a:t>
            </a:r>
            <a:r>
              <a:rPr lang="fr-FR" dirty="0" err="1" smtClean="0"/>
              <a:t>consociatif</a:t>
            </a:r>
            <a:r>
              <a:rPr lang="fr-FR" dirty="0" smtClean="0"/>
              <a:t> belge » et modèle concessionnaire congolais</a:t>
            </a:r>
          </a:p>
          <a:p>
            <a:r>
              <a:rPr lang="fr-FR" dirty="0" smtClean="0"/>
              <a:t>L’Etat concessionnaire </a:t>
            </a:r>
          </a:p>
          <a:p>
            <a:r>
              <a:rPr lang="fr-FR" dirty="0" smtClean="0"/>
              <a:t>Le chevauchement historique du privé, public, confessionnel</a:t>
            </a:r>
          </a:p>
          <a:p>
            <a:endParaRPr lang="fr-FR" dirty="0"/>
          </a:p>
          <a:p>
            <a:r>
              <a:rPr lang="fr-FR" dirty="0" smtClean="0"/>
              <a:t>Mais ….</a:t>
            </a:r>
          </a:p>
          <a:p>
            <a:pPr lvl="1"/>
            <a:r>
              <a:rPr lang="fr-FR" dirty="0" smtClean="0"/>
              <a:t>Pourquoi l’Etat est devenu pour tous le acteur l’acteur référentiel de l’éducation à tout le moins dans l’</a:t>
            </a:r>
            <a:r>
              <a:rPr lang="fr-FR" dirty="0" err="1" smtClean="0"/>
              <a:t>imginaire</a:t>
            </a:r>
            <a:endParaRPr lang="fr-FR" dirty="0" smtClean="0"/>
          </a:p>
          <a:p>
            <a:pPr lvl="1"/>
            <a:r>
              <a:rPr lang="fr-FR" dirty="0" smtClean="0"/>
              <a:t>Bureaucratisation de l’administration scolaire opposée à la tradition </a:t>
            </a:r>
            <a:r>
              <a:rPr lang="fr-FR" smtClean="0"/>
              <a:t>coloniale d’autonomie.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Qu’explique la longue durée?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0925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537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Position de responsable de programme de coopération universitaire : bilan à tout le moins difficile au niveau scientifique</a:t>
            </a:r>
          </a:p>
          <a:p>
            <a:pPr lvl="1"/>
            <a:r>
              <a:rPr lang="fr-FR" dirty="0" smtClean="0"/>
              <a:t>Résultats atteints sans impact sur les institutions de DRC ou très peu (extraordinaire résilience d’institutions pourtant dites « survivantes »)</a:t>
            </a:r>
          </a:p>
          <a:p>
            <a:pPr lvl="1"/>
            <a:r>
              <a:rPr lang="fr-FR" dirty="0" smtClean="0"/>
              <a:t>Des métiers différents, des positions partenariales inconciliables,</a:t>
            </a:r>
          </a:p>
          <a:p>
            <a:pPr lvl="1"/>
            <a:r>
              <a:rPr lang="fr-FR" dirty="0" smtClean="0"/>
              <a:t>Guidage en temps réel des programmes par les recherches en SA : périlleux</a:t>
            </a:r>
          </a:p>
          <a:p>
            <a:r>
              <a:rPr lang="fr-FR" dirty="0" smtClean="0"/>
              <a:t>La recherche « reconstruction »</a:t>
            </a:r>
          </a:p>
          <a:p>
            <a:pPr lvl="1"/>
            <a:r>
              <a:rPr lang="fr-FR" dirty="0" smtClean="0"/>
              <a:t>La qualité des apprentissages et de la formation</a:t>
            </a:r>
          </a:p>
          <a:p>
            <a:pPr lvl="1"/>
            <a:r>
              <a:rPr lang="fr-FR" dirty="0" smtClean="0"/>
              <a:t>Equité, éthique and justice</a:t>
            </a:r>
          </a:p>
          <a:p>
            <a:pPr lvl="1"/>
            <a:r>
              <a:rPr lang="fr-FR" dirty="0" smtClean="0"/>
              <a:t>Comparaisons </a:t>
            </a:r>
            <a:r>
              <a:rPr lang="fr-FR" dirty="0" smtClean="0"/>
              <a:t>internationales</a:t>
            </a:r>
          </a:p>
          <a:p>
            <a:pPr lvl="1"/>
            <a:r>
              <a:rPr lang="fr-FR" dirty="0" smtClean="0"/>
              <a:t>Les mouvements sociaux : le ventre seulement</a:t>
            </a:r>
            <a:endParaRPr lang="fr-FR" dirty="0" smtClean="0"/>
          </a:p>
          <a:p>
            <a:pPr lvl="1"/>
            <a:r>
              <a:rPr lang="fr-FR" dirty="0" smtClean="0"/>
              <a:t>Le </a:t>
            </a:r>
            <a:r>
              <a:rPr lang="fr-FR" dirty="0" smtClean="0"/>
              <a:t>MEPSP </a:t>
            </a:r>
            <a:r>
              <a:rPr lang="fr-FR" dirty="0" smtClean="0"/>
              <a:t>à Kinshasa et les Cabinets du Ministériels </a:t>
            </a:r>
            <a:r>
              <a:rPr lang="fr-FR" dirty="0" smtClean="0"/>
              <a:t>(k</a:t>
            </a:r>
            <a:endParaRPr lang="fr-FR" dirty="0" smtClean="0"/>
          </a:p>
          <a:p>
            <a:pPr lvl="1"/>
            <a:r>
              <a:rPr lang="fr-FR" dirty="0" smtClean="0"/>
              <a:t>Les logiques de l’aide  et celles de la recherche : temporalités, langages, contraintes </a:t>
            </a:r>
            <a:r>
              <a:rPr lang="fr-FR" dirty="0"/>
              <a:t>d</a:t>
            </a:r>
            <a:r>
              <a:rPr lang="fr-FR" dirty="0" smtClean="0"/>
              <a:t>ifférentes : peu conciliables??</a:t>
            </a:r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</a:t>
            </a:r>
            <a:r>
              <a:rPr lang="fr-FR" dirty="0" smtClean="0"/>
              <a:t>ngles morts, faiblesses et leçons tirées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6830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2006-2009 : GRAP  OSC  « Les associations de Parents » (Bénin-RDC)  </a:t>
            </a:r>
          </a:p>
          <a:p>
            <a:pPr lvl="1"/>
            <a:r>
              <a:rPr lang="fr-FR" dirty="0" err="1" smtClean="0"/>
              <a:t>Comhaire</a:t>
            </a:r>
            <a:r>
              <a:rPr lang="fr-FR" dirty="0" smtClean="0"/>
              <a:t> et </a:t>
            </a:r>
            <a:r>
              <a:rPr lang="fr-FR" dirty="0" err="1" smtClean="0"/>
              <a:t>Mrsic</a:t>
            </a:r>
            <a:r>
              <a:rPr lang="fr-FR" dirty="0" smtClean="0"/>
              <a:t> in P. Petit</a:t>
            </a:r>
            <a:r>
              <a:rPr lang="fr-FR" i="1" dirty="0" smtClean="0"/>
              <a:t>, Société civile et éducation</a:t>
            </a:r>
            <a:r>
              <a:rPr lang="fr-FR" dirty="0" smtClean="0"/>
              <a:t> (Edit. </a:t>
            </a:r>
            <a:r>
              <a:rPr lang="fr-FR" dirty="0" err="1" smtClean="0"/>
              <a:t>Académia-Bruyland</a:t>
            </a:r>
            <a:r>
              <a:rPr lang="fr-FR" dirty="0" smtClean="0"/>
              <a:t> 2010)</a:t>
            </a:r>
          </a:p>
          <a:p>
            <a:pPr lvl="1"/>
            <a:r>
              <a:rPr lang="fr-FR" dirty="0" smtClean="0"/>
              <a:t>Poncelet, </a:t>
            </a:r>
            <a:r>
              <a:rPr lang="fr-FR" dirty="0" err="1" smtClean="0"/>
              <a:t>Pirotte</a:t>
            </a:r>
            <a:r>
              <a:rPr lang="fr-FR" dirty="0" smtClean="0"/>
              <a:t>,  </a:t>
            </a:r>
            <a:r>
              <a:rPr lang="fr-FR" i="1" dirty="0" smtClean="0"/>
              <a:t>Mondes en développement</a:t>
            </a:r>
            <a:r>
              <a:rPr lang="fr-FR" dirty="0" smtClean="0"/>
              <a:t>, 2007</a:t>
            </a:r>
          </a:p>
          <a:p>
            <a:r>
              <a:rPr lang="fr-FR" dirty="0" smtClean="0"/>
              <a:t>2008-2010 : IOB-UA </a:t>
            </a:r>
            <a:r>
              <a:rPr lang="fr-FR" b="1" dirty="0" smtClean="0"/>
              <a:t>(De </a:t>
            </a:r>
            <a:r>
              <a:rPr lang="fr-FR" b="1" dirty="0" err="1" smtClean="0"/>
              <a:t>Herdt</a:t>
            </a:r>
            <a:r>
              <a:rPr lang="fr-FR" b="1" dirty="0" smtClean="0"/>
              <a:t>)</a:t>
            </a:r>
            <a:r>
              <a:rPr lang="fr-FR" dirty="0" smtClean="0"/>
              <a:t>, UCK (</a:t>
            </a:r>
            <a:r>
              <a:rPr lang="fr-FR" dirty="0" err="1" smtClean="0"/>
              <a:t>Bwebwa</a:t>
            </a:r>
            <a:r>
              <a:rPr lang="fr-FR" dirty="0" smtClean="0"/>
              <a:t>), </a:t>
            </a:r>
            <a:r>
              <a:rPr lang="fr-FR" dirty="0" err="1" smtClean="0"/>
              <a:t>Unilu</a:t>
            </a:r>
            <a:r>
              <a:rPr lang="fr-FR" dirty="0" smtClean="0"/>
              <a:t> (</a:t>
            </a:r>
            <a:r>
              <a:rPr lang="fr-FR" dirty="0" err="1" smtClean="0"/>
              <a:t>Ngoy</a:t>
            </a:r>
            <a:r>
              <a:rPr lang="fr-FR" dirty="0" smtClean="0"/>
              <a:t>), MRAC (</a:t>
            </a:r>
            <a:r>
              <a:rPr lang="fr-FR" dirty="0" err="1" smtClean="0"/>
              <a:t>Trefon</a:t>
            </a:r>
            <a:r>
              <a:rPr lang="fr-FR" dirty="0" smtClean="0"/>
              <a:t>), Pôle-Sud (Poncelet), </a:t>
            </a:r>
            <a:r>
              <a:rPr lang="fr-FR" dirty="0" err="1" smtClean="0"/>
              <a:t>Lasdel</a:t>
            </a:r>
            <a:r>
              <a:rPr lang="fr-FR" dirty="0" smtClean="0"/>
              <a:t> (Olivier de </a:t>
            </a:r>
            <a:r>
              <a:rPr lang="fr-FR" dirty="0" err="1" smtClean="0"/>
              <a:t>Sardan</a:t>
            </a:r>
            <a:r>
              <a:rPr lang="fr-FR" dirty="0" smtClean="0"/>
              <a:t>, Diarra). Programme de la Politique scientifique fédérale belge. </a:t>
            </a:r>
            <a:r>
              <a:rPr lang="en-GB" dirty="0"/>
              <a:t>Strategic policy support for post-conflict reconstruction in </a:t>
            </a:r>
            <a:r>
              <a:rPr lang="en-GB" dirty="0" smtClean="0"/>
              <a:t>Democratic Republic of Congo</a:t>
            </a:r>
            <a:r>
              <a:rPr lang="fr-FR" dirty="0"/>
              <a:t> </a:t>
            </a:r>
            <a:r>
              <a:rPr lang="fr-FR" dirty="0" smtClean="0"/>
              <a:t>+ </a:t>
            </a:r>
            <a:r>
              <a:rPr lang="fr-FR" dirty="0" err="1" smtClean="0"/>
              <a:t>Dfid</a:t>
            </a:r>
            <a:r>
              <a:rPr lang="fr-FR" dirty="0" smtClean="0"/>
              <a:t> (UK </a:t>
            </a:r>
            <a:r>
              <a:rPr lang="fr-FR" dirty="0" err="1" smtClean="0"/>
              <a:t>Aid</a:t>
            </a:r>
            <a:r>
              <a:rPr lang="fr-FR" dirty="0" smtClean="0"/>
              <a:t> Agency) Support pour des recherches complémentaires sur l’école primaire dans les provinces.</a:t>
            </a:r>
          </a:p>
          <a:p>
            <a:pPr lvl="1"/>
            <a:r>
              <a:rPr lang="fr-FR" dirty="0" smtClean="0"/>
              <a:t>Secteurs étudiés : école primaire, questions foncières autour du maraîchage urbain, approvisionnement énergétique (charbon de bois)</a:t>
            </a:r>
          </a:p>
          <a:p>
            <a:pPr lvl="1"/>
            <a:r>
              <a:rPr lang="fr-FR" dirty="0" smtClean="0"/>
              <a:t>De </a:t>
            </a:r>
            <a:r>
              <a:rPr lang="fr-FR" dirty="0" err="1" smtClean="0"/>
              <a:t>Herdt</a:t>
            </a:r>
            <a:r>
              <a:rPr lang="fr-FR" dirty="0" smtClean="0"/>
              <a:t> (</a:t>
            </a:r>
            <a:r>
              <a:rPr lang="fr-FR" dirty="0" err="1" smtClean="0"/>
              <a:t>Coord</a:t>
            </a:r>
            <a:r>
              <a:rPr lang="fr-FR" dirty="0" smtClean="0"/>
              <a:t>.) L’Harmattan 2011, </a:t>
            </a:r>
          </a:p>
          <a:p>
            <a:pPr lvl="1"/>
            <a:r>
              <a:rPr lang="fr-FR" dirty="0" smtClean="0"/>
              <a:t>Poncelet, André, De </a:t>
            </a:r>
            <a:r>
              <a:rPr lang="fr-FR" dirty="0" err="1" smtClean="0"/>
              <a:t>Herdt</a:t>
            </a:r>
            <a:r>
              <a:rPr lang="fr-FR" dirty="0" smtClean="0"/>
              <a:t>, </a:t>
            </a:r>
            <a:r>
              <a:rPr lang="fr-FR" i="1" dirty="0" err="1"/>
              <a:t>A</a:t>
            </a:r>
            <a:r>
              <a:rPr lang="fr-FR" i="1" dirty="0" err="1" smtClean="0"/>
              <a:t>utrepart</a:t>
            </a:r>
            <a:r>
              <a:rPr lang="fr-FR" dirty="0" smtClean="0"/>
              <a:t> 2010</a:t>
            </a:r>
          </a:p>
          <a:p>
            <a:pPr lvl="1"/>
            <a:r>
              <a:rPr lang="fr-FR" dirty="0" err="1" smtClean="0"/>
              <a:t>Titeca</a:t>
            </a:r>
            <a:r>
              <a:rPr lang="fr-FR" dirty="0" smtClean="0"/>
              <a:t>, De </a:t>
            </a:r>
            <a:r>
              <a:rPr lang="fr-FR" dirty="0" err="1" smtClean="0"/>
              <a:t>Herdt</a:t>
            </a:r>
            <a:r>
              <a:rPr lang="fr-FR" dirty="0" smtClean="0"/>
              <a:t>, </a:t>
            </a:r>
            <a:r>
              <a:rPr lang="fr-FR" i="1" dirty="0" err="1" smtClean="0"/>
              <a:t>African</a:t>
            </a:r>
            <a:r>
              <a:rPr lang="fr-FR" i="1" dirty="0" smtClean="0"/>
              <a:t> </a:t>
            </a:r>
            <a:r>
              <a:rPr lang="fr-FR" i="1" dirty="0" err="1" smtClean="0"/>
              <a:t>Affairs</a:t>
            </a:r>
            <a:r>
              <a:rPr lang="fr-FR" i="1" dirty="0" smtClean="0"/>
              <a:t>, </a:t>
            </a:r>
            <a:r>
              <a:rPr lang="fr-FR" i="1" dirty="0" err="1" smtClean="0"/>
              <a:t>feb</a:t>
            </a:r>
            <a:r>
              <a:rPr lang="fr-FR" i="1" dirty="0" smtClean="0"/>
              <a:t>. </a:t>
            </a:r>
            <a:r>
              <a:rPr lang="fr-FR" dirty="0" smtClean="0"/>
              <a:t>2011</a:t>
            </a:r>
          </a:p>
          <a:p>
            <a:pPr lvl="1"/>
            <a:endParaRPr lang="fr-FR" dirty="0" smtClean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recherches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5615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r-FR" dirty="0" smtClean="0"/>
          </a:p>
          <a:p>
            <a:r>
              <a:rPr lang="fr-FR" dirty="0" smtClean="0"/>
              <a:t>2000-2009 </a:t>
            </a:r>
          </a:p>
          <a:p>
            <a:pPr lvl="1"/>
            <a:r>
              <a:rPr lang="fr-FR" dirty="0" smtClean="0"/>
              <a:t>Observatoire du changement urbain Lubumbashi (Prof Petit et </a:t>
            </a:r>
            <a:r>
              <a:rPr lang="fr-FR" dirty="0" err="1" smtClean="0"/>
              <a:t>Dibwe</a:t>
            </a:r>
            <a:r>
              <a:rPr lang="fr-FR" dirty="0" smtClean="0"/>
              <a:t>)</a:t>
            </a:r>
          </a:p>
          <a:p>
            <a:r>
              <a:rPr lang="fr-FR" dirty="0" smtClean="0"/>
              <a:t>2004-2008</a:t>
            </a:r>
          </a:p>
          <a:p>
            <a:pPr lvl="1"/>
            <a:r>
              <a:rPr lang="fr-FR" dirty="0" err="1" smtClean="0"/>
              <a:t>Grap</a:t>
            </a:r>
            <a:r>
              <a:rPr lang="fr-FR" dirty="0" smtClean="0"/>
              <a:t> OSC  (Organisations des sociétés civiles économie sociale et développement (APE en CP en RDC, G. André et S. </a:t>
            </a:r>
            <a:r>
              <a:rPr lang="fr-FR" dirty="0" err="1" smtClean="0"/>
              <a:t>Mrsic</a:t>
            </a:r>
            <a:r>
              <a:rPr lang="fr-FR" dirty="0" smtClean="0"/>
              <a:t>)</a:t>
            </a:r>
          </a:p>
          <a:p>
            <a:r>
              <a:rPr lang="fr-FR" dirty="0" smtClean="0"/>
              <a:t>2009-2013</a:t>
            </a:r>
          </a:p>
          <a:p>
            <a:pPr lvl="1"/>
            <a:r>
              <a:rPr lang="fr-FR" dirty="0" err="1" smtClean="0"/>
              <a:t>Grap</a:t>
            </a:r>
            <a:r>
              <a:rPr lang="fr-FR" dirty="0" smtClean="0"/>
              <a:t> AAA ( Sécurité alimentaire : Agriculture, Alimentation, Afrique)</a:t>
            </a:r>
          </a:p>
          <a:p>
            <a:pPr lvl="1"/>
            <a:r>
              <a:rPr lang="fr-FR" dirty="0"/>
              <a:t>http://www.grap3a.be/</a:t>
            </a:r>
            <a:r>
              <a:rPr lang="fr-FR" dirty="0" err="1"/>
              <a:t>index.php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smtClean="0"/>
              <a:t>2004-2012, Coopération institutionnelle avec les universités congolaises</a:t>
            </a:r>
          </a:p>
          <a:p>
            <a:pPr lvl="1"/>
            <a:r>
              <a:rPr lang="fr-FR" dirty="0" err="1" smtClean="0"/>
              <a:t>Unikin</a:t>
            </a:r>
            <a:r>
              <a:rPr lang="fr-FR" i="1" dirty="0" smtClean="0"/>
              <a:t>, Sciences sociales et pauvreté</a:t>
            </a:r>
            <a:r>
              <a:rPr lang="fr-FR" dirty="0" smtClean="0"/>
              <a:t> (</a:t>
            </a:r>
            <a:r>
              <a:rPr lang="fr-FR" dirty="0" err="1" smtClean="0"/>
              <a:t>Prof.Lututala</a:t>
            </a:r>
            <a:r>
              <a:rPr lang="fr-FR" dirty="0" smtClean="0"/>
              <a:t> </a:t>
            </a:r>
            <a:r>
              <a:rPr lang="fr-FR" dirty="0" err="1" smtClean="0"/>
              <a:t>etProf</a:t>
            </a:r>
            <a:r>
              <a:rPr lang="fr-FR" dirty="0" smtClean="0"/>
              <a:t>.  </a:t>
            </a:r>
            <a:r>
              <a:rPr lang="fr-FR" dirty="0" err="1" smtClean="0"/>
              <a:t>Kapagama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Unilu</a:t>
            </a:r>
            <a:r>
              <a:rPr lang="fr-FR" dirty="0" smtClean="0"/>
              <a:t>, </a:t>
            </a:r>
            <a:r>
              <a:rPr lang="fr-FR" i="1" dirty="0" smtClean="0"/>
              <a:t>Culture et développement des sociétés africaines</a:t>
            </a:r>
            <a:r>
              <a:rPr lang="fr-FR" dirty="0" smtClean="0"/>
              <a:t> (Prof </a:t>
            </a:r>
            <a:r>
              <a:rPr lang="fr-FR" dirty="0" err="1" smtClean="0"/>
              <a:t>Dibwe</a:t>
            </a:r>
            <a:r>
              <a:rPr lang="fr-FR" dirty="0" smtClean="0"/>
              <a:t>)</a:t>
            </a:r>
          </a:p>
          <a:p>
            <a:pPr marL="365760" lvl="1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de programmes universitaires en RDC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541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7162799" y="2235200"/>
            <a:ext cx="1600201" cy="2613029"/>
          </a:xfrm>
        </p:spPr>
        <p:txBody>
          <a:bodyPr>
            <a:normAutofit/>
          </a:bodyPr>
          <a:lstStyle/>
          <a:p>
            <a:r>
              <a:rPr lang="fr-FR" dirty="0" smtClean="0"/>
              <a:t>Une historicité singulière du champ scolaire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81000" y="2478328"/>
            <a:ext cx="6324600" cy="2369901"/>
          </a:xfrm>
        </p:spPr>
        <p:txBody>
          <a:bodyPr/>
          <a:lstStyle/>
          <a:p>
            <a:r>
              <a:rPr lang="fr-FR" dirty="0" smtClean="0"/>
              <a:t>EIC-Congo belge, République du Congo, Zaïre, RDC…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359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 </a:t>
            </a:r>
            <a:r>
              <a:rPr lang="fr-FR" sz="2000" dirty="0" smtClean="0"/>
              <a:t>1860-85 : explorations et conquêtes</a:t>
            </a:r>
          </a:p>
          <a:p>
            <a:r>
              <a:rPr lang="fr-FR" sz="2000" dirty="0" smtClean="0"/>
              <a:t>1885 : L’EIC (Léopold II): un Etat privé!</a:t>
            </a:r>
            <a:endParaRPr lang="fr-FR" sz="1600" dirty="0" smtClean="0"/>
          </a:p>
          <a:p>
            <a:r>
              <a:rPr lang="fr-FR" sz="2000" dirty="0" smtClean="0"/>
              <a:t>1908 : «reprise » comme colonie belge</a:t>
            </a:r>
          </a:p>
          <a:p>
            <a:pPr lvl="1"/>
            <a:r>
              <a:rPr lang="fr-FR" sz="1600" dirty="0" smtClean="0"/>
              <a:t>Concession généralisée de l’éducation</a:t>
            </a:r>
          </a:p>
          <a:p>
            <a:r>
              <a:rPr lang="fr-FR" sz="2000" dirty="0" smtClean="0"/>
              <a:t>1954-55: la première guerre scolaire au Congo</a:t>
            </a:r>
          </a:p>
          <a:p>
            <a:r>
              <a:rPr lang="fr-FR" sz="2000" dirty="0" smtClean="0"/>
              <a:t>1960-65 : Indépendance (s), « </a:t>
            </a:r>
            <a:r>
              <a:rPr lang="fr-FR" sz="2000" dirty="0" err="1" smtClean="0"/>
              <a:t>congolisation</a:t>
            </a:r>
            <a:r>
              <a:rPr lang="fr-FR" sz="2000" dirty="0" smtClean="0"/>
              <a:t> » « rébellions », Mobutu au pouvoir</a:t>
            </a:r>
          </a:p>
          <a:p>
            <a:r>
              <a:rPr lang="fr-FR" sz="2000" dirty="0" smtClean="0"/>
              <a:t> 1970-1975 : mise en place de l’Etat MPR </a:t>
            </a:r>
            <a:r>
              <a:rPr lang="fr-FR" sz="2000" dirty="0"/>
              <a:t>: « une puissance africaine en devenir »</a:t>
            </a:r>
            <a:endParaRPr lang="fr-FR" sz="2000" dirty="0" smtClean="0"/>
          </a:p>
          <a:p>
            <a:pPr lvl="1"/>
            <a:r>
              <a:rPr lang="fr-FR" sz="1600" dirty="0" smtClean="0"/>
              <a:t> « nationalisation » inaboutie de l’éducation</a:t>
            </a:r>
          </a:p>
          <a:p>
            <a:pPr lvl="1"/>
            <a:r>
              <a:rPr lang="fr-FR" sz="1600" dirty="0" smtClean="0"/>
              <a:t>Authenticité reste au seuil de l’école</a:t>
            </a:r>
          </a:p>
          <a:p>
            <a:pPr lvl="1"/>
            <a:r>
              <a:rPr lang="fr-FR" sz="1600" dirty="0" smtClean="0"/>
              <a:t>1977 : restitutions des écoles aux Eglises : début de la « guerre froide » scolaire  entre Eglise catholique et L’Etat </a:t>
            </a:r>
          </a:p>
          <a:p>
            <a:r>
              <a:rPr lang="fr-FR" sz="2000" dirty="0" smtClean="0"/>
              <a:t>1985-1990 : Ajustement structurel et contraction de l’Etat : débrouillez vous! </a:t>
            </a:r>
            <a:r>
              <a:rPr lang="fr-FR" sz="2000" dirty="0" err="1" smtClean="0"/>
              <a:t>Yiba</a:t>
            </a:r>
            <a:r>
              <a:rPr lang="fr-FR" sz="2000" dirty="0"/>
              <a:t> </a:t>
            </a:r>
            <a:r>
              <a:rPr lang="fr-FR" sz="2000" dirty="0" err="1" smtClean="0"/>
              <a:t>moke</a:t>
            </a:r>
            <a:r>
              <a:rPr lang="fr-FR" sz="2000" smtClean="0"/>
              <a:t>!</a:t>
            </a:r>
            <a:endParaRPr lang="fr-FR" sz="2000" dirty="0" smtClean="0"/>
          </a:p>
          <a:p>
            <a:pPr lvl="1"/>
            <a:r>
              <a:rPr lang="fr-FR" sz="1600" dirty="0" smtClean="0"/>
              <a:t>Ouverture officielle de l’éducation au « privé » (1986)</a:t>
            </a:r>
          </a:p>
          <a:p>
            <a:pPr lvl="1"/>
            <a:r>
              <a:rPr lang="fr-FR" sz="1600" dirty="0" smtClean="0"/>
              <a:t>Le partenariat : le recours à la contribution financière des parents</a:t>
            </a:r>
          </a:p>
          <a:p>
            <a:r>
              <a:rPr lang="fr-FR" sz="2000" dirty="0" smtClean="0"/>
              <a:t>1990-1995 Echec de la transition, pillages, destruction des bases de l’économie, société abandonnée, « </a:t>
            </a:r>
            <a:r>
              <a:rPr lang="fr-FR" sz="2000" dirty="0" err="1" smtClean="0"/>
              <a:t>informalisation</a:t>
            </a:r>
            <a:r>
              <a:rPr lang="fr-FR" sz="2000" dirty="0" smtClean="0"/>
              <a:t> » générale et </a:t>
            </a:r>
            <a:r>
              <a:rPr lang="fr-FR" sz="2000" dirty="0"/>
              <a:t>réduction </a:t>
            </a:r>
            <a:r>
              <a:rPr lang="fr-FR" sz="2000" dirty="0" smtClean="0"/>
              <a:t>drastique des budgets publics et </a:t>
            </a:r>
            <a:r>
              <a:rPr lang="fr-FR" sz="2000" dirty="0"/>
              <a:t>des coopérations </a:t>
            </a:r>
            <a:endParaRPr lang="fr-FR" sz="2000" dirty="0" smtClean="0"/>
          </a:p>
          <a:p>
            <a:pPr lvl="1"/>
            <a:r>
              <a:rPr lang="fr-FR" sz="1500" dirty="0" smtClean="0"/>
              <a:t> rupture du financement public de l’éducation, survivre!</a:t>
            </a:r>
          </a:p>
          <a:p>
            <a:r>
              <a:rPr lang="fr-FR" sz="2000" dirty="0" smtClean="0"/>
              <a:t>1996-2002/2005 … de la  question rwandaise à la</a:t>
            </a:r>
            <a:r>
              <a:rPr lang="fr-FR" sz="2000" dirty="0"/>
              <a:t> </a:t>
            </a:r>
            <a:r>
              <a:rPr lang="fr-FR" sz="2000" dirty="0" smtClean="0"/>
              <a:t>« première guerre mondiale africaine » :</a:t>
            </a:r>
          </a:p>
          <a:p>
            <a:pPr lvl="1"/>
            <a:r>
              <a:rPr lang="fr-FR" sz="1600" dirty="0" smtClean="0"/>
              <a:t>l’institutionnalisation de la «  survie » scolaire  dans « l’Etat failli »</a:t>
            </a:r>
          </a:p>
          <a:p>
            <a:r>
              <a:rPr lang="fr-FR" sz="2000" dirty="0" smtClean="0"/>
              <a:t>2005 :  Paix (?) « reconstruction » (?) retour des investissements et des  bailleurs : </a:t>
            </a:r>
          </a:p>
          <a:p>
            <a:pPr lvl="1"/>
            <a:r>
              <a:rPr lang="fr-FR" sz="1600" dirty="0" smtClean="0"/>
              <a:t>Reprise expérimentale des appuis extérieurs (Purus et PPTE) dans l’éducation</a:t>
            </a:r>
          </a:p>
          <a:p>
            <a:pPr lvl="1"/>
            <a:r>
              <a:rPr lang="fr-FR" sz="1600" dirty="0" smtClean="0"/>
              <a:t>Échec des tentatives de peser sur  la gouvernance éducative « de fait »</a:t>
            </a:r>
          </a:p>
          <a:p>
            <a:pPr lvl="1"/>
            <a:r>
              <a:rPr lang="fr-FR" sz="1600" dirty="0" smtClean="0"/>
              <a:t>Reprise des enrôlements, recrutements et mécanisation des enseignants</a:t>
            </a:r>
          </a:p>
          <a:p>
            <a:pPr lvl="1"/>
            <a:endParaRPr lang="fr-FR" sz="1600" dirty="0" smtClean="0"/>
          </a:p>
          <a:p>
            <a:endParaRPr lang="fr-FR" sz="2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dirty="0" smtClean="0"/>
              <a:t>David Van </a:t>
            </a:r>
            <a:r>
              <a:rPr lang="fr-FR" dirty="0" err="1" smtClean="0"/>
              <a:t>Reybrouck</a:t>
            </a:r>
            <a:r>
              <a:rPr lang="fr-FR" dirty="0" smtClean="0"/>
              <a:t> , Congo, une Histoire, Actes Sud, 2012.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Tout nouveau!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3748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 </a:t>
            </a:r>
            <a:r>
              <a:rPr lang="fr-FR" sz="2400" dirty="0" smtClean="0"/>
              <a:t>De </a:t>
            </a:r>
            <a:r>
              <a:rPr lang="fr-FR" sz="2400" dirty="0"/>
              <a:t>C</a:t>
            </a:r>
            <a:r>
              <a:rPr lang="fr-FR" sz="2400" dirty="0" smtClean="0"/>
              <a:t>rawford-Young, Mac </a:t>
            </a:r>
            <a:r>
              <a:rPr lang="fr-FR" sz="2400" dirty="0" err="1" smtClean="0"/>
              <a:t>Gaffey</a:t>
            </a:r>
            <a:r>
              <a:rPr lang="fr-FR" sz="2400" dirty="0" smtClean="0"/>
              <a:t>, Lemarchand, </a:t>
            </a:r>
            <a:r>
              <a:rPr lang="fr-FR" sz="2400" dirty="0" err="1" smtClean="0"/>
              <a:t>Jewsiewicki</a:t>
            </a:r>
            <a:r>
              <a:rPr lang="fr-FR" sz="2400" dirty="0" smtClean="0"/>
              <a:t>, </a:t>
            </a:r>
            <a:r>
              <a:rPr lang="fr-FR" sz="2400" dirty="0" err="1" smtClean="0"/>
              <a:t>Englebert</a:t>
            </a:r>
            <a:r>
              <a:rPr lang="fr-FR" sz="2400" dirty="0" smtClean="0"/>
              <a:t>, de Villers, </a:t>
            </a:r>
            <a:r>
              <a:rPr lang="fr-FR" sz="2400" dirty="0" err="1" smtClean="0"/>
              <a:t>Trefon</a:t>
            </a:r>
            <a:r>
              <a:rPr lang="fr-FR" sz="2400" dirty="0" smtClean="0"/>
              <a:t> : une tradition US : critique de l’Etat colonial ,formation et </a:t>
            </a:r>
            <a:r>
              <a:rPr lang="fr-FR" sz="2400" i="1" dirty="0" smtClean="0"/>
              <a:t>collapse</a:t>
            </a:r>
            <a:r>
              <a:rPr lang="fr-FR" sz="2400" dirty="0" smtClean="0"/>
              <a:t> du pouvoir dans le Zaïre « </a:t>
            </a:r>
            <a:r>
              <a:rPr lang="fr-FR" sz="2400" dirty="0" err="1" smtClean="0"/>
              <a:t>informalisé</a:t>
            </a:r>
            <a:r>
              <a:rPr lang="fr-FR" sz="2400" dirty="0" smtClean="0"/>
              <a:t> »</a:t>
            </a:r>
          </a:p>
          <a:p>
            <a:r>
              <a:rPr lang="fr-FR" sz="2400" dirty="0" err="1" smtClean="0"/>
              <a:t>Merlier</a:t>
            </a:r>
            <a:r>
              <a:rPr lang="fr-FR" sz="2400" dirty="0" smtClean="0"/>
              <a:t> (Maurel), Weiss, </a:t>
            </a:r>
            <a:r>
              <a:rPr lang="fr-FR" sz="2400" dirty="0" err="1" smtClean="0"/>
              <a:t>Nzongola</a:t>
            </a:r>
            <a:r>
              <a:rPr lang="fr-FR" sz="2400" dirty="0" smtClean="0"/>
              <a:t>, </a:t>
            </a:r>
            <a:r>
              <a:rPr lang="fr-FR" sz="2400" dirty="0" err="1" smtClean="0"/>
              <a:t>Willame</a:t>
            </a:r>
            <a:r>
              <a:rPr lang="fr-FR" sz="2400" dirty="0" smtClean="0"/>
              <a:t>, N’</a:t>
            </a:r>
            <a:r>
              <a:rPr lang="fr-FR" sz="2400" dirty="0" err="1" smtClean="0"/>
              <a:t>Daywel</a:t>
            </a:r>
            <a:r>
              <a:rPr lang="fr-FR" sz="2400" dirty="0" smtClean="0"/>
              <a:t>, Van </a:t>
            </a:r>
            <a:r>
              <a:rPr lang="fr-FR" sz="2400" dirty="0" err="1" smtClean="0"/>
              <a:t>Reybrouck</a:t>
            </a:r>
            <a:r>
              <a:rPr lang="fr-FR" sz="2400" dirty="0" smtClean="0"/>
              <a:t>,  etc. : Histoire politique : extraversion dépendance, la nation par l’adversité ou par défaut!</a:t>
            </a:r>
          </a:p>
          <a:p>
            <a:r>
              <a:rPr lang="fr-FR" sz="2400" dirty="0" err="1" smtClean="0"/>
              <a:t>Vansina</a:t>
            </a:r>
            <a:r>
              <a:rPr lang="fr-FR" sz="2400" dirty="0" smtClean="0"/>
              <a:t>, </a:t>
            </a:r>
            <a:r>
              <a:rPr lang="fr-FR" sz="2400" dirty="0" err="1" smtClean="0"/>
              <a:t>Devish</a:t>
            </a:r>
            <a:r>
              <a:rPr lang="fr-FR" sz="2400" dirty="0" smtClean="0"/>
              <a:t>, </a:t>
            </a:r>
            <a:r>
              <a:rPr lang="fr-FR" sz="2400" dirty="0" err="1" smtClean="0"/>
              <a:t>Mudimbe,Yoka</a:t>
            </a:r>
            <a:r>
              <a:rPr lang="fr-FR" sz="2400" dirty="0" smtClean="0"/>
              <a:t>, De Boeck, </a:t>
            </a:r>
          </a:p>
          <a:p>
            <a:pPr lvl="1"/>
            <a:r>
              <a:rPr lang="fr-FR" sz="2000" dirty="0" smtClean="0"/>
              <a:t>de l’ethnographie aux </a:t>
            </a:r>
            <a:r>
              <a:rPr lang="fr-FR" sz="2000" i="1" dirty="0" smtClean="0"/>
              <a:t>postcolonial </a:t>
            </a:r>
            <a:r>
              <a:rPr lang="fr-FR" sz="2000" i="1" dirty="0" err="1" smtClean="0"/>
              <a:t>studies</a:t>
            </a:r>
            <a:r>
              <a:rPr lang="fr-FR" sz="2000" i="1" dirty="0" smtClean="0"/>
              <a:t> :</a:t>
            </a:r>
          </a:p>
          <a:p>
            <a:pPr lvl="1"/>
            <a:r>
              <a:rPr lang="fr-FR" sz="2000" i="1" dirty="0" smtClean="0"/>
              <a:t> derrière l’Histoire : l’imaginaire en travail (innovations religieuses, culturelles, </a:t>
            </a:r>
            <a:r>
              <a:rPr lang="fr-FR" sz="2000" i="1" dirty="0" err="1" smtClean="0"/>
              <a:t>everyday</a:t>
            </a:r>
            <a:r>
              <a:rPr lang="fr-FR" sz="2000" i="1" dirty="0" smtClean="0"/>
              <a:t> life…and </a:t>
            </a:r>
            <a:r>
              <a:rPr lang="fr-FR" sz="2000" i="1" dirty="0" err="1" smtClean="0"/>
              <a:t>postmodernity</a:t>
            </a:r>
            <a:endParaRPr lang="fr-FR" sz="2000" i="1" dirty="0" smtClean="0"/>
          </a:p>
          <a:p>
            <a:r>
              <a:rPr lang="fr-FR" sz="2400" i="1" dirty="0" smtClean="0"/>
              <a:t>Littérature romanesque et critique culturelle : Gide, Green, Naipaul, Stearns (dancing in the </a:t>
            </a:r>
            <a:r>
              <a:rPr lang="fr-FR" sz="2400" i="1" dirty="0" err="1" smtClean="0"/>
              <a:t>glory</a:t>
            </a:r>
            <a:r>
              <a:rPr lang="fr-FR" sz="2400" i="1" dirty="0" smtClean="0"/>
              <a:t> of the </a:t>
            </a:r>
            <a:r>
              <a:rPr lang="fr-FR" sz="2400" i="1" dirty="0" err="1" smtClean="0"/>
              <a:t>Monsters</a:t>
            </a:r>
            <a:r>
              <a:rPr lang="fr-FR" sz="2400" i="1" dirty="0" smtClean="0"/>
              <a:t>), Lieve Joris….    </a:t>
            </a:r>
          </a:p>
          <a:p>
            <a:pPr lvl="1"/>
            <a:r>
              <a:rPr lang="fr-FR" sz="2000" i="1" dirty="0" smtClean="0"/>
              <a:t>The </a:t>
            </a:r>
            <a:r>
              <a:rPr lang="fr-FR" sz="2000" i="1" dirty="0" err="1"/>
              <a:t>H</a:t>
            </a:r>
            <a:r>
              <a:rPr lang="fr-FR" sz="2000" i="1" dirty="0" err="1" smtClean="0"/>
              <a:t>eart</a:t>
            </a:r>
            <a:r>
              <a:rPr lang="fr-FR" sz="2000" i="1" dirty="0" smtClean="0"/>
              <a:t> of </a:t>
            </a:r>
            <a:r>
              <a:rPr lang="fr-FR" sz="2000" i="1" dirty="0" err="1" smtClean="0"/>
              <a:t>Darkness</a:t>
            </a:r>
            <a:r>
              <a:rPr lang="fr-FR" sz="2000" i="1" dirty="0" smtClean="0"/>
              <a:t>…. </a:t>
            </a:r>
            <a:r>
              <a:rPr lang="fr-FR" sz="2000" i="1" dirty="0" err="1" smtClean="0"/>
              <a:t>Again</a:t>
            </a:r>
            <a:endParaRPr lang="fr-FR" sz="2000" i="1" dirty="0" smtClean="0"/>
          </a:p>
          <a:p>
            <a:pPr lvl="1"/>
            <a:r>
              <a:rPr lang="fr-FR" sz="2000" i="1" dirty="0" smtClean="0"/>
              <a:t>« </a:t>
            </a:r>
            <a:r>
              <a:rPr lang="fr-FR" sz="2000" i="1" dirty="0" err="1" smtClean="0"/>
              <a:t>Limit</a:t>
            </a:r>
            <a:r>
              <a:rPr lang="fr-FR" sz="2000" i="1" dirty="0" smtClean="0"/>
              <a:t> of </a:t>
            </a:r>
            <a:r>
              <a:rPr lang="fr-FR" sz="2000" i="1" dirty="0" err="1" smtClean="0"/>
              <a:t>any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rationality</a:t>
            </a:r>
            <a:r>
              <a:rPr lang="fr-FR" sz="2000" i="1" dirty="0" smtClean="0"/>
              <a:t> »</a:t>
            </a:r>
          </a:p>
          <a:p>
            <a:endParaRPr lang="fr-FR" sz="2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 d’énormes ressources sur le Congo </a:t>
            </a:r>
          </a:p>
          <a:p>
            <a:r>
              <a:rPr lang="fr-FR" dirty="0" smtClean="0"/>
              <a:t>- Production congolaise </a:t>
            </a:r>
          </a:p>
          <a:p>
            <a:r>
              <a:rPr lang="fr-FR" dirty="0" smtClean="0"/>
              <a:t>(des dizaines de livres congolais sur la tragédie éducative au </a:t>
            </a:r>
            <a:r>
              <a:rPr lang="fr-FR" dirty="0"/>
              <a:t>Z</a:t>
            </a:r>
            <a:r>
              <a:rPr lang="fr-FR" dirty="0" smtClean="0"/>
              <a:t>aïre Congo</a:t>
            </a:r>
            <a:endParaRPr lang="fr-FR" dirty="0"/>
          </a:p>
          <a:p>
            <a:r>
              <a:rPr lang="fr-FR" dirty="0" smtClean="0"/>
              <a:t>- Europe (Belgique)</a:t>
            </a:r>
          </a:p>
          <a:p>
            <a:r>
              <a:rPr lang="fr-FR" dirty="0" smtClean="0"/>
              <a:t>- Last but not least USA/Canada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477000" y="457200"/>
            <a:ext cx="2358412" cy="1371600"/>
          </a:xfrm>
        </p:spPr>
        <p:txBody>
          <a:bodyPr/>
          <a:lstStyle/>
          <a:p>
            <a:r>
              <a:rPr lang="fr-FR" dirty="0" smtClean="0"/>
              <a:t>Littérature.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4749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643467" y="2099733"/>
            <a:ext cx="7941733" cy="3687763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Syndrome congolais  peu d’approches comparatives</a:t>
            </a:r>
          </a:p>
          <a:p>
            <a:r>
              <a:rPr lang="fr-FR" dirty="0" smtClean="0"/>
              <a:t>L’idée d’une rupture, brutale, fondamentale, profonde et explicative</a:t>
            </a:r>
          </a:p>
          <a:p>
            <a:pPr lvl="1"/>
            <a:r>
              <a:rPr lang="fr-FR" dirty="0" smtClean="0"/>
              <a:t>Rupture coloniale</a:t>
            </a:r>
          </a:p>
          <a:p>
            <a:pPr lvl="1"/>
            <a:r>
              <a:rPr lang="fr-FR" dirty="0" smtClean="0"/>
              <a:t>Rupture du projet d’« Etat total » (MPR)</a:t>
            </a:r>
          </a:p>
          <a:p>
            <a:pPr lvl="1"/>
            <a:r>
              <a:rPr lang="fr-FR" dirty="0" smtClean="0"/>
              <a:t>Rupture de la première guerre mondiale africaine 1996)</a:t>
            </a:r>
          </a:p>
          <a:p>
            <a:r>
              <a:rPr lang="fr-FR" dirty="0" smtClean="0"/>
              <a:t>« Paradigme » de la corruption </a:t>
            </a:r>
          </a:p>
          <a:p>
            <a:r>
              <a:rPr lang="fr-FR" dirty="0" smtClean="0"/>
              <a:t>Dépossession des ressources, de l’histoire, de soi. Impuissance et « malédiction »!</a:t>
            </a:r>
          </a:p>
          <a:p>
            <a:r>
              <a:rPr lang="fr-FR" dirty="0" smtClean="0"/>
              <a:t>Nation « imaginée » mais impossible à traduire en institutions acceptables</a:t>
            </a:r>
          </a:p>
          <a:p>
            <a:r>
              <a:rPr lang="fr-FR" dirty="0" smtClean="0"/>
              <a:t>Le peuple « survivant » assimilé à toute la population, victime d’une tragédie historique absolue, bricolant sa survie</a:t>
            </a:r>
          </a:p>
          <a:p>
            <a:r>
              <a:rPr lang="fr-FR" dirty="0" smtClean="0"/>
              <a:t>Le peuple informel  (« petits », femmes, m’</a:t>
            </a:r>
            <a:r>
              <a:rPr lang="fr-FR" dirty="0" err="1" smtClean="0"/>
              <a:t>bokatier</a:t>
            </a:r>
            <a:r>
              <a:rPr lang="fr-FR" dirty="0" smtClean="0"/>
              <a:t>, etc..) hors l’Etat</a:t>
            </a:r>
          </a:p>
          <a:p>
            <a:r>
              <a:rPr lang="fr-FR" dirty="0" smtClean="0"/>
              <a:t>La misère et l’article 15</a:t>
            </a:r>
          </a:p>
          <a:p>
            <a:r>
              <a:rPr lang="fr-FR" dirty="0" smtClean="0"/>
              <a:t>L’</a:t>
            </a:r>
            <a:r>
              <a:rPr lang="fr-FR" dirty="0" err="1" smtClean="0"/>
              <a:t>ingouvernance</a:t>
            </a:r>
            <a:r>
              <a:rPr lang="fr-FR" dirty="0" smtClean="0"/>
              <a:t> : « </a:t>
            </a:r>
            <a:r>
              <a:rPr lang="fr-FR" i="1" dirty="0" err="1" smtClean="0"/>
              <a:t>They</a:t>
            </a:r>
            <a:r>
              <a:rPr lang="fr-FR" i="1" dirty="0" smtClean="0"/>
              <a:t> </a:t>
            </a:r>
            <a:r>
              <a:rPr lang="fr-FR" i="1" dirty="0" err="1" smtClean="0"/>
              <a:t>is</a:t>
            </a:r>
            <a:r>
              <a:rPr lang="fr-FR" i="1" dirty="0" smtClean="0"/>
              <a:t> no Congo</a:t>
            </a:r>
            <a:r>
              <a:rPr lang="fr-FR" dirty="0" smtClean="0"/>
              <a:t>» (</a:t>
            </a:r>
            <a:r>
              <a:rPr lang="fr-FR" dirty="0" err="1" smtClean="0"/>
              <a:t>Herbst</a:t>
            </a:r>
            <a:r>
              <a:rPr lang="fr-FR" dirty="0" smtClean="0"/>
              <a:t>, Mills 2009); </a:t>
            </a:r>
            <a:r>
              <a:rPr lang="fr-FR" dirty="0" err="1" smtClean="0"/>
              <a:t>Englebert</a:t>
            </a:r>
            <a:r>
              <a:rPr lang="fr-FR" dirty="0" smtClean="0"/>
              <a:t>, </a:t>
            </a:r>
            <a:r>
              <a:rPr lang="fr-FR" i="1" dirty="0" err="1" smtClean="0"/>
              <a:t>Africa</a:t>
            </a:r>
            <a:r>
              <a:rPr lang="fr-FR" i="1" dirty="0" smtClean="0"/>
              <a:t>, </a:t>
            </a:r>
            <a:r>
              <a:rPr lang="fr-FR" i="1" dirty="0" err="1" smtClean="0"/>
              <a:t>Sovereignty</a:t>
            </a:r>
            <a:r>
              <a:rPr lang="fr-FR" i="1" dirty="0" smtClean="0"/>
              <a:t> and </a:t>
            </a:r>
            <a:r>
              <a:rPr lang="fr-FR" i="1" dirty="0" err="1" smtClean="0"/>
              <a:t>sorrow</a:t>
            </a:r>
            <a:r>
              <a:rPr lang="fr-FR" i="1" dirty="0" smtClean="0"/>
              <a:t> </a:t>
            </a:r>
            <a:r>
              <a:rPr lang="fr-FR" dirty="0" smtClean="0"/>
              <a:t>(2009)</a:t>
            </a:r>
          </a:p>
          <a:p>
            <a:endParaRPr lang="fr-FR" dirty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381000" y="203200"/>
            <a:ext cx="8381260" cy="1540933"/>
          </a:xfrm>
        </p:spPr>
        <p:txBody>
          <a:bodyPr/>
          <a:lstStyle/>
          <a:p>
            <a:r>
              <a:rPr lang="fr-FR" sz="2400" dirty="0" smtClean="0"/>
              <a:t>Pièges explicites ou implicites : littérature et le sens commun des acteurs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80591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85106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Ecris comme base, équipes mixtes, préparation des enquêtes sur les sites, enquête collective croisée (thèmes, lieux,  institutions et AS)</a:t>
            </a:r>
            <a:endParaRPr lang="fr-FR" dirty="0"/>
          </a:p>
          <a:p>
            <a:r>
              <a:rPr lang="fr-FR" dirty="0" smtClean="0"/>
              <a:t>Des sites urbains, périurbains et ruraux ( petites villes provinciales)</a:t>
            </a:r>
          </a:p>
          <a:p>
            <a:r>
              <a:rPr lang="fr-FR" dirty="0" smtClean="0"/>
              <a:t>Comparatif? Intersectoriel (</a:t>
            </a:r>
            <a:r>
              <a:rPr lang="fr-FR" i="1" dirty="0" err="1"/>
              <a:t>m</a:t>
            </a:r>
            <a:r>
              <a:rPr lang="fr-FR" i="1" dirty="0" err="1" smtClean="0"/>
              <a:t>akala</a:t>
            </a:r>
            <a:r>
              <a:rPr lang="fr-FR" dirty="0" smtClean="0"/>
              <a:t>, foncier, école) : périlleux de tirer des conclusions transversales en termes de gouvernance!</a:t>
            </a:r>
          </a:p>
          <a:p>
            <a:r>
              <a:rPr lang="fr-FR" dirty="0" smtClean="0"/>
              <a:t>Evénements critiques ou moments témoins du champ éducatif (AG, Fonds de solidarité catholique à Kinshasa, « gratuité » décrétée à L’</a:t>
            </a:r>
            <a:r>
              <a:rPr lang="fr-FR" dirty="0" err="1" smtClean="0"/>
              <a:t>shi</a:t>
            </a:r>
            <a:r>
              <a:rPr lang="fr-FR" dirty="0" smtClean="0"/>
              <a:t>, une inspection scolaire, la gestion de Purus, une négociation syndicale, le fonctionnement du </a:t>
            </a:r>
            <a:r>
              <a:rPr lang="fr-FR" dirty="0" err="1" smtClean="0"/>
              <a:t>Cecope</a:t>
            </a:r>
            <a:r>
              <a:rPr lang="fr-FR" dirty="0" smtClean="0"/>
              <a:t>…)</a:t>
            </a:r>
          </a:p>
          <a:p>
            <a:r>
              <a:rPr lang="fr-FR" dirty="0" smtClean="0"/>
              <a:t>Réunions en RDC et en Europe</a:t>
            </a:r>
          </a:p>
          <a:p>
            <a:r>
              <a:rPr lang="fr-FR" dirty="0" smtClean="0"/>
              <a:t>Une « restitution » à Kinshasa : un exercice hautement significatif!</a:t>
            </a:r>
          </a:p>
          <a:p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533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 « Représentativité raisonnée » : un pari!</a:t>
            </a:r>
          </a:p>
          <a:p>
            <a:pPr lvl="1"/>
            <a:r>
              <a:rPr lang="fr-FR" dirty="0" smtClean="0"/>
              <a:t>Echelle gigantesque</a:t>
            </a:r>
          </a:p>
          <a:p>
            <a:pPr lvl="1"/>
            <a:r>
              <a:rPr lang="fr-FR" dirty="0" smtClean="0"/>
              <a:t>Grande variabilité des configurations des rapports de pouvoir dans le champs éducatifs sous-provinciaux ( inclus dans notre analyse) y compris en termes financiers (la singularité kinoise, sur-scolarisation, développement très important du privé, prolifération du privé supérieur!</a:t>
            </a:r>
          </a:p>
          <a:p>
            <a:pPr lvl="1"/>
            <a:r>
              <a:rPr lang="fr-FR" dirty="0" smtClean="0"/>
              <a:t>Prolifération et «  hybridité » institutionnelles, mémoire (ex : accords de M’</a:t>
            </a:r>
            <a:r>
              <a:rPr lang="fr-FR" dirty="0" err="1" smtClean="0"/>
              <a:t>Budi</a:t>
            </a:r>
            <a:r>
              <a:rPr lang="fr-FR" dirty="0" smtClean="0"/>
              <a:t>) et empilement des textes, prises de positions, etc..</a:t>
            </a:r>
          </a:p>
          <a:p>
            <a:pPr lvl="1"/>
            <a:r>
              <a:rPr lang="fr-FR" dirty="0" smtClean="0"/>
              <a:t>Incertitudes très fréquentes et résistantes sur la nature des règles officielles, leur portée, leur sanction, leur retrait…</a:t>
            </a:r>
          </a:p>
          <a:p>
            <a:pPr lvl="1"/>
            <a:r>
              <a:rPr lang="fr-FR" dirty="0" smtClean="0"/>
              <a:t>Mobilité des normes pratiques, contestations et suspicions généralisées sur l’argent</a:t>
            </a:r>
          </a:p>
          <a:p>
            <a:pPr lvl="1"/>
            <a:r>
              <a:rPr lang="fr-FR" dirty="0" smtClean="0"/>
              <a:t>Des « quasi dogmes » du champ et le  « non discutable » posent sans cesse problème dans l’investigation</a:t>
            </a:r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suite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8470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Livre reli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10591</TotalTime>
  <Words>798</Words>
  <Application>Microsoft Macintosh PowerPoint</Application>
  <PresentationFormat>Présentation à l'écran (4:3)</PresentationFormat>
  <Paragraphs>180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Grid</vt:lpstr>
      <vt:lpstr>La gouvernance éducative en RDC saisie par une démarche socio-anthropologique : quelques questions de méthode et d’interprétation de « l’Etat des usagers »   Marc Poncelet, pôle-Sud, ISHS-Université de Liège Lasdel, Université d’été , octobre  2012</vt:lpstr>
      <vt:lpstr>Les recherches</vt:lpstr>
      <vt:lpstr>Gestion de programmes universitaires en RDC</vt:lpstr>
      <vt:lpstr>EIC-Congo belge, République du Congo, Zaïre, RDC…</vt:lpstr>
      <vt:lpstr>Tout nouveau!</vt:lpstr>
      <vt:lpstr>Littérature.</vt:lpstr>
      <vt:lpstr>Pièges explicites ou implicites : littérature et le sens commun des acteurs</vt:lpstr>
      <vt:lpstr>Méthodologie</vt:lpstr>
      <vt:lpstr>Méthodologie suite</vt:lpstr>
      <vt:lpstr>2007-2010 L’école primaire dans un « failed state  exemplaire »</vt:lpstr>
      <vt:lpstr>Un champ scolaire complexe, opaque, résilient</vt:lpstr>
      <vt:lpstr>Time… </vt:lpstr>
      <vt:lpstr>Evidence, facilité et limites de l’explication historique</vt:lpstr>
      <vt:lpstr>De l’école coloniale à l’école nationale</vt:lpstr>
      <vt:lpstr>L’université dans un failed state exemplaire</vt:lpstr>
      <vt:lpstr>Le marché académique et ses rentes</vt:lpstr>
      <vt:lpstr>Qu’explique la longue durée?</vt:lpstr>
      <vt:lpstr>Présentation PowerPoint</vt:lpstr>
      <vt:lpstr>Angles morts, faiblesses et leçons tirées</vt:lpstr>
    </vt:vector>
  </TitlesOfParts>
  <Company>Université de Liège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gouvernance éducative en RDC saisie par une démarche socio-anthropologique : quelques questions de méthode et d’interprétation de « l’Etat des usagers ».</dc:title>
  <dc:creator>Marc Poncelet</dc:creator>
  <cp:lastModifiedBy>Marc Poncelet</cp:lastModifiedBy>
  <cp:revision>63</cp:revision>
  <dcterms:created xsi:type="dcterms:W3CDTF">2012-09-27T12:23:32Z</dcterms:created>
  <dcterms:modified xsi:type="dcterms:W3CDTF">2012-10-07T20:43:05Z</dcterms:modified>
</cp:coreProperties>
</file>