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6" r:id="rId3"/>
    <p:sldId id="261" r:id="rId4"/>
    <p:sldId id="262" r:id="rId5"/>
    <p:sldId id="263" r:id="rId6"/>
    <p:sldId id="264" r:id="rId7"/>
    <p:sldId id="265" r:id="rId8"/>
    <p:sldId id="275" r:id="rId9"/>
    <p:sldId id="279" r:id="rId10"/>
    <p:sldId id="266" r:id="rId11"/>
    <p:sldId id="267" r:id="rId12"/>
    <p:sldId id="258" r:id="rId13"/>
    <p:sldId id="277" r:id="rId14"/>
    <p:sldId id="280" r:id="rId15"/>
    <p:sldId id="269" r:id="rId16"/>
    <p:sldId id="270" r:id="rId17"/>
    <p:sldId id="271" r:id="rId18"/>
    <p:sldId id="272" r:id="rId19"/>
    <p:sldId id="260" r:id="rId20"/>
    <p:sldId id="278" r:id="rId21"/>
    <p:sldId id="273" r:id="rId22"/>
    <p:sldId id="281" r:id="rId23"/>
    <p:sldId id="274" r:id="rId24"/>
  </p:sldIdLst>
  <p:sldSz cx="12192000" cy="6858000"/>
  <p:notesSz cx="6881813" cy="97107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4" autoAdjust="0"/>
    <p:restoredTop sz="94660"/>
  </p:normalViewPr>
  <p:slideViewPr>
    <p:cSldViewPr snapToGrid="0">
      <p:cViewPr varScale="1">
        <p:scale>
          <a:sx n="75" d="100"/>
          <a:sy n="75" d="100"/>
        </p:scale>
        <p:origin x="22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BE"/>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BE"/>
          </a:p>
        </p:txBody>
      </p:sp>
      <p:sp>
        <p:nvSpPr>
          <p:cNvPr id="4" name="Espace réservé de la date 3"/>
          <p:cNvSpPr>
            <a:spLocks noGrp="1"/>
          </p:cNvSpPr>
          <p:nvPr>
            <p:ph type="dt" sz="half" idx="10"/>
          </p:nvPr>
        </p:nvSpPr>
        <p:spPr/>
        <p:txBody>
          <a:body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3045117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3948541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BE"/>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3192141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14153509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BE"/>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231351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E5249498-63C4-43AC-A7A9-6289E7FBDE96}" type="datetimeFigureOut">
              <a:rPr lang="fr-BE" smtClean="0"/>
              <a:t>5/12/2013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1313222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BE"/>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E5249498-63C4-43AC-A7A9-6289E7FBDE96}" type="datetimeFigureOut">
              <a:rPr lang="fr-BE" smtClean="0"/>
              <a:t>5/12/2013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3420923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BE"/>
          </a:p>
        </p:txBody>
      </p:sp>
      <p:sp>
        <p:nvSpPr>
          <p:cNvPr id="3" name="Espace réservé de la date 2"/>
          <p:cNvSpPr>
            <a:spLocks noGrp="1"/>
          </p:cNvSpPr>
          <p:nvPr>
            <p:ph type="dt" sz="half" idx="10"/>
          </p:nvPr>
        </p:nvSpPr>
        <p:spPr/>
        <p:txBody>
          <a:bodyPr/>
          <a:lstStyle/>
          <a:p>
            <a:fld id="{E5249498-63C4-43AC-A7A9-6289E7FBDE96}" type="datetimeFigureOut">
              <a:rPr lang="fr-BE" smtClean="0"/>
              <a:t>5/12/2013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2830261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5249498-63C4-43AC-A7A9-6289E7FBDE96}" type="datetimeFigureOut">
              <a:rPr lang="fr-BE" smtClean="0"/>
              <a:t>5/12/2013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877252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5249498-63C4-43AC-A7A9-6289E7FBDE96}" type="datetimeFigureOut">
              <a:rPr lang="fr-BE" smtClean="0"/>
              <a:t>5/12/2013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2432608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BE"/>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E5249498-63C4-43AC-A7A9-6289E7FBDE96}" type="datetimeFigureOut">
              <a:rPr lang="fr-BE" smtClean="0"/>
              <a:t>5/12/2013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1C775857-03D1-4B6B-9C2F-DCE2473FA476}" type="slidenum">
              <a:rPr lang="fr-BE" smtClean="0"/>
              <a:t>‹N°›</a:t>
            </a:fld>
            <a:endParaRPr lang="fr-BE"/>
          </a:p>
        </p:txBody>
      </p:sp>
    </p:spTree>
    <p:extLst>
      <p:ext uri="{BB962C8B-B14F-4D97-AF65-F5344CB8AC3E}">
        <p14:creationId xmlns:p14="http://schemas.microsoft.com/office/powerpoint/2010/main" val="4204149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BE"/>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49498-63C4-43AC-A7A9-6289E7FBDE96}" type="datetimeFigureOut">
              <a:rPr lang="fr-BE" smtClean="0"/>
              <a:t>5/12/2013</a:t>
            </a:fld>
            <a:endParaRPr lang="fr-BE"/>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775857-03D1-4B6B-9C2F-DCE2473FA476}" type="slidenum">
              <a:rPr lang="fr-BE" smtClean="0"/>
              <a:t>‹N°›</a:t>
            </a:fld>
            <a:endParaRPr lang="fr-BE"/>
          </a:p>
        </p:txBody>
      </p:sp>
    </p:spTree>
    <p:extLst>
      <p:ext uri="{BB962C8B-B14F-4D97-AF65-F5344CB8AC3E}">
        <p14:creationId xmlns:p14="http://schemas.microsoft.com/office/powerpoint/2010/main" val="34611176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gif"/><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hyperlink" Target="http://fr.wikipedia.org/wiki/Royaume-Uni" TargetMode="External"/><Relationship Id="rId7" Type="http://schemas.openxmlformats.org/officeDocument/2006/relationships/hyperlink" Target="http://fr.wikipedia.org/wiki/Le_Meilleur_des_mondes" TargetMode="External"/><Relationship Id="rId2" Type="http://schemas.openxmlformats.org/officeDocument/2006/relationships/hyperlink" Target="http://fr.wikipedia.org/wiki/%C3%89crivain" TargetMode="External"/><Relationship Id="rId1" Type="http://schemas.openxmlformats.org/officeDocument/2006/relationships/slideLayout" Target="../slideLayouts/slideLayout2.xml"/><Relationship Id="rId6" Type="http://schemas.openxmlformats.org/officeDocument/2006/relationships/hyperlink" Target="http://fr.wikipedia.org/wiki/%C3%89tats-Unis" TargetMode="External"/><Relationship Id="rId5" Type="http://schemas.openxmlformats.org/officeDocument/2006/relationships/hyperlink" Target="http://fr.wikipedia.org/wiki/Los_Angeles" TargetMode="External"/><Relationship Id="rId4" Type="http://schemas.openxmlformats.org/officeDocument/2006/relationships/hyperlink" Target="http://fr.wikipedia.org/wiki/1963_en_litt%C3%A9rature"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1.gstatic.com/images?q=tbn:ANd9GcQst-f6PDj2lvpY2T8Zd9ii0oowybktDcnKGZjEuwHtud5I32svWw"/>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8099" y="157655"/>
            <a:ext cx="4627686" cy="6850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175075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20000"/>
          </a:bodyPr>
          <a:lstStyle/>
          <a:p>
            <a:r>
              <a:rPr lang="fr-BE" i="1" dirty="0"/>
              <a:t>Un robot pourrait-il développer non seulement des actions mais des </a:t>
            </a:r>
            <a:r>
              <a:rPr lang="fr-BE" i="1" dirty="0" smtClean="0"/>
              <a:t>émotions? </a:t>
            </a:r>
            <a:r>
              <a:rPr lang="fr-BE" i="1" dirty="0"/>
              <a:t>Le désir et l’orgasme avec une machine humanoïde pour certains, c’est possible et c’est </a:t>
            </a:r>
            <a:r>
              <a:rPr lang="fr-BE" i="1" dirty="0" smtClean="0"/>
              <a:t>déjà fait</a:t>
            </a:r>
            <a:r>
              <a:rPr lang="fr-BE" i="1" dirty="0"/>
              <a:t>. Peut-on pour autant </a:t>
            </a:r>
            <a:r>
              <a:rPr lang="fr-BE" i="1" dirty="0" smtClean="0"/>
              <a:t>parler d’amour</a:t>
            </a:r>
            <a:r>
              <a:rPr lang="fr-BE" i="1" dirty="0"/>
              <a:t> ? Pas encore. Mais il pourrait en exprimer même si nous savons qu’il a été programmé pour cela. </a:t>
            </a:r>
            <a:r>
              <a:rPr lang="fr-BE" i="1" dirty="0" err="1" smtClean="0"/>
              <a:t>D.Levy</a:t>
            </a:r>
            <a:r>
              <a:rPr lang="fr-BE" i="1" dirty="0" smtClean="0"/>
              <a:t> </a:t>
            </a:r>
            <a:r>
              <a:rPr lang="fr-BE" i="1" dirty="0"/>
              <a:t>annonce des mariages </a:t>
            </a:r>
            <a:r>
              <a:rPr lang="fr-BE" i="1" dirty="0" smtClean="0"/>
              <a:t>homme-machine </a:t>
            </a:r>
            <a:r>
              <a:rPr lang="fr-BE" i="1" dirty="0"/>
              <a:t>pour 2050. Les machines agiraient en complément, comme élargissement des pratiques et phantasmes amoureux…. Peut-être </a:t>
            </a:r>
            <a:r>
              <a:rPr lang="fr-BE" i="1" dirty="0" smtClean="0"/>
              <a:t>basculons-nous </a:t>
            </a:r>
            <a:r>
              <a:rPr lang="fr-BE" i="1" dirty="0"/>
              <a:t>dans le réel moment robotique,  donnant notre confiance à des robots sensés prendre soin de nous de manière inconditionnelle. </a:t>
            </a:r>
            <a:br>
              <a:rPr lang="fr-BE" i="1" dirty="0"/>
            </a:br>
            <a:r>
              <a:rPr lang="fr-BE" i="1" dirty="0"/>
              <a:t/>
            </a:r>
            <a:br>
              <a:rPr lang="fr-BE" i="1" dirty="0"/>
            </a:br>
            <a:r>
              <a:rPr lang="fr-BE" i="1" dirty="0"/>
              <a:t/>
            </a:r>
            <a:br>
              <a:rPr lang="fr-BE" i="1" dirty="0"/>
            </a:br>
            <a:r>
              <a:rPr lang="fr-BE" i="1" dirty="0" smtClean="0"/>
              <a:t>Revue </a:t>
            </a:r>
            <a:r>
              <a:rPr lang="fr-BE" dirty="0" smtClean="0"/>
              <a:t>Sciences </a:t>
            </a:r>
            <a:r>
              <a:rPr lang="fr-BE" dirty="0" smtClean="0"/>
              <a:t>humaines,10/2013</a:t>
            </a:r>
            <a:r>
              <a:rPr lang="fr-BE" dirty="0"/>
              <a:t/>
            </a:r>
            <a:br>
              <a:rPr lang="fr-BE" dirty="0"/>
            </a:br>
            <a:r>
              <a:rPr lang="fr-BE" dirty="0"/>
              <a:t/>
            </a:r>
            <a:br>
              <a:rPr lang="fr-BE" dirty="0"/>
            </a:br>
            <a:endParaRPr lang="fr-BE" dirty="0"/>
          </a:p>
        </p:txBody>
      </p:sp>
    </p:spTree>
    <p:extLst>
      <p:ext uri="{BB962C8B-B14F-4D97-AF65-F5344CB8AC3E}">
        <p14:creationId xmlns:p14="http://schemas.microsoft.com/office/powerpoint/2010/main" val="81810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FF0000"/>
                </a:solidFill>
              </a:rPr>
              <a:t>L’engagement et ses obstacles </a:t>
            </a:r>
            <a:endParaRPr lang="fr-BE" dirty="0">
              <a:solidFill>
                <a:srgbClr val="FF0000"/>
              </a:solidFill>
            </a:endParaRPr>
          </a:p>
        </p:txBody>
      </p:sp>
      <p:sp>
        <p:nvSpPr>
          <p:cNvPr id="3" name="Espace réservé du contenu 2"/>
          <p:cNvSpPr>
            <a:spLocks noGrp="1"/>
          </p:cNvSpPr>
          <p:nvPr>
            <p:ph idx="1"/>
          </p:nvPr>
        </p:nvSpPr>
        <p:spPr/>
        <p:txBody>
          <a:bodyPr>
            <a:normAutofit/>
          </a:bodyPr>
          <a:lstStyle/>
          <a:p>
            <a:r>
              <a:rPr lang="fr-BE" dirty="0" smtClean="0"/>
              <a:t>Attente </a:t>
            </a:r>
            <a:r>
              <a:rPr lang="fr-BE" dirty="0" smtClean="0"/>
              <a:t>forte vis-à-vis </a:t>
            </a:r>
            <a:r>
              <a:rPr lang="fr-BE" dirty="0" smtClean="0"/>
              <a:t>du couple </a:t>
            </a:r>
          </a:p>
          <a:p>
            <a:endParaRPr lang="fr-BE" dirty="0" smtClean="0"/>
          </a:p>
          <a:p>
            <a:r>
              <a:rPr lang="fr-BE" dirty="0" smtClean="0"/>
              <a:t>Conjointement, on assiste à la</a:t>
            </a:r>
            <a:r>
              <a:rPr lang="fr-BE" dirty="0"/>
              <a:t> </a:t>
            </a:r>
            <a:r>
              <a:rPr lang="fr-BE" dirty="0" smtClean="0"/>
              <a:t>r</a:t>
            </a:r>
            <a:r>
              <a:rPr lang="fr-BE" dirty="0" smtClean="0"/>
              <a:t>itualisation </a:t>
            </a:r>
            <a:r>
              <a:rPr lang="fr-BE" dirty="0" smtClean="0"/>
              <a:t>et rationalisation de  la </a:t>
            </a:r>
            <a:r>
              <a:rPr lang="fr-BE" dirty="0"/>
              <a:t>vie </a:t>
            </a:r>
            <a:r>
              <a:rPr lang="fr-BE" dirty="0" smtClean="0"/>
              <a:t>quotidienne</a:t>
            </a:r>
          </a:p>
        </p:txBody>
      </p:sp>
    </p:spTree>
    <p:extLst>
      <p:ext uri="{BB962C8B-B14F-4D97-AF65-F5344CB8AC3E}">
        <p14:creationId xmlns:p14="http://schemas.microsoft.com/office/powerpoint/2010/main" val="28552736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www.livredepoche.com/sites/default/files/styles/cover_book/public/media/imgArticle/LgfLivreDePoche/2008/9782253084365-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8085" y="850133"/>
            <a:ext cx="2309136" cy="3780000"/>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6" descr="data:image/jpeg;base64,/9j/4AAQSkZJRgABAQAAAQABAAD/2wCEAAkGBhQREBQUEBQUFBQWFRQXFhYYGBoUHRQXGRgZFxgVHBsYGyYeFxkjGhUVIC8gJicpLCwsFx8xNTAqNSYrLC0BCQoKDgwOGg8PGjUcHRwsKSkqKi0pLikpKTUpLikpKSktLykyKSwsLCkqNSk0KjUpLCwsNikpLCwuKikpLCwpKf/AABEIAIAAgAMBIgACEQEDEQH/xAAcAAABBQEBAQAAAAAAAAAAAAAAAQMEBQYHAgj/xAA+EAACAQIEAwUEBA0FAAAAAAABAhEAAwQSITEFQVETIjJhgQZxkaEzUnLBBxUjNEJzkrGys9Hw8RQWQ2Ki/8QAGgEAAwEBAQEAAAAAAAAAAAAAAAECAwYFBP/EAC0RAAIBAgQEBAYDAAAAAAAAAAABAgMREhMhMUFRUpEEFIHwBQYiMnHBM2Gh/9oADAMBAAIRAxEAPwDuNFFFACGqibduzbJRTIQRlEnuyY01Om1W5qnbiPZrZUIzs6aBSB4VUnxEcjSY47jS8StmIsgkrIEJ1genntpXs4pCbcWkUOpaXUL9XujTVjm/8mpmAxq3VJAKlWKspGqsNwY+PrUqp1NG48EUw4na1DW1BGWe6u7AmOsypEe6m8PxW21zL2I1fKDCbZVJnzl/CNdD0q9imL90qVyoWzMAYIGQHdjO4oHeHT/pVvj1BugWFJRsqiPpP+whdBvO+o9xKXOJJHcsoTpAKgGCUAYiJHj28jV5FEUWfMWKPSUD8VVXytYXRnkheQUlY7upZgRHkfKkbiwBA7BdgDps8uI8O0W5nzFaCiKVnzKxw6Su4TdW6CTaVCrQRA3gHTTqd/8AAtRXgCnKtGUmm9FYKKKKZIUUUUAFZnFoxuYMW2yNkud7Lm/40nQxNaaq/CWQUtkgEhFgxqJUTFJjRUXOEhb1lGZn7Tt2uGcvaGEbULsJA08qjYKxduEXAFDrfIZzcIIAeDbyREZdAJ6GtQbQJBIEiYPSd4ppuG2i+c20L75oEz19/nSKxGcs4RStljmlsTctk5m1Sbnc327o0p23ZC5IkZMYUXU6KTJXfb31of8ASIAAFGhLDTZjMn36n41kuLXLgOLZLhQWbtpkUKhGZgksZWT4uo99TJ2Nqccx2292JOCs3bhFwBA4vHM5uNMB4NvLliMugE+dT+DKiI1xzB7S4mZm2XtSFQSdNY9ap76i1fxAu3GJUWGS52aNczPmGVQFgk5QBoYqHi2uPYuoz3VFvE4eMyorEXGtt3gBEhiSD8alzsaqhi46aG0/GKdt2OufJ2mxjLOXfaZqWKy2Kv3rN26nbO4GDu3VLBJV1MAjKor1w7FXlu4UveZxftOzKQoCkIrjLAkbkb01MylQsrp8O5qBXumxTlaI+YKKKKYBRRRQAlQ8F9Gn2E/hFTDUPA/Rp9hP4RSY0SBS0gpaQAT1quvcEt3BdmSLxQvB3yxEdPCKnXreYRMag/Az91V13sw5DXXz+86egEUDUnHYMd7PWrrOzZwzdn3lMFTbJKEdDJNNf7WtlbilrpNwoWYuScyGVYHkZA+Ar0ezXQvcAEbk9CZ6+WvSkZ7cgdpcByhff4jqIjMYblypYUWqs1omOW/Z63qWa45a29oszSSjmT/fKn7fCEBskTNlSqa8ioUz10ApvDX7dkFJJAjvGPEdMums6dOdOji9r63yOmkzttAPwNFkJzk+JMFOUxYvhxK6iSOmxIPzBp+qRmFFFFMAooooASuRcc4864ZVRiPDrPlXXa+ePaDHk5EXnH9KC4FvwzijWirM7EEHma1Hsdfa5i1dnZlKsEknX+40rK8AwQxBdWn8mgPSS3+K03BO4ysP0CKTLZucRizaTQTrTGGxa3CxNtOWsA5j56UcVcFBB3g1R4viAt2yFPpO5pEJEzjftTh7H0iIznZQATA9POqmz7cq0xhkjTeNtxuOpmsTi7BuOzXn7zbAHwKNlFPYL2eTIW7Ro+1zpF4UdHtccR0DtZtiTOwOo5zG/nU/B421dmUSTvoDI89K5pwazftsRcM2ROWdCfSvN/2ut4a6ozTrrEwvrRcWFHYbZGkRHlT9Yz2d9pAxVQcyMQAek6VsqpGbVhaKKKYgooooASvmq+03mO4FfSpFcdwH4O7YGa7dYk65VAETrudaC4FV+D3F/lMRmPiUH4Ej76ubnHRazBRJbn0rIXMN/prtxRMZiB7uVTcTZbsw41FKxoXlzj9xgJYxyE1X4jihYxNO4D2dxLYc3iFVACZY9KyuOu3JkQKALbGtC5ppcLxy3aa32pIghtNZjqKz1vtLpy5wPOrrCfg1e6s9sA0Tqp/fNJgbPB4+3d1UhgfvqtfCWXvuGUEldiPnWUwWAxOBvZbgOWdxqre6pnGeNflgykAKCJ8zuKkC3wfDXweMw7WiexuX7Cld8pNxR8K7jXGfZbiXatZVjmm7aOvUOpHzFdlq0ZzFooopkBRRRQAhrm17HhbYMSwUc45V0gmuS4S/aUBmuKWgQCRv199TKSW5tShKf2q5juNvcN0m4sAiZgj01q24Fdz2ipIPQdKtuI9lcUjOmx0zDeNPnWV4bca1c8udLMhzN8ip0vszacc4mTh0w9vwznf1Mqv31g+K2o91aBsUuZu8DOoM/Ks9xZmdu6CRSzIcw8vV6X2IuBRQGYE5xy6D762vs5xNlt57rgeXQVz+3auK2YI2x5VJuXLpIlWjmNtaTqR5h5ep0vsy+9oeNC7dkQcui/1PWqDH4IMuadBv76hvYulpyNVlLFQCpgcqWOPMPL1el9mOexPEimNw6nY37IHrcUffX0vXzBwjCucfhSEIAxOGPoLqTX09WkZJ7Hz1YSg/qVhaKKKoyCkNLQaAPJr55NfQ5r55ivM8ftE6b5fX1VPT9iEV7s4N7k5FLZRJjkK94fCl80foqzH3CnlW7atlgGVLkDNtmjvQD009QK8xR112OnlNLSLV/f6ISWCSAASSQAOpOwouYdlMMCD09Af3EfGr/ieHxSupbvMhV+6pADaZTsA3hG07Hzpm02LRQotmASRKA66nf0P7PlWmXrbXsfOvEXV1buU7WiDBBpFtEkKASTAA6k6AVdtjMYoKlSAokgoNABlk/sH4Go9vE4h3F1QWYyoMaQNSAPKKMC9opVpNX07lSVoqyu4W/eIzqRlSASI0UEgaDUkCoN/DNbOVwVPQ1EoNa8DaFRS0urj/AAT85sfr7P8AMWvoAVwHgn5zY/XWf5i134V6ngPtZyvzB/LD8AKWkFLXonOBQaKDQAhrgeF4XduxkQkFsoOwn3k13w1wXDcZu21VUaArZgInX+led43DaN/7Oi+B5l55dr6b+p6wZe2tx1yx3bbBhmzZiTHT9D5VJuW7917eHcBCxBWRHLKCY3gCPSKg2OIuisq5YY5jKgwQCARpoRJ2r1e4rca4LjN34ImNpBBMde8fjXnY4pW1OkdOo5OVlxs/TQtnTFozgd4M3aFo0LQDEGCDBAII8qitdxYzAodgCMq88wA8ycz6DWoOH4tcthQjRlBjQHxMGPzA+FKONXfrDdSO6O6QSQw00Mk/GrzI8GzLIqLeMWS7mOxWdrRBzMCSsAaEsxbT7b67fCnbK4qyltbY7rBiAADqfECesLPTaq1uK3DdNwkZiCDIBBEQQV2Ir2OOXdNRA5ZQR4csREbCkpx4tjlQnZKMY24/ksc2NIAyHTbRZ0IWd5JEAVDxeBxN5yzW2LaA7c4iNdfENvrCmvx7ezZs3eMawORYjl1Zj/ivVv2gvLsw0iO6DEZYG23cX4UOcHo2wjSrQ1jGKfqO8M4XcS/Zd1ygYiwupG5ZWGx10rugrhXC+JO9+wjEFe3w5iBoVZVEHloBXdRXo+CthdjnfjmPMhj3s9gFLSClr7znz//Z"/>
          <p:cNvSpPr>
            <a:spLocks noChangeAspect="1" noChangeArrowheads="1"/>
          </p:cNvSpPr>
          <p:nvPr/>
        </p:nvSpPr>
        <p:spPr bwMode="auto">
          <a:xfrm>
            <a:off x="155575" y="-579438"/>
            <a:ext cx="1219200" cy="12192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BE"/>
          </a:p>
        </p:txBody>
      </p:sp>
      <p:pic>
        <p:nvPicPr>
          <p:cNvPr id="2056" name="Picture 8" descr="http://ecx.images-amazon.com/images/I/41PTCAYD0DL._AA160_.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7700" y="3813734"/>
            <a:ext cx="2627999" cy="2628000"/>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http://www.jckaufmann.fr/wp-content/uploads/2013/10/GuerreDesFesses.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90650" y="384052"/>
            <a:ext cx="1740452" cy="2736000"/>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http://static.fnac-static.com/multimedia/images_produits/Grandes110/0/6/4/9782012793460.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36958" y="1113734"/>
            <a:ext cx="1697155" cy="2700000"/>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14" descr="http://ecx.images-amazon.com/images/I/41A8217PQPL._SL160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98646" y="3975734"/>
            <a:ext cx="1715174" cy="2772000"/>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http://ecx.images-amazon.com/images/I/41XlZgSm3LL._SL160_.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84458" y="4209393"/>
            <a:ext cx="1552499" cy="2640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25181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BE" dirty="0"/>
          </a:p>
          <a:p>
            <a:pPr marL="0" indent="0">
              <a:buNone/>
            </a:pPr>
            <a:r>
              <a:rPr lang="fr-BE" b="1" dirty="0"/>
              <a:t>Le désir de nombreuses femmes à s’engager est à la hauteur de la résistance de beaucoup d’hommes à ce désir</a:t>
            </a:r>
          </a:p>
          <a:p>
            <a:pPr marL="0" indent="0">
              <a:buNone/>
            </a:pPr>
            <a:endParaRPr lang="fr-BE" b="1" dirty="0"/>
          </a:p>
          <a:p>
            <a:r>
              <a:rPr lang="fr-BE" dirty="0"/>
              <a:t>L’intérêt statutaire des hommes à </a:t>
            </a:r>
            <a:r>
              <a:rPr lang="fr-BE" dirty="0" smtClean="0"/>
              <a:t>s’engager/ à procréer </a:t>
            </a:r>
            <a:r>
              <a:rPr lang="fr-BE" dirty="0"/>
              <a:t>à décliné </a:t>
            </a:r>
          </a:p>
          <a:p>
            <a:r>
              <a:rPr lang="fr-BE" dirty="0"/>
              <a:t>Leur masculinité </a:t>
            </a:r>
            <a:r>
              <a:rPr lang="fr-BE" dirty="0" smtClean="0"/>
              <a:t>ne s’exprime plus dans les champs traditionnels </a:t>
            </a:r>
            <a:r>
              <a:rPr lang="fr-BE" dirty="0" smtClean="0"/>
              <a:t>du travail </a:t>
            </a:r>
            <a:r>
              <a:rPr lang="fr-BE" dirty="0" smtClean="0"/>
              <a:t>et de la famille </a:t>
            </a:r>
            <a:r>
              <a:rPr lang="fr-BE" dirty="0" smtClean="0"/>
              <a:t>mais </a:t>
            </a:r>
            <a:r>
              <a:rPr lang="fr-BE" dirty="0" smtClean="0"/>
              <a:t>dans la sexualité</a:t>
            </a:r>
          </a:p>
          <a:p>
            <a:pPr marL="0" indent="0">
              <a:buNone/>
            </a:pPr>
            <a:r>
              <a:rPr lang="fr-BE" dirty="0"/>
              <a:t> </a:t>
            </a:r>
            <a:r>
              <a:rPr lang="fr-BE" dirty="0" smtClean="0"/>
              <a:t>&lt; stratification accrue par le sexe et domination de l’affectivité des femmes par les hommes</a:t>
            </a:r>
            <a:endParaRPr lang="fr-BE" dirty="0"/>
          </a:p>
          <a:p>
            <a:endParaRPr lang="fr-BE" dirty="0"/>
          </a:p>
        </p:txBody>
      </p:sp>
    </p:spTree>
    <p:extLst>
      <p:ext uri="{BB962C8B-B14F-4D97-AF65-F5344CB8AC3E}">
        <p14:creationId xmlns:p14="http://schemas.microsoft.com/office/powerpoint/2010/main" val="37621242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7100" y="479425"/>
            <a:ext cx="10515600" cy="1946275"/>
          </a:xfrm>
        </p:spPr>
        <p:txBody>
          <a:bodyPr>
            <a:normAutofit/>
          </a:bodyPr>
          <a:lstStyle/>
          <a:p>
            <a:pPr marL="0" indent="0"/>
            <a:r>
              <a:rPr lang="fr-BE" sz="1800" b="1" dirty="0"/>
              <a:t>Aldous Leonard Huxley</a:t>
            </a:r>
            <a:r>
              <a:rPr lang="fr-BE" sz="1800" dirty="0"/>
              <a:t> est un </a:t>
            </a:r>
            <a:r>
              <a:rPr lang="fr-BE" sz="1800" dirty="0">
                <a:hlinkClick r:id="rId2" tooltip="Écrivain"/>
              </a:rPr>
              <a:t>écrivain</a:t>
            </a:r>
            <a:r>
              <a:rPr lang="fr-BE" sz="1800" dirty="0"/>
              <a:t> </a:t>
            </a:r>
            <a:r>
              <a:rPr lang="fr-BE" sz="1800" dirty="0">
                <a:hlinkClick r:id="rId3" tooltip="Royaume-Uni"/>
              </a:rPr>
              <a:t>britannique</a:t>
            </a:r>
            <a:r>
              <a:rPr lang="fr-BE" sz="1800" dirty="0"/>
              <a:t> mort en</a:t>
            </a:r>
            <a:r>
              <a:rPr lang="fr-BE" sz="1800" dirty="0">
                <a:hlinkClick r:id="rId4" tooltip="1963 en littérature"/>
              </a:rPr>
              <a:t>1963</a:t>
            </a:r>
            <a:r>
              <a:rPr lang="fr-BE" sz="1800" dirty="0"/>
              <a:t> à </a:t>
            </a:r>
            <a:r>
              <a:rPr lang="fr-BE" sz="1800" dirty="0">
                <a:hlinkClick r:id="rId5" tooltip="Los Angeles"/>
              </a:rPr>
              <a:t>Los Angeles</a:t>
            </a:r>
            <a:r>
              <a:rPr lang="fr-BE" sz="1800" dirty="0"/>
              <a:t> (</a:t>
            </a:r>
            <a:r>
              <a:rPr lang="fr-BE" sz="1800" dirty="0">
                <a:hlinkClick r:id="rId6" tooltip="États-Unis"/>
              </a:rPr>
              <a:t>États-Unis</a:t>
            </a:r>
            <a:r>
              <a:rPr lang="fr-BE" sz="1800" dirty="0"/>
              <a:t>), plus particulièrement connu du grand public pour son roman </a:t>
            </a:r>
            <a:r>
              <a:rPr lang="fr-BE" sz="1800" i="1" dirty="0">
                <a:hlinkClick r:id="rId7" tooltip="Le Meilleur des mondes"/>
              </a:rPr>
              <a:t>Le Meilleur des </a:t>
            </a:r>
            <a:r>
              <a:rPr lang="fr-BE" sz="1800" i="1" dirty="0" smtClean="0">
                <a:hlinkClick r:id="rId7" tooltip="Le Meilleur des mondes"/>
              </a:rPr>
              <a:t>mondes</a:t>
            </a:r>
            <a:r>
              <a:rPr lang="fr-BE" sz="1800" dirty="0" smtClean="0"/>
              <a:t>….</a:t>
            </a:r>
            <a:r>
              <a:rPr lang="fr-BE" b="1" dirty="0"/>
              <a:t/>
            </a:r>
            <a:br>
              <a:rPr lang="fr-BE" b="1" dirty="0"/>
            </a:br>
            <a:r>
              <a:rPr lang="fr-BE" b="1" dirty="0"/>
              <a:t/>
            </a:r>
            <a:br>
              <a:rPr lang="fr-BE" b="1" dirty="0"/>
            </a:br>
            <a:endParaRPr lang="fr-BE" dirty="0"/>
          </a:p>
        </p:txBody>
      </p:sp>
      <p:pic>
        <p:nvPicPr>
          <p:cNvPr id="4" name="Espace réservé du contenu 3" descr="https://scontent-a.xx.fbcdn.net/hphotos-prn2/1461405_10151795365318215_2121427709_n.jpg"/>
          <p:cNvPicPr>
            <a:picLocks noGrp="1"/>
          </p:cNvPicPr>
          <p:nvPr>
            <p:ph idx="1"/>
          </p:nvPr>
        </p:nvPicPr>
        <p:blipFill>
          <a:blip r:embed="rId8">
            <a:extLst>
              <a:ext uri="{28A0092B-C50C-407E-A947-70E740481C1C}">
                <a14:useLocalDpi xmlns:a14="http://schemas.microsoft.com/office/drawing/2010/main" val="0"/>
              </a:ext>
            </a:extLst>
          </a:blip>
          <a:srcRect/>
          <a:stretch>
            <a:fillRect/>
          </a:stretch>
        </p:blipFill>
        <p:spPr bwMode="auto">
          <a:xfrm>
            <a:off x="2481897" y="2041525"/>
            <a:ext cx="5221605" cy="4351338"/>
          </a:xfrm>
          <a:prstGeom prst="rect">
            <a:avLst/>
          </a:prstGeom>
          <a:noFill/>
          <a:ln>
            <a:noFill/>
          </a:ln>
        </p:spPr>
      </p:pic>
    </p:spTree>
    <p:extLst>
      <p:ext uri="{BB962C8B-B14F-4D97-AF65-F5344CB8AC3E}">
        <p14:creationId xmlns:p14="http://schemas.microsoft.com/office/powerpoint/2010/main" val="21425088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ChangeArrowheads="1"/>
          </p:cNvSpPr>
          <p:nvPr/>
        </p:nvSpPr>
        <p:spPr bwMode="auto">
          <a:xfrm>
            <a:off x="2165153" y="734011"/>
            <a:ext cx="58122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a:r>
              <a:rPr lang="fr-FR" sz="1600" dirty="0">
                <a:cs typeface="Times New Roman" panose="02020603050405020304" pitchFamily="18" charset="0"/>
              </a:rPr>
              <a:t>Pour un garçon/ une fille, certains désirs sexuels sont incontrôlables</a:t>
            </a:r>
            <a:endParaRPr lang="fr-FR" sz="1600" dirty="0"/>
          </a:p>
        </p:txBody>
      </p:sp>
      <p:graphicFrame>
        <p:nvGraphicFramePr>
          <p:cNvPr id="44272" name="Group 240"/>
          <p:cNvGraphicFramePr>
            <a:graphicFrameLocks noGrp="1"/>
          </p:cNvGraphicFramePr>
          <p:nvPr>
            <p:extLst/>
          </p:nvPr>
        </p:nvGraphicFramePr>
        <p:xfrm>
          <a:off x="1703389" y="1268413"/>
          <a:ext cx="5856287" cy="1189356"/>
        </p:xfrm>
        <a:graphic>
          <a:graphicData uri="http://schemas.openxmlformats.org/drawingml/2006/table">
            <a:tbl>
              <a:tblPr/>
              <a:tblGrid>
                <a:gridCol w="982662"/>
                <a:gridCol w="974725"/>
                <a:gridCol w="974725"/>
                <a:gridCol w="974725"/>
                <a:gridCol w="974725"/>
                <a:gridCol w="974725"/>
              </a:tblGrid>
              <a:tr h="45720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Pas du tout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Plutôt en désaccord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Plutôt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Tout à fait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TOT</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garçons</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16%</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29%</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26%</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29%</a:t>
                      </a:r>
                      <a:endParaRPr kumimoji="0" lang="fr-FR" sz="1800" b="0" i="0" u="none" strike="noStrike" cap="none" normalizeH="0" baseline="0" dirty="0" smtClean="0">
                        <a:ln>
                          <a:noFill/>
                        </a:ln>
                        <a:solidFill>
                          <a:srgbClr val="FF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filles</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29%</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31%</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26%</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accent1">
                              <a:lumMod val="75000"/>
                            </a:schemeClr>
                          </a:solidFill>
                          <a:effectLst/>
                          <a:latin typeface="Times New Roman" panose="02020603050405020304" pitchFamily="18" charset="0"/>
                          <a:cs typeface="Times New Roman" panose="02020603050405020304" pitchFamily="18" charset="0"/>
                        </a:rPr>
                        <a:t>14%</a:t>
                      </a:r>
                      <a:endParaRPr kumimoji="0" lang="fr-FR" sz="1800" b="0" i="0" u="none" strike="noStrike" cap="none" normalizeH="0" baseline="0" dirty="0" smtClean="0">
                        <a:ln>
                          <a:noFill/>
                        </a:ln>
                        <a:solidFill>
                          <a:schemeClr val="accent1">
                            <a:lumMod val="75000"/>
                          </a:schemeClr>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4152" name="Rectangle 120"/>
          <p:cNvSpPr>
            <a:spLocks noChangeArrowheads="1"/>
          </p:cNvSpPr>
          <p:nvPr/>
        </p:nvSpPr>
        <p:spPr bwMode="auto">
          <a:xfrm>
            <a:off x="1991373" y="2941966"/>
            <a:ext cx="809336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just" eaLnBrk="0" hangingPunct="0"/>
            <a:endParaRPr lang="fr-FR" sz="1200" dirty="0">
              <a:cs typeface="Times New Roman" panose="02020603050405020304" pitchFamily="18" charset="0"/>
            </a:endParaRPr>
          </a:p>
          <a:p>
            <a:pPr algn="just" eaLnBrk="0" hangingPunct="0"/>
            <a:r>
              <a:rPr lang="fr-FR" sz="1600" dirty="0">
                <a:cs typeface="Times New Roman" panose="02020603050405020304" pitchFamily="18" charset="0"/>
              </a:rPr>
              <a:t>Pour une fille/un garçon (référence à l’autre sexe ici), certains désirs sexuels sont incontrôlables</a:t>
            </a:r>
            <a:endParaRPr lang="fr-FR" sz="1600" dirty="0"/>
          </a:p>
        </p:txBody>
      </p:sp>
      <p:graphicFrame>
        <p:nvGraphicFramePr>
          <p:cNvPr id="44275" name="Group 243"/>
          <p:cNvGraphicFramePr>
            <a:graphicFrameLocks noGrp="1"/>
          </p:cNvGraphicFramePr>
          <p:nvPr>
            <p:extLst/>
          </p:nvPr>
        </p:nvGraphicFramePr>
        <p:xfrm>
          <a:off x="1847850" y="3860800"/>
          <a:ext cx="5848350" cy="1189356"/>
        </p:xfrm>
        <a:graphic>
          <a:graphicData uri="http://schemas.openxmlformats.org/drawingml/2006/table">
            <a:tbl>
              <a:tblPr/>
              <a:tblGrid>
                <a:gridCol w="974725"/>
                <a:gridCol w="974725"/>
                <a:gridCol w="974725"/>
                <a:gridCol w="974725"/>
                <a:gridCol w="974725"/>
                <a:gridCol w="974725"/>
              </a:tblGrid>
              <a:tr h="180975">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800" b="0" i="0" u="none" strike="noStrike" cap="none" normalizeH="0" baseline="0" dirty="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Pas du tout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Plutôt en désaccord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Plutôt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Tout à fait d’accord</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TOT</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garçons</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13%</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28%</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31%</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FF0000"/>
                          </a:solidFill>
                          <a:effectLst/>
                          <a:latin typeface="Times New Roman" panose="02020603050405020304" pitchFamily="18" charset="0"/>
                          <a:cs typeface="Times New Roman" panose="02020603050405020304" pitchFamily="18" charset="0"/>
                        </a:rPr>
                        <a:t>28%</a:t>
                      </a:r>
                      <a:endParaRPr kumimoji="0" lang="fr-FR" sz="1800" b="0" i="0" u="none" strike="noStrike" cap="none" normalizeH="0" baseline="0" dirty="0" smtClean="0">
                        <a:ln>
                          <a:noFill/>
                        </a:ln>
                        <a:solidFill>
                          <a:srgbClr val="FF000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filles</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6%</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12%</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41%</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70C0"/>
                          </a:solidFill>
                          <a:effectLst/>
                          <a:latin typeface="Times New Roman" panose="02020603050405020304" pitchFamily="18" charset="0"/>
                          <a:cs typeface="Times New Roman" panose="02020603050405020304" pitchFamily="18" charset="0"/>
                        </a:rPr>
                        <a:t>41%</a:t>
                      </a:r>
                      <a:endParaRPr kumimoji="0" lang="fr-FR" sz="1800" b="0" i="0" u="none" strike="noStrike" cap="none" normalizeH="0" baseline="0" dirty="0" smtClean="0">
                        <a:ln>
                          <a:noFill/>
                        </a:ln>
                        <a:solidFill>
                          <a:srgbClr val="0070C0"/>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rPr>
                        <a:t>100%</a:t>
                      </a:r>
                      <a:endParaRPr kumimoji="0" lang="fr-FR" sz="1800" b="0" i="0" u="none" strike="noStrike" cap="none" normalizeH="0" baseline="0" smtClean="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4269" name="Rectangle 237"/>
          <p:cNvSpPr>
            <a:spLocks noChangeArrowheads="1"/>
          </p:cNvSpPr>
          <p:nvPr/>
        </p:nvSpPr>
        <p:spPr bwMode="auto">
          <a:xfrm>
            <a:off x="-4565650" y="5362059"/>
            <a:ext cx="184731" cy="369332"/>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fr-BE"/>
          </a:p>
        </p:txBody>
      </p:sp>
    </p:spTree>
    <p:extLst>
      <p:ext uri="{BB962C8B-B14F-4D97-AF65-F5344CB8AC3E}">
        <p14:creationId xmlns:p14="http://schemas.microsoft.com/office/powerpoint/2010/main" val="1280685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r>
              <a:rPr lang="fr-BE" dirty="0"/>
              <a:t>La stratégie sexuelle exclusiviste des femmes joue aussi  en leur défaveur dans la mesure où elle se trouve principalement motivée par des arguments de procréation. </a:t>
            </a:r>
          </a:p>
          <a:p>
            <a:r>
              <a:rPr lang="fr-BE" dirty="0"/>
              <a:t>Or </a:t>
            </a:r>
            <a:r>
              <a:rPr lang="fr-BE" dirty="0" smtClean="0"/>
              <a:t>les hommes </a:t>
            </a:r>
            <a:r>
              <a:rPr lang="fr-BE" dirty="0"/>
              <a:t>se retrouvent moins contraints à la reproduction biologique. </a:t>
            </a:r>
          </a:p>
          <a:p>
            <a:r>
              <a:rPr lang="fr-BE" dirty="0"/>
              <a:t>Le temps </a:t>
            </a:r>
            <a:r>
              <a:rPr lang="fr-BE" dirty="0" smtClean="0"/>
              <a:t>biologique et social </a:t>
            </a:r>
            <a:r>
              <a:rPr lang="fr-BE" dirty="0"/>
              <a:t>joue pour les femmes un rôle </a:t>
            </a:r>
            <a:r>
              <a:rPr lang="fr-BE" dirty="0" smtClean="0"/>
              <a:t>important en leur </a:t>
            </a:r>
            <a:r>
              <a:rPr lang="fr-BE" dirty="0" smtClean="0"/>
              <a:t>défaveur</a:t>
            </a:r>
          </a:p>
          <a:p>
            <a:pPr marL="0" indent="0">
              <a:buNone/>
            </a:pPr>
            <a:endParaRPr lang="fr-BE" dirty="0" smtClean="0"/>
          </a:p>
          <a:p>
            <a:pPr marL="0" indent="0">
              <a:buNone/>
            </a:pPr>
            <a:r>
              <a:rPr lang="fr-BE" dirty="0" smtClean="0"/>
              <a:t> </a:t>
            </a:r>
            <a:endParaRPr lang="fr-BE" dirty="0"/>
          </a:p>
        </p:txBody>
      </p:sp>
    </p:spTree>
    <p:extLst>
      <p:ext uri="{BB962C8B-B14F-4D97-AF65-F5344CB8AC3E}">
        <p14:creationId xmlns:p14="http://schemas.microsoft.com/office/powerpoint/2010/main" val="3861039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800" b="1" dirty="0" smtClean="0"/>
              <a:t> </a:t>
            </a:r>
            <a:r>
              <a:rPr lang="fr-BE" sz="2800" b="1" dirty="0"/>
              <a:t>Dans </a:t>
            </a:r>
            <a:r>
              <a:rPr lang="fr-BE" sz="2800" b="1" dirty="0" smtClean="0"/>
              <a:t>les faits, </a:t>
            </a:r>
            <a:r>
              <a:rPr lang="fr-BE" sz="2800" b="1" dirty="0"/>
              <a:t>ce sont souvent les femmes qui sont accusées de l’éloignement des hommes</a:t>
            </a:r>
            <a:br>
              <a:rPr lang="fr-BE" sz="2800" b="1" dirty="0"/>
            </a:br>
            <a:endParaRPr lang="fr-BE" sz="2800" b="1" dirty="0"/>
          </a:p>
        </p:txBody>
      </p:sp>
      <p:sp>
        <p:nvSpPr>
          <p:cNvPr id="3" name="Espace réservé du contenu 2"/>
          <p:cNvSpPr>
            <a:spLocks noGrp="1"/>
          </p:cNvSpPr>
          <p:nvPr>
            <p:ph idx="1"/>
          </p:nvPr>
        </p:nvSpPr>
        <p:spPr/>
        <p:txBody>
          <a:bodyPr/>
          <a:lstStyle/>
          <a:p>
            <a:pPr marL="0" indent="0">
              <a:buNone/>
            </a:pPr>
            <a:r>
              <a:rPr lang="fr-BE" dirty="0" smtClean="0"/>
              <a:t>Différents arguments sont avancés  par</a:t>
            </a:r>
          </a:p>
          <a:p>
            <a:pPr>
              <a:buFontTx/>
              <a:buChar char="-"/>
            </a:pPr>
            <a:r>
              <a:rPr lang="fr-BE" dirty="0" smtClean="0"/>
              <a:t>la théorie économique classique</a:t>
            </a:r>
          </a:p>
          <a:p>
            <a:pPr>
              <a:buFontTx/>
              <a:buChar char="-"/>
            </a:pPr>
            <a:r>
              <a:rPr lang="fr-BE" dirty="0" smtClean="0"/>
              <a:t>Les théories naturalistes des différences</a:t>
            </a:r>
          </a:p>
          <a:p>
            <a:pPr marL="0" indent="0">
              <a:buNone/>
            </a:pPr>
            <a:r>
              <a:rPr lang="fr-BE" dirty="0" smtClean="0"/>
              <a:t>- les  mouvements </a:t>
            </a:r>
            <a:r>
              <a:rPr lang="fr-BE" dirty="0" err="1" smtClean="0"/>
              <a:t>masculinistes</a:t>
            </a:r>
            <a:endParaRPr lang="fr-BE" dirty="0"/>
          </a:p>
        </p:txBody>
      </p:sp>
    </p:spTree>
    <p:extLst>
      <p:ext uri="{BB962C8B-B14F-4D97-AF65-F5344CB8AC3E}">
        <p14:creationId xmlns:p14="http://schemas.microsoft.com/office/powerpoint/2010/main" val="39559249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FF0000"/>
                </a:solidFill>
              </a:rPr>
              <a:t>L’émotion en déclin</a:t>
            </a:r>
            <a:endParaRPr lang="fr-BE" dirty="0">
              <a:solidFill>
                <a:srgbClr val="FF0000"/>
              </a:solidFill>
            </a:endParaRPr>
          </a:p>
        </p:txBody>
      </p:sp>
      <p:sp>
        <p:nvSpPr>
          <p:cNvPr id="3" name="Espace réservé du contenu 2"/>
          <p:cNvSpPr>
            <a:spLocks noGrp="1"/>
          </p:cNvSpPr>
          <p:nvPr>
            <p:ph idx="1"/>
          </p:nvPr>
        </p:nvSpPr>
        <p:spPr>
          <a:xfrm>
            <a:off x="877389" y="1838688"/>
            <a:ext cx="10515600" cy="4351338"/>
          </a:xfrm>
        </p:spPr>
        <p:txBody>
          <a:bodyPr/>
          <a:lstStyle/>
          <a:p>
            <a:pPr marL="0" indent="0">
              <a:buNone/>
            </a:pPr>
            <a:r>
              <a:rPr lang="fr-BE" dirty="0" smtClean="0"/>
              <a:t>L’affaiblissement </a:t>
            </a:r>
            <a:r>
              <a:rPr lang="fr-BE" dirty="0"/>
              <a:t>de la passion et de l’intensité </a:t>
            </a:r>
            <a:r>
              <a:rPr lang="fr-BE" dirty="0" smtClean="0"/>
              <a:t>émotionnelle  est une réalité </a:t>
            </a:r>
            <a:r>
              <a:rPr lang="fr-BE" dirty="0" smtClean="0"/>
              <a:t>et, en même temps, on entretient l’illusion d’une passion éternelle.</a:t>
            </a:r>
          </a:p>
          <a:p>
            <a:pPr marL="0" indent="0">
              <a:buNone/>
            </a:pPr>
            <a:r>
              <a:rPr lang="fr-BE" dirty="0" smtClean="0"/>
              <a:t>Le mythe du prince charmant est encore bien présent, pour la plupart des jeunes femmes en tout cas. Le temps passant, quand elles prennent conscience de l’écart entre le principe d’égalité et la réalité, elles déchantent… et souvent mettent plus de conditions dans le cadre du couple suivant.</a:t>
            </a:r>
            <a:endParaRPr lang="fr-BE" dirty="0" smtClean="0"/>
          </a:p>
          <a:p>
            <a:pPr marL="0" indent="0">
              <a:buNone/>
            </a:pPr>
            <a:endParaRPr lang="fr-BE" dirty="0"/>
          </a:p>
        </p:txBody>
      </p:sp>
    </p:spTree>
    <p:extLst>
      <p:ext uri="{BB962C8B-B14F-4D97-AF65-F5344CB8AC3E}">
        <p14:creationId xmlns:p14="http://schemas.microsoft.com/office/powerpoint/2010/main" val="31623057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encrypted-tbn0.gstatic.com/images?q=tbn:ANd9GcRwViFfikIEl2mtn-sOkA49rLNMY-uMjo5qtfsKcEvLFxa_7WQ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76639" y="1293811"/>
            <a:ext cx="3215624" cy="5292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2648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smtClean="0"/>
              <a:t>Eva </a:t>
            </a:r>
            <a:r>
              <a:rPr lang="fr-BE" b="1" dirty="0" err="1" smtClean="0"/>
              <a:t>Illouz</a:t>
            </a:r>
            <a:r>
              <a:rPr lang="fr-BE" b="1" dirty="0" smtClean="0"/>
              <a:t> part </a:t>
            </a:r>
            <a:r>
              <a:rPr lang="fr-BE" b="1" dirty="0"/>
              <a:t>de deux questions  simples.</a:t>
            </a:r>
            <a:r>
              <a:rPr lang="fr-BE" dirty="0"/>
              <a:t/>
            </a:r>
            <a:br>
              <a:rPr lang="fr-BE" dirty="0"/>
            </a:br>
            <a:endParaRPr lang="fr-BE" dirty="0"/>
          </a:p>
        </p:txBody>
      </p:sp>
      <p:sp>
        <p:nvSpPr>
          <p:cNvPr id="3" name="Espace réservé du contenu 2"/>
          <p:cNvSpPr>
            <a:spLocks noGrp="1"/>
          </p:cNvSpPr>
          <p:nvPr>
            <p:ph idx="1"/>
          </p:nvPr>
        </p:nvSpPr>
        <p:spPr/>
        <p:txBody>
          <a:bodyPr/>
          <a:lstStyle/>
          <a:p>
            <a:r>
              <a:rPr lang="fr-BE" b="1" i="1" dirty="0" smtClean="0"/>
              <a:t>La </a:t>
            </a:r>
            <a:r>
              <a:rPr lang="fr-BE" b="1" i="1" dirty="0"/>
              <a:t>première : Et si les relations amoureuses et les souffrances qu’elles suscitent  étaient significativement formatées par </a:t>
            </a:r>
            <a:r>
              <a:rPr lang="fr-BE" b="1" i="1" dirty="0" smtClean="0"/>
              <a:t>la pensée et le fonctionnement socio-économiques</a:t>
            </a:r>
            <a:r>
              <a:rPr lang="fr-BE" b="1" i="1" dirty="0"/>
              <a:t>  en évolution?</a:t>
            </a:r>
            <a:endParaRPr lang="fr-BE" dirty="0"/>
          </a:p>
          <a:p>
            <a:r>
              <a:rPr lang="fr-BE" b="1" i="1" dirty="0"/>
              <a:t>La seconde : Et si hommes et femmes n’étaient pas égaux face à ces évolutions?</a:t>
            </a:r>
            <a:endParaRPr lang="fr-BE" dirty="0"/>
          </a:p>
          <a:p>
            <a:endParaRPr lang="fr-BE" dirty="0"/>
          </a:p>
        </p:txBody>
      </p:sp>
    </p:spTree>
    <p:extLst>
      <p:ext uri="{BB962C8B-B14F-4D97-AF65-F5344CB8AC3E}">
        <p14:creationId xmlns:p14="http://schemas.microsoft.com/office/powerpoint/2010/main" val="31614653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Différents facteurs </a:t>
            </a:r>
            <a:r>
              <a:rPr lang="fr-BE" dirty="0" smtClean="0"/>
              <a:t>peuvent </a:t>
            </a:r>
            <a:r>
              <a:rPr lang="fr-BE" dirty="0" smtClean="0"/>
              <a:t>expliquer  l’affaiblissement de l’émotion</a:t>
            </a:r>
            <a:endParaRPr lang="fr-BE" dirty="0"/>
          </a:p>
        </p:txBody>
      </p:sp>
      <p:sp>
        <p:nvSpPr>
          <p:cNvPr id="3" name="Espace réservé du contenu 2"/>
          <p:cNvSpPr>
            <a:spLocks noGrp="1"/>
          </p:cNvSpPr>
          <p:nvPr>
            <p:ph idx="1"/>
          </p:nvPr>
        </p:nvSpPr>
        <p:spPr/>
        <p:txBody>
          <a:bodyPr>
            <a:normAutofit fontScale="92500" lnSpcReduction="10000"/>
          </a:bodyPr>
          <a:lstStyle/>
          <a:p>
            <a:pPr marL="0" indent="0">
              <a:buNone/>
            </a:pPr>
            <a:endParaRPr lang="fr-BE" dirty="0"/>
          </a:p>
          <a:p>
            <a:pPr>
              <a:buFontTx/>
              <a:buChar char="-"/>
            </a:pPr>
            <a:r>
              <a:rPr lang="fr-BE" dirty="0" smtClean="0"/>
              <a:t>l’écart à gérer entre attachement et autonomie (plus difficile pour les </a:t>
            </a:r>
            <a:r>
              <a:rPr lang="fr-BE" dirty="0" smtClean="0"/>
              <a:t>femmes du fait des conditions historiques précédentes)</a:t>
            </a:r>
            <a:endParaRPr lang="fr-BE" dirty="0" smtClean="0"/>
          </a:p>
          <a:p>
            <a:pPr marL="0" indent="0">
              <a:buNone/>
            </a:pPr>
            <a:r>
              <a:rPr lang="fr-BE" dirty="0" smtClean="0"/>
              <a:t>-  les </a:t>
            </a:r>
            <a:r>
              <a:rPr lang="fr-BE" dirty="0"/>
              <a:t>explications scientifiques </a:t>
            </a:r>
            <a:r>
              <a:rPr lang="fr-BE" dirty="0" smtClean="0"/>
              <a:t>mécanicistes</a:t>
            </a:r>
            <a:endParaRPr lang="fr-BE" dirty="0"/>
          </a:p>
          <a:p>
            <a:pPr>
              <a:buFontTx/>
              <a:buChar char="-"/>
            </a:pPr>
            <a:r>
              <a:rPr lang="fr-BE" dirty="0" smtClean="0"/>
              <a:t>le féminisme</a:t>
            </a:r>
            <a:r>
              <a:rPr lang="fr-BE" dirty="0"/>
              <a:t> </a:t>
            </a:r>
            <a:r>
              <a:rPr lang="fr-BE" dirty="0" smtClean="0"/>
              <a:t>entraînant une conscientisation qui peut mener au </a:t>
            </a:r>
          </a:p>
          <a:p>
            <a:pPr marL="0" indent="0">
              <a:buNone/>
            </a:pPr>
            <a:r>
              <a:rPr lang="fr-BE" dirty="0" smtClean="0"/>
              <a:t>  désenchantement</a:t>
            </a:r>
            <a:endParaRPr lang="fr-BE" dirty="0"/>
          </a:p>
          <a:p>
            <a:pPr>
              <a:buFontTx/>
              <a:buChar char="-"/>
            </a:pPr>
            <a:r>
              <a:rPr lang="fr-BE" dirty="0"/>
              <a:t>la peur et la dépréciation de la </a:t>
            </a:r>
            <a:r>
              <a:rPr lang="fr-BE" dirty="0" smtClean="0"/>
              <a:t>souffrance qui amènent des stratégies d’évitement</a:t>
            </a:r>
            <a:endParaRPr lang="fr-BE" dirty="0"/>
          </a:p>
          <a:p>
            <a:pPr>
              <a:buFontTx/>
              <a:buChar char="-"/>
            </a:pPr>
            <a:r>
              <a:rPr lang="fr-BE" dirty="0"/>
              <a:t>la place prise par la psychologie et la </a:t>
            </a:r>
            <a:r>
              <a:rPr lang="fr-BE" dirty="0" smtClean="0"/>
              <a:t>psychanalyse</a:t>
            </a:r>
          </a:p>
          <a:p>
            <a:pPr>
              <a:buFontTx/>
              <a:buChar char="-"/>
            </a:pPr>
            <a:r>
              <a:rPr lang="fr-BE" dirty="0" smtClean="0"/>
              <a:t>L’impératif d’autoanalyse et d’autocritique</a:t>
            </a:r>
            <a:endParaRPr lang="fr-BE" dirty="0"/>
          </a:p>
          <a:p>
            <a:endParaRPr lang="fr-BE" dirty="0"/>
          </a:p>
        </p:txBody>
      </p:sp>
    </p:spTree>
    <p:extLst>
      <p:ext uri="{BB962C8B-B14F-4D97-AF65-F5344CB8AC3E}">
        <p14:creationId xmlns:p14="http://schemas.microsoft.com/office/powerpoint/2010/main" val="18151992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En conclusion</a:t>
            </a:r>
            <a:endParaRPr lang="fr-BE" dirty="0"/>
          </a:p>
        </p:txBody>
      </p:sp>
      <p:sp>
        <p:nvSpPr>
          <p:cNvPr id="3" name="Espace réservé du contenu 2"/>
          <p:cNvSpPr>
            <a:spLocks noGrp="1"/>
          </p:cNvSpPr>
          <p:nvPr>
            <p:ph idx="1"/>
          </p:nvPr>
        </p:nvSpPr>
        <p:spPr>
          <a:xfrm>
            <a:off x="1028700" y="1825625"/>
            <a:ext cx="10515600" cy="4351338"/>
          </a:xfrm>
        </p:spPr>
        <p:txBody>
          <a:bodyPr>
            <a:normAutofit/>
          </a:bodyPr>
          <a:lstStyle/>
          <a:p>
            <a:pPr marL="0" indent="0">
              <a:buNone/>
            </a:pPr>
            <a:r>
              <a:rPr lang="fr-BE" b="1" dirty="0"/>
              <a:t>L</a:t>
            </a:r>
            <a:r>
              <a:rPr lang="fr-BE" b="1" u="sng" dirty="0"/>
              <a:t>a peur de l’amour</a:t>
            </a:r>
            <a:r>
              <a:rPr lang="fr-BE" b="1" dirty="0"/>
              <a:t>, </a:t>
            </a:r>
            <a:r>
              <a:rPr lang="fr-BE" b="1" u="sng" dirty="0"/>
              <a:t>l’excès d’amour</a:t>
            </a:r>
            <a:r>
              <a:rPr lang="fr-BE" b="1" dirty="0"/>
              <a:t>, les </a:t>
            </a:r>
            <a:r>
              <a:rPr lang="fr-BE" b="1" u="sng" dirty="0"/>
              <a:t>angoisses</a:t>
            </a:r>
            <a:r>
              <a:rPr lang="fr-BE" b="1" dirty="0"/>
              <a:t> et les </a:t>
            </a:r>
            <a:r>
              <a:rPr lang="fr-BE" b="1" u="sng" dirty="0"/>
              <a:t>désillusions</a:t>
            </a:r>
            <a:r>
              <a:rPr lang="fr-BE" b="1" dirty="0"/>
              <a:t> inhérentes aux expériences amoureuses sont largement déterminées  </a:t>
            </a:r>
            <a:r>
              <a:rPr lang="fr-BE" b="1" u="sng" dirty="0"/>
              <a:t>la réorganisation sociale de la sexualité</a:t>
            </a:r>
            <a:r>
              <a:rPr lang="fr-BE" b="1" dirty="0"/>
              <a:t>, du </a:t>
            </a:r>
            <a:r>
              <a:rPr lang="fr-BE" b="1" u="sng" dirty="0"/>
              <a:t>choix amoureux</a:t>
            </a:r>
            <a:r>
              <a:rPr lang="fr-BE" b="1" dirty="0"/>
              <a:t> et </a:t>
            </a:r>
            <a:r>
              <a:rPr lang="fr-BE" b="1" u="sng" dirty="0"/>
              <a:t>des modes de reconnaissances</a:t>
            </a:r>
            <a:r>
              <a:rPr lang="fr-BE" b="1" dirty="0"/>
              <a:t> à l’intérieur du </a:t>
            </a:r>
            <a:r>
              <a:rPr lang="fr-BE" b="1" u="sng" dirty="0"/>
              <a:t>lien amoureux</a:t>
            </a:r>
            <a:r>
              <a:rPr lang="fr-BE" b="1" dirty="0"/>
              <a:t> et du </a:t>
            </a:r>
            <a:r>
              <a:rPr lang="fr-BE" b="1" u="sng" dirty="0"/>
              <a:t>désir </a:t>
            </a:r>
            <a:r>
              <a:rPr lang="fr-BE" b="1" dirty="0"/>
              <a:t>lui-même</a:t>
            </a:r>
            <a:r>
              <a:rPr lang="fr-BE" b="1" dirty="0" smtClean="0"/>
              <a:t>.</a:t>
            </a:r>
          </a:p>
          <a:p>
            <a:pPr marL="0" indent="0">
              <a:buNone/>
            </a:pPr>
            <a:r>
              <a:rPr lang="fr-BE" b="1" dirty="0" smtClean="0"/>
              <a:t>Ces réorganisations sont à comprendre en rapport avec un contexte idéologique fort. Par exemple, sans céder à la paranoïa, il nous faut réfléchir à qui peut profiter notamment la promotion de l’</a:t>
            </a:r>
            <a:r>
              <a:rPr lang="fr-BE" b="1" dirty="0" err="1" smtClean="0"/>
              <a:t>hypersexualisation</a:t>
            </a:r>
            <a:r>
              <a:rPr lang="fr-BE" b="1" dirty="0" smtClean="0"/>
              <a:t> (</a:t>
            </a:r>
            <a:r>
              <a:rPr lang="fr-BE" b="1" dirty="0" err="1" smtClean="0"/>
              <a:t>cfr</a:t>
            </a:r>
            <a:r>
              <a:rPr lang="fr-BE" b="1" dirty="0" smtClean="0"/>
              <a:t> dernier paragraphe du billet suivant), quels en sont les enjeux</a:t>
            </a:r>
            <a:r>
              <a:rPr lang="fr-BE" b="1" dirty="0" smtClean="0"/>
              <a:t> ! </a:t>
            </a:r>
            <a:endParaRPr lang="fr-BE" b="1" dirty="0"/>
          </a:p>
        </p:txBody>
      </p:sp>
    </p:spTree>
    <p:extLst>
      <p:ext uri="{BB962C8B-B14F-4D97-AF65-F5344CB8AC3E}">
        <p14:creationId xmlns:p14="http://schemas.microsoft.com/office/powerpoint/2010/main" val="3740530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551837"/>
            <a:ext cx="6096000" cy="1754326"/>
          </a:xfrm>
          <a:prstGeom prst="rect">
            <a:avLst/>
          </a:prstGeom>
        </p:spPr>
        <p:txBody>
          <a:bodyPr>
            <a:spAutoFit/>
          </a:bodyPr>
          <a:lstStyle/>
          <a:p>
            <a:r>
              <a:rPr lang="fr-BE" b="1" dirty="0"/>
              <a:t>Eva </a:t>
            </a:r>
            <a:r>
              <a:rPr lang="fr-BE" b="1" dirty="0" err="1"/>
              <a:t>Illiouz</a:t>
            </a:r>
            <a:r>
              <a:rPr lang="fr-BE" b="1" dirty="0"/>
              <a:t>  prend position, affirme son attachement à l’objectif d’égalité sexuée et de </a:t>
            </a:r>
            <a:r>
              <a:rPr lang="fr-BE" b="1" dirty="0" smtClean="0"/>
              <a:t>neutralisation  </a:t>
            </a:r>
            <a:r>
              <a:rPr lang="fr-BE" b="1" dirty="0"/>
              <a:t>du genre. Elle appelle à la valorisation d’une capacité </a:t>
            </a:r>
            <a:r>
              <a:rPr lang="fr-BE" b="1" dirty="0" smtClean="0"/>
              <a:t>de tous les humains à aimer, capacité  </a:t>
            </a:r>
            <a:r>
              <a:rPr lang="fr-BE" b="1" dirty="0"/>
              <a:t>qui mobilise  et articule harmonieusement tout le moi, d’une capacité à entrer en relation, d’un amour émotionnel et  passionnel non captatif.</a:t>
            </a:r>
            <a:endParaRPr lang="fr-BE" dirty="0"/>
          </a:p>
        </p:txBody>
      </p:sp>
    </p:spTree>
    <p:extLst>
      <p:ext uri="{BB962C8B-B14F-4D97-AF65-F5344CB8AC3E}">
        <p14:creationId xmlns:p14="http://schemas.microsoft.com/office/powerpoint/2010/main" val="32506740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BE" sz="2400" dirty="0" smtClean="0"/>
              <a:t>Françoise </a:t>
            </a:r>
            <a:r>
              <a:rPr lang="fr-BE" sz="2400" dirty="0" err="1" smtClean="0"/>
              <a:t>Collin</a:t>
            </a:r>
            <a:r>
              <a:rPr lang="fr-BE" sz="2400" dirty="0" smtClean="0"/>
              <a:t>, écrivaine, philosophe </a:t>
            </a:r>
            <a:r>
              <a:rPr lang="fr-BE" sz="2400" dirty="0"/>
              <a:t>et </a:t>
            </a:r>
            <a:r>
              <a:rPr lang="fr-BE" sz="2400" dirty="0" smtClean="0"/>
              <a:t>féministe</a:t>
            </a:r>
            <a:br>
              <a:rPr lang="fr-BE" sz="2400" dirty="0" smtClean="0"/>
            </a:br>
            <a:r>
              <a:rPr lang="fr-BE" sz="2400" dirty="0" smtClean="0"/>
              <a:t>extraits de  « Les </a:t>
            </a:r>
            <a:r>
              <a:rPr lang="fr-BE" sz="2400" dirty="0"/>
              <a:t>femmes et leurs maitres </a:t>
            </a:r>
            <a:r>
              <a:rPr lang="fr-BE" sz="2400" dirty="0" smtClean="0"/>
              <a:t>«  </a:t>
            </a:r>
            <a:r>
              <a:rPr lang="fr-BE" sz="2400" dirty="0"/>
              <a:t>1976 et </a:t>
            </a:r>
            <a:br>
              <a:rPr lang="fr-BE" sz="2400" dirty="0"/>
            </a:br>
            <a:r>
              <a:rPr lang="fr-BE" sz="2400" dirty="0"/>
              <a:t> </a:t>
            </a:r>
            <a:r>
              <a:rPr lang="fr-BE" sz="2400" dirty="0" smtClean="0"/>
              <a:t>« Un </a:t>
            </a:r>
            <a:r>
              <a:rPr lang="fr-BE" sz="2400" dirty="0"/>
              <a:t>héritage sans </a:t>
            </a:r>
            <a:r>
              <a:rPr lang="fr-BE" sz="2400" dirty="0" smtClean="0"/>
              <a:t>testament » </a:t>
            </a:r>
            <a:r>
              <a:rPr lang="fr-BE" sz="2400" dirty="0"/>
              <a:t>1986</a:t>
            </a:r>
            <a:br>
              <a:rPr lang="fr-BE" sz="2400" dirty="0"/>
            </a:br>
            <a:endParaRPr lang="fr-BE" sz="2400" dirty="0"/>
          </a:p>
        </p:txBody>
      </p:sp>
      <p:sp>
        <p:nvSpPr>
          <p:cNvPr id="3" name="Espace réservé du contenu 2"/>
          <p:cNvSpPr>
            <a:spLocks noGrp="1"/>
          </p:cNvSpPr>
          <p:nvPr>
            <p:ph idx="1"/>
          </p:nvPr>
        </p:nvSpPr>
        <p:spPr>
          <a:xfrm>
            <a:off x="165100" y="1690688"/>
            <a:ext cx="10515600" cy="4351338"/>
          </a:xfrm>
        </p:spPr>
        <p:txBody>
          <a:bodyPr>
            <a:normAutofit fontScale="62500" lnSpcReduction="20000"/>
          </a:bodyPr>
          <a:lstStyle/>
          <a:p>
            <a:r>
              <a:rPr lang="fr-BE" dirty="0" smtClean="0"/>
              <a:t>Le </a:t>
            </a:r>
            <a:r>
              <a:rPr lang="fr-BE" dirty="0"/>
              <a:t>propre de l’oppression des femmes, c’est qu’elle s’insinue jusqu’aux bases secrètes de leur vie physique. L’oppresseur n’est pas pour elle un ennemi : il est leur partenaire et leur projet  le plus intime, installé au cœur de leur vie privé, de leur esprit,  de leur corps. Les femmes ne disposent d’aucune retraite.  On peut  considérer les relations secrètement libidinales comme une des obstacles majeurs à la révolte des femmes contre leur </a:t>
            </a:r>
            <a:r>
              <a:rPr lang="fr-BE" dirty="0" smtClean="0"/>
              <a:t>condition</a:t>
            </a:r>
            <a:r>
              <a:rPr lang="fr-BE" dirty="0"/>
              <a:t>.</a:t>
            </a:r>
            <a:r>
              <a:rPr lang="fr-BE" dirty="0" smtClean="0"/>
              <a:t> </a:t>
            </a:r>
            <a:r>
              <a:rPr lang="fr-BE" dirty="0"/>
              <a:t>L’ennemi n’est pas dans leurs murs , il est dans leur peau.</a:t>
            </a:r>
          </a:p>
          <a:p>
            <a:r>
              <a:rPr lang="fr-BE" dirty="0"/>
              <a:t>C</a:t>
            </a:r>
            <a:r>
              <a:rPr lang="fr-BE" dirty="0" smtClean="0"/>
              <a:t>omme </a:t>
            </a:r>
            <a:r>
              <a:rPr lang="fr-BE" dirty="0"/>
              <a:t>pour parer à la dégradation générale dont il est l’objet, le corps se transforme dans notre culture en pure surface. Ce ne sont plus seulement les femmes qui doivent répondre aux canons </a:t>
            </a:r>
            <a:r>
              <a:rPr lang="fr-BE" dirty="0" smtClean="0"/>
              <a:t>esthétiques </a:t>
            </a:r>
            <a:r>
              <a:rPr lang="fr-BE" dirty="0"/>
              <a:t>mais les hommes eux-mêmes. Les sens se réduisent à l’un d’entre </a:t>
            </a:r>
            <a:r>
              <a:rPr lang="fr-BE" dirty="0" smtClean="0"/>
              <a:t>eux, </a:t>
            </a:r>
            <a:r>
              <a:rPr lang="fr-BE" dirty="0"/>
              <a:t>le plus abstrait, celui qui permet de tenir à distance </a:t>
            </a:r>
            <a:r>
              <a:rPr lang="fr-BE" dirty="0" smtClean="0"/>
              <a:t>:   »le voir ». </a:t>
            </a:r>
            <a:r>
              <a:rPr lang="fr-BE" dirty="0"/>
              <a:t>Il en résulte un singulier affadissement, un singulier aplatissement du monde, une réduction des choses et des êtres à une seule dimension. </a:t>
            </a:r>
            <a:r>
              <a:rPr lang="fr-BE" dirty="0" smtClean="0"/>
              <a:t>Or </a:t>
            </a:r>
            <a:r>
              <a:rPr lang="fr-BE" dirty="0"/>
              <a:t>un corps c’est aussi un sentir, un caresser, un entendre, bref une appréhension par tous les sens et </a:t>
            </a:r>
            <a:r>
              <a:rPr lang="fr-BE" dirty="0" smtClean="0"/>
              <a:t>par </a:t>
            </a:r>
            <a:r>
              <a:rPr lang="fr-BE" dirty="0"/>
              <a:t>ce sens qui les enveloppe tous et n’a pas de nom et qui nous permet l’appréhension d’une personne. Réduire l’autre à « l’autre comme vu », opérer une discrimination au nom de la seule vue, c’est se couper d’un contact innombrable, et c’est se mutiler de soi-même. On peut dire que notre temps est marqué par l’oubli, non tant de la mort que de la naissance, comme irruption de l’inattendu. </a:t>
            </a:r>
          </a:p>
          <a:p>
            <a:r>
              <a:rPr lang="fr-BE" dirty="0"/>
              <a:t>Dans un monde qui sépare les univers masculins et féminins et fait porter sur les femmes la valeur et la  responsabilité du vivre ensemble, de la relation vraie et gratuite , le changement réel du rapport entre les sexes dépend de la reconnaissance par les hommes de ce qu’ils peuvent  enfin apprendre quelque chose des femmes de l’ordre de la vérité, qu’ils leur sont redevables d’autre chose que de la vie et du </a:t>
            </a:r>
            <a:r>
              <a:rPr lang="fr-BE" dirty="0" smtClean="0"/>
              <a:t>plaisir.</a:t>
            </a:r>
            <a:endParaRPr lang="fr-BE" dirty="0"/>
          </a:p>
          <a:p>
            <a:endParaRPr lang="fr-BE" dirty="0"/>
          </a:p>
        </p:txBody>
      </p:sp>
    </p:spTree>
    <p:extLst>
      <p:ext uri="{BB962C8B-B14F-4D97-AF65-F5344CB8AC3E}">
        <p14:creationId xmlns:p14="http://schemas.microsoft.com/office/powerpoint/2010/main" val="26434954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6" descr="http://www.livredepoche.com/sites/default/files/styles/cover_book/public/media/imgArticle/LGFLIVREDEPOCHE/2013/9782253167099-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0744" y="1027906"/>
            <a:ext cx="3188816" cy="522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3202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b="1" dirty="0"/>
              <a:t>Un  </a:t>
            </a:r>
            <a:r>
              <a:rPr lang="fr-BE" b="1" dirty="0" smtClean="0"/>
              <a:t>trait </a:t>
            </a:r>
            <a:r>
              <a:rPr lang="fr-BE" b="1" dirty="0"/>
              <a:t>important de la modernité </a:t>
            </a:r>
            <a:br>
              <a:rPr lang="fr-BE" b="1" dirty="0"/>
            </a:br>
            <a:endParaRPr lang="fr-BE" dirty="0"/>
          </a:p>
        </p:txBody>
      </p:sp>
      <p:sp>
        <p:nvSpPr>
          <p:cNvPr id="3" name="Espace réservé du contenu 2"/>
          <p:cNvSpPr>
            <a:spLocks noGrp="1"/>
          </p:cNvSpPr>
          <p:nvPr>
            <p:ph idx="1"/>
          </p:nvPr>
        </p:nvSpPr>
        <p:spPr/>
        <p:txBody>
          <a:bodyPr/>
          <a:lstStyle/>
          <a:p>
            <a:pPr marL="0" indent="0">
              <a:buNone/>
            </a:pPr>
            <a:r>
              <a:rPr lang="fr-BE" b="1" dirty="0" smtClean="0"/>
              <a:t>Celle-ci  </a:t>
            </a:r>
            <a:r>
              <a:rPr lang="fr-BE" b="1" dirty="0"/>
              <a:t>a privé les hommes d’illusions puissantes </a:t>
            </a:r>
            <a:endParaRPr lang="fr-BE" b="1" dirty="0" smtClean="0"/>
          </a:p>
          <a:p>
            <a:pPr marL="0" indent="0">
              <a:buNone/>
            </a:pPr>
            <a:endParaRPr lang="fr-BE" b="1" dirty="0"/>
          </a:p>
          <a:p>
            <a:pPr marL="0" indent="0">
              <a:buNone/>
            </a:pPr>
            <a:r>
              <a:rPr lang="fr-BE" b="1" dirty="0" smtClean="0"/>
              <a:t>Ce dégrisement se manifeste particulièrement dans le domaine amoureux</a:t>
            </a:r>
            <a:endParaRPr lang="fr-BE" dirty="0"/>
          </a:p>
          <a:p>
            <a:endParaRPr lang="fr-BE" dirty="0"/>
          </a:p>
        </p:txBody>
      </p:sp>
    </p:spTree>
    <p:extLst>
      <p:ext uri="{BB962C8B-B14F-4D97-AF65-F5344CB8AC3E}">
        <p14:creationId xmlns:p14="http://schemas.microsoft.com/office/powerpoint/2010/main" val="28348253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normAutofit lnSpcReduction="10000"/>
          </a:bodyPr>
          <a:lstStyle/>
          <a:p>
            <a:r>
              <a:rPr lang="fr-BE" dirty="0" smtClean="0"/>
              <a:t>XIX/ XXème siècles :</a:t>
            </a:r>
          </a:p>
          <a:p>
            <a:r>
              <a:rPr lang="fr-BE" dirty="0" smtClean="0"/>
              <a:t>promotion </a:t>
            </a:r>
            <a:r>
              <a:rPr lang="fr-BE" dirty="0" smtClean="0"/>
              <a:t>importante </a:t>
            </a:r>
            <a:r>
              <a:rPr lang="fr-BE" dirty="0" smtClean="0"/>
              <a:t>de </a:t>
            </a:r>
            <a:r>
              <a:rPr lang="fr-BE" dirty="0" smtClean="0"/>
              <a:t>l’idéal </a:t>
            </a:r>
            <a:r>
              <a:rPr lang="fr-BE" dirty="0"/>
              <a:t>amoureux  romantique, du mariage hétérosexuel  et de la famille </a:t>
            </a:r>
            <a:r>
              <a:rPr lang="fr-BE" dirty="0" smtClean="0"/>
              <a:t>nucléaire</a:t>
            </a:r>
            <a:r>
              <a:rPr lang="fr-BE" dirty="0"/>
              <a:t> </a:t>
            </a:r>
            <a:r>
              <a:rPr lang="fr-BE" dirty="0" smtClean="0"/>
              <a:t>( sous la pression du patronat et de l’église)</a:t>
            </a:r>
            <a:endParaRPr lang="fr-BE" dirty="0" smtClean="0"/>
          </a:p>
          <a:p>
            <a:pPr marL="0" indent="0">
              <a:buNone/>
            </a:pPr>
            <a:r>
              <a:rPr lang="fr-BE" dirty="0"/>
              <a:t> </a:t>
            </a:r>
            <a:r>
              <a:rPr lang="fr-BE" dirty="0" smtClean="0"/>
              <a:t>  CONJOINTEMENT</a:t>
            </a:r>
          </a:p>
          <a:p>
            <a:r>
              <a:rPr lang="fr-BE" dirty="0" smtClean="0"/>
              <a:t>Promotion des idéaux </a:t>
            </a:r>
            <a:r>
              <a:rPr lang="fr-BE" dirty="0"/>
              <a:t>politiques de liberté et d’égalité </a:t>
            </a:r>
            <a:endParaRPr lang="fr-BE" dirty="0" smtClean="0"/>
          </a:p>
          <a:p>
            <a:endParaRPr lang="fr-BE" dirty="0"/>
          </a:p>
          <a:p>
            <a:pPr marL="0" indent="0">
              <a:buNone/>
            </a:pPr>
            <a:r>
              <a:rPr lang="fr-BE" dirty="0"/>
              <a:t> </a:t>
            </a:r>
            <a:r>
              <a:rPr lang="fr-BE" dirty="0" smtClean="0"/>
              <a:t>&gt; La </a:t>
            </a:r>
            <a:r>
              <a:rPr lang="fr-BE" dirty="0"/>
              <a:t>société  a  inscrit les contradictions sociales (</a:t>
            </a:r>
            <a:r>
              <a:rPr lang="fr-BE" u="sng" dirty="0"/>
              <a:t>attachement et autonomie</a:t>
            </a:r>
            <a:r>
              <a:rPr lang="fr-BE" dirty="0"/>
              <a:t>) au cœur </a:t>
            </a:r>
            <a:r>
              <a:rPr lang="fr-BE" dirty="0" smtClean="0"/>
              <a:t>des </a:t>
            </a:r>
            <a:r>
              <a:rPr lang="fr-BE" dirty="0"/>
              <a:t>aspirations </a:t>
            </a:r>
            <a:r>
              <a:rPr lang="fr-BE" dirty="0" smtClean="0"/>
              <a:t>humaines leur </a:t>
            </a:r>
            <a:r>
              <a:rPr lang="fr-BE" dirty="0"/>
              <a:t>conférant une dimension  psychologique.</a:t>
            </a:r>
          </a:p>
          <a:p>
            <a:endParaRPr lang="fr-BE" dirty="0"/>
          </a:p>
        </p:txBody>
      </p:sp>
    </p:spTree>
    <p:extLst>
      <p:ext uri="{BB962C8B-B14F-4D97-AF65-F5344CB8AC3E}">
        <p14:creationId xmlns:p14="http://schemas.microsoft.com/office/powerpoint/2010/main" val="677426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3200" b="1" dirty="0"/>
              <a:t>E</a:t>
            </a:r>
            <a:r>
              <a:rPr lang="fr-BE" sz="3200" b="1" dirty="0" smtClean="0"/>
              <a:t>volutions </a:t>
            </a:r>
            <a:r>
              <a:rPr lang="fr-BE" sz="3200" b="1" dirty="0"/>
              <a:t>récentes importantes dans la conception de l’amour</a:t>
            </a:r>
            <a:r>
              <a:rPr lang="fr-BE" sz="3200" dirty="0"/>
              <a:t/>
            </a:r>
            <a:br>
              <a:rPr lang="fr-BE" sz="3200" dirty="0"/>
            </a:br>
            <a:endParaRPr lang="fr-BE" sz="3200" dirty="0"/>
          </a:p>
        </p:txBody>
      </p:sp>
      <p:sp>
        <p:nvSpPr>
          <p:cNvPr id="3" name="Espace réservé du contenu 2"/>
          <p:cNvSpPr>
            <a:spLocks noGrp="1"/>
          </p:cNvSpPr>
          <p:nvPr>
            <p:ph idx="1"/>
          </p:nvPr>
        </p:nvSpPr>
        <p:spPr/>
        <p:txBody>
          <a:bodyPr/>
          <a:lstStyle/>
          <a:p>
            <a:r>
              <a:rPr lang="fr-BE" dirty="0" smtClean="0"/>
              <a:t>Longtemps l’amour </a:t>
            </a:r>
            <a:r>
              <a:rPr lang="fr-BE" dirty="0"/>
              <a:t>a </a:t>
            </a:r>
            <a:r>
              <a:rPr lang="fr-BE" dirty="0" smtClean="0"/>
              <a:t> </a:t>
            </a:r>
            <a:r>
              <a:rPr lang="fr-BE" dirty="0"/>
              <a:t>été perçu par les philosophes comme  une expérience qui </a:t>
            </a:r>
            <a:r>
              <a:rPr lang="fr-BE" dirty="0" smtClean="0"/>
              <a:t>transcende et qui est intimement liée à la souffrance.</a:t>
            </a:r>
          </a:p>
          <a:p>
            <a:r>
              <a:rPr lang="fr-BE" dirty="0" smtClean="0"/>
              <a:t>L’ amour est avant tout devenu un choix qui doit augmenter le bien-être et  la valeur personnelle de la personne</a:t>
            </a:r>
          </a:p>
          <a:p>
            <a:r>
              <a:rPr lang="fr-BE" dirty="0" smtClean="0"/>
              <a:t>Il représente désormais une </a:t>
            </a:r>
            <a:r>
              <a:rPr lang="fr-BE" dirty="0"/>
              <a:t>marque de compétence. </a:t>
            </a:r>
            <a:endParaRPr lang="fr-BE" dirty="0" smtClean="0"/>
          </a:p>
          <a:p>
            <a:r>
              <a:rPr lang="fr-BE" dirty="0" smtClean="0"/>
              <a:t>Progressivement </a:t>
            </a:r>
            <a:r>
              <a:rPr lang="fr-BE" dirty="0" smtClean="0">
                <a:solidFill>
                  <a:srgbClr val="FF0000"/>
                </a:solidFill>
              </a:rPr>
              <a:t>sexualité, engagement et émotion, les 3 </a:t>
            </a:r>
            <a:r>
              <a:rPr lang="fr-BE" dirty="0" err="1" smtClean="0">
                <a:solidFill>
                  <a:srgbClr val="FF0000"/>
                </a:solidFill>
              </a:rPr>
              <a:t>compostantes</a:t>
            </a:r>
            <a:r>
              <a:rPr lang="fr-BE" dirty="0" smtClean="0">
                <a:solidFill>
                  <a:srgbClr val="FF0000"/>
                </a:solidFill>
              </a:rPr>
              <a:t> de l’amour, </a:t>
            </a:r>
            <a:r>
              <a:rPr lang="fr-BE" dirty="0" smtClean="0"/>
              <a:t>ont pris leur indépendance l’une par rapport à l’</a:t>
            </a:r>
            <a:r>
              <a:rPr lang="fr-BE" dirty="0" smtClean="0"/>
              <a:t>a</a:t>
            </a:r>
            <a:r>
              <a:rPr lang="fr-BE" dirty="0" smtClean="0"/>
              <a:t>utre. </a:t>
            </a:r>
            <a:r>
              <a:rPr lang="fr-BE" dirty="0"/>
              <a:t>M</a:t>
            </a:r>
            <a:r>
              <a:rPr lang="fr-BE" dirty="0" smtClean="0"/>
              <a:t>ais </a:t>
            </a:r>
            <a:r>
              <a:rPr lang="fr-BE" dirty="0" smtClean="0"/>
              <a:t>des mécanismes communs régulent ces champs</a:t>
            </a:r>
            <a:endParaRPr lang="fr-BE" dirty="0"/>
          </a:p>
          <a:p>
            <a:endParaRPr lang="fr-BE" dirty="0"/>
          </a:p>
        </p:txBody>
      </p:sp>
    </p:spTree>
    <p:extLst>
      <p:ext uri="{BB962C8B-B14F-4D97-AF65-F5344CB8AC3E}">
        <p14:creationId xmlns:p14="http://schemas.microsoft.com/office/powerpoint/2010/main" val="12510659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FF0000"/>
                </a:solidFill>
              </a:rPr>
              <a:t>La </a:t>
            </a:r>
            <a:r>
              <a:rPr lang="fr-BE" dirty="0">
                <a:solidFill>
                  <a:srgbClr val="FF0000"/>
                </a:solidFill>
              </a:rPr>
              <a:t>sexualité et sa marchandisation</a:t>
            </a:r>
            <a:r>
              <a:rPr lang="fr-BE" dirty="0"/>
              <a:t/>
            </a:r>
            <a:br>
              <a:rPr lang="fr-BE" dirty="0"/>
            </a:br>
            <a:endParaRPr lang="fr-BE" dirty="0"/>
          </a:p>
        </p:txBody>
      </p:sp>
      <p:sp>
        <p:nvSpPr>
          <p:cNvPr id="3" name="Espace réservé du contenu 2"/>
          <p:cNvSpPr>
            <a:spLocks noGrp="1"/>
          </p:cNvSpPr>
          <p:nvPr>
            <p:ph idx="1"/>
          </p:nvPr>
        </p:nvSpPr>
        <p:spPr/>
        <p:txBody>
          <a:bodyPr/>
          <a:lstStyle/>
          <a:p>
            <a:r>
              <a:rPr lang="fr-BE" dirty="0" smtClean="0"/>
              <a:t>L’érotisation des relations est exacerbée</a:t>
            </a:r>
          </a:p>
          <a:p>
            <a:r>
              <a:rPr lang="fr-BE" dirty="0" smtClean="0"/>
              <a:t>La séparation entre l’expérience </a:t>
            </a:r>
            <a:r>
              <a:rPr lang="fr-BE" dirty="0"/>
              <a:t>sexuelle </a:t>
            </a:r>
            <a:r>
              <a:rPr lang="fr-BE" dirty="0" smtClean="0"/>
              <a:t> et la </a:t>
            </a:r>
            <a:r>
              <a:rPr lang="fr-BE" dirty="0"/>
              <a:t>vie affective </a:t>
            </a:r>
            <a:r>
              <a:rPr lang="fr-BE" dirty="0" smtClean="0"/>
              <a:t>apparait désormais comme </a:t>
            </a:r>
            <a:r>
              <a:rPr lang="fr-BE" dirty="0"/>
              <a:t>un but en soi. </a:t>
            </a:r>
            <a:endParaRPr lang="fr-BE" dirty="0" smtClean="0"/>
          </a:p>
          <a:p>
            <a:r>
              <a:rPr lang="fr-BE" dirty="0"/>
              <a:t>Les raisons de l’attirance se résument à un jugement immédiat entre des personnes étrangères. </a:t>
            </a:r>
            <a:endParaRPr lang="fr-BE" dirty="0" smtClean="0"/>
          </a:p>
          <a:p>
            <a:r>
              <a:rPr lang="fr-BE" dirty="0" err="1" smtClean="0"/>
              <a:t>Hypersexualisation</a:t>
            </a:r>
            <a:r>
              <a:rPr lang="fr-BE" dirty="0" smtClean="0"/>
              <a:t> et marchandisation des </a:t>
            </a:r>
            <a:r>
              <a:rPr lang="fr-BE" dirty="0" smtClean="0"/>
              <a:t>corps</a:t>
            </a:r>
          </a:p>
          <a:p>
            <a:pPr marL="0" indent="0">
              <a:buNone/>
            </a:pPr>
            <a:r>
              <a:rPr lang="fr-BE" dirty="0" smtClean="0"/>
              <a:t> &gt; avec un impact différent pour les femmes et les hommes </a:t>
            </a:r>
            <a:endParaRPr lang="fr-BE" dirty="0"/>
          </a:p>
        </p:txBody>
      </p:sp>
    </p:spTree>
    <p:extLst>
      <p:ext uri="{BB962C8B-B14F-4D97-AF65-F5344CB8AC3E}">
        <p14:creationId xmlns:p14="http://schemas.microsoft.com/office/powerpoint/2010/main" val="42914381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BE" dirty="0"/>
              <a:t>Selon Pierre </a:t>
            </a:r>
            <a:r>
              <a:rPr lang="fr-BE" dirty="0" err="1"/>
              <a:t>Chaudoir</a:t>
            </a:r>
            <a:r>
              <a:rPr lang="fr-BE" dirty="0"/>
              <a:t> , prof au collège de publicité et design de Bruxelles : </a:t>
            </a:r>
            <a:r>
              <a:rPr lang="fr-BE" i="1" dirty="0"/>
              <a:t>dans le monde de la pub, il n’y a pas de vrai code de conduite. Les créatifs sont souvent des artistes frustrés qui cherchent sans cesse à se démarquer, quand ce n’est pas le client ou l’annonceur qui pousse dans le dos. Dans tous les cas même imposer des règles plus strictes serait perçu comme une contrainte, une agression contre les publicitaires et cela ne servirait à rien : </a:t>
            </a:r>
            <a:r>
              <a:rPr lang="fr-BE" i="1" dirty="0">
                <a:solidFill>
                  <a:srgbClr val="FF0000"/>
                </a:solidFill>
              </a:rPr>
              <a:t>une pub censurée se retrouve désormais immédiatement sur la toile et fait le </a:t>
            </a:r>
            <a:r>
              <a:rPr lang="fr-BE" i="1" dirty="0" err="1">
                <a:solidFill>
                  <a:srgbClr val="FF0000"/>
                </a:solidFill>
              </a:rPr>
              <a:t>buzz</a:t>
            </a:r>
            <a:r>
              <a:rPr lang="fr-BE" i="1" dirty="0" smtClean="0">
                <a:solidFill>
                  <a:srgbClr val="FF0000"/>
                </a:solidFill>
              </a:rPr>
              <a:t>.</a:t>
            </a:r>
          </a:p>
          <a:p>
            <a:pPr marL="0" indent="0">
              <a:buNone/>
            </a:pPr>
            <a:r>
              <a:rPr lang="fr-BE" sz="1600" i="1" dirty="0" smtClean="0"/>
              <a:t>La libre Belgique 19/1/2013</a:t>
            </a:r>
            <a:endParaRPr lang="fr-BE" sz="1600" dirty="0"/>
          </a:p>
          <a:p>
            <a:endParaRPr lang="fr-BE" dirty="0"/>
          </a:p>
        </p:txBody>
      </p:sp>
    </p:spTree>
    <p:extLst>
      <p:ext uri="{BB962C8B-B14F-4D97-AF65-F5344CB8AC3E}">
        <p14:creationId xmlns:p14="http://schemas.microsoft.com/office/powerpoint/2010/main" val="2560467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BE"/>
          </a:p>
        </p:txBody>
      </p:sp>
      <p:sp>
        <p:nvSpPr>
          <p:cNvPr id="3" name="Espace réservé du contenu 2"/>
          <p:cNvSpPr>
            <a:spLocks noGrp="1"/>
          </p:cNvSpPr>
          <p:nvPr>
            <p:ph idx="1"/>
          </p:nvPr>
        </p:nvSpPr>
        <p:spPr/>
        <p:txBody>
          <a:bodyPr/>
          <a:lstStyle/>
          <a:p>
            <a:r>
              <a:rPr lang="fr-BE" dirty="0"/>
              <a:t>Dans un univers érotisé, le capital érotique masculin prime. </a:t>
            </a:r>
          </a:p>
          <a:p>
            <a:r>
              <a:rPr lang="fr-BE" dirty="0"/>
              <a:t>Internet a révolutionné l’offre, le fonctionnement et la nature du marché amoureux</a:t>
            </a:r>
          </a:p>
          <a:p>
            <a:endParaRPr lang="fr-BE" dirty="0"/>
          </a:p>
        </p:txBody>
      </p:sp>
    </p:spTree>
    <p:extLst>
      <p:ext uri="{BB962C8B-B14F-4D97-AF65-F5344CB8AC3E}">
        <p14:creationId xmlns:p14="http://schemas.microsoft.com/office/powerpoint/2010/main" val="184095090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1071</TotalTime>
  <Words>959</Words>
  <Application>Microsoft Office PowerPoint</Application>
  <PresentationFormat>Grand écran</PresentationFormat>
  <Paragraphs>109</Paragraphs>
  <Slides>23</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23</vt:i4>
      </vt:variant>
    </vt:vector>
  </HeadingPairs>
  <TitlesOfParts>
    <vt:vector size="28" baseType="lpstr">
      <vt:lpstr>Arial</vt:lpstr>
      <vt:lpstr>Calibri</vt:lpstr>
      <vt:lpstr>Calibri Light</vt:lpstr>
      <vt:lpstr>Times New Roman</vt:lpstr>
      <vt:lpstr>Thème Office</vt:lpstr>
      <vt:lpstr>Présentation PowerPoint</vt:lpstr>
      <vt:lpstr>Eva Illouz part de deux questions  simples. </vt:lpstr>
      <vt:lpstr>Présentation PowerPoint</vt:lpstr>
      <vt:lpstr>Un  trait important de la modernité  </vt:lpstr>
      <vt:lpstr>Présentation PowerPoint</vt:lpstr>
      <vt:lpstr>Evolutions récentes importantes dans la conception de l’amour </vt:lpstr>
      <vt:lpstr>La sexualité et sa marchandisation </vt:lpstr>
      <vt:lpstr>Présentation PowerPoint</vt:lpstr>
      <vt:lpstr>Présentation PowerPoint</vt:lpstr>
      <vt:lpstr>Présentation PowerPoint</vt:lpstr>
      <vt:lpstr>L’engagement et ses obstacles </vt:lpstr>
      <vt:lpstr>Présentation PowerPoint</vt:lpstr>
      <vt:lpstr>Présentation PowerPoint</vt:lpstr>
      <vt:lpstr>Aldous Leonard Huxley est un écrivain britannique mort en1963 à Los Angeles (États-Unis), plus particulièrement connu du grand public pour son roman Le Meilleur des mondes….  </vt:lpstr>
      <vt:lpstr>Présentation PowerPoint</vt:lpstr>
      <vt:lpstr>Présentation PowerPoint</vt:lpstr>
      <vt:lpstr> Dans les faits, ce sont souvent les femmes qui sont accusées de l’éloignement des hommes </vt:lpstr>
      <vt:lpstr>L’émotion en déclin</vt:lpstr>
      <vt:lpstr>Présentation PowerPoint</vt:lpstr>
      <vt:lpstr>Différents facteurs peuvent expliquer  l’affaiblissement de l’émotion</vt:lpstr>
      <vt:lpstr>En conclusion</vt:lpstr>
      <vt:lpstr>Présentation PowerPoint</vt:lpstr>
      <vt:lpstr>Françoise Collin, écrivaine, philosophe et féministe extraits de  « Les femmes et leurs maitres «  1976 et   « Un héritage sans testament » 1986 </vt:lpstr>
    </vt:vector>
  </TitlesOfParts>
  <Company>PRIMINFO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Claire Gavray</dc:creator>
  <cp:lastModifiedBy>Claire Gavray</cp:lastModifiedBy>
  <cp:revision>43</cp:revision>
  <cp:lastPrinted>2013-11-27T22:41:03Z</cp:lastPrinted>
  <dcterms:created xsi:type="dcterms:W3CDTF">2013-11-25T16:49:04Z</dcterms:created>
  <dcterms:modified xsi:type="dcterms:W3CDTF">2013-12-05T11:24:10Z</dcterms:modified>
</cp:coreProperties>
</file>