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3" r:id="rId4"/>
    <p:sldId id="264" r:id="rId5"/>
    <p:sldId id="260" r:id="rId6"/>
    <p:sldId id="265" r:id="rId7"/>
    <p:sldId id="261" r:id="rId8"/>
    <p:sldId id="268" r:id="rId9"/>
    <p:sldId id="266" r:id="rId10"/>
    <p:sldId id="267" r:id="rId11"/>
    <p:sldId id="25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690" autoAdjust="0"/>
  </p:normalViewPr>
  <p:slideViewPr>
    <p:cSldViewPr>
      <p:cViewPr varScale="1">
        <p:scale>
          <a:sx n="55" d="100"/>
          <a:sy n="55" d="100"/>
        </p:scale>
        <p:origin x="-18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CE2EC-B9D5-4E9A-8037-B1BB353D8A53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F262CC-30CD-4438-985E-8CCCD171889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63954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D1865-EAAF-4A76-8182-9410CA794633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729A0-0D1A-4754-B2E9-81F5691CF4C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6336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5767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9776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9776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9977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60073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2481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8200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9729A0-0D1A-4754-B2E9-81F5691CF4C1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8200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76B86F2-9F38-4D36-A8CE-97FBCDC63877}" type="datetimeFigureOut">
              <a:rPr lang="fr-BE" smtClean="0"/>
              <a:t>02-12-13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4CD7A9EB-B47E-46B4-8A11-B09F023A8AFA}" type="slidenum">
              <a:rPr lang="fr-BE" smtClean="0"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47864" y="1700808"/>
            <a:ext cx="5110336" cy="1499592"/>
          </a:xfrm>
        </p:spPr>
        <p:txBody>
          <a:bodyPr>
            <a:normAutofit fontScale="90000"/>
          </a:bodyPr>
          <a:lstStyle/>
          <a:p>
            <a:r>
              <a:rPr lang="fr-BE" i="1" cap="small" dirty="0"/>
              <a:t>C</a:t>
            </a:r>
            <a:r>
              <a:rPr lang="fr-BE" i="1" cap="small" dirty="0" smtClean="0"/>
              <a:t>onstruction et stratégies identitaires de francophones en Flandre et de néerlandophones en Wallonie : </a:t>
            </a:r>
            <a:br>
              <a:rPr lang="fr-BE" i="1" cap="small" dirty="0" smtClean="0"/>
            </a:br>
            <a:r>
              <a:rPr lang="fr-BE" i="1" cap="small" dirty="0" smtClean="0"/>
              <a:t>Fondements théoriques </a:t>
            </a:r>
            <a:endParaRPr lang="fr-BE" cap="small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44008" y="3429000"/>
            <a:ext cx="3886200" cy="1305546"/>
          </a:xfrm>
        </p:spPr>
        <p:txBody>
          <a:bodyPr>
            <a:normAutofit/>
          </a:bodyPr>
          <a:lstStyle/>
          <a:p>
            <a:pPr algn="r"/>
            <a:r>
              <a:rPr lang="fr-BE" sz="2800" cap="small" dirty="0" err="1" smtClean="0"/>
              <a:t>Dassargues</a:t>
            </a:r>
            <a:r>
              <a:rPr lang="fr-BE" sz="2800" dirty="0" smtClean="0"/>
              <a:t> Alix</a:t>
            </a:r>
          </a:p>
          <a:p>
            <a:pPr algn="r"/>
            <a:r>
              <a:rPr lang="fr-BE" dirty="0" smtClean="0"/>
              <a:t>Boursière de doctorat </a:t>
            </a:r>
            <a:r>
              <a:rPr lang="fr-BE" dirty="0" err="1" smtClean="0"/>
              <a:t>ULg</a:t>
            </a:r>
            <a:endParaRPr lang="fr-BE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7504" y="4365104"/>
            <a:ext cx="2592288" cy="797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700"/>
              </a:spcBef>
              <a:buClr>
                <a:srgbClr val="86CE24"/>
              </a:buClr>
              <a:buSzPct val="85000"/>
            </a:pPr>
            <a:r>
              <a:rPr lang="fr-BE" sz="2000" dirty="0" smtClean="0">
                <a:solidFill>
                  <a:srgbClr val="D4D4D4"/>
                </a:solidFill>
              </a:rPr>
              <a:t>ANBF</a:t>
            </a:r>
          </a:p>
          <a:p>
            <a:pPr lvl="0">
              <a:spcBef>
                <a:spcPts val="700"/>
              </a:spcBef>
              <a:buClr>
                <a:srgbClr val="86CE24"/>
              </a:buClr>
              <a:buSzPct val="85000"/>
            </a:pPr>
            <a:r>
              <a:rPr lang="fr-BE" sz="2000" dirty="0" smtClean="0">
                <a:solidFill>
                  <a:srgbClr val="D4D4D4"/>
                </a:solidFill>
              </a:rPr>
              <a:t>Le 29 novembre 2013</a:t>
            </a:r>
            <a:endParaRPr lang="fr-BE" sz="2000" dirty="0">
              <a:solidFill>
                <a:srgbClr val="D4D4D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40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cap="small" dirty="0" smtClean="0"/>
              <a:t>Langue &amp; Identité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fr-BE" sz="2400" b="1" dirty="0" smtClean="0"/>
              <a:t>Analyse psychosociale des stratégies identitaires </a:t>
            </a:r>
            <a:r>
              <a:rPr lang="fr-BE" sz="2400" dirty="0" smtClean="0"/>
              <a:t>des informateurs</a:t>
            </a:r>
          </a:p>
          <a:p>
            <a:r>
              <a:rPr lang="fr-BE" sz="2400" dirty="0" smtClean="0"/>
              <a:t>Stratégies identitaires dans l’interaction entre l’identité pour soi (identité héritée, identité visée) et l’identité pour autrui (identité attribuée, identité assumée) (Dubar 2013)</a:t>
            </a:r>
          </a:p>
          <a:p>
            <a:r>
              <a:rPr lang="fr-BE" sz="2400" dirty="0" smtClean="0"/>
              <a:t>Actes d’identité posés par le choix d’une variété linguistique (Français, Néerlandais, variétés régionales, dialectes, autres…)</a:t>
            </a:r>
          </a:p>
          <a:p>
            <a:endParaRPr lang="fr-BE" sz="2400" dirty="0" smtClean="0"/>
          </a:p>
        </p:txBody>
      </p:sp>
    </p:spTree>
    <p:extLst>
      <p:ext uri="{BB962C8B-B14F-4D97-AF65-F5344CB8AC3E}">
        <p14:creationId xmlns:p14="http://schemas.microsoft.com/office/powerpoint/2010/main" val="259790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979712" y="764704"/>
            <a:ext cx="4750296" cy="1524000"/>
          </a:xfrm>
        </p:spPr>
        <p:txBody>
          <a:bodyPr>
            <a:normAutofit/>
          </a:bodyPr>
          <a:lstStyle/>
          <a:p>
            <a:pPr algn="ctr"/>
            <a:r>
              <a:rPr lang="fr-BE" i="1" cap="small" dirty="0" smtClean="0"/>
              <a:t>Merci</a:t>
            </a:r>
            <a:endParaRPr lang="fr-BE" cap="small" dirty="0"/>
          </a:p>
        </p:txBody>
      </p:sp>
      <p:sp>
        <p:nvSpPr>
          <p:cNvPr id="4" name="Rectangle 3"/>
          <p:cNvSpPr/>
          <p:nvPr/>
        </p:nvSpPr>
        <p:spPr>
          <a:xfrm>
            <a:off x="135276" y="4365104"/>
            <a:ext cx="2564516" cy="797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700"/>
              </a:spcBef>
              <a:buClr>
                <a:srgbClr val="86CE24"/>
              </a:buClr>
              <a:buSzPct val="85000"/>
            </a:pPr>
            <a:r>
              <a:rPr lang="fr-BE" sz="2000" dirty="0" smtClean="0">
                <a:solidFill>
                  <a:srgbClr val="D4D4D4"/>
                </a:solidFill>
              </a:rPr>
              <a:t>ANBF</a:t>
            </a:r>
          </a:p>
          <a:p>
            <a:pPr lvl="0">
              <a:spcBef>
                <a:spcPts val="700"/>
              </a:spcBef>
              <a:buClr>
                <a:srgbClr val="86CE24"/>
              </a:buClr>
              <a:buSzPct val="85000"/>
            </a:pPr>
            <a:r>
              <a:rPr lang="fr-BE" sz="2000" dirty="0" smtClean="0">
                <a:solidFill>
                  <a:srgbClr val="D4D4D4"/>
                </a:solidFill>
              </a:rPr>
              <a:t>Le 29 novembre 2013</a:t>
            </a:r>
            <a:endParaRPr lang="fr-BE" sz="2000" dirty="0">
              <a:solidFill>
                <a:srgbClr val="D4D4D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65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3059832" y="4348263"/>
            <a:ext cx="1584176" cy="1178361"/>
          </a:xfrm>
          <a:prstGeom prst="ellipse">
            <a:avLst/>
          </a:prstGeom>
          <a:noFill/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cap="small" dirty="0" smtClean="0"/>
              <a:t>Identité &amp; catégorie</a:t>
            </a:r>
            <a:endParaRPr lang="fr-BE" sz="3600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400" b="1" dirty="0" smtClean="0"/>
              <a:t>Catégorie</a:t>
            </a:r>
            <a:r>
              <a:rPr lang="fr-BE" sz="2400" dirty="0" smtClean="0"/>
              <a:t> :  ensemble délimité d’items réunis sous les mêmes critères (check-list) (Katz &amp; </a:t>
            </a:r>
            <a:r>
              <a:rPr lang="fr-BE" sz="2400" dirty="0" err="1" smtClean="0"/>
              <a:t>Fodor</a:t>
            </a:r>
            <a:r>
              <a:rPr lang="fr-BE" sz="2400" dirty="0" smtClean="0"/>
              <a:t> 1963)</a:t>
            </a:r>
          </a:p>
          <a:p>
            <a:endParaRPr lang="fr-BE" sz="2400" dirty="0" smtClean="0"/>
          </a:p>
          <a:p>
            <a:r>
              <a:rPr lang="fr-BE" sz="2400" b="1" dirty="0" smtClean="0"/>
              <a:t>Identité</a:t>
            </a:r>
            <a:r>
              <a:rPr lang="fr-BE" sz="2400" dirty="0" smtClean="0"/>
              <a:t> : ensemble de critères de définition d’un sujet (</a:t>
            </a:r>
            <a:r>
              <a:rPr lang="fr-BE" sz="2400" dirty="0" err="1" smtClean="0"/>
              <a:t>Mucchielli</a:t>
            </a:r>
            <a:r>
              <a:rPr lang="fr-BE" sz="2400" dirty="0" smtClean="0"/>
              <a:t> 1986: 5)</a:t>
            </a:r>
          </a:p>
        </p:txBody>
      </p:sp>
      <p:sp>
        <p:nvSpPr>
          <p:cNvPr id="4" name="Ellipse 3"/>
          <p:cNvSpPr/>
          <p:nvPr/>
        </p:nvSpPr>
        <p:spPr>
          <a:xfrm>
            <a:off x="4139952" y="4289372"/>
            <a:ext cx="1656184" cy="1296144"/>
          </a:xfrm>
          <a:prstGeom prst="ellipse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289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cap="small" dirty="0" smtClean="0"/>
              <a:t>Identité &amp; catégorie</a:t>
            </a:r>
            <a:endParaRPr lang="fr-BE" sz="3600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400" b="1" dirty="0" smtClean="0"/>
              <a:t>Catégorie</a:t>
            </a:r>
            <a:r>
              <a:rPr lang="fr-BE" sz="2400" dirty="0" smtClean="0"/>
              <a:t> </a:t>
            </a:r>
            <a:r>
              <a:rPr lang="fr-BE" sz="2400" dirty="0"/>
              <a:t>:  ensemble </a:t>
            </a:r>
            <a:r>
              <a:rPr lang="fr-BE" sz="2400" dirty="0" smtClean="0"/>
              <a:t>d’items s’articulant autour d’un prototype (</a:t>
            </a:r>
            <a:r>
              <a:rPr lang="fr-BE" sz="2400" dirty="0" err="1" smtClean="0"/>
              <a:t>Geeraerts</a:t>
            </a:r>
            <a:r>
              <a:rPr lang="fr-BE" sz="2400" dirty="0" smtClean="0"/>
              <a:t> 2006)</a:t>
            </a:r>
          </a:p>
          <a:p>
            <a:endParaRPr lang="fr-BE" sz="2400" dirty="0"/>
          </a:p>
          <a:p>
            <a:r>
              <a:rPr lang="fr-BE" sz="2400" b="1" dirty="0" smtClean="0"/>
              <a:t>Identité</a:t>
            </a:r>
            <a:r>
              <a:rPr lang="fr-BE" sz="2400" dirty="0" smtClean="0"/>
              <a:t> </a:t>
            </a:r>
            <a:r>
              <a:rPr lang="fr-BE" sz="2400" dirty="0"/>
              <a:t>: </a:t>
            </a:r>
            <a:r>
              <a:rPr lang="fr-BE" sz="2400" dirty="0" smtClean="0"/>
              <a:t>catégorie sémantique prenant pour base un stéréotype</a:t>
            </a:r>
            <a:endParaRPr lang="fr-BE" sz="2400" i="1" dirty="0"/>
          </a:p>
        </p:txBody>
      </p:sp>
      <p:grpSp>
        <p:nvGrpSpPr>
          <p:cNvPr id="42" name="Groupe 41"/>
          <p:cNvGrpSpPr/>
          <p:nvPr/>
        </p:nvGrpSpPr>
        <p:grpSpPr>
          <a:xfrm>
            <a:off x="3383868" y="3846360"/>
            <a:ext cx="1722928" cy="1680536"/>
            <a:chOff x="3353128" y="2996952"/>
            <a:chExt cx="1722928" cy="1680536"/>
          </a:xfrm>
          <a:solidFill>
            <a:srgbClr val="92D050"/>
          </a:solidFill>
        </p:grpSpPr>
        <p:sp>
          <p:nvSpPr>
            <p:cNvPr id="4" name="Ellipse 3"/>
            <p:cNvSpPr/>
            <p:nvPr/>
          </p:nvSpPr>
          <p:spPr>
            <a:xfrm>
              <a:off x="3923928" y="3573016"/>
              <a:ext cx="432048" cy="432048"/>
            </a:xfrm>
            <a:prstGeom prst="ellipse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6" name="Connecteur droit avec flèche 5"/>
            <p:cNvCxnSpPr/>
            <p:nvPr/>
          </p:nvCxnSpPr>
          <p:spPr>
            <a:xfrm flipV="1">
              <a:off x="4575081" y="3248980"/>
              <a:ext cx="216024" cy="216024"/>
            </a:xfrm>
            <a:prstGeom prst="straightConnector1">
              <a:avLst/>
            </a:prstGeom>
            <a:grpFill/>
            <a:ln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cteur droit avec flèche 6"/>
            <p:cNvCxnSpPr/>
            <p:nvPr/>
          </p:nvCxnSpPr>
          <p:spPr>
            <a:xfrm flipH="1" flipV="1">
              <a:off x="3635896" y="3248980"/>
              <a:ext cx="288032" cy="216024"/>
            </a:xfrm>
            <a:prstGeom prst="straightConnector1">
              <a:avLst/>
            </a:prstGeom>
            <a:grpFill/>
            <a:ln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avec flèche 7"/>
            <p:cNvCxnSpPr/>
            <p:nvPr/>
          </p:nvCxnSpPr>
          <p:spPr>
            <a:xfrm flipH="1" flipV="1">
              <a:off x="4139952" y="2996952"/>
              <a:ext cx="26149" cy="360040"/>
            </a:xfrm>
            <a:prstGeom prst="straightConnector1">
              <a:avLst/>
            </a:prstGeom>
            <a:grpFill/>
            <a:ln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avec flèche 8"/>
            <p:cNvCxnSpPr/>
            <p:nvPr/>
          </p:nvCxnSpPr>
          <p:spPr>
            <a:xfrm>
              <a:off x="4575081" y="3814192"/>
              <a:ext cx="500975" cy="0"/>
            </a:xfrm>
            <a:prstGeom prst="straightConnector1">
              <a:avLst/>
            </a:prstGeom>
            <a:grpFill/>
            <a:ln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avec flèche 9"/>
            <p:cNvCxnSpPr/>
            <p:nvPr/>
          </p:nvCxnSpPr>
          <p:spPr>
            <a:xfrm flipH="1">
              <a:off x="3383868" y="4005064"/>
              <a:ext cx="504056" cy="298884"/>
            </a:xfrm>
            <a:prstGeom prst="straightConnector1">
              <a:avLst/>
            </a:prstGeom>
            <a:grpFill/>
            <a:ln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 flipH="1">
              <a:off x="3353128" y="3791630"/>
              <a:ext cx="396044" cy="0"/>
            </a:xfrm>
            <a:prstGeom prst="straightConnector1">
              <a:avLst/>
            </a:prstGeom>
            <a:grpFill/>
            <a:ln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/>
            <p:nvPr/>
          </p:nvCxnSpPr>
          <p:spPr>
            <a:xfrm>
              <a:off x="4476993" y="4107520"/>
              <a:ext cx="348575" cy="337356"/>
            </a:xfrm>
            <a:prstGeom prst="straightConnector1">
              <a:avLst/>
            </a:prstGeom>
            <a:grpFill/>
            <a:ln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necteur droit avec flèche 21"/>
            <p:cNvCxnSpPr/>
            <p:nvPr/>
          </p:nvCxnSpPr>
          <p:spPr>
            <a:xfrm flipH="1">
              <a:off x="4139952" y="4212264"/>
              <a:ext cx="54312" cy="465224"/>
            </a:xfrm>
            <a:prstGeom prst="straightConnector1">
              <a:avLst/>
            </a:prstGeom>
            <a:grpFill/>
            <a:ln>
              <a:solidFill>
                <a:srgbClr val="92D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e 40"/>
          <p:cNvGrpSpPr/>
          <p:nvPr/>
        </p:nvGrpSpPr>
        <p:grpSpPr>
          <a:xfrm>
            <a:off x="4682020" y="4350416"/>
            <a:ext cx="1512168" cy="1509656"/>
            <a:chOff x="5580112" y="2996952"/>
            <a:chExt cx="1512168" cy="1509656"/>
          </a:xfrm>
        </p:grpSpPr>
        <p:sp>
          <p:nvSpPr>
            <p:cNvPr id="24" name="Ellipse 23"/>
            <p:cNvSpPr/>
            <p:nvPr/>
          </p:nvSpPr>
          <p:spPr>
            <a:xfrm>
              <a:off x="6156176" y="3573016"/>
              <a:ext cx="424506" cy="432048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6" name="Connecteur droit avec flèche 25"/>
            <p:cNvCxnSpPr/>
            <p:nvPr/>
          </p:nvCxnSpPr>
          <p:spPr>
            <a:xfrm flipH="1">
              <a:off x="5580112" y="3814192"/>
              <a:ext cx="360040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avec flèche 26"/>
            <p:cNvCxnSpPr/>
            <p:nvPr/>
          </p:nvCxnSpPr>
          <p:spPr>
            <a:xfrm flipH="1" flipV="1">
              <a:off x="5732512" y="3385102"/>
              <a:ext cx="360040" cy="187914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avec flèche 28"/>
            <p:cNvCxnSpPr/>
            <p:nvPr/>
          </p:nvCxnSpPr>
          <p:spPr>
            <a:xfrm flipH="1">
              <a:off x="5760132" y="3966592"/>
              <a:ext cx="332420" cy="245672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avec flèche 30"/>
            <p:cNvCxnSpPr/>
            <p:nvPr/>
          </p:nvCxnSpPr>
          <p:spPr>
            <a:xfrm>
              <a:off x="6345270" y="4216238"/>
              <a:ext cx="0" cy="29037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avec flèche 33"/>
            <p:cNvCxnSpPr/>
            <p:nvPr/>
          </p:nvCxnSpPr>
          <p:spPr>
            <a:xfrm flipH="1" flipV="1">
              <a:off x="6156176" y="2996952"/>
              <a:ext cx="189094" cy="468052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avec flèche 35"/>
            <p:cNvCxnSpPr/>
            <p:nvPr/>
          </p:nvCxnSpPr>
          <p:spPr>
            <a:xfrm flipV="1">
              <a:off x="6580682" y="3176972"/>
              <a:ext cx="151558" cy="288032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avec flèche 37"/>
            <p:cNvCxnSpPr/>
            <p:nvPr/>
          </p:nvCxnSpPr>
          <p:spPr>
            <a:xfrm>
              <a:off x="6732240" y="3789040"/>
              <a:ext cx="360040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avec flèche 38"/>
            <p:cNvCxnSpPr/>
            <p:nvPr/>
          </p:nvCxnSpPr>
          <p:spPr>
            <a:xfrm>
              <a:off x="6584975" y="4107520"/>
              <a:ext cx="360040" cy="270824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312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cap="small" dirty="0" smtClean="0"/>
              <a:t>Identifier &amp; catégoriser</a:t>
            </a:r>
            <a:endParaRPr lang="fr-BE" sz="3600" cap="small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BE" sz="2400" dirty="0" smtClean="0"/>
          </a:p>
          <a:p>
            <a:r>
              <a:rPr lang="fr-BE" sz="2400" dirty="0" smtClean="0"/>
              <a:t>Nécessaire à la construction du savoir</a:t>
            </a:r>
          </a:p>
          <a:p>
            <a:endParaRPr lang="fr-BE" sz="2400" dirty="0" smtClean="0"/>
          </a:p>
          <a:p>
            <a:r>
              <a:rPr lang="fr-BE" sz="2400" dirty="0" smtClean="0"/>
              <a:t>Construction et organisation des catégories </a:t>
            </a:r>
            <a:r>
              <a:rPr lang="fr-BE" sz="2400" dirty="0"/>
              <a:t>d</a:t>
            </a:r>
            <a:r>
              <a:rPr lang="fr-BE" sz="2400" dirty="0" smtClean="0"/>
              <a:t>e façon empirique (expérience sensorielle/sociale)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2235269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cap="small" dirty="0" smtClean="0"/>
              <a:t>Identité: construction ou essence?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sz="2400" b="1" dirty="0" smtClean="0"/>
              <a:t>Constructivisme</a:t>
            </a:r>
          </a:p>
          <a:p>
            <a:pPr marL="68580" indent="0">
              <a:buNone/>
            </a:pPr>
            <a:r>
              <a:rPr lang="fr-BE" sz="2400" dirty="0" smtClean="0"/>
              <a:t>Construction sociale de l’identité,  identité imaginée par des individus (scientifiques)</a:t>
            </a:r>
          </a:p>
          <a:p>
            <a:endParaRPr lang="fr-BE" sz="2400" dirty="0"/>
          </a:p>
          <a:p>
            <a:r>
              <a:rPr lang="fr-BE" sz="2400" b="1" dirty="0" smtClean="0"/>
              <a:t>Essentialisme</a:t>
            </a:r>
          </a:p>
          <a:p>
            <a:pPr marL="68580" indent="0">
              <a:buNone/>
            </a:pPr>
            <a:r>
              <a:rPr lang="fr-BE" sz="2400" dirty="0" smtClean="0"/>
              <a:t>L’identité existe en elle-même (politiciens, médias, etc.)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6533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cap="small" dirty="0" smtClean="0"/>
              <a:t>Identité: en parler sans essentialiser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421087"/>
          </a:xfrm>
        </p:spPr>
        <p:txBody>
          <a:bodyPr>
            <a:normAutofit/>
          </a:bodyPr>
          <a:lstStyle/>
          <a:p>
            <a:r>
              <a:rPr lang="fr-BE" sz="2400" b="1" dirty="0" err="1" smtClean="0"/>
              <a:t>Rabatel</a:t>
            </a:r>
            <a:r>
              <a:rPr lang="fr-BE" sz="2400" b="1" dirty="0" smtClean="0"/>
              <a:t> (2013)</a:t>
            </a:r>
          </a:p>
          <a:p>
            <a:pPr marL="68580" indent="0">
              <a:buNone/>
            </a:pPr>
            <a:r>
              <a:rPr lang="fr-BE" sz="2400" dirty="0" smtClean="0"/>
              <a:t>L’essentialisation dépend du type de discours</a:t>
            </a:r>
          </a:p>
          <a:p>
            <a:r>
              <a:rPr lang="fr-BE" sz="2400" b="1" dirty="0" err="1" smtClean="0"/>
              <a:t>Brubaker</a:t>
            </a:r>
            <a:r>
              <a:rPr lang="fr-BE" sz="2400" b="1" dirty="0" smtClean="0"/>
              <a:t> (2000)</a:t>
            </a:r>
          </a:p>
          <a:p>
            <a:pPr marL="68580" indent="0">
              <a:buNone/>
            </a:pPr>
            <a:r>
              <a:rPr lang="fr-BE" sz="2400" dirty="0"/>
              <a:t>Éviter de parler d’ « identité »</a:t>
            </a:r>
          </a:p>
          <a:p>
            <a:pPr marL="68580" indent="0">
              <a:buNone/>
            </a:pPr>
            <a:r>
              <a:rPr lang="fr-BE" sz="2400" dirty="0"/>
              <a:t>Préférer « identification »,  « catégorisation », « catégorie », « </a:t>
            </a:r>
            <a:r>
              <a:rPr lang="fr-BE" sz="2400" dirty="0" err="1"/>
              <a:t>autocompréhension</a:t>
            </a:r>
            <a:r>
              <a:rPr lang="fr-BE" sz="2400" dirty="0"/>
              <a:t> », etc</a:t>
            </a:r>
            <a:r>
              <a:rPr lang="fr-BE" sz="2400" dirty="0" smtClean="0"/>
              <a:t>.</a:t>
            </a:r>
            <a:endParaRPr lang="fr-BE" sz="2400" b="1" dirty="0" smtClean="0"/>
          </a:p>
          <a:p>
            <a:r>
              <a:rPr lang="fr-BE" sz="2400" b="1" dirty="0" smtClean="0"/>
              <a:t>Joseph (2004)</a:t>
            </a:r>
          </a:p>
          <a:p>
            <a:pPr marL="68580" indent="0">
              <a:buNone/>
            </a:pPr>
            <a:r>
              <a:rPr lang="fr-BE" sz="2400" dirty="0" smtClean="0"/>
              <a:t>Performativité du langage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54944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BE" cap="small" dirty="0"/>
              <a:t>C</a:t>
            </a:r>
            <a:r>
              <a:rPr lang="fr-BE" cap="small" dirty="0" smtClean="0"/>
              <a:t>onstruction identitaire et </a:t>
            </a:r>
            <a:br>
              <a:rPr lang="fr-BE" cap="small" dirty="0" smtClean="0"/>
            </a:br>
            <a:r>
              <a:rPr lang="fr-BE" cap="small" dirty="0" smtClean="0"/>
              <a:t>Stratégies </a:t>
            </a:r>
            <a:r>
              <a:rPr lang="fr-BE" cap="small" dirty="0"/>
              <a:t>identitaires 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sz="2400" b="1" dirty="0"/>
              <a:t>Construction identitaire </a:t>
            </a:r>
            <a:r>
              <a:rPr lang="fr-BE" sz="2400" dirty="0"/>
              <a:t>(cognition sociale</a:t>
            </a:r>
            <a:r>
              <a:rPr lang="fr-BE" sz="2400" dirty="0" smtClean="0"/>
              <a:t>)</a:t>
            </a:r>
          </a:p>
          <a:p>
            <a:pPr marL="68580" indent="0">
              <a:buNone/>
            </a:pPr>
            <a:r>
              <a:rPr lang="fr-BE" sz="2400" dirty="0" smtClean="0"/>
              <a:t>Construction mentale et sociale de catégories et de stéréotypes (étude des représentations)</a:t>
            </a:r>
          </a:p>
          <a:p>
            <a:pPr marL="68580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&gt; identités floues, en construction</a:t>
            </a:r>
          </a:p>
          <a:p>
            <a:pPr marL="68580" indent="0">
              <a:buNone/>
            </a:pPr>
            <a:endParaRPr lang="fr-BE" sz="2400" dirty="0" smtClean="0"/>
          </a:p>
          <a:p>
            <a:r>
              <a:rPr lang="fr-BE" sz="2400" b="1" dirty="0" smtClean="0"/>
              <a:t>Stratégies identitaires </a:t>
            </a:r>
            <a:r>
              <a:rPr lang="fr-BE" sz="2400" dirty="0" smtClean="0"/>
              <a:t>(identité sociale)</a:t>
            </a:r>
          </a:p>
          <a:p>
            <a:pPr marL="68580" indent="0">
              <a:buNone/>
            </a:pPr>
            <a:r>
              <a:rPr lang="fr-BE" sz="2400" dirty="0" smtClean="0"/>
              <a:t>Un individu a plusieurs identités: selon le contexte, l’une ou l’autre de ces identités peut s’activer</a:t>
            </a:r>
          </a:p>
          <a:p>
            <a:pPr marL="68580" indent="0">
              <a:buNone/>
            </a:pPr>
            <a:r>
              <a:rPr lang="fr-BE" sz="2400" dirty="0"/>
              <a:t>	</a:t>
            </a:r>
            <a:r>
              <a:rPr lang="fr-BE" sz="2400" dirty="0" smtClean="0"/>
              <a:t>&gt; identités relativement fixes</a:t>
            </a:r>
          </a:p>
        </p:txBody>
      </p:sp>
    </p:spTree>
    <p:extLst>
      <p:ext uri="{BB962C8B-B14F-4D97-AF65-F5344CB8AC3E}">
        <p14:creationId xmlns:p14="http://schemas.microsoft.com/office/powerpoint/2010/main" val="117587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BE" cap="small" dirty="0"/>
              <a:t>C</a:t>
            </a:r>
            <a:r>
              <a:rPr lang="fr-BE" cap="small" dirty="0" smtClean="0"/>
              <a:t>onstruction et Stratégies </a:t>
            </a:r>
            <a:r>
              <a:rPr lang="fr-BE" cap="small" dirty="0"/>
              <a:t>identitaires </a:t>
            </a:r>
            <a:r>
              <a:rPr lang="fr-BE" cap="small" dirty="0" smtClean="0"/>
              <a:t>:</a:t>
            </a:r>
            <a:br>
              <a:rPr lang="fr-BE" cap="small" dirty="0" smtClean="0"/>
            </a:b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endParaRPr lang="fr-BE" sz="2400" dirty="0" smtClean="0"/>
          </a:p>
          <a:p>
            <a:r>
              <a:rPr lang="fr-BE" sz="2400" dirty="0" smtClean="0"/>
              <a:t>Identifications en construction  (cognition sociale) : stéréotypes issus d’un apprentissage social</a:t>
            </a:r>
          </a:p>
          <a:p>
            <a:pPr marL="68580" indent="0">
              <a:buNone/>
            </a:pPr>
            <a:endParaRPr lang="fr-BE" sz="2400" dirty="0" smtClean="0"/>
          </a:p>
          <a:p>
            <a:r>
              <a:rPr lang="fr-BE" sz="2400" dirty="0" smtClean="0"/>
              <a:t>Identifications fixes (identité sociale) : stéréotypes rigides et résistants au changement</a:t>
            </a:r>
          </a:p>
        </p:txBody>
      </p:sp>
    </p:spTree>
    <p:extLst>
      <p:ext uri="{BB962C8B-B14F-4D97-AF65-F5344CB8AC3E}">
        <p14:creationId xmlns:p14="http://schemas.microsoft.com/office/powerpoint/2010/main" val="281621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BE" cap="small" dirty="0" smtClean="0"/>
              <a:t>Langue &amp; Identité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989039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fr-BE" sz="2400" b="1" dirty="0" smtClean="0"/>
              <a:t>Analyse sémantique des </a:t>
            </a:r>
            <a:r>
              <a:rPr lang="fr-BE" sz="2400" b="1" dirty="0"/>
              <a:t>catégories </a:t>
            </a:r>
            <a:r>
              <a:rPr lang="fr-BE" sz="2400" dirty="0"/>
              <a:t>(Flamand, Wallon, Bruxellois, Belge, Francophone, </a:t>
            </a:r>
            <a:r>
              <a:rPr lang="fr-BE" sz="2400" dirty="0" smtClean="0"/>
              <a:t>Néerlandophone) que se représente chaque informateur:  </a:t>
            </a:r>
          </a:p>
          <a:p>
            <a:r>
              <a:rPr lang="fr-BE" sz="2400" dirty="0" smtClean="0"/>
              <a:t>Comment les signifiés de ces catégories s’organisent entre </a:t>
            </a:r>
            <a:r>
              <a:rPr lang="fr-BE" sz="2400" dirty="0"/>
              <a:t>elles (</a:t>
            </a:r>
            <a:r>
              <a:rPr lang="fr-BE" sz="2400" dirty="0" smtClean="0"/>
              <a:t>diachroniquement </a:t>
            </a:r>
            <a:r>
              <a:rPr lang="fr-BE" sz="2400" dirty="0"/>
              <a:t>et </a:t>
            </a:r>
            <a:r>
              <a:rPr lang="fr-BE" sz="2400" dirty="0" smtClean="0"/>
              <a:t>synchroniquement)</a:t>
            </a:r>
          </a:p>
          <a:p>
            <a:r>
              <a:rPr lang="fr-BE" sz="2400" dirty="0"/>
              <a:t>Q</a:t>
            </a:r>
            <a:r>
              <a:rPr lang="fr-BE" sz="2400" dirty="0" smtClean="0"/>
              <a:t>uels référents identitaires (réf. environnementaux, matériels, historiques, culturels, psychosociaux) sont utilisés pour les définir</a:t>
            </a:r>
          </a:p>
          <a:p>
            <a:r>
              <a:rPr lang="fr-BE" sz="2400" dirty="0" smtClean="0"/>
              <a:t>Quelles métaphores sont utilisées par les informateurs pour décrire ces catégories</a:t>
            </a:r>
          </a:p>
        </p:txBody>
      </p:sp>
    </p:spTree>
    <p:extLst>
      <p:ext uri="{BB962C8B-B14F-4D97-AF65-F5344CB8AC3E}">
        <p14:creationId xmlns:p14="http://schemas.microsoft.com/office/powerpoint/2010/main" val="181936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in pop">
  <a:themeElements>
    <a:clrScheme name="urbai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i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i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Pop urbain</Template>
  <TotalTime>708</TotalTime>
  <Words>366</Words>
  <Application>Microsoft Office PowerPoint</Application>
  <PresentationFormat>Affichage à l'écran (4:3)</PresentationFormat>
  <Paragraphs>65</Paragraphs>
  <Slides>11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urbain pop</vt:lpstr>
      <vt:lpstr>Construction et stratégies identitaires de francophones en Flandre et de néerlandophones en Wallonie :  Fondements théoriques </vt:lpstr>
      <vt:lpstr>Identité &amp; catégorie</vt:lpstr>
      <vt:lpstr>Identité &amp; catégorie</vt:lpstr>
      <vt:lpstr>Identifier &amp; catégoriser</vt:lpstr>
      <vt:lpstr>Identité: construction ou essence?</vt:lpstr>
      <vt:lpstr>Identité: en parler sans essentialiser</vt:lpstr>
      <vt:lpstr>Construction identitaire et  Stratégies identitaires </vt:lpstr>
      <vt:lpstr>Construction et Stratégies identitaires : </vt:lpstr>
      <vt:lpstr>Langue &amp; Identité</vt:lpstr>
      <vt:lpstr>Langue &amp; Identité</vt:lpstr>
      <vt:lpstr>Merci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Language(s) and identity/ies in Belgium: which consequences for the cooperation between communities?</dc:title>
  <dc:creator>Alix Dassargues</dc:creator>
  <cp:lastModifiedBy>Alix Dassargues</cp:lastModifiedBy>
  <cp:revision>36</cp:revision>
  <dcterms:created xsi:type="dcterms:W3CDTF">2013-10-02T13:41:32Z</dcterms:created>
  <dcterms:modified xsi:type="dcterms:W3CDTF">2013-12-02T15:45:17Z</dcterms:modified>
</cp:coreProperties>
</file>