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75" r:id="rId3"/>
    <p:sldId id="266" r:id="rId4"/>
    <p:sldId id="267" r:id="rId5"/>
    <p:sldId id="268" r:id="rId6"/>
    <p:sldId id="269" r:id="rId7"/>
    <p:sldId id="270" r:id="rId8"/>
    <p:sldId id="271" r:id="rId9"/>
    <p:sldId id="276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3300"/>
    <a:srgbClr val="CC66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7993" autoAdjust="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18"/>
  <c:chart>
    <c:title>
      <c:tx>
        <c:rich>
          <a:bodyPr/>
          <a:lstStyle/>
          <a:p>
            <a:pPr>
              <a:defRPr/>
            </a:pPr>
            <a:r>
              <a:rPr lang="en-IN"/>
              <a:t>Nutrient Composition</a:t>
            </a:r>
          </a:p>
        </c:rich>
      </c:tx>
      <c:layout>
        <c:manualLayout>
          <c:xMode val="edge"/>
          <c:yMode val="edge"/>
          <c:x val="4.5467670759305162E-2"/>
          <c:y val="0.84522299824389791"/>
        </c:manualLayout>
      </c:layout>
    </c:title>
    <c:plotArea>
      <c:layout>
        <c:manualLayout>
          <c:layoutTarget val="inner"/>
          <c:xMode val="edge"/>
          <c:yMode val="edge"/>
          <c:x val="0.35990658195135533"/>
          <c:y val="2.283469844631825E-2"/>
          <c:w val="0.35049208746575733"/>
          <c:h val="0.93885947156051941"/>
        </c:manualLayout>
      </c:layout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Average Nutrient Composition of Grasshoppers</c:v>
                </c:pt>
              </c:strCache>
            </c:strRef>
          </c:tx>
          <c:explosion val="25"/>
          <c:cat>
            <c:strRef>
              <c:f>Sheet1!$A$2:$A$6</c:f>
              <c:strCache>
                <c:ptCount val="5"/>
                <c:pt idx="0">
                  <c:v>Protein (N=40)</c:v>
                </c:pt>
                <c:pt idx="1">
                  <c:v>Fat (N=38)</c:v>
                </c:pt>
                <c:pt idx="2">
                  <c:v>Fibre (N=38)</c:v>
                </c:pt>
                <c:pt idx="3">
                  <c:v>NFE (N=36)</c:v>
                </c:pt>
                <c:pt idx="4">
                  <c:v>Ash (N=38)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62.93</c:v>
                </c:pt>
                <c:pt idx="1">
                  <c:v>11.38</c:v>
                </c:pt>
                <c:pt idx="2">
                  <c:v>8.7000000000000011</c:v>
                </c:pt>
                <c:pt idx="3" formatCode="0%">
                  <c:v>12</c:v>
                </c:pt>
                <c:pt idx="4">
                  <c:v>3.5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Edibility</c:v>
                </c:pt>
              </c:strCache>
            </c:strRef>
          </c:tx>
          <c:cat>
            <c:strRef>
              <c:f>Sheet1!$A$2:$A$5</c:f>
              <c:strCache>
                <c:ptCount val="1"/>
                <c:pt idx="0">
                  <c:v>Crickets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Edibility</c:v>
                </c:pt>
              </c:strCache>
            </c:strRef>
          </c:tx>
          <c:cat>
            <c:strRef>
              <c:f>Sheet1!$A$2:$A$3</c:f>
              <c:strCache>
                <c:ptCount val="1"/>
                <c:pt idx="0">
                  <c:v>Crickets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9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Edibility</c:v>
                </c:pt>
              </c:strCache>
            </c:strRef>
          </c:tx>
          <c:cat>
            <c:strRef>
              <c:f>Sheet1!$A$2:$A$5</c:f>
              <c:strCache>
                <c:ptCount val="1"/>
                <c:pt idx="0">
                  <c:v>Crickets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0.60000000000000031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73620-E2B6-4123-A6F7-529A84B2CD64}" type="doc">
      <dgm:prSet loTypeId="urn:microsoft.com/office/officeart/2005/8/layout/lProcess2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57805561-2A3D-4CA0-A979-975480E513DE}">
      <dgm:prSet phldrT="[Text]"/>
      <dgm:spPr/>
      <dgm:t>
        <a:bodyPr/>
        <a:lstStyle/>
        <a:p>
          <a:endParaRPr lang="en-IN" dirty="0"/>
        </a:p>
      </dgm:t>
    </dgm:pt>
    <dgm:pt modelId="{A0372437-75EE-41AC-B58E-93C240BE2477}" type="parTrans" cxnId="{F18F6384-012B-476D-A3A2-097F9ED17E70}">
      <dgm:prSet/>
      <dgm:spPr/>
      <dgm:t>
        <a:bodyPr/>
        <a:lstStyle/>
        <a:p>
          <a:endParaRPr lang="en-IN"/>
        </a:p>
      </dgm:t>
    </dgm:pt>
    <dgm:pt modelId="{4480CDC9-66E8-42CD-B0BE-30A81DED42DE}" type="sibTrans" cxnId="{F18F6384-012B-476D-A3A2-097F9ED17E70}">
      <dgm:prSet/>
      <dgm:spPr/>
      <dgm:t>
        <a:bodyPr/>
        <a:lstStyle/>
        <a:p>
          <a:endParaRPr lang="en-IN"/>
        </a:p>
      </dgm:t>
    </dgm:pt>
    <dgm:pt modelId="{D524A4D5-70AD-477A-9724-8D9FA7096D1F}">
      <dgm:prSet phldrT="[Text]" custT="1"/>
      <dgm:spPr/>
      <dgm:t>
        <a:bodyPr/>
        <a:lstStyle/>
        <a:p>
          <a:r>
            <a:rPr lang="en-US" sz="2000" b="1" dirty="0" smtClean="0"/>
            <a:t>Consumption of insects as human food</a:t>
          </a:r>
          <a:endParaRPr lang="en-IN" sz="2000" b="1" dirty="0"/>
        </a:p>
      </dgm:t>
    </dgm:pt>
    <dgm:pt modelId="{0F1D2D99-DB5C-4E27-8C02-5CD39A2222B9}" type="parTrans" cxnId="{CDCDFABD-4BC0-4780-A2B3-0298A64EB39C}">
      <dgm:prSet/>
      <dgm:spPr/>
      <dgm:t>
        <a:bodyPr/>
        <a:lstStyle/>
        <a:p>
          <a:endParaRPr lang="en-IN"/>
        </a:p>
      </dgm:t>
    </dgm:pt>
    <dgm:pt modelId="{DF0C58D2-84F9-4C47-A373-D5ADC8395042}" type="sibTrans" cxnId="{CDCDFABD-4BC0-4780-A2B3-0298A64EB39C}">
      <dgm:prSet/>
      <dgm:spPr/>
      <dgm:t>
        <a:bodyPr/>
        <a:lstStyle/>
        <a:p>
          <a:endParaRPr lang="en-IN"/>
        </a:p>
      </dgm:t>
    </dgm:pt>
    <dgm:pt modelId="{C67CEFAF-8A2F-4F09-860D-9D7CD914D824}">
      <dgm:prSet phldrT="[Text]" custT="1"/>
      <dgm:spPr/>
      <dgm:t>
        <a:bodyPr/>
        <a:lstStyle/>
        <a:p>
          <a:r>
            <a:rPr lang="en-US" sz="2000" b="1" dirty="0" smtClean="0"/>
            <a:t>Heavily influenced by local cultural and religious practices</a:t>
          </a:r>
          <a:endParaRPr lang="en-IN" sz="2000" b="1" dirty="0"/>
        </a:p>
      </dgm:t>
    </dgm:pt>
    <dgm:pt modelId="{9E6E36DF-34AC-47E0-B122-B7D5C8399280}" type="parTrans" cxnId="{04A75644-AD18-4030-AF2E-749F5129377C}">
      <dgm:prSet/>
      <dgm:spPr/>
      <dgm:t>
        <a:bodyPr/>
        <a:lstStyle/>
        <a:p>
          <a:endParaRPr lang="en-IN"/>
        </a:p>
      </dgm:t>
    </dgm:pt>
    <dgm:pt modelId="{03E24271-A6EE-4386-918C-E95106957B71}" type="sibTrans" cxnId="{04A75644-AD18-4030-AF2E-749F5129377C}">
      <dgm:prSet/>
      <dgm:spPr/>
      <dgm:t>
        <a:bodyPr/>
        <a:lstStyle/>
        <a:p>
          <a:endParaRPr lang="en-IN"/>
        </a:p>
      </dgm:t>
    </dgm:pt>
    <dgm:pt modelId="{E203C72A-3986-4CA0-818D-AB83B374B154}">
      <dgm:prSet custT="1"/>
      <dgm:spPr/>
      <dgm:t>
        <a:bodyPr/>
        <a:lstStyle/>
        <a:p>
          <a:r>
            <a:rPr lang="en-US" sz="2000" b="1" dirty="0" smtClean="0"/>
            <a:t>High social value to people who believe they have good nutritive and pharmaceutical properties</a:t>
          </a:r>
          <a:endParaRPr lang="en-IN" sz="2000" b="1" dirty="0"/>
        </a:p>
      </dgm:t>
    </dgm:pt>
    <dgm:pt modelId="{1E73B95F-789D-48AB-BDA3-90C4AAA59F60}" type="parTrans" cxnId="{0CB2F69D-55AA-44B0-AA06-B322103C90B2}">
      <dgm:prSet/>
      <dgm:spPr/>
      <dgm:t>
        <a:bodyPr/>
        <a:lstStyle/>
        <a:p>
          <a:endParaRPr lang="en-IN"/>
        </a:p>
      </dgm:t>
    </dgm:pt>
    <dgm:pt modelId="{9E8AC69B-EA9C-403F-B13B-B811223FB7E2}" type="sibTrans" cxnId="{0CB2F69D-55AA-44B0-AA06-B322103C90B2}">
      <dgm:prSet/>
      <dgm:spPr/>
      <dgm:t>
        <a:bodyPr/>
        <a:lstStyle/>
        <a:p>
          <a:endParaRPr lang="en-IN"/>
        </a:p>
      </dgm:t>
    </dgm:pt>
    <dgm:pt modelId="{E0EC6AA9-013A-489F-A5E8-352C842F6C54}">
      <dgm:prSet custT="1"/>
      <dgm:spPr/>
      <dgm:t>
        <a:bodyPr/>
        <a:lstStyle/>
        <a:p>
          <a:r>
            <a:rPr lang="en-US" sz="2000" b="1" dirty="0" smtClean="0"/>
            <a:t>Important source of proteins, lipids and some minor components</a:t>
          </a:r>
          <a:endParaRPr lang="en-IN" sz="2000" b="1" dirty="0"/>
        </a:p>
      </dgm:t>
    </dgm:pt>
    <dgm:pt modelId="{2E87A774-28E9-454C-BA8B-C5FC8C809CFD}" type="parTrans" cxnId="{CC4E1F18-D570-4AE2-A320-ECE3690B4BB7}">
      <dgm:prSet/>
      <dgm:spPr/>
      <dgm:t>
        <a:bodyPr/>
        <a:lstStyle/>
        <a:p>
          <a:endParaRPr lang="en-IN"/>
        </a:p>
      </dgm:t>
    </dgm:pt>
    <dgm:pt modelId="{2E288C1F-B195-4C54-A059-F56C1D34C2D9}" type="sibTrans" cxnId="{CC4E1F18-D570-4AE2-A320-ECE3690B4BB7}">
      <dgm:prSet/>
      <dgm:spPr/>
      <dgm:t>
        <a:bodyPr/>
        <a:lstStyle/>
        <a:p>
          <a:endParaRPr lang="en-IN"/>
        </a:p>
      </dgm:t>
    </dgm:pt>
    <dgm:pt modelId="{F53C1E6F-F6F7-4AFE-A370-7D0F2C45BB68}">
      <dgm:prSet custT="1"/>
      <dgm:spPr/>
      <dgm:t>
        <a:bodyPr/>
        <a:lstStyle/>
        <a:p>
          <a:r>
            <a:rPr lang="en-US" sz="2000" b="1" dirty="0" smtClean="0"/>
            <a:t>Over 1900 insect species are popularly eaten in many parts of the world</a:t>
          </a:r>
          <a:endParaRPr lang="en-IN" sz="2000" b="1" dirty="0"/>
        </a:p>
      </dgm:t>
    </dgm:pt>
    <dgm:pt modelId="{41EAFB32-248D-4BDF-8E65-1A069CEC3CBB}" type="parTrans" cxnId="{5B2FB825-6B88-49B8-AFE1-F4C2CD37EC09}">
      <dgm:prSet/>
      <dgm:spPr/>
      <dgm:t>
        <a:bodyPr/>
        <a:lstStyle/>
        <a:p>
          <a:endParaRPr lang="en-IN"/>
        </a:p>
      </dgm:t>
    </dgm:pt>
    <dgm:pt modelId="{56634802-442A-4FF1-9C88-9EBECB7031D0}" type="sibTrans" cxnId="{5B2FB825-6B88-49B8-AFE1-F4C2CD37EC09}">
      <dgm:prSet/>
      <dgm:spPr/>
      <dgm:t>
        <a:bodyPr/>
        <a:lstStyle/>
        <a:p>
          <a:endParaRPr lang="en-IN"/>
        </a:p>
      </dgm:t>
    </dgm:pt>
    <dgm:pt modelId="{88654618-39DD-454F-927E-B8CA82055759}" type="pres">
      <dgm:prSet presAssocID="{2C173620-E2B6-4123-A6F7-529A84B2CD6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B82FA00-F6CF-4158-87A1-6049467A2FB8}" type="pres">
      <dgm:prSet presAssocID="{57805561-2A3D-4CA0-A979-975480E513DE}" presName="compNode" presStyleCnt="0"/>
      <dgm:spPr/>
      <dgm:t>
        <a:bodyPr/>
        <a:lstStyle/>
        <a:p>
          <a:endParaRPr lang="en-IN"/>
        </a:p>
      </dgm:t>
    </dgm:pt>
    <dgm:pt modelId="{D4937A43-7039-4A83-BE15-33A3980D8529}" type="pres">
      <dgm:prSet presAssocID="{57805561-2A3D-4CA0-A979-975480E513DE}" presName="aNode" presStyleLbl="bgShp" presStyleIdx="0" presStyleCnt="1"/>
      <dgm:spPr/>
      <dgm:t>
        <a:bodyPr/>
        <a:lstStyle/>
        <a:p>
          <a:endParaRPr lang="en-IN"/>
        </a:p>
      </dgm:t>
    </dgm:pt>
    <dgm:pt modelId="{44F68395-D72F-49DB-B23F-B4BED6B3C03D}" type="pres">
      <dgm:prSet presAssocID="{57805561-2A3D-4CA0-A979-975480E513DE}" presName="textNode" presStyleLbl="bgShp" presStyleIdx="0" presStyleCnt="1"/>
      <dgm:spPr/>
      <dgm:t>
        <a:bodyPr/>
        <a:lstStyle/>
        <a:p>
          <a:endParaRPr lang="en-IN"/>
        </a:p>
      </dgm:t>
    </dgm:pt>
    <dgm:pt modelId="{5FE2C573-6F82-49AC-9083-4AD56044C707}" type="pres">
      <dgm:prSet presAssocID="{57805561-2A3D-4CA0-A979-975480E513DE}" presName="compChildNode" presStyleCnt="0"/>
      <dgm:spPr/>
      <dgm:t>
        <a:bodyPr/>
        <a:lstStyle/>
        <a:p>
          <a:endParaRPr lang="en-IN"/>
        </a:p>
      </dgm:t>
    </dgm:pt>
    <dgm:pt modelId="{45ABAEBB-DF24-4807-AEC0-58330A8698B3}" type="pres">
      <dgm:prSet presAssocID="{57805561-2A3D-4CA0-A979-975480E513DE}" presName="theInnerList" presStyleCnt="0"/>
      <dgm:spPr/>
      <dgm:t>
        <a:bodyPr/>
        <a:lstStyle/>
        <a:p>
          <a:endParaRPr lang="en-IN"/>
        </a:p>
      </dgm:t>
    </dgm:pt>
    <dgm:pt modelId="{2F48BE84-1990-4D59-864D-72F2FB9E62B3}" type="pres">
      <dgm:prSet presAssocID="{D524A4D5-70AD-477A-9724-8D9FA7096D1F}" presName="childNode" presStyleLbl="node1" presStyleIdx="0" presStyleCnt="5" custLinFactY="-170311" custLinFactNeighborY="-2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41CB53-7005-44F8-AF6C-1947D1D4A0E5}" type="pres">
      <dgm:prSet presAssocID="{D524A4D5-70AD-477A-9724-8D9FA7096D1F}" presName="aSpace2" presStyleCnt="0"/>
      <dgm:spPr/>
      <dgm:t>
        <a:bodyPr/>
        <a:lstStyle/>
        <a:p>
          <a:endParaRPr lang="en-IN"/>
        </a:p>
      </dgm:t>
    </dgm:pt>
    <dgm:pt modelId="{E128F50C-9848-4338-9B99-636CCF4F7FB7}" type="pres">
      <dgm:prSet presAssocID="{F53C1E6F-F6F7-4AFE-A370-7D0F2C45BB68}" presName="childNode" presStyleLbl="node1" presStyleIdx="1" presStyleCnt="5" custLinFactY="-122159" custLinFactNeighborX="-101" custLinFactNeighborY="-2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4536E3-C186-40AA-8CE1-899CB0D98C40}" type="pres">
      <dgm:prSet presAssocID="{F53C1E6F-F6F7-4AFE-A370-7D0F2C45BB68}" presName="aSpace2" presStyleCnt="0"/>
      <dgm:spPr/>
      <dgm:t>
        <a:bodyPr/>
        <a:lstStyle/>
        <a:p>
          <a:endParaRPr lang="en-IN"/>
        </a:p>
      </dgm:t>
    </dgm:pt>
    <dgm:pt modelId="{FA2A928D-92A3-478A-8A5C-7A89301E898F}" type="pres">
      <dgm:prSet presAssocID="{E0EC6AA9-013A-489F-A5E8-352C842F6C54}" presName="childNode" presStyleLbl="node1" presStyleIdx="2" presStyleCnt="5" custLinFactY="-89392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497FE8-575D-49EB-B35B-D98BBC1C165E}" type="pres">
      <dgm:prSet presAssocID="{E0EC6AA9-013A-489F-A5E8-352C842F6C54}" presName="aSpace2" presStyleCnt="0"/>
      <dgm:spPr/>
      <dgm:t>
        <a:bodyPr/>
        <a:lstStyle/>
        <a:p>
          <a:endParaRPr lang="en-IN"/>
        </a:p>
      </dgm:t>
    </dgm:pt>
    <dgm:pt modelId="{17D95D33-1D32-4A52-AB96-864A1A697893}" type="pres">
      <dgm:prSet presAssocID="{E203C72A-3986-4CA0-818D-AB83B374B154}" presName="childNode" presStyleLbl="node1" presStyleIdx="3" presStyleCnt="5" custLinFactY="-41240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EF23F8-6921-471A-A320-F082A6F44754}" type="pres">
      <dgm:prSet presAssocID="{E203C72A-3986-4CA0-818D-AB83B374B154}" presName="aSpace2" presStyleCnt="0"/>
      <dgm:spPr/>
      <dgm:t>
        <a:bodyPr/>
        <a:lstStyle/>
        <a:p>
          <a:endParaRPr lang="en-IN"/>
        </a:p>
      </dgm:t>
    </dgm:pt>
    <dgm:pt modelId="{E8439F4B-EF1A-4E7E-8DAC-B382E184D582}" type="pres">
      <dgm:prSet presAssocID="{C67CEFAF-8A2F-4F09-860D-9D7CD914D824}" presName="childNode" presStyleLbl="node1" presStyleIdx="4" presStyleCnt="5" custLinFactNeighborY="-550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C4E1F18-D570-4AE2-A320-ECE3690B4BB7}" srcId="{57805561-2A3D-4CA0-A979-975480E513DE}" destId="{E0EC6AA9-013A-489F-A5E8-352C842F6C54}" srcOrd="2" destOrd="0" parTransId="{2E87A774-28E9-454C-BA8B-C5FC8C809CFD}" sibTransId="{2E288C1F-B195-4C54-A059-F56C1D34C2D9}"/>
    <dgm:cxn modelId="{F18F6384-012B-476D-A3A2-097F9ED17E70}" srcId="{2C173620-E2B6-4123-A6F7-529A84B2CD64}" destId="{57805561-2A3D-4CA0-A979-975480E513DE}" srcOrd="0" destOrd="0" parTransId="{A0372437-75EE-41AC-B58E-93C240BE2477}" sibTransId="{4480CDC9-66E8-42CD-B0BE-30A81DED42DE}"/>
    <dgm:cxn modelId="{3BEE1BFC-6C1D-41C5-9CBA-696570FF93BA}" type="presOf" srcId="{D524A4D5-70AD-477A-9724-8D9FA7096D1F}" destId="{2F48BE84-1990-4D59-864D-72F2FB9E62B3}" srcOrd="0" destOrd="0" presId="urn:microsoft.com/office/officeart/2005/8/layout/lProcess2"/>
    <dgm:cxn modelId="{B97D8121-8B9C-4283-A1AD-28DA286A780A}" type="presOf" srcId="{C67CEFAF-8A2F-4F09-860D-9D7CD914D824}" destId="{E8439F4B-EF1A-4E7E-8DAC-B382E184D582}" srcOrd="0" destOrd="0" presId="urn:microsoft.com/office/officeart/2005/8/layout/lProcess2"/>
    <dgm:cxn modelId="{58B765F7-AD8A-4097-90FB-F30AAEABAFA6}" type="presOf" srcId="{57805561-2A3D-4CA0-A979-975480E513DE}" destId="{D4937A43-7039-4A83-BE15-33A3980D8529}" srcOrd="0" destOrd="0" presId="urn:microsoft.com/office/officeart/2005/8/layout/lProcess2"/>
    <dgm:cxn modelId="{46558586-AB4F-48BE-899F-8C5622C02ED7}" type="presOf" srcId="{F53C1E6F-F6F7-4AFE-A370-7D0F2C45BB68}" destId="{E128F50C-9848-4338-9B99-636CCF4F7FB7}" srcOrd="0" destOrd="0" presId="urn:microsoft.com/office/officeart/2005/8/layout/lProcess2"/>
    <dgm:cxn modelId="{5E9FB47E-7518-4378-92DB-2C0BB95C7AB8}" type="presOf" srcId="{57805561-2A3D-4CA0-A979-975480E513DE}" destId="{44F68395-D72F-49DB-B23F-B4BED6B3C03D}" srcOrd="1" destOrd="0" presId="urn:microsoft.com/office/officeart/2005/8/layout/lProcess2"/>
    <dgm:cxn modelId="{04A75644-AD18-4030-AF2E-749F5129377C}" srcId="{57805561-2A3D-4CA0-A979-975480E513DE}" destId="{C67CEFAF-8A2F-4F09-860D-9D7CD914D824}" srcOrd="4" destOrd="0" parTransId="{9E6E36DF-34AC-47E0-B122-B7D5C8399280}" sibTransId="{03E24271-A6EE-4386-918C-E95106957B71}"/>
    <dgm:cxn modelId="{CDCDFABD-4BC0-4780-A2B3-0298A64EB39C}" srcId="{57805561-2A3D-4CA0-A979-975480E513DE}" destId="{D524A4D5-70AD-477A-9724-8D9FA7096D1F}" srcOrd="0" destOrd="0" parTransId="{0F1D2D99-DB5C-4E27-8C02-5CD39A2222B9}" sibTransId="{DF0C58D2-84F9-4C47-A373-D5ADC8395042}"/>
    <dgm:cxn modelId="{D34E75E3-0181-418D-85AD-403205A0A6D8}" type="presOf" srcId="{E0EC6AA9-013A-489F-A5E8-352C842F6C54}" destId="{FA2A928D-92A3-478A-8A5C-7A89301E898F}" srcOrd="0" destOrd="0" presId="urn:microsoft.com/office/officeart/2005/8/layout/lProcess2"/>
    <dgm:cxn modelId="{8660327C-0D73-43B5-B6B6-53DA56F6754E}" type="presOf" srcId="{E203C72A-3986-4CA0-818D-AB83B374B154}" destId="{17D95D33-1D32-4A52-AB96-864A1A697893}" srcOrd="0" destOrd="0" presId="urn:microsoft.com/office/officeart/2005/8/layout/lProcess2"/>
    <dgm:cxn modelId="{0CB2F69D-55AA-44B0-AA06-B322103C90B2}" srcId="{57805561-2A3D-4CA0-A979-975480E513DE}" destId="{E203C72A-3986-4CA0-818D-AB83B374B154}" srcOrd="3" destOrd="0" parTransId="{1E73B95F-789D-48AB-BDA3-90C4AAA59F60}" sibTransId="{9E8AC69B-EA9C-403F-B13B-B811223FB7E2}"/>
    <dgm:cxn modelId="{6C63176E-6835-4508-9682-EBD77E3A8EE3}" type="presOf" srcId="{2C173620-E2B6-4123-A6F7-529A84B2CD64}" destId="{88654618-39DD-454F-927E-B8CA82055759}" srcOrd="0" destOrd="0" presId="urn:microsoft.com/office/officeart/2005/8/layout/lProcess2"/>
    <dgm:cxn modelId="{5B2FB825-6B88-49B8-AFE1-F4C2CD37EC09}" srcId="{57805561-2A3D-4CA0-A979-975480E513DE}" destId="{F53C1E6F-F6F7-4AFE-A370-7D0F2C45BB68}" srcOrd="1" destOrd="0" parTransId="{41EAFB32-248D-4BDF-8E65-1A069CEC3CBB}" sibTransId="{56634802-442A-4FF1-9C88-9EBECB7031D0}"/>
    <dgm:cxn modelId="{011B2EB0-8444-439F-AAF0-D864DE063077}" type="presParOf" srcId="{88654618-39DD-454F-927E-B8CA82055759}" destId="{AB82FA00-F6CF-4158-87A1-6049467A2FB8}" srcOrd="0" destOrd="0" presId="urn:microsoft.com/office/officeart/2005/8/layout/lProcess2"/>
    <dgm:cxn modelId="{70F29145-B741-4A92-9234-5B8C3AD43585}" type="presParOf" srcId="{AB82FA00-F6CF-4158-87A1-6049467A2FB8}" destId="{D4937A43-7039-4A83-BE15-33A3980D8529}" srcOrd="0" destOrd="0" presId="urn:microsoft.com/office/officeart/2005/8/layout/lProcess2"/>
    <dgm:cxn modelId="{09687DC1-B938-4D39-8B12-A4A038C17481}" type="presParOf" srcId="{AB82FA00-F6CF-4158-87A1-6049467A2FB8}" destId="{44F68395-D72F-49DB-B23F-B4BED6B3C03D}" srcOrd="1" destOrd="0" presId="urn:microsoft.com/office/officeart/2005/8/layout/lProcess2"/>
    <dgm:cxn modelId="{F402131B-6708-47F0-8B8B-9221AD284376}" type="presParOf" srcId="{AB82FA00-F6CF-4158-87A1-6049467A2FB8}" destId="{5FE2C573-6F82-49AC-9083-4AD56044C707}" srcOrd="2" destOrd="0" presId="urn:microsoft.com/office/officeart/2005/8/layout/lProcess2"/>
    <dgm:cxn modelId="{C307D555-5749-4D95-86EC-7D2C94DF1398}" type="presParOf" srcId="{5FE2C573-6F82-49AC-9083-4AD56044C707}" destId="{45ABAEBB-DF24-4807-AEC0-58330A8698B3}" srcOrd="0" destOrd="0" presId="urn:microsoft.com/office/officeart/2005/8/layout/lProcess2"/>
    <dgm:cxn modelId="{1C67EF19-7BB6-499A-AAA2-1588BF537BE3}" type="presParOf" srcId="{45ABAEBB-DF24-4807-AEC0-58330A8698B3}" destId="{2F48BE84-1990-4D59-864D-72F2FB9E62B3}" srcOrd="0" destOrd="0" presId="urn:microsoft.com/office/officeart/2005/8/layout/lProcess2"/>
    <dgm:cxn modelId="{3BD7A7D5-0991-4C88-825B-6912F1156EB9}" type="presParOf" srcId="{45ABAEBB-DF24-4807-AEC0-58330A8698B3}" destId="{6841CB53-7005-44F8-AF6C-1947D1D4A0E5}" srcOrd="1" destOrd="0" presId="urn:microsoft.com/office/officeart/2005/8/layout/lProcess2"/>
    <dgm:cxn modelId="{B851A485-BFB3-46EF-AC2D-FDBE32C11FD2}" type="presParOf" srcId="{45ABAEBB-DF24-4807-AEC0-58330A8698B3}" destId="{E128F50C-9848-4338-9B99-636CCF4F7FB7}" srcOrd="2" destOrd="0" presId="urn:microsoft.com/office/officeart/2005/8/layout/lProcess2"/>
    <dgm:cxn modelId="{F6F4DFF5-7AA5-4732-A675-742587B3E9C5}" type="presParOf" srcId="{45ABAEBB-DF24-4807-AEC0-58330A8698B3}" destId="{544536E3-C186-40AA-8CE1-899CB0D98C40}" srcOrd="3" destOrd="0" presId="urn:microsoft.com/office/officeart/2005/8/layout/lProcess2"/>
    <dgm:cxn modelId="{A993BEA5-CDDB-41C2-BDE1-77827BC9966C}" type="presParOf" srcId="{45ABAEBB-DF24-4807-AEC0-58330A8698B3}" destId="{FA2A928D-92A3-478A-8A5C-7A89301E898F}" srcOrd="4" destOrd="0" presId="urn:microsoft.com/office/officeart/2005/8/layout/lProcess2"/>
    <dgm:cxn modelId="{1EA95096-C57F-4A28-8F98-AE2619611970}" type="presParOf" srcId="{45ABAEBB-DF24-4807-AEC0-58330A8698B3}" destId="{7E497FE8-575D-49EB-B35B-D98BBC1C165E}" srcOrd="5" destOrd="0" presId="urn:microsoft.com/office/officeart/2005/8/layout/lProcess2"/>
    <dgm:cxn modelId="{7C30D6A5-092A-46CC-A26C-DE3C32B78E8D}" type="presParOf" srcId="{45ABAEBB-DF24-4807-AEC0-58330A8698B3}" destId="{17D95D33-1D32-4A52-AB96-864A1A697893}" srcOrd="6" destOrd="0" presId="urn:microsoft.com/office/officeart/2005/8/layout/lProcess2"/>
    <dgm:cxn modelId="{AB0C4E51-E943-4EC6-A1CC-DE3D7C1C8DB0}" type="presParOf" srcId="{45ABAEBB-DF24-4807-AEC0-58330A8698B3}" destId="{1FEF23F8-6921-471A-A320-F082A6F44754}" srcOrd="7" destOrd="0" presId="urn:microsoft.com/office/officeart/2005/8/layout/lProcess2"/>
    <dgm:cxn modelId="{885FD4D0-E6D0-4041-B34D-D35172908C90}" type="presParOf" srcId="{45ABAEBB-DF24-4807-AEC0-58330A8698B3}" destId="{E8439F4B-EF1A-4E7E-8DAC-B382E184D58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41296-D1FA-4D2B-BF71-C438CDBCA398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6D1BAA52-4A76-4E0D-85B4-6CCD1D20B18E}">
      <dgm:prSet phldrT="[Text]"/>
      <dgm:spPr/>
      <dgm:t>
        <a:bodyPr/>
        <a:lstStyle/>
        <a:p>
          <a:r>
            <a:rPr lang="en-US" b="1" dirty="0" smtClean="0"/>
            <a:t>Proteins</a:t>
          </a:r>
          <a:endParaRPr lang="en-IN" b="1" dirty="0"/>
        </a:p>
      </dgm:t>
    </dgm:pt>
    <dgm:pt modelId="{F695617C-27EF-4851-BFE2-2F89646E1C12}" type="parTrans" cxnId="{D5C9FD8C-9293-4DA2-B6B5-A5CEAE1908C1}">
      <dgm:prSet/>
      <dgm:spPr/>
      <dgm:t>
        <a:bodyPr/>
        <a:lstStyle/>
        <a:p>
          <a:endParaRPr lang="en-IN"/>
        </a:p>
      </dgm:t>
    </dgm:pt>
    <dgm:pt modelId="{DC9B7D44-222C-4235-84E1-29FBFD4CC66A}" type="sibTrans" cxnId="{D5C9FD8C-9293-4DA2-B6B5-A5CEAE1908C1}">
      <dgm:prSet/>
      <dgm:spPr/>
      <dgm:t>
        <a:bodyPr/>
        <a:lstStyle/>
        <a:p>
          <a:endParaRPr lang="en-IN"/>
        </a:p>
      </dgm:t>
    </dgm:pt>
    <dgm:pt modelId="{5EE05DF9-C4B6-46DD-9449-D084C8A60226}">
      <dgm:prSet phldrT="[Text]"/>
      <dgm:spPr/>
      <dgm:t>
        <a:bodyPr/>
        <a:lstStyle/>
        <a:p>
          <a:r>
            <a:rPr lang="en-US" dirty="0" smtClean="0"/>
            <a:t>Average protein content is 63.93%</a:t>
          </a:r>
          <a:endParaRPr lang="en-IN" dirty="0"/>
        </a:p>
      </dgm:t>
    </dgm:pt>
    <dgm:pt modelId="{359AA2F7-7554-401E-BBE3-0620E588C820}" type="parTrans" cxnId="{0AE8154B-E11E-458E-94C9-CA6F7996FC8C}">
      <dgm:prSet/>
      <dgm:spPr/>
      <dgm:t>
        <a:bodyPr/>
        <a:lstStyle/>
        <a:p>
          <a:endParaRPr lang="en-IN"/>
        </a:p>
      </dgm:t>
    </dgm:pt>
    <dgm:pt modelId="{BD328A83-2C5A-4A47-890D-5CABF6E6B1F7}" type="sibTrans" cxnId="{0AE8154B-E11E-458E-94C9-CA6F7996FC8C}">
      <dgm:prSet/>
      <dgm:spPr/>
      <dgm:t>
        <a:bodyPr/>
        <a:lstStyle/>
        <a:p>
          <a:endParaRPr lang="en-IN"/>
        </a:p>
      </dgm:t>
    </dgm:pt>
    <dgm:pt modelId="{92A0EFF1-7056-4754-89E4-8152EB596E66}">
      <dgm:prSet phldrT="[Text]"/>
      <dgm:spPr/>
      <dgm:t>
        <a:bodyPr/>
        <a:lstStyle/>
        <a:p>
          <a:r>
            <a:rPr lang="en-US" b="1" dirty="0" smtClean="0"/>
            <a:t>Fats</a:t>
          </a:r>
          <a:endParaRPr lang="en-IN" b="1" dirty="0"/>
        </a:p>
      </dgm:t>
    </dgm:pt>
    <dgm:pt modelId="{FD385E3B-DFEB-4E2B-8320-A4029E3B1124}" type="parTrans" cxnId="{AD6BB167-4C0F-489E-BB58-D48727F617D2}">
      <dgm:prSet/>
      <dgm:spPr/>
      <dgm:t>
        <a:bodyPr/>
        <a:lstStyle/>
        <a:p>
          <a:endParaRPr lang="en-IN"/>
        </a:p>
      </dgm:t>
    </dgm:pt>
    <dgm:pt modelId="{5C1E8028-4988-4E40-BF5F-67DAF6A8DE87}" type="sibTrans" cxnId="{AD6BB167-4C0F-489E-BB58-D48727F617D2}">
      <dgm:prSet/>
      <dgm:spPr/>
      <dgm:t>
        <a:bodyPr/>
        <a:lstStyle/>
        <a:p>
          <a:endParaRPr lang="en-IN"/>
        </a:p>
      </dgm:t>
    </dgm:pt>
    <dgm:pt modelId="{29A42D12-9A1F-4466-9202-2EA75EDF982F}">
      <dgm:prSet phldrT="[Text]"/>
      <dgm:spPr/>
      <dgm:t>
        <a:bodyPr/>
        <a:lstStyle/>
        <a:p>
          <a:r>
            <a:rPr lang="en-US" dirty="0" smtClean="0"/>
            <a:t>Average fat content is 11.38% (R. differens: 48% being highest)</a:t>
          </a:r>
          <a:endParaRPr lang="en-IN" dirty="0"/>
        </a:p>
      </dgm:t>
    </dgm:pt>
    <dgm:pt modelId="{9AC53537-9B56-4AE7-9A9C-D861E3EF84AB}" type="parTrans" cxnId="{23659B3E-12D0-4244-8856-CA14D0B05395}">
      <dgm:prSet/>
      <dgm:spPr/>
      <dgm:t>
        <a:bodyPr/>
        <a:lstStyle/>
        <a:p>
          <a:endParaRPr lang="en-IN"/>
        </a:p>
      </dgm:t>
    </dgm:pt>
    <dgm:pt modelId="{9AB518DC-8E04-4EBE-839A-3B415AE496C0}" type="sibTrans" cxnId="{23659B3E-12D0-4244-8856-CA14D0B05395}">
      <dgm:prSet/>
      <dgm:spPr/>
      <dgm:t>
        <a:bodyPr/>
        <a:lstStyle/>
        <a:p>
          <a:endParaRPr lang="en-IN"/>
        </a:p>
      </dgm:t>
    </dgm:pt>
    <dgm:pt modelId="{0894786E-B940-4EA6-AA7C-80C4B6E7B7BF}">
      <dgm:prSet phldrT="[Text]"/>
      <dgm:spPr/>
      <dgm:t>
        <a:bodyPr/>
        <a:lstStyle/>
        <a:p>
          <a:r>
            <a:rPr lang="en-US" b="1" dirty="0" smtClean="0"/>
            <a:t>Vitamins &amp; Minerals</a:t>
          </a:r>
          <a:endParaRPr lang="en-IN" b="1" dirty="0"/>
        </a:p>
      </dgm:t>
    </dgm:pt>
    <dgm:pt modelId="{FFDFEB20-5CAB-42D4-B3E0-70CEF1565A37}" type="parTrans" cxnId="{300E7CD3-F973-4B0F-895B-B967697847D1}">
      <dgm:prSet/>
      <dgm:spPr/>
      <dgm:t>
        <a:bodyPr/>
        <a:lstStyle/>
        <a:p>
          <a:endParaRPr lang="en-IN"/>
        </a:p>
      </dgm:t>
    </dgm:pt>
    <dgm:pt modelId="{10C5A0A8-1C5D-46E2-A3C1-C282275C9DCE}" type="sibTrans" cxnId="{300E7CD3-F973-4B0F-895B-B967697847D1}">
      <dgm:prSet/>
      <dgm:spPr/>
      <dgm:t>
        <a:bodyPr/>
        <a:lstStyle/>
        <a:p>
          <a:endParaRPr lang="en-IN"/>
        </a:p>
      </dgm:t>
    </dgm:pt>
    <dgm:pt modelId="{72EA29F5-0BF5-433E-9D4E-27E6F3C134BD}">
      <dgm:prSet phldrT="[Text]"/>
      <dgm:spPr/>
      <dgm:t>
        <a:bodyPr/>
        <a:lstStyle/>
        <a:p>
          <a:r>
            <a:rPr lang="en-US" dirty="0" smtClean="0"/>
            <a:t>They are source of magnesium and zinc</a:t>
          </a:r>
          <a:endParaRPr lang="en-IN" dirty="0"/>
        </a:p>
      </dgm:t>
    </dgm:pt>
    <dgm:pt modelId="{5EEE7964-6FA1-4A0A-BBE3-5FDA0F0F2662}" type="parTrans" cxnId="{F44DF091-D4EA-43BA-A7C7-D2134F45A11C}">
      <dgm:prSet/>
      <dgm:spPr/>
      <dgm:t>
        <a:bodyPr/>
        <a:lstStyle/>
        <a:p>
          <a:endParaRPr lang="en-IN"/>
        </a:p>
      </dgm:t>
    </dgm:pt>
    <dgm:pt modelId="{C0D88984-F13B-40FE-B422-DE8C35527F89}" type="sibTrans" cxnId="{F44DF091-D4EA-43BA-A7C7-D2134F45A11C}">
      <dgm:prSet/>
      <dgm:spPr/>
      <dgm:t>
        <a:bodyPr/>
        <a:lstStyle/>
        <a:p>
          <a:endParaRPr lang="en-IN"/>
        </a:p>
      </dgm:t>
    </dgm:pt>
    <dgm:pt modelId="{9C4FAEB3-7BA6-4634-9AF1-289D41A3CC27}">
      <dgm:prSet phldrT="[Text]"/>
      <dgm:spPr/>
      <dgm:t>
        <a:bodyPr/>
        <a:lstStyle/>
        <a:p>
          <a:r>
            <a:rPr lang="en-US" dirty="0" smtClean="0"/>
            <a:t>They are also an important source of </a:t>
          </a:r>
          <a:r>
            <a:rPr lang="en-US" dirty="0" smtClean="0"/>
            <a:t>essential amino </a:t>
          </a:r>
          <a:r>
            <a:rPr lang="en-US" dirty="0" smtClean="0"/>
            <a:t>acids</a:t>
          </a:r>
          <a:endParaRPr lang="en-IN" dirty="0"/>
        </a:p>
      </dgm:t>
    </dgm:pt>
    <dgm:pt modelId="{EBF41024-BAA0-4D00-8EB7-7E5C2A70AE15}" type="parTrans" cxnId="{C3468FBB-9F72-41A7-8926-83A8506CDE64}">
      <dgm:prSet/>
      <dgm:spPr/>
      <dgm:t>
        <a:bodyPr/>
        <a:lstStyle/>
        <a:p>
          <a:endParaRPr lang="en-IN"/>
        </a:p>
      </dgm:t>
    </dgm:pt>
    <dgm:pt modelId="{015FBCDD-DD85-4857-BB15-28AE546B67F1}" type="sibTrans" cxnId="{C3468FBB-9F72-41A7-8926-83A8506CDE64}">
      <dgm:prSet/>
      <dgm:spPr/>
      <dgm:t>
        <a:bodyPr/>
        <a:lstStyle/>
        <a:p>
          <a:endParaRPr lang="en-IN"/>
        </a:p>
      </dgm:t>
    </dgm:pt>
    <dgm:pt modelId="{BCC74ECC-4157-4A26-A19E-74AEE138CB20}">
      <dgm:prSet phldrT="[Text]"/>
      <dgm:spPr/>
      <dgm:t>
        <a:bodyPr/>
        <a:lstStyle/>
        <a:p>
          <a:r>
            <a:rPr lang="en-US" dirty="0" smtClean="0"/>
            <a:t>They are a rich source of PUFA</a:t>
          </a:r>
          <a:endParaRPr lang="en-IN" dirty="0"/>
        </a:p>
      </dgm:t>
    </dgm:pt>
    <dgm:pt modelId="{8D4B1088-2636-4E19-97D4-D0BA4160B382}" type="parTrans" cxnId="{5C2AD0FC-56E3-4E9A-9458-183711E3951D}">
      <dgm:prSet/>
      <dgm:spPr/>
      <dgm:t>
        <a:bodyPr/>
        <a:lstStyle/>
        <a:p>
          <a:endParaRPr lang="en-IN"/>
        </a:p>
      </dgm:t>
    </dgm:pt>
    <dgm:pt modelId="{ACC0C8AA-5A71-4B79-9121-02B63F432B46}" type="sibTrans" cxnId="{5C2AD0FC-56E3-4E9A-9458-183711E3951D}">
      <dgm:prSet/>
      <dgm:spPr/>
      <dgm:t>
        <a:bodyPr/>
        <a:lstStyle/>
        <a:p>
          <a:endParaRPr lang="en-IN"/>
        </a:p>
      </dgm:t>
    </dgm:pt>
    <dgm:pt modelId="{5051F4A6-00F9-4F0C-B1AA-53D8A133527B}">
      <dgm:prSet phldrT="[Text]"/>
      <dgm:spPr/>
      <dgm:t>
        <a:bodyPr/>
        <a:lstStyle/>
        <a:p>
          <a:r>
            <a:rPr lang="en-US" dirty="0" smtClean="0"/>
            <a:t>R. differens is a good source of </a:t>
          </a:r>
          <a:r>
            <a:rPr lang="el-GR" dirty="0" smtClean="0"/>
            <a:t>α</a:t>
          </a:r>
          <a:r>
            <a:rPr lang="en-US" dirty="0" smtClean="0"/>
            <a:t>- tocopherol,  riboflavin and folic acid  </a:t>
          </a:r>
          <a:endParaRPr lang="en-IN" dirty="0"/>
        </a:p>
      </dgm:t>
    </dgm:pt>
    <dgm:pt modelId="{F7ED3A03-D5C2-4E41-86A1-7344A96162EF}" type="parTrans" cxnId="{1B0BB61C-4F53-4C96-AE30-354B4C33FC1F}">
      <dgm:prSet/>
      <dgm:spPr/>
      <dgm:t>
        <a:bodyPr/>
        <a:lstStyle/>
        <a:p>
          <a:endParaRPr lang="en-IN"/>
        </a:p>
      </dgm:t>
    </dgm:pt>
    <dgm:pt modelId="{B0B989F0-9363-46BF-9DBA-F25C30851E1E}" type="sibTrans" cxnId="{1B0BB61C-4F53-4C96-AE30-354B4C33FC1F}">
      <dgm:prSet/>
      <dgm:spPr/>
      <dgm:t>
        <a:bodyPr/>
        <a:lstStyle/>
        <a:p>
          <a:endParaRPr lang="en-IN"/>
        </a:p>
      </dgm:t>
    </dgm:pt>
    <dgm:pt modelId="{E65591E7-7D5C-4BAB-8AFA-6D7A8AF05E92}" type="pres">
      <dgm:prSet presAssocID="{4A541296-D1FA-4D2B-BF71-C438CDBCA3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3819672-565E-411D-979B-D5E822474C6A}" type="pres">
      <dgm:prSet presAssocID="{6D1BAA52-4A76-4E0D-85B4-6CCD1D20B18E}" presName="composite" presStyleCnt="0"/>
      <dgm:spPr/>
    </dgm:pt>
    <dgm:pt modelId="{DA139E77-7B60-4008-BB7E-0987D4EB38B0}" type="pres">
      <dgm:prSet presAssocID="{6D1BAA52-4A76-4E0D-85B4-6CCD1D20B18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04B1A6-EA05-473B-A005-978A108E1328}" type="pres">
      <dgm:prSet presAssocID="{6D1BAA52-4A76-4E0D-85B4-6CCD1D20B18E}" presName="parSh" presStyleLbl="node1" presStyleIdx="0" presStyleCnt="3"/>
      <dgm:spPr/>
      <dgm:t>
        <a:bodyPr/>
        <a:lstStyle/>
        <a:p>
          <a:endParaRPr lang="en-IN"/>
        </a:p>
      </dgm:t>
    </dgm:pt>
    <dgm:pt modelId="{C0FAC571-0BFB-4718-A402-C4EF60780371}" type="pres">
      <dgm:prSet presAssocID="{6D1BAA52-4A76-4E0D-85B4-6CCD1D20B18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9AF56D-9A34-4DC0-B032-298DD251F66D}" type="pres">
      <dgm:prSet presAssocID="{DC9B7D44-222C-4235-84E1-29FBFD4CC66A}" presName="sibTrans" presStyleLbl="sibTrans2D1" presStyleIdx="0" presStyleCnt="2"/>
      <dgm:spPr/>
      <dgm:t>
        <a:bodyPr/>
        <a:lstStyle/>
        <a:p>
          <a:endParaRPr lang="en-IN"/>
        </a:p>
      </dgm:t>
    </dgm:pt>
    <dgm:pt modelId="{265D38FE-3626-4AA9-BE8C-E0668668B665}" type="pres">
      <dgm:prSet presAssocID="{DC9B7D44-222C-4235-84E1-29FBFD4CC66A}" presName="connTx" presStyleLbl="sibTrans2D1" presStyleIdx="0" presStyleCnt="2"/>
      <dgm:spPr/>
      <dgm:t>
        <a:bodyPr/>
        <a:lstStyle/>
        <a:p>
          <a:endParaRPr lang="en-IN"/>
        </a:p>
      </dgm:t>
    </dgm:pt>
    <dgm:pt modelId="{56CE76D9-5C45-45EF-BA22-C836E9A4137F}" type="pres">
      <dgm:prSet presAssocID="{92A0EFF1-7056-4754-89E4-8152EB596E66}" presName="composite" presStyleCnt="0"/>
      <dgm:spPr/>
    </dgm:pt>
    <dgm:pt modelId="{7E8E58A2-0AE4-4A5B-A281-5432125A29B0}" type="pres">
      <dgm:prSet presAssocID="{92A0EFF1-7056-4754-89E4-8152EB596E6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48A69D-ADFC-42CD-BD77-7BD328D325A8}" type="pres">
      <dgm:prSet presAssocID="{92A0EFF1-7056-4754-89E4-8152EB596E66}" presName="parSh" presStyleLbl="node1" presStyleIdx="1" presStyleCnt="3"/>
      <dgm:spPr/>
      <dgm:t>
        <a:bodyPr/>
        <a:lstStyle/>
        <a:p>
          <a:endParaRPr lang="en-IN"/>
        </a:p>
      </dgm:t>
    </dgm:pt>
    <dgm:pt modelId="{B02CAA3E-4BDF-4CEE-A240-E96BA996D855}" type="pres">
      <dgm:prSet presAssocID="{92A0EFF1-7056-4754-89E4-8152EB596E6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F6E938-5366-4A29-A65A-412A88AA8370}" type="pres">
      <dgm:prSet presAssocID="{5C1E8028-4988-4E40-BF5F-67DAF6A8DE87}" presName="sibTrans" presStyleLbl="sibTrans2D1" presStyleIdx="1" presStyleCnt="2"/>
      <dgm:spPr/>
      <dgm:t>
        <a:bodyPr/>
        <a:lstStyle/>
        <a:p>
          <a:endParaRPr lang="en-IN"/>
        </a:p>
      </dgm:t>
    </dgm:pt>
    <dgm:pt modelId="{2FE7D1B4-9614-44CA-A143-79D2019E9C17}" type="pres">
      <dgm:prSet presAssocID="{5C1E8028-4988-4E40-BF5F-67DAF6A8DE87}" presName="connTx" presStyleLbl="sibTrans2D1" presStyleIdx="1" presStyleCnt="2"/>
      <dgm:spPr/>
      <dgm:t>
        <a:bodyPr/>
        <a:lstStyle/>
        <a:p>
          <a:endParaRPr lang="en-IN"/>
        </a:p>
      </dgm:t>
    </dgm:pt>
    <dgm:pt modelId="{915A0436-6BEF-435A-9963-78B604228221}" type="pres">
      <dgm:prSet presAssocID="{0894786E-B940-4EA6-AA7C-80C4B6E7B7BF}" presName="composite" presStyleCnt="0"/>
      <dgm:spPr/>
    </dgm:pt>
    <dgm:pt modelId="{2DA9BE4E-FBC7-40F1-BAB5-02E8EB6CD9A5}" type="pres">
      <dgm:prSet presAssocID="{0894786E-B940-4EA6-AA7C-80C4B6E7B7B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27A37A-7910-4B6A-B1B3-196E458F6AAA}" type="pres">
      <dgm:prSet presAssocID="{0894786E-B940-4EA6-AA7C-80C4B6E7B7BF}" presName="parSh" presStyleLbl="node1" presStyleIdx="2" presStyleCnt="3"/>
      <dgm:spPr/>
      <dgm:t>
        <a:bodyPr/>
        <a:lstStyle/>
        <a:p>
          <a:endParaRPr lang="en-IN"/>
        </a:p>
      </dgm:t>
    </dgm:pt>
    <dgm:pt modelId="{4E1A0701-274A-48F2-97B9-C0EAE05E7C30}" type="pres">
      <dgm:prSet presAssocID="{0894786E-B940-4EA6-AA7C-80C4B6E7B7B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11F572E-64FE-418B-91E4-94F2758B64F1}" type="presOf" srcId="{BCC74ECC-4157-4A26-A19E-74AEE138CB20}" destId="{B02CAA3E-4BDF-4CEE-A240-E96BA996D855}" srcOrd="0" destOrd="1" presId="urn:microsoft.com/office/officeart/2005/8/layout/process3"/>
    <dgm:cxn modelId="{FBA1659C-3060-4A30-AE70-C6E8A0BD644A}" type="presOf" srcId="{5051F4A6-00F9-4F0C-B1AA-53D8A133527B}" destId="{4E1A0701-274A-48F2-97B9-C0EAE05E7C30}" srcOrd="0" destOrd="1" presId="urn:microsoft.com/office/officeart/2005/8/layout/process3"/>
    <dgm:cxn modelId="{27E63527-EB72-40CC-8413-4D3E39B1CF66}" type="presOf" srcId="{72EA29F5-0BF5-433E-9D4E-27E6F3C134BD}" destId="{4E1A0701-274A-48F2-97B9-C0EAE05E7C30}" srcOrd="0" destOrd="0" presId="urn:microsoft.com/office/officeart/2005/8/layout/process3"/>
    <dgm:cxn modelId="{F44DF091-D4EA-43BA-A7C7-D2134F45A11C}" srcId="{0894786E-B940-4EA6-AA7C-80C4B6E7B7BF}" destId="{72EA29F5-0BF5-433E-9D4E-27E6F3C134BD}" srcOrd="0" destOrd="0" parTransId="{5EEE7964-6FA1-4A0A-BBE3-5FDA0F0F2662}" sibTransId="{C0D88984-F13B-40FE-B422-DE8C35527F89}"/>
    <dgm:cxn modelId="{2E41888E-711C-45BA-88CC-D31511E839D8}" type="presOf" srcId="{9C4FAEB3-7BA6-4634-9AF1-289D41A3CC27}" destId="{C0FAC571-0BFB-4718-A402-C4EF60780371}" srcOrd="0" destOrd="1" presId="urn:microsoft.com/office/officeart/2005/8/layout/process3"/>
    <dgm:cxn modelId="{E0D36847-720F-4D00-80D9-FC2C2BFA5D9D}" type="presOf" srcId="{DC9B7D44-222C-4235-84E1-29FBFD4CC66A}" destId="{119AF56D-9A34-4DC0-B032-298DD251F66D}" srcOrd="0" destOrd="0" presId="urn:microsoft.com/office/officeart/2005/8/layout/process3"/>
    <dgm:cxn modelId="{B0FD8B67-A065-4DBA-880B-B3B5109E2636}" type="presOf" srcId="{4A541296-D1FA-4D2B-BF71-C438CDBCA398}" destId="{E65591E7-7D5C-4BAB-8AFA-6D7A8AF05E92}" srcOrd="0" destOrd="0" presId="urn:microsoft.com/office/officeart/2005/8/layout/process3"/>
    <dgm:cxn modelId="{AD6BB167-4C0F-489E-BB58-D48727F617D2}" srcId="{4A541296-D1FA-4D2B-BF71-C438CDBCA398}" destId="{92A0EFF1-7056-4754-89E4-8152EB596E66}" srcOrd="1" destOrd="0" parTransId="{FD385E3B-DFEB-4E2B-8320-A4029E3B1124}" sibTransId="{5C1E8028-4988-4E40-BF5F-67DAF6A8DE87}"/>
    <dgm:cxn modelId="{5C2AD0FC-56E3-4E9A-9458-183711E3951D}" srcId="{92A0EFF1-7056-4754-89E4-8152EB596E66}" destId="{BCC74ECC-4157-4A26-A19E-74AEE138CB20}" srcOrd="1" destOrd="0" parTransId="{8D4B1088-2636-4E19-97D4-D0BA4160B382}" sibTransId="{ACC0C8AA-5A71-4B79-9121-02B63F432B46}"/>
    <dgm:cxn modelId="{24192FEC-6BC7-4EE6-85ED-93055BAA305B}" type="presOf" srcId="{0894786E-B940-4EA6-AA7C-80C4B6E7B7BF}" destId="{A527A37A-7910-4B6A-B1B3-196E458F6AAA}" srcOrd="1" destOrd="0" presId="urn:microsoft.com/office/officeart/2005/8/layout/process3"/>
    <dgm:cxn modelId="{C3468FBB-9F72-41A7-8926-83A8506CDE64}" srcId="{6D1BAA52-4A76-4E0D-85B4-6CCD1D20B18E}" destId="{9C4FAEB3-7BA6-4634-9AF1-289D41A3CC27}" srcOrd="1" destOrd="0" parTransId="{EBF41024-BAA0-4D00-8EB7-7E5C2A70AE15}" sibTransId="{015FBCDD-DD85-4857-BB15-28AE546B67F1}"/>
    <dgm:cxn modelId="{300E7CD3-F973-4B0F-895B-B967697847D1}" srcId="{4A541296-D1FA-4D2B-BF71-C438CDBCA398}" destId="{0894786E-B940-4EA6-AA7C-80C4B6E7B7BF}" srcOrd="2" destOrd="0" parTransId="{FFDFEB20-5CAB-42D4-B3E0-70CEF1565A37}" sibTransId="{10C5A0A8-1C5D-46E2-A3C1-C282275C9DCE}"/>
    <dgm:cxn modelId="{23659B3E-12D0-4244-8856-CA14D0B05395}" srcId="{92A0EFF1-7056-4754-89E4-8152EB596E66}" destId="{29A42D12-9A1F-4466-9202-2EA75EDF982F}" srcOrd="0" destOrd="0" parTransId="{9AC53537-9B56-4AE7-9A9C-D861E3EF84AB}" sibTransId="{9AB518DC-8E04-4EBE-839A-3B415AE496C0}"/>
    <dgm:cxn modelId="{9DC197B9-65F0-4D25-91E7-8F2673B3587B}" type="presOf" srcId="{92A0EFF1-7056-4754-89E4-8152EB596E66}" destId="{2548A69D-ADFC-42CD-BD77-7BD328D325A8}" srcOrd="1" destOrd="0" presId="urn:microsoft.com/office/officeart/2005/8/layout/process3"/>
    <dgm:cxn modelId="{1B0BB61C-4F53-4C96-AE30-354B4C33FC1F}" srcId="{0894786E-B940-4EA6-AA7C-80C4B6E7B7BF}" destId="{5051F4A6-00F9-4F0C-B1AA-53D8A133527B}" srcOrd="1" destOrd="0" parTransId="{F7ED3A03-D5C2-4E41-86A1-7344A96162EF}" sibTransId="{B0B989F0-9363-46BF-9DBA-F25C30851E1E}"/>
    <dgm:cxn modelId="{5DB4EF9E-6E9D-4775-AA82-C432D230369F}" type="presOf" srcId="{DC9B7D44-222C-4235-84E1-29FBFD4CC66A}" destId="{265D38FE-3626-4AA9-BE8C-E0668668B665}" srcOrd="1" destOrd="0" presId="urn:microsoft.com/office/officeart/2005/8/layout/process3"/>
    <dgm:cxn modelId="{D5C9FD8C-9293-4DA2-B6B5-A5CEAE1908C1}" srcId="{4A541296-D1FA-4D2B-BF71-C438CDBCA398}" destId="{6D1BAA52-4A76-4E0D-85B4-6CCD1D20B18E}" srcOrd="0" destOrd="0" parTransId="{F695617C-27EF-4851-BFE2-2F89646E1C12}" sibTransId="{DC9B7D44-222C-4235-84E1-29FBFD4CC66A}"/>
    <dgm:cxn modelId="{D292633E-75F0-41C7-AC77-E697A70B8750}" type="presOf" srcId="{92A0EFF1-7056-4754-89E4-8152EB596E66}" destId="{7E8E58A2-0AE4-4A5B-A281-5432125A29B0}" srcOrd="0" destOrd="0" presId="urn:microsoft.com/office/officeart/2005/8/layout/process3"/>
    <dgm:cxn modelId="{937A9898-A4A7-4EE2-9BA0-0A2363C92FC3}" type="presOf" srcId="{29A42D12-9A1F-4466-9202-2EA75EDF982F}" destId="{B02CAA3E-4BDF-4CEE-A240-E96BA996D855}" srcOrd="0" destOrd="0" presId="urn:microsoft.com/office/officeart/2005/8/layout/process3"/>
    <dgm:cxn modelId="{0AE8154B-E11E-458E-94C9-CA6F7996FC8C}" srcId="{6D1BAA52-4A76-4E0D-85B4-6CCD1D20B18E}" destId="{5EE05DF9-C4B6-46DD-9449-D084C8A60226}" srcOrd="0" destOrd="0" parTransId="{359AA2F7-7554-401E-BBE3-0620E588C820}" sibTransId="{BD328A83-2C5A-4A47-890D-5CABF6E6B1F7}"/>
    <dgm:cxn modelId="{E0638C1D-0E02-4D10-9CBA-C79A49D0E3A0}" type="presOf" srcId="{6D1BAA52-4A76-4E0D-85B4-6CCD1D20B18E}" destId="{7404B1A6-EA05-473B-A005-978A108E1328}" srcOrd="1" destOrd="0" presId="urn:microsoft.com/office/officeart/2005/8/layout/process3"/>
    <dgm:cxn modelId="{D1949B63-D493-4237-9190-C0835F5D0231}" type="presOf" srcId="{0894786E-B940-4EA6-AA7C-80C4B6E7B7BF}" destId="{2DA9BE4E-FBC7-40F1-BAB5-02E8EB6CD9A5}" srcOrd="0" destOrd="0" presId="urn:microsoft.com/office/officeart/2005/8/layout/process3"/>
    <dgm:cxn modelId="{29ECD774-7359-4357-A651-4322A02C545F}" type="presOf" srcId="{5C1E8028-4988-4E40-BF5F-67DAF6A8DE87}" destId="{70F6E938-5366-4A29-A65A-412A88AA8370}" srcOrd="0" destOrd="0" presId="urn:microsoft.com/office/officeart/2005/8/layout/process3"/>
    <dgm:cxn modelId="{A4A41E17-BAA1-4D30-8454-249B8D5C7FE6}" type="presOf" srcId="{5C1E8028-4988-4E40-BF5F-67DAF6A8DE87}" destId="{2FE7D1B4-9614-44CA-A143-79D2019E9C17}" srcOrd="1" destOrd="0" presId="urn:microsoft.com/office/officeart/2005/8/layout/process3"/>
    <dgm:cxn modelId="{AFCC038A-6EC9-4A34-87F0-6B681D654DE8}" type="presOf" srcId="{6D1BAA52-4A76-4E0D-85B4-6CCD1D20B18E}" destId="{DA139E77-7B60-4008-BB7E-0987D4EB38B0}" srcOrd="0" destOrd="0" presId="urn:microsoft.com/office/officeart/2005/8/layout/process3"/>
    <dgm:cxn modelId="{88528C1F-B97A-4ED1-8ACE-253F98F29CAC}" type="presOf" srcId="{5EE05DF9-C4B6-46DD-9449-D084C8A60226}" destId="{C0FAC571-0BFB-4718-A402-C4EF60780371}" srcOrd="0" destOrd="0" presId="urn:microsoft.com/office/officeart/2005/8/layout/process3"/>
    <dgm:cxn modelId="{BAD59DB5-1B52-4792-8D12-89127A53FB08}" type="presParOf" srcId="{E65591E7-7D5C-4BAB-8AFA-6D7A8AF05E92}" destId="{03819672-565E-411D-979B-D5E822474C6A}" srcOrd="0" destOrd="0" presId="urn:microsoft.com/office/officeart/2005/8/layout/process3"/>
    <dgm:cxn modelId="{84019FCE-26E9-4E19-807D-5BA9DCC79B45}" type="presParOf" srcId="{03819672-565E-411D-979B-D5E822474C6A}" destId="{DA139E77-7B60-4008-BB7E-0987D4EB38B0}" srcOrd="0" destOrd="0" presId="urn:microsoft.com/office/officeart/2005/8/layout/process3"/>
    <dgm:cxn modelId="{B45E84E4-2357-4AA6-A584-67C6E2DBB2EA}" type="presParOf" srcId="{03819672-565E-411D-979B-D5E822474C6A}" destId="{7404B1A6-EA05-473B-A005-978A108E1328}" srcOrd="1" destOrd="0" presId="urn:microsoft.com/office/officeart/2005/8/layout/process3"/>
    <dgm:cxn modelId="{2DAEA3F5-832A-492C-AF46-D7BFE085CC51}" type="presParOf" srcId="{03819672-565E-411D-979B-D5E822474C6A}" destId="{C0FAC571-0BFB-4718-A402-C4EF60780371}" srcOrd="2" destOrd="0" presId="urn:microsoft.com/office/officeart/2005/8/layout/process3"/>
    <dgm:cxn modelId="{E6746523-60C6-4878-9362-133250A36E72}" type="presParOf" srcId="{E65591E7-7D5C-4BAB-8AFA-6D7A8AF05E92}" destId="{119AF56D-9A34-4DC0-B032-298DD251F66D}" srcOrd="1" destOrd="0" presId="urn:microsoft.com/office/officeart/2005/8/layout/process3"/>
    <dgm:cxn modelId="{726CE4C3-74AD-43B0-8C3E-CE600E0DB320}" type="presParOf" srcId="{119AF56D-9A34-4DC0-B032-298DD251F66D}" destId="{265D38FE-3626-4AA9-BE8C-E0668668B665}" srcOrd="0" destOrd="0" presId="urn:microsoft.com/office/officeart/2005/8/layout/process3"/>
    <dgm:cxn modelId="{9BA67586-2C63-42B0-9B23-C0C91E8F94F2}" type="presParOf" srcId="{E65591E7-7D5C-4BAB-8AFA-6D7A8AF05E92}" destId="{56CE76D9-5C45-45EF-BA22-C836E9A4137F}" srcOrd="2" destOrd="0" presId="urn:microsoft.com/office/officeart/2005/8/layout/process3"/>
    <dgm:cxn modelId="{9A41507F-DA76-4072-B765-355B99B6C441}" type="presParOf" srcId="{56CE76D9-5C45-45EF-BA22-C836E9A4137F}" destId="{7E8E58A2-0AE4-4A5B-A281-5432125A29B0}" srcOrd="0" destOrd="0" presId="urn:microsoft.com/office/officeart/2005/8/layout/process3"/>
    <dgm:cxn modelId="{D137023D-C75E-4223-BE81-D3C82BFFB3DB}" type="presParOf" srcId="{56CE76D9-5C45-45EF-BA22-C836E9A4137F}" destId="{2548A69D-ADFC-42CD-BD77-7BD328D325A8}" srcOrd="1" destOrd="0" presId="urn:microsoft.com/office/officeart/2005/8/layout/process3"/>
    <dgm:cxn modelId="{0EDDD0B5-C1EA-4A83-A2A5-D301C683CF30}" type="presParOf" srcId="{56CE76D9-5C45-45EF-BA22-C836E9A4137F}" destId="{B02CAA3E-4BDF-4CEE-A240-E96BA996D855}" srcOrd="2" destOrd="0" presId="urn:microsoft.com/office/officeart/2005/8/layout/process3"/>
    <dgm:cxn modelId="{C46941C3-FCA4-40AE-8154-1F84B7A3705D}" type="presParOf" srcId="{E65591E7-7D5C-4BAB-8AFA-6D7A8AF05E92}" destId="{70F6E938-5366-4A29-A65A-412A88AA8370}" srcOrd="3" destOrd="0" presId="urn:microsoft.com/office/officeart/2005/8/layout/process3"/>
    <dgm:cxn modelId="{24C7EB8F-76A4-4AC1-B91C-E73633BBEB96}" type="presParOf" srcId="{70F6E938-5366-4A29-A65A-412A88AA8370}" destId="{2FE7D1B4-9614-44CA-A143-79D2019E9C17}" srcOrd="0" destOrd="0" presId="urn:microsoft.com/office/officeart/2005/8/layout/process3"/>
    <dgm:cxn modelId="{B1421748-5A2A-42D3-B689-02F126E2331E}" type="presParOf" srcId="{E65591E7-7D5C-4BAB-8AFA-6D7A8AF05E92}" destId="{915A0436-6BEF-435A-9963-78B604228221}" srcOrd="4" destOrd="0" presId="urn:microsoft.com/office/officeart/2005/8/layout/process3"/>
    <dgm:cxn modelId="{AA584840-2DA7-486A-99F6-08DAC48C6D3B}" type="presParOf" srcId="{915A0436-6BEF-435A-9963-78B604228221}" destId="{2DA9BE4E-FBC7-40F1-BAB5-02E8EB6CD9A5}" srcOrd="0" destOrd="0" presId="urn:microsoft.com/office/officeart/2005/8/layout/process3"/>
    <dgm:cxn modelId="{3B85C269-B279-4BB2-91EC-4FFBD8617F9D}" type="presParOf" srcId="{915A0436-6BEF-435A-9963-78B604228221}" destId="{A527A37A-7910-4B6A-B1B3-196E458F6AAA}" srcOrd="1" destOrd="0" presId="urn:microsoft.com/office/officeart/2005/8/layout/process3"/>
    <dgm:cxn modelId="{C30C26F2-D9FF-4B7E-91C7-C26FAA6F63D7}" type="presParOf" srcId="{915A0436-6BEF-435A-9963-78B604228221}" destId="{4E1A0701-274A-48F2-97B9-C0EAE05E7C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955D2-EDDF-45D5-A980-1F24ADF742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DF34405-8FFD-441E-86D5-64BE2EAF1D1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r>
            <a:rPr lang="en-US" sz="2400" b="1" dirty="0" smtClean="0">
              <a:solidFill>
                <a:schemeClr val="tx1"/>
              </a:solidFill>
            </a:rPr>
            <a:t>Conocephalus discolor</a:t>
          </a:r>
          <a:endParaRPr lang="en-IN" sz="2400" b="1" dirty="0">
            <a:solidFill>
              <a:schemeClr val="tx1"/>
            </a:solidFill>
          </a:endParaRPr>
        </a:p>
      </dgm:t>
    </dgm:pt>
    <dgm:pt modelId="{BA8C5749-E92A-4D5F-ACC5-E09B8E450164}" type="parTrans" cxnId="{74B2F11A-03E4-465E-BCEB-913BD67ECE5D}">
      <dgm:prSet/>
      <dgm:spPr/>
      <dgm:t>
        <a:bodyPr/>
        <a:lstStyle/>
        <a:p>
          <a:endParaRPr lang="en-IN"/>
        </a:p>
      </dgm:t>
    </dgm:pt>
    <dgm:pt modelId="{1EE1D4FD-4876-49EE-867D-370C19580EE3}" type="sibTrans" cxnId="{74B2F11A-03E4-465E-BCEB-913BD67ECE5D}">
      <dgm:prSet/>
      <dgm:spPr/>
      <dgm:t>
        <a:bodyPr/>
        <a:lstStyle/>
        <a:p>
          <a:endParaRPr lang="en-IN"/>
        </a:p>
      </dgm:t>
    </dgm:pt>
    <dgm:pt modelId="{0790ECC3-57D3-4DCF-958D-C5FBFF016E2C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r>
            <a:rPr lang="en-US" sz="2400" b="1" dirty="0" smtClean="0">
              <a:solidFill>
                <a:schemeClr val="tx1"/>
              </a:solidFill>
            </a:rPr>
            <a:t>Chorthippus </a:t>
          </a:r>
          <a:r>
            <a:rPr lang="en-US" sz="2400" b="1" dirty="0" err="1" smtClean="0">
              <a:solidFill>
                <a:schemeClr val="tx1"/>
              </a:solidFill>
            </a:rPr>
            <a:t>parallelus</a:t>
          </a:r>
          <a:endParaRPr lang="en-IN" sz="2400" b="1" dirty="0">
            <a:solidFill>
              <a:schemeClr val="tx1"/>
            </a:solidFill>
          </a:endParaRPr>
        </a:p>
      </dgm:t>
    </dgm:pt>
    <dgm:pt modelId="{3BBC989F-2DDA-4FF8-9966-973B1737C6EF}" type="parTrans" cxnId="{C550DEC8-E4B6-412D-A4AD-8FE113B39978}">
      <dgm:prSet/>
      <dgm:spPr/>
      <dgm:t>
        <a:bodyPr/>
        <a:lstStyle/>
        <a:p>
          <a:endParaRPr lang="en-IN"/>
        </a:p>
      </dgm:t>
    </dgm:pt>
    <dgm:pt modelId="{054206E2-A36F-4A28-83CB-9FCA190610F0}" type="sibTrans" cxnId="{C550DEC8-E4B6-412D-A4AD-8FE113B39978}">
      <dgm:prSet/>
      <dgm:spPr/>
      <dgm:t>
        <a:bodyPr/>
        <a:lstStyle/>
        <a:p>
          <a:endParaRPr lang="en-IN"/>
        </a:p>
      </dgm:t>
    </dgm:pt>
    <dgm:pt modelId="{75548479-599A-4339-9B78-73B6B6B39C37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r>
            <a:rPr lang="en-US" sz="2400" b="1" dirty="0" smtClean="0">
              <a:solidFill>
                <a:schemeClr val="tx1"/>
              </a:solidFill>
            </a:rPr>
            <a:t>Chorthippus </a:t>
          </a:r>
          <a:r>
            <a:rPr lang="en-US" sz="2400" b="1" dirty="0" err="1" smtClean="0">
              <a:solidFill>
                <a:schemeClr val="tx1"/>
              </a:solidFill>
            </a:rPr>
            <a:t>brunneus</a:t>
          </a:r>
          <a:endParaRPr lang="en-IN" sz="2400" b="1" dirty="0">
            <a:solidFill>
              <a:schemeClr val="tx1"/>
            </a:solidFill>
          </a:endParaRPr>
        </a:p>
      </dgm:t>
    </dgm:pt>
    <dgm:pt modelId="{908E1D11-7D39-4045-9419-FC21C8B971BA}" type="parTrans" cxnId="{D3224C29-049E-4622-A497-41EF34A04271}">
      <dgm:prSet/>
      <dgm:spPr/>
      <dgm:t>
        <a:bodyPr/>
        <a:lstStyle/>
        <a:p>
          <a:endParaRPr lang="en-IN"/>
        </a:p>
      </dgm:t>
    </dgm:pt>
    <dgm:pt modelId="{FE5F77B8-E24D-4197-9CE0-C7A4F7A4C319}" type="sibTrans" cxnId="{D3224C29-049E-4622-A497-41EF34A04271}">
      <dgm:prSet/>
      <dgm:spPr/>
      <dgm:t>
        <a:bodyPr/>
        <a:lstStyle/>
        <a:p>
          <a:endParaRPr lang="en-IN"/>
        </a:p>
      </dgm:t>
    </dgm:pt>
    <dgm:pt modelId="{5D736644-CF55-4D5A-89D0-7266F12352D5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anchor="t"/>
        <a:lstStyle/>
        <a:p>
          <a:r>
            <a:rPr lang="en-US" sz="2400" b="1" dirty="0" smtClean="0">
              <a:solidFill>
                <a:schemeClr val="tx1"/>
              </a:solidFill>
            </a:rPr>
            <a:t>Chorthippus </a:t>
          </a:r>
          <a:r>
            <a:rPr lang="en-US" sz="2400" b="1" dirty="0" err="1" smtClean="0">
              <a:solidFill>
                <a:schemeClr val="tx1"/>
              </a:solidFill>
            </a:rPr>
            <a:t>biguttulus</a:t>
          </a:r>
          <a:endParaRPr lang="en-IN" sz="2400" b="1" dirty="0">
            <a:solidFill>
              <a:schemeClr val="tx1"/>
            </a:solidFill>
          </a:endParaRPr>
        </a:p>
      </dgm:t>
    </dgm:pt>
    <dgm:pt modelId="{0232A357-E9C0-4864-9EDE-32F142C06276}" type="parTrans" cxnId="{DAA72CB8-361D-4D92-9262-8E002DC66E52}">
      <dgm:prSet/>
      <dgm:spPr/>
      <dgm:t>
        <a:bodyPr/>
        <a:lstStyle/>
        <a:p>
          <a:endParaRPr lang="en-IN"/>
        </a:p>
      </dgm:t>
    </dgm:pt>
    <dgm:pt modelId="{05B66F67-7441-4D0D-BF32-BB6FA66C06DF}" type="sibTrans" cxnId="{DAA72CB8-361D-4D92-9262-8E002DC66E52}">
      <dgm:prSet/>
      <dgm:spPr/>
      <dgm:t>
        <a:bodyPr/>
        <a:lstStyle/>
        <a:p>
          <a:endParaRPr lang="en-IN"/>
        </a:p>
      </dgm:t>
    </dgm:pt>
    <dgm:pt modelId="{9AE24DCC-467A-4309-8C90-E69E07CFBBD0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 anchor="t"/>
        <a:lstStyle/>
        <a:p>
          <a:r>
            <a:rPr lang="en-US" sz="2400" b="1" dirty="0" err="1" smtClean="0">
              <a:solidFill>
                <a:schemeClr val="tx1"/>
              </a:solidFill>
            </a:rPr>
            <a:t>Tettigonia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viridissima</a:t>
          </a:r>
          <a:endParaRPr lang="en-IN" sz="2400" b="1" dirty="0">
            <a:solidFill>
              <a:schemeClr val="tx1"/>
            </a:solidFill>
          </a:endParaRPr>
        </a:p>
      </dgm:t>
    </dgm:pt>
    <dgm:pt modelId="{204EC90B-6A79-42F1-8C67-1AA55A855FDC}" type="parTrans" cxnId="{974CB344-9A7F-45DD-A830-30E31DF12FA9}">
      <dgm:prSet/>
      <dgm:spPr/>
      <dgm:t>
        <a:bodyPr/>
        <a:lstStyle/>
        <a:p>
          <a:endParaRPr lang="en-IN"/>
        </a:p>
      </dgm:t>
    </dgm:pt>
    <dgm:pt modelId="{70AABB7C-BFAC-4139-8629-723E33AEAE00}" type="sibTrans" cxnId="{974CB344-9A7F-45DD-A830-30E31DF12FA9}">
      <dgm:prSet/>
      <dgm:spPr/>
      <dgm:t>
        <a:bodyPr/>
        <a:lstStyle/>
        <a:p>
          <a:endParaRPr lang="en-IN"/>
        </a:p>
      </dgm:t>
    </dgm:pt>
    <dgm:pt modelId="{1101994D-2C93-44C6-AFB9-7BE4E0F2F5C8}" type="pres">
      <dgm:prSet presAssocID="{DCB955D2-EDDF-45D5-A980-1F24ADF742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B8EF32F-B034-400D-AC00-5CCC68B1A9C3}" type="pres">
      <dgm:prSet presAssocID="{1DF34405-8FFD-441E-86D5-64BE2EAF1D10}" presName="node" presStyleLbl="node1" presStyleIdx="0" presStyleCnt="5" custScaleY="1402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5223D-5564-4BA0-AACF-A00276DF4A38}" type="pres">
      <dgm:prSet presAssocID="{1EE1D4FD-4876-49EE-867D-370C19580EE3}" presName="sibTrans" presStyleCnt="0"/>
      <dgm:spPr/>
    </dgm:pt>
    <dgm:pt modelId="{D200F6B6-02DA-4072-9403-4FEE92376F87}" type="pres">
      <dgm:prSet presAssocID="{0790ECC3-57D3-4DCF-958D-C5FBFF016E2C}" presName="node" presStyleLbl="node1" presStyleIdx="1" presStyleCnt="5" custScaleY="1402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59AF28-C9E0-415A-AE7A-16E2FD428D0C}" type="pres">
      <dgm:prSet presAssocID="{054206E2-A36F-4A28-83CB-9FCA190610F0}" presName="sibTrans" presStyleCnt="0"/>
      <dgm:spPr/>
    </dgm:pt>
    <dgm:pt modelId="{543BB10F-AA6E-4928-BCCF-B59218E05A90}" type="pres">
      <dgm:prSet presAssocID="{75548479-599A-4339-9B78-73B6B6B39C37}" presName="node" presStyleLbl="node1" presStyleIdx="2" presStyleCnt="5" custScaleY="1402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38D113-9F95-4A70-AD19-C917497AC39D}" type="pres">
      <dgm:prSet presAssocID="{FE5F77B8-E24D-4197-9CE0-C7A4F7A4C319}" presName="sibTrans" presStyleCnt="0"/>
      <dgm:spPr/>
    </dgm:pt>
    <dgm:pt modelId="{4C23E788-4AED-4E62-A32E-2EB5D6F04172}" type="pres">
      <dgm:prSet presAssocID="{5D736644-CF55-4D5A-89D0-7266F12352D5}" presName="node" presStyleLbl="node1" presStyleIdx="3" presStyleCnt="5" custScaleY="1402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D0B536-DDFD-4ACE-82A0-17195A86634D}" type="pres">
      <dgm:prSet presAssocID="{05B66F67-7441-4D0D-BF32-BB6FA66C06DF}" presName="sibTrans" presStyleCnt="0"/>
      <dgm:spPr/>
    </dgm:pt>
    <dgm:pt modelId="{67A0CBDB-6508-41BD-8359-29D0F7165056}" type="pres">
      <dgm:prSet presAssocID="{9AE24DCC-467A-4309-8C90-E69E07CFBBD0}" presName="node" presStyleLbl="node1" presStyleIdx="4" presStyleCnt="5" custScaleY="1402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AA72CB8-361D-4D92-9262-8E002DC66E52}" srcId="{DCB955D2-EDDF-45D5-A980-1F24ADF742E2}" destId="{5D736644-CF55-4D5A-89D0-7266F12352D5}" srcOrd="3" destOrd="0" parTransId="{0232A357-E9C0-4864-9EDE-32F142C06276}" sibTransId="{05B66F67-7441-4D0D-BF32-BB6FA66C06DF}"/>
    <dgm:cxn modelId="{A4BBC0D7-7648-48E1-B815-B5B6C642EDB3}" type="presOf" srcId="{0790ECC3-57D3-4DCF-958D-C5FBFF016E2C}" destId="{D200F6B6-02DA-4072-9403-4FEE92376F87}" srcOrd="0" destOrd="0" presId="urn:microsoft.com/office/officeart/2005/8/layout/default"/>
    <dgm:cxn modelId="{C550DEC8-E4B6-412D-A4AD-8FE113B39978}" srcId="{DCB955D2-EDDF-45D5-A980-1F24ADF742E2}" destId="{0790ECC3-57D3-4DCF-958D-C5FBFF016E2C}" srcOrd="1" destOrd="0" parTransId="{3BBC989F-2DDA-4FF8-9966-973B1737C6EF}" sibTransId="{054206E2-A36F-4A28-83CB-9FCA190610F0}"/>
    <dgm:cxn modelId="{974CB344-9A7F-45DD-A830-30E31DF12FA9}" srcId="{DCB955D2-EDDF-45D5-A980-1F24ADF742E2}" destId="{9AE24DCC-467A-4309-8C90-E69E07CFBBD0}" srcOrd="4" destOrd="0" parTransId="{204EC90B-6A79-42F1-8C67-1AA55A855FDC}" sibTransId="{70AABB7C-BFAC-4139-8629-723E33AEAE00}"/>
    <dgm:cxn modelId="{74B2F11A-03E4-465E-BCEB-913BD67ECE5D}" srcId="{DCB955D2-EDDF-45D5-A980-1F24ADF742E2}" destId="{1DF34405-8FFD-441E-86D5-64BE2EAF1D10}" srcOrd="0" destOrd="0" parTransId="{BA8C5749-E92A-4D5F-ACC5-E09B8E450164}" sibTransId="{1EE1D4FD-4876-49EE-867D-370C19580EE3}"/>
    <dgm:cxn modelId="{11EAF614-F772-4E5D-A27A-904FB16F63C7}" type="presOf" srcId="{5D736644-CF55-4D5A-89D0-7266F12352D5}" destId="{4C23E788-4AED-4E62-A32E-2EB5D6F04172}" srcOrd="0" destOrd="0" presId="urn:microsoft.com/office/officeart/2005/8/layout/default"/>
    <dgm:cxn modelId="{D37CC59A-770A-4DC1-B8A5-C6B0CD90896C}" type="presOf" srcId="{DCB955D2-EDDF-45D5-A980-1F24ADF742E2}" destId="{1101994D-2C93-44C6-AFB9-7BE4E0F2F5C8}" srcOrd="0" destOrd="0" presId="urn:microsoft.com/office/officeart/2005/8/layout/default"/>
    <dgm:cxn modelId="{D3224C29-049E-4622-A497-41EF34A04271}" srcId="{DCB955D2-EDDF-45D5-A980-1F24ADF742E2}" destId="{75548479-599A-4339-9B78-73B6B6B39C37}" srcOrd="2" destOrd="0" parTransId="{908E1D11-7D39-4045-9419-FC21C8B971BA}" sibTransId="{FE5F77B8-E24D-4197-9CE0-C7A4F7A4C319}"/>
    <dgm:cxn modelId="{45392037-B6A6-471B-9C0B-7C9926626DC2}" type="presOf" srcId="{9AE24DCC-467A-4309-8C90-E69E07CFBBD0}" destId="{67A0CBDB-6508-41BD-8359-29D0F7165056}" srcOrd="0" destOrd="0" presId="urn:microsoft.com/office/officeart/2005/8/layout/default"/>
    <dgm:cxn modelId="{617CA265-D937-4591-93B3-D71582A05C23}" type="presOf" srcId="{1DF34405-8FFD-441E-86D5-64BE2EAF1D10}" destId="{5B8EF32F-B034-400D-AC00-5CCC68B1A9C3}" srcOrd="0" destOrd="0" presId="urn:microsoft.com/office/officeart/2005/8/layout/default"/>
    <dgm:cxn modelId="{1BEC1058-9F57-4DA7-A3CF-80057D0F21A8}" type="presOf" srcId="{75548479-599A-4339-9B78-73B6B6B39C37}" destId="{543BB10F-AA6E-4928-BCCF-B59218E05A90}" srcOrd="0" destOrd="0" presId="urn:microsoft.com/office/officeart/2005/8/layout/default"/>
    <dgm:cxn modelId="{3404F88C-774D-4439-BC0F-F0ADF37FF466}" type="presParOf" srcId="{1101994D-2C93-44C6-AFB9-7BE4E0F2F5C8}" destId="{5B8EF32F-B034-400D-AC00-5CCC68B1A9C3}" srcOrd="0" destOrd="0" presId="urn:microsoft.com/office/officeart/2005/8/layout/default"/>
    <dgm:cxn modelId="{C9CE7B53-6554-4968-9C9E-D3839A4CD10A}" type="presParOf" srcId="{1101994D-2C93-44C6-AFB9-7BE4E0F2F5C8}" destId="{FE95223D-5564-4BA0-AACF-A00276DF4A38}" srcOrd="1" destOrd="0" presId="urn:microsoft.com/office/officeart/2005/8/layout/default"/>
    <dgm:cxn modelId="{926E790C-9D09-46C7-8CF3-2BE3ADF422EB}" type="presParOf" srcId="{1101994D-2C93-44C6-AFB9-7BE4E0F2F5C8}" destId="{D200F6B6-02DA-4072-9403-4FEE92376F87}" srcOrd="2" destOrd="0" presId="urn:microsoft.com/office/officeart/2005/8/layout/default"/>
    <dgm:cxn modelId="{0F8FDAE3-7356-4CEA-B5DB-785586B99586}" type="presParOf" srcId="{1101994D-2C93-44C6-AFB9-7BE4E0F2F5C8}" destId="{A659AF28-C9E0-415A-AE7A-16E2FD428D0C}" srcOrd="3" destOrd="0" presId="urn:microsoft.com/office/officeart/2005/8/layout/default"/>
    <dgm:cxn modelId="{AFEB69D5-AE96-4E1E-A73C-C8D65639E090}" type="presParOf" srcId="{1101994D-2C93-44C6-AFB9-7BE4E0F2F5C8}" destId="{543BB10F-AA6E-4928-BCCF-B59218E05A90}" srcOrd="4" destOrd="0" presId="urn:microsoft.com/office/officeart/2005/8/layout/default"/>
    <dgm:cxn modelId="{44BCEF13-05CB-498B-B188-CBE48C657ADA}" type="presParOf" srcId="{1101994D-2C93-44C6-AFB9-7BE4E0F2F5C8}" destId="{B838D113-9F95-4A70-AD19-C917497AC39D}" srcOrd="5" destOrd="0" presId="urn:microsoft.com/office/officeart/2005/8/layout/default"/>
    <dgm:cxn modelId="{E843A0CB-E2E3-4A60-906D-44436A66BBAE}" type="presParOf" srcId="{1101994D-2C93-44C6-AFB9-7BE4E0F2F5C8}" destId="{4C23E788-4AED-4E62-A32E-2EB5D6F04172}" srcOrd="6" destOrd="0" presId="urn:microsoft.com/office/officeart/2005/8/layout/default"/>
    <dgm:cxn modelId="{0C93D748-039E-490A-8DF3-8EAA348E605A}" type="presParOf" srcId="{1101994D-2C93-44C6-AFB9-7BE4E0F2F5C8}" destId="{37D0B536-DDFD-4ACE-82A0-17195A86634D}" srcOrd="7" destOrd="0" presId="urn:microsoft.com/office/officeart/2005/8/layout/default"/>
    <dgm:cxn modelId="{34D0A9CE-DA7A-4118-ABC7-6EC7076E8ECC}" type="presParOf" srcId="{1101994D-2C93-44C6-AFB9-7BE4E0F2F5C8}" destId="{67A0CBDB-6508-41BD-8359-29D0F71650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FD908-7081-42C0-957A-A3619AA14A79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EC8568FF-EDF8-44BC-A45F-A3688E9E431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 dirty="0">
            <a:solidFill>
              <a:schemeClr val="tx1"/>
            </a:solidFill>
          </a:endParaRPr>
        </a:p>
      </dgm:t>
    </dgm:pt>
    <dgm:pt modelId="{A2A0BC54-57FE-491A-B989-CCFB85B45931}" type="parTrans" cxnId="{FD29815A-672A-457F-9C75-07BDED95BA6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B7CA520-634C-403E-9EA2-E56876E4743C}" type="sibTrans" cxnId="{FD29815A-672A-457F-9C75-07BDED95BA6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C944663-6F2F-430C-BC1C-92F44B0024E4}">
      <dgm:prSet phldrT="[Text]" custT="1"/>
      <dgm:spPr/>
      <dgm:t>
        <a:bodyPr anchor="t"/>
        <a:lstStyle/>
        <a:p>
          <a:pPr algn="just"/>
          <a:r>
            <a:rPr lang="en-IN" sz="1600" b="1" smtClean="0">
              <a:solidFill>
                <a:schemeClr val="tx1"/>
              </a:solidFill>
            </a:rPr>
            <a:t>About 80 species of grasshoppers are consumed worldwide, which not only serve as an important source of proteins &amp; fats but also minor components such as vitamins and minerals.</a:t>
          </a:r>
          <a:endParaRPr lang="en-IN" sz="1600" b="1" dirty="0">
            <a:solidFill>
              <a:schemeClr val="tx1"/>
            </a:solidFill>
          </a:endParaRPr>
        </a:p>
      </dgm:t>
    </dgm:pt>
    <dgm:pt modelId="{1AC03C05-347D-478B-B845-8408CD6D5964}" type="parTrans" cxnId="{96F47FC1-2169-40DC-9425-74AEA1636A8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45FAAF2E-63EE-49F0-85B8-AA8AEA145720}" type="sibTrans" cxnId="{96F47FC1-2169-40DC-9425-74AEA1636A8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63C3B8E-D254-4557-AD98-414D1BBBF66A}">
      <dgm:prSet phldrT="[Text]" custT="1"/>
      <dgm:spPr/>
      <dgm:t>
        <a:bodyPr anchor="t"/>
        <a:lstStyle/>
        <a:p>
          <a:pPr algn="just"/>
          <a:r>
            <a:rPr lang="en-IN" sz="1600" b="1" smtClean="0">
              <a:solidFill>
                <a:schemeClr val="tx1"/>
              </a:solidFill>
            </a:rPr>
            <a:t>Apart from being nutritionally superior to most conventional meats their production results in </a:t>
          </a:r>
        </a:p>
        <a:p>
          <a:pPr algn="just"/>
          <a:r>
            <a:rPr lang="en-IN" sz="1600" b="1" smtClean="0">
              <a:solidFill>
                <a:schemeClr val="tx1"/>
              </a:solidFill>
            </a:rPr>
            <a:t>-lower emission of greenhouse gases &amp; ammonia, </a:t>
          </a:r>
        </a:p>
        <a:p>
          <a:pPr algn="just"/>
          <a:r>
            <a:rPr lang="en-IN" sz="1600" b="1" smtClean="0">
              <a:solidFill>
                <a:schemeClr val="tx1"/>
              </a:solidFill>
            </a:rPr>
            <a:t>-risk of zoonotic infections in humans is much lower, </a:t>
          </a:r>
        </a:p>
        <a:p>
          <a:pPr algn="just"/>
          <a:r>
            <a:rPr lang="en-IN" sz="1600" b="1" smtClean="0">
              <a:solidFill>
                <a:schemeClr val="tx1"/>
              </a:solidFill>
            </a:rPr>
            <a:t>-water requirement for production is much less and </a:t>
          </a:r>
        </a:p>
        <a:p>
          <a:pPr algn="just"/>
          <a:r>
            <a:rPr lang="en-IN" sz="1600" b="1" smtClean="0">
              <a:solidFill>
                <a:schemeClr val="tx1"/>
              </a:solidFill>
            </a:rPr>
            <a:t>-have higher feed conversion ratio. </a:t>
          </a:r>
          <a:endParaRPr lang="en-IN" sz="1600" b="1" dirty="0">
            <a:solidFill>
              <a:schemeClr val="tx1"/>
            </a:solidFill>
          </a:endParaRPr>
        </a:p>
      </dgm:t>
    </dgm:pt>
    <dgm:pt modelId="{62AC4873-4255-444D-B816-FC8E50361DAA}" type="parTrans" cxnId="{2D17D596-4291-469D-921F-88D8DA7949B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5689F90-4B41-4285-B178-96FD6E5A16CC}" type="sibTrans" cxnId="{2D17D596-4291-469D-921F-88D8DA7949B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A5CDB12-2093-4596-8B24-07025987F8C0}">
      <dgm:prSet phldrT="[Text]" custT="1"/>
      <dgm:spPr/>
      <dgm:t>
        <a:bodyPr/>
        <a:lstStyle/>
        <a:p>
          <a:pPr algn="just"/>
          <a:r>
            <a:rPr lang="en-IN" sz="1600" b="1" smtClean="0">
              <a:solidFill>
                <a:schemeClr val="tx1"/>
              </a:solidFill>
            </a:rPr>
            <a:t>Lab rearing of grasshopper can be done to produce considerable amount of biomass enough for human consumption.</a:t>
          </a:r>
          <a:endParaRPr lang="en-IN" sz="1600" b="1" dirty="0">
            <a:solidFill>
              <a:schemeClr val="tx1"/>
            </a:solidFill>
          </a:endParaRPr>
        </a:p>
      </dgm:t>
    </dgm:pt>
    <dgm:pt modelId="{4F0C845E-C96F-48AD-85FE-D83BFFB904B7}" type="parTrans" cxnId="{DFD3E950-5D92-40B0-9BFC-62795574E94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F9BD2E3-0075-44BB-B400-8B631D485979}" type="sibTrans" cxnId="{DFD3E950-5D92-40B0-9BFC-62795574E94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CC03F1B-7B7F-46EE-B50C-1CE49323E73C}">
      <dgm:prSet phldrT="[Text]" custT="1"/>
      <dgm:spPr/>
      <dgm:t>
        <a:bodyPr anchor="t"/>
        <a:lstStyle/>
        <a:p>
          <a:pPr algn="just"/>
          <a:r>
            <a:rPr lang="en-IN" sz="1600" b="1" smtClean="0">
              <a:solidFill>
                <a:schemeClr val="tx1"/>
              </a:solidFill>
            </a:rPr>
            <a:t>The two edible grasshopper species Conocephalus discolour and Chorthippus parallelus have </a:t>
          </a:r>
        </a:p>
        <a:p>
          <a:pPr algn="just"/>
          <a:r>
            <a:rPr lang="en-IN" sz="1600" b="1" smtClean="0">
              <a:solidFill>
                <a:schemeClr val="tx1"/>
              </a:solidFill>
            </a:rPr>
            <a:t>-13.0% &amp; 7.0% fat content and </a:t>
          </a:r>
        </a:p>
        <a:p>
          <a:pPr algn="just"/>
          <a:r>
            <a:rPr lang="en-IN" sz="1600" b="1" smtClean="0">
              <a:solidFill>
                <a:schemeClr val="tx1"/>
              </a:solidFill>
            </a:rPr>
            <a:t>-78.4 % &amp; 77.8% proteins content respectively </a:t>
          </a:r>
        </a:p>
        <a:p>
          <a:pPr algn="just"/>
          <a:r>
            <a:rPr lang="en-IN" sz="1600" b="1" smtClean="0">
              <a:solidFill>
                <a:schemeClr val="tx1"/>
              </a:solidFill>
            </a:rPr>
            <a:t>(on dry weight)</a:t>
          </a:r>
          <a:endParaRPr lang="en-IN" sz="1600" b="1" dirty="0">
            <a:solidFill>
              <a:schemeClr val="tx1"/>
            </a:solidFill>
          </a:endParaRPr>
        </a:p>
      </dgm:t>
    </dgm:pt>
    <dgm:pt modelId="{27A33E6A-F791-41E4-A61F-EF9F46378621}" type="parTrans" cxnId="{5ADB9866-86EE-44F8-B9A9-F15AC98D0B6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5569CAD-2BAB-4112-847A-CF8009176419}" type="sibTrans" cxnId="{5ADB9866-86EE-44F8-B9A9-F15AC98D0B6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0BD3137-B639-4786-8630-B53773D3F735}" type="pres">
      <dgm:prSet presAssocID="{A48FD908-7081-42C0-957A-A3619AA14A7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4059616-8975-43C4-9155-15F473711579}" type="pres">
      <dgm:prSet presAssocID="{A48FD908-7081-42C0-957A-A3619AA14A79}" presName="matrix" presStyleCnt="0"/>
      <dgm:spPr/>
      <dgm:t>
        <a:bodyPr/>
        <a:lstStyle/>
        <a:p>
          <a:endParaRPr lang="en-IN"/>
        </a:p>
      </dgm:t>
    </dgm:pt>
    <dgm:pt modelId="{34B9E8AD-6D41-4EA3-9653-3691D4D54300}" type="pres">
      <dgm:prSet presAssocID="{A48FD908-7081-42C0-957A-A3619AA14A79}" presName="tile1" presStyleLbl="node1" presStyleIdx="0" presStyleCnt="4"/>
      <dgm:spPr/>
      <dgm:t>
        <a:bodyPr/>
        <a:lstStyle/>
        <a:p>
          <a:endParaRPr lang="en-IN"/>
        </a:p>
      </dgm:t>
    </dgm:pt>
    <dgm:pt modelId="{326A4CC2-263F-4B5B-A1AA-2147F86765CB}" type="pres">
      <dgm:prSet presAssocID="{A48FD908-7081-42C0-957A-A3619AA14A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ACE24C-4B63-44D5-852B-D09E57473BAD}" type="pres">
      <dgm:prSet presAssocID="{A48FD908-7081-42C0-957A-A3619AA14A79}" presName="tile2" presStyleLbl="node1" presStyleIdx="1" presStyleCnt="4"/>
      <dgm:spPr/>
      <dgm:t>
        <a:bodyPr/>
        <a:lstStyle/>
        <a:p>
          <a:endParaRPr lang="en-IN"/>
        </a:p>
      </dgm:t>
    </dgm:pt>
    <dgm:pt modelId="{7C0D57F8-FE98-40AB-A6FB-D50C5AD65A67}" type="pres">
      <dgm:prSet presAssocID="{A48FD908-7081-42C0-957A-A3619AA14A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B8ADF6E-AA7E-4ACD-8527-9830C86A5CF0}" type="pres">
      <dgm:prSet presAssocID="{A48FD908-7081-42C0-957A-A3619AA14A79}" presName="tile3" presStyleLbl="node1" presStyleIdx="2" presStyleCnt="4" custLinFactNeighborY="2839"/>
      <dgm:spPr/>
      <dgm:t>
        <a:bodyPr/>
        <a:lstStyle/>
        <a:p>
          <a:endParaRPr lang="en-IN"/>
        </a:p>
      </dgm:t>
    </dgm:pt>
    <dgm:pt modelId="{640FAD61-9275-4E9E-AA37-0DBF0F57A422}" type="pres">
      <dgm:prSet presAssocID="{A48FD908-7081-42C0-957A-A3619AA14A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2F65CE-7128-416B-923E-05C2E2BA45F3}" type="pres">
      <dgm:prSet presAssocID="{A48FD908-7081-42C0-957A-A3619AA14A79}" presName="tile4" presStyleLbl="node1" presStyleIdx="3" presStyleCnt="4"/>
      <dgm:spPr/>
      <dgm:t>
        <a:bodyPr/>
        <a:lstStyle/>
        <a:p>
          <a:endParaRPr lang="en-IN"/>
        </a:p>
      </dgm:t>
    </dgm:pt>
    <dgm:pt modelId="{F7F0B3E1-D962-4EE2-B70A-B43E1712B38F}" type="pres">
      <dgm:prSet presAssocID="{A48FD908-7081-42C0-957A-A3619AA14A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9D1C6E-C009-4D51-9975-FEB545B7CE75}" type="pres">
      <dgm:prSet presAssocID="{A48FD908-7081-42C0-957A-A3619AA14A79}" presName="centerTile" presStyleLbl="fgShp" presStyleIdx="0" presStyleCnt="1" custLinFactNeighborX="-51093" custLinFactNeighborY="135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7D8817FE-B337-41D2-B44C-0DE1BBD029DC}" type="presOf" srcId="{A48FD908-7081-42C0-957A-A3619AA14A79}" destId="{70BD3137-B639-4786-8630-B53773D3F735}" srcOrd="0" destOrd="0" presId="urn:microsoft.com/office/officeart/2005/8/layout/matrix1"/>
    <dgm:cxn modelId="{D84086E6-4083-42B7-84C4-1B72244364AF}" type="presOf" srcId="{5A5CDB12-2093-4596-8B24-07025987F8C0}" destId="{640FAD61-9275-4E9E-AA37-0DBF0F57A422}" srcOrd="1" destOrd="0" presId="urn:microsoft.com/office/officeart/2005/8/layout/matrix1"/>
    <dgm:cxn modelId="{2D17D596-4291-469D-921F-88D8DA7949B5}" srcId="{EC8568FF-EDF8-44BC-A45F-A3688E9E4317}" destId="{363C3B8E-D254-4557-AD98-414D1BBBF66A}" srcOrd="1" destOrd="0" parTransId="{62AC4873-4255-444D-B816-FC8E50361DAA}" sibTransId="{95689F90-4B41-4285-B178-96FD6E5A16CC}"/>
    <dgm:cxn modelId="{74BC97C9-1533-4482-B543-1D726EE28264}" type="presOf" srcId="{363C3B8E-D254-4557-AD98-414D1BBBF66A}" destId="{27ACE24C-4B63-44D5-852B-D09E57473BAD}" srcOrd="0" destOrd="0" presId="urn:microsoft.com/office/officeart/2005/8/layout/matrix1"/>
    <dgm:cxn modelId="{DFD3E950-5D92-40B0-9BFC-62795574E949}" srcId="{EC8568FF-EDF8-44BC-A45F-A3688E9E4317}" destId="{5A5CDB12-2093-4596-8B24-07025987F8C0}" srcOrd="2" destOrd="0" parTransId="{4F0C845E-C96F-48AD-85FE-D83BFFB904B7}" sibTransId="{2F9BD2E3-0075-44BB-B400-8B631D485979}"/>
    <dgm:cxn modelId="{41608B8F-48EB-4DAD-9046-30FB7B04C5AA}" type="presOf" srcId="{5A5CDB12-2093-4596-8B24-07025987F8C0}" destId="{0B8ADF6E-AA7E-4ACD-8527-9830C86A5CF0}" srcOrd="0" destOrd="0" presId="urn:microsoft.com/office/officeart/2005/8/layout/matrix1"/>
    <dgm:cxn modelId="{97A37250-E91A-4EDF-9159-6E550A2F44CC}" type="presOf" srcId="{ECC03F1B-7B7F-46EE-B50C-1CE49323E73C}" destId="{D82F65CE-7128-416B-923E-05C2E2BA45F3}" srcOrd="0" destOrd="0" presId="urn:microsoft.com/office/officeart/2005/8/layout/matrix1"/>
    <dgm:cxn modelId="{DE340B01-64F6-464E-89B4-0FEC7C832EF9}" type="presOf" srcId="{ECC03F1B-7B7F-46EE-B50C-1CE49323E73C}" destId="{F7F0B3E1-D962-4EE2-B70A-B43E1712B38F}" srcOrd="1" destOrd="0" presId="urn:microsoft.com/office/officeart/2005/8/layout/matrix1"/>
    <dgm:cxn modelId="{8B0E4AD2-EC36-419B-8E39-5215B2E33C40}" type="presOf" srcId="{363C3B8E-D254-4557-AD98-414D1BBBF66A}" destId="{7C0D57F8-FE98-40AB-A6FB-D50C5AD65A67}" srcOrd="1" destOrd="0" presId="urn:microsoft.com/office/officeart/2005/8/layout/matrix1"/>
    <dgm:cxn modelId="{96F47FC1-2169-40DC-9425-74AEA1636A85}" srcId="{EC8568FF-EDF8-44BC-A45F-A3688E9E4317}" destId="{0C944663-6F2F-430C-BC1C-92F44B0024E4}" srcOrd="0" destOrd="0" parTransId="{1AC03C05-347D-478B-B845-8408CD6D5964}" sibTransId="{45FAAF2E-63EE-49F0-85B8-AA8AEA145720}"/>
    <dgm:cxn modelId="{9BE345E1-DC71-463F-B3B4-BD8A4D27C527}" type="presOf" srcId="{0C944663-6F2F-430C-BC1C-92F44B0024E4}" destId="{34B9E8AD-6D41-4EA3-9653-3691D4D54300}" srcOrd="0" destOrd="0" presId="urn:microsoft.com/office/officeart/2005/8/layout/matrix1"/>
    <dgm:cxn modelId="{5ADB9866-86EE-44F8-B9A9-F15AC98D0B63}" srcId="{EC8568FF-EDF8-44BC-A45F-A3688E9E4317}" destId="{ECC03F1B-7B7F-46EE-B50C-1CE49323E73C}" srcOrd="3" destOrd="0" parTransId="{27A33E6A-F791-41E4-A61F-EF9F46378621}" sibTransId="{E5569CAD-2BAB-4112-847A-CF8009176419}"/>
    <dgm:cxn modelId="{CE5C1D30-0146-46C4-8962-CB7DE7523D4D}" type="presOf" srcId="{EC8568FF-EDF8-44BC-A45F-A3688E9E4317}" destId="{C79D1C6E-C009-4D51-9975-FEB545B7CE75}" srcOrd="0" destOrd="0" presId="urn:microsoft.com/office/officeart/2005/8/layout/matrix1"/>
    <dgm:cxn modelId="{0437325C-1379-4103-9529-B5E4F46ACF0D}" type="presOf" srcId="{0C944663-6F2F-430C-BC1C-92F44B0024E4}" destId="{326A4CC2-263F-4B5B-A1AA-2147F86765CB}" srcOrd="1" destOrd="0" presId="urn:microsoft.com/office/officeart/2005/8/layout/matrix1"/>
    <dgm:cxn modelId="{FD29815A-672A-457F-9C75-07BDED95BA63}" srcId="{A48FD908-7081-42C0-957A-A3619AA14A79}" destId="{EC8568FF-EDF8-44BC-A45F-A3688E9E4317}" srcOrd="0" destOrd="0" parTransId="{A2A0BC54-57FE-491A-B989-CCFB85B45931}" sibTransId="{7B7CA520-634C-403E-9EA2-E56876E4743C}"/>
    <dgm:cxn modelId="{BACEB716-5D56-4CC5-A9BC-686D90C6F117}" type="presParOf" srcId="{70BD3137-B639-4786-8630-B53773D3F735}" destId="{F4059616-8975-43C4-9155-15F473711579}" srcOrd="0" destOrd="0" presId="urn:microsoft.com/office/officeart/2005/8/layout/matrix1"/>
    <dgm:cxn modelId="{F7049F34-1807-4B8F-8ACB-5ECF0C777A93}" type="presParOf" srcId="{F4059616-8975-43C4-9155-15F473711579}" destId="{34B9E8AD-6D41-4EA3-9653-3691D4D54300}" srcOrd="0" destOrd="0" presId="urn:microsoft.com/office/officeart/2005/8/layout/matrix1"/>
    <dgm:cxn modelId="{2B24ADB8-D288-4572-94F5-760B55E76192}" type="presParOf" srcId="{F4059616-8975-43C4-9155-15F473711579}" destId="{326A4CC2-263F-4B5B-A1AA-2147F86765CB}" srcOrd="1" destOrd="0" presId="urn:microsoft.com/office/officeart/2005/8/layout/matrix1"/>
    <dgm:cxn modelId="{824B5599-77A1-4257-9D43-707F5448604F}" type="presParOf" srcId="{F4059616-8975-43C4-9155-15F473711579}" destId="{27ACE24C-4B63-44D5-852B-D09E57473BAD}" srcOrd="2" destOrd="0" presId="urn:microsoft.com/office/officeart/2005/8/layout/matrix1"/>
    <dgm:cxn modelId="{B09F8319-B3A0-4AAE-AAFC-07E59D3A2994}" type="presParOf" srcId="{F4059616-8975-43C4-9155-15F473711579}" destId="{7C0D57F8-FE98-40AB-A6FB-D50C5AD65A67}" srcOrd="3" destOrd="0" presId="urn:microsoft.com/office/officeart/2005/8/layout/matrix1"/>
    <dgm:cxn modelId="{864DF2A1-7EEC-479A-810E-AFDC9AA83E54}" type="presParOf" srcId="{F4059616-8975-43C4-9155-15F473711579}" destId="{0B8ADF6E-AA7E-4ACD-8527-9830C86A5CF0}" srcOrd="4" destOrd="0" presId="urn:microsoft.com/office/officeart/2005/8/layout/matrix1"/>
    <dgm:cxn modelId="{50FFC8DA-939F-48EE-8D78-ECB0C96145BA}" type="presParOf" srcId="{F4059616-8975-43C4-9155-15F473711579}" destId="{640FAD61-9275-4E9E-AA37-0DBF0F57A422}" srcOrd="5" destOrd="0" presId="urn:microsoft.com/office/officeart/2005/8/layout/matrix1"/>
    <dgm:cxn modelId="{66D7AE24-9E1A-4906-9A87-8F22E413E070}" type="presParOf" srcId="{F4059616-8975-43C4-9155-15F473711579}" destId="{D82F65CE-7128-416B-923E-05C2E2BA45F3}" srcOrd="6" destOrd="0" presId="urn:microsoft.com/office/officeart/2005/8/layout/matrix1"/>
    <dgm:cxn modelId="{BA9F552A-8245-4009-AFA0-D0DE25F1DBE8}" type="presParOf" srcId="{F4059616-8975-43C4-9155-15F473711579}" destId="{F7F0B3E1-D962-4EE2-B70A-B43E1712B38F}" srcOrd="7" destOrd="0" presId="urn:microsoft.com/office/officeart/2005/8/layout/matrix1"/>
    <dgm:cxn modelId="{0B085887-D625-4937-81DE-9D682EC61E00}" type="presParOf" srcId="{70BD3137-B639-4786-8630-B53773D3F735}" destId="{C79D1C6E-C009-4D51-9975-FEB545B7CE7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937A43-7039-4A83-BE15-33A3980D8529}">
      <dsp:nvSpPr>
        <dsp:cNvPr id="0" name=""/>
        <dsp:cNvSpPr/>
      </dsp:nvSpPr>
      <dsp:spPr>
        <a:xfrm>
          <a:off x="4390" y="0"/>
          <a:ext cx="8982819" cy="5328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500" kern="1200" dirty="0"/>
        </a:p>
      </dsp:txBody>
      <dsp:txXfrm>
        <a:off x="4390" y="0"/>
        <a:ext cx="8982819" cy="1598577"/>
      </dsp:txXfrm>
    </dsp:sp>
    <dsp:sp modelId="{2F48BE84-1990-4D59-864D-72F2FB9E62B3}">
      <dsp:nvSpPr>
        <dsp:cNvPr id="0" name=""/>
        <dsp:cNvSpPr/>
      </dsp:nvSpPr>
      <dsp:spPr>
        <a:xfrm>
          <a:off x="902672" y="360039"/>
          <a:ext cx="718625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Consumption of insects as human food</a:t>
          </a:r>
          <a:endParaRPr lang="en-IN" sz="2000" b="1" kern="1200" dirty="0"/>
        </a:p>
      </dsp:txBody>
      <dsp:txXfrm>
        <a:off x="902672" y="360039"/>
        <a:ext cx="7186255" cy="616443"/>
      </dsp:txXfrm>
    </dsp:sp>
    <dsp:sp modelId="{E128F50C-9848-4338-9B99-636CCF4F7FB7}">
      <dsp:nvSpPr>
        <dsp:cNvPr id="0" name=""/>
        <dsp:cNvSpPr/>
      </dsp:nvSpPr>
      <dsp:spPr>
        <a:xfrm>
          <a:off x="895414" y="1368150"/>
          <a:ext cx="718625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Over 1900 insect species are popularly eaten in many parts of the world</a:t>
          </a:r>
          <a:endParaRPr lang="en-IN" sz="2000" b="1" kern="1200" dirty="0"/>
        </a:p>
      </dsp:txBody>
      <dsp:txXfrm>
        <a:off x="895414" y="1368150"/>
        <a:ext cx="7186255" cy="616443"/>
      </dsp:txXfrm>
    </dsp:sp>
    <dsp:sp modelId="{FA2A928D-92A3-478A-8A5C-7A89301E898F}">
      <dsp:nvSpPr>
        <dsp:cNvPr id="0" name=""/>
        <dsp:cNvSpPr/>
      </dsp:nvSpPr>
      <dsp:spPr>
        <a:xfrm>
          <a:off x="902672" y="2376259"/>
          <a:ext cx="718625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Important source of proteins, lipids and some minor components</a:t>
          </a:r>
          <a:endParaRPr lang="en-IN" sz="2000" b="1" kern="1200" dirty="0"/>
        </a:p>
      </dsp:txBody>
      <dsp:txXfrm>
        <a:off x="902672" y="2376259"/>
        <a:ext cx="7186255" cy="616443"/>
      </dsp:txXfrm>
    </dsp:sp>
    <dsp:sp modelId="{17D95D33-1D32-4A52-AB96-864A1A697893}">
      <dsp:nvSpPr>
        <dsp:cNvPr id="0" name=""/>
        <dsp:cNvSpPr/>
      </dsp:nvSpPr>
      <dsp:spPr>
        <a:xfrm>
          <a:off x="902672" y="3384370"/>
          <a:ext cx="718625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High social value to people who believe they have good nutritive and pharmaceutical properties</a:t>
          </a:r>
          <a:endParaRPr lang="en-IN" sz="2000" b="1" kern="1200" dirty="0"/>
        </a:p>
      </dsp:txBody>
      <dsp:txXfrm>
        <a:off x="902672" y="3384370"/>
        <a:ext cx="7186255" cy="616443"/>
      </dsp:txXfrm>
    </dsp:sp>
    <dsp:sp modelId="{E8439F4B-EF1A-4E7E-8DAC-B382E184D582}">
      <dsp:nvSpPr>
        <dsp:cNvPr id="0" name=""/>
        <dsp:cNvSpPr/>
      </dsp:nvSpPr>
      <dsp:spPr>
        <a:xfrm>
          <a:off x="902672" y="4392483"/>
          <a:ext cx="718625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Heavily influenced by local cultural and religious practices</a:t>
          </a:r>
          <a:endParaRPr lang="en-IN" sz="2000" b="1" kern="1200" dirty="0"/>
        </a:p>
      </dsp:txBody>
      <dsp:txXfrm>
        <a:off x="902672" y="4392483"/>
        <a:ext cx="7186255" cy="6164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4B1A6-EA05-473B-A005-978A108E1328}">
      <dsp:nvSpPr>
        <dsp:cNvPr id="0" name=""/>
        <dsp:cNvSpPr/>
      </dsp:nvSpPr>
      <dsp:spPr>
        <a:xfrm>
          <a:off x="4369" y="545785"/>
          <a:ext cx="1986657" cy="11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Proteins</a:t>
          </a:r>
          <a:endParaRPr lang="en-IN" sz="2000" b="1" kern="1200" dirty="0"/>
        </a:p>
      </dsp:txBody>
      <dsp:txXfrm>
        <a:off x="4369" y="545785"/>
        <a:ext cx="1986657" cy="780996"/>
      </dsp:txXfrm>
    </dsp:sp>
    <dsp:sp modelId="{C0FAC571-0BFB-4718-A402-C4EF60780371}">
      <dsp:nvSpPr>
        <dsp:cNvPr id="0" name=""/>
        <dsp:cNvSpPr/>
      </dsp:nvSpPr>
      <dsp:spPr>
        <a:xfrm>
          <a:off x="411274" y="1326782"/>
          <a:ext cx="1986657" cy="3240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Average protein content is 63.93%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They are also an important source of </a:t>
          </a:r>
          <a:r>
            <a:rPr lang="en-US" sz="2000" kern="1200" dirty="0" smtClean="0"/>
            <a:t>essential amino </a:t>
          </a:r>
          <a:r>
            <a:rPr lang="en-US" sz="2000" kern="1200" dirty="0" smtClean="0"/>
            <a:t>acids</a:t>
          </a:r>
          <a:endParaRPr lang="en-IN" sz="2000" kern="1200" dirty="0"/>
        </a:p>
      </dsp:txBody>
      <dsp:txXfrm>
        <a:off x="411274" y="1326782"/>
        <a:ext cx="1986657" cy="3240000"/>
      </dsp:txXfrm>
    </dsp:sp>
    <dsp:sp modelId="{119AF56D-9A34-4DC0-B032-298DD251F66D}">
      <dsp:nvSpPr>
        <dsp:cNvPr id="0" name=""/>
        <dsp:cNvSpPr/>
      </dsp:nvSpPr>
      <dsp:spPr>
        <a:xfrm>
          <a:off x="2292196" y="688973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2292196" y="688973"/>
        <a:ext cx="638480" cy="494620"/>
      </dsp:txXfrm>
    </dsp:sp>
    <dsp:sp modelId="{2548A69D-ADFC-42CD-BD77-7BD328D325A8}">
      <dsp:nvSpPr>
        <dsp:cNvPr id="0" name=""/>
        <dsp:cNvSpPr/>
      </dsp:nvSpPr>
      <dsp:spPr>
        <a:xfrm>
          <a:off x="3195706" y="545785"/>
          <a:ext cx="1986657" cy="11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Fats</a:t>
          </a:r>
          <a:endParaRPr lang="en-IN" sz="2000" b="1" kern="1200" dirty="0"/>
        </a:p>
      </dsp:txBody>
      <dsp:txXfrm>
        <a:off x="3195706" y="545785"/>
        <a:ext cx="1986657" cy="780996"/>
      </dsp:txXfrm>
    </dsp:sp>
    <dsp:sp modelId="{B02CAA3E-4BDF-4CEE-A240-E96BA996D855}">
      <dsp:nvSpPr>
        <dsp:cNvPr id="0" name=""/>
        <dsp:cNvSpPr/>
      </dsp:nvSpPr>
      <dsp:spPr>
        <a:xfrm>
          <a:off x="3602612" y="1326782"/>
          <a:ext cx="1986657" cy="3240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Average fat content is 11.38% (R. differens: 48% being highest)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They are a rich source of PUFA</a:t>
          </a:r>
          <a:endParaRPr lang="en-IN" sz="2000" kern="1200" dirty="0"/>
        </a:p>
      </dsp:txBody>
      <dsp:txXfrm>
        <a:off x="3602612" y="1326782"/>
        <a:ext cx="1986657" cy="3240000"/>
      </dsp:txXfrm>
    </dsp:sp>
    <dsp:sp modelId="{70F6E938-5366-4A29-A65A-412A88AA8370}">
      <dsp:nvSpPr>
        <dsp:cNvPr id="0" name=""/>
        <dsp:cNvSpPr/>
      </dsp:nvSpPr>
      <dsp:spPr>
        <a:xfrm>
          <a:off x="5483533" y="688973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kern="1200"/>
        </a:p>
      </dsp:txBody>
      <dsp:txXfrm>
        <a:off x="5483533" y="688973"/>
        <a:ext cx="638480" cy="494620"/>
      </dsp:txXfrm>
    </dsp:sp>
    <dsp:sp modelId="{A527A37A-7910-4B6A-B1B3-196E458F6AAA}">
      <dsp:nvSpPr>
        <dsp:cNvPr id="0" name=""/>
        <dsp:cNvSpPr/>
      </dsp:nvSpPr>
      <dsp:spPr>
        <a:xfrm>
          <a:off x="6387043" y="545785"/>
          <a:ext cx="1986657" cy="11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Vitamins &amp; Minerals</a:t>
          </a:r>
          <a:endParaRPr lang="en-IN" sz="2000" b="1" kern="1200" dirty="0"/>
        </a:p>
      </dsp:txBody>
      <dsp:txXfrm>
        <a:off x="6387043" y="545785"/>
        <a:ext cx="1986657" cy="780996"/>
      </dsp:txXfrm>
    </dsp:sp>
    <dsp:sp modelId="{4E1A0701-274A-48F2-97B9-C0EAE05E7C30}">
      <dsp:nvSpPr>
        <dsp:cNvPr id="0" name=""/>
        <dsp:cNvSpPr/>
      </dsp:nvSpPr>
      <dsp:spPr>
        <a:xfrm>
          <a:off x="6793949" y="1326782"/>
          <a:ext cx="1986657" cy="3240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They are source of magnesium and zinc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R. differens is a good source of </a:t>
          </a:r>
          <a:r>
            <a:rPr lang="el-GR" sz="2000" kern="1200" dirty="0" smtClean="0"/>
            <a:t>α</a:t>
          </a:r>
          <a:r>
            <a:rPr lang="en-US" sz="2000" kern="1200" dirty="0" smtClean="0"/>
            <a:t>- tocopherol,  riboflavin and folic acid  </a:t>
          </a:r>
          <a:endParaRPr lang="en-IN" sz="2000" kern="1200" dirty="0"/>
        </a:p>
      </dsp:txBody>
      <dsp:txXfrm>
        <a:off x="6793949" y="1326782"/>
        <a:ext cx="1986657" cy="3240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EF32F-B034-400D-AC00-5CCC68B1A9C3}">
      <dsp:nvSpPr>
        <dsp:cNvPr id="0" name=""/>
        <dsp:cNvSpPr/>
      </dsp:nvSpPr>
      <dsp:spPr>
        <a:xfrm>
          <a:off x="0" y="187949"/>
          <a:ext cx="2745304" cy="231096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Conocephalus discolor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0" y="187949"/>
        <a:ext cx="2745304" cy="2310964"/>
      </dsp:txXfrm>
    </dsp:sp>
    <dsp:sp modelId="{D200F6B6-02DA-4072-9403-4FEE92376F87}">
      <dsp:nvSpPr>
        <dsp:cNvPr id="0" name=""/>
        <dsp:cNvSpPr/>
      </dsp:nvSpPr>
      <dsp:spPr>
        <a:xfrm>
          <a:off x="3019835" y="187949"/>
          <a:ext cx="2745304" cy="231096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Chorthippus </a:t>
          </a:r>
          <a:r>
            <a:rPr lang="en-US" sz="2400" b="1" kern="1200" dirty="0" err="1" smtClean="0">
              <a:solidFill>
                <a:schemeClr val="tx1"/>
              </a:solidFill>
            </a:rPr>
            <a:t>parallelus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3019835" y="187949"/>
        <a:ext cx="2745304" cy="2310964"/>
      </dsp:txXfrm>
    </dsp:sp>
    <dsp:sp modelId="{543BB10F-AA6E-4928-BCCF-B59218E05A90}">
      <dsp:nvSpPr>
        <dsp:cNvPr id="0" name=""/>
        <dsp:cNvSpPr/>
      </dsp:nvSpPr>
      <dsp:spPr>
        <a:xfrm>
          <a:off x="6039670" y="187949"/>
          <a:ext cx="2745304" cy="231096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Chorthippus </a:t>
          </a:r>
          <a:r>
            <a:rPr lang="en-US" sz="2400" b="1" kern="1200" dirty="0" err="1" smtClean="0">
              <a:solidFill>
                <a:schemeClr val="tx1"/>
              </a:solidFill>
            </a:rPr>
            <a:t>brunneus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6039670" y="187949"/>
        <a:ext cx="2745304" cy="2310964"/>
      </dsp:txXfrm>
    </dsp:sp>
    <dsp:sp modelId="{4C23E788-4AED-4E62-A32E-2EB5D6F04172}">
      <dsp:nvSpPr>
        <dsp:cNvPr id="0" name=""/>
        <dsp:cNvSpPr/>
      </dsp:nvSpPr>
      <dsp:spPr>
        <a:xfrm>
          <a:off x="1509917" y="2773445"/>
          <a:ext cx="2745304" cy="2310964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Chorthippus </a:t>
          </a:r>
          <a:r>
            <a:rPr lang="en-US" sz="2400" b="1" kern="1200" dirty="0" err="1" smtClean="0">
              <a:solidFill>
                <a:schemeClr val="tx1"/>
              </a:solidFill>
            </a:rPr>
            <a:t>biguttulus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1509917" y="2773445"/>
        <a:ext cx="2745304" cy="2310964"/>
      </dsp:txXfrm>
    </dsp:sp>
    <dsp:sp modelId="{67A0CBDB-6508-41BD-8359-29D0F7165056}">
      <dsp:nvSpPr>
        <dsp:cNvPr id="0" name=""/>
        <dsp:cNvSpPr/>
      </dsp:nvSpPr>
      <dsp:spPr>
        <a:xfrm>
          <a:off x="4529753" y="2773445"/>
          <a:ext cx="2745304" cy="2310964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Tettigonia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viridissima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4529753" y="2773445"/>
        <a:ext cx="2745304" cy="23109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9E8AD-6D41-4EA3-9653-3691D4D54300}">
      <dsp:nvSpPr>
        <dsp:cNvPr id="0" name=""/>
        <dsp:cNvSpPr/>
      </dsp:nvSpPr>
      <dsp:spPr>
        <a:xfrm rot="16200000">
          <a:off x="928216" y="-928216"/>
          <a:ext cx="2536056" cy="4392488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About 80 species of grasshoppers are consumed worldwide, which not only serve as an important source of proteins &amp; fats but also minor components such as vitamins and minerals.</a:t>
          </a:r>
          <a:endParaRPr lang="en-IN" sz="1600" b="1" kern="1200" dirty="0">
            <a:solidFill>
              <a:schemeClr val="tx1"/>
            </a:solidFill>
          </a:endParaRPr>
        </a:p>
      </dsp:txBody>
      <dsp:txXfrm rot="16200000">
        <a:off x="1245222" y="-1245222"/>
        <a:ext cx="1902042" cy="4392488"/>
      </dsp:txXfrm>
    </dsp:sp>
    <dsp:sp modelId="{27ACE24C-4B63-44D5-852B-D09E57473BAD}">
      <dsp:nvSpPr>
        <dsp:cNvPr id="0" name=""/>
        <dsp:cNvSpPr/>
      </dsp:nvSpPr>
      <dsp:spPr>
        <a:xfrm>
          <a:off x="4392488" y="0"/>
          <a:ext cx="4392488" cy="2536056"/>
        </a:xfrm>
        <a:prstGeom prst="round1Rect">
          <a:avLst/>
        </a:prstGeom>
        <a:solidFill>
          <a:schemeClr val="accent1">
            <a:shade val="50000"/>
            <a:hueOff val="102444"/>
            <a:satOff val="427"/>
            <a:lumOff val="196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Apart from being nutritionally superior to most conventional meats their production results in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-lower emission of greenhouse gases &amp; ammonia,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-risk of zoonotic infections in humans is much lower,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-water requirement for production is much less and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-have higher feed conversion ratio. </a:t>
          </a:r>
          <a:endParaRPr lang="en-IN" sz="1600" b="1" kern="1200" dirty="0">
            <a:solidFill>
              <a:schemeClr val="tx1"/>
            </a:solidFill>
          </a:endParaRPr>
        </a:p>
      </dsp:txBody>
      <dsp:txXfrm>
        <a:off x="4392488" y="0"/>
        <a:ext cx="4392488" cy="1902042"/>
      </dsp:txXfrm>
    </dsp:sp>
    <dsp:sp modelId="{0B8ADF6E-AA7E-4ACD-8527-9830C86A5CF0}">
      <dsp:nvSpPr>
        <dsp:cNvPr id="0" name=""/>
        <dsp:cNvSpPr/>
      </dsp:nvSpPr>
      <dsp:spPr>
        <a:xfrm rot="10800000">
          <a:off x="0" y="2536056"/>
          <a:ext cx="4392488" cy="2536056"/>
        </a:xfrm>
        <a:prstGeom prst="round1Rect">
          <a:avLst/>
        </a:prstGeom>
        <a:solidFill>
          <a:schemeClr val="accent1">
            <a:shade val="50000"/>
            <a:hueOff val="204888"/>
            <a:satOff val="855"/>
            <a:lumOff val="392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Lab rearing of grasshopper can be done to produce considerable amount of biomass enough for human consumption.</a:t>
          </a:r>
          <a:endParaRPr lang="en-IN" sz="1600" b="1" kern="1200" dirty="0">
            <a:solidFill>
              <a:schemeClr val="tx1"/>
            </a:solidFill>
          </a:endParaRPr>
        </a:p>
      </dsp:txBody>
      <dsp:txXfrm rot="10800000">
        <a:off x="0" y="3170069"/>
        <a:ext cx="4392488" cy="1902042"/>
      </dsp:txXfrm>
    </dsp:sp>
    <dsp:sp modelId="{D82F65CE-7128-416B-923E-05C2E2BA45F3}">
      <dsp:nvSpPr>
        <dsp:cNvPr id="0" name=""/>
        <dsp:cNvSpPr/>
      </dsp:nvSpPr>
      <dsp:spPr>
        <a:xfrm rot="5400000">
          <a:off x="5320704" y="1607839"/>
          <a:ext cx="2536056" cy="4392488"/>
        </a:xfrm>
        <a:prstGeom prst="round1Rect">
          <a:avLst/>
        </a:prstGeom>
        <a:solidFill>
          <a:schemeClr val="accent1">
            <a:shade val="50000"/>
            <a:hueOff val="102444"/>
            <a:satOff val="427"/>
            <a:lumOff val="196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The two edible grasshopper species Conocephalus discolour and Chorthippus parallelus have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-13.0% &amp; 7.0% fat content and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-78.4 % &amp; 77.8% proteins content respectively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>
              <a:solidFill>
                <a:schemeClr val="tx1"/>
              </a:solidFill>
            </a:rPr>
            <a:t>(on dry weight)</a:t>
          </a:r>
          <a:endParaRPr lang="en-IN" sz="1600" b="1" kern="1200" dirty="0">
            <a:solidFill>
              <a:schemeClr val="tx1"/>
            </a:solidFill>
          </a:endParaRPr>
        </a:p>
      </dsp:txBody>
      <dsp:txXfrm rot="5400000">
        <a:off x="5637711" y="1924846"/>
        <a:ext cx="1902042" cy="4392488"/>
      </dsp:txXfrm>
    </dsp:sp>
    <dsp:sp modelId="{C79D1C6E-C009-4D51-9975-FEB545B7CE75}">
      <dsp:nvSpPr>
        <dsp:cNvPr id="0" name=""/>
        <dsp:cNvSpPr/>
      </dsp:nvSpPr>
      <dsp:spPr>
        <a:xfrm>
          <a:off x="1728189" y="1903753"/>
          <a:ext cx="2635492" cy="126802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300" kern="1200" dirty="0">
            <a:solidFill>
              <a:schemeClr val="tx1"/>
            </a:solidFill>
          </a:endParaRPr>
        </a:p>
      </dsp:txBody>
      <dsp:txXfrm>
        <a:off x="1728189" y="1903753"/>
        <a:ext cx="2635492" cy="1268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F4B261-A31A-4E73-B270-D12A40F90243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9741E2-C8EB-40CB-B496-5F76819C6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search</a:t>
            </a:r>
            <a:r>
              <a:rPr lang="en-US" baseline="0" dirty="0" smtClean="0"/>
              <a:t> of alternate sources of proteins, humans explored various organisms like algae, reptiles, amphibians, rodents, </a:t>
            </a:r>
            <a:r>
              <a:rPr lang="en-US" baseline="0" dirty="0" err="1" smtClean="0"/>
              <a:t>molluscs</a:t>
            </a:r>
            <a:r>
              <a:rPr lang="en-US" baseline="0" dirty="0" smtClean="0"/>
              <a:t>, insects, etc. In this presentation we will see how insects particularly grasshoppers can enhance food security.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741E2-C8EB-40CB-B496-5F76819C6F8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primary consumers? They have a ability to derive all the nutrients they require from autotrophs and no other external requirement.</a:t>
            </a:r>
          </a:p>
          <a:p>
            <a:r>
              <a:rPr lang="en-US" baseline="0" dirty="0" err="1" smtClean="0"/>
              <a:t>Univoltines</a:t>
            </a:r>
            <a:r>
              <a:rPr lang="en-US" baseline="0" dirty="0" smtClean="0"/>
              <a:t>- Those species which produce only one set of eggs in a year. They usually give eggs in the beginning of winters and there eggs hibernate and this is how they survive winters. Most of the </a:t>
            </a:r>
            <a:r>
              <a:rPr lang="en-US" baseline="0" dirty="0" err="1" smtClean="0"/>
              <a:t>multivoltines</a:t>
            </a:r>
            <a:r>
              <a:rPr lang="en-US" baseline="0" dirty="0" smtClean="0"/>
              <a:t> cant survive in extreme cold climate.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741E2-C8EB-40CB-B496-5F76819C6F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333375" y="0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535" y="5578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375" y="77829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7B48-0634-43E4-A3BE-B49507982500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5D29-438F-4C44-8D3F-58299795E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9882-AD95-4375-8B19-8092E91E3B4D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C8BC-ABED-43E0-9665-D08124CC61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4F48-27F0-465F-A79C-10D55CB27C78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D851-B4F4-49BA-AB3D-5E1838CA7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2CEE-33F1-48A0-94EC-CC7EA8FA0328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E54B-19BB-448C-9210-A5A68DCD49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FBE2-51A7-47FE-9780-4B4E3CE1DEBD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5A07-6D43-4BAE-A421-9542C4C75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E4EF-F98B-47BB-B989-66470271675D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375A-C8F9-4B50-963F-E1C3C62BA5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9A3E-3E42-4052-9D5A-D2E06CA4C71D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8FC5-5609-43E7-B5A2-9CE60559C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E448-1526-4DC1-9AE0-D217F6F1949A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A521-F630-4894-A837-B7CC5B765A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0D70-5684-4DFE-9871-E5F80CD7CBC2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E15E-773D-4287-B3D4-21E95016F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8099-907F-4523-95BC-2802327531A8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D502-63FD-4608-827D-E66C26EDB4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0263-C328-46E2-A08C-0994EBC9A876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8216-0959-47D5-B5FB-0091F4A3F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7DAE2-3543-44ED-B229-D22E60FCF9C6}" type="datetimeFigureOut">
              <a:rPr lang="en-GB"/>
              <a:pPr>
                <a:defRPr/>
              </a:pPr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F80B0-8714-4135-9EDA-5295F6DF3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1538" y="0"/>
            <a:ext cx="19224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95325" y="1340768"/>
            <a:ext cx="7772400" cy="396044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Grasshoppers: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dirty="0" smtClean="0"/>
              <a:t>Food Security &amp; Nutrition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568952" cy="1440160"/>
          </a:xfrm>
        </p:spPr>
        <p:txBody>
          <a:bodyPr/>
          <a:lstStyle/>
          <a:p>
            <a:r>
              <a:rPr lang="en-US" sz="2000" b="1" u="sng" dirty="0" smtClean="0">
                <a:solidFill>
                  <a:schemeClr val="tx1"/>
                </a:solidFill>
              </a:rPr>
              <a:t>Aman Paul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</a:rPr>
              <a:t>, Sabine Danthine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</a:rPr>
              <a:t>, Michel Frederich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Roel</a:t>
            </a:r>
            <a:r>
              <a:rPr lang="en-US" sz="2000" b="1" dirty="0" smtClean="0">
                <a:solidFill>
                  <a:schemeClr val="tx1"/>
                </a:solidFill>
              </a:rPr>
              <a:t> Uyttenbroeck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</a:rPr>
              <a:t> &amp; Frederic Francis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1</a:t>
            </a:r>
            <a:endParaRPr lang="en-IN" sz="2000" b="1" dirty="0" smtClean="0">
              <a:solidFill>
                <a:schemeClr val="tx1"/>
              </a:solidFill>
            </a:endParaRPr>
          </a:p>
          <a:p>
            <a:r>
              <a:rPr lang="en-US" sz="1800" b="1" baseline="30000" dirty="0" smtClean="0"/>
              <a:t>1</a:t>
            </a:r>
            <a:r>
              <a:rPr lang="en-US" sz="1800" b="1" dirty="0" smtClean="0"/>
              <a:t>Gembloux Agro-Bio Tech (Belgium)</a:t>
            </a:r>
            <a:endParaRPr lang="en-IN" sz="1800" b="1" dirty="0" smtClean="0"/>
          </a:p>
          <a:p>
            <a:r>
              <a:rPr lang="en-US" sz="1800" b="1" baseline="30000" dirty="0" smtClean="0"/>
              <a:t>2</a:t>
            </a:r>
            <a:r>
              <a:rPr lang="en-US" sz="1800" b="1" dirty="0" smtClean="0"/>
              <a:t>Department of Pharmacy, University of Liege (Belgium)</a:t>
            </a:r>
            <a:endParaRPr lang="en-IN" sz="1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44624"/>
            <a:ext cx="1361256" cy="1296144"/>
          </a:xfrm>
          <a:prstGeom prst="rect">
            <a:avLst/>
          </a:prstGeom>
        </p:spPr>
      </p:pic>
      <p:pic>
        <p:nvPicPr>
          <p:cNvPr id="5" name="Picture 4" descr="entity_logo_logoULg_coul_texte_cadre_3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1008112" cy="13407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-27384"/>
            <a:ext cx="8964488" cy="135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IN" sz="2000" b="1" dirty="0" smtClean="0">
                <a:solidFill>
                  <a:schemeClr val="bg1"/>
                </a:solidFill>
                <a:latin typeface="Arial" charset="0"/>
                <a:ea typeface="+mj-ea"/>
              </a:rPr>
              <a:t>International Conference  </a:t>
            </a:r>
          </a:p>
          <a:p>
            <a:pPr lvl="0" algn="ctr" eaLnBrk="0" hangingPunct="0"/>
            <a:r>
              <a:rPr lang="en-IN" sz="2000" b="1" dirty="0" smtClean="0">
                <a:solidFill>
                  <a:schemeClr val="bg1"/>
                </a:solidFill>
                <a:latin typeface="Arial" charset="0"/>
                <a:ea typeface="+mj-ea"/>
              </a:rPr>
              <a:t>on </a:t>
            </a:r>
          </a:p>
          <a:p>
            <a:pPr lvl="0" algn="ctr" eaLnBrk="0" hangingPunct="0"/>
            <a:r>
              <a:rPr lang="en-IN" sz="2000" b="1" dirty="0" smtClean="0">
                <a:solidFill>
                  <a:schemeClr val="bg1"/>
                </a:solidFill>
                <a:latin typeface="Arial" charset="0"/>
                <a:ea typeface="+mj-ea"/>
              </a:rPr>
              <a:t>Food Technology : Impact on </a:t>
            </a:r>
          </a:p>
          <a:p>
            <a:pPr lvl="0" algn="ctr" eaLnBrk="0" hangingPunct="0"/>
            <a:r>
              <a:rPr lang="en-IN" sz="2000" b="1" dirty="0" smtClean="0">
                <a:solidFill>
                  <a:schemeClr val="bg1"/>
                </a:solidFill>
                <a:latin typeface="Arial" charset="0"/>
                <a:ea typeface="+mj-ea"/>
              </a:rPr>
              <a:t>Nutrition and Health  ( ICFIN-2013)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Conclusion</a:t>
            </a:r>
            <a:endParaRPr lang="en-IN" sz="44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1597248"/>
          <a:ext cx="8784976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916144"/>
            <a:ext cx="6675120" cy="267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Concept- Entomophagy</a:t>
            </a:r>
          </a:p>
          <a:p>
            <a:r>
              <a:rPr lang="en-US" dirty="0" smtClean="0"/>
              <a:t>Eating Grasshoppers</a:t>
            </a:r>
          </a:p>
          <a:p>
            <a:r>
              <a:rPr lang="en-US" dirty="0" smtClean="0"/>
              <a:t>Multifarious Aspects</a:t>
            </a:r>
          </a:p>
          <a:p>
            <a:r>
              <a:rPr lang="en-US" dirty="0" smtClean="0"/>
              <a:t>Edible Species of Grasshoppers in Belgium</a:t>
            </a:r>
          </a:p>
          <a:p>
            <a:r>
              <a:rPr lang="en-US" dirty="0" smtClean="0"/>
              <a:t>Lab Rearing of Grasshoppers</a:t>
            </a:r>
          </a:p>
          <a:p>
            <a:r>
              <a:rPr lang="en-US" dirty="0" smtClean="0"/>
              <a:t>Protein &amp; Fat Content of Lab Reared Species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Entomophagy</a:t>
            </a:r>
            <a:endParaRPr lang="en-IN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484784"/>
          <a:ext cx="8991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Eating Grasshoppers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600200"/>
            <a:ext cx="8641655" cy="2116832"/>
          </a:xfrm>
        </p:spPr>
        <p:txBody>
          <a:bodyPr/>
          <a:lstStyle/>
          <a:p>
            <a:pPr algn="just"/>
            <a:r>
              <a:rPr lang="en-US" sz="2000" dirty="0" smtClean="0"/>
              <a:t>About 80 species of grasshoppers are edible and consumed worldwide</a:t>
            </a:r>
          </a:p>
          <a:p>
            <a:pPr algn="just"/>
            <a:r>
              <a:rPr lang="en-US" sz="2000" dirty="0" smtClean="0"/>
              <a:t>They have lots of qualities: most important being primary consumers, </a:t>
            </a:r>
            <a:r>
              <a:rPr lang="en-US" sz="2000" dirty="0" err="1" smtClean="0"/>
              <a:t>univoltines</a:t>
            </a:r>
            <a:r>
              <a:rPr lang="en-US" sz="2000" dirty="0" smtClean="0"/>
              <a:t>, constitute enormous biomass, etc.</a:t>
            </a:r>
          </a:p>
          <a:p>
            <a:pPr algn="just"/>
            <a:r>
              <a:rPr lang="en-US" sz="2000" dirty="0" smtClean="0"/>
              <a:t>They not only serve as an important source of proteins and lipids but also some minor components like vitamins and minerals</a:t>
            </a:r>
          </a:p>
          <a:p>
            <a:pPr algn="just"/>
            <a:r>
              <a:rPr lang="en-US" sz="2000" dirty="0" smtClean="0"/>
              <a:t>Average nutrient composition of grasshoppers is shown below: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67544" y="3645024"/>
          <a:ext cx="7992888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Eating Grasshoppers (Continued…)</a:t>
            </a:r>
            <a:endParaRPr lang="en-IN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Multifarious Aspects</a:t>
            </a:r>
            <a:endParaRPr lang="en-IN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496" y="1700808"/>
            <a:ext cx="9073008" cy="4968552"/>
            <a:chOff x="35496" y="1700808"/>
            <a:chExt cx="9073008" cy="4968552"/>
          </a:xfrm>
        </p:grpSpPr>
        <p:grpSp>
          <p:nvGrpSpPr>
            <p:cNvPr id="19" name="Group 18"/>
            <p:cNvGrpSpPr/>
            <p:nvPr/>
          </p:nvGrpSpPr>
          <p:grpSpPr>
            <a:xfrm>
              <a:off x="35496" y="1700808"/>
              <a:ext cx="9073008" cy="4968552"/>
              <a:chOff x="35496" y="1700808"/>
              <a:chExt cx="9073008" cy="496855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5496" y="1700808"/>
                <a:ext cx="9073008" cy="4968552"/>
                <a:chOff x="35496" y="1700808"/>
                <a:chExt cx="9073008" cy="4968552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5496" y="1700808"/>
                  <a:ext cx="9073008" cy="4968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07504" y="1844824"/>
                  <a:ext cx="2880000" cy="230425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7504" y="4221088"/>
                  <a:ext cx="2880000" cy="230425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131840" y="1844824"/>
                  <a:ext cx="2880000" cy="230425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131840" y="4221088"/>
                  <a:ext cx="2880000" cy="230425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56176" y="1844824"/>
                  <a:ext cx="2880000" cy="230425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56176" y="4221088"/>
                  <a:ext cx="2880000" cy="230425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179512" y="1988840"/>
                <a:ext cx="2736304" cy="360040"/>
              </a:xfrm>
              <a:prstGeom prst="roundRect">
                <a:avLst/>
              </a:prstGeom>
              <a:solidFill>
                <a:srgbClr val="FFC000"/>
              </a:solidFill>
              <a:ln w="190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Nutrition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203848" y="1988840"/>
                <a:ext cx="2736304" cy="360040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Environment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228184" y="1988840"/>
                <a:ext cx="2736304" cy="360040"/>
              </a:xfrm>
              <a:prstGeom prst="roundRect">
                <a:avLst/>
              </a:prstGeom>
              <a:solidFill>
                <a:srgbClr val="7030A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Zoonotic Infection</a:t>
                </a:r>
                <a:endParaRPr lang="en-IN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79512" y="4365104"/>
                <a:ext cx="2736304" cy="36004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Water Requirement</a:t>
                </a:r>
                <a:endParaRPr lang="en-IN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203848" y="4365104"/>
                <a:ext cx="2736304" cy="360040"/>
              </a:xfrm>
              <a:prstGeom prst="roundRect">
                <a:avLst/>
              </a:prstGeom>
              <a:solidFill>
                <a:srgbClr val="00206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Feed Conversion Ratio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228184" y="4365104"/>
                <a:ext cx="2736304" cy="360040"/>
              </a:xfrm>
              <a:prstGeom prst="round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% Edibility</a:t>
                </a:r>
                <a:endParaRPr lang="en-IN" b="1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79512" y="2492896"/>
              <a:ext cx="2736304" cy="151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/>
              <a:endParaRPr lang="en-US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03848" y="2492896"/>
              <a:ext cx="2736304" cy="151216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28184" y="2492896"/>
              <a:ext cx="2736304" cy="151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9512" y="4869160"/>
              <a:ext cx="2736304" cy="1512168"/>
            </a:xfrm>
            <a:prstGeom prst="rect">
              <a:avLst/>
            </a:prstGeom>
            <a:blipFill>
              <a:blip r:embed="rId4" cstate="print">
                <a:lum bright="-43000" contrast="40000"/>
              </a:blip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03848" y="4869160"/>
              <a:ext cx="2736304" cy="151216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28184" y="4869160"/>
              <a:ext cx="2736304" cy="151216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7" name="Oval 26"/>
          <p:cNvSpPr/>
          <p:nvPr/>
        </p:nvSpPr>
        <p:spPr>
          <a:xfrm>
            <a:off x="3635896" y="2708920"/>
            <a:ext cx="2232248" cy="108012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House Gas Production</a:t>
            </a:r>
            <a:endParaRPr lang="en-IN" dirty="0"/>
          </a:p>
        </p:txBody>
      </p:sp>
      <p:sp>
        <p:nvSpPr>
          <p:cNvPr id="28" name="Down Arrow 27"/>
          <p:cNvSpPr/>
          <p:nvPr/>
        </p:nvSpPr>
        <p:spPr>
          <a:xfrm>
            <a:off x="3203848" y="2564904"/>
            <a:ext cx="720080" cy="136815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Multiply 28"/>
          <p:cNvSpPr/>
          <p:nvPr/>
        </p:nvSpPr>
        <p:spPr>
          <a:xfrm>
            <a:off x="6732240" y="2564904"/>
            <a:ext cx="1512168" cy="1512168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ounded Rectangle 33"/>
          <p:cNvSpPr/>
          <p:nvPr/>
        </p:nvSpPr>
        <p:spPr>
          <a:xfrm>
            <a:off x="3275856" y="5013176"/>
            <a:ext cx="792088" cy="288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5856" y="5013176"/>
            <a:ext cx="2592288" cy="28803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Crickets (1.7)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75856" y="5517232"/>
            <a:ext cx="1440160" cy="288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5856" y="5517232"/>
            <a:ext cx="2592288" cy="2880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Poultry (2.5)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75856" y="6021288"/>
            <a:ext cx="2520280" cy="288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75856" y="6021288"/>
            <a:ext cx="2592288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Beef (10)</a:t>
            </a:r>
            <a:endParaRPr lang="en-IN" b="1" dirty="0">
              <a:solidFill>
                <a:schemeClr val="tx1"/>
              </a:solidFill>
            </a:endParaRPr>
          </a:p>
        </p:txBody>
      </p:sp>
      <p:graphicFrame>
        <p:nvGraphicFramePr>
          <p:cNvPr id="37" name="Chart 36"/>
          <p:cNvGraphicFramePr/>
          <p:nvPr/>
        </p:nvGraphicFramePr>
        <p:xfrm>
          <a:off x="5868144" y="5085184"/>
          <a:ext cx="158417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Chart 37"/>
          <p:cNvGraphicFramePr/>
          <p:nvPr/>
        </p:nvGraphicFramePr>
        <p:xfrm>
          <a:off x="6804248" y="5085184"/>
          <a:ext cx="158417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/>
          <p:nvPr/>
        </p:nvGraphicFramePr>
        <p:xfrm>
          <a:off x="7740352" y="5085184"/>
          <a:ext cx="158417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39"/>
          <p:cNvSpPr/>
          <p:nvPr/>
        </p:nvSpPr>
        <p:spPr>
          <a:xfrm>
            <a:off x="6300192" y="4941168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Crickets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36296" y="4941168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Poultry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72400" y="4941168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Beef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300192" y="5517232"/>
            <a:ext cx="72008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80%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236296" y="5517232"/>
            <a:ext cx="72008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55%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172400" y="5517232"/>
            <a:ext cx="72008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40%</a:t>
            </a:r>
            <a:endParaRPr lang="en-IN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Edible Species of Grasshoppers in Belgium</a:t>
            </a:r>
            <a:endParaRPr lang="en-IN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1541016"/>
          <a:ext cx="878497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 Rearing of Grasshoppers</a:t>
            </a:r>
            <a:endParaRPr lang="en-IN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2420888"/>
            <a:ext cx="4176464" cy="25202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520" y="1556792"/>
            <a:ext cx="41764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Parameters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2420888"/>
            <a:ext cx="41764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Temperature</a:t>
            </a:r>
            <a:r>
              <a:rPr lang="en-US" sz="2000" b="1" smtClean="0">
                <a:solidFill>
                  <a:schemeClr val="bg1"/>
                </a:solidFill>
              </a:rPr>
              <a:t>: </a:t>
            </a:r>
            <a:r>
              <a:rPr lang="en-US" sz="2000" b="1" smtClean="0">
                <a:solidFill>
                  <a:schemeClr val="bg1"/>
                </a:solidFill>
              </a:rPr>
              <a:t>28°C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3284984"/>
            <a:ext cx="41764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Humidity: 65%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1556792"/>
            <a:ext cx="4176464" cy="720080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Light: 12L-12D light hours (100 W bulb)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6016" y="4365104"/>
            <a:ext cx="417646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Collection of Egg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5157192"/>
            <a:ext cx="4176464" cy="14847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Storage of eggs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The eggs are stored in two phases: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Four weeks at 30°C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16 weeks at 5°C</a:t>
            </a:r>
          </a:p>
          <a:p>
            <a:pPr marL="342900" indent="-342900"/>
            <a:r>
              <a:rPr lang="en-US" sz="1600" b="1" dirty="0" smtClean="0">
                <a:solidFill>
                  <a:schemeClr val="tx1"/>
                </a:solidFill>
              </a:rPr>
              <a:t>	Then the eggs are again brought at room temperature for hatching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520" y="5157192"/>
            <a:ext cx="4176464" cy="1484784"/>
            <a:chOff x="323528" y="5157192"/>
            <a:chExt cx="4176464" cy="1484784"/>
          </a:xfrm>
        </p:grpSpPr>
        <p:sp>
          <p:nvSpPr>
            <p:cNvPr id="13" name="Rectangle 12"/>
            <p:cNvSpPr/>
            <p:nvPr/>
          </p:nvSpPr>
          <p:spPr>
            <a:xfrm>
              <a:off x="323528" y="5157192"/>
              <a:ext cx="4176464" cy="148478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1043608" y="5661248"/>
              <a:ext cx="792088" cy="792088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1043608" y="5949280"/>
              <a:ext cx="792088" cy="504056"/>
            </a:xfrm>
            <a:prstGeom prst="flowChartMagneticDisk">
              <a:avLst/>
            </a:prstGeom>
            <a:solidFill>
              <a:srgbClr val="CC6600"/>
            </a:solidFill>
            <a:ln>
              <a:solidFill>
                <a:srgbClr val="99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544" y="5229200"/>
              <a:ext cx="1800200" cy="2880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For Laying Eggs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771800" y="6021288"/>
              <a:ext cx="1368152" cy="504056"/>
            </a:xfrm>
            <a:prstGeom prst="ellipse">
              <a:avLst/>
            </a:prstGeom>
            <a:solidFill>
              <a:srgbClr val="CC66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771800" y="5661248"/>
              <a:ext cx="1368152" cy="504056"/>
              <a:chOff x="2771800" y="5877272"/>
              <a:chExt cx="1368152" cy="504056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771800" y="5877272"/>
                <a:ext cx="1368152" cy="504056"/>
              </a:xfrm>
              <a:prstGeom prst="ellipse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059832" y="5949280"/>
                <a:ext cx="288032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31840" y="6101680"/>
                <a:ext cx="288032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419872" y="6021288"/>
                <a:ext cx="288032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483768" y="5229200"/>
              <a:ext cx="1800200" cy="2880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Sieving</a:t>
              </a:r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0609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Protein &amp; Fat Content of Lab Reared Species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2123728" y="1484784"/>
            <a:ext cx="3384376" cy="5184576"/>
            <a:chOff x="467544" y="1268760"/>
            <a:chExt cx="3384376" cy="5184576"/>
          </a:xfrm>
        </p:grpSpPr>
        <p:sp>
          <p:nvSpPr>
            <p:cNvPr id="4" name="Rectangle 3"/>
            <p:cNvSpPr/>
            <p:nvPr/>
          </p:nvSpPr>
          <p:spPr>
            <a:xfrm>
              <a:off x="467544" y="1268760"/>
              <a:ext cx="3384376" cy="51845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Lipid Content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3568" y="2276872"/>
              <a:ext cx="2952328" cy="1512168"/>
              <a:chOff x="683568" y="2276872"/>
              <a:chExt cx="2952328" cy="1512168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683568" y="2276872"/>
                <a:ext cx="2952328" cy="57606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7.00% (Dry Weight)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83568" y="3212976"/>
                <a:ext cx="2952328" cy="57606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13.07% (Dry Weight)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15"/>
          <p:cNvGrpSpPr/>
          <p:nvPr/>
        </p:nvGrpSpPr>
        <p:grpSpPr>
          <a:xfrm>
            <a:off x="5580112" y="1484784"/>
            <a:ext cx="3384376" cy="5184576"/>
            <a:chOff x="5292080" y="1268760"/>
            <a:chExt cx="3384376" cy="5184576"/>
          </a:xfrm>
        </p:grpSpPr>
        <p:sp>
          <p:nvSpPr>
            <p:cNvPr id="11" name="Rectangle 10"/>
            <p:cNvSpPr/>
            <p:nvPr/>
          </p:nvSpPr>
          <p:spPr>
            <a:xfrm>
              <a:off x="5292080" y="1268760"/>
              <a:ext cx="3384376" cy="51845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Protein Content 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(Dumas Method)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08104" y="2276872"/>
              <a:ext cx="2952328" cy="1512168"/>
              <a:chOff x="5508104" y="2276872"/>
              <a:chExt cx="2952328" cy="151216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508104" y="2276872"/>
                <a:ext cx="2952328" cy="576064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77.80% (Dry Weight)</a:t>
                </a:r>
                <a:endParaRPr lang="en-US" sz="24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508104" y="3212976"/>
                <a:ext cx="2952328" cy="576064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78.41% (Dry Weight)</a:t>
                </a:r>
                <a:endParaRPr lang="en-US" sz="2400" b="1" dirty="0"/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1225022"/>
              </p:ext>
            </p:extLst>
          </p:nvPr>
        </p:nvGraphicFramePr>
        <p:xfrm>
          <a:off x="5796136" y="4293095"/>
          <a:ext cx="2952328" cy="22016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6164"/>
                <a:gridCol w="1476164"/>
              </a:tblGrid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Product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Protein</a:t>
                      </a:r>
                      <a:r>
                        <a:rPr lang="en-US" sz="2000" baseline="0" dirty="0" smtClean="0"/>
                        <a:t> %</a:t>
                      </a:r>
                      <a:endParaRPr lang="en-US" sz="2000" dirty="0"/>
                    </a:p>
                  </a:txBody>
                  <a:tcPr anchor="ctr"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Milk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3.15</a:t>
                      </a:r>
                      <a:endParaRPr lang="en-US" sz="1600" dirty="0"/>
                    </a:p>
                  </a:txBody>
                  <a:tcPr/>
                </a:tc>
              </a:tr>
              <a:tr h="3363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Whole Egg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12.56</a:t>
                      </a:r>
                      <a:endParaRPr lang="en-US" sz="1600" dirty="0"/>
                    </a:p>
                  </a:txBody>
                  <a:tcPr/>
                </a:tc>
              </a:tr>
              <a:tr h="3374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Beef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23.07</a:t>
                      </a:r>
                      <a:endParaRPr lang="en-US" sz="1600" dirty="0"/>
                    </a:p>
                  </a:txBody>
                  <a:tcPr/>
                </a:tc>
              </a:tr>
              <a:tr h="3298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Cooked Salmon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25.44</a:t>
                      </a:r>
                      <a:endParaRPr lang="en-US" sz="1600" dirty="0"/>
                    </a:p>
                  </a:txBody>
                  <a:tcPr/>
                </a:tc>
              </a:tr>
              <a:tr h="3298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Chicken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28.04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956376" y="5013176"/>
            <a:ext cx="792088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Source</a:t>
            </a:r>
          </a:p>
          <a:p>
            <a:pPr algn="ctr"/>
            <a:r>
              <a:rPr lang="en-US" b="1" dirty="0" smtClean="0"/>
              <a:t>USFDA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179512" y="2348880"/>
            <a:ext cx="1872208" cy="8640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Chorthippus </a:t>
            </a:r>
            <a:r>
              <a:rPr lang="en-US" sz="2000" b="1" dirty="0" err="1" smtClean="0">
                <a:solidFill>
                  <a:schemeClr val="bg1"/>
                </a:solidFill>
              </a:rPr>
              <a:t>parallelus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284984"/>
            <a:ext cx="1872208" cy="8640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Conocephalus discolor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9752" y="4293096"/>
            <a:ext cx="2952328" cy="22322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Method: </a:t>
            </a:r>
            <a:r>
              <a:rPr lang="en-US" sz="2400" dirty="0" smtClean="0"/>
              <a:t>Lipid extraction was done by a cold extraction technique using 2:1 chloroform/methanol as solvent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2" name="Picture 21" descr="digika_grasshopper_perspec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085184"/>
            <a:ext cx="1688976" cy="11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0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8BB76E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686</Words>
  <Application>Microsoft Office PowerPoint</Application>
  <PresentationFormat>On-screen Show (4:3)</PresentationFormat>
  <Paragraphs>119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Grasshoppers:       Food Security &amp; Nutrition</vt:lpstr>
      <vt:lpstr>Contents</vt:lpstr>
      <vt:lpstr>Entomophagy</vt:lpstr>
      <vt:lpstr>Eating Grasshoppers</vt:lpstr>
      <vt:lpstr>Eating Grasshoppers (Continued…)</vt:lpstr>
      <vt:lpstr>Multifarious Aspects</vt:lpstr>
      <vt:lpstr>Edible Species of Grasshoppers in Belgium</vt:lpstr>
      <vt:lpstr>Lab Rearing of Grasshoppers</vt:lpstr>
      <vt:lpstr>Protein &amp; Fat Content of Lab Reared Species</vt:lpstr>
      <vt:lpstr>Conclusion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grasshopper PowerPoint Presentation</dc:title>
  <dc:creator>jontypearce</dc:creator>
  <cp:lastModifiedBy>aman</cp:lastModifiedBy>
  <cp:revision>76</cp:revision>
  <dcterms:created xsi:type="dcterms:W3CDTF">2011-07-11T11:56:50Z</dcterms:created>
  <dcterms:modified xsi:type="dcterms:W3CDTF">2013-12-10T02:42:05Z</dcterms:modified>
</cp:coreProperties>
</file>