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5" r:id="rId3"/>
    <p:sldId id="270" r:id="rId4"/>
    <p:sldId id="275" r:id="rId5"/>
    <p:sldId id="280" r:id="rId6"/>
    <p:sldId id="257" r:id="rId7"/>
    <p:sldId id="259" r:id="rId8"/>
    <p:sldId id="276" r:id="rId9"/>
    <p:sldId id="277" r:id="rId10"/>
    <p:sldId id="266" r:id="rId11"/>
    <p:sldId id="274" r:id="rId12"/>
    <p:sldId id="260" r:id="rId13"/>
    <p:sldId id="267" r:id="rId14"/>
    <p:sldId id="261" r:id="rId15"/>
    <p:sldId id="268" r:id="rId16"/>
    <p:sldId id="262" r:id="rId17"/>
    <p:sldId id="263" r:id="rId18"/>
    <p:sldId id="273" r:id="rId19"/>
    <p:sldId id="281" r:id="rId20"/>
    <p:sldId id="282" r:id="rId21"/>
    <p:sldId id="271" r:id="rId22"/>
    <p:sldId id="264" r:id="rId23"/>
    <p:sldId id="278" r:id="rId24"/>
    <p:sldId id="272" r:id="rId25"/>
    <p:sldId id="279" r:id="rId26"/>
    <p:sldId id="283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824" y="-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D65B9-3363-4322-BCED-D87E2556E0F9}" type="datetimeFigureOut">
              <a:rPr lang="fr-FR" smtClean="0"/>
              <a:pPr/>
              <a:t>21/10/2013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E0076-52ED-47DC-9026-C9998F9157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D65B9-3363-4322-BCED-D87E2556E0F9}" type="datetimeFigureOut">
              <a:rPr lang="fr-FR" smtClean="0"/>
              <a:pPr/>
              <a:t>21/10/2013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E0076-52ED-47DC-9026-C9998F9157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D65B9-3363-4322-BCED-D87E2556E0F9}" type="datetimeFigureOut">
              <a:rPr lang="fr-FR" smtClean="0"/>
              <a:pPr/>
              <a:t>21/10/2013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E0076-52ED-47DC-9026-C9998F9157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D65B9-3363-4322-BCED-D87E2556E0F9}" type="datetimeFigureOut">
              <a:rPr lang="fr-FR" smtClean="0"/>
              <a:pPr/>
              <a:t>21/10/2013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E0076-52ED-47DC-9026-C9998F9157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D65B9-3363-4322-BCED-D87E2556E0F9}" type="datetimeFigureOut">
              <a:rPr lang="fr-FR" smtClean="0"/>
              <a:pPr/>
              <a:t>21/10/2013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E0076-52ED-47DC-9026-C9998F9157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D65B9-3363-4322-BCED-D87E2556E0F9}" type="datetimeFigureOut">
              <a:rPr lang="fr-FR" smtClean="0"/>
              <a:pPr/>
              <a:t>21/10/2013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E0076-52ED-47DC-9026-C9998F9157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D65B9-3363-4322-BCED-D87E2556E0F9}" type="datetimeFigureOut">
              <a:rPr lang="fr-FR" smtClean="0"/>
              <a:pPr/>
              <a:t>21/10/2013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E0076-52ED-47DC-9026-C9998F9157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D65B9-3363-4322-BCED-D87E2556E0F9}" type="datetimeFigureOut">
              <a:rPr lang="fr-FR" smtClean="0"/>
              <a:pPr/>
              <a:t>21/10/2013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E0076-52ED-47DC-9026-C9998F9157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D65B9-3363-4322-BCED-D87E2556E0F9}" type="datetimeFigureOut">
              <a:rPr lang="fr-FR" smtClean="0"/>
              <a:pPr/>
              <a:t>21/10/2013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E0076-52ED-47DC-9026-C9998F9157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D65B9-3363-4322-BCED-D87E2556E0F9}" type="datetimeFigureOut">
              <a:rPr lang="fr-FR" smtClean="0"/>
              <a:pPr/>
              <a:t>21/10/2013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E0076-52ED-47DC-9026-C9998F9157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D65B9-3363-4322-BCED-D87E2556E0F9}" type="datetimeFigureOut">
              <a:rPr lang="fr-FR" smtClean="0"/>
              <a:pPr/>
              <a:t>21/10/2013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E0076-52ED-47DC-9026-C9998F9157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D65B9-3363-4322-BCED-D87E2556E0F9}" type="datetimeFigureOut">
              <a:rPr lang="fr-FR" smtClean="0"/>
              <a:pPr/>
              <a:t>21/10/2013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E0076-52ED-47DC-9026-C9998F91574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26" Type="http://schemas.openxmlformats.org/officeDocument/2006/relationships/image" Target="../media/image52.png"/><Relationship Id="rId3" Type="http://schemas.openxmlformats.org/officeDocument/2006/relationships/image" Target="../media/image6.jpeg"/><Relationship Id="rId21" Type="http://schemas.openxmlformats.org/officeDocument/2006/relationships/image" Target="../media/image47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5" Type="http://schemas.openxmlformats.org/officeDocument/2006/relationships/image" Target="../media/image51.png"/><Relationship Id="rId2" Type="http://schemas.openxmlformats.org/officeDocument/2006/relationships/image" Target="../media/image5.png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29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24" Type="http://schemas.openxmlformats.org/officeDocument/2006/relationships/image" Target="../media/image50.png"/><Relationship Id="rId5" Type="http://schemas.openxmlformats.org/officeDocument/2006/relationships/image" Target="../media/image31.jpeg"/><Relationship Id="rId15" Type="http://schemas.openxmlformats.org/officeDocument/2006/relationships/image" Target="../media/image41.png"/><Relationship Id="rId23" Type="http://schemas.openxmlformats.org/officeDocument/2006/relationships/image" Target="../media/image49.png"/><Relationship Id="rId28" Type="http://schemas.openxmlformats.org/officeDocument/2006/relationships/image" Target="../media/image54.jpe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1.jpe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8.png"/><Relationship Id="rId27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jpeg"/><Relationship Id="rId7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4348" y="2500306"/>
            <a:ext cx="7772400" cy="1470025"/>
          </a:xfrm>
        </p:spPr>
        <p:txBody>
          <a:bodyPr>
            <a:noAutofit/>
          </a:bodyPr>
          <a:lstStyle/>
          <a:p>
            <a:r>
              <a:rPr lang="fr-BE" sz="5400" b="1" dirty="0" smtClean="0">
                <a:latin typeface="Times New Roman" pitchFamily="18" charset="0"/>
                <a:cs typeface="Times New Roman" pitchFamily="18" charset="0"/>
              </a:rPr>
              <a:t>Présentation des projets </a:t>
            </a:r>
            <a:r>
              <a:rPr lang="fr-BE" sz="5400" b="1" dirty="0" err="1" smtClean="0">
                <a:latin typeface="Times New Roman" pitchFamily="18" charset="0"/>
                <a:cs typeface="Times New Roman" pitchFamily="18" charset="0"/>
              </a:rPr>
              <a:t>Interreg</a:t>
            </a:r>
            <a:r>
              <a:rPr lang="fr-BE" sz="5400" b="1" dirty="0" smtClean="0">
                <a:latin typeface="Times New Roman" pitchFamily="18" charset="0"/>
                <a:cs typeface="Times New Roman" pitchFamily="18" charset="0"/>
              </a:rPr>
              <a:t> IVB BIOREFINE et RENEW</a:t>
            </a:r>
            <a:endParaRPr lang="fr-FR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14414" y="4500570"/>
            <a:ext cx="6786610" cy="2000264"/>
          </a:xfrm>
        </p:spPr>
        <p:txBody>
          <a:bodyPr>
            <a:normAutofit fontScale="92500" lnSpcReduction="20000"/>
          </a:bodyPr>
          <a:lstStyle/>
          <a:p>
            <a:r>
              <a:rPr lang="fr-BE" b="1" dirty="0" smtClean="0">
                <a:solidFill>
                  <a:schemeClr val="tx1"/>
                </a:solidFill>
              </a:rPr>
              <a:t>Centre Wallon de Biologie Industrielle</a:t>
            </a:r>
          </a:p>
          <a:p>
            <a:r>
              <a:rPr lang="fr-BE" sz="2000" dirty="0" smtClean="0">
                <a:solidFill>
                  <a:schemeClr val="tx1"/>
                </a:solidFill>
              </a:rPr>
              <a:t>Cédric </a:t>
            </a:r>
            <a:r>
              <a:rPr lang="fr-BE" sz="2000" dirty="0" err="1" smtClean="0">
                <a:solidFill>
                  <a:schemeClr val="tx1"/>
                </a:solidFill>
              </a:rPr>
              <a:t>Tarayre</a:t>
            </a:r>
            <a:endParaRPr lang="fr-BE" sz="2000" dirty="0" smtClean="0">
              <a:solidFill>
                <a:schemeClr val="tx1"/>
              </a:solidFill>
            </a:endParaRPr>
          </a:p>
          <a:p>
            <a:r>
              <a:rPr lang="fr-BE" sz="2000" dirty="0" smtClean="0">
                <a:solidFill>
                  <a:schemeClr val="tx1"/>
                </a:solidFill>
              </a:rPr>
              <a:t>Frank </a:t>
            </a:r>
            <a:r>
              <a:rPr lang="fr-BE" sz="2000" dirty="0" err="1" smtClean="0">
                <a:solidFill>
                  <a:schemeClr val="tx1"/>
                </a:solidFill>
              </a:rPr>
              <a:t>Delvigne</a:t>
            </a:r>
            <a:endParaRPr lang="fr-BE" sz="2000" dirty="0" smtClean="0">
              <a:solidFill>
                <a:schemeClr val="tx1"/>
              </a:solidFill>
            </a:endParaRPr>
          </a:p>
          <a:p>
            <a:r>
              <a:rPr lang="fr-BE" sz="2000" dirty="0" smtClean="0">
                <a:solidFill>
                  <a:schemeClr val="tx1"/>
                </a:solidFill>
              </a:rPr>
              <a:t>Jacqueline </a:t>
            </a:r>
            <a:r>
              <a:rPr lang="fr-BE" sz="2000" dirty="0" err="1" smtClean="0">
                <a:solidFill>
                  <a:schemeClr val="tx1"/>
                </a:solidFill>
              </a:rPr>
              <a:t>Destain</a:t>
            </a:r>
            <a:endParaRPr lang="fr-BE" sz="2000" dirty="0" smtClean="0">
              <a:solidFill>
                <a:schemeClr val="tx1"/>
              </a:solidFill>
            </a:endParaRPr>
          </a:p>
          <a:p>
            <a:r>
              <a:rPr lang="fr-BE" sz="2000" dirty="0" smtClean="0">
                <a:solidFill>
                  <a:schemeClr val="tx1"/>
                </a:solidFill>
              </a:rPr>
              <a:t>Marina </a:t>
            </a:r>
            <a:r>
              <a:rPr lang="fr-BE" sz="2000" dirty="0" err="1" smtClean="0">
                <a:solidFill>
                  <a:schemeClr val="tx1"/>
                </a:solidFill>
              </a:rPr>
              <a:t>Chanet</a:t>
            </a:r>
            <a:endParaRPr lang="fr-BE" sz="2000" dirty="0" smtClean="0">
              <a:solidFill>
                <a:schemeClr val="tx1"/>
              </a:solidFill>
            </a:endParaRPr>
          </a:p>
          <a:p>
            <a:r>
              <a:rPr lang="fr-BE" sz="2000" dirty="0" smtClean="0">
                <a:solidFill>
                  <a:schemeClr val="tx1"/>
                </a:solidFill>
              </a:rPr>
              <a:t>Philippe </a:t>
            </a:r>
            <a:r>
              <a:rPr lang="fr-BE" sz="2000" dirty="0" err="1" smtClean="0">
                <a:solidFill>
                  <a:schemeClr val="tx1"/>
                </a:solidFill>
              </a:rPr>
              <a:t>Thonart</a:t>
            </a:r>
            <a:endParaRPr lang="fr-FR" sz="2000" dirty="0">
              <a:solidFill>
                <a:schemeClr val="tx1"/>
              </a:solidFill>
            </a:endParaRPr>
          </a:p>
        </p:txBody>
      </p:sp>
      <p:pic>
        <p:nvPicPr>
          <p:cNvPr id="24578" name="Picture 2" descr="http://www.nweurope.eu/images/site/logos/IVB/logo_INTERREG_IVB_cmy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88640"/>
            <a:ext cx="1428760" cy="1765732"/>
          </a:xfrm>
          <a:prstGeom prst="rect">
            <a:avLst/>
          </a:prstGeom>
          <a:noFill/>
        </p:spPr>
      </p:pic>
      <p:pic>
        <p:nvPicPr>
          <p:cNvPr id="16386" name="Picture 2" descr="http://www.phythema.ulg.ac.be/Pictures/logo_UL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32656"/>
            <a:ext cx="1763688" cy="1286336"/>
          </a:xfrm>
          <a:prstGeom prst="rect">
            <a:avLst/>
          </a:prstGeom>
          <a:noFill/>
        </p:spPr>
      </p:pic>
      <p:pic>
        <p:nvPicPr>
          <p:cNvPr id="16388" name="Picture 4" descr="http://www.ulg.ac.be/upload/docs/image/gif/2013-03/logogxab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692696"/>
            <a:ext cx="2448272" cy="8103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i="1" dirty="0" smtClean="0">
                <a:latin typeface="Times New Roman" pitchFamily="18" charset="0"/>
                <a:cs typeface="Times New Roman" pitchFamily="18" charset="0"/>
              </a:rPr>
              <a:t>Boues de STEP en RW</a:t>
            </a:r>
            <a:endParaRPr lang="fr-FR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7164288" y="0"/>
            <a:ext cx="1979712" cy="501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Projet BIOREFINE</a:t>
            </a: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http://www.gembloux.ulg.ac.be/pt/image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53336"/>
            <a:ext cx="1546995" cy="404664"/>
          </a:xfrm>
          <a:prstGeom prst="rect">
            <a:avLst/>
          </a:prstGeom>
          <a:noFill/>
        </p:spPr>
      </p:pic>
      <p:pic>
        <p:nvPicPr>
          <p:cNvPr id="6" name="Picture 2" descr="http://www.nweurope.eu/images/site/logos/IVB/logo_INTERREG_IVB_cmy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2" y="6013212"/>
            <a:ext cx="683568" cy="844787"/>
          </a:xfrm>
          <a:prstGeom prst="rect">
            <a:avLst/>
          </a:prstGeom>
          <a:noFill/>
        </p:spPr>
      </p:pic>
      <p:pic>
        <p:nvPicPr>
          <p:cNvPr id="11267" name="Picture 3" descr="C:\Users\Tarayre\Desktop\beu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268760"/>
            <a:ext cx="7200800" cy="510260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491880" y="6453336"/>
            <a:ext cx="180020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dirty="0" smtClean="0">
                <a:solidFill>
                  <a:schemeClr val="tx1"/>
                </a:solidFill>
              </a:rPr>
              <a:t>Référence: SPGE</a:t>
            </a:r>
            <a:endParaRPr lang="fr-BE" sz="1400" dirty="0">
              <a:solidFill>
                <a:schemeClr val="tx1"/>
              </a:solidFill>
            </a:endParaRPr>
          </a:p>
        </p:txBody>
      </p:sp>
      <p:pic>
        <p:nvPicPr>
          <p:cNvPr id="11269" name="Picture 5" descr="http://environnement.wallonie.be/directive_eau/images/logos/spg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5085184"/>
            <a:ext cx="1314450" cy="1047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i="1" dirty="0" smtClean="0">
                <a:latin typeface="Times New Roman" pitchFamily="18" charset="0"/>
                <a:cs typeface="Times New Roman" pitchFamily="18" charset="0"/>
              </a:rPr>
              <a:t>Boues de STEP en RW</a:t>
            </a:r>
            <a:endParaRPr lang="fr-FR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://www.gembloux.ulg.ac.be/pt/image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53336"/>
            <a:ext cx="1546995" cy="404664"/>
          </a:xfrm>
          <a:prstGeom prst="rect">
            <a:avLst/>
          </a:prstGeom>
          <a:noFill/>
        </p:spPr>
      </p:pic>
      <p:pic>
        <p:nvPicPr>
          <p:cNvPr id="6" name="Picture 2" descr="http://www.nweurope.eu/images/site/logos/IVB/logo_INTERREG_IVB_cmy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2" y="6013212"/>
            <a:ext cx="683568" cy="844787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491880" y="6453336"/>
            <a:ext cx="180020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dirty="0" smtClean="0">
                <a:solidFill>
                  <a:schemeClr val="tx1"/>
                </a:solidFill>
              </a:rPr>
              <a:t>Référence: SPGE</a:t>
            </a:r>
            <a:endParaRPr lang="fr-BE" sz="1400" dirty="0">
              <a:solidFill>
                <a:schemeClr val="tx1"/>
              </a:solidFill>
            </a:endParaRPr>
          </a:p>
        </p:txBody>
      </p:sp>
      <p:pic>
        <p:nvPicPr>
          <p:cNvPr id="11269" name="Picture 5" descr="http://environnement.wallonie.be/directive_eau/images/logos/spg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5085184"/>
            <a:ext cx="1314450" cy="1047751"/>
          </a:xfrm>
          <a:prstGeom prst="rect">
            <a:avLst/>
          </a:prstGeom>
          <a:noFill/>
        </p:spPr>
      </p:pic>
      <p:pic>
        <p:nvPicPr>
          <p:cNvPr id="29699" name="Picture 3" descr="C:\Users\Tarayre\Desktop\Breu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1340768"/>
            <a:ext cx="7214054" cy="5112000"/>
          </a:xfrm>
          <a:prstGeom prst="rect">
            <a:avLst/>
          </a:prstGeom>
          <a:noFill/>
        </p:spPr>
      </p:pic>
      <p:pic>
        <p:nvPicPr>
          <p:cNvPr id="11" name="Picture 5" descr="http://environnement.wallonie.be/directive_eau/images/logos/spg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5085184"/>
            <a:ext cx="1314450" cy="1047751"/>
          </a:xfrm>
          <a:prstGeom prst="rect">
            <a:avLst/>
          </a:prstGeom>
          <a:noFill/>
        </p:spPr>
      </p:pic>
      <p:sp>
        <p:nvSpPr>
          <p:cNvPr id="12" name="Titre 1"/>
          <p:cNvSpPr txBox="1">
            <a:spLocks/>
          </p:cNvSpPr>
          <p:nvPr/>
        </p:nvSpPr>
        <p:spPr>
          <a:xfrm>
            <a:off x="7164288" y="0"/>
            <a:ext cx="1979712" cy="501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Projet BIOREFINE</a:t>
            </a: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071538" y="3000372"/>
            <a:ext cx="7020000" cy="1143000"/>
          </a:xfr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fr-BE" sz="36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Digestats</a:t>
            </a:r>
            <a:r>
              <a:rPr lang="fr-BE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de méthanisation</a:t>
            </a:r>
            <a:endParaRPr lang="fr-FR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Flèche droite 6"/>
          <p:cNvSpPr/>
          <p:nvPr/>
        </p:nvSpPr>
        <p:spPr>
          <a:xfrm rot="13771326">
            <a:off x="1680743" y="2196748"/>
            <a:ext cx="714380" cy="428628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algn="ctr">
              <a:spcBef>
                <a:spcPct val="0"/>
              </a:spcBef>
            </a:pPr>
            <a:endParaRPr lang="fr-FR" sz="4400" b="1" i="1" dirty="0" err="1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Flèche droite 7"/>
          <p:cNvSpPr/>
          <p:nvPr/>
        </p:nvSpPr>
        <p:spPr>
          <a:xfrm rot="7822548">
            <a:off x="1751944" y="4482885"/>
            <a:ext cx="714380" cy="428628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algn="ctr">
              <a:spcBef>
                <a:spcPct val="0"/>
              </a:spcBef>
            </a:pPr>
            <a:endParaRPr lang="fr-FR" sz="4400" b="1" i="1" dirty="0" err="1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6200000">
            <a:off x="4214810" y="2071678"/>
            <a:ext cx="714380" cy="428628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algn="ctr">
              <a:spcBef>
                <a:spcPct val="0"/>
              </a:spcBef>
            </a:pPr>
            <a:endParaRPr lang="fr-FR" sz="4400" b="1" i="1" dirty="0" err="1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Flèche droite 9"/>
          <p:cNvSpPr/>
          <p:nvPr/>
        </p:nvSpPr>
        <p:spPr>
          <a:xfrm rot="2857172">
            <a:off x="6614148" y="4551689"/>
            <a:ext cx="714380" cy="428628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algn="ctr">
              <a:spcBef>
                <a:spcPct val="0"/>
              </a:spcBef>
            </a:pPr>
            <a:endParaRPr lang="fr-FR" sz="4400" b="1" i="1" dirty="0" err="1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4282" y="928670"/>
            <a:ext cx="2786082" cy="928694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Eau (constituant principal)</a:t>
            </a:r>
            <a:endParaRPr lang="fr-FR" sz="2400" b="1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3286116" y="357166"/>
            <a:ext cx="2571768" cy="1285884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Matière organique récalcitrante (lignine)</a:t>
            </a:r>
            <a:endParaRPr lang="fr-FR" sz="2400" b="1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9552" y="5085184"/>
            <a:ext cx="2571768" cy="6429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b="1" i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Azote minéralisé</a:t>
            </a:r>
            <a:endParaRPr lang="fr-FR" sz="2400" b="1" i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68144" y="5157192"/>
            <a:ext cx="3071834" cy="64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b="1" i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Phosphore</a:t>
            </a:r>
            <a:endParaRPr lang="fr-FR" sz="2400" b="1" i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Flèche droite 14"/>
          <p:cNvSpPr/>
          <p:nvPr/>
        </p:nvSpPr>
        <p:spPr>
          <a:xfrm rot="18793364">
            <a:off x="6687298" y="2192979"/>
            <a:ext cx="714380" cy="428628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algn="ctr">
              <a:spcBef>
                <a:spcPct val="0"/>
              </a:spcBef>
            </a:pPr>
            <a:endParaRPr lang="fr-FR" sz="4400" b="1" i="1" dirty="0" err="1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43636" y="928670"/>
            <a:ext cx="2786082" cy="9286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b="1" i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Eléments </a:t>
            </a:r>
            <a:r>
              <a:rPr lang="fr-BE" sz="2400" b="1" i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minéraux divers, dont K</a:t>
            </a:r>
            <a:endParaRPr lang="fr-FR" sz="2400" b="1" i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Flèche droite 16"/>
          <p:cNvSpPr/>
          <p:nvPr/>
        </p:nvSpPr>
        <p:spPr>
          <a:xfrm rot="5400000">
            <a:off x="4214810" y="4643446"/>
            <a:ext cx="714380" cy="428628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algn="ctr">
              <a:spcBef>
                <a:spcPct val="0"/>
              </a:spcBef>
            </a:pPr>
            <a:endParaRPr lang="fr-FR" sz="4400" b="1" i="1" dirty="0" err="1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28992" y="5357826"/>
            <a:ext cx="2143140" cy="12858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b="1" i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Eléments-traces</a:t>
            </a:r>
          </a:p>
          <a:p>
            <a:pPr algn="ctr"/>
            <a:r>
              <a:rPr lang="fr-BE" sz="2400" b="1" i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métalliques</a:t>
            </a:r>
            <a:endParaRPr lang="fr-FR" sz="2400" b="1" i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4" descr="http://www.gembloux.ulg.ac.be/pt/image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53336"/>
            <a:ext cx="1546995" cy="404664"/>
          </a:xfrm>
          <a:prstGeom prst="rect">
            <a:avLst/>
          </a:prstGeom>
          <a:noFill/>
        </p:spPr>
      </p:pic>
      <p:pic>
        <p:nvPicPr>
          <p:cNvPr id="21" name="Picture 2" descr="http://www.nweurope.eu/images/site/logos/IVB/logo_INTERREG_IVB_cmy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2" y="6013212"/>
            <a:ext cx="683568" cy="844787"/>
          </a:xfrm>
          <a:prstGeom prst="rect">
            <a:avLst/>
          </a:prstGeom>
          <a:noFill/>
        </p:spPr>
      </p:pic>
      <p:sp>
        <p:nvSpPr>
          <p:cNvPr id="22" name="Titre 1"/>
          <p:cNvSpPr txBox="1">
            <a:spLocks/>
          </p:cNvSpPr>
          <p:nvPr/>
        </p:nvSpPr>
        <p:spPr>
          <a:xfrm>
            <a:off x="7164288" y="0"/>
            <a:ext cx="1979712" cy="501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Projet BIOREFINE</a:t>
            </a: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i="1" dirty="0" err="1" smtClean="0">
                <a:latin typeface="Times New Roman" pitchFamily="18" charset="0"/>
                <a:cs typeface="Times New Roman" pitchFamily="18" charset="0"/>
              </a:rPr>
              <a:t>Digestats</a:t>
            </a:r>
            <a:r>
              <a:rPr lang="fr-BE" b="1" i="1" dirty="0" smtClean="0">
                <a:latin typeface="Times New Roman" pitchFamily="18" charset="0"/>
                <a:cs typeface="Times New Roman" pitchFamily="18" charset="0"/>
              </a:rPr>
              <a:t> de méthanisation</a:t>
            </a:r>
            <a:endParaRPr lang="fr-FR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www.gembloux.ulg.ac.be/pt/image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53336"/>
            <a:ext cx="1546995" cy="404664"/>
          </a:xfrm>
          <a:prstGeom prst="rect">
            <a:avLst/>
          </a:prstGeom>
          <a:noFill/>
        </p:spPr>
      </p:pic>
      <p:pic>
        <p:nvPicPr>
          <p:cNvPr id="5" name="Picture 2" descr="http://www.nweurope.eu/images/site/logos/IVB/logo_INTERREG_IVB_cmy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2" y="6013212"/>
            <a:ext cx="683568" cy="844787"/>
          </a:xfrm>
          <a:prstGeom prst="rect">
            <a:avLst/>
          </a:prstGeom>
          <a:noFill/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7164288" y="0"/>
            <a:ext cx="1979712" cy="501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Projet BIOREFINE</a:t>
            </a: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BE" sz="2400" dirty="0" smtClean="0">
                <a:latin typeface="Times New Roman" pitchFamily="18" charset="0"/>
                <a:cs typeface="Times New Roman" pitchFamily="18" charset="0"/>
              </a:rPr>
              <a:t>Variabilité! La composition du </a:t>
            </a:r>
            <a:r>
              <a:rPr lang="fr-BE" sz="2400" dirty="0" err="1" smtClean="0">
                <a:latin typeface="Times New Roman" pitchFamily="18" charset="0"/>
                <a:cs typeface="Times New Roman" pitchFamily="18" charset="0"/>
              </a:rPr>
              <a:t>digestat</a:t>
            </a:r>
            <a:r>
              <a:rPr lang="fr-BE" sz="2400" dirty="0" smtClean="0">
                <a:latin typeface="Times New Roman" pitchFamily="18" charset="0"/>
                <a:cs typeface="Times New Roman" pitchFamily="18" charset="0"/>
              </a:rPr>
              <a:t> dépend de la matière en entrée dans le </a:t>
            </a:r>
            <a:r>
              <a:rPr lang="fr-BE" sz="2400" dirty="0" err="1" smtClean="0">
                <a:latin typeface="Times New Roman" pitchFamily="18" charset="0"/>
                <a:cs typeface="Times New Roman" pitchFamily="18" charset="0"/>
              </a:rPr>
              <a:t>méthaniseur</a:t>
            </a:r>
            <a:endParaRPr lang="fr-BE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fr-BE" sz="2400" dirty="0" smtClean="0">
                <a:latin typeface="Times New Roman" pitchFamily="18" charset="0"/>
                <a:cs typeface="Times New Roman" pitchFamily="18" charset="0"/>
              </a:rPr>
              <a:t>Domaine public ou privé</a:t>
            </a:r>
          </a:p>
          <a:p>
            <a:pPr>
              <a:buFont typeface="Wingdings" pitchFamily="2" charset="2"/>
              <a:buChar char="Ø"/>
            </a:pPr>
            <a:r>
              <a:rPr lang="fr-BE" sz="2400" dirty="0" smtClean="0">
                <a:latin typeface="Times New Roman" pitchFamily="18" charset="0"/>
                <a:cs typeface="Times New Roman" pitchFamily="18" charset="0"/>
              </a:rPr>
              <a:t>Cas d’un </a:t>
            </a:r>
            <a:r>
              <a:rPr lang="fr-BE" sz="2400" dirty="0" err="1" smtClean="0">
                <a:latin typeface="Times New Roman" pitchFamily="18" charset="0"/>
                <a:cs typeface="Times New Roman" pitchFamily="18" charset="0"/>
              </a:rPr>
              <a:t>digestat</a:t>
            </a:r>
            <a:r>
              <a:rPr lang="fr-BE" sz="2400" dirty="0" smtClean="0">
                <a:latin typeface="Times New Roman" pitchFamily="18" charset="0"/>
                <a:cs typeface="Times New Roman" pitchFamily="18" charset="0"/>
              </a:rPr>
              <a:t> issu d’un mélange 53% effluents bovins (viande), 19% bovins (lait), 7% gazon, 5% </a:t>
            </a:r>
            <a:r>
              <a:rPr lang="fr-BE" sz="2400" dirty="0" err="1" smtClean="0">
                <a:latin typeface="Times New Roman" pitchFamily="18" charset="0"/>
                <a:cs typeface="Times New Roman" pitchFamily="18" charset="0"/>
              </a:rPr>
              <a:t>digestat</a:t>
            </a:r>
            <a:r>
              <a:rPr lang="fr-BE" sz="2400" dirty="0" smtClean="0">
                <a:latin typeface="Times New Roman" pitchFamily="18" charset="0"/>
                <a:cs typeface="Times New Roman" pitchFamily="18" charset="0"/>
              </a:rPr>
              <a:t>, 16% fruits et légumes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1835696" y="3789040"/>
          <a:ext cx="3506702" cy="2752930"/>
        </p:xfrm>
        <a:graphic>
          <a:graphicData uri="http://schemas.openxmlformats.org/drawingml/2006/table">
            <a:tbl>
              <a:tblPr/>
              <a:tblGrid>
                <a:gridCol w="1879523"/>
                <a:gridCol w="1627179"/>
              </a:tblGrid>
              <a:tr h="166168">
                <a:tc>
                  <a:txBody>
                    <a:bodyPr/>
                    <a:lstStyle/>
                    <a:p>
                      <a:pPr algn="ctr" fontAlgn="b"/>
                      <a:r>
                        <a:rPr lang="fr-B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Composant</a:t>
                      </a:r>
                    </a:p>
                  </a:txBody>
                  <a:tcPr marL="6370" marR="6370" marT="63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Valeur</a:t>
                      </a:r>
                      <a:endParaRPr lang="fr-BE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70" marR="6370" marT="6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8676">
                <a:tc>
                  <a:txBody>
                    <a:bodyPr/>
                    <a:lstStyle/>
                    <a:p>
                      <a:pPr algn="l" fontAlgn="b"/>
                      <a:r>
                        <a:rPr lang="fr-BE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pH </a:t>
                      </a:r>
                      <a:r>
                        <a:rPr lang="fr-BE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 l'extrait aqueux</a:t>
                      </a:r>
                    </a:p>
                  </a:txBody>
                  <a:tcPr marL="6370" marR="6370" marT="63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8.24</a:t>
                      </a:r>
                      <a:endParaRPr lang="fr-BE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70" marR="6370" marT="6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58676">
                <a:tc>
                  <a:txBody>
                    <a:bodyPr/>
                    <a:lstStyle/>
                    <a:p>
                      <a:pPr algn="l" fontAlgn="b"/>
                      <a:r>
                        <a:rPr lang="fr-BE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Humidité </a:t>
                      </a:r>
                      <a:r>
                        <a:rPr lang="fr-BE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(%)</a:t>
                      </a:r>
                    </a:p>
                  </a:txBody>
                  <a:tcPr marL="6370" marR="6370" marT="63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81.5</a:t>
                      </a:r>
                      <a:endParaRPr lang="fr-BE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70" marR="6370" marT="6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58676">
                <a:tc>
                  <a:txBody>
                    <a:bodyPr/>
                    <a:lstStyle/>
                    <a:p>
                      <a:pPr algn="l" fontAlgn="b"/>
                      <a:r>
                        <a:rPr lang="fr-BE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fr-BE" sz="10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Carbone</a:t>
                      </a:r>
                      <a:r>
                        <a:rPr lang="fr-BE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organique – g/kg</a:t>
                      </a:r>
                      <a:endParaRPr lang="fr-BE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70" marR="6370" marT="63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6370" marR="6370" marT="6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58676">
                <a:tc>
                  <a:txBody>
                    <a:bodyPr/>
                    <a:lstStyle/>
                    <a:p>
                      <a:pPr algn="l" fontAlgn="b"/>
                      <a:r>
                        <a:rPr lang="fr-BE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N organique –</a:t>
                      </a:r>
                      <a:r>
                        <a:rPr lang="fr-BE" sz="10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g/kg</a:t>
                      </a:r>
                    </a:p>
                    <a:p>
                      <a:pPr algn="l" fontAlgn="b"/>
                      <a:r>
                        <a:rPr lang="fr-BE" sz="10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N total – g/kg</a:t>
                      </a:r>
                      <a:endParaRPr lang="fr-BE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70" marR="6370" marT="63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5.7</a:t>
                      </a:r>
                    </a:p>
                    <a:p>
                      <a:pPr algn="ctr" fontAlgn="b"/>
                      <a:r>
                        <a:rPr lang="fr-BE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7.32</a:t>
                      </a:r>
                      <a:endParaRPr lang="fr-BE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70" marR="6370" marT="6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58676">
                <a:tc>
                  <a:txBody>
                    <a:bodyPr/>
                    <a:lstStyle/>
                    <a:p>
                      <a:pPr algn="l" fontAlgn="b"/>
                      <a:r>
                        <a:rPr lang="fr-BE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Rapport </a:t>
                      </a:r>
                      <a:r>
                        <a:rPr lang="fr-BE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C/N</a:t>
                      </a:r>
                    </a:p>
                  </a:txBody>
                  <a:tcPr marL="6370" marR="6370" marT="63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9.5</a:t>
                      </a:r>
                      <a:endParaRPr lang="fr-BE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70" marR="6370" marT="6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89906">
                <a:tc>
                  <a:txBody>
                    <a:bodyPr/>
                    <a:lstStyle/>
                    <a:p>
                      <a:pPr algn="l" fontAlgn="b"/>
                      <a:r>
                        <a:rPr lang="fr-BE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N-NO</a:t>
                      </a:r>
                      <a:r>
                        <a:rPr lang="fr-BE" sz="1000" b="0" i="0" u="none" strike="noStrike" baseline="-25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r>
                        <a:rPr lang="fr-BE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– mg/kg</a:t>
                      </a:r>
                      <a:endParaRPr lang="fr-BE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70" marR="6370" marT="63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&lt;1</a:t>
                      </a:r>
                      <a:endParaRPr lang="fr-BE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70" marR="6370" marT="6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89906">
                <a:tc>
                  <a:txBody>
                    <a:bodyPr/>
                    <a:lstStyle/>
                    <a:p>
                      <a:pPr algn="l" fontAlgn="b"/>
                      <a:r>
                        <a:rPr lang="fr-BE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N-NH</a:t>
                      </a:r>
                      <a:r>
                        <a:rPr lang="fr-BE" sz="1000" b="0" i="0" u="none" strike="noStrike" baseline="-25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r>
                        <a:rPr lang="fr-BE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–</a:t>
                      </a:r>
                      <a:r>
                        <a:rPr lang="fr-BE" sz="10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g/kg</a:t>
                      </a:r>
                      <a:endParaRPr lang="fr-BE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70" marR="6370" marT="63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1.58</a:t>
                      </a:r>
                      <a:endParaRPr lang="fr-BE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70" marR="6370" marT="6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89906">
                <a:tc>
                  <a:txBody>
                    <a:bodyPr/>
                    <a:lstStyle/>
                    <a:p>
                      <a:pPr algn="l" fontAlgn="b"/>
                      <a:r>
                        <a:rPr lang="fr-BE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N-</a:t>
                      </a:r>
                      <a:r>
                        <a:rPr lang="fr-BE" sz="10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Kjeldahl</a:t>
                      </a:r>
                      <a:r>
                        <a:rPr lang="fr-BE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– g/kg</a:t>
                      </a:r>
                      <a:endParaRPr lang="fr-BE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70" marR="6370" marT="63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7.32</a:t>
                      </a:r>
                      <a:endParaRPr lang="fr-BE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70" marR="6370" marT="6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89906">
                <a:tc>
                  <a:txBody>
                    <a:bodyPr/>
                    <a:lstStyle/>
                    <a:p>
                      <a:pPr algn="l" fontAlgn="b"/>
                      <a:r>
                        <a:rPr lang="fr-BE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Phosphore – g/kg</a:t>
                      </a:r>
                      <a:endParaRPr lang="fr-BE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70" marR="6370" marT="63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4.42</a:t>
                      </a:r>
                      <a:endParaRPr lang="fr-BE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70" marR="6370" marT="6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89906">
                <a:tc>
                  <a:txBody>
                    <a:bodyPr/>
                    <a:lstStyle/>
                    <a:p>
                      <a:pPr algn="l" fontAlgn="b"/>
                      <a:r>
                        <a:rPr lang="fr-BE" sz="10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Potassium – g/kg</a:t>
                      </a:r>
                      <a:endParaRPr lang="fr-BE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70" marR="6370" marT="63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8.4</a:t>
                      </a:r>
                      <a:endParaRPr lang="fr-BE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70" marR="6370" marT="6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89906">
                <a:tc>
                  <a:txBody>
                    <a:bodyPr/>
                    <a:lstStyle/>
                    <a:p>
                      <a:pPr algn="l" fontAlgn="b"/>
                      <a:r>
                        <a:rPr lang="fr-BE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Magnésium – g/kg</a:t>
                      </a:r>
                      <a:endParaRPr lang="fr-BE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70" marR="6370" marT="63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1.86</a:t>
                      </a:r>
                      <a:endParaRPr lang="fr-BE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70" marR="6370" marT="6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89906">
                <a:tc>
                  <a:txBody>
                    <a:bodyPr/>
                    <a:lstStyle/>
                    <a:p>
                      <a:pPr algn="l" fontAlgn="b"/>
                      <a:r>
                        <a:rPr lang="fr-BE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Calcium – g/kg</a:t>
                      </a:r>
                    </a:p>
                    <a:p>
                      <a:pPr algn="l" fontAlgn="b"/>
                      <a:r>
                        <a:rPr lang="fr-BE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Sodium – g/kg</a:t>
                      </a:r>
                      <a:endParaRPr lang="fr-BE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70" marR="6370" marT="63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6.48</a:t>
                      </a:r>
                    </a:p>
                    <a:p>
                      <a:pPr algn="ctr" fontAlgn="b"/>
                      <a:r>
                        <a:rPr lang="fr-BE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  <a:endParaRPr lang="fr-BE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70" marR="6370" marT="6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89906">
                <a:tc>
                  <a:txBody>
                    <a:bodyPr/>
                    <a:lstStyle/>
                    <a:p>
                      <a:pPr algn="l" fontAlgn="b"/>
                      <a:r>
                        <a:rPr lang="fr-BE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Matières minérales – g/kg</a:t>
                      </a:r>
                      <a:endParaRPr lang="fr-BE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70" marR="6370" marT="637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  <a:endParaRPr lang="fr-BE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70" marR="6370" marT="6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5508104" y="4581128"/>
            <a:ext cx="2664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200" dirty="0" smtClean="0"/>
              <a:t>Référence: </a:t>
            </a:r>
            <a:r>
              <a:rPr lang="fr-BE" sz="1200" dirty="0" err="1" smtClean="0"/>
              <a:t>Cambournac</a:t>
            </a:r>
            <a:r>
              <a:rPr lang="fr-BE" sz="1200" dirty="0" smtClean="0"/>
              <a:t> S., Gosset A., Savary P., </a:t>
            </a:r>
            <a:r>
              <a:rPr lang="fr-BE" sz="1200" dirty="0" err="1" smtClean="0"/>
              <a:t>Souchard</a:t>
            </a:r>
            <a:r>
              <a:rPr lang="fr-BE" sz="1200" dirty="0" smtClean="0"/>
              <a:t> A., Weber Q., </a:t>
            </a:r>
            <a:r>
              <a:rPr lang="fr-BE" sz="1200" dirty="0" err="1" smtClean="0"/>
              <a:t>Yvergniaux</a:t>
            </a:r>
            <a:r>
              <a:rPr lang="fr-BE" sz="1200" dirty="0" smtClean="0"/>
              <a:t> G. (2011)</a:t>
            </a:r>
            <a:r>
              <a:rPr lang="en-US" sz="1200" dirty="0" smtClean="0"/>
              <a:t> </a:t>
            </a:r>
            <a:r>
              <a:rPr lang="en-US" sz="1200" dirty="0" err="1" smtClean="0"/>
              <a:t>Méthanisation</a:t>
            </a:r>
            <a:r>
              <a:rPr lang="en-US" sz="1200" dirty="0" smtClean="0"/>
              <a:t>: la </a:t>
            </a:r>
            <a:r>
              <a:rPr lang="en-US" sz="1200" dirty="0" err="1" smtClean="0"/>
              <a:t>valorisation</a:t>
            </a:r>
            <a:r>
              <a:rPr lang="en-US" sz="1200" dirty="0" smtClean="0"/>
              <a:t> du </a:t>
            </a:r>
            <a:r>
              <a:rPr lang="en-US" sz="1200" dirty="0" err="1" smtClean="0"/>
              <a:t>digestat</a:t>
            </a:r>
            <a:r>
              <a:rPr lang="en-US" sz="1200" dirty="0" smtClean="0"/>
              <a:t>. </a:t>
            </a:r>
            <a:r>
              <a:rPr lang="en-US" sz="1200" dirty="0" err="1" smtClean="0"/>
              <a:t>Université</a:t>
            </a:r>
            <a:r>
              <a:rPr lang="en-US" sz="1200" dirty="0" smtClean="0"/>
              <a:t> de Nancy – S² WATT</a:t>
            </a:r>
          </a:p>
          <a:p>
            <a:pPr algn="ctr"/>
            <a:r>
              <a:rPr lang="fr-BE" sz="1200" dirty="0" smtClean="0"/>
              <a:t> </a:t>
            </a:r>
            <a:endParaRPr lang="fr-BE" sz="1200" dirty="0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1187624" y="4653136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1187624" y="5589240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1187624" y="5805264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://www.nweurope.eu/images/site/logos/IVB/logo_INTERREG_IVB_cmy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2" y="6013212"/>
            <a:ext cx="683568" cy="844787"/>
          </a:xfrm>
          <a:prstGeom prst="rect">
            <a:avLst/>
          </a:prstGeom>
          <a:noFill/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043608" y="2924944"/>
            <a:ext cx="7020000" cy="1143000"/>
          </a:xfr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fr-BE" sz="3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Déchets animaux</a:t>
            </a:r>
            <a:endParaRPr lang="fr-FR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Flèche droite 6"/>
          <p:cNvSpPr/>
          <p:nvPr/>
        </p:nvSpPr>
        <p:spPr>
          <a:xfrm rot="13771326">
            <a:off x="1680743" y="2196748"/>
            <a:ext cx="714380" cy="42862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algn="ctr">
              <a:spcBef>
                <a:spcPct val="0"/>
              </a:spcBef>
            </a:pPr>
            <a:endParaRPr lang="fr-FR" sz="4400" b="1" i="1" dirty="0" err="1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Flèche droite 7"/>
          <p:cNvSpPr/>
          <p:nvPr/>
        </p:nvSpPr>
        <p:spPr>
          <a:xfrm rot="7822548">
            <a:off x="1729144" y="4417718"/>
            <a:ext cx="714380" cy="42862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endParaRPr lang="fr-FR" sz="800" b="1" i="1" dirty="0" err="1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6200000">
            <a:off x="4214810" y="2071678"/>
            <a:ext cx="714380" cy="42862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endParaRPr lang="fr-FR" sz="1100" b="1" i="1" dirty="0" err="1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Flèche droite 9"/>
          <p:cNvSpPr/>
          <p:nvPr/>
        </p:nvSpPr>
        <p:spPr>
          <a:xfrm rot="2857172">
            <a:off x="6630109" y="4415084"/>
            <a:ext cx="714380" cy="42862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endParaRPr lang="fr-FR" sz="800" b="1" i="1" dirty="0" err="1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4282" y="928670"/>
            <a:ext cx="2786082" cy="928694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fr-BE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Eau (constituant principal)</a:t>
            </a:r>
            <a:endParaRPr lang="fr-FR" sz="2400" b="1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3286116" y="785794"/>
            <a:ext cx="2571768" cy="857256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Biomasse (bactéries)</a:t>
            </a:r>
            <a:endParaRPr lang="fr-FR" sz="2400" b="1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520" y="5085184"/>
            <a:ext cx="2928958" cy="12858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b="1" i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Azote sous forme d’urée, acide urique, ammoniaque</a:t>
            </a:r>
            <a:endParaRPr lang="fr-FR" sz="2400" b="1" i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44208" y="5085184"/>
            <a:ext cx="1857388" cy="7858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b="1" i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Phosphore</a:t>
            </a:r>
            <a:endParaRPr lang="fr-FR" sz="2400" b="1" i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Flèche droite 14"/>
          <p:cNvSpPr/>
          <p:nvPr/>
        </p:nvSpPr>
        <p:spPr>
          <a:xfrm rot="18793364">
            <a:off x="6687298" y="2192979"/>
            <a:ext cx="714380" cy="42862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ctr">
              <a:spcBef>
                <a:spcPct val="0"/>
              </a:spcBef>
            </a:pPr>
            <a:endParaRPr lang="fr-FR" sz="900" b="1" i="1" dirty="0" err="1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43636" y="571480"/>
            <a:ext cx="2786082" cy="13573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b="1" i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Eléments </a:t>
            </a:r>
            <a:r>
              <a:rPr lang="fr-BE" sz="2400" b="1" i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minéraux divers, dont </a:t>
            </a:r>
            <a:r>
              <a:rPr lang="fr-BE" sz="2400" b="1" i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endParaRPr lang="fr-FR" sz="2400" b="1" i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Flèche droite 16"/>
          <p:cNvSpPr/>
          <p:nvPr/>
        </p:nvSpPr>
        <p:spPr>
          <a:xfrm rot="5400000">
            <a:off x="4357116" y="4507980"/>
            <a:ext cx="714380" cy="42862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endParaRPr lang="fr-FR" sz="800" b="1" i="1" dirty="0" err="1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19872" y="5229200"/>
            <a:ext cx="2571768" cy="12858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b="1" i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Eléments-traces</a:t>
            </a:r>
          </a:p>
          <a:p>
            <a:pPr algn="ctr"/>
            <a:r>
              <a:rPr lang="fr-BE" sz="2400" b="1" i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métalliques</a:t>
            </a:r>
            <a:endParaRPr lang="fr-FR" sz="2400" b="1" i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4" descr="http://www.gembloux.ulg.ac.be/pt/images/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53336"/>
            <a:ext cx="1546995" cy="404664"/>
          </a:xfrm>
          <a:prstGeom prst="rect">
            <a:avLst/>
          </a:prstGeom>
          <a:noFill/>
        </p:spPr>
      </p:pic>
      <p:sp>
        <p:nvSpPr>
          <p:cNvPr id="22" name="Titre 1"/>
          <p:cNvSpPr txBox="1">
            <a:spLocks/>
          </p:cNvSpPr>
          <p:nvPr/>
        </p:nvSpPr>
        <p:spPr>
          <a:xfrm>
            <a:off x="7164288" y="0"/>
            <a:ext cx="1979712" cy="501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Projet BIOREFINE</a:t>
            </a: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i="1" dirty="0" smtClean="0">
                <a:latin typeface="Times New Roman" pitchFamily="18" charset="0"/>
                <a:cs typeface="Times New Roman" pitchFamily="18" charset="0"/>
              </a:rPr>
              <a:t>Déchets animaux</a:t>
            </a:r>
            <a:endParaRPr lang="fr-FR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www.gembloux.ulg.ac.be/pt/image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53336"/>
            <a:ext cx="1546995" cy="404664"/>
          </a:xfrm>
          <a:prstGeom prst="rect">
            <a:avLst/>
          </a:prstGeom>
          <a:noFill/>
        </p:spPr>
      </p:pic>
      <p:pic>
        <p:nvPicPr>
          <p:cNvPr id="5" name="Picture 2" descr="http://www.nweurope.eu/images/site/logos/IVB/logo_INTERREG_IVB_cmy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2" y="6013212"/>
            <a:ext cx="683568" cy="844787"/>
          </a:xfrm>
          <a:prstGeom prst="rect">
            <a:avLst/>
          </a:prstGeom>
          <a:noFill/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7164288" y="0"/>
            <a:ext cx="1979712" cy="501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Projet BIOREFINE</a:t>
            </a: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1475656" y="1916832"/>
          <a:ext cx="6096002" cy="1337697"/>
        </p:xfrm>
        <a:graphic>
          <a:graphicData uri="http://schemas.openxmlformats.org/drawingml/2006/table">
            <a:tbl>
              <a:tblPr/>
              <a:tblGrid>
                <a:gridCol w="1575920"/>
                <a:gridCol w="586389"/>
                <a:gridCol w="806285"/>
                <a:gridCol w="781852"/>
                <a:gridCol w="586389"/>
                <a:gridCol w="586389"/>
                <a:gridCol w="586389"/>
                <a:gridCol w="586389"/>
              </a:tblGrid>
              <a:tr h="229058"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Déchet</a:t>
                      </a:r>
                    </a:p>
                  </a:txBody>
                  <a:tcPr marL="9162" marR="9162" marT="91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MS (%)</a:t>
                      </a:r>
                    </a:p>
                  </a:txBody>
                  <a:tcPr marL="9162" marR="9162" marT="91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 total (kg/t)</a:t>
                      </a:r>
                    </a:p>
                  </a:txBody>
                  <a:tcPr marL="9162" marR="9162" marT="91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N-NH</a:t>
                      </a:r>
                      <a:r>
                        <a:rPr lang="fr-BE" sz="1100" b="1" i="0" u="none" strike="noStrike" baseline="-2500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r>
                        <a:rPr lang="fr-B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(kg/t)</a:t>
                      </a:r>
                    </a:p>
                  </a:txBody>
                  <a:tcPr marL="9162" marR="9162" marT="91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 (kg/t)</a:t>
                      </a:r>
                    </a:p>
                  </a:txBody>
                  <a:tcPr marL="9162" marR="9162" marT="91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 (kg/t)</a:t>
                      </a:r>
                    </a:p>
                  </a:txBody>
                  <a:tcPr marL="9162" marR="9162" marT="91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 (kg/t)</a:t>
                      </a:r>
                    </a:p>
                  </a:txBody>
                  <a:tcPr marL="9162" marR="9162" marT="91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Mg (kg/t)</a:t>
                      </a:r>
                    </a:p>
                  </a:txBody>
                  <a:tcPr marL="9162" marR="9162" marT="91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3246">
                <a:tc>
                  <a:txBody>
                    <a:bodyPr/>
                    <a:lstStyle/>
                    <a:p>
                      <a:pPr algn="l" fontAlgn="b"/>
                      <a:r>
                        <a:rPr lang="fr-BE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Lisier </a:t>
                      </a:r>
                      <a:r>
                        <a:rPr lang="fr-BE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 vaches laitières</a:t>
                      </a:r>
                    </a:p>
                  </a:txBody>
                  <a:tcPr marL="9162" marR="9162" marT="91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162" marR="9162" marT="91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162" marR="9162" marT="91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162" marR="9162" marT="91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</a:t>
                      </a:r>
                    </a:p>
                  </a:txBody>
                  <a:tcPr marL="9162" marR="9162" marT="91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2,9</a:t>
                      </a:r>
                    </a:p>
                  </a:txBody>
                  <a:tcPr marL="9162" marR="9162" marT="91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</a:t>
                      </a:r>
                    </a:p>
                  </a:txBody>
                  <a:tcPr marL="9162" marR="9162" marT="91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</a:t>
                      </a:r>
                    </a:p>
                  </a:txBody>
                  <a:tcPr marL="9162" marR="9162" marT="91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83246">
                <a:tc>
                  <a:txBody>
                    <a:bodyPr/>
                    <a:lstStyle/>
                    <a:p>
                      <a:pPr algn="l" fontAlgn="b"/>
                      <a:r>
                        <a:rPr lang="fr-BE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Lisier </a:t>
                      </a:r>
                      <a:r>
                        <a:rPr lang="fr-BE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 porcs</a:t>
                      </a:r>
                    </a:p>
                  </a:txBody>
                  <a:tcPr marL="9162" marR="9162" marT="91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162" marR="9162" marT="91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162" marR="9162" marT="91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2,5</a:t>
                      </a:r>
                    </a:p>
                  </a:txBody>
                  <a:tcPr marL="9162" marR="9162" marT="91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</a:t>
                      </a:r>
                    </a:p>
                  </a:txBody>
                  <a:tcPr marL="9162" marR="9162" marT="91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2,1</a:t>
                      </a:r>
                    </a:p>
                  </a:txBody>
                  <a:tcPr marL="9162" marR="9162" marT="91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</a:t>
                      </a:r>
                    </a:p>
                  </a:txBody>
                  <a:tcPr marL="9162" marR="9162" marT="91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</a:t>
                      </a:r>
                    </a:p>
                  </a:txBody>
                  <a:tcPr marL="9162" marR="9162" marT="91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83246">
                <a:tc>
                  <a:txBody>
                    <a:bodyPr/>
                    <a:lstStyle/>
                    <a:p>
                      <a:pPr algn="l" fontAlgn="b"/>
                      <a:r>
                        <a:rPr lang="fr-BE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Fumier </a:t>
                      </a:r>
                      <a:r>
                        <a:rPr lang="fr-BE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 poules</a:t>
                      </a:r>
                    </a:p>
                  </a:txBody>
                  <a:tcPr marL="9162" marR="9162" marT="91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162" marR="9162" marT="91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162" marR="9162" marT="91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3,2</a:t>
                      </a:r>
                    </a:p>
                  </a:txBody>
                  <a:tcPr marL="9162" marR="9162" marT="91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5,7</a:t>
                      </a:r>
                    </a:p>
                  </a:txBody>
                  <a:tcPr marL="9162" marR="9162" marT="91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7,5</a:t>
                      </a:r>
                    </a:p>
                  </a:txBody>
                  <a:tcPr marL="9162" marR="9162" marT="91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1,5</a:t>
                      </a:r>
                    </a:p>
                  </a:txBody>
                  <a:tcPr marL="9162" marR="9162" marT="91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1,3</a:t>
                      </a:r>
                    </a:p>
                  </a:txBody>
                  <a:tcPr marL="9162" marR="9162" marT="91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83246">
                <a:tc>
                  <a:txBody>
                    <a:bodyPr/>
                    <a:lstStyle/>
                    <a:p>
                      <a:pPr algn="l" fontAlgn="b"/>
                      <a:r>
                        <a:rPr lang="fr-BE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Litières </a:t>
                      </a:r>
                      <a:r>
                        <a:rPr lang="fr-BE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 volailles</a:t>
                      </a:r>
                    </a:p>
                  </a:txBody>
                  <a:tcPr marL="9162" marR="9162" marT="91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9162" marR="9162" marT="91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162" marR="9162" marT="91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162" marR="9162" marT="91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10,9</a:t>
                      </a:r>
                    </a:p>
                  </a:txBody>
                  <a:tcPr marL="9162" marR="9162" marT="91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162" marR="9162" marT="91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3,3</a:t>
                      </a:r>
                    </a:p>
                  </a:txBody>
                  <a:tcPr marL="9162" marR="9162" marT="91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2,5</a:t>
                      </a:r>
                    </a:p>
                  </a:txBody>
                  <a:tcPr marL="9162" marR="9162" marT="91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83246">
                <a:tc>
                  <a:txBody>
                    <a:bodyPr/>
                    <a:lstStyle/>
                    <a:p>
                      <a:pPr algn="l" fontAlgn="b"/>
                      <a:r>
                        <a:rPr lang="fr-BE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Fumier </a:t>
                      </a:r>
                      <a:r>
                        <a:rPr lang="fr-BE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 vaches</a:t>
                      </a:r>
                    </a:p>
                  </a:txBody>
                  <a:tcPr marL="9162" marR="9162" marT="91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162" marR="9162" marT="91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162" marR="9162" marT="91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</a:t>
                      </a:r>
                    </a:p>
                  </a:txBody>
                  <a:tcPr marL="9162" marR="9162" marT="91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1,5</a:t>
                      </a:r>
                    </a:p>
                  </a:txBody>
                  <a:tcPr marL="9162" marR="9162" marT="91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6,7</a:t>
                      </a:r>
                    </a:p>
                  </a:txBody>
                  <a:tcPr marL="9162" marR="9162" marT="91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</a:t>
                      </a:r>
                    </a:p>
                  </a:txBody>
                  <a:tcPr marL="9162" marR="9162" marT="91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</a:t>
                      </a:r>
                    </a:p>
                  </a:txBody>
                  <a:tcPr marL="9162" marR="9162" marT="91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2409">
                <a:tc>
                  <a:txBody>
                    <a:bodyPr/>
                    <a:lstStyle/>
                    <a:p>
                      <a:pPr algn="l" fontAlgn="b"/>
                      <a:r>
                        <a:rPr lang="fr-BE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Fumier </a:t>
                      </a:r>
                      <a:r>
                        <a:rPr lang="fr-BE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 porcs</a:t>
                      </a:r>
                    </a:p>
                  </a:txBody>
                  <a:tcPr marL="9162" marR="9162" marT="91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162" marR="9162" marT="91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162" marR="9162" marT="91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</a:t>
                      </a:r>
                    </a:p>
                  </a:txBody>
                  <a:tcPr marL="9162" marR="9162" marT="91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3,1</a:t>
                      </a:r>
                    </a:p>
                  </a:txBody>
                  <a:tcPr marL="9162" marR="9162" marT="91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4,2</a:t>
                      </a:r>
                    </a:p>
                  </a:txBody>
                  <a:tcPr marL="9162" marR="9162" marT="91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</a:t>
                      </a:r>
                    </a:p>
                  </a:txBody>
                  <a:tcPr marL="9162" marR="9162" marT="91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</a:t>
                      </a:r>
                    </a:p>
                  </a:txBody>
                  <a:tcPr marL="9162" marR="9162" marT="91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275856" y="4725144"/>
            <a:ext cx="26642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200" dirty="0" smtClean="0"/>
              <a:t>Référence: </a:t>
            </a:r>
            <a:r>
              <a:rPr lang="fr-BE" sz="1200" dirty="0" err="1" smtClean="0"/>
              <a:t>Lukehurst</a:t>
            </a:r>
            <a:r>
              <a:rPr lang="fr-BE" sz="1200" dirty="0" smtClean="0"/>
              <a:t> C.T., Frost P., Al </a:t>
            </a:r>
            <a:r>
              <a:rPr lang="fr-BE" sz="1200" dirty="0" err="1" smtClean="0"/>
              <a:t>Seadi</a:t>
            </a:r>
            <a:r>
              <a:rPr lang="fr-BE" sz="1200" dirty="0" smtClean="0"/>
              <a:t> T. (2010) Utilisation of </a:t>
            </a:r>
            <a:r>
              <a:rPr lang="fr-BE" sz="1200" dirty="0" err="1" smtClean="0"/>
              <a:t>digestate</a:t>
            </a:r>
            <a:r>
              <a:rPr lang="fr-BE" sz="1200" dirty="0" smtClean="0"/>
              <a:t> </a:t>
            </a:r>
            <a:r>
              <a:rPr lang="fr-BE" sz="1200" dirty="0" err="1" smtClean="0"/>
              <a:t>from</a:t>
            </a:r>
            <a:r>
              <a:rPr lang="fr-BE" sz="1200" dirty="0" smtClean="0"/>
              <a:t> </a:t>
            </a:r>
            <a:r>
              <a:rPr lang="fr-BE" sz="1200" dirty="0" err="1" smtClean="0"/>
              <a:t>biogas</a:t>
            </a:r>
            <a:r>
              <a:rPr lang="fr-BE" sz="1200" dirty="0" smtClean="0"/>
              <a:t> plants as </a:t>
            </a:r>
            <a:r>
              <a:rPr lang="fr-BE" sz="1200" dirty="0" err="1" smtClean="0"/>
              <a:t>biofertiliser</a:t>
            </a:r>
            <a:r>
              <a:rPr lang="en-US" sz="1200" dirty="0" smtClean="0"/>
              <a:t>. IEA </a:t>
            </a:r>
            <a:r>
              <a:rPr lang="en-US" sz="1200" dirty="0" err="1" smtClean="0"/>
              <a:t>Bioenergy</a:t>
            </a:r>
            <a:endParaRPr lang="en-US" sz="1200" dirty="0" smtClean="0"/>
          </a:p>
          <a:p>
            <a:pPr algn="ctr"/>
            <a:r>
              <a:rPr lang="fr-BE" sz="1200" dirty="0" smtClean="0"/>
              <a:t> </a:t>
            </a:r>
            <a:endParaRPr lang="fr-BE" sz="1200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611560" y="3645024"/>
          <a:ext cx="7704857" cy="792088"/>
        </p:xfrm>
        <a:graphic>
          <a:graphicData uri="http://schemas.openxmlformats.org/drawingml/2006/table">
            <a:tbl>
              <a:tblPr/>
              <a:tblGrid>
                <a:gridCol w="1202767"/>
                <a:gridCol w="928870"/>
                <a:gridCol w="928870"/>
                <a:gridCol w="928870"/>
                <a:gridCol w="928870"/>
                <a:gridCol w="928870"/>
                <a:gridCol w="928870"/>
                <a:gridCol w="928870"/>
              </a:tblGrid>
              <a:tr h="202852"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Déchet</a:t>
                      </a:r>
                    </a:p>
                  </a:txBody>
                  <a:tcPr marL="7066" marR="7066" marT="70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Zn (mg/kg MS)</a:t>
                      </a:r>
                    </a:p>
                  </a:txBody>
                  <a:tcPr marL="7066" marR="7066" marT="70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 (mg/kg MS)</a:t>
                      </a:r>
                    </a:p>
                  </a:txBody>
                  <a:tcPr marL="7066" marR="7066" marT="70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Ni (mg/kg MS)</a:t>
                      </a:r>
                    </a:p>
                  </a:txBody>
                  <a:tcPr marL="7066" marR="7066" marT="70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Pb (mg/kg MS)</a:t>
                      </a:r>
                    </a:p>
                  </a:txBody>
                  <a:tcPr marL="7066" marR="7066" marT="70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Cr (mg/kg MS)</a:t>
                      </a:r>
                    </a:p>
                  </a:txBody>
                  <a:tcPr marL="7066" marR="7066" marT="70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Cd (mg/kg MS)</a:t>
                      </a:r>
                    </a:p>
                  </a:txBody>
                  <a:tcPr marL="7066" marR="7066" marT="70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Hg (mg/kg MS)</a:t>
                      </a:r>
                    </a:p>
                  </a:txBody>
                  <a:tcPr marL="7066" marR="7066" marT="70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3192">
                <a:tc>
                  <a:txBody>
                    <a:bodyPr/>
                    <a:lstStyle/>
                    <a:p>
                      <a:pPr algn="l" fontAlgn="b"/>
                      <a:r>
                        <a:rPr lang="fr-BE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Lisier </a:t>
                      </a:r>
                      <a:r>
                        <a:rPr lang="fr-BE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 bovins</a:t>
                      </a:r>
                    </a:p>
                  </a:txBody>
                  <a:tcPr marL="7066" marR="7066" marT="70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176</a:t>
                      </a:r>
                    </a:p>
                  </a:txBody>
                  <a:tcPr marL="7066" marR="7066" marT="70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7066" marR="7066" marT="70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5,5</a:t>
                      </a:r>
                    </a:p>
                  </a:txBody>
                  <a:tcPr marL="7066" marR="7066" marT="70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4,79</a:t>
                      </a:r>
                    </a:p>
                  </a:txBody>
                  <a:tcPr marL="7066" marR="7066" marT="70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5,13</a:t>
                      </a:r>
                    </a:p>
                  </a:txBody>
                  <a:tcPr marL="7066" marR="7066" marT="70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</a:t>
                      </a:r>
                    </a:p>
                  </a:txBody>
                  <a:tcPr marL="7066" marR="7066" marT="70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7066" marR="7066" marT="70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93192">
                <a:tc>
                  <a:txBody>
                    <a:bodyPr/>
                    <a:lstStyle/>
                    <a:p>
                      <a:pPr algn="l" fontAlgn="b"/>
                      <a:r>
                        <a:rPr lang="fr-BE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Lisier </a:t>
                      </a:r>
                      <a:r>
                        <a:rPr lang="fr-BE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 porcs</a:t>
                      </a:r>
                    </a:p>
                  </a:txBody>
                  <a:tcPr marL="7066" marR="7066" marT="70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403</a:t>
                      </a:r>
                    </a:p>
                  </a:txBody>
                  <a:tcPr marL="7066" marR="7066" marT="70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364</a:t>
                      </a:r>
                    </a:p>
                  </a:txBody>
                  <a:tcPr marL="7066" marR="7066" marT="70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7,8</a:t>
                      </a:r>
                    </a:p>
                  </a:txBody>
                  <a:tcPr marL="7066" marR="7066" marT="70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&lt;1</a:t>
                      </a:r>
                    </a:p>
                  </a:txBody>
                  <a:tcPr marL="7066" marR="7066" marT="70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2,44</a:t>
                      </a:r>
                    </a:p>
                  </a:txBody>
                  <a:tcPr marL="7066" marR="7066" marT="70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0,3</a:t>
                      </a:r>
                    </a:p>
                  </a:txBody>
                  <a:tcPr marL="7066" marR="7066" marT="70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7066" marR="7066" marT="70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02852">
                <a:tc>
                  <a:txBody>
                    <a:bodyPr/>
                    <a:lstStyle/>
                    <a:p>
                      <a:pPr algn="l" fontAlgn="b"/>
                      <a:r>
                        <a:rPr lang="fr-BE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Litières </a:t>
                      </a:r>
                      <a:r>
                        <a:rPr lang="fr-BE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 volailles</a:t>
                      </a:r>
                    </a:p>
                  </a:txBody>
                  <a:tcPr marL="7066" marR="7066" marT="706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423</a:t>
                      </a:r>
                    </a:p>
                  </a:txBody>
                  <a:tcPr marL="7066" marR="7066" marT="70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65,6</a:t>
                      </a:r>
                    </a:p>
                  </a:txBody>
                  <a:tcPr marL="7066" marR="7066" marT="70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6,1</a:t>
                      </a:r>
                    </a:p>
                  </a:txBody>
                  <a:tcPr marL="7066" marR="7066" marT="70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9,77</a:t>
                      </a:r>
                    </a:p>
                  </a:txBody>
                  <a:tcPr marL="7066" marR="7066" marT="70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4,79</a:t>
                      </a:r>
                    </a:p>
                  </a:txBody>
                  <a:tcPr marL="7066" marR="7066" marT="70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1,03</a:t>
                      </a:r>
                    </a:p>
                  </a:txBody>
                  <a:tcPr marL="7066" marR="7066" marT="70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7066" marR="7066" marT="70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fr-BE" b="1" i="1" dirty="0" smtClean="0">
                <a:latin typeface="Times New Roman" pitchFamily="18" charset="0"/>
                <a:cs typeface="Times New Roman" pitchFamily="18" charset="0"/>
              </a:rPr>
              <a:t>Approche par opérations unitaires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BE" sz="2800" dirty="0" smtClean="0">
                <a:latin typeface="Times New Roman" pitchFamily="18" charset="0"/>
                <a:cs typeface="Times New Roman" pitchFamily="18" charset="0"/>
              </a:rPr>
              <a:t>Combinaison des différentes opérations unitaires du génie chimique et biochimique pour récupérer les nutriments (N, P, K) et les éléments-traces métalliques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85720" y="3000372"/>
            <a:ext cx="1928826" cy="428628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Mélange</a:t>
            </a:r>
            <a:endParaRPr lang="fr-FR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20" y="3500438"/>
            <a:ext cx="1928826" cy="428628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Broyage</a:t>
            </a:r>
            <a:endParaRPr lang="fr-FR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720" y="4000504"/>
            <a:ext cx="1928826" cy="428628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Criblage</a:t>
            </a:r>
            <a:endParaRPr lang="fr-FR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5720" y="4500570"/>
            <a:ext cx="1928826" cy="428628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Agglomération</a:t>
            </a:r>
            <a:endParaRPr lang="fr-FR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5720" y="5000636"/>
            <a:ext cx="1928826" cy="428628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Cristallisation</a:t>
            </a:r>
            <a:endParaRPr lang="fr-FR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5720" y="5500702"/>
            <a:ext cx="1928826" cy="428628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Précipitation</a:t>
            </a:r>
            <a:endParaRPr lang="fr-FR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20" y="6000768"/>
            <a:ext cx="1928826" cy="428628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Réaction</a:t>
            </a:r>
            <a:endParaRPr lang="fr-FR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00298" y="3000372"/>
            <a:ext cx="1928826" cy="428628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Fermentation</a:t>
            </a:r>
            <a:endParaRPr lang="fr-FR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14876" y="4000504"/>
            <a:ext cx="1928826" cy="428628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Sép</a:t>
            </a:r>
            <a:r>
              <a:rPr lang="fr-BE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. magnétique</a:t>
            </a:r>
            <a:endParaRPr lang="fr-FR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14876" y="3500438"/>
            <a:ext cx="1928826" cy="428628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Flottation</a:t>
            </a:r>
            <a:endParaRPr lang="fr-FR" b="1" dirty="0" err="1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14876" y="3000372"/>
            <a:ext cx="1928826" cy="428628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Sédimentation</a:t>
            </a:r>
            <a:endParaRPr lang="fr-FR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00298" y="6000768"/>
            <a:ext cx="1928826" cy="428628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Centrifugation</a:t>
            </a:r>
            <a:endParaRPr lang="fr-FR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00298" y="5500702"/>
            <a:ext cx="1928826" cy="428628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Extraction S/L</a:t>
            </a:r>
            <a:endParaRPr lang="fr-FR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00298" y="5000636"/>
            <a:ext cx="1928826" cy="428628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Echange d’ions</a:t>
            </a:r>
            <a:endParaRPr lang="fr-FR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00298" y="4500570"/>
            <a:ext cx="1928826" cy="428628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Extraction L/L</a:t>
            </a:r>
            <a:endParaRPr lang="fr-FR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00298" y="4000504"/>
            <a:ext cx="1928826" cy="428628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Osmose inverse</a:t>
            </a:r>
            <a:endParaRPr lang="fr-FR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00298" y="3500438"/>
            <a:ext cx="1928826" cy="428628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Filtration</a:t>
            </a:r>
            <a:endParaRPr lang="fr-FR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14876" y="4500570"/>
            <a:ext cx="1928826" cy="428628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Pervaporation</a:t>
            </a:r>
            <a:endParaRPr lang="fr-FR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14876" y="5000636"/>
            <a:ext cx="1928826" cy="428628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Dépoussiérage</a:t>
            </a:r>
            <a:endParaRPr lang="fr-FR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714876" y="5500702"/>
            <a:ext cx="1928826" cy="428628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Adsorption</a:t>
            </a:r>
            <a:endParaRPr lang="fr-FR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714876" y="6000768"/>
            <a:ext cx="1928826" cy="428628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Absorption</a:t>
            </a:r>
            <a:endParaRPr lang="fr-FR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929454" y="3000372"/>
            <a:ext cx="1928826" cy="428628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Distillation</a:t>
            </a:r>
            <a:endParaRPr lang="fr-FR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929454" y="3500438"/>
            <a:ext cx="1928826" cy="428628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Evaporation</a:t>
            </a:r>
            <a:endParaRPr lang="fr-FR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929454" y="4000504"/>
            <a:ext cx="1928826" cy="428628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Séchage</a:t>
            </a:r>
            <a:endParaRPr lang="fr-FR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929454" y="4500570"/>
            <a:ext cx="1928826" cy="428628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Fluidisation</a:t>
            </a:r>
            <a:endParaRPr lang="fr-FR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929454" y="5000636"/>
            <a:ext cx="1928826" cy="428628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Condensation</a:t>
            </a:r>
            <a:endParaRPr lang="fr-FR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929454" y="5500702"/>
            <a:ext cx="1928826" cy="428628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Sublimation</a:t>
            </a:r>
            <a:endParaRPr lang="fr-FR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Connecteur droit 32"/>
          <p:cNvCxnSpPr>
            <a:stCxn id="4" idx="3"/>
            <a:endCxn id="11" idx="1"/>
          </p:cNvCxnSpPr>
          <p:nvPr/>
        </p:nvCxnSpPr>
        <p:spPr>
          <a:xfrm>
            <a:off x="2214546" y="3214686"/>
            <a:ext cx="285752" cy="1588"/>
          </a:xfrm>
          <a:prstGeom prst="line">
            <a:avLst/>
          </a:prstGeom>
          <a:ln w="508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4429124" y="3214686"/>
            <a:ext cx="285752" cy="1588"/>
          </a:xfrm>
          <a:prstGeom prst="line">
            <a:avLst/>
          </a:prstGeom>
          <a:ln w="508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2214546" y="6215082"/>
            <a:ext cx="285752" cy="1588"/>
          </a:xfrm>
          <a:prstGeom prst="line">
            <a:avLst/>
          </a:prstGeom>
          <a:ln w="508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2214546" y="5715016"/>
            <a:ext cx="285752" cy="1588"/>
          </a:xfrm>
          <a:prstGeom prst="line">
            <a:avLst/>
          </a:prstGeom>
          <a:ln w="508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2214546" y="4214818"/>
            <a:ext cx="285752" cy="1588"/>
          </a:xfrm>
          <a:prstGeom prst="line">
            <a:avLst/>
          </a:prstGeom>
          <a:ln w="508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2214546" y="5214950"/>
            <a:ext cx="285752" cy="1588"/>
          </a:xfrm>
          <a:prstGeom prst="line">
            <a:avLst/>
          </a:prstGeom>
          <a:ln w="508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2214546" y="4714884"/>
            <a:ext cx="285752" cy="1588"/>
          </a:xfrm>
          <a:prstGeom prst="line">
            <a:avLst/>
          </a:prstGeom>
          <a:ln w="508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2214546" y="3714752"/>
            <a:ext cx="285752" cy="1588"/>
          </a:xfrm>
          <a:prstGeom prst="line">
            <a:avLst/>
          </a:prstGeom>
          <a:ln w="508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6643702" y="3714752"/>
            <a:ext cx="285752" cy="1588"/>
          </a:xfrm>
          <a:prstGeom prst="line">
            <a:avLst/>
          </a:prstGeom>
          <a:ln w="508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6643702" y="3214686"/>
            <a:ext cx="285752" cy="1588"/>
          </a:xfrm>
          <a:prstGeom prst="line">
            <a:avLst/>
          </a:prstGeom>
          <a:ln w="508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4429124" y="6215082"/>
            <a:ext cx="285752" cy="1588"/>
          </a:xfrm>
          <a:prstGeom prst="line">
            <a:avLst/>
          </a:prstGeom>
          <a:ln w="508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>
            <a:off x="4429124" y="5715016"/>
            <a:ext cx="285752" cy="1588"/>
          </a:xfrm>
          <a:prstGeom prst="line">
            <a:avLst/>
          </a:prstGeom>
          <a:ln w="508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>
            <a:off x="4429124" y="5214950"/>
            <a:ext cx="285752" cy="1588"/>
          </a:xfrm>
          <a:prstGeom prst="line">
            <a:avLst/>
          </a:prstGeom>
          <a:ln w="508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4429124" y="4714884"/>
            <a:ext cx="285752" cy="1588"/>
          </a:xfrm>
          <a:prstGeom prst="line">
            <a:avLst/>
          </a:prstGeom>
          <a:ln w="508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4429124" y="4214818"/>
            <a:ext cx="285752" cy="1588"/>
          </a:xfrm>
          <a:prstGeom prst="line">
            <a:avLst/>
          </a:prstGeom>
          <a:ln w="508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>
            <a:off x="4429124" y="3714752"/>
            <a:ext cx="285752" cy="1588"/>
          </a:xfrm>
          <a:prstGeom prst="line">
            <a:avLst/>
          </a:prstGeom>
          <a:ln w="508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>
            <a:off x="6643702" y="5715016"/>
            <a:ext cx="285752" cy="1588"/>
          </a:xfrm>
          <a:prstGeom prst="line">
            <a:avLst/>
          </a:prstGeom>
          <a:ln w="508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>
            <a:off x="6643702" y="5214950"/>
            <a:ext cx="285752" cy="1588"/>
          </a:xfrm>
          <a:prstGeom prst="line">
            <a:avLst/>
          </a:prstGeom>
          <a:ln w="508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>
            <a:off x="6643702" y="4714884"/>
            <a:ext cx="285752" cy="1588"/>
          </a:xfrm>
          <a:prstGeom prst="line">
            <a:avLst/>
          </a:prstGeom>
          <a:ln w="508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>
            <a:off x="6643702" y="4214818"/>
            <a:ext cx="285752" cy="1588"/>
          </a:xfrm>
          <a:prstGeom prst="line">
            <a:avLst/>
          </a:prstGeom>
          <a:ln w="508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>
            <a:off x="6643702" y="6215082"/>
            <a:ext cx="285752" cy="1588"/>
          </a:xfrm>
          <a:prstGeom prst="line">
            <a:avLst/>
          </a:prstGeom>
          <a:ln w="508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4" descr="http://www.gembloux.ulg.ac.be/pt/image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53336"/>
            <a:ext cx="1546995" cy="404664"/>
          </a:xfrm>
          <a:prstGeom prst="rect">
            <a:avLst/>
          </a:prstGeom>
          <a:noFill/>
        </p:spPr>
      </p:pic>
      <p:pic>
        <p:nvPicPr>
          <p:cNvPr id="56" name="Picture 2" descr="http://www.nweurope.eu/images/site/logos/IVB/logo_INTERREG_IVB_cmy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2" y="6013212"/>
            <a:ext cx="683568" cy="844787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6929454" y="6000768"/>
            <a:ext cx="1928826" cy="428628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Lyophilisation</a:t>
            </a:r>
            <a:endParaRPr lang="fr-FR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itre 1"/>
          <p:cNvSpPr txBox="1">
            <a:spLocks/>
          </p:cNvSpPr>
          <p:nvPr/>
        </p:nvSpPr>
        <p:spPr>
          <a:xfrm>
            <a:off x="7164288" y="0"/>
            <a:ext cx="1979712" cy="501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Projet BIOREFINE</a:t>
            </a: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lèche droite 46"/>
          <p:cNvSpPr/>
          <p:nvPr/>
        </p:nvSpPr>
        <p:spPr>
          <a:xfrm rot="5400000">
            <a:off x="6786578" y="5286388"/>
            <a:ext cx="928694" cy="35719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endParaRPr lang="fr-FR" sz="800" b="1" i="1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8" name="Flèche droite 47"/>
          <p:cNvSpPr/>
          <p:nvPr/>
        </p:nvSpPr>
        <p:spPr>
          <a:xfrm rot="5400000">
            <a:off x="4214810" y="5286388"/>
            <a:ext cx="928694" cy="35719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endParaRPr lang="fr-FR" sz="800" b="1" i="1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6" name="Flèche droite 45"/>
          <p:cNvSpPr/>
          <p:nvPr/>
        </p:nvSpPr>
        <p:spPr>
          <a:xfrm rot="5400000">
            <a:off x="1428728" y="5286388"/>
            <a:ext cx="928694" cy="35719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endParaRPr lang="fr-FR" sz="800" b="1" i="1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fr-BE" b="1" i="1" dirty="0" smtClean="0">
                <a:latin typeface="Times New Roman" pitchFamily="18" charset="0"/>
                <a:cs typeface="Times New Roman" pitchFamily="18" charset="0"/>
              </a:rPr>
              <a:t>Projet BIOREFINE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BE" sz="2800" dirty="0" smtClean="0">
                <a:latin typeface="Times New Roman" pitchFamily="18" charset="0"/>
                <a:cs typeface="Times New Roman" pitchFamily="18" charset="0"/>
              </a:rPr>
              <a:t>Mise au point de procédés industriels pour récupérer les nutriments (N, P, K) et les métaux lourds (Sb, As, Cd, Cr, Cu, Pb, Hg, Ni, Se, Te Tl, Sn)</a:t>
            </a:r>
          </a:p>
        </p:txBody>
      </p:sp>
      <p:pic>
        <p:nvPicPr>
          <p:cNvPr id="1026" name="Picture 2" descr="http://upload.wikimedia.org/wikipedia/commons/thumb/9/9f/Boue_finale_%281%29.JPG/265px-Boue_finale_%281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3357562"/>
            <a:ext cx="2214578" cy="1663024"/>
          </a:xfrm>
          <a:prstGeom prst="rect">
            <a:avLst/>
          </a:prstGeom>
          <a:noFill/>
        </p:spPr>
      </p:pic>
      <p:pic>
        <p:nvPicPr>
          <p:cNvPr id="1028" name="Picture 4" descr="https://encrypted-tbn3.gstatic.com/images?q=tbn:ANd9GcSqHZi6enWnGeqhFoNVs6Z6ZFCLgWW1p9j2x3vMf72wFLFEEI0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357562"/>
            <a:ext cx="2857520" cy="1638300"/>
          </a:xfrm>
          <a:prstGeom prst="rect">
            <a:avLst/>
          </a:prstGeom>
          <a:noFill/>
        </p:spPr>
      </p:pic>
      <p:pic>
        <p:nvPicPr>
          <p:cNvPr id="1036" name="Picture 12" descr="http://pedagogie.ac-toulouse.fr/eco-villefranche-albigeois/site/admin/ckfinder/userfiles/images/echo2_fumi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3357562"/>
            <a:ext cx="2653011" cy="1643074"/>
          </a:xfrm>
          <a:prstGeom prst="rect">
            <a:avLst/>
          </a:prstGeom>
          <a:noFill/>
        </p:spPr>
      </p:pic>
      <p:sp>
        <p:nvSpPr>
          <p:cNvPr id="39" name="Rectangle 38"/>
          <p:cNvSpPr/>
          <p:nvPr/>
        </p:nvSpPr>
        <p:spPr>
          <a:xfrm>
            <a:off x="3714744" y="2857496"/>
            <a:ext cx="1928826" cy="4286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Boues de </a:t>
            </a:r>
            <a:r>
              <a:rPr lang="fr-BE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step</a:t>
            </a:r>
            <a:endParaRPr lang="fr-FR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072198" y="2857496"/>
            <a:ext cx="2357454" cy="4286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Déchets animaux</a:t>
            </a:r>
            <a:endParaRPr lang="fr-FR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142976" y="5143512"/>
            <a:ext cx="1571636" cy="428628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Procédé 1</a:t>
            </a:r>
            <a:endParaRPr lang="fr-FR" sz="2400" b="1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857620" y="5143512"/>
            <a:ext cx="1584000" cy="428628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Procédé 2</a:t>
            </a:r>
            <a:endParaRPr lang="fr-FR" sz="2400" b="1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429388" y="5143512"/>
            <a:ext cx="1584000" cy="428628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Procédé 3</a:t>
            </a:r>
            <a:endParaRPr lang="fr-FR" sz="2400" b="1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142976" y="6072206"/>
            <a:ext cx="6858048" cy="428628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Récupération de N, P, K et éléments-traces</a:t>
            </a:r>
            <a:endParaRPr lang="fr-FR" sz="2400" b="1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42976" y="2857496"/>
            <a:ext cx="1728000" cy="4286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Digestats</a:t>
            </a:r>
            <a:endParaRPr lang="fr-FR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4" descr="http://www.gembloux.ulg.ac.be/pt/images/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453336"/>
            <a:ext cx="1546995" cy="404664"/>
          </a:xfrm>
          <a:prstGeom prst="rect">
            <a:avLst/>
          </a:prstGeom>
          <a:noFill/>
        </p:spPr>
      </p:pic>
      <p:pic>
        <p:nvPicPr>
          <p:cNvPr id="20" name="Picture 2" descr="http://www.nweurope.eu/images/site/logos/IVB/logo_INTERREG_IVB_cmy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60432" y="6013212"/>
            <a:ext cx="683568" cy="844787"/>
          </a:xfrm>
          <a:prstGeom prst="rect">
            <a:avLst/>
          </a:prstGeom>
          <a:noFill/>
        </p:spPr>
      </p:pic>
      <p:sp>
        <p:nvSpPr>
          <p:cNvPr id="21" name="Titre 1"/>
          <p:cNvSpPr txBox="1">
            <a:spLocks/>
          </p:cNvSpPr>
          <p:nvPr/>
        </p:nvSpPr>
        <p:spPr>
          <a:xfrm>
            <a:off x="7164288" y="0"/>
            <a:ext cx="1979712" cy="501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Projet BIOREFINE</a:t>
            </a: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i="1" dirty="0" smtClean="0">
                <a:latin typeface="Times New Roman" pitchFamily="18" charset="0"/>
                <a:cs typeface="Times New Roman" pitchFamily="18" charset="0"/>
              </a:rPr>
              <a:t>Mise en œuvre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fr-BE" dirty="0" smtClean="0"/>
              <a:t> </a:t>
            </a:r>
            <a:r>
              <a:rPr lang="fr-BE" sz="2800" dirty="0" smtClean="0">
                <a:latin typeface="Times New Roman" pitchFamily="18" charset="0"/>
                <a:cs typeface="Times New Roman" pitchFamily="18" charset="0"/>
              </a:rPr>
              <a:t>Récupération des nutriments par des méthodes chimiques ou biologiques</a:t>
            </a:r>
          </a:p>
          <a:p>
            <a:pPr>
              <a:buFont typeface="Wingdings" pitchFamily="2" charset="2"/>
              <a:buChar char="Ø"/>
            </a:pPr>
            <a:r>
              <a:rPr lang="fr-BE" sz="2800" dirty="0" smtClean="0">
                <a:latin typeface="Times New Roman" pitchFamily="18" charset="0"/>
                <a:cs typeface="Times New Roman" pitchFamily="18" charset="0"/>
              </a:rPr>
              <a:t>Exploitation de souches capables d’accumuler N et P (stations d’épuration)</a:t>
            </a:r>
          </a:p>
          <a:p>
            <a:pPr>
              <a:buFont typeface="Wingdings" pitchFamily="2" charset="2"/>
              <a:buChar char="Ø"/>
            </a:pPr>
            <a:r>
              <a:rPr lang="fr-BE" sz="2800" dirty="0" smtClean="0">
                <a:latin typeface="Times New Roman" pitchFamily="18" charset="0"/>
                <a:cs typeface="Times New Roman" pitchFamily="18" charset="0"/>
              </a:rPr>
              <a:t>Exploitation de souches applicables au </a:t>
            </a:r>
            <a:r>
              <a:rPr lang="fr-BE" sz="2800" dirty="0" err="1" smtClean="0">
                <a:latin typeface="Times New Roman" pitchFamily="18" charset="0"/>
                <a:cs typeface="Times New Roman" pitchFamily="18" charset="0"/>
              </a:rPr>
              <a:t>bioleaching</a:t>
            </a:r>
            <a:r>
              <a:rPr lang="fr-BE" sz="2800" dirty="0" smtClean="0">
                <a:latin typeface="Times New Roman" pitchFamily="18" charset="0"/>
                <a:cs typeface="Times New Roman" pitchFamily="18" charset="0"/>
              </a:rPr>
              <a:t> (ETM)</a:t>
            </a:r>
          </a:p>
          <a:p>
            <a:pPr>
              <a:buFont typeface="Wingdings" pitchFamily="2" charset="2"/>
              <a:buChar char="Ø"/>
            </a:pPr>
            <a:r>
              <a:rPr lang="fr-BE" sz="2800" dirty="0" smtClean="0">
                <a:latin typeface="Times New Roman" pitchFamily="18" charset="0"/>
                <a:cs typeface="Times New Roman" pitchFamily="18" charset="0"/>
              </a:rPr>
              <a:t>Approche </a:t>
            </a:r>
            <a:r>
              <a:rPr lang="fr-BE" sz="2800" dirty="0" err="1" smtClean="0">
                <a:latin typeface="Times New Roman" pitchFamily="18" charset="0"/>
                <a:cs typeface="Times New Roman" pitchFamily="18" charset="0"/>
              </a:rPr>
              <a:t>métagénomique</a:t>
            </a:r>
            <a:endParaRPr lang="fr-BE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fr-BE" sz="2800" dirty="0" smtClean="0">
                <a:latin typeface="Times New Roman" pitchFamily="18" charset="0"/>
                <a:cs typeface="Times New Roman" pitchFamily="18" charset="0"/>
              </a:rPr>
              <a:t>Autre aspect: recherche de souches productrices de cellulases ou </a:t>
            </a:r>
            <a:r>
              <a:rPr lang="fr-BE" sz="2800" dirty="0" err="1" smtClean="0">
                <a:latin typeface="Times New Roman" pitchFamily="18" charset="0"/>
                <a:cs typeface="Times New Roman" pitchFamily="18" charset="0"/>
              </a:rPr>
              <a:t>xylanases</a:t>
            </a:r>
            <a:r>
              <a:rPr lang="fr-BE" sz="2800" dirty="0" smtClean="0">
                <a:latin typeface="Times New Roman" pitchFamily="18" charset="0"/>
                <a:cs typeface="Times New Roman" pitchFamily="18" charset="0"/>
              </a:rPr>
              <a:t> à partir des </a:t>
            </a:r>
            <a:r>
              <a:rPr lang="fr-BE" sz="2800" dirty="0" err="1" smtClean="0">
                <a:latin typeface="Times New Roman" pitchFamily="18" charset="0"/>
                <a:cs typeface="Times New Roman" pitchFamily="18" charset="0"/>
              </a:rPr>
              <a:t>digestats</a:t>
            </a:r>
            <a:r>
              <a:rPr lang="fr-BE" sz="2800" dirty="0" smtClean="0">
                <a:latin typeface="Times New Roman" pitchFamily="18" charset="0"/>
                <a:cs typeface="Times New Roman" pitchFamily="18" charset="0"/>
              </a:rPr>
              <a:t>, fumiers ou lisiers</a:t>
            </a:r>
          </a:p>
        </p:txBody>
      </p:sp>
      <p:pic>
        <p:nvPicPr>
          <p:cNvPr id="5" name="Picture 4" descr="http://www.gembloux.ulg.ac.be/pt/image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53336"/>
            <a:ext cx="1546995" cy="404664"/>
          </a:xfrm>
          <a:prstGeom prst="rect">
            <a:avLst/>
          </a:prstGeom>
          <a:noFill/>
        </p:spPr>
      </p:pic>
      <p:pic>
        <p:nvPicPr>
          <p:cNvPr id="6" name="Picture 2" descr="http://www.nweurope.eu/images/site/logos/IVB/logo_INTERREG_IVB_cmy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2" y="6013212"/>
            <a:ext cx="683568" cy="844787"/>
          </a:xfrm>
          <a:prstGeom prst="rect">
            <a:avLst/>
          </a:prstGeom>
          <a:noFill/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7164288" y="0"/>
            <a:ext cx="1979712" cy="501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Projet BIOREFINE</a:t>
            </a: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i="1" dirty="0" smtClean="0">
                <a:latin typeface="Times New Roman" pitchFamily="18" charset="0"/>
                <a:cs typeface="Times New Roman" pitchFamily="18" charset="0"/>
              </a:rPr>
              <a:t>Mise en œuvre</a:t>
            </a:r>
            <a:endParaRPr lang="fr-FR" b="1" dirty="0"/>
          </a:p>
        </p:txBody>
      </p:sp>
      <p:pic>
        <p:nvPicPr>
          <p:cNvPr id="5" name="Picture 4" descr="http://www.gembloux.ulg.ac.be/pt/image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53336"/>
            <a:ext cx="1546995" cy="404664"/>
          </a:xfrm>
          <a:prstGeom prst="rect">
            <a:avLst/>
          </a:prstGeom>
          <a:noFill/>
        </p:spPr>
      </p:pic>
      <p:pic>
        <p:nvPicPr>
          <p:cNvPr id="6" name="Picture 2" descr="http://www.nweurope.eu/images/site/logos/IVB/logo_INTERREG_IVB_cmy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2" y="6013212"/>
            <a:ext cx="683568" cy="844787"/>
          </a:xfrm>
          <a:prstGeom prst="rect">
            <a:avLst/>
          </a:prstGeom>
          <a:noFill/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7164288" y="0"/>
            <a:ext cx="1979712" cy="501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Projet BIOREFINE</a:t>
            </a: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484784"/>
            <a:ext cx="3866182" cy="22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1484784"/>
            <a:ext cx="3600400" cy="4303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611560" y="4077072"/>
            <a:ext cx="3888432" cy="172819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u="sng" dirty="0" smtClean="0"/>
              <a:t>Cas du phosphore</a:t>
            </a:r>
          </a:p>
          <a:p>
            <a:endParaRPr lang="fr-BE" dirty="0" smtClean="0"/>
          </a:p>
          <a:p>
            <a:r>
              <a:rPr lang="fr-BE" dirty="0" smtClean="0"/>
              <a:t>- Pas d’état gazeux</a:t>
            </a:r>
          </a:p>
          <a:p>
            <a:pPr>
              <a:buFontTx/>
              <a:buChar char="-"/>
            </a:pPr>
            <a:r>
              <a:rPr lang="fr-BE" dirty="0" smtClean="0"/>
              <a:t> Accumulation exploitée dans les STEP</a:t>
            </a:r>
          </a:p>
          <a:p>
            <a:pPr>
              <a:buFontTx/>
              <a:buChar char="-"/>
            </a:pPr>
            <a:r>
              <a:rPr lang="fr-BE" dirty="0" smtClean="0"/>
              <a:t> Forme courante: phosphate</a:t>
            </a:r>
            <a:endParaRPr lang="fr-BE" dirty="0"/>
          </a:p>
        </p:txBody>
      </p:sp>
      <p:sp>
        <p:nvSpPr>
          <p:cNvPr id="10" name="Rectangle 9"/>
          <p:cNvSpPr/>
          <p:nvPr/>
        </p:nvSpPr>
        <p:spPr>
          <a:xfrm>
            <a:off x="1619672" y="5949281"/>
            <a:ext cx="59046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200" dirty="0" smtClean="0"/>
              <a:t>Références: </a:t>
            </a:r>
          </a:p>
          <a:p>
            <a:r>
              <a:rPr lang="fr-BE" sz="1200" dirty="0" smtClean="0"/>
              <a:t>Prescott L., Harley J., Klein D. (2010) Microbiologie. De Boeck.</a:t>
            </a:r>
          </a:p>
          <a:p>
            <a:r>
              <a:rPr lang="fr-BE" sz="1200" dirty="0" err="1" smtClean="0"/>
              <a:t>Schvartz</a:t>
            </a:r>
            <a:r>
              <a:rPr lang="fr-BE" sz="1200" dirty="0" smtClean="0"/>
              <a:t> C., Muller J.-C., </a:t>
            </a:r>
            <a:r>
              <a:rPr lang="fr-BE" sz="1200" dirty="0" err="1" smtClean="0"/>
              <a:t>Decroux</a:t>
            </a:r>
            <a:r>
              <a:rPr lang="fr-BE" sz="1200" dirty="0" smtClean="0"/>
              <a:t> J. (2005) Guide de la fertilisation raisonnée. Editions France Agricole.</a:t>
            </a:r>
            <a:endParaRPr lang="en-US" sz="1200" dirty="0" smtClean="0"/>
          </a:p>
          <a:p>
            <a:pPr algn="ctr"/>
            <a:r>
              <a:rPr lang="fr-BE" sz="1200" dirty="0" smtClean="0"/>
              <a:t> </a:t>
            </a:r>
            <a:endParaRPr lang="fr-B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i="1" dirty="0" smtClean="0">
                <a:latin typeface="Times New Roman" pitchFamily="18" charset="0"/>
                <a:cs typeface="Times New Roman" pitchFamily="18" charset="0"/>
              </a:rPr>
              <a:t>Projet BIOREFINE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BE" dirty="0" smtClean="0"/>
              <a:t> </a:t>
            </a:r>
            <a:r>
              <a:rPr lang="fr-BE" sz="2800" dirty="0" smtClean="0">
                <a:latin typeface="Times New Roman" pitchFamily="18" charset="0"/>
                <a:cs typeface="Times New Roman" pitchFamily="18" charset="0"/>
              </a:rPr>
              <a:t>Financement par le programme </a:t>
            </a:r>
            <a:r>
              <a:rPr lang="fr-BE" sz="2800" dirty="0" err="1" smtClean="0">
                <a:latin typeface="Times New Roman" pitchFamily="18" charset="0"/>
                <a:cs typeface="Times New Roman" pitchFamily="18" charset="0"/>
              </a:rPr>
              <a:t>Interreg</a:t>
            </a:r>
            <a:r>
              <a:rPr lang="fr-BE" sz="2800" dirty="0" smtClean="0">
                <a:latin typeface="Times New Roman" pitchFamily="18" charset="0"/>
                <a:cs typeface="Times New Roman" pitchFamily="18" charset="0"/>
              </a:rPr>
              <a:t> IVB</a:t>
            </a:r>
          </a:p>
          <a:p>
            <a:pPr>
              <a:buFont typeface="Wingdings" pitchFamily="2" charset="2"/>
              <a:buChar char="Ø"/>
            </a:pPr>
            <a:r>
              <a:rPr lang="fr-BE" sz="2800" dirty="0" smtClean="0">
                <a:latin typeface="Times New Roman" pitchFamily="18" charset="0"/>
                <a:cs typeface="Times New Roman" pitchFamily="18" charset="0"/>
              </a:rPr>
              <a:t> Partenariat international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564904"/>
            <a:ext cx="6143668" cy="4134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7236296" y="0"/>
            <a:ext cx="1907704" cy="501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Projet BIOREFINE</a:t>
            </a: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4" descr="http://www.gembloux.ulg.ac.be/pt/images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53336"/>
            <a:ext cx="1546995" cy="404664"/>
          </a:xfrm>
          <a:prstGeom prst="rect">
            <a:avLst/>
          </a:prstGeom>
          <a:noFill/>
        </p:spPr>
      </p:pic>
      <p:pic>
        <p:nvPicPr>
          <p:cNvPr id="8" name="Picture 2" descr="http://www.nweurope.eu/images/site/logos/IVB/logo_INTERREG_IVB_cmy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2" y="6013212"/>
            <a:ext cx="683568" cy="844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i="1" dirty="0" smtClean="0">
                <a:latin typeface="Times New Roman" pitchFamily="18" charset="0"/>
                <a:cs typeface="Times New Roman" pitchFamily="18" charset="0"/>
              </a:rPr>
              <a:t>Mise en œuvre</a:t>
            </a:r>
            <a:endParaRPr lang="fr-FR" b="1" dirty="0"/>
          </a:p>
        </p:txBody>
      </p:sp>
      <p:pic>
        <p:nvPicPr>
          <p:cNvPr id="5" name="Picture 4" descr="http://www.gembloux.ulg.ac.be/pt/image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53336"/>
            <a:ext cx="1546995" cy="404664"/>
          </a:xfrm>
          <a:prstGeom prst="rect">
            <a:avLst/>
          </a:prstGeom>
          <a:noFill/>
        </p:spPr>
      </p:pic>
      <p:pic>
        <p:nvPicPr>
          <p:cNvPr id="6" name="Picture 2" descr="http://www.nweurope.eu/images/site/logos/IVB/logo_INTERREG_IVB_cmy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2" y="6013212"/>
            <a:ext cx="683568" cy="844787"/>
          </a:xfrm>
          <a:prstGeom prst="rect">
            <a:avLst/>
          </a:prstGeom>
          <a:noFill/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7164288" y="0"/>
            <a:ext cx="1979712" cy="501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Projet BIOREFINE</a:t>
            </a: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BE" sz="2800" dirty="0" smtClean="0">
                <a:latin typeface="Times New Roman" pitchFamily="18" charset="0"/>
                <a:cs typeface="Times New Roman" pitchFamily="18" charset="0"/>
              </a:rPr>
              <a:t>Approche de la problématique par le génie des procédés et la technologie de fermentation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492896"/>
            <a:ext cx="1837704" cy="252028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492896"/>
            <a:ext cx="2232248" cy="250601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492896"/>
            <a:ext cx="2016224" cy="250011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699792" y="6021288"/>
            <a:ext cx="3672408" cy="428628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Récupération de, N, P, K, ETM</a:t>
            </a:r>
            <a:endParaRPr lang="fr-FR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Flèche droite 15"/>
          <p:cNvSpPr/>
          <p:nvPr/>
        </p:nvSpPr>
        <p:spPr>
          <a:xfrm rot="5400000">
            <a:off x="4355976" y="5517232"/>
            <a:ext cx="432048" cy="288032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Accolade ouvrante 16"/>
          <p:cNvSpPr/>
          <p:nvPr/>
        </p:nvSpPr>
        <p:spPr>
          <a:xfrm rot="16200000">
            <a:off x="4463988" y="1664804"/>
            <a:ext cx="216024" cy="7056784"/>
          </a:xfrm>
          <a:prstGeom prst="leftBrace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i="1" dirty="0" smtClean="0">
                <a:latin typeface="Times New Roman" pitchFamily="18" charset="0"/>
                <a:cs typeface="Times New Roman" pitchFamily="18" charset="0"/>
              </a:rPr>
              <a:t>Projet RENEW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BE" dirty="0" smtClean="0"/>
              <a:t> </a:t>
            </a:r>
            <a:r>
              <a:rPr lang="fr-BE" sz="2800" dirty="0" smtClean="0">
                <a:latin typeface="Times New Roman" pitchFamily="18" charset="0"/>
                <a:cs typeface="Times New Roman" pitchFamily="18" charset="0"/>
              </a:rPr>
              <a:t>Financement par le programme </a:t>
            </a:r>
            <a:r>
              <a:rPr lang="fr-BE" sz="2800" dirty="0" err="1" smtClean="0">
                <a:latin typeface="Times New Roman" pitchFamily="18" charset="0"/>
                <a:cs typeface="Times New Roman" pitchFamily="18" charset="0"/>
              </a:rPr>
              <a:t>Interreg</a:t>
            </a:r>
            <a:r>
              <a:rPr lang="fr-BE" sz="2800" dirty="0" smtClean="0">
                <a:latin typeface="Times New Roman" pitchFamily="18" charset="0"/>
                <a:cs typeface="Times New Roman" pitchFamily="18" charset="0"/>
              </a:rPr>
              <a:t> IVB</a:t>
            </a:r>
          </a:p>
          <a:p>
            <a:pPr>
              <a:buFont typeface="Wingdings" pitchFamily="2" charset="2"/>
              <a:buChar char="Ø"/>
            </a:pPr>
            <a:r>
              <a:rPr lang="fr-BE" sz="2800" dirty="0" smtClean="0">
                <a:latin typeface="Times New Roman" pitchFamily="18" charset="0"/>
                <a:cs typeface="Times New Roman" pitchFamily="18" charset="0"/>
              </a:rPr>
              <a:t> Partenariat international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7429488" y="0"/>
            <a:ext cx="1714512" cy="501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Projet RENEW</a:t>
            </a: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420888"/>
            <a:ext cx="6063915" cy="4293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http://www.gembloux.ulg.ac.be/pt/images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53336"/>
            <a:ext cx="1546995" cy="404664"/>
          </a:xfrm>
          <a:prstGeom prst="rect">
            <a:avLst/>
          </a:prstGeom>
          <a:noFill/>
        </p:spPr>
      </p:pic>
      <p:pic>
        <p:nvPicPr>
          <p:cNvPr id="8" name="Picture 2" descr="http://www.nweurope.eu/images/site/logos/IVB/logo_INTERREG_IVB_cmy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2" y="6013212"/>
            <a:ext cx="683568" cy="844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i="1" dirty="0" smtClean="0">
                <a:latin typeface="Times New Roman" pitchFamily="18" charset="0"/>
                <a:cs typeface="Times New Roman" pitchFamily="18" charset="0"/>
              </a:rPr>
              <a:t>Projet RENEW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BE" sz="2800" dirty="0" smtClean="0">
                <a:latin typeface="Times New Roman" pitchFamily="18" charset="0"/>
                <a:cs typeface="Times New Roman" pitchFamily="18" charset="0"/>
              </a:rPr>
              <a:t>Application à toute la zone européenne du Nord-Ouest</a:t>
            </a:r>
          </a:p>
          <a:p>
            <a:pPr>
              <a:buFont typeface="Wingdings" pitchFamily="2" charset="2"/>
              <a:buChar char="Ø"/>
            </a:pPr>
            <a:r>
              <a:rPr lang="fr-BE" sz="2800" dirty="0" smtClean="0">
                <a:latin typeface="Times New Roman" pitchFamily="18" charset="0"/>
                <a:cs typeface="Times New Roman" pitchFamily="18" charset="0"/>
              </a:rPr>
              <a:t>But: récupération des ressources valorisables issues des déchets</a:t>
            </a:r>
          </a:p>
          <a:p>
            <a:pPr>
              <a:buFont typeface="Wingdings" pitchFamily="2" charset="2"/>
              <a:buChar char="Ø"/>
            </a:pPr>
            <a:r>
              <a:rPr lang="fr-BE" sz="2800" dirty="0" smtClean="0">
                <a:latin typeface="Times New Roman" pitchFamily="18" charset="0"/>
                <a:cs typeface="Times New Roman" pitchFamily="18" charset="0"/>
              </a:rPr>
              <a:t>Construction d’un réseau transnational et dynamique</a:t>
            </a:r>
          </a:p>
          <a:p>
            <a:pPr>
              <a:buFont typeface="Wingdings" pitchFamily="2" charset="2"/>
              <a:buChar char="Ø"/>
            </a:pPr>
            <a:r>
              <a:rPr lang="fr-BE" sz="2800" dirty="0" smtClean="0">
                <a:latin typeface="Times New Roman" pitchFamily="18" charset="0"/>
                <a:cs typeface="Times New Roman" pitchFamily="18" charset="0"/>
              </a:rPr>
              <a:t>Utilisation de nouvelles technologies, sélection des plus performantes</a:t>
            </a:r>
          </a:p>
          <a:p>
            <a:pPr>
              <a:buNone/>
            </a:pPr>
            <a:r>
              <a:rPr lang="fr-BE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	Développement et commercialisation</a:t>
            </a:r>
            <a:endParaRPr lang="fr-BE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7429488" y="0"/>
            <a:ext cx="1714512" cy="501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Projet RENEW</a:t>
            </a: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http://www.gembloux.ulg.ac.be/pt/image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53336"/>
            <a:ext cx="1546995" cy="404664"/>
          </a:xfrm>
          <a:prstGeom prst="rect">
            <a:avLst/>
          </a:prstGeom>
          <a:noFill/>
        </p:spPr>
      </p:pic>
      <p:pic>
        <p:nvPicPr>
          <p:cNvPr id="6" name="Picture 2" descr="http://www.nweurope.eu/images/site/logos/IVB/logo_INTERREG_IVB_cmy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2" y="6013212"/>
            <a:ext cx="683568" cy="844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i="1" dirty="0" smtClean="0">
                <a:latin typeface="Times New Roman" pitchFamily="18" charset="0"/>
                <a:cs typeface="Times New Roman" pitchFamily="18" charset="0"/>
              </a:rPr>
              <a:t>Projet RENEW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BE" dirty="0" smtClean="0"/>
              <a:t> </a:t>
            </a:r>
            <a:r>
              <a:rPr lang="fr-BE" sz="2800" dirty="0" smtClean="0">
                <a:latin typeface="Times New Roman" pitchFamily="18" charset="0"/>
                <a:cs typeface="Times New Roman" pitchFamily="18" charset="0"/>
              </a:rPr>
              <a:t>Répartition du travail en 4 </a:t>
            </a:r>
            <a:r>
              <a:rPr lang="fr-BE" sz="2800" dirty="0" err="1" smtClean="0">
                <a:latin typeface="Times New Roman" pitchFamily="18" charset="0"/>
                <a:cs typeface="Times New Roman" pitchFamily="18" charset="0"/>
              </a:rPr>
              <a:t>Work</a:t>
            </a:r>
            <a:r>
              <a:rPr lang="fr-BE" sz="2800" dirty="0" smtClean="0">
                <a:latin typeface="Times New Roman" pitchFamily="18" charset="0"/>
                <a:cs typeface="Times New Roman" pitchFamily="18" charset="0"/>
              </a:rPr>
              <a:t> Packages</a:t>
            </a:r>
          </a:p>
          <a:p>
            <a:pPr lvl="1">
              <a:buFont typeface="Wingdings" pitchFamily="2" charset="2"/>
              <a:buChar char="Ø"/>
            </a:pPr>
            <a:r>
              <a:rPr lang="fr-BE" sz="2400" dirty="0" smtClean="0">
                <a:latin typeface="Times New Roman" pitchFamily="18" charset="0"/>
                <a:cs typeface="Times New Roman" pitchFamily="18" charset="0"/>
              </a:rPr>
              <a:t>WP1: Planification technologique</a:t>
            </a:r>
          </a:p>
          <a:p>
            <a:pPr lvl="1">
              <a:buFont typeface="Wingdings" pitchFamily="2" charset="2"/>
              <a:buChar char="Ø"/>
            </a:pPr>
            <a:r>
              <a:rPr lang="fr-BE" sz="2400" dirty="0" smtClean="0">
                <a:latin typeface="Times New Roman" pitchFamily="18" charset="0"/>
                <a:cs typeface="Times New Roman" pitchFamily="18" charset="0"/>
              </a:rPr>
              <a:t>WP2: Soutien à l’innovation</a:t>
            </a:r>
          </a:p>
          <a:p>
            <a:pPr lvl="1">
              <a:buFont typeface="Wingdings" pitchFamily="2" charset="2"/>
              <a:buChar char="Ø"/>
            </a:pPr>
            <a:r>
              <a:rPr lang="fr-BE" sz="2400" dirty="0" smtClean="0">
                <a:latin typeface="Times New Roman" pitchFamily="18" charset="0"/>
                <a:cs typeface="Times New Roman" pitchFamily="18" charset="0"/>
              </a:rPr>
              <a:t>WP3: Innovation technologique</a:t>
            </a:r>
          </a:p>
          <a:p>
            <a:pPr lvl="1">
              <a:buFont typeface="Wingdings" pitchFamily="2" charset="2"/>
              <a:buChar char="Ø"/>
            </a:pPr>
            <a:r>
              <a:rPr lang="fr-BE" sz="2400" dirty="0" smtClean="0">
                <a:latin typeface="Times New Roman" pitchFamily="18" charset="0"/>
                <a:cs typeface="Times New Roman" pitchFamily="18" charset="0"/>
              </a:rPr>
              <a:t>WP4: Développement et exploitation</a:t>
            </a:r>
          </a:p>
        </p:txBody>
      </p:sp>
      <p:pic>
        <p:nvPicPr>
          <p:cNvPr id="6" name="Picture 4" descr="http://www.gembloux.ulg.ac.be/pt/image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53336"/>
            <a:ext cx="1546995" cy="404664"/>
          </a:xfrm>
          <a:prstGeom prst="rect">
            <a:avLst/>
          </a:prstGeom>
          <a:noFill/>
        </p:spPr>
      </p:pic>
      <p:pic>
        <p:nvPicPr>
          <p:cNvPr id="8" name="Picture 2" descr="http://www.nweurope.eu/images/site/logos/IVB/logo_INTERREG_IVB_cmy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2" y="6013212"/>
            <a:ext cx="683568" cy="844787"/>
          </a:xfrm>
          <a:prstGeom prst="rect">
            <a:avLst/>
          </a:prstGeom>
          <a:noFill/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7429488" y="0"/>
            <a:ext cx="1714512" cy="501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Projet RENEW</a:t>
            </a: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i="1" dirty="0" smtClean="0">
                <a:latin typeface="Times New Roman" pitchFamily="18" charset="0"/>
                <a:cs typeface="Times New Roman" pitchFamily="18" charset="0"/>
              </a:rPr>
              <a:t>Acide succinique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BE" sz="2400" dirty="0" smtClean="0">
                <a:latin typeface="Times New Roman" pitchFamily="18" charset="0"/>
                <a:cs typeface="Times New Roman" pitchFamily="18" charset="0"/>
              </a:rPr>
              <a:t>Acide succinique: intermédiaire métabolique du cycle de Krebs</a:t>
            </a:r>
          </a:p>
          <a:p>
            <a:pPr>
              <a:buFont typeface="Wingdings" pitchFamily="2" charset="2"/>
              <a:buChar char="Ø"/>
            </a:pPr>
            <a:r>
              <a:rPr lang="fr-BE" sz="2400" dirty="0" smtClean="0">
                <a:latin typeface="Times New Roman" pitchFamily="18" charset="0"/>
                <a:cs typeface="Times New Roman" pitchFamily="18" charset="0"/>
              </a:rPr>
              <a:t>Intérêt: Base de la synthèse de nombreuses molécules d’intérêt médical et commercial</a:t>
            </a:r>
          </a:p>
          <a:p>
            <a:pPr>
              <a:buFont typeface="Wingdings" pitchFamily="2" charset="2"/>
              <a:buChar char="Ø"/>
            </a:pPr>
            <a:r>
              <a:rPr lang="fr-BE" sz="2400" dirty="0" smtClean="0">
                <a:latin typeface="Times New Roman" pitchFamily="18" charset="0"/>
                <a:cs typeface="Times New Roman" pitchFamily="18" charset="0"/>
              </a:rPr>
              <a:t>Production à partir de la souche </a:t>
            </a:r>
            <a:r>
              <a:rPr lang="fr-BE" sz="2400" i="1" dirty="0" err="1" smtClean="0">
                <a:latin typeface="Times New Roman" pitchFamily="18" charset="0"/>
                <a:cs typeface="Times New Roman" pitchFamily="18" charset="0"/>
              </a:rPr>
              <a:t>Actinobacillus</a:t>
            </a:r>
            <a:r>
              <a:rPr lang="fr-BE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2400" i="1" dirty="0" err="1" smtClean="0">
                <a:latin typeface="Times New Roman" pitchFamily="18" charset="0"/>
                <a:cs typeface="Times New Roman" pitchFamily="18" charset="0"/>
              </a:rPr>
              <a:t>succinogenes</a:t>
            </a:r>
            <a:endParaRPr lang="fr-BE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7429488" y="0"/>
            <a:ext cx="1714512" cy="501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Projet RENEW</a:t>
            </a: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http://www.gembloux.ulg.ac.be/pt/image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53336"/>
            <a:ext cx="1546995" cy="404664"/>
          </a:xfrm>
          <a:prstGeom prst="rect">
            <a:avLst/>
          </a:prstGeom>
          <a:noFill/>
        </p:spPr>
      </p:pic>
      <p:pic>
        <p:nvPicPr>
          <p:cNvPr id="6" name="Picture 2" descr="http://www.nweurope.eu/images/site/logos/IVB/logo_INTERREG_IVB_cmy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2" y="6013212"/>
            <a:ext cx="683568" cy="844787"/>
          </a:xfrm>
          <a:prstGeom prst="rect">
            <a:avLst/>
          </a:prstGeom>
          <a:noFill/>
        </p:spPr>
      </p:pic>
      <p:pic>
        <p:nvPicPr>
          <p:cNvPr id="3080" name="Picture 8" descr="http://upload.wikimedia.org/wikipedia/commons/7/76/Succinic_aci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149080"/>
            <a:ext cx="3384376" cy="1774562"/>
          </a:xfrm>
          <a:prstGeom prst="rect">
            <a:avLst/>
          </a:prstGeom>
          <a:noFill/>
        </p:spPr>
      </p:pic>
      <p:pic>
        <p:nvPicPr>
          <p:cNvPr id="3082" name="Picture 10" descr="http://upload.wikimedia.org/wikipedia/commons/thumb/e/e8/Citric_acid_cycle_with_aconitate_2_fr.svg/660px-Citric_acid_cycle_with_aconitate_2_fr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3645024"/>
            <a:ext cx="3888432" cy="30930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i="1" dirty="0" smtClean="0">
                <a:latin typeface="Times New Roman" pitchFamily="18" charset="0"/>
                <a:cs typeface="Times New Roman" pitchFamily="18" charset="0"/>
              </a:rPr>
              <a:t>Production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BE" sz="2800" dirty="0" smtClean="0">
                <a:latin typeface="Times New Roman" pitchFamily="18" charset="0"/>
                <a:cs typeface="Times New Roman" pitchFamily="18" charset="0"/>
              </a:rPr>
              <a:t>Méthode: technologie de la fermentation en </a:t>
            </a:r>
            <a:r>
              <a:rPr lang="fr-BE" sz="2800" dirty="0" err="1" smtClean="0">
                <a:latin typeface="Times New Roman" pitchFamily="18" charset="0"/>
                <a:cs typeface="Times New Roman" pitchFamily="18" charset="0"/>
              </a:rPr>
              <a:t>biofilms</a:t>
            </a:r>
            <a:endParaRPr lang="fr-BE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fr-BE" sz="2800" dirty="0" smtClean="0">
                <a:latin typeface="Times New Roman" pitchFamily="18" charset="0"/>
                <a:cs typeface="Times New Roman" pitchFamily="18" charset="0"/>
              </a:rPr>
              <a:t>Combinaison de la formation des </a:t>
            </a:r>
            <a:r>
              <a:rPr lang="fr-BE" sz="2800" dirty="0" err="1" smtClean="0">
                <a:latin typeface="Times New Roman" pitchFamily="18" charset="0"/>
                <a:cs typeface="Times New Roman" pitchFamily="18" charset="0"/>
              </a:rPr>
              <a:t>biofilms</a:t>
            </a:r>
            <a:r>
              <a:rPr lang="fr-BE" sz="2800" dirty="0" smtClean="0">
                <a:latin typeface="Times New Roman" pitchFamily="18" charset="0"/>
                <a:cs typeface="Times New Roman" pitchFamily="18" charset="0"/>
              </a:rPr>
              <a:t> et de la technologie de fermentation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7429488" y="0"/>
            <a:ext cx="1714512" cy="501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Projet RENEW</a:t>
            </a: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http://www.gembloux.ulg.ac.be/pt/image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53336"/>
            <a:ext cx="1546995" cy="404664"/>
          </a:xfrm>
          <a:prstGeom prst="rect">
            <a:avLst/>
          </a:prstGeom>
          <a:noFill/>
        </p:spPr>
      </p:pic>
      <p:pic>
        <p:nvPicPr>
          <p:cNvPr id="6" name="Picture 2" descr="http://www.nweurope.eu/images/site/logos/IVB/logo_INTERREG_IVB_cmy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2" y="6013212"/>
            <a:ext cx="683568" cy="844787"/>
          </a:xfrm>
          <a:prstGeom prst="rect">
            <a:avLst/>
          </a:prstGeom>
          <a:noFill/>
        </p:spPr>
      </p:pic>
      <p:pic>
        <p:nvPicPr>
          <p:cNvPr id="34818" name="Picture 2" descr="http://upload.wikimedia.org/wikipedia/commons/e/e4/Staphylococcus_aureus_biofilm_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573016"/>
            <a:ext cx="3644586" cy="2448272"/>
          </a:xfrm>
          <a:prstGeom prst="rect">
            <a:avLst/>
          </a:prstGeom>
          <a:noFill/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3212976"/>
            <a:ext cx="2232248" cy="306136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860032" y="4509120"/>
            <a:ext cx="57606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5400" dirty="0" smtClean="0">
                <a:solidFill>
                  <a:schemeClr val="tx1"/>
                </a:solidFill>
              </a:rPr>
              <a:t>+</a:t>
            </a:r>
            <a:endParaRPr lang="fr-BE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i="1" dirty="0" smtClean="0">
                <a:latin typeface="Times New Roman" pitchFamily="18" charset="0"/>
                <a:cs typeface="Times New Roman" pitchFamily="18" charset="0"/>
              </a:rPr>
              <a:t>Partenaires</a:t>
            </a:r>
            <a:endParaRPr lang="fr-FR" b="1" dirty="0"/>
          </a:p>
        </p:txBody>
      </p:sp>
      <p:pic>
        <p:nvPicPr>
          <p:cNvPr id="5" name="Picture 4" descr="http://www.gembloux.ulg.ac.be/pt/image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53336"/>
            <a:ext cx="1546995" cy="404664"/>
          </a:xfrm>
          <a:prstGeom prst="rect">
            <a:avLst/>
          </a:prstGeom>
          <a:noFill/>
        </p:spPr>
      </p:pic>
      <p:pic>
        <p:nvPicPr>
          <p:cNvPr id="6" name="Picture 2" descr="http://www.nweurope.eu/images/site/logos/IVB/logo_INTERREG_IVB_cmy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2" y="6013212"/>
            <a:ext cx="683568" cy="844787"/>
          </a:xfrm>
          <a:prstGeom prst="rect">
            <a:avLst/>
          </a:prstGeom>
          <a:noFill/>
        </p:spPr>
      </p:pic>
      <p:pic>
        <p:nvPicPr>
          <p:cNvPr id="10" name="Picture 2" descr="http://www.nweurope.eu/images/site/logos/IVB/logo_INTERREG_IVB_cmy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357298"/>
            <a:ext cx="1428760" cy="1765732"/>
          </a:xfrm>
          <a:prstGeom prst="rect">
            <a:avLst/>
          </a:prstGeom>
          <a:noFill/>
        </p:spPr>
      </p:pic>
      <p:pic>
        <p:nvPicPr>
          <p:cNvPr id="37890" name="Picture 2" descr="http://www.arebs.be/photo/news/17/renew_logo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1357298"/>
            <a:ext cx="2016224" cy="1339669"/>
          </a:xfrm>
          <a:prstGeom prst="rect">
            <a:avLst/>
          </a:prstGeom>
          <a:noFill/>
        </p:spPr>
      </p:pic>
      <p:pic>
        <p:nvPicPr>
          <p:cNvPr id="12" name="Picture 4" descr="http://www.gembloux.ulg.ac.be/pt/image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212976"/>
            <a:ext cx="2668043" cy="697908"/>
          </a:xfrm>
          <a:prstGeom prst="rect">
            <a:avLst/>
          </a:prstGeom>
          <a:noFill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1357298"/>
            <a:ext cx="2016224" cy="133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1714488"/>
            <a:ext cx="1440160" cy="965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3068960"/>
            <a:ext cx="1296144" cy="9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4221088"/>
            <a:ext cx="2016224" cy="744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20" y="5085184"/>
            <a:ext cx="2376264" cy="60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91680" y="3140968"/>
            <a:ext cx="1320353" cy="76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7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411760" y="4005064"/>
            <a:ext cx="10572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8" name="Picture 1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1520" y="5805264"/>
            <a:ext cx="1440160" cy="646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9" name="Picture 1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699792" y="5085184"/>
            <a:ext cx="1944216" cy="581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0" name="Picture 1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63688" y="5805264"/>
            <a:ext cx="2286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1" name="Picture 1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714744" y="3929066"/>
            <a:ext cx="936104" cy="53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2" name="Picture 1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139952" y="5877272"/>
            <a:ext cx="1224136" cy="54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3" name="Picture 15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707904" y="4509120"/>
            <a:ext cx="576064" cy="518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4" name="Picture 16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857752" y="3929066"/>
            <a:ext cx="2078161" cy="568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5" name="Picture 17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857884" y="3214686"/>
            <a:ext cx="1331019" cy="63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6" name="Picture 18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355976" y="4581128"/>
            <a:ext cx="1080120" cy="459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7" name="Picture 19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429520" y="2928934"/>
            <a:ext cx="935161" cy="91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8" name="Picture 20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508104" y="4581128"/>
            <a:ext cx="1808410" cy="56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9" name="Picture 21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4788024" y="5229200"/>
            <a:ext cx="1944216" cy="578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10" name="Picture 22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5436096" y="5877272"/>
            <a:ext cx="1805930" cy="601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11" name="Picture 23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7215206" y="3929066"/>
            <a:ext cx="1152128" cy="601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33"/>
          <p:cNvSpPr/>
          <p:nvPr/>
        </p:nvSpPr>
        <p:spPr>
          <a:xfrm>
            <a:off x="7668344" y="3933056"/>
            <a:ext cx="36004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37913" name="Picture 25" descr="http://images13.levif.be/images/resized/400/019/504/726/3/650_0_KEEP_RATIO_SHRINK_CENTER_FFFFFF/image/4000195047263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6876256" y="5229200"/>
            <a:ext cx="1728192" cy="571633"/>
          </a:xfrm>
          <a:prstGeom prst="rect">
            <a:avLst/>
          </a:prstGeom>
          <a:noFill/>
        </p:spPr>
      </p:pic>
      <p:pic>
        <p:nvPicPr>
          <p:cNvPr id="37915" name="Picture 27" descr="http://clusters.wallonie.be/servlet/Repository/image6573887442103548402.jpg?ID=10521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7452320" y="4653136"/>
            <a:ext cx="1224136" cy="471264"/>
          </a:xfrm>
          <a:prstGeom prst="rect">
            <a:avLst/>
          </a:prstGeom>
          <a:noFill/>
        </p:spPr>
      </p:pic>
      <p:pic>
        <p:nvPicPr>
          <p:cNvPr id="37917" name="Picture 29" descr="http://clusters.wallonie.be/servlet/Repository/image1509971175158314697.jpg?ID=7438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7380312" y="5877272"/>
            <a:ext cx="864096" cy="57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i="1" dirty="0" smtClean="0">
                <a:latin typeface="Times New Roman" pitchFamily="18" charset="0"/>
                <a:cs typeface="Times New Roman" pitchFamily="18" charset="0"/>
              </a:rPr>
              <a:t>Programme </a:t>
            </a:r>
            <a:r>
              <a:rPr lang="fr-BE" b="1" i="1" dirty="0" err="1" smtClean="0">
                <a:latin typeface="Times New Roman" pitchFamily="18" charset="0"/>
                <a:cs typeface="Times New Roman" pitchFamily="18" charset="0"/>
              </a:rPr>
              <a:t>Interreg</a:t>
            </a:r>
            <a:r>
              <a:rPr lang="fr-BE" b="1" i="1" dirty="0" smtClean="0">
                <a:latin typeface="Times New Roman" pitchFamily="18" charset="0"/>
                <a:cs typeface="Times New Roman" pitchFamily="18" charset="0"/>
              </a:rPr>
              <a:t> IVB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fr-BE" dirty="0" smtClean="0"/>
          </a:p>
          <a:p>
            <a:pPr>
              <a:buFont typeface="Wingdings" pitchFamily="2" charset="2"/>
              <a:buChar char="Ø"/>
            </a:pPr>
            <a:endParaRPr lang="fr-BE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fr-BE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fr-BE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fr-BE" sz="2800" dirty="0" smtClean="0">
                <a:latin typeface="Times New Roman" pitchFamily="18" charset="0"/>
                <a:cs typeface="Times New Roman" pitchFamily="18" charset="0"/>
              </a:rPr>
              <a:t>Programme européen applicable à la zone ENO</a:t>
            </a:r>
          </a:p>
          <a:p>
            <a:pPr>
              <a:buFont typeface="Wingdings" pitchFamily="2" charset="2"/>
              <a:buChar char="Ø"/>
            </a:pPr>
            <a:r>
              <a:rPr lang="fr-BE" sz="2800" dirty="0" smtClean="0">
                <a:latin typeface="Times New Roman" pitchFamily="18" charset="0"/>
                <a:cs typeface="Times New Roman" pitchFamily="18" charset="0"/>
              </a:rPr>
              <a:t>But: améliorer la situation de la zone ENO au niveau économique, environnemental, social et territorial</a:t>
            </a:r>
          </a:p>
          <a:p>
            <a:pPr>
              <a:buFont typeface="Wingdings" pitchFamily="2" charset="2"/>
              <a:buChar char="Ø"/>
            </a:pPr>
            <a:endParaRPr lang="fr-BE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www.nweurope.eu/images/site/logos/IVB/logo_INTERREG_IVB_cmy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412776"/>
            <a:ext cx="1872208" cy="2313767"/>
          </a:xfrm>
          <a:prstGeom prst="rect">
            <a:avLst/>
          </a:prstGeom>
          <a:noFill/>
        </p:spPr>
      </p:pic>
      <p:pic>
        <p:nvPicPr>
          <p:cNvPr id="14338" name="Picture 2" descr="http://www.nweurope.eu/frontpagemap/Basema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340768"/>
            <a:ext cx="2376264" cy="2606225"/>
          </a:xfrm>
          <a:prstGeom prst="rect">
            <a:avLst/>
          </a:prstGeom>
          <a:noFill/>
        </p:spPr>
      </p:pic>
      <p:pic>
        <p:nvPicPr>
          <p:cNvPr id="7" name="Picture 4" descr="http://www.gembloux.ulg.ac.be/pt/images/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53336"/>
            <a:ext cx="1546995" cy="404664"/>
          </a:xfrm>
          <a:prstGeom prst="rect">
            <a:avLst/>
          </a:prstGeom>
          <a:noFill/>
        </p:spPr>
      </p:pic>
      <p:pic>
        <p:nvPicPr>
          <p:cNvPr id="8" name="Picture 2" descr="http://www.nweurope.eu/images/site/logos/IVB/logo_INTERREG_IVB_cmy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60432" y="6013212"/>
            <a:ext cx="683568" cy="844787"/>
          </a:xfrm>
          <a:prstGeom prst="rect">
            <a:avLst/>
          </a:prstGeom>
          <a:noFill/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7164288" y="0"/>
            <a:ext cx="1979712" cy="501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Projet BIOREFINE</a:t>
            </a: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i="1" dirty="0" smtClean="0">
                <a:latin typeface="Times New Roman" pitchFamily="18" charset="0"/>
                <a:cs typeface="Times New Roman" pitchFamily="18" charset="0"/>
              </a:rPr>
              <a:t>Projet BIOREFINE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fr-BE" dirty="0" smtClean="0"/>
              <a:t> </a:t>
            </a:r>
            <a:r>
              <a:rPr lang="fr-BE" sz="2800" dirty="0" smtClean="0">
                <a:latin typeface="Times New Roman" pitchFamily="18" charset="0"/>
                <a:cs typeface="Times New Roman" pitchFamily="18" charset="0"/>
              </a:rPr>
              <a:t>Répartition du travail en 5 </a:t>
            </a:r>
            <a:r>
              <a:rPr lang="fr-BE" sz="2800" dirty="0" err="1" smtClean="0">
                <a:latin typeface="Times New Roman" pitchFamily="18" charset="0"/>
                <a:cs typeface="Times New Roman" pitchFamily="18" charset="0"/>
              </a:rPr>
              <a:t>Work</a:t>
            </a:r>
            <a:r>
              <a:rPr lang="fr-BE" sz="2800" dirty="0" smtClean="0">
                <a:latin typeface="Times New Roman" pitchFamily="18" charset="0"/>
                <a:cs typeface="Times New Roman" pitchFamily="18" charset="0"/>
              </a:rPr>
              <a:t> Packages</a:t>
            </a:r>
          </a:p>
          <a:p>
            <a:pPr lvl="1">
              <a:buFont typeface="Wingdings" pitchFamily="2" charset="2"/>
              <a:buChar char="Ø"/>
            </a:pPr>
            <a:r>
              <a:rPr lang="fr-BE" sz="2400" b="1" i="1" u="sng" dirty="0" smtClean="0">
                <a:solidFill>
                  <a:srgbClr val="C96009"/>
                </a:solidFill>
                <a:latin typeface="Times New Roman" pitchFamily="18" charset="0"/>
                <a:cs typeface="Times New Roman" pitchFamily="18" charset="0"/>
              </a:rPr>
              <a:t>WP1: Mise en place d’une plate-forme transnationale des éléments nutritifs</a:t>
            </a:r>
          </a:p>
          <a:p>
            <a:pPr lvl="1">
              <a:buFont typeface="Wingdings" pitchFamily="2" charset="2"/>
              <a:buChar char="Ø"/>
            </a:pPr>
            <a:r>
              <a:rPr lang="fr-BE" sz="2400" b="1" i="1" u="sng" dirty="0" smtClean="0">
                <a:solidFill>
                  <a:srgbClr val="C96009"/>
                </a:solidFill>
                <a:latin typeface="Times New Roman" pitchFamily="18" charset="0"/>
                <a:cs typeface="Times New Roman" pitchFamily="18" charset="0"/>
              </a:rPr>
              <a:t>WP2: Sélection des meilleures techniques disponibles pour la récupération des éléments nutritifs</a:t>
            </a:r>
          </a:p>
          <a:p>
            <a:pPr lvl="1">
              <a:buFont typeface="Wingdings" pitchFamily="2" charset="2"/>
              <a:buChar char="Ø"/>
            </a:pPr>
            <a:r>
              <a:rPr lang="fr-BE" sz="2400" dirty="0" smtClean="0">
                <a:latin typeface="Times New Roman" pitchFamily="18" charset="0"/>
                <a:cs typeface="Times New Roman" pitchFamily="18" charset="0"/>
              </a:rPr>
              <a:t>WP3: Sélection et mise en place des meilleures techniques pilotes</a:t>
            </a:r>
          </a:p>
          <a:p>
            <a:pPr lvl="1">
              <a:buFont typeface="Wingdings" pitchFamily="2" charset="2"/>
              <a:buChar char="Ø"/>
            </a:pPr>
            <a:r>
              <a:rPr lang="fr-BE" sz="2400" dirty="0" smtClean="0">
                <a:latin typeface="Times New Roman" pitchFamily="18" charset="0"/>
                <a:cs typeface="Times New Roman" pitchFamily="18" charset="0"/>
              </a:rPr>
              <a:t>WP4: Examen de nouvelles stratégies et des synergies dans la récupération des ressources intersectorielles et mise en œuvre dans les installations pilotes et des essais en laboratoire </a:t>
            </a:r>
          </a:p>
          <a:p>
            <a:pPr lvl="1">
              <a:buFont typeface="Wingdings" pitchFamily="2" charset="2"/>
              <a:buChar char="Ø"/>
            </a:pPr>
            <a:r>
              <a:rPr lang="fr-BE" sz="2400" b="1" i="1" dirty="0" smtClean="0">
                <a:solidFill>
                  <a:srgbClr val="C96009"/>
                </a:solidFill>
                <a:latin typeface="Times New Roman" pitchFamily="18" charset="0"/>
                <a:cs typeface="Times New Roman" pitchFamily="18" charset="0"/>
              </a:rPr>
              <a:t>WP5: Evaluation du cycle de vie des différentes voies de récupération des éléments nutritifs et identification des freins législatifs</a:t>
            </a:r>
            <a:endParaRPr lang="fr-FR" sz="2400" b="1" i="1" dirty="0" smtClean="0">
              <a:solidFill>
                <a:srgbClr val="C96009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endParaRPr lang="fr-BE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http://www.gembloux.ulg.ac.be/pt/image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53336"/>
            <a:ext cx="1546995" cy="404664"/>
          </a:xfrm>
          <a:prstGeom prst="rect">
            <a:avLst/>
          </a:prstGeom>
          <a:noFill/>
        </p:spPr>
      </p:pic>
      <p:pic>
        <p:nvPicPr>
          <p:cNvPr id="8" name="Picture 2" descr="http://www.nweurope.eu/images/site/logos/IVB/logo_INTERREG_IVB_cmy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2" y="6013212"/>
            <a:ext cx="683568" cy="844787"/>
          </a:xfrm>
          <a:prstGeom prst="rect">
            <a:avLst/>
          </a:prstGeom>
          <a:noFill/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7164288" y="0"/>
            <a:ext cx="1979712" cy="501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Projet BIOREFINE</a:t>
            </a: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BE" b="1" i="1" dirty="0" smtClean="0">
                <a:latin typeface="Times New Roman" pitchFamily="18" charset="0"/>
                <a:cs typeface="Times New Roman" pitchFamily="18" charset="0"/>
              </a:rPr>
              <a:t>La position de Gembloux Agro-Bio Tech</a:t>
            </a:r>
            <a:endParaRPr lang="fr-FR" b="1" dirty="0"/>
          </a:p>
        </p:txBody>
      </p:sp>
      <p:pic>
        <p:nvPicPr>
          <p:cNvPr id="5" name="Picture 4" descr="http://www.gembloux.ulg.ac.be/pt/image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53336"/>
            <a:ext cx="1546995" cy="404664"/>
          </a:xfrm>
          <a:prstGeom prst="rect">
            <a:avLst/>
          </a:prstGeom>
          <a:noFill/>
        </p:spPr>
      </p:pic>
      <p:pic>
        <p:nvPicPr>
          <p:cNvPr id="6" name="Picture 2" descr="http://www.nweurope.eu/images/site/logos/IVB/logo_INTERREG_IVB_cmy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2" y="6013212"/>
            <a:ext cx="683568" cy="844787"/>
          </a:xfrm>
          <a:prstGeom prst="rect">
            <a:avLst/>
          </a:prstGeom>
          <a:noFill/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7164288" y="0"/>
            <a:ext cx="1979712" cy="501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Projet BIOREFINE</a:t>
            </a: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204864"/>
            <a:ext cx="7704856" cy="3827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i="1" dirty="0" smtClean="0">
                <a:latin typeface="Times New Roman" pitchFamily="18" charset="0"/>
                <a:cs typeface="Times New Roman" pitchFamily="18" charset="0"/>
              </a:rPr>
              <a:t>Situation actuelle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BE" dirty="0"/>
              <a:t> </a:t>
            </a:r>
            <a:r>
              <a:rPr lang="fr-BE" sz="2800" dirty="0" smtClean="0">
                <a:latin typeface="Times New Roman" pitchFamily="18" charset="0"/>
                <a:cs typeface="Times New Roman" pitchFamily="18" charset="0"/>
              </a:rPr>
              <a:t>De nombreux déchets sont actuellement valorisés selon des voies qui peuvent être améliorées (zone ENO)</a:t>
            </a:r>
          </a:p>
          <a:p>
            <a:pPr lvl="1">
              <a:buFont typeface="Wingdings" pitchFamily="2" charset="2"/>
              <a:buChar char="Ø"/>
            </a:pPr>
            <a:r>
              <a:rPr lang="fr-B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2400" dirty="0" err="1" smtClean="0">
                <a:latin typeface="Times New Roman" pitchFamily="18" charset="0"/>
                <a:cs typeface="Times New Roman" pitchFamily="18" charset="0"/>
              </a:rPr>
              <a:t>Digestats</a:t>
            </a:r>
            <a:r>
              <a:rPr lang="fr-BE" sz="2400" dirty="0" smtClean="0">
                <a:latin typeface="Times New Roman" pitchFamily="18" charset="0"/>
                <a:cs typeface="Times New Roman" pitchFamily="18" charset="0"/>
              </a:rPr>
              <a:t> de méthanisation (épandage, construction, etc.)</a:t>
            </a:r>
          </a:p>
          <a:p>
            <a:pPr lvl="1">
              <a:buFont typeface="Wingdings" pitchFamily="2" charset="2"/>
              <a:buChar char="Ø"/>
            </a:pPr>
            <a:r>
              <a:rPr lang="fr-BE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2400" dirty="0" smtClean="0">
                <a:latin typeface="Times New Roman" pitchFamily="18" charset="0"/>
                <a:cs typeface="Times New Roman" pitchFamily="18" charset="0"/>
              </a:rPr>
              <a:t>Boues de stations d’épuration (compostage, méthanisation, combustion, construction, etc.)</a:t>
            </a:r>
          </a:p>
          <a:p>
            <a:pPr lvl="1">
              <a:buFont typeface="Wingdings" pitchFamily="2" charset="2"/>
              <a:buChar char="Ø"/>
            </a:pPr>
            <a:r>
              <a:rPr lang="fr-BE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2400" dirty="0" smtClean="0">
                <a:latin typeface="Times New Roman" pitchFamily="18" charset="0"/>
                <a:cs typeface="Times New Roman" pitchFamily="18" charset="0"/>
              </a:rPr>
              <a:t>Déchets animaux (compostage, épandage, etc.)</a:t>
            </a:r>
          </a:p>
          <a:p>
            <a:pPr>
              <a:buFont typeface="Wingdings" pitchFamily="2" charset="2"/>
              <a:buChar char="Ø"/>
            </a:pPr>
            <a:r>
              <a:rPr lang="fr-B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BE" sz="2800" dirty="0" smtClean="0">
                <a:latin typeface="Times New Roman" pitchFamily="18" charset="0"/>
                <a:cs typeface="Times New Roman" pitchFamily="18" charset="0"/>
              </a:rPr>
              <a:t>Ces déchets contiennent des composés valorisables</a:t>
            </a:r>
          </a:p>
        </p:txBody>
      </p:sp>
      <p:pic>
        <p:nvPicPr>
          <p:cNvPr id="5" name="Picture 4" descr="http://www.gembloux.ulg.ac.be/pt/images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53336"/>
            <a:ext cx="1546995" cy="404664"/>
          </a:xfrm>
          <a:prstGeom prst="rect">
            <a:avLst/>
          </a:prstGeom>
          <a:noFill/>
        </p:spPr>
      </p:pic>
      <p:pic>
        <p:nvPicPr>
          <p:cNvPr id="6" name="Picture 2" descr="http://www.nweurope.eu/images/site/logos/IVB/logo_INTERREG_IVB_cmy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2" y="6013212"/>
            <a:ext cx="683568" cy="844787"/>
          </a:xfrm>
          <a:prstGeom prst="rect">
            <a:avLst/>
          </a:prstGeom>
          <a:noFill/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7164288" y="0"/>
            <a:ext cx="1979712" cy="501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Projet BIOREFINE</a:t>
            </a: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071538" y="3000372"/>
            <a:ext cx="7020000" cy="1143000"/>
          </a:xfr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fr-BE" sz="3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Boues de STEP</a:t>
            </a:r>
            <a:endParaRPr lang="fr-FR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Flèche droite 6"/>
          <p:cNvSpPr/>
          <p:nvPr/>
        </p:nvSpPr>
        <p:spPr>
          <a:xfrm rot="13771326">
            <a:off x="1680743" y="2196748"/>
            <a:ext cx="714380" cy="428628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algn="ctr">
              <a:spcBef>
                <a:spcPct val="0"/>
              </a:spcBef>
            </a:pPr>
            <a:endParaRPr lang="fr-FR" sz="4400" b="1" i="1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Flèche droite 7"/>
          <p:cNvSpPr/>
          <p:nvPr/>
        </p:nvSpPr>
        <p:spPr>
          <a:xfrm rot="7822548">
            <a:off x="1751944" y="4482885"/>
            <a:ext cx="714380" cy="428628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endParaRPr lang="fr-FR" sz="800" b="1" i="1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Flèche droite 8"/>
          <p:cNvSpPr/>
          <p:nvPr/>
        </p:nvSpPr>
        <p:spPr>
          <a:xfrm rot="16200000">
            <a:off x="4214810" y="2071678"/>
            <a:ext cx="714380" cy="428628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endParaRPr lang="fr-FR" sz="1100" b="1" i="1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Flèche droite 9"/>
          <p:cNvSpPr/>
          <p:nvPr/>
        </p:nvSpPr>
        <p:spPr>
          <a:xfrm rot="2857172">
            <a:off x="6614148" y="4551689"/>
            <a:ext cx="714380" cy="428628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endParaRPr lang="fr-FR" sz="800" b="1" i="1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4282" y="928670"/>
            <a:ext cx="2786082" cy="928694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Eau </a:t>
            </a:r>
            <a:r>
              <a:rPr lang="fr-BE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(fraction liquide)</a:t>
            </a:r>
            <a:endParaRPr lang="fr-FR" sz="2400" b="1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3286116" y="785794"/>
            <a:ext cx="2571768" cy="857256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Biomasse (bactéries)</a:t>
            </a:r>
            <a:endParaRPr lang="fr-FR" sz="2400" b="1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9552" y="5157192"/>
            <a:ext cx="2571768" cy="6429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b="1" i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Azote minéralisé</a:t>
            </a:r>
            <a:endParaRPr lang="fr-FR" sz="2400" b="1" i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68144" y="5229200"/>
            <a:ext cx="3071834" cy="64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b="1" i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Phosphore</a:t>
            </a:r>
            <a:endParaRPr lang="fr-FR" sz="2400" b="1" i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Flèche droite 14"/>
          <p:cNvSpPr/>
          <p:nvPr/>
        </p:nvSpPr>
        <p:spPr>
          <a:xfrm rot="18793364">
            <a:off x="6687298" y="2192979"/>
            <a:ext cx="714380" cy="428628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ctr">
              <a:spcBef>
                <a:spcPct val="0"/>
              </a:spcBef>
            </a:pPr>
            <a:endParaRPr lang="fr-FR" sz="900" b="1" i="1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43636" y="928670"/>
            <a:ext cx="2786082" cy="9286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b="1" i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Eléments </a:t>
            </a:r>
            <a:r>
              <a:rPr lang="fr-BE" sz="2400" b="1" i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minéraux divers, dont K</a:t>
            </a:r>
            <a:endParaRPr lang="fr-FR" sz="2400" b="1" i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Flèche droite 16"/>
          <p:cNvSpPr/>
          <p:nvPr/>
        </p:nvSpPr>
        <p:spPr>
          <a:xfrm rot="5400000">
            <a:off x="4214810" y="4643446"/>
            <a:ext cx="714380" cy="428628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endParaRPr lang="fr-FR" sz="800" b="1" i="1" dirty="0" err="1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28992" y="5357826"/>
            <a:ext cx="2143140" cy="12858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2400" b="1" i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Eléments-traces</a:t>
            </a:r>
          </a:p>
          <a:p>
            <a:pPr algn="ctr"/>
            <a:r>
              <a:rPr lang="fr-BE" sz="2400" b="1" i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métalliques</a:t>
            </a:r>
            <a:endParaRPr lang="fr-FR" sz="2400" b="1" i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4" descr="http://www.gembloux.ulg.ac.be/pt/image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53336"/>
            <a:ext cx="1546995" cy="404664"/>
          </a:xfrm>
          <a:prstGeom prst="rect">
            <a:avLst/>
          </a:prstGeom>
          <a:noFill/>
        </p:spPr>
      </p:pic>
      <p:pic>
        <p:nvPicPr>
          <p:cNvPr id="21" name="Picture 2" descr="http://www.nweurope.eu/images/site/logos/IVB/logo_INTERREG_IVB_cmy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2" y="6013212"/>
            <a:ext cx="683568" cy="844787"/>
          </a:xfrm>
          <a:prstGeom prst="rect">
            <a:avLst/>
          </a:prstGeom>
          <a:noFill/>
        </p:spPr>
      </p:pic>
      <p:sp>
        <p:nvSpPr>
          <p:cNvPr id="22" name="Titre 1"/>
          <p:cNvSpPr txBox="1">
            <a:spLocks/>
          </p:cNvSpPr>
          <p:nvPr/>
        </p:nvSpPr>
        <p:spPr>
          <a:xfrm>
            <a:off x="7164288" y="0"/>
            <a:ext cx="1979712" cy="501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Projet BIOREFINE</a:t>
            </a: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i="1" dirty="0" smtClean="0">
                <a:latin typeface="Times New Roman" pitchFamily="18" charset="0"/>
                <a:cs typeface="Times New Roman" pitchFamily="18" charset="0"/>
              </a:rPr>
              <a:t>Boues de STEP en RW</a:t>
            </a:r>
            <a:endParaRPr lang="fr-FR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7164288" y="0"/>
            <a:ext cx="1979712" cy="501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Projet BIOREFINE</a:t>
            </a: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http://www.gembloux.ulg.ac.be/pt/image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53336"/>
            <a:ext cx="1546995" cy="404664"/>
          </a:xfrm>
          <a:prstGeom prst="rect">
            <a:avLst/>
          </a:prstGeom>
          <a:noFill/>
        </p:spPr>
      </p:pic>
      <p:pic>
        <p:nvPicPr>
          <p:cNvPr id="6" name="Picture 2" descr="http://www.nweurope.eu/images/site/logos/IVB/logo_INTERREG_IVB_cmy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2" y="6013212"/>
            <a:ext cx="683568" cy="844787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483768" y="6381328"/>
            <a:ext cx="194421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dirty="0" smtClean="0">
                <a:solidFill>
                  <a:schemeClr val="tx1"/>
                </a:solidFill>
              </a:rPr>
              <a:t>Références: SPGE, Région Wallonne et IBW</a:t>
            </a:r>
            <a:endParaRPr lang="fr-BE" sz="1400" dirty="0">
              <a:solidFill>
                <a:schemeClr val="tx1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717032"/>
            <a:ext cx="3803819" cy="20880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1412776"/>
            <a:ext cx="3803820" cy="2088000"/>
          </a:xfrm>
          <a:prstGeom prst="rect">
            <a:avLst/>
          </a:prstGeom>
        </p:spPr>
      </p:pic>
      <p:pic>
        <p:nvPicPr>
          <p:cNvPr id="17" name="Picture 5" descr="http://environnement.wallonie.be/directive_eau/images/logos/spge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5877272"/>
            <a:ext cx="1084047" cy="864096"/>
          </a:xfrm>
          <a:prstGeom prst="rect">
            <a:avLst/>
          </a:prstGeom>
          <a:noFill/>
        </p:spPr>
      </p:pic>
      <p:pic>
        <p:nvPicPr>
          <p:cNvPr id="30722" name="Picture 2" descr="http://cgt.tourismewallonie.be/ImageHandler.ashx?UploadedFile=true&amp;pg=7d9b173d-9036-4953-9f40-7cc55dd7ed42&amp;image=%7E/App_Data/UserImages/Image/Copie%20de%20coq_blin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5877272"/>
            <a:ext cx="625628" cy="864096"/>
          </a:xfrm>
          <a:prstGeom prst="rect">
            <a:avLst/>
          </a:prstGeom>
          <a:noFill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36096" y="2924944"/>
            <a:ext cx="216024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4860032" y="2204864"/>
            <a:ext cx="3384376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algn="ctr">
              <a:spcBef>
                <a:spcPct val="0"/>
              </a:spcBef>
            </a:pPr>
            <a:r>
              <a:rPr lang="fr-BE" sz="3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Exemple de composition d’une boue de STEP (IBW)</a:t>
            </a:r>
          </a:p>
        </p:txBody>
      </p:sp>
      <p:pic>
        <p:nvPicPr>
          <p:cNvPr id="30725" name="Picture 5" descr="http://oserentreprendre.be/wp-content/uploads/2010/04/logo-IBW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72200" y="5877272"/>
            <a:ext cx="864096" cy="864096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683568" y="4581128"/>
            <a:ext cx="36004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 smtClean="0">
                <a:solidFill>
                  <a:schemeClr val="accent2"/>
                </a:solidFill>
                <a:latin typeface="Arial Black" pitchFamily="34" charset="0"/>
              </a:rPr>
              <a:t>N</a:t>
            </a:r>
            <a:endParaRPr lang="fr-BE" b="1" dirty="0">
              <a:solidFill>
                <a:schemeClr val="accent2"/>
              </a:solidFill>
              <a:latin typeface="Arial Black" pitchFamily="34" charset="0"/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 flipV="1">
            <a:off x="971600" y="4437112"/>
            <a:ext cx="144016" cy="1800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i="1" dirty="0" smtClean="0">
                <a:latin typeface="Times New Roman" pitchFamily="18" charset="0"/>
                <a:cs typeface="Times New Roman" pitchFamily="18" charset="0"/>
              </a:rPr>
              <a:t>Exemple: cas de la Moldavie</a:t>
            </a:r>
            <a:endParaRPr lang="fr-FR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7164288" y="0"/>
            <a:ext cx="1979712" cy="501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Projet BIOREFINE</a:t>
            </a: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http://www.gembloux.ulg.ac.be/pt/image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53336"/>
            <a:ext cx="1546995" cy="404664"/>
          </a:xfrm>
          <a:prstGeom prst="rect">
            <a:avLst/>
          </a:prstGeom>
          <a:noFill/>
        </p:spPr>
      </p:pic>
      <p:pic>
        <p:nvPicPr>
          <p:cNvPr id="6" name="Picture 2" descr="http://www.nweurope.eu/images/site/logos/IVB/logo_INTERREG_IVB_cmy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2" y="6013212"/>
            <a:ext cx="683568" cy="844787"/>
          </a:xfrm>
          <a:prstGeom prst="rect">
            <a:avLst/>
          </a:prstGeom>
          <a:noFill/>
        </p:spPr>
      </p:pic>
      <p:graphicFrame>
        <p:nvGraphicFramePr>
          <p:cNvPr id="15" name="Tableau 14"/>
          <p:cNvGraphicFramePr>
            <a:graphicFrameLocks noGrp="1"/>
          </p:cNvGraphicFramePr>
          <p:nvPr/>
        </p:nvGraphicFramePr>
        <p:xfrm>
          <a:off x="1259632" y="1340768"/>
          <a:ext cx="4968551" cy="5058120"/>
        </p:xfrm>
        <a:graphic>
          <a:graphicData uri="http://schemas.openxmlformats.org/drawingml/2006/table">
            <a:tbl>
              <a:tblPr/>
              <a:tblGrid>
                <a:gridCol w="1879523"/>
                <a:gridCol w="1627179"/>
                <a:gridCol w="1461849"/>
              </a:tblGrid>
              <a:tr h="166168">
                <a:tc>
                  <a:txBody>
                    <a:bodyPr/>
                    <a:lstStyle/>
                    <a:p>
                      <a:pPr algn="ctr" fontAlgn="b"/>
                      <a:r>
                        <a:rPr lang="fr-B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Composant</a:t>
                      </a:r>
                    </a:p>
                  </a:txBody>
                  <a:tcPr marL="6370" marR="6370" marT="6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Moyenne</a:t>
                      </a:r>
                    </a:p>
                  </a:txBody>
                  <a:tcPr marL="6370" marR="6370" marT="6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CV (%)</a:t>
                      </a:r>
                    </a:p>
                  </a:txBody>
                  <a:tcPr marL="6370" marR="6370" marT="6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8676">
                <a:tc>
                  <a:txBody>
                    <a:bodyPr/>
                    <a:lstStyle/>
                    <a:p>
                      <a:pPr algn="l" fontAlgn="b"/>
                      <a:r>
                        <a:rPr lang="fr-BE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pH </a:t>
                      </a:r>
                      <a:r>
                        <a:rPr lang="fr-BE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 l'extrait aqueux</a:t>
                      </a:r>
                    </a:p>
                  </a:txBody>
                  <a:tcPr marL="6370" marR="6370" marT="6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7,9</a:t>
                      </a:r>
                    </a:p>
                  </a:txBody>
                  <a:tcPr marL="6370" marR="6370" marT="6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370" marR="6370" marT="6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58676">
                <a:tc>
                  <a:txBody>
                    <a:bodyPr/>
                    <a:lstStyle/>
                    <a:p>
                      <a:pPr algn="l" fontAlgn="b"/>
                      <a:r>
                        <a:rPr lang="fr-BE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Humidité </a:t>
                      </a:r>
                      <a:r>
                        <a:rPr lang="fr-BE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(%)</a:t>
                      </a:r>
                    </a:p>
                  </a:txBody>
                  <a:tcPr marL="6370" marR="6370" marT="6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59,3</a:t>
                      </a:r>
                    </a:p>
                  </a:txBody>
                  <a:tcPr marL="6370" marR="6370" marT="6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370" marR="6370" marT="6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58676">
                <a:tc>
                  <a:txBody>
                    <a:bodyPr/>
                    <a:lstStyle/>
                    <a:p>
                      <a:pPr algn="l" fontAlgn="b"/>
                      <a:r>
                        <a:rPr lang="fr-BE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MO </a:t>
                      </a:r>
                      <a:r>
                        <a:rPr lang="fr-BE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(%)</a:t>
                      </a:r>
                    </a:p>
                  </a:txBody>
                  <a:tcPr marL="6370" marR="6370" marT="6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45,3</a:t>
                      </a:r>
                    </a:p>
                  </a:txBody>
                  <a:tcPr marL="6370" marR="6370" marT="6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6370" marR="6370" marT="6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58676">
                <a:tc>
                  <a:txBody>
                    <a:bodyPr/>
                    <a:lstStyle/>
                    <a:p>
                      <a:pPr algn="l" fontAlgn="b"/>
                      <a:r>
                        <a:rPr lang="fr-BE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Carbone </a:t>
                      </a:r>
                      <a:r>
                        <a:rPr lang="fr-BE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(%)</a:t>
                      </a:r>
                    </a:p>
                  </a:txBody>
                  <a:tcPr marL="6370" marR="6370" marT="6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22,1</a:t>
                      </a:r>
                    </a:p>
                  </a:txBody>
                  <a:tcPr marL="6370" marR="6370" marT="6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370" marR="6370" marT="6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58676">
                <a:tc>
                  <a:txBody>
                    <a:bodyPr/>
                    <a:lstStyle/>
                    <a:p>
                      <a:pPr algn="l" fontAlgn="b"/>
                      <a:r>
                        <a:rPr lang="fr-BE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Carbone </a:t>
                      </a:r>
                      <a:r>
                        <a:rPr lang="fr-BE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des acides humiques (%)</a:t>
                      </a:r>
                    </a:p>
                  </a:txBody>
                  <a:tcPr marL="6370" marR="6370" marT="6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4,5</a:t>
                      </a:r>
                    </a:p>
                  </a:txBody>
                  <a:tcPr marL="6370" marR="6370" marT="6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6370" marR="6370" marT="6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58676">
                <a:tc>
                  <a:txBody>
                    <a:bodyPr/>
                    <a:lstStyle/>
                    <a:p>
                      <a:pPr algn="l" fontAlgn="b"/>
                      <a:r>
                        <a:rPr lang="fr-BE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Carbone </a:t>
                      </a:r>
                      <a:r>
                        <a:rPr lang="fr-BE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des acides </a:t>
                      </a:r>
                      <a:r>
                        <a:rPr lang="fr-BE" sz="1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fulviques</a:t>
                      </a:r>
                      <a:r>
                        <a:rPr lang="fr-BE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(%)</a:t>
                      </a:r>
                    </a:p>
                  </a:txBody>
                  <a:tcPr marL="6370" marR="6370" marT="6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3,8</a:t>
                      </a:r>
                    </a:p>
                  </a:txBody>
                  <a:tcPr marL="6370" marR="6370" marT="6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6370" marR="6370" marT="6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58676">
                <a:tc>
                  <a:txBody>
                    <a:bodyPr/>
                    <a:lstStyle/>
                    <a:p>
                      <a:pPr algn="l" fontAlgn="b"/>
                      <a:r>
                        <a:rPr lang="fr-BE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N </a:t>
                      </a:r>
                      <a:r>
                        <a:rPr lang="fr-BE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(%)</a:t>
                      </a:r>
                    </a:p>
                  </a:txBody>
                  <a:tcPr marL="6370" marR="6370" marT="6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2,1</a:t>
                      </a:r>
                    </a:p>
                  </a:txBody>
                  <a:tcPr marL="6370" marR="6370" marT="6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6370" marR="6370" marT="6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58676">
                <a:tc>
                  <a:txBody>
                    <a:bodyPr/>
                    <a:lstStyle/>
                    <a:p>
                      <a:pPr algn="l" fontAlgn="b"/>
                      <a:r>
                        <a:rPr lang="fr-BE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Rapport </a:t>
                      </a:r>
                      <a:r>
                        <a:rPr lang="fr-BE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C/N</a:t>
                      </a:r>
                    </a:p>
                  </a:txBody>
                  <a:tcPr marL="6370" marR="6370" marT="6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10,5</a:t>
                      </a:r>
                    </a:p>
                  </a:txBody>
                  <a:tcPr marL="6370" marR="6370" marT="6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6370" marR="6370" marT="6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89906">
                <a:tc>
                  <a:txBody>
                    <a:bodyPr/>
                    <a:lstStyle/>
                    <a:p>
                      <a:pPr algn="l" fontAlgn="b"/>
                      <a:r>
                        <a:rPr lang="fr-BE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N-NO</a:t>
                      </a:r>
                      <a:r>
                        <a:rPr lang="fr-BE" sz="1000" b="0" i="0" u="none" strike="noStrike" baseline="-25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r>
                        <a:rPr lang="fr-BE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fr-BE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 mg/100g</a:t>
                      </a:r>
                    </a:p>
                  </a:txBody>
                  <a:tcPr marL="6370" marR="6370" marT="6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13,5</a:t>
                      </a:r>
                    </a:p>
                  </a:txBody>
                  <a:tcPr marL="6370" marR="6370" marT="6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6370" marR="6370" marT="6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89906">
                <a:tc>
                  <a:txBody>
                    <a:bodyPr/>
                    <a:lstStyle/>
                    <a:p>
                      <a:pPr algn="l" fontAlgn="b"/>
                      <a:r>
                        <a:rPr lang="fr-BE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N-NH</a:t>
                      </a:r>
                      <a:r>
                        <a:rPr lang="fr-BE" sz="1000" b="0" i="0" u="none" strike="noStrike" baseline="-25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r>
                        <a:rPr lang="fr-BE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fr-BE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 mg/100g</a:t>
                      </a:r>
                    </a:p>
                  </a:txBody>
                  <a:tcPr marL="6370" marR="6370" marT="6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547,8</a:t>
                      </a:r>
                    </a:p>
                  </a:txBody>
                  <a:tcPr marL="6370" marR="6370" marT="6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6370" marR="6370" marT="6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89906">
                <a:tc>
                  <a:txBody>
                    <a:bodyPr/>
                    <a:lstStyle/>
                    <a:p>
                      <a:pPr algn="l" fontAlgn="b"/>
                      <a:r>
                        <a:rPr lang="fr-BE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P</a:t>
                      </a:r>
                      <a:r>
                        <a:rPr lang="fr-BE" sz="1000" b="0" i="0" u="none" strike="noStrike" baseline="-25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r>
                        <a:rPr lang="fr-BE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  <a:r>
                        <a:rPr lang="fr-BE" sz="1000" b="0" i="0" u="none" strike="noStrike" baseline="-25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r>
                        <a:rPr lang="fr-BE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fr-BE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(%)</a:t>
                      </a:r>
                    </a:p>
                  </a:txBody>
                  <a:tcPr marL="6370" marR="6370" marT="6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2,2</a:t>
                      </a:r>
                    </a:p>
                  </a:txBody>
                  <a:tcPr marL="6370" marR="6370" marT="6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6370" marR="6370" marT="6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89906">
                <a:tc>
                  <a:txBody>
                    <a:bodyPr/>
                    <a:lstStyle/>
                    <a:p>
                      <a:pPr algn="l" fontAlgn="b"/>
                      <a:r>
                        <a:rPr lang="fr-BE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P</a:t>
                      </a:r>
                      <a:r>
                        <a:rPr lang="fr-BE" sz="1000" b="0" i="0" u="none" strike="noStrike" baseline="-25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r>
                        <a:rPr lang="fr-BE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  <a:r>
                        <a:rPr lang="fr-BE" sz="1000" b="0" i="0" u="none" strike="noStrike" baseline="-25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r>
                        <a:rPr lang="fr-BE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fr-BE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accessible - mg/100g</a:t>
                      </a:r>
                    </a:p>
                  </a:txBody>
                  <a:tcPr marL="6370" marR="6370" marT="6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754,6</a:t>
                      </a:r>
                    </a:p>
                  </a:txBody>
                  <a:tcPr marL="6370" marR="6370" marT="6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6370" marR="6370" marT="6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89906">
                <a:tc>
                  <a:txBody>
                    <a:bodyPr/>
                    <a:lstStyle/>
                    <a:p>
                      <a:pPr algn="l" fontAlgn="b"/>
                      <a:r>
                        <a:rPr lang="fr-BE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K</a:t>
                      </a:r>
                      <a:r>
                        <a:rPr lang="fr-BE" sz="1000" b="0" i="0" u="none" strike="noStrike" baseline="-25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r>
                        <a:rPr lang="fr-BE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 </a:t>
                      </a:r>
                      <a:r>
                        <a:rPr lang="fr-BE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(%)</a:t>
                      </a:r>
                    </a:p>
                  </a:txBody>
                  <a:tcPr marL="6370" marR="6370" marT="6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0,97</a:t>
                      </a:r>
                    </a:p>
                  </a:txBody>
                  <a:tcPr marL="6370" marR="6370" marT="6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6370" marR="6370" marT="6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89906">
                <a:tc>
                  <a:txBody>
                    <a:bodyPr/>
                    <a:lstStyle/>
                    <a:p>
                      <a:pPr algn="l" fontAlgn="b"/>
                      <a:r>
                        <a:rPr lang="fr-BE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K</a:t>
                      </a:r>
                      <a:r>
                        <a:rPr lang="fr-BE" sz="1000" b="0" i="0" u="none" strike="noStrike" baseline="-25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r>
                        <a:rPr lang="fr-BE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 </a:t>
                      </a:r>
                      <a:r>
                        <a:rPr lang="fr-BE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accessible - mg/100g</a:t>
                      </a:r>
                    </a:p>
                  </a:txBody>
                  <a:tcPr marL="6370" marR="6370" marT="6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287,6</a:t>
                      </a:r>
                    </a:p>
                  </a:txBody>
                  <a:tcPr marL="6370" marR="6370" marT="6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6370" marR="6370" marT="6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89906">
                <a:tc>
                  <a:txBody>
                    <a:bodyPr/>
                    <a:lstStyle/>
                    <a:p>
                      <a:pPr algn="l" fontAlgn="b"/>
                      <a:r>
                        <a:rPr lang="fr-BE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Al</a:t>
                      </a:r>
                      <a:r>
                        <a:rPr lang="fr-BE" sz="1000" b="0" i="0" u="none" strike="noStrike" baseline="-25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r>
                        <a:rPr lang="fr-BE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  <a:r>
                        <a:rPr lang="fr-BE" sz="1000" b="0" i="0" u="none" strike="noStrike" baseline="-25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r>
                        <a:rPr lang="fr-BE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fr-BE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(%)</a:t>
                      </a:r>
                    </a:p>
                  </a:txBody>
                  <a:tcPr marL="6370" marR="6370" marT="6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1,98</a:t>
                      </a:r>
                    </a:p>
                  </a:txBody>
                  <a:tcPr marL="6370" marR="6370" marT="6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6370" marR="6370" marT="6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89906">
                <a:tc>
                  <a:txBody>
                    <a:bodyPr/>
                    <a:lstStyle/>
                    <a:p>
                      <a:pPr algn="l" fontAlgn="b"/>
                      <a:r>
                        <a:rPr lang="fr-BE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Fe</a:t>
                      </a:r>
                      <a:r>
                        <a:rPr lang="fr-BE" sz="1000" b="0" i="0" u="none" strike="noStrike" baseline="-25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r>
                        <a:rPr lang="fr-BE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</a:t>
                      </a:r>
                      <a:r>
                        <a:rPr lang="fr-BE" sz="1000" b="0" i="0" u="none" strike="noStrike" baseline="-25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r>
                        <a:rPr lang="fr-BE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fr-BE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(%)</a:t>
                      </a:r>
                    </a:p>
                  </a:txBody>
                  <a:tcPr marL="6370" marR="6370" marT="6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2,53</a:t>
                      </a:r>
                    </a:p>
                  </a:txBody>
                  <a:tcPr marL="6370" marR="6370" marT="6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6370" marR="6370" marT="6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58676">
                <a:tc>
                  <a:txBody>
                    <a:bodyPr/>
                    <a:lstStyle/>
                    <a:p>
                      <a:pPr algn="l" fontAlgn="b"/>
                      <a:r>
                        <a:rPr lang="fr-BE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fr-BE" sz="10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CaO</a:t>
                      </a:r>
                      <a:r>
                        <a:rPr lang="fr-BE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fr-BE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(%)</a:t>
                      </a:r>
                    </a:p>
                  </a:txBody>
                  <a:tcPr marL="6370" marR="6370" marT="6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7,06</a:t>
                      </a:r>
                    </a:p>
                  </a:txBody>
                  <a:tcPr marL="6370" marR="6370" marT="6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370" marR="6370" marT="6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58676">
                <a:tc>
                  <a:txBody>
                    <a:bodyPr/>
                    <a:lstStyle/>
                    <a:p>
                      <a:pPr algn="l" fontAlgn="b"/>
                      <a:r>
                        <a:rPr lang="fr-BE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fr-BE" sz="10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MgO</a:t>
                      </a:r>
                      <a:r>
                        <a:rPr lang="fr-BE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fr-BE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(%)</a:t>
                      </a:r>
                    </a:p>
                  </a:txBody>
                  <a:tcPr marL="6370" marR="6370" marT="6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1,72</a:t>
                      </a:r>
                    </a:p>
                  </a:txBody>
                  <a:tcPr marL="6370" marR="6370" marT="6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73</a:t>
                      </a:r>
                    </a:p>
                  </a:txBody>
                  <a:tcPr marL="6370" marR="6370" marT="6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89906">
                <a:tc>
                  <a:txBody>
                    <a:bodyPr/>
                    <a:lstStyle/>
                    <a:p>
                      <a:pPr algn="l" fontAlgn="b"/>
                      <a:r>
                        <a:rPr lang="fr-BE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Na</a:t>
                      </a:r>
                      <a:r>
                        <a:rPr lang="fr-BE" sz="1000" b="0" i="0" u="none" strike="noStrike" baseline="-25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r>
                        <a:rPr lang="fr-BE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 </a:t>
                      </a:r>
                      <a:r>
                        <a:rPr lang="fr-BE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(%)</a:t>
                      </a:r>
                    </a:p>
                  </a:txBody>
                  <a:tcPr marL="6370" marR="6370" marT="6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0,07</a:t>
                      </a:r>
                    </a:p>
                  </a:txBody>
                  <a:tcPr marL="6370" marR="6370" marT="6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6370" marR="6370" marT="6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58676">
                <a:tc>
                  <a:txBody>
                    <a:bodyPr/>
                    <a:lstStyle/>
                    <a:p>
                      <a:pPr algn="l" fontAlgn="b"/>
                      <a:r>
                        <a:rPr lang="fr-BE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Mn </a:t>
                      </a:r>
                      <a:r>
                        <a:rPr lang="fr-BE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- mg/100g</a:t>
                      </a:r>
                    </a:p>
                  </a:txBody>
                  <a:tcPr marL="6370" marR="6370" marT="6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</a:t>
                      </a:r>
                    </a:p>
                  </a:txBody>
                  <a:tcPr marL="6370" marR="6370" marT="6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6370" marR="6370" marT="6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58676">
                <a:tc>
                  <a:txBody>
                    <a:bodyPr/>
                    <a:lstStyle/>
                    <a:p>
                      <a:pPr algn="l" fontAlgn="b"/>
                      <a:r>
                        <a:rPr lang="fr-BE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Cu </a:t>
                      </a:r>
                      <a:r>
                        <a:rPr lang="fr-BE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- mg/100g</a:t>
                      </a:r>
                    </a:p>
                  </a:txBody>
                  <a:tcPr marL="6370" marR="6370" marT="6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486</a:t>
                      </a:r>
                    </a:p>
                  </a:txBody>
                  <a:tcPr marL="6370" marR="6370" marT="6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94</a:t>
                      </a:r>
                    </a:p>
                  </a:txBody>
                  <a:tcPr marL="6370" marR="6370" marT="6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58676">
                <a:tc>
                  <a:txBody>
                    <a:bodyPr/>
                    <a:lstStyle/>
                    <a:p>
                      <a:pPr algn="l" fontAlgn="b"/>
                      <a:r>
                        <a:rPr lang="fr-BE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Zn </a:t>
                      </a:r>
                      <a:r>
                        <a:rPr lang="fr-BE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 mg/100g</a:t>
                      </a:r>
                    </a:p>
                  </a:txBody>
                  <a:tcPr marL="6370" marR="6370" marT="6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795</a:t>
                      </a:r>
                    </a:p>
                  </a:txBody>
                  <a:tcPr marL="6370" marR="6370" marT="6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6370" marR="6370" marT="6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58676">
                <a:tc>
                  <a:txBody>
                    <a:bodyPr/>
                    <a:lstStyle/>
                    <a:p>
                      <a:pPr algn="l" fontAlgn="b"/>
                      <a:r>
                        <a:rPr lang="fr-BE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B </a:t>
                      </a:r>
                      <a:r>
                        <a:rPr lang="fr-BE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 mg/100g</a:t>
                      </a:r>
                    </a:p>
                  </a:txBody>
                  <a:tcPr marL="6370" marR="6370" marT="6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6370" marR="6370" marT="6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6370" marR="6370" marT="6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58676">
                <a:tc>
                  <a:txBody>
                    <a:bodyPr/>
                    <a:lstStyle/>
                    <a:p>
                      <a:pPr algn="l" fontAlgn="b"/>
                      <a:r>
                        <a:rPr lang="fr-BE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Mo </a:t>
                      </a:r>
                      <a:r>
                        <a:rPr lang="fr-BE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 mg/100g</a:t>
                      </a:r>
                    </a:p>
                  </a:txBody>
                  <a:tcPr marL="6370" marR="6370" marT="6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370" marR="6370" marT="6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6370" marR="6370" marT="6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58676">
                <a:tc>
                  <a:txBody>
                    <a:bodyPr/>
                    <a:lstStyle/>
                    <a:p>
                      <a:pPr algn="l" fontAlgn="b"/>
                      <a:r>
                        <a:rPr lang="fr-BE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Cd </a:t>
                      </a:r>
                      <a:r>
                        <a:rPr lang="fr-BE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 mg/100g</a:t>
                      </a:r>
                    </a:p>
                  </a:txBody>
                  <a:tcPr marL="6370" marR="6370" marT="6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6370" marR="6370" marT="6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86</a:t>
                      </a:r>
                    </a:p>
                  </a:txBody>
                  <a:tcPr marL="6370" marR="6370" marT="6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58676">
                <a:tc>
                  <a:txBody>
                    <a:bodyPr/>
                    <a:lstStyle/>
                    <a:p>
                      <a:pPr algn="l" fontAlgn="b"/>
                      <a:r>
                        <a:rPr lang="fr-BE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Pb </a:t>
                      </a:r>
                      <a:r>
                        <a:rPr lang="fr-BE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 mg/100g</a:t>
                      </a:r>
                    </a:p>
                  </a:txBody>
                  <a:tcPr marL="6370" marR="6370" marT="6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107</a:t>
                      </a:r>
                    </a:p>
                  </a:txBody>
                  <a:tcPr marL="6370" marR="6370" marT="6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73</a:t>
                      </a:r>
                    </a:p>
                  </a:txBody>
                  <a:tcPr marL="6370" marR="6370" marT="6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58676">
                <a:tc>
                  <a:txBody>
                    <a:bodyPr/>
                    <a:lstStyle/>
                    <a:p>
                      <a:pPr algn="l" fontAlgn="b"/>
                      <a:r>
                        <a:rPr lang="fr-BE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Ni </a:t>
                      </a:r>
                      <a:r>
                        <a:rPr lang="fr-BE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 mg/100g</a:t>
                      </a:r>
                    </a:p>
                  </a:txBody>
                  <a:tcPr marL="6370" marR="6370" marT="6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6370" marR="6370" marT="6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6370" marR="6370" marT="6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58676">
                <a:tc>
                  <a:txBody>
                    <a:bodyPr/>
                    <a:lstStyle/>
                    <a:p>
                      <a:pPr algn="l" fontAlgn="b"/>
                      <a:r>
                        <a:rPr lang="fr-BE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Co </a:t>
                      </a:r>
                      <a:r>
                        <a:rPr lang="fr-BE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 mg/100g</a:t>
                      </a:r>
                    </a:p>
                  </a:txBody>
                  <a:tcPr marL="6370" marR="6370" marT="6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370" marR="6370" marT="6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6370" marR="6370" marT="6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66168">
                <a:tc>
                  <a:txBody>
                    <a:bodyPr/>
                    <a:lstStyle/>
                    <a:p>
                      <a:pPr algn="l" fontAlgn="b"/>
                      <a:r>
                        <a:rPr lang="fr-BE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Cr </a:t>
                      </a:r>
                      <a:r>
                        <a:rPr lang="fr-BE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 mg/100g</a:t>
                      </a:r>
                    </a:p>
                  </a:txBody>
                  <a:tcPr marL="6370" marR="6370" marT="6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151</a:t>
                      </a:r>
                    </a:p>
                  </a:txBody>
                  <a:tcPr marL="6370" marR="6370" marT="6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6370" marR="6370" marT="637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 descr="File:Europe-Moldova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772816"/>
            <a:ext cx="2416948" cy="2033898"/>
          </a:xfrm>
          <a:prstGeom prst="rect">
            <a:avLst/>
          </a:prstGeom>
          <a:noFill/>
        </p:spPr>
      </p:pic>
      <p:cxnSp>
        <p:nvCxnSpPr>
          <p:cNvPr id="18" name="Connecteur droit avec flèche 17"/>
          <p:cNvCxnSpPr/>
          <p:nvPr/>
        </p:nvCxnSpPr>
        <p:spPr>
          <a:xfrm>
            <a:off x="611560" y="2564904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611560" y="2924944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611560" y="3068960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611560" y="3284984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611560" y="3429000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611560" y="3645024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>
            <a:off x="611560" y="3789040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683568" y="5301208"/>
            <a:ext cx="504056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1187624" y="4869160"/>
            <a:ext cx="0" cy="151216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6372200" y="4221088"/>
            <a:ext cx="26642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200" dirty="0" smtClean="0"/>
              <a:t>Référence: </a:t>
            </a:r>
            <a:r>
              <a:rPr lang="fr-BE" sz="1200" dirty="0" err="1" smtClean="0"/>
              <a:t>Siuris</a:t>
            </a:r>
            <a:r>
              <a:rPr lang="fr-BE" sz="1200" dirty="0" smtClean="0"/>
              <a:t> A. (2011)</a:t>
            </a:r>
            <a:r>
              <a:rPr lang="en-US" sz="1200" dirty="0" smtClean="0"/>
              <a:t> PROPERTIES OF SEWAGE SLUDGE RESULTED FROM URBAN WASTEWATER TREATMENT IN THE REPUBLIC OF MOLDOVA . Scientific Papers, UASVM Bucharest, Series A, Vol. LIV, 2011, ISSN 1222-5339</a:t>
            </a:r>
          </a:p>
          <a:p>
            <a:pPr algn="ctr"/>
            <a:r>
              <a:rPr lang="fr-BE" sz="1200" dirty="0" smtClean="0"/>
              <a:t> </a:t>
            </a:r>
            <a:endParaRPr lang="fr-B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2047</TotalTime>
  <Words>1393</Words>
  <Application>Microsoft Office PowerPoint</Application>
  <PresentationFormat>Affichage à l'écran (4:3)</PresentationFormat>
  <Paragraphs>391</Paragraphs>
  <Slides>26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Thème Office</vt:lpstr>
      <vt:lpstr>Présentation des projets Interreg IVB BIOREFINE et RENEW</vt:lpstr>
      <vt:lpstr>Projet BIOREFINE</vt:lpstr>
      <vt:lpstr>Programme Interreg IVB</vt:lpstr>
      <vt:lpstr>Projet BIOREFINE</vt:lpstr>
      <vt:lpstr>La position de Gembloux Agro-Bio Tech</vt:lpstr>
      <vt:lpstr>Situation actuelle</vt:lpstr>
      <vt:lpstr>Boues de STEP</vt:lpstr>
      <vt:lpstr>Boues de STEP en RW</vt:lpstr>
      <vt:lpstr>Exemple: cas de la Moldavie</vt:lpstr>
      <vt:lpstr>Boues de STEP en RW</vt:lpstr>
      <vt:lpstr>Boues de STEP en RW</vt:lpstr>
      <vt:lpstr>Digestats de méthanisation</vt:lpstr>
      <vt:lpstr>Digestats de méthanisation</vt:lpstr>
      <vt:lpstr>Déchets animaux</vt:lpstr>
      <vt:lpstr>Déchets animaux</vt:lpstr>
      <vt:lpstr>Approche par opérations unitaires</vt:lpstr>
      <vt:lpstr>Projet BIOREFINE</vt:lpstr>
      <vt:lpstr>Mise en œuvre</vt:lpstr>
      <vt:lpstr>Mise en œuvre</vt:lpstr>
      <vt:lpstr>Mise en œuvre</vt:lpstr>
      <vt:lpstr>Projet RENEW</vt:lpstr>
      <vt:lpstr>Projet RENEW</vt:lpstr>
      <vt:lpstr>Projet RENEW</vt:lpstr>
      <vt:lpstr>Acide succinique</vt:lpstr>
      <vt:lpstr>Production</vt:lpstr>
      <vt:lpstr>Partenaires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s088778</dc:creator>
  <cp:lastModifiedBy>Tarayre</cp:lastModifiedBy>
  <cp:revision>128</cp:revision>
  <dcterms:created xsi:type="dcterms:W3CDTF">2013-09-12T06:41:41Z</dcterms:created>
  <dcterms:modified xsi:type="dcterms:W3CDTF">2013-10-21T17:13:50Z</dcterms:modified>
</cp:coreProperties>
</file>