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74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notesSlides/notesSlide83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95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99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notesSlides/notesSlide65.xml" ContentType="application/vnd.openxmlformats-officedocument.presentationml.notes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75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9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slides/slide43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70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7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85.xml" ContentType="application/vnd.openxmlformats-officedocument.presentationml.notesSlide+xml"/>
  <Override PartName="/ppt/slides/slide87.xml" ContentType="application/vnd.openxmlformats-officedocument.presentationml.slide+xml"/>
  <Override PartName="/ppt/notesSlides/notesSlide95.xml" ContentType="application/vnd.openxmlformats-officedocument.presentationml.notes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71.xml" ContentType="application/vnd.openxmlformats-officedocument.presentationml.notesSlide+xml"/>
  <Override PartName="/ppt/slides/slide72.xml" ContentType="application/vnd.openxmlformats-officedocument.presentationml.slide+xml"/>
  <Override PartName="/ppt/notesSlides/notesSlide80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82.xml" ContentType="application/vnd.openxmlformats-officedocument.presentationml.slide+xml"/>
  <Override PartName="/ppt/notesSlides/notesSlide90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69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73.xml" ContentType="application/vnd.openxmlformats-officedocument.presentationml.slide+xml"/>
  <Override PartName="/ppt/notesSlides/notesSlide81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49.xml" ContentType="application/vnd.openxmlformats-officedocument.presentationml.notesSlide+xml"/>
  <Override PartName="/ppt/slides/slide83.xml" ContentType="application/vnd.openxmlformats-officedocument.presentationml.slide+xml"/>
  <Override PartName="/ppt/notesSlides/notesSlide9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93.xml" ContentType="application/vnd.openxmlformats-officedocument.presentationml.slide+xml"/>
  <Override PartName="/ppt/notesSlides/notesSlide68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87.xml" ContentType="application/vnd.openxmlformats-officedocument.presentationml.notes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notesSlides/notesSlide97.xml" ContentType="application/vnd.openxmlformats-officedocument.presentationml.notes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7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82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94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98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367" r:id="rId3"/>
    <p:sldId id="385" r:id="rId4"/>
    <p:sldId id="386" r:id="rId5"/>
    <p:sldId id="368" r:id="rId6"/>
    <p:sldId id="369" r:id="rId7"/>
    <p:sldId id="370" r:id="rId8"/>
    <p:sldId id="371" r:id="rId9"/>
    <p:sldId id="372" r:id="rId10"/>
    <p:sldId id="374" r:id="rId11"/>
    <p:sldId id="329" r:id="rId12"/>
    <p:sldId id="330" r:id="rId13"/>
    <p:sldId id="326" r:id="rId14"/>
    <p:sldId id="327" r:id="rId15"/>
    <p:sldId id="328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55" r:id="rId30"/>
    <p:sldId id="356" r:id="rId31"/>
    <p:sldId id="423" r:id="rId32"/>
    <p:sldId id="412" r:id="rId33"/>
    <p:sldId id="357" r:id="rId34"/>
    <p:sldId id="344" r:id="rId35"/>
    <p:sldId id="359" r:id="rId36"/>
    <p:sldId id="360" r:id="rId37"/>
    <p:sldId id="361" r:id="rId38"/>
    <p:sldId id="362" r:id="rId39"/>
    <p:sldId id="413" r:id="rId40"/>
    <p:sldId id="358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66" r:id="rId52"/>
    <p:sldId id="363" r:id="rId53"/>
    <p:sldId id="375" r:id="rId54"/>
    <p:sldId id="387" r:id="rId55"/>
    <p:sldId id="390" r:id="rId56"/>
    <p:sldId id="392" r:id="rId57"/>
    <p:sldId id="376" r:id="rId58"/>
    <p:sldId id="377" r:id="rId59"/>
    <p:sldId id="378" r:id="rId60"/>
    <p:sldId id="382" r:id="rId61"/>
    <p:sldId id="388" r:id="rId62"/>
    <p:sldId id="391" r:id="rId63"/>
    <p:sldId id="393" r:id="rId64"/>
    <p:sldId id="384" r:id="rId65"/>
    <p:sldId id="389" r:id="rId66"/>
    <p:sldId id="383" r:id="rId67"/>
    <p:sldId id="379" r:id="rId68"/>
    <p:sldId id="380" r:id="rId69"/>
    <p:sldId id="381" r:id="rId70"/>
    <p:sldId id="394" r:id="rId71"/>
    <p:sldId id="395" r:id="rId72"/>
    <p:sldId id="364" r:id="rId73"/>
    <p:sldId id="365" r:id="rId74"/>
    <p:sldId id="424" r:id="rId75"/>
    <p:sldId id="396" r:id="rId76"/>
    <p:sldId id="397" r:id="rId77"/>
    <p:sldId id="398" r:id="rId78"/>
    <p:sldId id="422" r:id="rId79"/>
    <p:sldId id="416" r:id="rId80"/>
    <p:sldId id="399" r:id="rId81"/>
    <p:sldId id="406" r:id="rId82"/>
    <p:sldId id="407" r:id="rId83"/>
    <p:sldId id="408" r:id="rId84"/>
    <p:sldId id="409" r:id="rId85"/>
    <p:sldId id="410" r:id="rId86"/>
    <p:sldId id="414" r:id="rId87"/>
    <p:sldId id="400" r:id="rId88"/>
    <p:sldId id="401" r:id="rId89"/>
    <p:sldId id="402" r:id="rId90"/>
    <p:sldId id="403" r:id="rId91"/>
    <p:sldId id="404" r:id="rId92"/>
    <p:sldId id="405" r:id="rId93"/>
    <p:sldId id="415" r:id="rId94"/>
    <p:sldId id="411" r:id="rId95"/>
    <p:sldId id="417" r:id="rId96"/>
    <p:sldId id="418" r:id="rId97"/>
    <p:sldId id="419" r:id="rId98"/>
    <p:sldId id="420" r:id="rId99"/>
    <p:sldId id="421" r:id="rId10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6" charset="0"/>
        <a:ea typeface="Times New Roman" pitchFamily="16" charset="0"/>
        <a:cs typeface="Times New Roman" pitchFamily="1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290029"/>
    <a:srgbClr val="82007A"/>
    <a:srgbClr val="6C1B64"/>
    <a:srgbClr val="F2F8AA"/>
    <a:srgbClr val="E2ED98"/>
    <a:srgbClr val="3D0D47"/>
    <a:srgbClr val="0C43F4"/>
    <a:srgbClr val="FF9900"/>
    <a:srgbClr val="FFFF00"/>
    <a:srgbClr val="06FA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57" autoAdjust="0"/>
    <p:restoredTop sz="97368" autoAdjust="0"/>
  </p:normalViewPr>
  <p:slideViewPr>
    <p:cSldViewPr snapToGrid="0">
      <p:cViewPr>
        <p:scale>
          <a:sx n="100" d="100"/>
          <a:sy n="100" d="100"/>
        </p:scale>
        <p:origin x="-120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52"/>
    </p:cViewPr>
  </p:sorterViewPr>
  <p:notesViewPr>
    <p:cSldViewPr snapToGrid="0">
      <p:cViewPr varScale="1">
        <p:scale>
          <a:sx n="61" d="100"/>
          <a:sy n="61" d="100"/>
        </p:scale>
        <p:origin x="-153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notesMaster" Target="notesMasters/notesMaster1.xml"/><Relationship Id="rId102" Type="http://schemas.openxmlformats.org/officeDocument/2006/relationships/handoutMaster" Target="handoutMasters/handoutMaster1.xml"/><Relationship Id="rId103" Type="http://schemas.openxmlformats.org/officeDocument/2006/relationships/printerSettings" Target="printerSettings/printerSettings1.bin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CB559157-B03F-0245-A195-89308B1632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-65" charset="0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AA1A5150-837D-D14C-B479-1BCAF0C514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Times New Roman" pitchFamily="-65" charset="0"/>
        <a:cs typeface="Times New Roman" pitchFamily="-65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19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29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39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49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59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69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79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89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90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91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92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93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94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95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96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97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98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A1F2-932B-914D-95CD-989CF81F18F7}" type="slidenum">
              <a:rPr lang="fr-FR">
                <a:latin typeface="Comic Sans MS" pitchFamily="16" charset="0"/>
                <a:ea typeface="Times New Roman" pitchFamily="16" charset="0"/>
                <a:cs typeface="Times New Roman" pitchFamily="16" charset="0"/>
              </a:rPr>
              <a:pPr/>
              <a:t>99</a:t>
            </a:fld>
            <a:endParaRPr lang="fr-FR">
              <a:latin typeface="Comic Sans MS" pitchFamily="16" charset="0"/>
              <a:ea typeface="Times New Roman" pitchFamily="16" charset="0"/>
              <a:cs typeface="Times New Roman" pitchFamily="1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Times New Roman" pitchFamily="16" charset="0"/>
              <a:ea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9052-5D3F-EE4F-8ED1-A8490C9519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26D3-1C44-0F49-BEEA-61CC3B1296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2288-5DAE-B848-A508-68B8A141AD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00A6-F22B-434A-808C-97602B2758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A94A-B51B-D842-8A40-F10F2F2A2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91A6-16D5-CA47-8066-78485835F0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50B-4958-E94F-B919-BBC5A5D43B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379-9B2D-6649-BAD9-645612AC54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5EE10-CC89-C84D-82E5-32BE5E0DB6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51FA-BA55-6345-8E70-B63BD67244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6DEA8-0592-5441-BF40-F846B59BD8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9125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Times New Roman" pitchFamily="-65" charset="0"/>
                <a:cs typeface="Times New Roman" pitchFamily="-65" charset="0"/>
              </a:defRPr>
            </a:lvl1pPr>
          </a:lstStyle>
          <a:p>
            <a:pPr>
              <a:defRPr/>
            </a:pPr>
            <a:fld id="{6684A7D4-DB0A-AF42-A094-9D9343CD87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65" charset="0"/>
          <a:ea typeface="Times New Roman" pitchFamily="-65" charset="0"/>
          <a:cs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1" Type="http://schemas.openxmlformats.org/officeDocument/2006/relationships/video" Target="file://localhost/Users/francoiswang/Documents/Diaporamas/cours%203/RR.mov" TargetMode="External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francoiswang/Documents/Diaporamas/cours%203/RECR%20MYO%20BICEPS%20100%20100.m4v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2.xm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video" Target="file://localhost/Users/francoiswang/Documents/Diaporamas/cours%203/Recr%20BICEPS%20100%20500.m4v" TargetMode="External"/><Relationship Id="rId2" Type="http://schemas.openxmlformats.org/officeDocument/2006/relationships/video" Target="file://localhost/Users/francoiswang/Documents/Diaporamas/cours%203/Recr%20N%20BICEPS%20100%20200.m4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francoiswang/Documents/Diaporamas/cours%203/IP%20MYO%20BICEPS%20100%20500.m4v" TargetMode="External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9.xml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video" Target="file://localhost/Users/francoiswang/Documents/Diaporamas/cours%203/IP%20N%20BICEPS%20100%20500.m4v" TargetMode="External"/><Relationship Id="rId2" Type="http://schemas.openxmlformats.org/officeDocument/2006/relationships/video" Target="file://localhost/Users/francoiswang/Documents/Diaporamas/cours%203/IP%20NEURO%20100%202000.m4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1.png"/><Relationship Id="rId5" Type="http://schemas.openxmlformats.org/officeDocument/2006/relationships/image" Target="../media/image6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image" Target="../media/image2.png"/><Relationship Id="rId5" Type="http://schemas.openxmlformats.org/officeDocument/2006/relationships/image" Target="../media/image78.png"/><Relationship Id="rId1" Type="http://schemas.openxmlformats.org/officeDocument/2006/relationships/video" Target="file://localhost/Users/francoiswang/Documents/Diaporamas/cours%203/IP%20PUM%20TA.mov" TargetMode="External"/><Relationship Id="rId2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4" Type="http://schemas.openxmlformats.org/officeDocument/2006/relationships/image" Target="../media/image2.png"/><Relationship Id="rId5" Type="http://schemas.openxmlformats.org/officeDocument/2006/relationships/image" Target="../media/image80.png"/><Relationship Id="rId1" Type="http://schemas.openxmlformats.org/officeDocument/2006/relationships/video" Target="file://localhost/Users/francoiswang/Documents/Diaporamas/cours%203/PUM%20N%20TA%20100%20200-500.m4v" TargetMode="Externa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4" Type="http://schemas.openxmlformats.org/officeDocument/2006/relationships/image" Target="../media/image2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video" Target="file://localhost/Users/francoiswang/Documents/Diaporamas/cours%203/PUM%20poly%20instable.m4v.mp4" TargetMode="External"/><Relationship Id="rId2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6.xml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1" Type="http://schemas.openxmlformats.org/officeDocument/2006/relationships/video" Target="file://localhost/Users/francoiswang/Documents/Diaporamas/cours%203/PUM%20NEURO%20CHRONIQUE.m4v" TargetMode="External"/><Relationship Id="rId2" Type="http://schemas.openxmlformats.org/officeDocument/2006/relationships/video" Target="file://localhost/Users/francoiswang/Documents/Diaporamas/cours%203/PUM%20NEURO%20PSEUDOMYO.m4v" TargetMode="Externa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90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4" Type="http://schemas.openxmlformats.org/officeDocument/2006/relationships/image" Target="../media/image93.png"/><Relationship Id="rId1" Type="http://schemas.openxmlformats.org/officeDocument/2006/relationships/video" Target="file://localhost/Users/francoiswang/Documents/Diaporamas/cours%203/PUM%20MYO.m4v" TargetMode="External"/><Relationship Id="rId2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SD </a:t>
            </a:r>
            <a:r>
              <a:rPr lang="fr-FR" sz="1800" b="1" dirty="0" err="1" smtClean="0">
                <a:solidFill>
                  <a:schemeClr val="bg1"/>
                </a:solidFill>
                <a:latin typeface="Cambria" pitchFamily="-65" charset="0"/>
              </a:rPr>
              <a:t>Nandedkar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 &amp; François </a:t>
            </a:r>
            <a:r>
              <a:rPr lang="fr-FR" sz="1800" b="1" dirty="0">
                <a:solidFill>
                  <a:schemeClr val="bg1"/>
                </a:solidFill>
                <a:latin typeface="Cambria" pitchFamily="-65" charset="0"/>
              </a:rPr>
              <a:t>Wang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6800" y="1752600"/>
            <a:ext cx="7239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Cambria" pitchFamily="-65" charset="0"/>
              </a:rPr>
              <a:t>Electromyographie</a:t>
            </a:r>
            <a:endParaRPr lang="en-US" sz="4000" b="1" dirty="0">
              <a:solidFill>
                <a:schemeClr val="bg1"/>
              </a:solidFill>
              <a:latin typeface="Cambria" pitchFamily="-65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dirty="0">
                <a:solidFill>
                  <a:schemeClr val="bg1"/>
                </a:solidFill>
                <a:latin typeface="Cambria" pitchFamily="-65" charset="0"/>
              </a:rPr>
              <a:t> 1 : bases techniques</a:t>
            </a:r>
          </a:p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dirty="0">
                <a:solidFill>
                  <a:schemeClr val="bg1"/>
                </a:solidFill>
                <a:latin typeface="Cambria" pitchFamily="-65" charset="0"/>
              </a:rPr>
              <a:t> 2 : EMG au repos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Cambria" pitchFamily="-65" charset="0"/>
              </a:rPr>
              <a:t>Cours</a:t>
            </a:r>
            <a:r>
              <a:rPr lang="en-US" sz="4000" b="1" dirty="0">
                <a:solidFill>
                  <a:schemeClr val="bg1"/>
                </a:solidFill>
                <a:latin typeface="Cambria" pitchFamily="-65" charset="0"/>
              </a:rPr>
              <a:t> 3 : EMG </a:t>
            </a:r>
            <a:r>
              <a:rPr lang="en-US" sz="4000" b="1" dirty="0" err="1">
                <a:solidFill>
                  <a:schemeClr val="bg1"/>
                </a:solidFill>
                <a:latin typeface="Cambria" pitchFamily="-65" charset="0"/>
              </a:rPr>
              <a:t>lors</a:t>
            </a:r>
            <a:r>
              <a:rPr lang="en-US" sz="4000" b="1" dirty="0">
                <a:solidFill>
                  <a:schemeClr val="bg1"/>
                </a:solidFill>
                <a:latin typeface="Cambria" pitchFamily="-65" charset="0"/>
              </a:rPr>
              <a:t> de la contraction </a:t>
            </a:r>
            <a:r>
              <a:rPr lang="en-US" sz="4000" b="1" dirty="0" err="1">
                <a:solidFill>
                  <a:schemeClr val="bg1"/>
                </a:solidFill>
                <a:latin typeface="Cambria" pitchFamily="-65" charset="0"/>
              </a:rPr>
              <a:t>volontaire</a:t>
            </a:r>
            <a:endParaRPr lang="en-US" sz="4000" b="1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Différents types métaboliques de fm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Burke, 1980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	Type I : résistante à la fatique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	Type IIB : non résistante à la fatigue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	Intermédiaire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1 UM contient un seul type de fm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Les UM de type I sont activées pour des efforts modérés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Les UM de type IIB sont activées pour des efforts importants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Sur le plan histologique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(biopsie musculaire) :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les fm des différents types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sont distribuées au hasard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pic>
        <p:nvPicPr>
          <p:cNvPr id="12" name="Image 11" descr="MUSC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0" y="3687986"/>
            <a:ext cx="3530600" cy="2406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743200" y="4876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67000" y="4495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667000" y="4114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667000" y="3733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743200" y="3352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47800" y="3429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447800" y="3810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447800" y="4191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447800" y="4572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47800" y="4953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2895600" y="52578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447800" y="53340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3962400" y="1600200"/>
            <a:ext cx="609600" cy="609600"/>
          </a:xfrm>
          <a:prstGeom prst="sun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2878138" y="2143125"/>
            <a:ext cx="1184275" cy="1228725"/>
          </a:xfrm>
          <a:custGeom>
            <a:avLst/>
            <a:gdLst>
              <a:gd name="T0" fmla="*/ 2147483647 w 746"/>
              <a:gd name="T1" fmla="*/ 0 h 774"/>
              <a:gd name="T2" fmla="*/ 2147483647 w 746"/>
              <a:gd name="T3" fmla="*/ 2147483647 h 774"/>
              <a:gd name="T4" fmla="*/ 2147483647 w 746"/>
              <a:gd name="T5" fmla="*/ 2147483647 h 774"/>
              <a:gd name="T6" fmla="*/ 2147483647 w 746"/>
              <a:gd name="T7" fmla="*/ 2147483647 h 774"/>
              <a:gd name="T8" fmla="*/ 2147483647 w 746"/>
              <a:gd name="T9" fmla="*/ 2147483647 h 774"/>
              <a:gd name="T10" fmla="*/ 2147483647 w 746"/>
              <a:gd name="T11" fmla="*/ 2147483647 h 774"/>
              <a:gd name="T12" fmla="*/ 2147483647 w 746"/>
              <a:gd name="T13" fmla="*/ 2147483647 h 774"/>
              <a:gd name="T14" fmla="*/ 2147483647 w 746"/>
              <a:gd name="T15" fmla="*/ 2147483647 h 774"/>
              <a:gd name="T16" fmla="*/ 2147483647 w 746"/>
              <a:gd name="T17" fmla="*/ 2147483647 h 774"/>
              <a:gd name="T18" fmla="*/ 2147483647 w 746"/>
              <a:gd name="T19" fmla="*/ 2147483647 h 774"/>
              <a:gd name="T20" fmla="*/ 0 w 746"/>
              <a:gd name="T21" fmla="*/ 2147483647 h 7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6"/>
              <a:gd name="T34" fmla="*/ 0 h 774"/>
              <a:gd name="T35" fmla="*/ 746 w 746"/>
              <a:gd name="T36" fmla="*/ 774 h 7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6" h="774">
                <a:moveTo>
                  <a:pt x="746" y="0"/>
                </a:moveTo>
                <a:cubicBezTo>
                  <a:pt x="704" y="14"/>
                  <a:pt x="699" y="37"/>
                  <a:pt x="670" y="66"/>
                </a:cubicBezTo>
                <a:cubicBezTo>
                  <a:pt x="653" y="83"/>
                  <a:pt x="633" y="98"/>
                  <a:pt x="614" y="113"/>
                </a:cubicBezTo>
                <a:cubicBezTo>
                  <a:pt x="596" y="127"/>
                  <a:pt x="557" y="151"/>
                  <a:pt x="557" y="151"/>
                </a:cubicBezTo>
                <a:cubicBezTo>
                  <a:pt x="525" y="199"/>
                  <a:pt x="473" y="240"/>
                  <a:pt x="425" y="273"/>
                </a:cubicBezTo>
                <a:cubicBezTo>
                  <a:pt x="403" y="306"/>
                  <a:pt x="382" y="327"/>
                  <a:pt x="349" y="349"/>
                </a:cubicBezTo>
                <a:cubicBezTo>
                  <a:pt x="323" y="387"/>
                  <a:pt x="293" y="427"/>
                  <a:pt x="255" y="453"/>
                </a:cubicBezTo>
                <a:cubicBezTo>
                  <a:pt x="211" y="518"/>
                  <a:pt x="236" y="496"/>
                  <a:pt x="189" y="528"/>
                </a:cubicBezTo>
                <a:cubicBezTo>
                  <a:pt x="151" y="584"/>
                  <a:pt x="114" y="651"/>
                  <a:pt x="57" y="689"/>
                </a:cubicBezTo>
                <a:cubicBezTo>
                  <a:pt x="39" y="739"/>
                  <a:pt x="59" y="697"/>
                  <a:pt x="19" y="745"/>
                </a:cubicBezTo>
                <a:cubicBezTo>
                  <a:pt x="12" y="754"/>
                  <a:pt x="0" y="774"/>
                  <a:pt x="0" y="77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2878138" y="2846388"/>
            <a:ext cx="461962" cy="2054225"/>
          </a:xfrm>
          <a:custGeom>
            <a:avLst/>
            <a:gdLst>
              <a:gd name="T0" fmla="*/ 2147483647 w 291"/>
              <a:gd name="T1" fmla="*/ 0 h 1294"/>
              <a:gd name="T2" fmla="*/ 2147483647 w 291"/>
              <a:gd name="T3" fmla="*/ 2147483647 h 1294"/>
              <a:gd name="T4" fmla="*/ 2147483647 w 291"/>
              <a:gd name="T5" fmla="*/ 2147483647 h 1294"/>
              <a:gd name="T6" fmla="*/ 2147483647 w 291"/>
              <a:gd name="T7" fmla="*/ 2147483647 h 1294"/>
              <a:gd name="T8" fmla="*/ 2147483647 w 291"/>
              <a:gd name="T9" fmla="*/ 2147483647 h 1294"/>
              <a:gd name="T10" fmla="*/ 0 w 291"/>
              <a:gd name="T11" fmla="*/ 2147483647 h 12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1"/>
              <a:gd name="T19" fmla="*/ 0 h 1294"/>
              <a:gd name="T20" fmla="*/ 291 w 291"/>
              <a:gd name="T21" fmla="*/ 1294 h 12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1" h="1294">
                <a:moveTo>
                  <a:pt x="283" y="0"/>
                </a:moveTo>
                <a:cubicBezTo>
                  <a:pt x="279" y="133"/>
                  <a:pt x="291" y="277"/>
                  <a:pt x="245" y="406"/>
                </a:cubicBezTo>
                <a:cubicBezTo>
                  <a:pt x="231" y="492"/>
                  <a:pt x="203" y="569"/>
                  <a:pt x="179" y="652"/>
                </a:cubicBezTo>
                <a:cubicBezTo>
                  <a:pt x="168" y="690"/>
                  <a:pt x="164" y="713"/>
                  <a:pt x="142" y="746"/>
                </a:cubicBezTo>
                <a:cubicBezTo>
                  <a:pt x="107" y="878"/>
                  <a:pt x="74" y="1014"/>
                  <a:pt x="28" y="1143"/>
                </a:cubicBezTo>
                <a:cubicBezTo>
                  <a:pt x="20" y="1192"/>
                  <a:pt x="0" y="1245"/>
                  <a:pt x="0" y="129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2817813" y="4346575"/>
            <a:ext cx="209550" cy="168275"/>
          </a:xfrm>
          <a:custGeom>
            <a:avLst/>
            <a:gdLst>
              <a:gd name="T0" fmla="*/ 2147483647 w 132"/>
              <a:gd name="T1" fmla="*/ 0 h 106"/>
              <a:gd name="T2" fmla="*/ 2147483647 w 132"/>
              <a:gd name="T3" fmla="*/ 2147483647 h 106"/>
              <a:gd name="T4" fmla="*/ 0 w 132"/>
              <a:gd name="T5" fmla="*/ 2147483647 h 106"/>
              <a:gd name="T6" fmla="*/ 0 60000 65536"/>
              <a:gd name="T7" fmla="*/ 0 60000 65536"/>
              <a:gd name="T8" fmla="*/ 0 60000 65536"/>
              <a:gd name="T9" fmla="*/ 0 w 132"/>
              <a:gd name="T10" fmla="*/ 0 h 106"/>
              <a:gd name="T11" fmla="*/ 132 w 132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106">
                <a:moveTo>
                  <a:pt x="132" y="0"/>
                </a:moveTo>
                <a:cubicBezTo>
                  <a:pt x="101" y="10"/>
                  <a:pt x="47" y="47"/>
                  <a:pt x="47" y="47"/>
                </a:cubicBezTo>
                <a:cubicBezTo>
                  <a:pt x="8" y="106"/>
                  <a:pt x="32" y="103"/>
                  <a:pt x="0" y="103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2922588" y="4735513"/>
            <a:ext cx="134937" cy="569912"/>
          </a:xfrm>
          <a:custGeom>
            <a:avLst/>
            <a:gdLst>
              <a:gd name="T0" fmla="*/ 0 w 85"/>
              <a:gd name="T1" fmla="*/ 0 h 359"/>
              <a:gd name="T2" fmla="*/ 2147483647 w 85"/>
              <a:gd name="T3" fmla="*/ 2147483647 h 359"/>
              <a:gd name="T4" fmla="*/ 0 60000 65536"/>
              <a:gd name="T5" fmla="*/ 0 60000 65536"/>
              <a:gd name="T6" fmla="*/ 0 w 85"/>
              <a:gd name="T7" fmla="*/ 0 h 359"/>
              <a:gd name="T8" fmla="*/ 85 w 85"/>
              <a:gd name="T9" fmla="*/ 359 h 3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359">
                <a:moveTo>
                  <a:pt x="0" y="0"/>
                </a:moveTo>
                <a:cubicBezTo>
                  <a:pt x="85" y="82"/>
                  <a:pt x="85" y="251"/>
                  <a:pt x="85" y="359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2533650" y="3086100"/>
            <a:ext cx="539750" cy="1079500"/>
          </a:xfrm>
          <a:custGeom>
            <a:avLst/>
            <a:gdLst>
              <a:gd name="T0" fmla="*/ 2147483647 w 340"/>
              <a:gd name="T1" fmla="*/ 2147483647 h 680"/>
              <a:gd name="T2" fmla="*/ 2147483647 w 340"/>
              <a:gd name="T3" fmla="*/ 2147483647 h 680"/>
              <a:gd name="T4" fmla="*/ 0 w 340"/>
              <a:gd name="T5" fmla="*/ 2147483647 h 680"/>
              <a:gd name="T6" fmla="*/ 2147483647 w 340"/>
              <a:gd name="T7" fmla="*/ 2147483647 h 680"/>
              <a:gd name="T8" fmla="*/ 2147483647 w 340"/>
              <a:gd name="T9" fmla="*/ 2147483647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"/>
              <a:gd name="T16" fmla="*/ 0 h 680"/>
              <a:gd name="T17" fmla="*/ 340 w 340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" h="680">
                <a:moveTo>
                  <a:pt x="340" y="19"/>
                </a:moveTo>
                <a:cubicBezTo>
                  <a:pt x="270" y="23"/>
                  <a:pt x="190" y="0"/>
                  <a:pt x="132" y="38"/>
                </a:cubicBezTo>
                <a:cubicBezTo>
                  <a:pt x="49" y="93"/>
                  <a:pt x="13" y="276"/>
                  <a:pt x="0" y="369"/>
                </a:cubicBezTo>
                <a:cubicBezTo>
                  <a:pt x="3" y="410"/>
                  <a:pt x="4" y="451"/>
                  <a:pt x="9" y="491"/>
                </a:cubicBezTo>
                <a:cubicBezTo>
                  <a:pt x="14" y="533"/>
                  <a:pt x="96" y="644"/>
                  <a:pt x="132" y="68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2547938" y="3611563"/>
            <a:ext cx="209550" cy="134937"/>
          </a:xfrm>
          <a:custGeom>
            <a:avLst/>
            <a:gdLst>
              <a:gd name="T0" fmla="*/ 0 w 132"/>
              <a:gd name="T1" fmla="*/ 0 h 85"/>
              <a:gd name="T2" fmla="*/ 2147483647 w 132"/>
              <a:gd name="T3" fmla="*/ 2147483647 h 85"/>
              <a:gd name="T4" fmla="*/ 2147483647 w 132"/>
              <a:gd name="T5" fmla="*/ 2147483647 h 85"/>
              <a:gd name="T6" fmla="*/ 0 60000 65536"/>
              <a:gd name="T7" fmla="*/ 0 60000 65536"/>
              <a:gd name="T8" fmla="*/ 0 60000 65536"/>
              <a:gd name="T9" fmla="*/ 0 w 132"/>
              <a:gd name="T10" fmla="*/ 0 h 85"/>
              <a:gd name="T11" fmla="*/ 132 w 132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85">
                <a:moveTo>
                  <a:pt x="0" y="0"/>
                </a:moveTo>
                <a:cubicBezTo>
                  <a:pt x="45" y="14"/>
                  <a:pt x="31" y="33"/>
                  <a:pt x="76" y="47"/>
                </a:cubicBezTo>
                <a:cubicBezTo>
                  <a:pt x="95" y="60"/>
                  <a:pt x="132" y="85"/>
                  <a:pt x="132" y="85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572000" y="16002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Motoneurone spinal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1828800" y="21336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Axone moteur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124200" y="49942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Plaque motrice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0" y="28194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Terminaison axonale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3886200" y="30480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Fibre musculaire</a:t>
            </a:r>
          </a:p>
        </p:txBody>
      </p:sp>
      <p:sp>
        <p:nvSpPr>
          <p:cNvPr id="34" name="Freeform 31"/>
          <p:cNvSpPr>
            <a:spLocks/>
          </p:cNvSpPr>
          <p:nvPr/>
        </p:nvSpPr>
        <p:spPr bwMode="auto">
          <a:xfrm>
            <a:off x="5741988" y="3116263"/>
            <a:ext cx="2868612" cy="1184275"/>
          </a:xfrm>
          <a:custGeom>
            <a:avLst/>
            <a:gdLst>
              <a:gd name="T0" fmla="*/ 0 w 1807"/>
              <a:gd name="T1" fmla="*/ 2147483647 h 746"/>
              <a:gd name="T2" fmla="*/ 2147483647 w 1807"/>
              <a:gd name="T3" fmla="*/ 2147483647 h 746"/>
              <a:gd name="T4" fmla="*/ 2147483647 w 1807"/>
              <a:gd name="T5" fmla="*/ 2147483647 h 746"/>
              <a:gd name="T6" fmla="*/ 2147483647 w 1807"/>
              <a:gd name="T7" fmla="*/ 2147483647 h 746"/>
              <a:gd name="T8" fmla="*/ 2147483647 w 1807"/>
              <a:gd name="T9" fmla="*/ 2147483647 h 746"/>
              <a:gd name="T10" fmla="*/ 2147483647 w 1807"/>
              <a:gd name="T11" fmla="*/ 2147483647 h 746"/>
              <a:gd name="T12" fmla="*/ 2147483647 w 1807"/>
              <a:gd name="T13" fmla="*/ 2147483647 h 746"/>
              <a:gd name="T14" fmla="*/ 2147483647 w 1807"/>
              <a:gd name="T15" fmla="*/ 0 h 746"/>
              <a:gd name="T16" fmla="*/ 2147483647 w 1807"/>
              <a:gd name="T17" fmla="*/ 2147483647 h 746"/>
              <a:gd name="T18" fmla="*/ 2147483647 w 1807"/>
              <a:gd name="T19" fmla="*/ 2147483647 h 746"/>
              <a:gd name="T20" fmla="*/ 2147483647 w 1807"/>
              <a:gd name="T21" fmla="*/ 2147483647 h 746"/>
              <a:gd name="T22" fmla="*/ 2147483647 w 1807"/>
              <a:gd name="T23" fmla="*/ 2147483647 h 746"/>
              <a:gd name="T24" fmla="*/ 2147483647 w 1807"/>
              <a:gd name="T25" fmla="*/ 2147483647 h 746"/>
              <a:gd name="T26" fmla="*/ 2147483647 w 1807"/>
              <a:gd name="T27" fmla="*/ 2147483647 h 746"/>
              <a:gd name="T28" fmla="*/ 2147483647 w 1807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07"/>
              <a:gd name="T46" fmla="*/ 0 h 746"/>
              <a:gd name="T47" fmla="*/ 1807 w 1807"/>
              <a:gd name="T48" fmla="*/ 746 h 7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07" h="746">
                <a:moveTo>
                  <a:pt x="0" y="520"/>
                </a:moveTo>
                <a:cubicBezTo>
                  <a:pt x="57" y="504"/>
                  <a:pt x="215" y="539"/>
                  <a:pt x="261" y="539"/>
                </a:cubicBezTo>
                <a:cubicBezTo>
                  <a:pt x="277" y="558"/>
                  <a:pt x="292" y="576"/>
                  <a:pt x="309" y="595"/>
                </a:cubicBezTo>
                <a:cubicBezTo>
                  <a:pt x="316" y="604"/>
                  <a:pt x="332" y="623"/>
                  <a:pt x="332" y="623"/>
                </a:cubicBezTo>
                <a:cubicBezTo>
                  <a:pt x="358" y="688"/>
                  <a:pt x="326" y="615"/>
                  <a:pt x="368" y="680"/>
                </a:cubicBezTo>
                <a:cubicBezTo>
                  <a:pt x="383" y="703"/>
                  <a:pt x="379" y="728"/>
                  <a:pt x="404" y="746"/>
                </a:cubicBezTo>
                <a:cubicBezTo>
                  <a:pt x="434" y="646"/>
                  <a:pt x="408" y="536"/>
                  <a:pt x="434" y="435"/>
                </a:cubicBezTo>
                <a:cubicBezTo>
                  <a:pt x="442" y="354"/>
                  <a:pt x="443" y="81"/>
                  <a:pt x="443" y="0"/>
                </a:cubicBezTo>
                <a:cubicBezTo>
                  <a:pt x="497" y="63"/>
                  <a:pt x="481" y="274"/>
                  <a:pt x="509" y="406"/>
                </a:cubicBezTo>
                <a:cubicBezTo>
                  <a:pt x="519" y="490"/>
                  <a:pt x="560" y="518"/>
                  <a:pt x="606" y="595"/>
                </a:cubicBezTo>
                <a:cubicBezTo>
                  <a:pt x="701" y="645"/>
                  <a:pt x="649" y="636"/>
                  <a:pt x="761" y="623"/>
                </a:cubicBezTo>
                <a:cubicBezTo>
                  <a:pt x="802" y="590"/>
                  <a:pt x="781" y="601"/>
                  <a:pt x="820" y="586"/>
                </a:cubicBezTo>
                <a:cubicBezTo>
                  <a:pt x="874" y="571"/>
                  <a:pt x="915" y="564"/>
                  <a:pt x="975" y="557"/>
                </a:cubicBezTo>
                <a:cubicBezTo>
                  <a:pt x="1025" y="544"/>
                  <a:pt x="997" y="548"/>
                  <a:pt x="1058" y="548"/>
                </a:cubicBezTo>
                <a:cubicBezTo>
                  <a:pt x="1305" y="511"/>
                  <a:pt x="1556" y="520"/>
                  <a:pt x="1807" y="52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5726113" y="4805363"/>
            <a:ext cx="2938462" cy="546100"/>
          </a:xfrm>
          <a:custGeom>
            <a:avLst/>
            <a:gdLst>
              <a:gd name="T0" fmla="*/ 0 w 1851"/>
              <a:gd name="T1" fmla="*/ 2147483647 h 344"/>
              <a:gd name="T2" fmla="*/ 2147483647 w 1851"/>
              <a:gd name="T3" fmla="*/ 2147483647 h 344"/>
              <a:gd name="T4" fmla="*/ 2147483647 w 1851"/>
              <a:gd name="T5" fmla="*/ 2147483647 h 344"/>
              <a:gd name="T6" fmla="*/ 2147483647 w 1851"/>
              <a:gd name="T7" fmla="*/ 2147483647 h 344"/>
              <a:gd name="T8" fmla="*/ 2147483647 w 1851"/>
              <a:gd name="T9" fmla="*/ 2147483647 h 344"/>
              <a:gd name="T10" fmla="*/ 2147483647 w 1851"/>
              <a:gd name="T11" fmla="*/ 2147483647 h 344"/>
              <a:gd name="T12" fmla="*/ 2147483647 w 1851"/>
              <a:gd name="T13" fmla="*/ 2147483647 h 344"/>
              <a:gd name="T14" fmla="*/ 2147483647 w 1851"/>
              <a:gd name="T15" fmla="*/ 2147483647 h 344"/>
              <a:gd name="T16" fmla="*/ 2147483647 w 1851"/>
              <a:gd name="T17" fmla="*/ 2147483647 h 344"/>
              <a:gd name="T18" fmla="*/ 2147483647 w 1851"/>
              <a:gd name="T19" fmla="*/ 2147483647 h 344"/>
              <a:gd name="T20" fmla="*/ 2147483647 w 1851"/>
              <a:gd name="T21" fmla="*/ 2147483647 h 344"/>
              <a:gd name="T22" fmla="*/ 2147483647 w 1851"/>
              <a:gd name="T23" fmla="*/ 2147483647 h 344"/>
              <a:gd name="T24" fmla="*/ 2147483647 w 1851"/>
              <a:gd name="T25" fmla="*/ 2147483647 h 344"/>
              <a:gd name="T26" fmla="*/ 2147483647 w 1851"/>
              <a:gd name="T27" fmla="*/ 2147483647 h 344"/>
              <a:gd name="T28" fmla="*/ 2147483647 w 1851"/>
              <a:gd name="T29" fmla="*/ 2147483647 h 344"/>
              <a:gd name="T30" fmla="*/ 2147483647 w 1851"/>
              <a:gd name="T31" fmla="*/ 2147483647 h 344"/>
              <a:gd name="T32" fmla="*/ 2147483647 w 1851"/>
              <a:gd name="T33" fmla="*/ 2147483647 h 3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51"/>
              <a:gd name="T52" fmla="*/ 0 h 344"/>
              <a:gd name="T53" fmla="*/ 1851 w 1851"/>
              <a:gd name="T54" fmla="*/ 344 h 3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51" h="344">
                <a:moveTo>
                  <a:pt x="0" y="324"/>
                </a:moveTo>
                <a:cubicBezTo>
                  <a:pt x="131" y="344"/>
                  <a:pt x="44" y="334"/>
                  <a:pt x="264" y="334"/>
                </a:cubicBezTo>
                <a:cubicBezTo>
                  <a:pt x="323" y="318"/>
                  <a:pt x="313" y="323"/>
                  <a:pt x="359" y="287"/>
                </a:cubicBezTo>
                <a:cubicBezTo>
                  <a:pt x="377" y="273"/>
                  <a:pt x="416" y="249"/>
                  <a:pt x="416" y="249"/>
                </a:cubicBezTo>
                <a:cubicBezTo>
                  <a:pt x="446" y="203"/>
                  <a:pt x="458" y="173"/>
                  <a:pt x="501" y="145"/>
                </a:cubicBezTo>
                <a:cubicBezTo>
                  <a:pt x="513" y="106"/>
                  <a:pt x="534" y="91"/>
                  <a:pt x="567" y="69"/>
                </a:cubicBezTo>
                <a:cubicBezTo>
                  <a:pt x="573" y="60"/>
                  <a:pt x="578" y="49"/>
                  <a:pt x="586" y="41"/>
                </a:cubicBezTo>
                <a:cubicBezTo>
                  <a:pt x="594" y="33"/>
                  <a:pt x="614" y="22"/>
                  <a:pt x="614" y="22"/>
                </a:cubicBezTo>
                <a:cubicBezTo>
                  <a:pt x="681" y="6"/>
                  <a:pt x="759" y="0"/>
                  <a:pt x="822" y="32"/>
                </a:cubicBezTo>
                <a:cubicBezTo>
                  <a:pt x="832" y="37"/>
                  <a:pt x="840" y="46"/>
                  <a:pt x="850" y="51"/>
                </a:cubicBezTo>
                <a:cubicBezTo>
                  <a:pt x="910" y="77"/>
                  <a:pt x="907" y="48"/>
                  <a:pt x="907" y="79"/>
                </a:cubicBezTo>
                <a:cubicBezTo>
                  <a:pt x="956" y="99"/>
                  <a:pt x="995" y="125"/>
                  <a:pt x="1039" y="154"/>
                </a:cubicBezTo>
                <a:cubicBezTo>
                  <a:pt x="1064" y="170"/>
                  <a:pt x="1096" y="173"/>
                  <a:pt x="1124" y="183"/>
                </a:cubicBezTo>
                <a:cubicBezTo>
                  <a:pt x="1135" y="187"/>
                  <a:pt x="1142" y="198"/>
                  <a:pt x="1152" y="202"/>
                </a:cubicBezTo>
                <a:cubicBezTo>
                  <a:pt x="1186" y="216"/>
                  <a:pt x="1239" y="230"/>
                  <a:pt x="1275" y="230"/>
                </a:cubicBezTo>
                <a:cubicBezTo>
                  <a:pt x="1375" y="262"/>
                  <a:pt x="1470" y="287"/>
                  <a:pt x="1577" y="287"/>
                </a:cubicBezTo>
                <a:cubicBezTo>
                  <a:pt x="1698" y="310"/>
                  <a:pt x="1608" y="296"/>
                  <a:pt x="1851" y="29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7848600" y="35814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ambria" pitchFamily="-1" charset="0"/>
              </a:rPr>
              <a:t>EMG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7848600" y="5334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ambria" pitchFamily="-1" charset="0"/>
              </a:rPr>
              <a:t>Force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28600" y="381000"/>
            <a:ext cx="84582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solidFill>
                  <a:schemeClr val="bg1"/>
                </a:solidFill>
                <a:latin typeface="Cambria" pitchFamily="-1" charset="0"/>
              </a:rPr>
              <a:t>Lors de la contraction musculaire volontaire, l’EMG étudie la traduction électrique de l’activation des motoneurones spinaux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152400" y="57150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Cambria" pitchFamily="-1" charset="0"/>
              </a:rPr>
              <a:t>Le PUM </a:t>
            </a:r>
            <a:r>
              <a:rPr lang="fr-FR" sz="2000" b="1" dirty="0">
                <a:solidFill>
                  <a:schemeClr val="bg1"/>
                </a:solidFill>
                <a:latin typeface="Cambria" pitchFamily="-1" charset="0"/>
              </a:rPr>
              <a:t>précède</a:t>
            </a:r>
            <a:r>
              <a:rPr lang="en-US" sz="2000" b="1" dirty="0">
                <a:solidFill>
                  <a:schemeClr val="bg1"/>
                </a:solidFill>
                <a:latin typeface="Cambria" pitchFamily="-1" charset="0"/>
              </a:rPr>
              <a:t> de 30 </a:t>
            </a:r>
            <a:r>
              <a:rPr lang="en-US" sz="2000" b="1" dirty="0" err="1">
                <a:solidFill>
                  <a:schemeClr val="bg1"/>
                </a:solidFill>
                <a:latin typeface="Cambria" pitchFamily="-1" charset="0"/>
              </a:rPr>
              <a:t>à</a:t>
            </a:r>
            <a:r>
              <a:rPr lang="en-US" sz="2000" b="1" dirty="0">
                <a:solidFill>
                  <a:schemeClr val="bg1"/>
                </a:solidFill>
                <a:latin typeface="Cambria" pitchFamily="-1" charset="0"/>
              </a:rPr>
              <a:t> 100 ms le </a:t>
            </a:r>
            <a:r>
              <a:rPr lang="en-US" sz="2000" b="1" dirty="0" err="1">
                <a:solidFill>
                  <a:schemeClr val="bg1"/>
                </a:solidFill>
                <a:latin typeface="Cambria" pitchFamily="-1" charset="0"/>
              </a:rPr>
              <a:t>sommet</a:t>
            </a:r>
            <a:r>
              <a:rPr lang="en-US" sz="2000" b="1" dirty="0">
                <a:solidFill>
                  <a:schemeClr val="bg1"/>
                </a:solidFill>
                <a:latin typeface="Cambria" pitchFamily="-1" charset="0"/>
              </a:rPr>
              <a:t> du </a:t>
            </a:r>
            <a:r>
              <a:rPr lang="en-US" sz="2000" b="1" i="1" dirty="0">
                <a:solidFill>
                  <a:schemeClr val="bg1"/>
                </a:solidFill>
                <a:latin typeface="Cambria" pitchFamily="-1" charset="0"/>
              </a:rPr>
              <a:t>twitch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61309" y="2774835"/>
            <a:ext cx="2018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mbria" pitchFamily="-1" charset="0"/>
              </a:rPr>
              <a:t>PUM </a:t>
            </a:r>
            <a:r>
              <a:rPr lang="fr-FR" sz="2000" b="1" dirty="0" smtClean="0">
                <a:solidFill>
                  <a:srgbClr val="FFFF00"/>
                </a:solidFill>
                <a:latin typeface="Cambria" pitchFamily="-1" charset="0"/>
              </a:rPr>
              <a:t>: 5 – 20 ms</a:t>
            </a:r>
            <a:r>
              <a:rPr lang="en-US" sz="2000" b="1" dirty="0" smtClean="0">
                <a:solidFill>
                  <a:srgbClr val="FFFF00"/>
                </a:solidFill>
                <a:latin typeface="Cambria" pitchFamily="-1" charset="0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76126" y="4228985"/>
            <a:ext cx="2588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mbria" pitchFamily="-1" charset="0"/>
              </a:rPr>
              <a:t>Twitch </a:t>
            </a:r>
            <a:r>
              <a:rPr lang="fr-FR" sz="2000" b="1" dirty="0" smtClean="0">
                <a:solidFill>
                  <a:srgbClr val="FFFF00"/>
                </a:solidFill>
                <a:latin typeface="Cambria" pitchFamily="-1" charset="0"/>
              </a:rPr>
              <a:t>: 30 – 150 ms</a:t>
            </a:r>
            <a:r>
              <a:rPr lang="en-US" sz="2000" b="1" dirty="0" smtClean="0">
                <a:solidFill>
                  <a:srgbClr val="FFFF00"/>
                </a:solidFill>
                <a:latin typeface="Cambria" pitchFamily="-1" charset="0"/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42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Petites unités motrices (I)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les plus nombreuses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résistantes à la fatigue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endParaRPr lang="fr-BE" b="1" dirty="0">
              <a:solidFill>
                <a:srgbClr val="FF9900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Grandes unités motrices (IIB)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peu nombreuses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non résistantes à la fatigue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The size principle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(Henneman E, 1957)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lors d’un effort croissant de contraction musculaire 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les UM sont recrutées en fonction de leur taille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les petites UM en premier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3.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les grandes UM en dernier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lors de la relaxation musculaire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4.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les grandes UM sont mises au repos en premier…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439" y="565151"/>
            <a:ext cx="3945627" cy="2012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Processus pathologiques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502191"/>
            <a:ext cx="889635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Myopathies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perte de fibres musculaires (fm) fonctionnelles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réduction de la taille des unités motrices (UM) -&gt;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PUM 			d’amplitude et de durée réduites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nombre d’UM inchangé ou subnormal </a:t>
            </a:r>
            <a:r>
              <a:rPr lang="fr-BE" baseline="30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baseline="30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baseline="30000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baseline="30000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fm de diamètre variable -&gt;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PUM polyphasiques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endParaRPr lang="fr-BE" b="1" dirty="0">
              <a:solidFill>
                <a:srgbClr val="FF9900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Neuropathies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dénervation musculaire -&gt; perte d’UM -&gt;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tracés appauvris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réinnervation musculaire -&gt; augmentation de la taille des 		UM -&gt;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PUM polyphasiques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instables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(réinnervation 			débutante),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PUM d’amplitude et de durée augmentées 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(réinnervation plus ancienne)</a:t>
            </a:r>
            <a:endParaRPr lang="fr-FR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Processus pathologiques particuliers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523373"/>
            <a:ext cx="889635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Atteinte centrale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défaut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central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d’activation des UM -&gt; réduction du nombre 		d’UM fonctionnelles -&gt;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tracés appauvris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et réduction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de la 		 		fréquence de décharge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PUM de morphologie normale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Bloc de conduction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défaut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périphérique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d’activation des UM -&gt; réduction du 			nombre d’UM fonctionnelles -&gt;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tracés appauvris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(fréquence de décharge normale ou augmentée)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Démyélinisation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nombre normal d’UM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morphologie normale des PUM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Processus pathologiques particuliers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Trouble de la transmission neuromusculaire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bloc permanent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perte en fm fonctionnelle -&gt;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augmentation du nombre d’UM de petite taille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bloc intermittent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PUM instable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nombre normal d’UM </a:t>
            </a: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829727" y="2750113"/>
            <a:ext cx="7721606" cy="3182410"/>
          </a:xfrm>
          <a:prstGeom prst="rect">
            <a:avLst/>
          </a:prstGeom>
          <a:solidFill>
            <a:schemeClr val="bg1"/>
          </a:solidFill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6600"/>
                </a:solidFill>
                <a:latin typeface="Cambria"/>
                <a:cs typeface="Cambria"/>
              </a:rPr>
              <a:t>Taille des UM 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-&gt; amplitude et durée des PUM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6600"/>
                </a:solidFill>
                <a:latin typeface="Cambria"/>
                <a:cs typeface="Cambria"/>
              </a:rPr>
              <a:t>Nombre d’UM 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-&gt; richesse des tracés volontaires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6600"/>
                </a:solidFill>
                <a:latin typeface="Cambria"/>
                <a:cs typeface="Cambria"/>
              </a:rPr>
              <a:t>Architecture des UM 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-&gt; polyphasiques (réinnervation débutante ou variabilité du diamètre des fm) et instabilité de la morphologie (réinnervation débutante ou trouble de transmission neuromusculaire)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6600"/>
                </a:solidFill>
                <a:latin typeface="Cambria"/>
                <a:cs typeface="Cambria"/>
              </a:rPr>
              <a:t>Fréquence de décharge </a:t>
            </a:r>
            <a:r>
              <a:rPr lang="fr-BE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des 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Début de la contraction volontaire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une seule UM est recrutée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fréquence de décharge : 7 Hz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0" y="2278373"/>
            <a:ext cx="6379633" cy="339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Légère augmentation de la force…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une seule UM est recrutée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fréquence de décharge : 12 Hz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recrutement temporel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49" y="2212529"/>
            <a:ext cx="6307667" cy="3352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Légère augmentation de la force…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2 UM sont recrutées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recrutement spatial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la taille du second PUM est plus grande 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* les fm sont plus proches de l’électrode-aiguille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* (UM2 plus grande que UM1)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280" y="2688160"/>
            <a:ext cx="6228771" cy="329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Légère augmentation de la force…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augmentation du recrutement spatial et temporel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le signal est riche en hautes fréquences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son aigu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2370666"/>
            <a:ext cx="6272081" cy="330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959100" y="51689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882900" y="47879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2882900" y="44069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2882900" y="40259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2959100" y="36449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63700" y="37211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63700" y="41021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663700" y="44831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663700" y="48641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663700" y="52451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111500" y="5549900"/>
            <a:ext cx="2286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663700" y="5626100"/>
            <a:ext cx="3733800" cy="762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4178300" y="1892300"/>
            <a:ext cx="609600" cy="609600"/>
          </a:xfrm>
          <a:prstGeom prst="sun">
            <a:avLst>
              <a:gd name="adj" fmla="val 25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3094038" y="2435225"/>
            <a:ext cx="1184275" cy="1228725"/>
          </a:xfrm>
          <a:custGeom>
            <a:avLst/>
            <a:gdLst>
              <a:gd name="T0" fmla="*/ 2147483647 w 746"/>
              <a:gd name="T1" fmla="*/ 0 h 774"/>
              <a:gd name="T2" fmla="*/ 2147483647 w 746"/>
              <a:gd name="T3" fmla="*/ 2147483647 h 774"/>
              <a:gd name="T4" fmla="*/ 2147483647 w 746"/>
              <a:gd name="T5" fmla="*/ 2147483647 h 774"/>
              <a:gd name="T6" fmla="*/ 2147483647 w 746"/>
              <a:gd name="T7" fmla="*/ 2147483647 h 774"/>
              <a:gd name="T8" fmla="*/ 2147483647 w 746"/>
              <a:gd name="T9" fmla="*/ 2147483647 h 774"/>
              <a:gd name="T10" fmla="*/ 2147483647 w 746"/>
              <a:gd name="T11" fmla="*/ 2147483647 h 774"/>
              <a:gd name="T12" fmla="*/ 2147483647 w 746"/>
              <a:gd name="T13" fmla="*/ 2147483647 h 774"/>
              <a:gd name="T14" fmla="*/ 2147483647 w 746"/>
              <a:gd name="T15" fmla="*/ 2147483647 h 774"/>
              <a:gd name="T16" fmla="*/ 2147483647 w 746"/>
              <a:gd name="T17" fmla="*/ 2147483647 h 774"/>
              <a:gd name="T18" fmla="*/ 2147483647 w 746"/>
              <a:gd name="T19" fmla="*/ 2147483647 h 774"/>
              <a:gd name="T20" fmla="*/ 0 w 746"/>
              <a:gd name="T21" fmla="*/ 2147483647 h 7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46"/>
              <a:gd name="T34" fmla="*/ 0 h 774"/>
              <a:gd name="T35" fmla="*/ 746 w 746"/>
              <a:gd name="T36" fmla="*/ 774 h 7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46" h="774">
                <a:moveTo>
                  <a:pt x="746" y="0"/>
                </a:moveTo>
                <a:cubicBezTo>
                  <a:pt x="704" y="14"/>
                  <a:pt x="699" y="37"/>
                  <a:pt x="670" y="66"/>
                </a:cubicBezTo>
                <a:cubicBezTo>
                  <a:pt x="653" y="83"/>
                  <a:pt x="633" y="98"/>
                  <a:pt x="614" y="113"/>
                </a:cubicBezTo>
                <a:cubicBezTo>
                  <a:pt x="596" y="127"/>
                  <a:pt x="557" y="151"/>
                  <a:pt x="557" y="151"/>
                </a:cubicBezTo>
                <a:cubicBezTo>
                  <a:pt x="525" y="199"/>
                  <a:pt x="473" y="240"/>
                  <a:pt x="425" y="273"/>
                </a:cubicBezTo>
                <a:cubicBezTo>
                  <a:pt x="403" y="306"/>
                  <a:pt x="382" y="327"/>
                  <a:pt x="349" y="349"/>
                </a:cubicBezTo>
                <a:cubicBezTo>
                  <a:pt x="323" y="387"/>
                  <a:pt x="293" y="427"/>
                  <a:pt x="255" y="453"/>
                </a:cubicBezTo>
                <a:cubicBezTo>
                  <a:pt x="211" y="518"/>
                  <a:pt x="236" y="496"/>
                  <a:pt x="189" y="528"/>
                </a:cubicBezTo>
                <a:cubicBezTo>
                  <a:pt x="151" y="584"/>
                  <a:pt x="114" y="651"/>
                  <a:pt x="57" y="689"/>
                </a:cubicBezTo>
                <a:cubicBezTo>
                  <a:pt x="39" y="739"/>
                  <a:pt x="59" y="697"/>
                  <a:pt x="19" y="745"/>
                </a:cubicBezTo>
                <a:cubicBezTo>
                  <a:pt x="12" y="754"/>
                  <a:pt x="0" y="774"/>
                  <a:pt x="0" y="77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3094038" y="3138488"/>
            <a:ext cx="461962" cy="2054225"/>
          </a:xfrm>
          <a:custGeom>
            <a:avLst/>
            <a:gdLst>
              <a:gd name="T0" fmla="*/ 2147483647 w 291"/>
              <a:gd name="T1" fmla="*/ 0 h 1294"/>
              <a:gd name="T2" fmla="*/ 2147483647 w 291"/>
              <a:gd name="T3" fmla="*/ 2147483647 h 1294"/>
              <a:gd name="T4" fmla="*/ 2147483647 w 291"/>
              <a:gd name="T5" fmla="*/ 2147483647 h 1294"/>
              <a:gd name="T6" fmla="*/ 2147483647 w 291"/>
              <a:gd name="T7" fmla="*/ 2147483647 h 1294"/>
              <a:gd name="T8" fmla="*/ 2147483647 w 291"/>
              <a:gd name="T9" fmla="*/ 2147483647 h 1294"/>
              <a:gd name="T10" fmla="*/ 0 w 291"/>
              <a:gd name="T11" fmla="*/ 2147483647 h 12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1"/>
              <a:gd name="T19" fmla="*/ 0 h 1294"/>
              <a:gd name="T20" fmla="*/ 291 w 291"/>
              <a:gd name="T21" fmla="*/ 1294 h 129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1" h="1294">
                <a:moveTo>
                  <a:pt x="283" y="0"/>
                </a:moveTo>
                <a:cubicBezTo>
                  <a:pt x="279" y="133"/>
                  <a:pt x="291" y="277"/>
                  <a:pt x="245" y="406"/>
                </a:cubicBezTo>
                <a:cubicBezTo>
                  <a:pt x="231" y="492"/>
                  <a:pt x="203" y="569"/>
                  <a:pt x="179" y="652"/>
                </a:cubicBezTo>
                <a:cubicBezTo>
                  <a:pt x="168" y="690"/>
                  <a:pt x="164" y="713"/>
                  <a:pt x="142" y="746"/>
                </a:cubicBezTo>
                <a:cubicBezTo>
                  <a:pt x="107" y="878"/>
                  <a:pt x="74" y="1014"/>
                  <a:pt x="28" y="1143"/>
                </a:cubicBezTo>
                <a:cubicBezTo>
                  <a:pt x="20" y="1192"/>
                  <a:pt x="0" y="1245"/>
                  <a:pt x="0" y="129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3033713" y="4638675"/>
            <a:ext cx="209550" cy="168275"/>
          </a:xfrm>
          <a:custGeom>
            <a:avLst/>
            <a:gdLst>
              <a:gd name="T0" fmla="*/ 2147483647 w 132"/>
              <a:gd name="T1" fmla="*/ 0 h 106"/>
              <a:gd name="T2" fmla="*/ 2147483647 w 132"/>
              <a:gd name="T3" fmla="*/ 2147483647 h 106"/>
              <a:gd name="T4" fmla="*/ 0 w 132"/>
              <a:gd name="T5" fmla="*/ 2147483647 h 106"/>
              <a:gd name="T6" fmla="*/ 0 60000 65536"/>
              <a:gd name="T7" fmla="*/ 0 60000 65536"/>
              <a:gd name="T8" fmla="*/ 0 60000 65536"/>
              <a:gd name="T9" fmla="*/ 0 w 132"/>
              <a:gd name="T10" fmla="*/ 0 h 106"/>
              <a:gd name="T11" fmla="*/ 132 w 132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106">
                <a:moveTo>
                  <a:pt x="132" y="0"/>
                </a:moveTo>
                <a:cubicBezTo>
                  <a:pt x="101" y="10"/>
                  <a:pt x="47" y="47"/>
                  <a:pt x="47" y="47"/>
                </a:cubicBezTo>
                <a:cubicBezTo>
                  <a:pt x="8" y="106"/>
                  <a:pt x="32" y="103"/>
                  <a:pt x="0" y="103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3138488" y="5027613"/>
            <a:ext cx="134937" cy="569912"/>
          </a:xfrm>
          <a:custGeom>
            <a:avLst/>
            <a:gdLst>
              <a:gd name="T0" fmla="*/ 0 w 85"/>
              <a:gd name="T1" fmla="*/ 0 h 359"/>
              <a:gd name="T2" fmla="*/ 2147483647 w 85"/>
              <a:gd name="T3" fmla="*/ 2147483647 h 359"/>
              <a:gd name="T4" fmla="*/ 0 60000 65536"/>
              <a:gd name="T5" fmla="*/ 0 60000 65536"/>
              <a:gd name="T6" fmla="*/ 0 w 85"/>
              <a:gd name="T7" fmla="*/ 0 h 359"/>
              <a:gd name="T8" fmla="*/ 85 w 85"/>
              <a:gd name="T9" fmla="*/ 359 h 3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5" h="359">
                <a:moveTo>
                  <a:pt x="0" y="0"/>
                </a:moveTo>
                <a:cubicBezTo>
                  <a:pt x="85" y="82"/>
                  <a:pt x="85" y="251"/>
                  <a:pt x="85" y="359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2749550" y="3378200"/>
            <a:ext cx="539750" cy="1079500"/>
          </a:xfrm>
          <a:custGeom>
            <a:avLst/>
            <a:gdLst>
              <a:gd name="T0" fmla="*/ 2147483647 w 340"/>
              <a:gd name="T1" fmla="*/ 2147483647 h 680"/>
              <a:gd name="T2" fmla="*/ 2147483647 w 340"/>
              <a:gd name="T3" fmla="*/ 2147483647 h 680"/>
              <a:gd name="T4" fmla="*/ 0 w 340"/>
              <a:gd name="T5" fmla="*/ 2147483647 h 680"/>
              <a:gd name="T6" fmla="*/ 2147483647 w 340"/>
              <a:gd name="T7" fmla="*/ 2147483647 h 680"/>
              <a:gd name="T8" fmla="*/ 2147483647 w 340"/>
              <a:gd name="T9" fmla="*/ 2147483647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"/>
              <a:gd name="T16" fmla="*/ 0 h 680"/>
              <a:gd name="T17" fmla="*/ 340 w 340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" h="680">
                <a:moveTo>
                  <a:pt x="340" y="19"/>
                </a:moveTo>
                <a:cubicBezTo>
                  <a:pt x="270" y="23"/>
                  <a:pt x="190" y="0"/>
                  <a:pt x="132" y="38"/>
                </a:cubicBezTo>
                <a:cubicBezTo>
                  <a:pt x="49" y="93"/>
                  <a:pt x="13" y="276"/>
                  <a:pt x="0" y="369"/>
                </a:cubicBezTo>
                <a:cubicBezTo>
                  <a:pt x="3" y="410"/>
                  <a:pt x="4" y="451"/>
                  <a:pt x="9" y="491"/>
                </a:cubicBezTo>
                <a:cubicBezTo>
                  <a:pt x="14" y="533"/>
                  <a:pt x="96" y="644"/>
                  <a:pt x="132" y="680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2763838" y="3903663"/>
            <a:ext cx="209550" cy="134937"/>
          </a:xfrm>
          <a:custGeom>
            <a:avLst/>
            <a:gdLst>
              <a:gd name="T0" fmla="*/ 0 w 132"/>
              <a:gd name="T1" fmla="*/ 0 h 85"/>
              <a:gd name="T2" fmla="*/ 2147483647 w 132"/>
              <a:gd name="T3" fmla="*/ 2147483647 h 85"/>
              <a:gd name="T4" fmla="*/ 2147483647 w 132"/>
              <a:gd name="T5" fmla="*/ 2147483647 h 85"/>
              <a:gd name="T6" fmla="*/ 0 60000 65536"/>
              <a:gd name="T7" fmla="*/ 0 60000 65536"/>
              <a:gd name="T8" fmla="*/ 0 60000 65536"/>
              <a:gd name="T9" fmla="*/ 0 w 132"/>
              <a:gd name="T10" fmla="*/ 0 h 85"/>
              <a:gd name="T11" fmla="*/ 132 w 132"/>
              <a:gd name="T12" fmla="*/ 85 h 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85">
                <a:moveTo>
                  <a:pt x="0" y="0"/>
                </a:moveTo>
                <a:cubicBezTo>
                  <a:pt x="45" y="14"/>
                  <a:pt x="31" y="33"/>
                  <a:pt x="76" y="47"/>
                </a:cubicBezTo>
                <a:cubicBezTo>
                  <a:pt x="95" y="60"/>
                  <a:pt x="132" y="85"/>
                  <a:pt x="132" y="85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787900" y="18923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Motoneurone spinal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2044700" y="24257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Axone moteur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40100" y="52863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Plaque motrice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215900" y="31115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Terminaison axonale</a:t>
            </a: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4102100" y="33401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Cambria" pitchFamily="-1" charset="0"/>
              </a:rPr>
              <a:t>Fibre musculaire</a:t>
            </a: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228600" y="381000"/>
            <a:ext cx="8458200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r-FR" sz="2400" dirty="0" smtClean="0">
                <a:solidFill>
                  <a:schemeClr val="bg1"/>
                </a:solidFill>
                <a:latin typeface="Cambria" pitchFamily="-1" charset="0"/>
              </a:rPr>
              <a:t> Unité motrice (UM) : </a:t>
            </a:r>
            <a:r>
              <a:rPr lang="fr-FR" sz="2400" b="1" dirty="0" smtClean="0">
                <a:solidFill>
                  <a:srgbClr val="FFFF00"/>
                </a:solidFill>
                <a:latin typeface="Cambria" pitchFamily="-1" charset="0"/>
              </a:rPr>
              <a:t>Sherrington, 1929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Cambria" pitchFamily="-1" charset="0"/>
              </a:rPr>
              <a:t> Le principe de l’aiguille concentrique : </a:t>
            </a:r>
            <a:r>
              <a:rPr lang="fr-FR" b="1" dirty="0" smtClean="0">
                <a:solidFill>
                  <a:srgbClr val="FFFF00"/>
                </a:solidFill>
                <a:latin typeface="Cambria" pitchFamily="-1" charset="0"/>
              </a:rPr>
              <a:t>Adrian &amp; </a:t>
            </a:r>
            <a:r>
              <a:rPr lang="fr-FR" b="1" dirty="0" err="1" smtClean="0">
                <a:solidFill>
                  <a:srgbClr val="FFFF00"/>
                </a:solidFill>
                <a:latin typeface="Cambria" pitchFamily="-1" charset="0"/>
              </a:rPr>
              <a:t>Bronk</a:t>
            </a:r>
            <a:r>
              <a:rPr lang="fr-FR" b="1" dirty="0" smtClean="0">
                <a:solidFill>
                  <a:srgbClr val="FFFF00"/>
                </a:solidFill>
                <a:latin typeface="Cambria" pitchFamily="-1" charset="0"/>
              </a:rPr>
              <a:t>, 1929</a:t>
            </a:r>
            <a:endParaRPr lang="fr-FR" sz="2400" b="1" dirty="0">
              <a:solidFill>
                <a:srgbClr val="FFFF00"/>
              </a:solidFill>
              <a:latin typeface="Cambria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Légère augmentation de la force…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augmentation du recrutement spatial et temporel -&gt;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tracé interférentiel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le signal est moins riche en hautes fréquences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son + sourd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617" y="2403109"/>
            <a:ext cx="6373283" cy="3381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Augmentation d’amplitude du tracé d’interférence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activation d’UM proches de l’électrode-aiguille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activation d’UM de plus grande taille (Henneman)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	sommation de PUM qui pulsent de façon synchrone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1" y="2379477"/>
            <a:ext cx="6587067" cy="35048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5989" y="2817168"/>
            <a:ext cx="1661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enveloppe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Fréquence de décharge moyenne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(20 PUM)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varie en fonction de la force développée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recrutement temporel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varie en fonction du muscle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augmente dans les neuropathies et les myopathies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diminue dans les atteintes centrales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814914" y="2476466"/>
          <a:ext cx="770466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167"/>
                <a:gridCol w="1926167"/>
                <a:gridCol w="1926167"/>
                <a:gridCol w="19261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Seuil</a:t>
                      </a:r>
                      <a:r>
                        <a:rPr lang="en-US" dirty="0" smtClean="0"/>
                        <a:t> de contraction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</a:p>
                    <a:p>
                      <a:r>
                        <a:rPr lang="en-US" dirty="0" smtClean="0"/>
                        <a:t>Force </a:t>
                      </a:r>
                      <a:r>
                        <a:rPr lang="en-US" dirty="0" err="1" smtClean="0"/>
                        <a:t>maximale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</a:p>
                    <a:p>
                      <a:r>
                        <a:rPr lang="en-US" dirty="0" smtClean="0"/>
                        <a:t>Force </a:t>
                      </a:r>
                      <a:r>
                        <a:rPr lang="en-US" dirty="0" err="1" smtClean="0"/>
                        <a:t>maximale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Biceps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10,2 ± 1,2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12,5 ± 1,3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15,7 ± 1,7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Triceps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9,1 ± 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10,2 ± 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12,6 ± 2,0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antérieur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7,8 ± 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9,2 ± 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11,5 ± 1,7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96467" y="4256501"/>
            <a:ext cx="2979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Dorfman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1989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Fréquence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(Hz)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ou intervalle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(ms)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initial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une seule UM commence à être recrutée de façon stable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1606550"/>
            <a:ext cx="8115300" cy="435610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374900" y="3009900"/>
            <a:ext cx="2298700" cy="161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58553" y="2690168"/>
            <a:ext cx="1043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stable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1753" y="4747568"/>
            <a:ext cx="1325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instable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Fréquence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(Hz)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ou intervalle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(ms)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de recrutement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une seconde UM commence à être recrutée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intervalle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100 ms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; fréquence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10 Hz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2031046"/>
            <a:ext cx="7296150" cy="395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Intervalle initial et intervalle de recrutement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varie en fonction du muscle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intervalle de recrutement de </a:t>
            </a:r>
            <a:r>
              <a:rPr lang="fr-BE" b="1" dirty="0" smtClean="0">
                <a:solidFill>
                  <a:srgbClr val="06FAD7"/>
                </a:solidFill>
                <a:latin typeface="Cambria"/>
                <a:cs typeface="Cambria"/>
              </a:rPr>
              <a:t>60 ms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= 16 Hz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 ms = 20 Hz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pour la plupart des muscles la fréquence de recrutement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est comprise entre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9-13 Hz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une UM isolée qui décharge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≥ 15 Hz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= UM « Outlier »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59314" y="1371566"/>
          <a:ext cx="7135287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429"/>
                <a:gridCol w="2378429"/>
                <a:gridCol w="23784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Intervalle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initial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Intervalle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de </a:t>
                      </a:r>
                      <a:r>
                        <a:rPr lang="en-US" dirty="0" err="1" smtClean="0"/>
                        <a:t>recrutement</a:t>
                      </a:r>
                      <a:r>
                        <a:rPr lang="en-US" dirty="0" smtClean="0"/>
                        <a:t> (ms)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 ±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± 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1er 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 ± 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 ± 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Biceps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 ±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 ± 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antérieur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124 ±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90 ± 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Gastrocnemius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156 ±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110 ± 23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90067" y="3862801"/>
            <a:ext cx="3658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Petajan &amp; Philipps, 1969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Parenthèse fermante 8"/>
          <p:cNvSpPr/>
          <p:nvPr/>
        </p:nvSpPr>
        <p:spPr>
          <a:xfrm>
            <a:off x="7721600" y="2400300"/>
            <a:ext cx="45719" cy="1422400"/>
          </a:xfrm>
          <a:prstGeom prst="rightBracke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3763" y="2626668"/>
            <a:ext cx="1032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LN =</a:t>
            </a:r>
          </a:p>
          <a:p>
            <a:r>
              <a:rPr lang="fr-BE" b="1" dirty="0" smtClean="0">
                <a:solidFill>
                  <a:srgbClr val="06FAD7"/>
                </a:solidFill>
                <a:latin typeface="Cambria"/>
                <a:cs typeface="Cambria"/>
              </a:rPr>
              <a:t>60 ms </a:t>
            </a:r>
            <a:endParaRPr lang="en-US" b="1" dirty="0">
              <a:solidFill>
                <a:srgbClr val="06FAD7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482600" y="2057400"/>
            <a:ext cx="698500" cy="33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Intervalle et fréquence initial </a:t>
            </a:r>
            <a:r>
              <a:rPr lang="fr-BE" b="1" dirty="0" smtClean="0">
                <a:solidFill>
                  <a:srgbClr val="FFFFFF"/>
                </a:solidFill>
                <a:latin typeface="Cambria"/>
                <a:cs typeface="Cambria"/>
              </a:rPr>
              <a:t>(neuropathie)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intervalle initial &lt; 50 ms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fréquence initiale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&gt; 20 Hz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00" y="1906094"/>
            <a:ext cx="7518400" cy="4018455"/>
          </a:xfrm>
          <a:prstGeom prst="rect">
            <a:avLst/>
          </a:prstGeom>
        </p:spPr>
      </p:pic>
      <p:sp>
        <p:nvSpPr>
          <p:cNvPr id="14" name="Double flèche horizontale 13"/>
          <p:cNvSpPr/>
          <p:nvPr/>
        </p:nvSpPr>
        <p:spPr>
          <a:xfrm>
            <a:off x="3505200" y="2120900"/>
            <a:ext cx="3378200" cy="762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98990" y="2258368"/>
            <a:ext cx="981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45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79964"/>
            <a:ext cx="8896350" cy="49552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Intervalle et fréquence de recrutement 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(neuropathie)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intervalle de recrutement = 45 ms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fréquence de recrutement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22 Hz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1944172"/>
            <a:ext cx="7490866" cy="3974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673664"/>
            <a:ext cx="889635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Fréquence de décharge en pratique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coopération  du patient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difficile dans les myopathies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quand l’effort est sous-maximal 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fréquence de recrutement normale (9-13 Hz) -&gt; normal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fréquence de recrutement augmentée (20 Hz) -&gt; patho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base de temps utile : 1 seconde ou 100 ms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140264"/>
            <a:ext cx="889635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Recruitment ratio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Daube, 1991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fréquence de décharge maximale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RR =					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≤ 5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	nombre d’UM activées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3 UM activées pour démontrer que le RR est normal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2 UM suffisent pour démontrer que le RR est patho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2235200" y="1282700"/>
            <a:ext cx="4318000" cy="381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3441701"/>
            <a:ext cx="4673374" cy="24973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7603" y="4049068"/>
            <a:ext cx="325146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3 UM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Fréquence max = 10 Hz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RR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3,3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996" y="1600200"/>
            <a:ext cx="6109654" cy="4400549"/>
          </a:xfrm>
          <a:prstGeom prst="rect">
            <a:avLst/>
          </a:prstGeom>
        </p:spPr>
      </p:pic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Le potentiel d’unité motrice : PUM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sommation des potentiels de fm + dispersion temporelle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140264"/>
            <a:ext cx="889635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Recruitment ratio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Daube, 1991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3303" y="4176068"/>
            <a:ext cx="325146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 UM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Fréquence max = 20 Hz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RR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10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99" y="3517899"/>
            <a:ext cx="4641207" cy="250190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49" y="844550"/>
            <a:ext cx="4590707" cy="25844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3303" y="1445568"/>
            <a:ext cx="3251461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4 UM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Fréquence max = 12 Hz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RR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526" y="2728268"/>
            <a:ext cx="157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FFFF00"/>
                </a:solidFill>
                <a:latin typeface="Cambria"/>
                <a:cs typeface="Cambria"/>
              </a:rPr>
              <a:t>Myopathie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140264"/>
            <a:ext cx="889635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Recruitment ratio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Daube, 1991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17" name="RR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8699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Recrutement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pic>
        <p:nvPicPr>
          <p:cNvPr id="16" name="Recr BICEPS 100 500.m4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79700" y="292100"/>
            <a:ext cx="3810000" cy="2857500"/>
          </a:xfrm>
          <a:prstGeom prst="rect">
            <a:avLst/>
          </a:prstGeom>
        </p:spPr>
      </p:pic>
      <p:pic>
        <p:nvPicPr>
          <p:cNvPr id="10" name="Recr N BICEPS 100 200.m4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-507999" y="292100"/>
            <a:ext cx="3810000" cy="2857500"/>
          </a:xfrm>
          <a:prstGeom prst="rect">
            <a:avLst/>
          </a:prstGeom>
        </p:spPr>
      </p:pic>
      <p:pic>
        <p:nvPicPr>
          <p:cNvPr id="17" name="RECR MYO BICEPS 100 100.m4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765799" y="304800"/>
            <a:ext cx="3826933" cy="2870200"/>
          </a:xfrm>
          <a:prstGeom prst="rect">
            <a:avLst/>
          </a:prstGeom>
        </p:spPr>
      </p:pic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-241300" y="2667564"/>
            <a:ext cx="3289300" cy="34799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normal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200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2 PUM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IR = 80 ms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FR = 12,5 Hz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b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RR : non mesurable</a:t>
            </a:r>
            <a:endParaRPr lang="fr-BE" sz="2000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2806700" y="2667564"/>
            <a:ext cx="3289300" cy="384925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neuropathie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500 𝜇V/D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2 PUM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IR = 50 ms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FR = 20 Hz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RR = 10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myokymie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5816600" y="2654864"/>
            <a:ext cx="3289300" cy="384925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100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4 PUM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PUM fins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fréquence  de 			décharge &lt; 10 Hz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9" y="63246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610164"/>
            <a:ext cx="889635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Test contre pesanteur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Petajan, 1990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247650" y="1143564"/>
            <a:ext cx="889635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muscle biceps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avant-bras fléchit, contre pesanteur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nombre de 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spikes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&gt; 100 𝜇V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nombre d’UM activée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neuropathies : nombre de 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spikes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 d’UM réduit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myopathies : nombre de 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spikes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 d’UM augmente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165664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Richesse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pas de ligne de base à l’effort max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Enveloppe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[2-5 mV]</a:t>
            </a:r>
          </a:p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Son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aigu à faible contraction, plus sourd à l’effort max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864558"/>
            <a:ext cx="7035800" cy="4034592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241300" y="4025900"/>
            <a:ext cx="72644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4000" y="5918200"/>
            <a:ext cx="72644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71149" y="4531668"/>
            <a:ext cx="109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2,5 mV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343488"/>
            <a:ext cx="6959600" cy="375251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603250"/>
            <a:ext cx="4159250" cy="2245604"/>
          </a:xfrm>
          <a:prstGeom prst="rect">
            <a:avLst/>
          </a:prstGeom>
          <a:ln w="63500">
            <a:solidFill>
              <a:schemeClr val="bg1"/>
            </a:solidFill>
          </a:ln>
          <a:effectLst>
            <a:outerShdw blurRad="50800" dist="304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852849" y="4760268"/>
            <a:ext cx="1506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500 𝜇V/D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200 ms/D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68949" y="810568"/>
            <a:ext cx="15065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50 𝜇V/D</a:t>
            </a:r>
          </a:p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500 ms/D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20650" y="876864"/>
            <a:ext cx="8896350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Neuropathie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appauvrissement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du tracé avec PUM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grande taille 	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pulsant à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fréquence élevée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enveloppe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&gt; 5 mV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son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sourd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dans les atteintes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modérées, le tracé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	peut être normal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(pas très sensible)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958" y="2667000"/>
            <a:ext cx="5365242" cy="2833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20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Myopathie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Buchthal &amp; Kumienieck, 1982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stade interférentiel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précoce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enveloppe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&lt; 2 mV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son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aigu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2261054"/>
            <a:ext cx="7213600" cy="385399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241300" y="4635500"/>
            <a:ext cx="72644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54000" y="5499100"/>
            <a:ext cx="7264400" cy="12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72749" y="4861868"/>
            <a:ext cx="1127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250 𝜇V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20650" y="279964"/>
            <a:ext cx="8896350" cy="185281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Myopathie sévère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Barkhaus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1999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appauvrissement des tracés avec des PUM de grande et de 		petite taille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son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aigu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0" y="2341942"/>
            <a:ext cx="6908800" cy="369690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9700" y="3706168"/>
            <a:ext cx="7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IBM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30"/>
          <p:cNvSpPr txBox="1">
            <a:spLocks noChangeArrowheads="1"/>
          </p:cNvSpPr>
          <p:nvPr/>
        </p:nvSpPr>
        <p:spPr bwMode="auto">
          <a:xfrm>
            <a:off x="-203200" y="2667564"/>
            <a:ext cx="3289300" cy="347992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normal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500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interférentiel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enveloppe = </a:t>
            </a:r>
            <a:r>
              <a:rPr lang="fr-BE" sz="2000" b="1" dirty="0" smtClean="0">
                <a:solidFill>
                  <a:srgbClr val="FF0000"/>
                </a:solidFill>
                <a:latin typeface="Cambria"/>
                <a:cs typeface="Cambria"/>
              </a:rPr>
              <a:t>4 mV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son aigu -&gt; sourd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sz="2000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9" name="Text Box 1030"/>
          <p:cNvSpPr txBox="1">
            <a:spLocks noChangeArrowheads="1"/>
          </p:cNvSpPr>
          <p:nvPr/>
        </p:nvSpPr>
        <p:spPr bwMode="auto">
          <a:xfrm>
            <a:off x="2806700" y="2680264"/>
            <a:ext cx="3289300" cy="31105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neuropathie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2000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simple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enveloppe = </a:t>
            </a:r>
            <a:r>
              <a:rPr lang="fr-BE" sz="2000" b="1" dirty="0" smtClean="0">
                <a:solidFill>
                  <a:srgbClr val="FF0000"/>
                </a:solidFill>
                <a:latin typeface="Cambria"/>
                <a:cs typeface="Cambria"/>
              </a:rPr>
              <a:t>10 mV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son sourd	</a:t>
            </a:r>
          </a:p>
        </p:txBody>
      </p:sp>
      <p:sp>
        <p:nvSpPr>
          <p:cNvPr id="20" name="Text Box 1030"/>
          <p:cNvSpPr txBox="1">
            <a:spLocks noChangeArrowheads="1"/>
          </p:cNvSpPr>
          <p:nvPr/>
        </p:nvSpPr>
        <p:spPr bwMode="auto">
          <a:xfrm>
            <a:off x="5854700" y="2667564"/>
            <a:ext cx="3289300" cy="384925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biceps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000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 	10 ms/D, 100 ms/D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500 𝜇V/D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interférentiel précoce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endParaRPr lang="fr-BE" sz="20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endParaRPr lang="fr-BE" sz="20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endParaRPr lang="fr-BE" sz="20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enveloppe = </a:t>
            </a:r>
            <a:r>
              <a:rPr lang="fr-BE" sz="2000" b="1" dirty="0" smtClean="0">
                <a:solidFill>
                  <a:srgbClr val="FF0000"/>
                </a:solidFill>
                <a:latin typeface="Cambria"/>
                <a:cs typeface="Cambria"/>
              </a:rPr>
              <a:t>2 mV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activité de repos</a:t>
            </a: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-	son aigu</a:t>
            </a:r>
            <a:b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000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sz="2000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P N BICEPS 100 500.m4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-444500" y="342900"/>
            <a:ext cx="3759200" cy="2819400"/>
          </a:xfrm>
          <a:prstGeom prst="rect">
            <a:avLst/>
          </a:prstGeom>
        </p:spPr>
      </p:pic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qualitative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2" name="IP NEURO 100 2000.m4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705100" y="355599"/>
            <a:ext cx="3784599" cy="2838449"/>
          </a:xfrm>
          <a:prstGeom prst="rect">
            <a:avLst/>
          </a:prstGeom>
        </p:spPr>
      </p:pic>
      <p:pic>
        <p:nvPicPr>
          <p:cNvPr id="13" name="IP MYO BICEPS 100 500.m4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5880100" y="355600"/>
            <a:ext cx="3771900" cy="2828925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219075" y="1085850"/>
            <a:ext cx="232727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19075" y="2647950"/>
            <a:ext cx="232727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381375" y="742950"/>
            <a:ext cx="232727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368675" y="2216150"/>
            <a:ext cx="2327275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581775" y="1987550"/>
            <a:ext cx="2282825" cy="22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78600" y="2654300"/>
            <a:ext cx="2292350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1" y="2768600"/>
            <a:ext cx="4707873" cy="3390900"/>
          </a:xfrm>
          <a:prstGeom prst="rect">
            <a:avLst/>
          </a:prstGeom>
        </p:spPr>
      </p:pic>
      <p:sp>
        <p:nvSpPr>
          <p:cNvPr id="37" name="Text Box 1030"/>
          <p:cNvSpPr txBox="1">
            <a:spLocks noChangeArrowheads="1"/>
          </p:cNvSpPr>
          <p:nvPr/>
        </p:nvSpPr>
        <p:spPr bwMode="auto">
          <a:xfrm>
            <a:off x="0" y="23831"/>
            <a:ext cx="91440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Dispersion temporelle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variabilité de la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conduction axonale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variabilité de la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transmission neuromusculaire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variabilité de la conduction musculaire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distance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variable 	entre la plaque motrice et l’aiguille + variabilité du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diamètre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des fm)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5270500" y="2754331"/>
            <a:ext cx="38735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4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Morphologie du PUM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nombre de fm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distribution des fm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taille des fm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localisation des 		plaques motrices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innervation terminale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6736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FFT : 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Fast Fourier Transform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(fréquence)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63811"/>
            <a:ext cx="8026400" cy="3489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FFT : 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Fast Fourier Transform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(fréquence)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Walton, 1952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050" y="874530"/>
            <a:ext cx="6267450" cy="4808720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2857500" y="1524000"/>
            <a:ext cx="1168400" cy="584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6096000" y="1524000"/>
            <a:ext cx="1168400" cy="584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47213" y="5649268"/>
            <a:ext cx="157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Myopathie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20613" y="5649268"/>
            <a:ext cx="183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Neuropathie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71513" y="3566468"/>
            <a:ext cx="159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290029"/>
                </a:solidFill>
                <a:latin typeface="Cambria"/>
                <a:cs typeface="Cambria"/>
              </a:rPr>
              <a:t>Son sourd</a:t>
            </a:r>
            <a:endParaRPr lang="en-US" b="1" dirty="0">
              <a:solidFill>
                <a:srgbClr val="29002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9713" y="3566468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290029"/>
                </a:solidFill>
                <a:latin typeface="Cambria"/>
                <a:cs typeface="Cambria"/>
              </a:rPr>
              <a:t>Son aigu</a:t>
            </a:r>
            <a:endParaRPr lang="en-US" b="1" dirty="0">
              <a:solidFill>
                <a:srgbClr val="2900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Willison, 1964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94" y="2273300"/>
            <a:ext cx="6319605" cy="36258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8800" y="840770"/>
            <a:ext cx="7747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plus la fréquence du signal EMG est élevée et plus il y a 		de pics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 Hz -&gt; 1000 pics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pour éviter les pics liés au bruit -&gt;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turn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18" name="Double flèche verticale 17"/>
          <p:cNvSpPr/>
          <p:nvPr/>
        </p:nvSpPr>
        <p:spPr>
          <a:xfrm>
            <a:off x="6604000" y="3508375"/>
            <a:ext cx="47625" cy="377826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581140" y="3490268"/>
            <a:ext cx="6591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 smtClean="0">
                <a:latin typeface="Cambria"/>
                <a:cs typeface="Cambria"/>
              </a:rPr>
              <a:t>100 𝞵V</a:t>
            </a:r>
            <a:endParaRPr lang="en-US" sz="1200" dirty="0"/>
          </a:p>
        </p:txBody>
      </p:sp>
      <p:sp>
        <p:nvSpPr>
          <p:cNvPr id="20" name="Croix 19"/>
          <p:cNvSpPr/>
          <p:nvPr/>
        </p:nvSpPr>
        <p:spPr>
          <a:xfrm rot="2924319">
            <a:off x="2018418" y="3394288"/>
            <a:ext cx="629631" cy="66047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ix 20"/>
          <p:cNvSpPr/>
          <p:nvPr/>
        </p:nvSpPr>
        <p:spPr>
          <a:xfrm rot="2924319">
            <a:off x="3453518" y="3445088"/>
            <a:ext cx="629631" cy="660472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238367" y="3502968"/>
            <a:ext cx="1981833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13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pics</a:t>
            </a:r>
          </a:p>
          <a:p>
            <a:endParaRPr lang="fr-BE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8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turns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(NT)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Willison, 1964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7747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nombre de 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turns</a:t>
            </a:r>
            <a:b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MA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amplitude moyenne entre 2 turns	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48" y="1905000"/>
            <a:ext cx="5407052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Nandedkar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1986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enveloppe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(mV)</a:t>
            </a:r>
          </a:p>
          <a:p>
            <a:pPr>
              <a:tabLst>
                <a:tab pos="177800" algn="l"/>
                <a:tab pos="4445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NSI/NSS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nombre d’intervalles courts/de courts segments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(quand 2 turns successifs sont séparés par moins de 500 𝜇s)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activité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durée (ms) de signal EMG riche en pics/1 s	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0" y="2590800"/>
            <a:ext cx="6165850" cy="345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1136650"/>
            <a:ext cx="1666014" cy="18859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700" y="819150"/>
            <a:ext cx="4241800" cy="4762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450" y="1123950"/>
            <a:ext cx="1666014" cy="18859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49" y="3467100"/>
            <a:ext cx="1657351" cy="18796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0450" y="3453514"/>
            <a:ext cx="1644650" cy="18741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8557" y="11915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75157" y="11915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0957" y="35283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3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75157" y="35283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4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029457" y="44046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0090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5857" y="42522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0090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07357" y="41125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0090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37557" y="4023668"/>
            <a:ext cx="355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solidFill>
                  <a:srgbClr val="000090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Charge = 2 kg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(biceps) 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Myopathie : NT augmente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Rose &amp; Willison, 1967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Neuropathie : MA augmente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Hayward &amp; Willison, 1977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</a:p>
          <a:p>
            <a:pPr>
              <a:tabLst>
                <a:tab pos="177800" algn="l"/>
                <a:tab pos="444500" algn="l"/>
                <a:tab pos="622300" algn="l"/>
              </a:tabLst>
            </a:pP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Charge = 30% force max.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Myopathie : NT, NSI et NT/MA augmentent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Fuglsang-Frederiksen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1976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Neuropathie : MA augmente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Fuglsang-Frederiksen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1977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Sans mesurer la force :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Nuage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Stålberg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1983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3 à 4 niveaus de force sont testés (le patient résiste à 				l’examinateur)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5 à 7 sites testés par muscle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20 échantillons d’EMG sont soumis à l’analyse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muscle normal : 90% des points sont dans le nuage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Sans mesurer la force :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Nuage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la forme du nuage normal dépend du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muscle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de l’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âge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du 				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sexe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et de l’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électrode utilisée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Stålberg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1983 ; Nandedkar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1991)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750" y="2696238"/>
            <a:ext cx="5949950" cy="315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Sans mesurer la force :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Nuage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1701800"/>
            <a:ext cx="7528651" cy="3937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4622" y="2169468"/>
            <a:ext cx="1831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Cambria"/>
                <a:cs typeface="Cambria"/>
              </a:rPr>
              <a:t>Neuropathie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2037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840770"/>
            <a:ext cx="858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Sans mesurer la force : </a:t>
            </a:r>
            <a:r>
              <a:rPr lang="fr-BE" b="1" u="sng" dirty="0" smtClean="0">
                <a:solidFill>
                  <a:schemeClr val="bg1"/>
                </a:solidFill>
                <a:latin typeface="Cambria"/>
                <a:cs typeface="Cambria"/>
              </a:rPr>
              <a:t>Nuage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80" y="1672516"/>
            <a:ext cx="7538320" cy="3953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4622" y="2169468"/>
            <a:ext cx="157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smtClean="0">
                <a:latin typeface="Cambria"/>
                <a:cs typeface="Cambria"/>
              </a:rPr>
              <a:t>Myopathie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La ditribution des fibres musculaires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Edstrom &amp; Kugulberg, 1968 ; Stålberg &amp; Trontelj, 1994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-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au hasard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>
                <a:solidFill>
                  <a:schemeClr val="bg1"/>
                </a:solidFill>
                <a:latin typeface="Cambria"/>
                <a:cs typeface="Cambria"/>
              </a:rPr>
              <a:t>	-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&gt; 300 𝜇m entre 2 fm d’1 UM</a:t>
            </a:r>
          </a:p>
          <a:p>
            <a:pPr marL="0" lvl="8"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533400" algn="l"/>
                <a:tab pos="7239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Vitesse de propagation des fm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Stålberg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- 2,2 + 0,05 (diamètre – 20) m/s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varie en fonction de la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fréquence de décharge de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l’UM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			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136" y="1752600"/>
            <a:ext cx="3544513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du tracé d’interférence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958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analysis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(temps)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8800" y="1132870"/>
            <a:ext cx="858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77800" algn="l"/>
                <a:tab pos="444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autres paramètres d’analyse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Nandedkar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2002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enveloppe vs activité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NSS vs activité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NT/MA Ratio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	Valeurs individuelles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	Valeur moyenne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[0,4 – 0,8]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		Valeur pic (peak ratio)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[0,8 – 1,4]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endParaRPr lang="en-US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71711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1</a:t>
            </a:r>
            <a:r>
              <a:rPr lang="fr-BE" b="1" baseline="30000" dirty="0" smtClean="0">
                <a:solidFill>
                  <a:srgbClr val="FF9900"/>
                </a:solidFill>
                <a:latin typeface="Cambria"/>
                <a:cs typeface="Cambria"/>
              </a:rPr>
              <a:t>ère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étape : acquisition du signal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2 à 4 insertions de l’électrode-aiguille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1 à 3 directions testées/insertion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1 à 3 sites/direction testée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2 sites sont séparés d’au moins 5 à 10 mm</a:t>
            </a:r>
          </a:p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2</a:t>
            </a:r>
            <a:r>
              <a:rPr lang="fr-BE" b="1" baseline="30000" dirty="0" smtClean="0">
                <a:solidFill>
                  <a:srgbClr val="FF9900"/>
                </a:solidFill>
                <a:latin typeface="Cambria"/>
                <a:cs typeface="Cambria"/>
              </a:rPr>
              <a:t>ème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étape : Mesures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Buchthal 1977 ; Barkhaus et al, 1990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valeurs moyennes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amplitude, surface, durée, ‘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Thickness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’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tous les PUM ou uniquement les non polyphasiques (MYO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valeurs individuelles « outliers »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pourcentage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PUM polyphasiques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PUM instables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10" name="Parenthèse fermante 9"/>
          <p:cNvSpPr/>
          <p:nvPr/>
        </p:nvSpPr>
        <p:spPr>
          <a:xfrm>
            <a:off x="7086600" y="1028700"/>
            <a:ext cx="228600" cy="1739900"/>
          </a:xfrm>
          <a:prstGeom prst="rightBracket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14408" y="1255068"/>
            <a:ext cx="1274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20 PUM</a:t>
            </a: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ou 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36256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3</a:t>
            </a:r>
            <a:r>
              <a:rPr lang="fr-BE" b="1" baseline="30000" dirty="0" smtClean="0">
                <a:solidFill>
                  <a:srgbClr val="FF9900"/>
                </a:solidFill>
                <a:latin typeface="Cambria"/>
                <a:cs typeface="Cambria"/>
              </a:rPr>
              <a:t>ème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 étape : comparaison aux valeurs de référence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muscle sain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valeurs moyennes dans les LN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pourcentage normal de PUM polyphasiques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PUM stables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376478"/>
            <a:ext cx="5041900" cy="3703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0008" y="3629968"/>
            <a:ext cx="27896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Valeurs moyennes</a:t>
            </a: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et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valeurs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individuelles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‘Outliers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Amplitude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450" y="1162050"/>
            <a:ext cx="8191500" cy="466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749864"/>
            <a:ext cx="896620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Amplitude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nombre et taille des fm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dans un territoire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semi-circulaire de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rayon = 0,5 mm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 	1 à 5 fm/UM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 reflète pas la taille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	de l’UM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140" y="952500"/>
            <a:ext cx="3675260" cy="407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749864"/>
            <a:ext cx="896620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Surface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nombre et taille des fm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dans un territoire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semi-circulaire de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rayon = 1 mm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 	10 à 30 fm/UM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700" y="825500"/>
            <a:ext cx="4114800" cy="413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749864"/>
            <a:ext cx="896620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nombre et taille des fm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dans un territoire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circulaire 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de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rayon =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2,5 mm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le meilleur reflet de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	la taille des 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28" y="1085850"/>
            <a:ext cx="3921422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318241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Manuellement -&gt; standardiser l’amplification du signal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(exemple : 100, 200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ou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500 𝜇V/D)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2112698"/>
            <a:ext cx="6864350" cy="3888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Automatiquement (ex: quand le signal dérive de plus de 10 𝜇V 	&gt; de la ligne de base)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72" y="1943100"/>
            <a:ext cx="7064678" cy="403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effet du filtre basse fréquence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782312"/>
            <a:ext cx="7607300" cy="4040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Le nombre et la taille des unités motrices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Feinstein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1955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876300" y="1485900"/>
          <a:ext cx="7433310" cy="4279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580"/>
                <a:gridCol w="1895475"/>
                <a:gridCol w="2049780"/>
                <a:gridCol w="1895475"/>
              </a:tblGrid>
              <a:tr h="745875">
                <a:tc>
                  <a:txBody>
                    <a:bodyPr/>
                    <a:lstStyle/>
                    <a:p>
                      <a:r>
                        <a:rPr lang="en-US" dirty="0" smtClean="0"/>
                        <a:t>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d’UM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 de fm/UM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Diamètre</a:t>
                      </a:r>
                      <a:r>
                        <a:rPr lang="en-US" dirty="0" smtClean="0"/>
                        <a:t> des fm (</a:t>
                      </a:r>
                      <a:r>
                        <a:rPr lang="en-US" dirty="0" err="1" smtClean="0"/>
                        <a:t>𝜇m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43213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Platysma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432134">
                <a:tc>
                  <a:txBody>
                    <a:bodyPr/>
                    <a:lstStyle/>
                    <a:p>
                      <a:r>
                        <a:rPr lang="en-US" dirty="0" smtClean="0"/>
                        <a:t>1er </a:t>
                      </a:r>
                      <a:r>
                        <a:rPr lang="en-US" dirty="0" err="1" smtClean="0"/>
                        <a:t>lombrical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432134">
                <a:tc>
                  <a:txBody>
                    <a:bodyPr/>
                    <a:lstStyle/>
                    <a:p>
                      <a:r>
                        <a:rPr lang="en-US" dirty="0" smtClean="0"/>
                        <a:t>1er 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745875">
                <a:tc>
                  <a:txBody>
                    <a:bodyPr/>
                    <a:lstStyle/>
                    <a:p>
                      <a:r>
                        <a:rPr lang="en-US" dirty="0" smtClean="0"/>
                        <a:t>Brachioradialis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315-350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410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7458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antérieur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562-657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7458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Gastrocnemius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1634-1934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ne pas tenir compte des potentiels satellites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0" y="1573356"/>
            <a:ext cx="7340600" cy="4173394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rot="16200000" flipH="1">
            <a:off x="3016250" y="4375150"/>
            <a:ext cx="2501900" cy="25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94129"/>
            <a:ext cx="2774950" cy="28792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" y="3136900"/>
            <a:ext cx="2795745" cy="2971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399" y="184150"/>
            <a:ext cx="2910443" cy="28892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00" y="3149600"/>
            <a:ext cx="2882900" cy="29896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1016" y="171450"/>
            <a:ext cx="2586386" cy="29019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1775" y="3177384"/>
            <a:ext cx="2562026" cy="293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51364"/>
            <a:ext cx="8966200" cy="761439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Augmentation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densité en fm augmentée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réinnervation (neuropathie)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</a:t>
            </a:r>
            <a:r>
              <a:rPr lang="fr-BE" u="sng" dirty="0" smtClean="0">
                <a:solidFill>
                  <a:schemeClr val="accent3"/>
                </a:solidFill>
                <a:latin typeface="Cambria"/>
                <a:cs typeface="Cambria"/>
              </a:rPr>
              <a:t>régénération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 des fm (myopathie)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</a:t>
            </a:r>
            <a:r>
              <a:rPr lang="fr-BE" u="sng" dirty="0" smtClean="0">
                <a:solidFill>
                  <a:schemeClr val="accent3"/>
                </a:solidFill>
                <a:latin typeface="Cambria"/>
                <a:cs typeface="Cambria"/>
              </a:rPr>
              <a:t>fm scindées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longitudinalement (myopathie)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</a:t>
            </a:r>
            <a:r>
              <a:rPr lang="fr-BE" u="sng" dirty="0" smtClean="0">
                <a:solidFill>
                  <a:schemeClr val="accent3"/>
                </a:solidFill>
                <a:latin typeface="Cambria"/>
                <a:cs typeface="Cambria"/>
              </a:rPr>
              <a:t>transmission ephaptique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 (entre 2 axones ou 2 fm)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hypertrophie des fm 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(myopathie)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Réduction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atrophie des fm (myopathie)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tissu conjonctif interposé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densité en fm réduite (myopathie)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bloc de transmission neuromusculaire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0" y="1968500"/>
            <a:ext cx="2882900" cy="80939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600" y="214152"/>
            <a:ext cx="2133600" cy="160105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822" y="3238500"/>
            <a:ext cx="2749378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-24836"/>
            <a:ext cx="896620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Augmentation de durée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augmentation de la dispersion temporelle (PUM complexe)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variabilité du diamètre des fm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myopthies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largeur de la zone des plaques motrices (neuropathies)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ralentissement de la conduction axonale terminale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	+ plus longs segments axonaux terminaux (neuropathies) 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chemeClr val="accent3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dans les myopathies, il est préférable de ne pas inclure 		ces potentiels dans le calcul de la durée moyenne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grpSp>
        <p:nvGrpSpPr>
          <p:cNvPr id="10" name="Grouper 9"/>
          <p:cNvGrpSpPr/>
          <p:nvPr/>
        </p:nvGrpSpPr>
        <p:grpSpPr>
          <a:xfrm>
            <a:off x="1181100" y="2882900"/>
            <a:ext cx="5575300" cy="2432050"/>
            <a:chOff x="1308100" y="1573356"/>
            <a:chExt cx="7340600" cy="417339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8100" y="1573356"/>
              <a:ext cx="7340600" cy="4173394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 rot="16200000" flipH="1">
              <a:off x="3016250" y="4375150"/>
              <a:ext cx="2501900" cy="25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Rise time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durée entre le pic positif max et le pic négatif max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ne dvrait pas être &gt; 500 𝜇s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0" y="2114292"/>
            <a:ext cx="6261100" cy="3549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14300" y="368864"/>
            <a:ext cx="8966200" cy="406880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Rise time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inflencé par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la fm la plus proche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le nombre de fm proches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dispersion temporelle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Rise time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augmenté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densité de fm augmentée (réinnervation)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dispersion temporelle augmentée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UM distante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68" y="438151"/>
            <a:ext cx="2265382" cy="2254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687" y="3721100"/>
            <a:ext cx="2023614" cy="24257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700" y="3719946"/>
            <a:ext cx="2032000" cy="24014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225" y="3695700"/>
            <a:ext cx="2050375" cy="2451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66891" y="5230168"/>
            <a:ext cx="1301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13 mV</a:t>
            </a: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1800 𝜇s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75091" y="5242868"/>
            <a:ext cx="13010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730 𝜇V</a:t>
            </a:r>
          </a:p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3500 𝜇s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589867" y="4508500"/>
            <a:ext cx="67733" cy="71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3471333" y="5130800"/>
            <a:ext cx="67733" cy="71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/>
          <p:cNvSpPr/>
          <p:nvPr/>
        </p:nvSpPr>
        <p:spPr>
          <a:xfrm>
            <a:off x="5685367" y="4318000"/>
            <a:ext cx="67733" cy="71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/>
          <p:cNvSpPr/>
          <p:nvPr/>
        </p:nvSpPr>
        <p:spPr>
          <a:xfrm>
            <a:off x="5537200" y="5135033"/>
            <a:ext cx="67733" cy="719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89464"/>
            <a:ext cx="896620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Thickness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Nandedkar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1988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	rapport entre la surface (signal rectifié) et 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	l’amplitude (pic à pic)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réduit dans les myopathies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 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size index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Sonoo &amp; Stålberg, 1993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chemeClr val="bg1"/>
                </a:solidFill>
                <a:latin typeface="Cambria"/>
                <a:cs typeface="Cambria"/>
              </a:rPr>
              <a:t>2 X log10(Ampl) + Surf/Ampl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3156383"/>
            <a:ext cx="5162550" cy="29142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750" y="3849980"/>
            <a:ext cx="1835150" cy="19031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3100" y="1172391"/>
            <a:ext cx="1828800" cy="1837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Nombre de phases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PUM simple (moins de 5 phases)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754970"/>
            <a:ext cx="7372350" cy="415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Nombre de phases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PUM polyphasique (5 phases ou plus)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595484"/>
            <a:ext cx="7397750" cy="418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419664"/>
            <a:ext cx="896620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Nombre de 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turns 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Stewart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1989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PUM complexe (6 </a:t>
            </a:r>
            <a:r>
              <a:rPr lang="fr-BE" i="1" dirty="0" smtClean="0">
                <a:solidFill>
                  <a:srgbClr val="FFFFFF"/>
                </a:solidFill>
                <a:latin typeface="Cambria"/>
                <a:cs typeface="Cambria"/>
              </a:rPr>
              <a:t>turns 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ou plus)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650684"/>
            <a:ext cx="7181850" cy="4121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Le territoire des unités motrices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Stålberg &amp; Dioszeghy, 1991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50" y="1648092"/>
            <a:ext cx="6915782" cy="4193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-24836"/>
            <a:ext cx="8966200" cy="6727996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PUM complexes ou polyphasiques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augmentation de la dispersion temporelle (PUM complexe)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variabilité du diamètre des fm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myopthies</a:t>
            </a: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largeur de la zone des plaques motrices (neuropathies)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* ralentissement de la conduction axonale terminale </a:t>
            </a:r>
            <a:b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		+ plus longs segments axonaux terminaux (neuropathies) 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b="1" dirty="0" smtClean="0">
              <a:solidFill>
                <a:schemeClr val="accent3"/>
              </a:solidFill>
              <a:latin typeface="Cambria"/>
              <a:cs typeface="Cambria"/>
            </a:endParaRPr>
          </a:p>
          <a:p>
            <a:pPr>
              <a:lnSpc>
                <a:spcPct val="120000"/>
              </a:lnSpc>
              <a:tabLst>
                <a:tab pos="476250" algn="l"/>
                <a:tab pos="857250" algn="l"/>
                <a:tab pos="1968500" algn="l"/>
              </a:tabLst>
            </a:pP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dans les myopathies, il est préférable de ne pas inclure 		ces potentiels dans le calcul de la durée moyenne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grpSp>
        <p:nvGrpSpPr>
          <p:cNvPr id="2" name="Grouper 9"/>
          <p:cNvGrpSpPr/>
          <p:nvPr/>
        </p:nvGrpSpPr>
        <p:grpSpPr>
          <a:xfrm>
            <a:off x="1181100" y="2882900"/>
            <a:ext cx="5575300" cy="2432050"/>
            <a:chOff x="1308100" y="1573356"/>
            <a:chExt cx="7340600" cy="417339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8100" y="1573356"/>
              <a:ext cx="7340600" cy="4173394"/>
            </a:xfrm>
            <a:prstGeom prst="rect">
              <a:avLst/>
            </a:prstGeom>
          </p:spPr>
        </p:pic>
        <p:cxnSp>
          <p:nvCxnSpPr>
            <p:cNvPr id="8" name="Connecteur droit 7"/>
            <p:cNvCxnSpPr/>
            <p:nvPr/>
          </p:nvCxnSpPr>
          <p:spPr>
            <a:xfrm rot="16200000" flipH="1">
              <a:off x="3016250" y="4375150"/>
              <a:ext cx="2501900" cy="25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77800" y="889564"/>
            <a:ext cx="896620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PUM instables et blocs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accent3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Neuropathie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*collatérales axonales et plaques motrices immatures 			(phases précoces de la réinnervation)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Myopathie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réinnervation après nécrose musculaire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Pathologies de la jonction neuromusculaire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déficit en Ach au niveau des terminaisons pré-synaptiques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déficit en Rach au niveau des membranes post-synaptiques</a:t>
            </a:r>
            <a: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  <a:t/>
            </a:r>
            <a:br>
              <a:rPr lang="fr-BE" b="1" dirty="0" smtClean="0">
                <a:solidFill>
                  <a:schemeClr val="accent3"/>
                </a:solidFill>
                <a:latin typeface="Cambria"/>
                <a:cs typeface="Cambria"/>
              </a:rPr>
            </a:br>
            <a:endParaRPr lang="fr-BE" dirty="0" smtClean="0">
              <a:solidFill>
                <a:schemeClr val="accent3"/>
              </a:solidFill>
              <a:latin typeface="Cambria"/>
              <a:cs typeface="Cambria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76764"/>
            <a:ext cx="88963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Instabilité (</a:t>
            </a:r>
            <a:r>
              <a:rPr lang="fr-BE" b="1" i="1" dirty="0" smtClean="0">
                <a:solidFill>
                  <a:srgbClr val="FF9900"/>
                </a:solidFill>
                <a:latin typeface="Cambria"/>
                <a:cs typeface="Cambria"/>
              </a:rPr>
              <a:t>jiggle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réduire la bande passante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Hz-10 KHz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1339850"/>
            <a:ext cx="3924300" cy="44323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1403350"/>
            <a:ext cx="3937000" cy="4356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01230" y="5306368"/>
            <a:ext cx="203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20 Hz-10KHz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99930" y="5293668"/>
            <a:ext cx="2216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 Hz-10KHz</a:t>
            </a:r>
            <a:endParaRPr lang="en-US" dirty="0"/>
          </a:p>
        </p:txBody>
      </p:sp>
      <p:sp>
        <p:nvSpPr>
          <p:cNvPr id="13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76764"/>
            <a:ext cx="88963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Bloc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réduire la bande passante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Hz-10 KHz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1447800"/>
            <a:ext cx="8140700" cy="431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76764"/>
            <a:ext cx="88963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Multi-MUP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P PUM TA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717119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Influences sur les paramètres des PUM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Age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: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perte d’UM (-&gt; réinnervation) progressive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Buchthal, 				1991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ou &gt; 60 ans d’UM 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Bischoff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1991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	amplitude et durée augmentées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 pas surinterpréter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discrètes anomalies chez le sujet 			âgé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Baisse de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température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*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dispersion augmentée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-&gt; durée et proportion de 				polyphasiques augmentées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*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augmentation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de la dispersion et de l’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amplitude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des 				potentiels de fm -&gt; effets variables sur l’amplitude des PUM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358867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Influences sur les paramètres des PUM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Type d’électrode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 : monopolaire, concentrique (0,02 ou 0,07 mm</a:t>
            </a:r>
            <a:r>
              <a:rPr lang="fr-BE" sz="2200" baseline="30000" dirty="0" smtClean="0">
                <a:solidFill>
                  <a:schemeClr val="bg1"/>
                </a:solidFill>
                <a:latin typeface="Cambria"/>
                <a:cs typeface="Cambria"/>
              </a:rPr>
              <a:t>2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)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Position de l’aiguille 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par rapport à la zone des plaques 			motrices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68" y="2366583"/>
            <a:ext cx="6680632" cy="3488118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rot="16200000" flipV="1">
            <a:off x="5170488" y="3554413"/>
            <a:ext cx="1069975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rot="16200000" flipV="1">
            <a:off x="5291138" y="4509030"/>
            <a:ext cx="1239309" cy="1058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5482167" y="4893733"/>
            <a:ext cx="321733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09861" y="4049068"/>
            <a:ext cx="1249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  <a:t>Potentiel </a:t>
            </a:r>
            <a:b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  <a:t>de Gydikov </a:t>
            </a:r>
            <a:b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</a:br>
            <a:r>
              <a:rPr lang="fr-BE" sz="1600" b="1" dirty="0" smtClean="0">
                <a:solidFill>
                  <a:srgbClr val="000090"/>
                </a:solidFill>
                <a:latin typeface="Cambria"/>
                <a:cs typeface="Cambria"/>
              </a:rPr>
              <a:t>(1972)</a:t>
            </a:r>
            <a:endParaRPr lang="en-US" sz="16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Valeurs de référence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46100" y="1600200"/>
          <a:ext cx="7977505" cy="344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580"/>
                <a:gridCol w="1831975"/>
                <a:gridCol w="1831975"/>
                <a:gridCol w="1831975"/>
              </a:tblGrid>
              <a:tr h="4336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Amplitude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(𝜇V)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Durée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Morphologie</a:t>
                      </a:r>
                      <a:endParaRPr lang="en-US" dirty="0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Valeurs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individuelles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(Outliers)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100-1800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 et stable</a:t>
                      </a:r>
                      <a:endParaRPr lang="en-US" dirty="0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smtClean="0"/>
                        <a:t>Amplification utile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smtClean="0"/>
                        <a:t>Base de temps utile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ms/D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Valeurs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moyennes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200-800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smtClean="0"/>
                        <a:t>Triceps et </a:t>
                      </a:r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antérieur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3361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Petits</a:t>
                      </a:r>
                      <a:r>
                        <a:rPr lang="en-US" baseline="0" dirty="0" smtClean="0"/>
                        <a:t> muscles </a:t>
                      </a:r>
                      <a:r>
                        <a:rPr lang="en-US" baseline="0" dirty="0" err="1" smtClean="0"/>
                        <a:t>distaux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Valeurs de référence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457200" y="1854200"/>
          <a:ext cx="830696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10"/>
                <a:gridCol w="1122506"/>
                <a:gridCol w="1057728"/>
                <a:gridCol w="1122506"/>
                <a:gridCol w="1173406"/>
                <a:gridCol w="1363832"/>
                <a:gridCol w="10591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AMPLITUDE (𝜇V)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DUREE (ms)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SIZE INDEX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Individuel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Moyenne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Individuel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Moyenne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=20)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Individuel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Moyenne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=20)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Deltoïde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162-1531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295-676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4,2-18,4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7,78-13,1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-0,478-2,916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0,31-0,85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Biceps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178-1414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245-617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4,2-16,4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7,04-12,72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-0,539-2,053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0,33-0,65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Ier</a:t>
                      </a:r>
                      <a:r>
                        <a:rPr lang="en-US" dirty="0" smtClean="0"/>
                        <a:t> 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188-2301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347-1148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6,78-12,1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-0,912-2,281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0,38-0,98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Vaste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externe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172-1954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302-1096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4,6-21,6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7,97-15,49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-0,478-2,916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0,39-1,24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Tibial</a:t>
                      </a:r>
                      <a:r>
                        <a:rPr lang="en-US" dirty="0" smtClean="0"/>
                        <a:t> ant.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194-1572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324-977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4,6-18,4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8,92-13,92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-0,397-2,463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C43F4"/>
                          </a:solidFill>
                        </a:rPr>
                        <a:t>0,30-1,17</a:t>
                      </a:r>
                      <a:endParaRPr lang="en-US" b="1" dirty="0">
                        <a:solidFill>
                          <a:srgbClr val="0C43F4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Analyse 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quantifiée </a:t>
            </a: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394264"/>
            <a:ext cx="889635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Exemple chez un sujet sain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PUM N TA 100 200-500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3999" y="1143000"/>
            <a:ext cx="6570133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Innervation terminale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Stålberg &amp; Antoni, 1980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1499246"/>
            <a:ext cx="7067550" cy="442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Dénervation complète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165664"/>
            <a:ext cx="8896350" cy="765132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Immédiatement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aucune activité volontaire</a:t>
            </a:r>
            <a:b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aucune activité de repos</a:t>
            </a:r>
            <a:b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la moindre activité est de bon pronostic (atteinte incomplète)</a:t>
            </a:r>
          </a:p>
          <a:p>
            <a:pPr marL="0" lvl="1" indent="4572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  <a:t>Quelques semaines plus tard</a:t>
            </a:r>
            <a:b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dégénérescence des axones distaux par rapport à la lésion</a:t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fibrillation et pointes positives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aucune activité volontaire</a:t>
            </a:r>
          </a:p>
          <a:p>
            <a:pPr marL="0" lvl="1" indent="4572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  <a:t>Réinnervation terminale</a:t>
            </a:r>
            <a:b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PUM naissants 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: courts, complexes, intables</a:t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instabilité = réinnervation en cours -&gt; bon pronostic</a:t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fibrillation et pointes positives</a:t>
            </a:r>
          </a:p>
          <a:p>
            <a:pPr marL="0" lvl="1" indent="4572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  <a:t>Remodelage de l’UM terminé</a:t>
            </a:r>
            <a:b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PUM stables 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(variables en amplitude, durée et nombre de phases)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Dénervation partielle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165664"/>
            <a:ext cx="8896350" cy="310854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Immédiatement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PUM normaux</a:t>
            </a:r>
            <a:b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pas d’activité de repos</a:t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réduction du nombre de PUM -&gt;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appauvrissement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augmentation de la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fréquence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 de décharge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0" y="2649600"/>
            <a:ext cx="4864100" cy="33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Dénervation partielle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165664"/>
            <a:ext cx="8896350" cy="310854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2-4 semaines plus tard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PUM normaux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fibrillations et pointes positives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réduction du nombre de PUM -&gt;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appauvrissement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augmentation de la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fréquence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 de décharge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400" y="2649600"/>
            <a:ext cx="4864100" cy="333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Dénervation partielle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165664"/>
            <a:ext cx="8896350" cy="351480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4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3-4 mois plus tard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réinnervation collatérale -&gt;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PUM instables et complexes 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-&gt; 			augmentaion modérée de l’amplitude et de la durée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/>
            </a:r>
            <a:b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fibrillations et pointes positives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réduction du nombre de PUM -&gt;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appauvrissement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augmentation de la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fréquence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 de décharge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" y="2904990"/>
            <a:ext cx="4705350" cy="3070360"/>
          </a:xfrm>
          <a:prstGeom prst="rect">
            <a:avLst/>
          </a:prstGeom>
        </p:spPr>
      </p:pic>
      <p:pic>
        <p:nvPicPr>
          <p:cNvPr id="10" name="PUM poly instable.m4v.mp4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753100" y="3314700"/>
            <a:ext cx="2844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Dénervation partielle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165664"/>
            <a:ext cx="8896350" cy="310854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1-2 ans plus tard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PUM stables +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augmentaion nette de l’amplitude et de la durée</a:t>
            </a:r>
            <a:b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peu ou plus 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de </a:t>
            </a:r>
            <a:r>
              <a:rPr lang="fr-BE" sz="2200" dirty="0" smtClean="0">
                <a:solidFill>
                  <a:schemeClr val="accent3"/>
                </a:solidFill>
                <a:latin typeface="Cambria"/>
                <a:cs typeface="Cambria"/>
              </a:rPr>
              <a:t>fibrillations et pointes positives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réduction du nombre de PUM -&gt;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appauvrissement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augmentation de la 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fréquence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 de décharge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851" y="2540000"/>
            <a:ext cx="5097749" cy="34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Dénervation partielle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165664"/>
            <a:ext cx="8896350" cy="22960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Perte liée à l’âge d’une grande UM et involution terminale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parfois responsable d’un accès de faiblesse à distance de la 			pathologie initiale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66" y="2183188"/>
            <a:ext cx="4196886" cy="289681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2176461"/>
            <a:ext cx="4229100" cy="2911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Dénervation partielle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pic>
        <p:nvPicPr>
          <p:cNvPr id="11" name="PUM NEURO CHRONIQUE.m4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639234" y="1041400"/>
            <a:ext cx="5655733" cy="4241800"/>
          </a:xfrm>
          <a:prstGeom prst="rect">
            <a:avLst/>
          </a:prstGeom>
        </p:spPr>
      </p:pic>
      <p:pic>
        <p:nvPicPr>
          <p:cNvPr id="12" name="PUM NEURO PSEUDOMYO.m4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186766" y="1066800"/>
            <a:ext cx="5655733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Démyélinisation et BC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673665"/>
            <a:ext cx="8896350" cy="3477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Démyélinisation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PUM normaux</a:t>
            </a:r>
            <a:endParaRPr lang="fr-BE" sz="2200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marL="0" lvl="1" indent="4572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  <a:t>BC</a:t>
            </a:r>
            <a:b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sz="2200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appauvrissement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 des tracés volontaires (cas sévères)</a:t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PUM normaux</a:t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sz="2200" b="1" dirty="0" smtClean="0">
                <a:solidFill>
                  <a:srgbClr val="FFFF00"/>
                </a:solidFill>
                <a:latin typeface="Cambria"/>
                <a:cs typeface="Cambria"/>
              </a:rPr>
              <a:t>fréquence de décharge normale ou augmentée</a:t>
            </a: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sz="2200" dirty="0" smtClean="0">
                <a:solidFill>
                  <a:schemeClr val="bg1"/>
                </a:solidFill>
                <a:latin typeface="Cambria"/>
                <a:cs typeface="Cambria"/>
              </a:rPr>
              <a:t>	-	pas d’activité de repos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133350" y="673665"/>
            <a:ext cx="8896350" cy="4512004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Enregistrements très variables en fonction de la position 	de l’aiguille électrode au sein de l’UM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Nombre de fibres musculaires réduit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Fibres musculaires atrophiques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Fibres musculaires hypertrophiques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Fibres musculaires réinnervées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Fibres musculaires scindées longitudinalement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Transmission ephaptique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674165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amplitude normale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durée, surface, thickness réduites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morphologie simple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88900"/>
            <a:ext cx="90424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bg1"/>
                </a:solidFill>
                <a:latin typeface="Cambria" pitchFamily="-1" charset="0"/>
              </a:rPr>
              <a:t>L’unité motrice</a:t>
            </a:r>
          </a:p>
        </p:txBody>
      </p:sp>
      <p:sp>
        <p:nvSpPr>
          <p:cNvPr id="35" name="Text Box 1030"/>
          <p:cNvSpPr txBox="1">
            <a:spLocks noChangeArrowheads="1"/>
          </p:cNvSpPr>
          <p:nvPr/>
        </p:nvSpPr>
        <p:spPr bwMode="auto">
          <a:xfrm>
            <a:off x="247650" y="290531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indent="444500">
              <a:lnSpc>
                <a:spcPct val="120000"/>
              </a:lnSpc>
              <a:buFontTx/>
              <a:buBlip>
                <a:blip r:embed="rId3"/>
              </a:buBlip>
              <a:tabLst>
                <a:tab pos="476250" algn="l"/>
                <a:tab pos="857250" algn="l"/>
                <a:tab pos="60960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Zone des plaques motrices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(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Aquilonius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et al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, 1984</a:t>
            </a: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)</a:t>
            </a:r>
            <a:b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	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49" y="1660156"/>
            <a:ext cx="7451273" cy="4029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851965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amplitude augmentée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surface et durée -,  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thickness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--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morphologie simple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95250"/>
            <a:ext cx="8991600" cy="488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788465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dispersion augmentée  : durée augmentée, PUM complexe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observé également dans les neuropathies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à ne pas inclure dans le calcul de la durée moyenne des PUM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44450"/>
            <a:ext cx="9042400" cy="481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247650" y="4788465"/>
            <a:ext cx="8896350" cy="96641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amplitude et durée réduites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rise time &gt; 500 𝜇s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" y="69850"/>
            <a:ext cx="89789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6680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Myopathies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pic>
        <p:nvPicPr>
          <p:cNvPr id="6" name="PUM MYO.m4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457200"/>
            <a:ext cx="779780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Maladies de la jonction neuromusculaire (Harvey &amp; </a:t>
            </a:r>
            <a:r>
              <a:rPr lang="fr-FR" sz="1800" b="1" dirty="0" err="1" smtClean="0">
                <a:solidFill>
                  <a:srgbClr val="FFFF00"/>
                </a:solidFill>
                <a:latin typeface="Cambria" pitchFamily="-65" charset="0"/>
              </a:rPr>
              <a:t>Marsland</a:t>
            </a:r>
            <a:r>
              <a:rPr lang="fr-FR" sz="1800" b="1" dirty="0" smtClean="0">
                <a:solidFill>
                  <a:srgbClr val="FFFF00"/>
                </a:solidFill>
                <a:latin typeface="Cambria" pitchFamily="-65" charset="0"/>
              </a:rPr>
              <a:t>, 1941)</a:t>
            </a:r>
            <a:endParaRPr lang="fr-FR" sz="1800" b="1" dirty="0">
              <a:solidFill>
                <a:srgbClr val="FFFF00"/>
              </a:solidFill>
              <a:latin typeface="Cambria" pitchFamily="-65" charset="0"/>
            </a:endParaRPr>
          </a:p>
        </p:txBody>
      </p:sp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-44450" y="470465"/>
            <a:ext cx="8896350" cy="140961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PUM instables -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&gt; </a:t>
            </a:r>
            <a:r>
              <a:rPr lang="fr-BE" b="1" i="1" dirty="0" smtClean="0">
                <a:solidFill>
                  <a:srgbClr val="FFFF00"/>
                </a:solidFill>
                <a:latin typeface="Cambria"/>
                <a:cs typeface="Cambria"/>
              </a:rPr>
              <a:t>Jiggle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augmenté et amplitude variable 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(à distinguer du phénomène d’aliasing)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durée réduite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(cas sévères avec bloc)</a:t>
            </a:r>
            <a:endParaRPr lang="fr-BE" b="1" dirty="0" smtClean="0">
              <a:solidFill>
                <a:srgbClr val="FFFF00"/>
              </a:solidFill>
              <a:latin typeface="Cambria"/>
              <a:cs typeface="Cambri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2324100"/>
            <a:ext cx="8204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paramètre amplitude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33350" y="254565"/>
            <a:ext cx="8896350" cy="5841599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Amplitude du tracé d’interférence 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&lt; 2 mV + son aigu + interférence précoce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Amplitude des PUM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ne reflète pas directement la taille des UM -&gt; est surtout 			utile en association avec le paramètre durée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diminuée : 1 UM distante,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perte en fm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rise time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&lt; 500 𝜇s), 		PUM naissant apès dénervation complète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augmentée : peut résulter uniquement de la proximité d’une 		ou deux fm de l’électrode-aiguille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Amplitude moyenne des </a:t>
            </a:r>
            <a:r>
              <a:rPr lang="fr-FR" b="1" i="1" dirty="0" err="1" smtClean="0">
                <a:solidFill>
                  <a:srgbClr val="FF9900"/>
                </a:solidFill>
                <a:latin typeface="Cambria"/>
                <a:cs typeface="Cambria"/>
              </a:rPr>
              <a:t>turns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augmentée 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cloud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+ PUM de grande taille : </a:t>
            </a:r>
          </a:p>
          <a:p>
            <a:pPr indent="444500">
              <a:lnSpc>
                <a:spcPct val="120000"/>
              </a:lnSpc>
              <a:tabLst>
                <a:tab pos="476250" algn="l"/>
                <a:tab pos="857250" algn="l"/>
                <a:tab pos="1079500" algn="l"/>
                <a:tab pos="1968500" algn="l"/>
              </a:tabLst>
            </a:pP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neuropathie chronique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diminuée 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cloud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) + son aigu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paramètre durée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33350" y="-50235"/>
            <a:ext cx="8896350" cy="62847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44500" algn="l"/>
                <a:tab pos="90170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Durée des PUM 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standardiser la mesure manuelle (ex: 200 𝜇V/D) ou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utiliser un programme d’analyse automatique des PUM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(Multi MUP, ADEMG)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ATTENTION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éléminer 1) les PUM 			sélectionnés avec des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curseurs placés de façon erronée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2) les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doublons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3) les petits PUM dont le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rise time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est 		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&gt; 500 𝜇s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4) PUM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&lt; 50 𝜇V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et 5) PUM avec 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phase initiale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		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négative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 (bi ou triphasique, inversé = PA de canule)   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paramètre le plus robuste qui reflète +/- la taille des UM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augmentée + amplitude augmentée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neuropathie chronique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diminuée : 1 UM distante,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perte en fm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rise time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&lt; 500 𝜇s),		PUM naissant apès dénervation complète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diminuée + amplitude normale ou augmentée (</a:t>
            </a:r>
            <a:r>
              <a:rPr lang="fr-BE" i="1" dirty="0" smtClean="0">
                <a:solidFill>
                  <a:schemeClr val="bg1"/>
                </a:solidFill>
                <a:latin typeface="Cambria"/>
                <a:cs typeface="Cambria"/>
              </a:rPr>
              <a:t>thickness 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	réduite)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myopathie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morphologie des PUM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33350" y="330765"/>
            <a:ext cx="8896350" cy="53984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44500" algn="l"/>
                <a:tab pos="90170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err="1" smtClean="0">
                <a:solidFill>
                  <a:srgbClr val="FF9900"/>
                </a:solidFill>
                <a:latin typeface="Cambria"/>
                <a:cs typeface="Cambria"/>
              </a:rPr>
              <a:t>Polyphasiques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 et PUM complexes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se méfier des polyphasiques et des PUM complexes</a:t>
            </a:r>
            <a:b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</a:b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	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- 	signification </a:t>
            </a:r>
            <a:r>
              <a:rPr lang="fr-BE" u="sng" dirty="0" smtClean="0">
                <a:solidFill>
                  <a:srgbClr val="FFFFFF"/>
                </a:solidFill>
                <a:latin typeface="Cambria"/>
                <a:cs typeface="Cambria"/>
              </a:rPr>
              <a:t>aspécifique</a:t>
            </a: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 : une certaine proportion dans les 		muscles sains, neuropathie, myopathie ou 	artefact (plus on 		s’éloigne de la zone des plaques motrices et plus les PUM 		sont complexes)</a:t>
            </a:r>
            <a:b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rgbClr val="FFFFFF"/>
                </a:solidFill>
                <a:latin typeface="Cambria"/>
                <a:cs typeface="Cambria"/>
              </a:rPr>
              <a:t>	-	ne pas inclure les PUM complexes dans le calcul de la durée 		moyenne des PUM</a:t>
            </a: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44500" algn="l"/>
                <a:tab pos="901700" algn="l"/>
                <a:tab pos="107950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PUM instables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toujours pathologique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, mais aspécifique : myopathie, 			neuropathie, maladies de la jonction neuromusculaire</a:t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filtre basse-fréquence : 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500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recrutement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sp>
        <p:nvSpPr>
          <p:cNvPr id="9" name="Text Box 1030"/>
          <p:cNvSpPr txBox="1">
            <a:spLocks noChangeArrowheads="1"/>
          </p:cNvSpPr>
          <p:nvPr/>
        </p:nvSpPr>
        <p:spPr bwMode="auto">
          <a:xfrm>
            <a:off x="133350" y="330765"/>
            <a:ext cx="8896350" cy="273921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  <a:tabLst>
                <a:tab pos="444500" algn="l"/>
                <a:tab pos="901700" algn="l"/>
                <a:tab pos="1079500" algn="l"/>
                <a:tab pos="1968500" algn="l"/>
              </a:tabLst>
            </a:pP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</a:t>
            </a:r>
            <a: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  <a:t>Intervalle et fréquence de recrutement</a:t>
            </a:r>
            <a:br>
              <a:rPr lang="fr-FR" b="1" dirty="0" smtClean="0">
                <a:solidFill>
                  <a:srgbClr val="FF9900"/>
                </a:solidFill>
                <a:latin typeface="Cambria"/>
                <a:cs typeface="Cambria"/>
              </a:rPr>
            </a:br>
            <a:r>
              <a:rPr lang="fr-FR" dirty="0" smtClean="0">
                <a:solidFill>
                  <a:schemeClr val="bg1"/>
                </a:solidFill>
                <a:latin typeface="Cambria"/>
                <a:cs typeface="Cambria"/>
              </a:rPr>
              <a:t>	- 	</a:t>
            </a:r>
            <a:r>
              <a:rPr lang="fr-BE" b="1" dirty="0" smtClean="0">
                <a:solidFill>
                  <a:srgbClr val="FFFF00"/>
                </a:solidFill>
                <a:latin typeface="Cambria"/>
                <a:cs typeface="Cambria"/>
              </a:rPr>
              <a:t>permet parfois de lever un doute chez des patients peu 		collaborants ou des patients qui ne peuvent réaliser un 		effort de contraction maximal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  <a:p>
            <a:pPr indent="444500">
              <a:lnSpc>
                <a:spcPct val="120000"/>
              </a:lnSpc>
              <a:buBlip>
                <a:blip r:embed="rId3"/>
              </a:buBlip>
              <a:tabLst>
                <a:tab pos="444500" algn="l"/>
                <a:tab pos="901700" algn="l"/>
                <a:tab pos="1079500" algn="l"/>
                <a:tab pos="1968500" algn="l"/>
              </a:tabLst>
            </a:pPr>
            <a:r>
              <a:rPr lang="fr-BE" b="1" dirty="0" smtClean="0">
                <a:solidFill>
                  <a:srgbClr val="FF9900"/>
                </a:solidFill>
                <a:latin typeface="Cambria"/>
                <a:cs typeface="Cambria"/>
              </a:rPr>
              <a:t>RR</a:t>
            </a: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fr-BE" dirty="0" smtClean="0">
                <a:solidFill>
                  <a:schemeClr val="bg1"/>
                </a:solidFill>
                <a:latin typeface="Cambria"/>
                <a:cs typeface="Cambria"/>
              </a:rPr>
              <a:t>	-	</a:t>
            </a:r>
            <a:r>
              <a:rPr lang="fr-BE" u="sng" dirty="0" smtClean="0">
                <a:solidFill>
                  <a:schemeClr val="bg1"/>
                </a:solidFill>
                <a:latin typeface="Cambria"/>
                <a:cs typeface="Cambria"/>
              </a:rPr>
              <a:t>idem</a:t>
            </a:r>
            <a:endParaRPr lang="fr-BE" dirty="0" smtClean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11200" y="3556000"/>
            <a:ext cx="7747000" cy="1938992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Tracés</a:t>
            </a:r>
            <a:r>
              <a:rPr lang="en-US" dirty="0" smtClean="0">
                <a:solidFill>
                  <a:schemeClr val="bg1"/>
                </a:solidFill>
              </a:rPr>
              <a:t> pseudo-</a:t>
            </a:r>
            <a:r>
              <a:rPr lang="en-US" dirty="0" err="1" smtClean="0">
                <a:solidFill>
                  <a:schemeClr val="bg1"/>
                </a:solidFill>
              </a:rPr>
              <a:t>myogènes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dans</a:t>
            </a:r>
            <a:r>
              <a:rPr lang="en-US" dirty="0" smtClean="0">
                <a:solidFill>
                  <a:schemeClr val="bg1"/>
                </a:solidFill>
              </a:rPr>
              <a:t> des neuropathies (SLA) et </a:t>
            </a:r>
            <a:r>
              <a:rPr lang="en-US" dirty="0" err="1" smtClean="0">
                <a:solidFill>
                  <a:schemeClr val="bg1"/>
                </a:solidFill>
              </a:rPr>
              <a:t>tracés</a:t>
            </a:r>
            <a:r>
              <a:rPr lang="en-US" dirty="0" smtClean="0">
                <a:solidFill>
                  <a:schemeClr val="bg1"/>
                </a:solidFill>
              </a:rPr>
              <a:t> pseudo-neurogènes </a:t>
            </a:r>
            <a:r>
              <a:rPr lang="en-US" dirty="0" err="1" smtClean="0">
                <a:solidFill>
                  <a:schemeClr val="bg1"/>
                </a:solidFill>
              </a:rPr>
              <a:t>dans</a:t>
            </a:r>
            <a:r>
              <a:rPr lang="en-US" dirty="0" smtClean="0">
                <a:solidFill>
                  <a:schemeClr val="bg1"/>
                </a:solidFill>
              </a:rPr>
              <a:t> des </a:t>
            </a:r>
            <a:r>
              <a:rPr lang="en-US" dirty="0" err="1" smtClean="0">
                <a:solidFill>
                  <a:schemeClr val="bg1"/>
                </a:solidFill>
              </a:rPr>
              <a:t>myopathies</a:t>
            </a:r>
            <a:r>
              <a:rPr lang="en-US" dirty="0" smtClean="0">
                <a:solidFill>
                  <a:schemeClr val="bg1"/>
                </a:solidFill>
              </a:rPr>
              <a:t> (IBM) -&gt;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parfois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privilégier</a:t>
            </a:r>
            <a:r>
              <a:rPr lang="en-US" dirty="0" smtClean="0">
                <a:solidFill>
                  <a:schemeClr val="bg1"/>
                </a:solidFill>
              </a:rPr>
              <a:t> des muscles </a:t>
            </a:r>
            <a:r>
              <a:rPr lang="en-US" dirty="0" err="1" smtClean="0">
                <a:solidFill>
                  <a:schemeClr val="bg1"/>
                </a:solidFill>
              </a:rPr>
              <a:t>peu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atteints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où</a:t>
            </a:r>
            <a:r>
              <a:rPr lang="en-US" dirty="0" smtClean="0">
                <a:solidFill>
                  <a:schemeClr val="bg1"/>
                </a:solidFill>
              </a:rPr>
              <a:t> les anomalies </a:t>
            </a:r>
            <a:r>
              <a:rPr lang="en-US" dirty="0" err="1" smtClean="0">
                <a:solidFill>
                  <a:schemeClr val="bg1"/>
                </a:solidFill>
              </a:rPr>
              <a:t>sont</a:t>
            </a:r>
            <a:r>
              <a:rPr lang="en-US" dirty="0" smtClean="0">
                <a:solidFill>
                  <a:schemeClr val="bg1"/>
                </a:solidFill>
              </a:rPr>
              <a:t> plus </a:t>
            </a:r>
            <a:r>
              <a:rPr lang="en-US" dirty="0" err="1" smtClean="0">
                <a:solidFill>
                  <a:schemeClr val="bg1"/>
                </a:solidFill>
              </a:rPr>
              <a:t>caractéristiques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50798" y="6324600"/>
            <a:ext cx="87630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 smtClean="0">
                <a:solidFill>
                  <a:schemeClr val="bg1"/>
                </a:solidFill>
                <a:latin typeface="Cambria" pitchFamily="-65" charset="0"/>
              </a:rPr>
              <a:t>En résumé : interprétation des tracés</a:t>
            </a:r>
            <a:endParaRPr lang="fr-FR" sz="1800" b="1" dirty="0">
              <a:solidFill>
                <a:schemeClr val="bg1"/>
              </a:solidFill>
              <a:latin typeface="Cambria" pitchFamily="-65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0"/>
          <a:ext cx="9144000" cy="6328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47"/>
                <a:gridCol w="1551804"/>
                <a:gridCol w="3907220"/>
                <a:gridCol w="2022329"/>
              </a:tblGrid>
              <a:tr h="6820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Fibrillations</a:t>
                      </a:r>
                    </a:p>
                    <a:p>
                      <a:r>
                        <a:rPr lang="fr-FR" smtClean="0"/>
                        <a:t>Pointes</a:t>
                      </a:r>
                      <a:r>
                        <a:rPr lang="fr-FR" baseline="0" smtClean="0"/>
                        <a:t> +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smtClean="0"/>
                        <a:t>Tracés</a:t>
                      </a:r>
                      <a:r>
                        <a:rPr lang="fr-FR" smtClean="0"/>
                        <a:t> </a:t>
                      </a:r>
                      <a:br>
                        <a:rPr lang="fr-FR" smtClean="0"/>
                      </a:br>
                      <a:r>
                        <a:rPr lang="fr-FR" smtClean="0"/>
                        <a:t>d’interférence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PUM</a:t>
                      </a:r>
                      <a:endParaRPr lang="fr-FR" dirty="0"/>
                    </a:p>
                  </a:txBody>
                  <a:tcPr/>
                </a:tc>
              </a:tr>
              <a:tr h="682030">
                <a:tc>
                  <a:txBody>
                    <a:bodyPr/>
                    <a:lstStyle/>
                    <a:p>
                      <a:r>
                        <a:rPr lang="fr-FR" noProof="0" smtClean="0"/>
                        <a:t>Dénervation complète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4-10</a:t>
                      </a:r>
                      <a:endParaRPr lang="fr-FR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smtClean="0"/>
                        <a:t>0</a:t>
                      </a:r>
                      <a:endParaRPr lang="fr-FR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noProof="0"/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Dénervation d’installation récente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4-10</a:t>
                      </a:r>
                      <a:endParaRPr lang="fr-FR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smtClean="0"/>
                        <a:t>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Appauvri</a:t>
                      </a:r>
                      <a:r>
                        <a:rPr lang="fr-FR" sz="1600" noProof="0" smtClean="0"/>
                        <a:t/>
                      </a:r>
                      <a:br>
                        <a:rPr lang="fr-FR" sz="1600" noProof="0" smtClean="0"/>
                      </a:br>
                      <a:r>
                        <a:rPr lang="fr-FR" sz="1600" noProof="0" smtClean="0"/>
                        <a:t>Fréquence N </a:t>
                      </a: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ou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err="1" smtClean="0"/>
                        <a:t>Ampl</a:t>
                      </a:r>
                      <a:r>
                        <a:rPr lang="fr-FR" sz="1600" noProof="0" dirty="0" smtClean="0"/>
                        <a:t> N</a:t>
                      </a:r>
                    </a:p>
                    <a:p>
                      <a:r>
                        <a:rPr lang="fr-FR" sz="1600" noProof="0" dirty="0" smtClean="0"/>
                        <a:t>Dur N</a:t>
                      </a:r>
                      <a:br>
                        <a:rPr lang="fr-FR" sz="1600" noProof="0" dirty="0" smtClean="0"/>
                      </a:b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Poly</a:t>
                      </a:r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Dénervation subaigüe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4-10</a:t>
                      </a:r>
                      <a:endParaRPr lang="fr-FR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smtClean="0"/>
                        <a:t>N</a:t>
                      </a:r>
                    </a:p>
                    <a:p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Appauvri</a:t>
                      </a:r>
                      <a:br>
                        <a:rPr lang="fr-FR" sz="1600" b="1" noProof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fr-FR" sz="1600" noProof="0" smtClean="0"/>
                        <a:t>Fréquence N </a:t>
                      </a: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ou +</a:t>
                      </a:r>
                      <a:endParaRPr lang="fr-FR" sz="1600" b="1" noProof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noProof="0" dirty="0" err="1" smtClean="0">
                          <a:solidFill>
                            <a:srgbClr val="FF0000"/>
                          </a:solidFill>
                        </a:rPr>
                        <a:t>Ampl</a:t>
                      </a:r>
                      <a:r>
                        <a:rPr lang="fr-FR" sz="1600" baseline="0" noProof="0" dirty="0" smtClean="0"/>
                        <a:t> N ou </a:t>
                      </a:r>
                      <a:r>
                        <a:rPr lang="fr-FR" sz="1600" b="1" baseline="0" noProof="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r>
                        <a:rPr lang="fr-FR" sz="1600" baseline="0" noProof="0" dirty="0" smtClean="0"/>
                        <a:t>Durée N ou +</a:t>
                      </a:r>
                    </a:p>
                    <a:p>
                      <a:r>
                        <a:rPr lang="fr-FR" sz="1600" baseline="0" noProof="0" dirty="0" smtClean="0"/>
                        <a:t>Poly et instables</a:t>
                      </a:r>
                      <a:endParaRPr lang="fr-FR" sz="1600" noProof="0" dirty="0"/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Myopathie (infla ou dystrophie)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4-10</a:t>
                      </a:r>
                      <a:endParaRPr lang="fr-FR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N</a:t>
                      </a:r>
                    </a:p>
                    <a:p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Riche précoce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, N</a:t>
                      </a:r>
                      <a:r>
                        <a:rPr lang="fr-FR" sz="160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600" b="0" baseline="0" noProof="0" dirty="0" smtClean="0">
                          <a:solidFill>
                            <a:schemeClr val="tx1"/>
                          </a:solidFill>
                        </a:rPr>
                        <a:t>ou 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appauvri</a:t>
                      </a:r>
                      <a:b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600" b="0" i="1" noProof="0" dirty="0" smtClean="0">
                          <a:solidFill>
                            <a:schemeClr val="tx1"/>
                          </a:solidFill>
                        </a:rPr>
                        <a:t>Cloud 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600" b="0" noProof="0" dirty="0" smtClean="0">
                          <a:solidFill>
                            <a:srgbClr val="000000"/>
                          </a:solidFill>
                        </a:rPr>
                        <a:t>N ou 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déplacé en bas à droite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Ampl -</a:t>
                      </a:r>
                      <a:r>
                        <a:rPr lang="fr-FR" sz="1600" noProof="0" smtClean="0"/>
                        <a:t>, N ou +</a:t>
                      </a:r>
                      <a:br>
                        <a:rPr lang="fr-FR" sz="1600" noProof="0" smtClean="0"/>
                      </a:b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Durée - </a:t>
                      </a:r>
                      <a:r>
                        <a:rPr lang="fr-FR" sz="1600" b="0" noProof="0" smtClean="0">
                          <a:solidFill>
                            <a:schemeClr val="tx1"/>
                          </a:solidFill>
                        </a:rPr>
                        <a:t>ou </a:t>
                      </a:r>
                      <a:r>
                        <a:rPr lang="fr-FR" sz="1600" noProof="0" smtClean="0"/>
                        <a:t>N</a:t>
                      </a:r>
                      <a:br>
                        <a:rPr lang="fr-FR" sz="1600" noProof="0" smtClean="0"/>
                      </a:br>
                      <a:r>
                        <a:rPr lang="fr-FR" sz="1600" noProof="0" smtClean="0"/>
                        <a:t>Poly et instable</a:t>
                      </a:r>
                      <a:endParaRPr lang="fr-FR" sz="1600" noProof="0"/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Myopathie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0-3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N</a:t>
                      </a:r>
                    </a:p>
                    <a:p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Riche précoce</a:t>
                      </a:r>
                      <a:r>
                        <a:rPr lang="fr-FR" sz="1600" b="0" noProof="0" dirty="0" smtClean="0">
                          <a:solidFill>
                            <a:srgbClr val="000000"/>
                          </a:solidFill>
                        </a:rPr>
                        <a:t>, N</a:t>
                      </a:r>
                      <a:r>
                        <a:rPr lang="fr-FR" sz="1600" b="1" baseline="0" noProof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600" noProof="0" dirty="0" smtClean="0"/>
                        <a:t>ou appauvri</a:t>
                      </a:r>
                      <a:br>
                        <a:rPr lang="fr-FR" sz="1600" noProof="0" dirty="0" smtClean="0"/>
                      </a:br>
                      <a:r>
                        <a:rPr lang="fr-FR" sz="1600" b="0" i="1" noProof="0" dirty="0" smtClean="0">
                          <a:solidFill>
                            <a:schemeClr val="tx1"/>
                          </a:solidFill>
                        </a:rPr>
                        <a:t>Cloud 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600" b="0" noProof="0" dirty="0" smtClean="0">
                          <a:solidFill>
                            <a:srgbClr val="000000"/>
                          </a:solidFill>
                        </a:rPr>
                        <a:t>N ou 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déplacé en bas à droite</a:t>
                      </a:r>
                      <a:endParaRPr lang="fr-FR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Ampl -</a:t>
                      </a:r>
                      <a:r>
                        <a:rPr lang="fr-FR" sz="1600" noProof="0" smtClean="0"/>
                        <a:t>, N</a:t>
                      </a:r>
                      <a:br>
                        <a:rPr lang="fr-FR" sz="1600" noProof="0" smtClean="0"/>
                      </a:br>
                      <a:r>
                        <a:rPr lang="fr-FR" sz="1600" b="1" noProof="0" smtClean="0">
                          <a:solidFill>
                            <a:srgbClr val="FF0000"/>
                          </a:solidFill>
                        </a:rPr>
                        <a:t>Durée - </a:t>
                      </a:r>
                      <a:r>
                        <a:rPr lang="fr-FR" sz="1600" b="0" noProof="0" smtClean="0">
                          <a:solidFill>
                            <a:schemeClr val="tx1"/>
                          </a:solidFill>
                        </a:rPr>
                        <a:t>ou </a:t>
                      </a:r>
                      <a:r>
                        <a:rPr lang="fr-FR" sz="1600" noProof="0" smtClean="0"/>
                        <a:t>N</a:t>
                      </a:r>
                      <a:br>
                        <a:rPr lang="fr-FR" sz="1600" noProof="0" smtClean="0"/>
                      </a:br>
                      <a:r>
                        <a:rPr lang="fr-FR" sz="1600" noProof="0" smtClean="0"/>
                        <a:t>Poly</a:t>
                      </a:r>
                    </a:p>
                  </a:txBody>
                  <a:tcPr/>
                </a:tc>
              </a:tr>
              <a:tr h="974328">
                <a:tc>
                  <a:txBody>
                    <a:bodyPr/>
                    <a:lstStyle/>
                    <a:p>
                      <a:r>
                        <a:rPr lang="fr-FR" noProof="0" smtClean="0"/>
                        <a:t>Dénervation chronique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 smtClean="0"/>
                        <a:t>0-3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 smtClean="0"/>
                        <a:t>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Appauvri</a:t>
                      </a:r>
                      <a:r>
                        <a:rPr lang="fr-FR" sz="1600" noProof="0" dirty="0" smtClean="0"/>
                        <a:t/>
                      </a:r>
                      <a:br>
                        <a:rPr lang="fr-FR" sz="1600" noProof="0" dirty="0" smtClean="0"/>
                      </a:br>
                      <a:r>
                        <a:rPr lang="fr-FR" sz="1600" noProof="0" dirty="0" smtClean="0"/>
                        <a:t>Fréquence N 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ou +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1" noProof="0" dirty="0" smtClean="0">
                          <a:solidFill>
                            <a:schemeClr val="tx1"/>
                          </a:solidFill>
                        </a:rPr>
                        <a:t>Cloud </a:t>
                      </a:r>
                      <a:r>
                        <a:rPr lang="fr-FR" sz="1600" b="0" noProof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fr-FR" sz="1600" b="0" noProof="0" dirty="0" smtClean="0">
                          <a:solidFill>
                            <a:srgbClr val="000000"/>
                          </a:solidFill>
                        </a:rPr>
                        <a:t>N ou 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déplacé en haut à gauche</a:t>
                      </a:r>
                      <a:endParaRPr lang="fr-FR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noProof="0" dirty="0" err="1" smtClean="0">
                          <a:solidFill>
                            <a:srgbClr val="FF0000"/>
                          </a:solidFill>
                        </a:rPr>
                        <a:t>Ampl</a:t>
                      </a: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 +</a:t>
                      </a:r>
                      <a:r>
                        <a:rPr lang="fr-FR" sz="1600" noProof="0" dirty="0" smtClean="0"/>
                        <a:t/>
                      </a:r>
                      <a:br>
                        <a:rPr lang="fr-FR" sz="1600" noProof="0" dirty="0" smtClean="0"/>
                      </a:br>
                      <a:r>
                        <a:rPr lang="fr-FR" sz="1600" b="1" noProof="0" dirty="0" smtClean="0">
                          <a:solidFill>
                            <a:srgbClr val="FF0000"/>
                          </a:solidFill>
                        </a:rPr>
                        <a:t>Durée +</a:t>
                      </a:r>
                      <a:endParaRPr lang="fr-FR" sz="16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26945</TotalTime>
  <Words>6212</Words>
  <Application>Microsoft Macintosh PowerPoint</Application>
  <PresentationFormat>Présentation à l'écran (4:3)</PresentationFormat>
  <Paragraphs>586</Paragraphs>
  <Slides>99</Slides>
  <Notes>99</Notes>
  <HiddenSlides>0</HiddenSlides>
  <MMClips>13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99</vt:i4>
      </vt:variant>
    </vt:vector>
  </HeadingPairs>
  <TitlesOfParts>
    <vt:vector size="100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Diapositive 84</vt:lpstr>
      <vt:lpstr>Diapositive 85</vt:lpstr>
      <vt:lpstr>Diapositive 86</vt:lpstr>
      <vt:lpstr>Diapositive 87</vt:lpstr>
      <vt:lpstr>Diapositive 88</vt:lpstr>
      <vt:lpstr>Diapositive 89</vt:lpstr>
      <vt:lpstr>Diapositive 90</vt:lpstr>
      <vt:lpstr>Diapositive 91</vt:lpstr>
      <vt:lpstr>Diapositive 92</vt:lpstr>
      <vt:lpstr>Diapositive 93</vt:lpstr>
      <vt:lpstr>Diapositive 94</vt:lpstr>
      <vt:lpstr>Diapositive 95</vt:lpstr>
      <vt:lpstr>Diapositive 96</vt:lpstr>
      <vt:lpstr>Diapositive 97</vt:lpstr>
      <vt:lpstr>Diapositive 98</vt:lpstr>
      <vt:lpstr>Diapositive 99</vt:lpstr>
    </vt:vector>
  </TitlesOfParts>
  <Company>Liminh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Wangpage</dc:creator>
  <cp:lastModifiedBy>Francois Wang</cp:lastModifiedBy>
  <cp:revision>431</cp:revision>
  <dcterms:created xsi:type="dcterms:W3CDTF">2013-11-16T15:21:29Z</dcterms:created>
  <dcterms:modified xsi:type="dcterms:W3CDTF">2013-11-17T13:12:22Z</dcterms:modified>
</cp:coreProperties>
</file>