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56" r:id="rId3"/>
    <p:sldId id="259" r:id="rId4"/>
    <p:sldId id="260" r:id="rId5"/>
    <p:sldId id="266" r:id="rId6"/>
    <p:sldId id="261" r:id="rId7"/>
    <p:sldId id="267" r:id="rId8"/>
    <p:sldId id="268" r:id="rId9"/>
    <p:sldId id="263" r:id="rId10"/>
    <p:sldId id="272" r:id="rId11"/>
    <p:sldId id="273" r:id="rId12"/>
    <p:sldId id="274" r:id="rId13"/>
    <p:sldId id="270" r:id="rId14"/>
    <p:sldId id="258" r:id="rId15"/>
    <p:sldId id="275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C19A"/>
    <a:srgbClr val="66C8A5"/>
    <a:srgbClr val="88D4B9"/>
    <a:srgbClr val="7ED099"/>
    <a:srgbClr val="9FDD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86" y="-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-3144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D5CC5F-8DE8-41EF-A93E-C98A217EBB6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068743D-2EE0-431A-855A-5F5CAC24723A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BE" sz="1800" b="0" dirty="0" smtClean="0">
              <a:solidFill>
                <a:schemeClr val="bg1"/>
              </a:solidFill>
            </a:rPr>
            <a:t>En établissant un état de l’art dans un domaine ciblé</a:t>
          </a:r>
          <a:endParaRPr lang="fr-FR" sz="1800" b="0" dirty="0">
            <a:solidFill>
              <a:schemeClr val="bg1"/>
            </a:solidFill>
          </a:endParaRPr>
        </a:p>
      </dgm:t>
    </dgm:pt>
    <dgm:pt modelId="{915379C7-7EE2-4464-A630-3CC56A583F8E}" type="parTrans" cxnId="{55403449-83C0-40F2-8E06-BA88A0710C13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63D4ACD5-2C92-482F-A937-4D7056009B4A}" type="sibTrans" cxnId="{55403449-83C0-40F2-8E06-BA88A0710C13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4DBC56C7-79E0-4C41-9ABF-2E06185F4062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BE" sz="1800" b="0" dirty="0" smtClean="0">
              <a:solidFill>
                <a:schemeClr val="bg1"/>
              </a:solidFill>
            </a:rPr>
            <a:t>En repérant et définissant un problème de recherche et en identifiant les contraintes</a:t>
          </a:r>
          <a:endParaRPr lang="fr-FR" sz="1800" b="0" dirty="0">
            <a:solidFill>
              <a:schemeClr val="bg1"/>
            </a:solidFill>
          </a:endParaRPr>
        </a:p>
      </dgm:t>
    </dgm:pt>
    <dgm:pt modelId="{BDF19DA9-DB11-4118-AED9-CE55176926F3}" type="parTrans" cxnId="{21066E9A-D190-4DFB-9CF0-FC75AA172DF0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5941315C-6809-4B9E-8147-669C0E64E3BA}" type="sibTrans" cxnId="{21066E9A-D190-4DFB-9CF0-FC75AA172DF0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820AB6AE-3017-4302-9DBB-00C0C609001C}">
      <dgm:prSet phldrT="[Texte]" custT="1"/>
      <dgm:spPr>
        <a:solidFill>
          <a:schemeClr val="accent1"/>
        </a:solidFill>
      </dgm:spPr>
      <dgm:t>
        <a:bodyPr/>
        <a:lstStyle/>
        <a:p>
          <a:r>
            <a:rPr lang="fr-BE" sz="1800" b="0" dirty="0" smtClean="0">
              <a:solidFill>
                <a:schemeClr val="bg1"/>
              </a:solidFill>
            </a:rPr>
            <a:t>En faisant preuve d’esprit critique et de créativité pour développer des idées originales et nouvelles et des technologies émergentes</a:t>
          </a:r>
          <a:endParaRPr lang="fr-FR" sz="1800" b="0" dirty="0">
            <a:solidFill>
              <a:schemeClr val="bg1"/>
            </a:solidFill>
          </a:endParaRPr>
        </a:p>
      </dgm:t>
    </dgm:pt>
    <dgm:pt modelId="{A3CBC019-C35E-4A8E-A422-93A93D0A63EE}" type="parTrans" cxnId="{6C5A1F25-FB74-4C6C-96F8-03FBD8D3E458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7661061D-BE91-4B86-8C33-A272D68980EA}" type="sibTrans" cxnId="{6C5A1F25-FB74-4C6C-96F8-03FBD8D3E458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D7973E1F-42AA-4ECB-AD91-421B8B2EE052}" type="pres">
      <dgm:prSet presAssocID="{5ED5CC5F-8DE8-41EF-A93E-C98A217EBB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A6C1149-EC00-4FC9-8CEC-4A6A5007FB31}" type="pres">
      <dgm:prSet presAssocID="{B068743D-2EE0-431A-855A-5F5CAC24723A}" presName="parentLin" presStyleCnt="0"/>
      <dgm:spPr/>
    </dgm:pt>
    <dgm:pt modelId="{C492CC1E-A42D-4023-B28B-4E30141F10CE}" type="pres">
      <dgm:prSet presAssocID="{B068743D-2EE0-431A-855A-5F5CAC24723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9B755EDC-17D0-4C80-A08D-C67B21143A35}" type="pres">
      <dgm:prSet presAssocID="{B068743D-2EE0-431A-855A-5F5CAC24723A}" presName="parentText" presStyleLbl="node1" presStyleIdx="0" presStyleCnt="3" custScaleX="133437" custScaleY="34509" custLinFactNeighborY="-1833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210886-749B-4CB9-B76B-F2E93B31716F}" type="pres">
      <dgm:prSet presAssocID="{B068743D-2EE0-431A-855A-5F5CAC24723A}" presName="negativeSpace" presStyleCnt="0"/>
      <dgm:spPr/>
    </dgm:pt>
    <dgm:pt modelId="{4FBE81E8-DF3B-4D12-A743-F51124E2AF75}" type="pres">
      <dgm:prSet presAssocID="{B068743D-2EE0-431A-855A-5F5CAC24723A}" presName="childText" presStyleLbl="conFgAcc1" presStyleIdx="0" presStyleCnt="3" custScaleX="100000" custScaleY="34233" custLinFactNeighborY="55622">
        <dgm:presLayoutVars>
          <dgm:bulletEnabled val="1"/>
        </dgm:presLayoutVars>
      </dgm:prSet>
      <dgm:spPr>
        <a:ln>
          <a:solidFill>
            <a:srgbClr val="66C8A5"/>
          </a:solidFill>
        </a:ln>
      </dgm:spPr>
      <dgm:t>
        <a:bodyPr/>
        <a:lstStyle/>
        <a:p>
          <a:endParaRPr lang="fr-FR"/>
        </a:p>
      </dgm:t>
    </dgm:pt>
    <dgm:pt modelId="{DA29F547-8693-4989-B1E5-366B0EF7688E}" type="pres">
      <dgm:prSet presAssocID="{63D4ACD5-2C92-482F-A937-4D7056009B4A}" presName="spaceBetweenRectangles" presStyleCnt="0"/>
      <dgm:spPr/>
    </dgm:pt>
    <dgm:pt modelId="{BE3E46D7-EF8E-4EAD-9D9A-6818FAA5E029}" type="pres">
      <dgm:prSet presAssocID="{4DBC56C7-79E0-4C41-9ABF-2E06185F4062}" presName="parentLin" presStyleCnt="0"/>
      <dgm:spPr/>
    </dgm:pt>
    <dgm:pt modelId="{1AFDBDC5-7A72-464F-9DE8-A7C74B136E5A}" type="pres">
      <dgm:prSet presAssocID="{4DBC56C7-79E0-4C41-9ABF-2E06185F4062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D4C993C7-EDD5-4F10-A853-06AED7BEE4F1}" type="pres">
      <dgm:prSet presAssocID="{4DBC56C7-79E0-4C41-9ABF-2E06185F4062}" presName="parentText" presStyleLbl="node1" presStyleIdx="1" presStyleCnt="3" custScaleX="133437" custScaleY="34509" custLinFactNeighborY="-128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048246-C021-426A-9139-6039E0AF829F}" type="pres">
      <dgm:prSet presAssocID="{4DBC56C7-79E0-4C41-9ABF-2E06185F4062}" presName="negativeSpace" presStyleCnt="0"/>
      <dgm:spPr/>
    </dgm:pt>
    <dgm:pt modelId="{F8495B6B-0391-4BC0-8FB1-827953A8221E}" type="pres">
      <dgm:prSet presAssocID="{4DBC56C7-79E0-4C41-9ABF-2E06185F4062}" presName="childText" presStyleLbl="conFgAcc1" presStyleIdx="1" presStyleCnt="3" custScaleX="100000" custScaleY="34233" custLinFactY="577" custLinFactNeighborY="100000">
        <dgm:presLayoutVars>
          <dgm:bulletEnabled val="1"/>
        </dgm:presLayoutVars>
      </dgm:prSet>
      <dgm:spPr>
        <a:ln>
          <a:solidFill>
            <a:srgbClr val="66C8A5"/>
          </a:solidFill>
        </a:ln>
      </dgm:spPr>
      <dgm:t>
        <a:bodyPr/>
        <a:lstStyle/>
        <a:p>
          <a:endParaRPr lang="fr-FR"/>
        </a:p>
      </dgm:t>
    </dgm:pt>
    <dgm:pt modelId="{78A552F0-360F-4A2E-B57A-49515FFB8645}" type="pres">
      <dgm:prSet presAssocID="{5941315C-6809-4B9E-8147-669C0E64E3BA}" presName="spaceBetweenRectangles" presStyleCnt="0"/>
      <dgm:spPr/>
    </dgm:pt>
    <dgm:pt modelId="{A5D762DA-433D-48D0-9EE7-F6BA96BB17B1}" type="pres">
      <dgm:prSet presAssocID="{820AB6AE-3017-4302-9DBB-00C0C609001C}" presName="parentLin" presStyleCnt="0"/>
      <dgm:spPr/>
    </dgm:pt>
    <dgm:pt modelId="{081F37B1-9B87-41E8-89BE-B6968D51F714}" type="pres">
      <dgm:prSet presAssocID="{820AB6AE-3017-4302-9DBB-00C0C609001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0DE20447-DDDC-4641-9CD2-2FB11519876F}" type="pres">
      <dgm:prSet presAssocID="{820AB6AE-3017-4302-9DBB-00C0C609001C}" presName="parentText" presStyleLbl="node1" presStyleIdx="2" presStyleCnt="3" custScaleX="133437" custScaleY="34509" custLinFactNeighborY="-358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B35E72-4BF9-48A0-8DAC-D932FF31C1E0}" type="pres">
      <dgm:prSet presAssocID="{820AB6AE-3017-4302-9DBB-00C0C609001C}" presName="negativeSpace" presStyleCnt="0"/>
      <dgm:spPr/>
    </dgm:pt>
    <dgm:pt modelId="{E498DDD3-D316-4DB3-99B3-A531B06FBEB7}" type="pres">
      <dgm:prSet presAssocID="{820AB6AE-3017-4302-9DBB-00C0C609001C}" presName="childText" presStyleLbl="conFgAcc1" presStyleIdx="2" presStyleCnt="3" custScaleX="100000" custScaleY="34233" custLinFactNeighborY="49128">
        <dgm:presLayoutVars>
          <dgm:bulletEnabled val="1"/>
        </dgm:presLayoutVars>
      </dgm:prSet>
      <dgm:spPr>
        <a:ln>
          <a:solidFill>
            <a:srgbClr val="66C8A5"/>
          </a:solidFill>
        </a:ln>
      </dgm:spPr>
      <dgm:t>
        <a:bodyPr/>
        <a:lstStyle/>
        <a:p>
          <a:endParaRPr lang="fr-FR"/>
        </a:p>
      </dgm:t>
    </dgm:pt>
  </dgm:ptLst>
  <dgm:cxnLst>
    <dgm:cxn modelId="{C380BB0C-6024-42C8-BF88-95A6C1E0712C}" type="presOf" srcId="{B068743D-2EE0-431A-855A-5F5CAC24723A}" destId="{C492CC1E-A42D-4023-B28B-4E30141F10CE}" srcOrd="0" destOrd="0" presId="urn:microsoft.com/office/officeart/2005/8/layout/list1"/>
    <dgm:cxn modelId="{828FBDAA-86CF-404B-8E20-72EEDA6E25F6}" type="presOf" srcId="{4DBC56C7-79E0-4C41-9ABF-2E06185F4062}" destId="{1AFDBDC5-7A72-464F-9DE8-A7C74B136E5A}" srcOrd="0" destOrd="0" presId="urn:microsoft.com/office/officeart/2005/8/layout/list1"/>
    <dgm:cxn modelId="{6CD5CAAF-89EF-41F3-90F8-F840CB3FD116}" type="presOf" srcId="{4DBC56C7-79E0-4C41-9ABF-2E06185F4062}" destId="{D4C993C7-EDD5-4F10-A853-06AED7BEE4F1}" srcOrd="1" destOrd="0" presId="urn:microsoft.com/office/officeart/2005/8/layout/list1"/>
    <dgm:cxn modelId="{55403449-83C0-40F2-8E06-BA88A0710C13}" srcId="{5ED5CC5F-8DE8-41EF-A93E-C98A217EBB6E}" destId="{B068743D-2EE0-431A-855A-5F5CAC24723A}" srcOrd="0" destOrd="0" parTransId="{915379C7-7EE2-4464-A630-3CC56A583F8E}" sibTransId="{63D4ACD5-2C92-482F-A937-4D7056009B4A}"/>
    <dgm:cxn modelId="{00B1C22D-7103-4202-9A91-C8524761B80F}" type="presOf" srcId="{820AB6AE-3017-4302-9DBB-00C0C609001C}" destId="{0DE20447-DDDC-4641-9CD2-2FB11519876F}" srcOrd="1" destOrd="0" presId="urn:microsoft.com/office/officeart/2005/8/layout/list1"/>
    <dgm:cxn modelId="{4585BBA2-D2E7-40A9-992D-9FCF0F7555C0}" type="presOf" srcId="{5ED5CC5F-8DE8-41EF-A93E-C98A217EBB6E}" destId="{D7973E1F-42AA-4ECB-AD91-421B8B2EE052}" srcOrd="0" destOrd="0" presId="urn:microsoft.com/office/officeart/2005/8/layout/list1"/>
    <dgm:cxn modelId="{6C5A1F25-FB74-4C6C-96F8-03FBD8D3E458}" srcId="{5ED5CC5F-8DE8-41EF-A93E-C98A217EBB6E}" destId="{820AB6AE-3017-4302-9DBB-00C0C609001C}" srcOrd="2" destOrd="0" parTransId="{A3CBC019-C35E-4A8E-A422-93A93D0A63EE}" sibTransId="{7661061D-BE91-4B86-8C33-A272D68980EA}"/>
    <dgm:cxn modelId="{EAEB688A-A583-453E-A097-F61EBCD502AC}" type="presOf" srcId="{820AB6AE-3017-4302-9DBB-00C0C609001C}" destId="{081F37B1-9B87-41E8-89BE-B6968D51F714}" srcOrd="0" destOrd="0" presId="urn:microsoft.com/office/officeart/2005/8/layout/list1"/>
    <dgm:cxn modelId="{5E4C1634-05E7-4414-9BD9-24DACF524846}" type="presOf" srcId="{B068743D-2EE0-431A-855A-5F5CAC24723A}" destId="{9B755EDC-17D0-4C80-A08D-C67B21143A35}" srcOrd="1" destOrd="0" presId="urn:microsoft.com/office/officeart/2005/8/layout/list1"/>
    <dgm:cxn modelId="{21066E9A-D190-4DFB-9CF0-FC75AA172DF0}" srcId="{5ED5CC5F-8DE8-41EF-A93E-C98A217EBB6E}" destId="{4DBC56C7-79E0-4C41-9ABF-2E06185F4062}" srcOrd="1" destOrd="0" parTransId="{BDF19DA9-DB11-4118-AED9-CE55176926F3}" sibTransId="{5941315C-6809-4B9E-8147-669C0E64E3BA}"/>
    <dgm:cxn modelId="{25FE21C2-0B97-4C51-88F2-1AB564897193}" type="presParOf" srcId="{D7973E1F-42AA-4ECB-AD91-421B8B2EE052}" destId="{BA6C1149-EC00-4FC9-8CEC-4A6A5007FB31}" srcOrd="0" destOrd="0" presId="urn:microsoft.com/office/officeart/2005/8/layout/list1"/>
    <dgm:cxn modelId="{6B5AA2F6-99CA-4D4C-9703-19534AA09763}" type="presParOf" srcId="{BA6C1149-EC00-4FC9-8CEC-4A6A5007FB31}" destId="{C492CC1E-A42D-4023-B28B-4E30141F10CE}" srcOrd="0" destOrd="0" presId="urn:microsoft.com/office/officeart/2005/8/layout/list1"/>
    <dgm:cxn modelId="{0C2B6BCB-0469-4628-A1B7-F2F58C2CB5DF}" type="presParOf" srcId="{BA6C1149-EC00-4FC9-8CEC-4A6A5007FB31}" destId="{9B755EDC-17D0-4C80-A08D-C67B21143A35}" srcOrd="1" destOrd="0" presId="urn:microsoft.com/office/officeart/2005/8/layout/list1"/>
    <dgm:cxn modelId="{DC35B9B2-38C4-4BB0-81B1-D96C893B89AC}" type="presParOf" srcId="{D7973E1F-42AA-4ECB-AD91-421B8B2EE052}" destId="{77210886-749B-4CB9-B76B-F2E93B31716F}" srcOrd="1" destOrd="0" presId="urn:microsoft.com/office/officeart/2005/8/layout/list1"/>
    <dgm:cxn modelId="{9842520D-EFE6-42DE-97D3-0A14DA07AE56}" type="presParOf" srcId="{D7973E1F-42AA-4ECB-AD91-421B8B2EE052}" destId="{4FBE81E8-DF3B-4D12-A743-F51124E2AF75}" srcOrd="2" destOrd="0" presId="urn:microsoft.com/office/officeart/2005/8/layout/list1"/>
    <dgm:cxn modelId="{68F25F6C-7CEE-4F01-8667-A586889D0AC8}" type="presParOf" srcId="{D7973E1F-42AA-4ECB-AD91-421B8B2EE052}" destId="{DA29F547-8693-4989-B1E5-366B0EF7688E}" srcOrd="3" destOrd="0" presId="urn:microsoft.com/office/officeart/2005/8/layout/list1"/>
    <dgm:cxn modelId="{B28B56BE-0CD2-4909-8C74-D749E22199C7}" type="presParOf" srcId="{D7973E1F-42AA-4ECB-AD91-421B8B2EE052}" destId="{BE3E46D7-EF8E-4EAD-9D9A-6818FAA5E029}" srcOrd="4" destOrd="0" presId="urn:microsoft.com/office/officeart/2005/8/layout/list1"/>
    <dgm:cxn modelId="{EF84BF36-10FA-420D-B778-9EDB190D56F5}" type="presParOf" srcId="{BE3E46D7-EF8E-4EAD-9D9A-6818FAA5E029}" destId="{1AFDBDC5-7A72-464F-9DE8-A7C74B136E5A}" srcOrd="0" destOrd="0" presId="urn:microsoft.com/office/officeart/2005/8/layout/list1"/>
    <dgm:cxn modelId="{93EDF6AE-E307-40E2-8806-498224434081}" type="presParOf" srcId="{BE3E46D7-EF8E-4EAD-9D9A-6818FAA5E029}" destId="{D4C993C7-EDD5-4F10-A853-06AED7BEE4F1}" srcOrd="1" destOrd="0" presId="urn:microsoft.com/office/officeart/2005/8/layout/list1"/>
    <dgm:cxn modelId="{09028812-0031-4615-ADA6-AF81A51338D5}" type="presParOf" srcId="{D7973E1F-42AA-4ECB-AD91-421B8B2EE052}" destId="{D1048246-C021-426A-9139-6039E0AF829F}" srcOrd="5" destOrd="0" presId="urn:microsoft.com/office/officeart/2005/8/layout/list1"/>
    <dgm:cxn modelId="{08C6396C-4928-4DA5-B493-E4599D833DE7}" type="presParOf" srcId="{D7973E1F-42AA-4ECB-AD91-421B8B2EE052}" destId="{F8495B6B-0391-4BC0-8FB1-827953A8221E}" srcOrd="6" destOrd="0" presId="urn:microsoft.com/office/officeart/2005/8/layout/list1"/>
    <dgm:cxn modelId="{0E238DD5-2042-4F89-9948-6D02BC4C54C4}" type="presParOf" srcId="{D7973E1F-42AA-4ECB-AD91-421B8B2EE052}" destId="{78A552F0-360F-4A2E-B57A-49515FFB8645}" srcOrd="7" destOrd="0" presId="urn:microsoft.com/office/officeart/2005/8/layout/list1"/>
    <dgm:cxn modelId="{7D953D02-E6B1-43ED-BB81-91A8DDF28E49}" type="presParOf" srcId="{D7973E1F-42AA-4ECB-AD91-421B8B2EE052}" destId="{A5D762DA-433D-48D0-9EE7-F6BA96BB17B1}" srcOrd="8" destOrd="0" presId="urn:microsoft.com/office/officeart/2005/8/layout/list1"/>
    <dgm:cxn modelId="{37FDF032-693B-45A2-8606-F6AC9A4FB2A1}" type="presParOf" srcId="{A5D762DA-433D-48D0-9EE7-F6BA96BB17B1}" destId="{081F37B1-9B87-41E8-89BE-B6968D51F714}" srcOrd="0" destOrd="0" presId="urn:microsoft.com/office/officeart/2005/8/layout/list1"/>
    <dgm:cxn modelId="{DADCEECE-7840-484B-9C00-0E92DAEC2DE7}" type="presParOf" srcId="{A5D762DA-433D-48D0-9EE7-F6BA96BB17B1}" destId="{0DE20447-DDDC-4641-9CD2-2FB11519876F}" srcOrd="1" destOrd="0" presId="urn:microsoft.com/office/officeart/2005/8/layout/list1"/>
    <dgm:cxn modelId="{764E893C-8A32-4257-A8E3-062B597B653A}" type="presParOf" srcId="{D7973E1F-42AA-4ECB-AD91-421B8B2EE052}" destId="{FDB35E72-4BF9-48A0-8DAC-D932FF31C1E0}" srcOrd="9" destOrd="0" presId="urn:microsoft.com/office/officeart/2005/8/layout/list1"/>
    <dgm:cxn modelId="{17038423-2DDA-47FF-A0E8-B74BA11B1133}" type="presParOf" srcId="{D7973E1F-42AA-4ECB-AD91-421B8B2EE052}" destId="{E498DDD3-D316-4DB3-99B3-A531B06FBEB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D5CC5F-8DE8-41EF-A93E-C98A217EBB6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068743D-2EE0-431A-855A-5F5CAC24723A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BE" sz="1800" b="0" dirty="0" smtClean="0">
              <a:solidFill>
                <a:schemeClr val="bg1"/>
              </a:solidFill>
            </a:rPr>
            <a:t>Rechercher, synthétiser et analyser de manière critique les sources d’information et la littérature scientifique et technique</a:t>
          </a:r>
          <a:endParaRPr lang="fr-FR" sz="1800" b="0" dirty="0">
            <a:solidFill>
              <a:schemeClr val="bg1"/>
            </a:solidFill>
          </a:endParaRPr>
        </a:p>
      </dgm:t>
    </dgm:pt>
    <dgm:pt modelId="{915379C7-7EE2-4464-A630-3CC56A583F8E}" type="parTrans" cxnId="{55403449-83C0-40F2-8E06-BA88A0710C13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63D4ACD5-2C92-482F-A937-4D7056009B4A}" type="sibTrans" cxnId="{55403449-83C0-40F2-8E06-BA88A0710C13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4DBC56C7-79E0-4C41-9ABF-2E06185F4062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BE" sz="1800" b="0" dirty="0" smtClean="0">
              <a:solidFill>
                <a:schemeClr val="bg1"/>
              </a:solidFill>
            </a:rPr>
            <a:t>Recueillir des données, entreprendre des expérimentations et des modélisations appropriées et en interpréter les résultats</a:t>
          </a:r>
          <a:endParaRPr lang="fr-FR" sz="1800" b="0" dirty="0">
            <a:solidFill>
              <a:schemeClr val="bg1"/>
            </a:solidFill>
          </a:endParaRPr>
        </a:p>
      </dgm:t>
    </dgm:pt>
    <dgm:pt modelId="{BDF19DA9-DB11-4118-AED9-CE55176926F3}" type="parTrans" cxnId="{21066E9A-D190-4DFB-9CF0-FC75AA172DF0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5941315C-6809-4B9E-8147-669C0E64E3BA}" type="sibTrans" cxnId="{21066E9A-D190-4DFB-9CF0-FC75AA172DF0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820AB6AE-3017-4302-9DBB-00C0C609001C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BE" sz="1800" b="0" dirty="0" smtClean="0">
              <a:solidFill>
                <a:schemeClr val="bg1"/>
              </a:solidFill>
            </a:rPr>
            <a:t>Critiquer les résultats et tirer les conclusions d’une recherche</a:t>
          </a:r>
          <a:endParaRPr lang="fr-FR" sz="1800" b="0" dirty="0">
            <a:solidFill>
              <a:schemeClr val="bg1"/>
            </a:solidFill>
          </a:endParaRPr>
        </a:p>
      </dgm:t>
    </dgm:pt>
    <dgm:pt modelId="{A3CBC019-C35E-4A8E-A422-93A93D0A63EE}" type="parTrans" cxnId="{6C5A1F25-FB74-4C6C-96F8-03FBD8D3E458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7661061D-BE91-4B86-8C33-A272D68980EA}" type="sibTrans" cxnId="{6C5A1F25-FB74-4C6C-96F8-03FBD8D3E458}">
      <dgm:prSet/>
      <dgm:spPr/>
      <dgm:t>
        <a:bodyPr/>
        <a:lstStyle/>
        <a:p>
          <a:endParaRPr lang="fr-FR" b="0">
            <a:solidFill>
              <a:schemeClr val="bg1"/>
            </a:solidFill>
          </a:endParaRPr>
        </a:p>
      </dgm:t>
    </dgm:pt>
    <dgm:pt modelId="{D7973E1F-42AA-4ECB-AD91-421B8B2EE052}" type="pres">
      <dgm:prSet presAssocID="{5ED5CC5F-8DE8-41EF-A93E-C98A217EBB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A6C1149-EC00-4FC9-8CEC-4A6A5007FB31}" type="pres">
      <dgm:prSet presAssocID="{B068743D-2EE0-431A-855A-5F5CAC24723A}" presName="parentLin" presStyleCnt="0"/>
      <dgm:spPr/>
    </dgm:pt>
    <dgm:pt modelId="{C492CC1E-A42D-4023-B28B-4E30141F10CE}" type="pres">
      <dgm:prSet presAssocID="{B068743D-2EE0-431A-855A-5F5CAC24723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9B755EDC-17D0-4C80-A08D-C67B21143A35}" type="pres">
      <dgm:prSet presAssocID="{B068743D-2EE0-431A-855A-5F5CAC24723A}" presName="parentText" presStyleLbl="node1" presStyleIdx="0" presStyleCnt="3" custScaleX="133437" custScaleY="34509" custLinFactNeighborX="598" custLinFactNeighborY="-1833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210886-749B-4CB9-B76B-F2E93B31716F}" type="pres">
      <dgm:prSet presAssocID="{B068743D-2EE0-431A-855A-5F5CAC24723A}" presName="negativeSpace" presStyleCnt="0"/>
      <dgm:spPr/>
    </dgm:pt>
    <dgm:pt modelId="{4FBE81E8-DF3B-4D12-A743-F51124E2AF75}" type="pres">
      <dgm:prSet presAssocID="{B068743D-2EE0-431A-855A-5F5CAC24723A}" presName="childText" presStyleLbl="conFgAcc1" presStyleIdx="0" presStyleCnt="3" custScaleX="100000" custScaleY="34233" custLinFactNeighborY="55622">
        <dgm:presLayoutVars>
          <dgm:bulletEnabled val="1"/>
        </dgm:presLayoutVars>
      </dgm:prSet>
      <dgm:spPr>
        <a:ln>
          <a:solidFill>
            <a:srgbClr val="66C8A5"/>
          </a:solidFill>
        </a:ln>
      </dgm:spPr>
      <dgm:t>
        <a:bodyPr/>
        <a:lstStyle/>
        <a:p>
          <a:endParaRPr lang="fr-FR"/>
        </a:p>
      </dgm:t>
    </dgm:pt>
    <dgm:pt modelId="{DA29F547-8693-4989-B1E5-366B0EF7688E}" type="pres">
      <dgm:prSet presAssocID="{63D4ACD5-2C92-482F-A937-4D7056009B4A}" presName="spaceBetweenRectangles" presStyleCnt="0"/>
      <dgm:spPr/>
    </dgm:pt>
    <dgm:pt modelId="{BE3E46D7-EF8E-4EAD-9D9A-6818FAA5E029}" type="pres">
      <dgm:prSet presAssocID="{4DBC56C7-79E0-4C41-9ABF-2E06185F4062}" presName="parentLin" presStyleCnt="0"/>
      <dgm:spPr/>
    </dgm:pt>
    <dgm:pt modelId="{1AFDBDC5-7A72-464F-9DE8-A7C74B136E5A}" type="pres">
      <dgm:prSet presAssocID="{4DBC56C7-79E0-4C41-9ABF-2E06185F4062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D4C993C7-EDD5-4F10-A853-06AED7BEE4F1}" type="pres">
      <dgm:prSet presAssocID="{4DBC56C7-79E0-4C41-9ABF-2E06185F4062}" presName="parentText" presStyleLbl="node1" presStyleIdx="1" presStyleCnt="3" custScaleX="133437" custScaleY="34509" custLinFactNeighborX="598" custLinFactNeighborY="-1012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048246-C021-426A-9139-6039E0AF829F}" type="pres">
      <dgm:prSet presAssocID="{4DBC56C7-79E0-4C41-9ABF-2E06185F4062}" presName="negativeSpace" presStyleCnt="0"/>
      <dgm:spPr/>
    </dgm:pt>
    <dgm:pt modelId="{F8495B6B-0391-4BC0-8FB1-827953A8221E}" type="pres">
      <dgm:prSet presAssocID="{4DBC56C7-79E0-4C41-9ABF-2E06185F4062}" presName="childText" presStyleLbl="conFgAcc1" presStyleIdx="1" presStyleCnt="3" custScaleX="100000" custScaleY="34233" custLinFactY="577" custLinFactNeighborY="100000">
        <dgm:presLayoutVars>
          <dgm:bulletEnabled val="1"/>
        </dgm:presLayoutVars>
      </dgm:prSet>
      <dgm:spPr>
        <a:ln>
          <a:solidFill>
            <a:srgbClr val="66C8A5"/>
          </a:solidFill>
        </a:ln>
      </dgm:spPr>
      <dgm:t>
        <a:bodyPr/>
        <a:lstStyle/>
        <a:p>
          <a:endParaRPr lang="fr-FR"/>
        </a:p>
      </dgm:t>
    </dgm:pt>
    <dgm:pt modelId="{78A552F0-360F-4A2E-B57A-49515FFB8645}" type="pres">
      <dgm:prSet presAssocID="{5941315C-6809-4B9E-8147-669C0E64E3BA}" presName="spaceBetweenRectangles" presStyleCnt="0"/>
      <dgm:spPr/>
    </dgm:pt>
    <dgm:pt modelId="{A5D762DA-433D-48D0-9EE7-F6BA96BB17B1}" type="pres">
      <dgm:prSet presAssocID="{820AB6AE-3017-4302-9DBB-00C0C609001C}" presName="parentLin" presStyleCnt="0"/>
      <dgm:spPr/>
    </dgm:pt>
    <dgm:pt modelId="{081F37B1-9B87-41E8-89BE-B6968D51F714}" type="pres">
      <dgm:prSet presAssocID="{820AB6AE-3017-4302-9DBB-00C0C609001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0DE20447-DDDC-4641-9CD2-2FB11519876F}" type="pres">
      <dgm:prSet presAssocID="{820AB6AE-3017-4302-9DBB-00C0C609001C}" presName="parentText" presStyleLbl="node1" presStyleIdx="2" presStyleCnt="3" custScaleX="133437" custScaleY="34509" custLinFactNeighborX="598" custLinFactNeighborY="-358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DB35E72-4BF9-48A0-8DAC-D932FF31C1E0}" type="pres">
      <dgm:prSet presAssocID="{820AB6AE-3017-4302-9DBB-00C0C609001C}" presName="negativeSpace" presStyleCnt="0"/>
      <dgm:spPr/>
    </dgm:pt>
    <dgm:pt modelId="{E498DDD3-D316-4DB3-99B3-A531B06FBEB7}" type="pres">
      <dgm:prSet presAssocID="{820AB6AE-3017-4302-9DBB-00C0C609001C}" presName="childText" presStyleLbl="conFgAcc1" presStyleIdx="2" presStyleCnt="3" custScaleX="100000" custScaleY="34233" custLinFactNeighborY="49128">
        <dgm:presLayoutVars>
          <dgm:bulletEnabled val="1"/>
        </dgm:presLayoutVars>
      </dgm:prSet>
      <dgm:spPr>
        <a:ln>
          <a:solidFill>
            <a:srgbClr val="66C8A5"/>
          </a:solidFill>
        </a:ln>
      </dgm:spPr>
      <dgm:t>
        <a:bodyPr/>
        <a:lstStyle/>
        <a:p>
          <a:endParaRPr lang="fr-FR"/>
        </a:p>
      </dgm:t>
    </dgm:pt>
  </dgm:ptLst>
  <dgm:cxnLst>
    <dgm:cxn modelId="{58A26C46-1107-467E-BD85-994EC75B37F8}" type="presOf" srcId="{4DBC56C7-79E0-4C41-9ABF-2E06185F4062}" destId="{1AFDBDC5-7A72-464F-9DE8-A7C74B136E5A}" srcOrd="0" destOrd="0" presId="urn:microsoft.com/office/officeart/2005/8/layout/list1"/>
    <dgm:cxn modelId="{1767B089-95C5-4EB5-8330-9D4C3C92FFB8}" type="presOf" srcId="{5ED5CC5F-8DE8-41EF-A93E-C98A217EBB6E}" destId="{D7973E1F-42AA-4ECB-AD91-421B8B2EE052}" srcOrd="0" destOrd="0" presId="urn:microsoft.com/office/officeart/2005/8/layout/list1"/>
    <dgm:cxn modelId="{D5D7684E-CD25-48ED-A900-FAC2CBDBB5F9}" type="presOf" srcId="{4DBC56C7-79E0-4C41-9ABF-2E06185F4062}" destId="{D4C993C7-EDD5-4F10-A853-06AED7BEE4F1}" srcOrd="1" destOrd="0" presId="urn:microsoft.com/office/officeart/2005/8/layout/list1"/>
    <dgm:cxn modelId="{55403449-83C0-40F2-8E06-BA88A0710C13}" srcId="{5ED5CC5F-8DE8-41EF-A93E-C98A217EBB6E}" destId="{B068743D-2EE0-431A-855A-5F5CAC24723A}" srcOrd="0" destOrd="0" parTransId="{915379C7-7EE2-4464-A630-3CC56A583F8E}" sibTransId="{63D4ACD5-2C92-482F-A937-4D7056009B4A}"/>
    <dgm:cxn modelId="{945FB345-B516-4C74-9EDD-F12D742FC52B}" type="presOf" srcId="{820AB6AE-3017-4302-9DBB-00C0C609001C}" destId="{081F37B1-9B87-41E8-89BE-B6968D51F714}" srcOrd="0" destOrd="0" presId="urn:microsoft.com/office/officeart/2005/8/layout/list1"/>
    <dgm:cxn modelId="{6C5A1F25-FB74-4C6C-96F8-03FBD8D3E458}" srcId="{5ED5CC5F-8DE8-41EF-A93E-C98A217EBB6E}" destId="{820AB6AE-3017-4302-9DBB-00C0C609001C}" srcOrd="2" destOrd="0" parTransId="{A3CBC019-C35E-4A8E-A422-93A93D0A63EE}" sibTransId="{7661061D-BE91-4B86-8C33-A272D68980EA}"/>
    <dgm:cxn modelId="{8831E88D-7C1D-46B8-B106-A45395E46629}" type="presOf" srcId="{820AB6AE-3017-4302-9DBB-00C0C609001C}" destId="{0DE20447-DDDC-4641-9CD2-2FB11519876F}" srcOrd="1" destOrd="0" presId="urn:microsoft.com/office/officeart/2005/8/layout/list1"/>
    <dgm:cxn modelId="{3C5CD639-CF91-46FA-860F-EEC6623D9ADD}" type="presOf" srcId="{B068743D-2EE0-431A-855A-5F5CAC24723A}" destId="{9B755EDC-17D0-4C80-A08D-C67B21143A35}" srcOrd="1" destOrd="0" presId="urn:microsoft.com/office/officeart/2005/8/layout/list1"/>
    <dgm:cxn modelId="{21066E9A-D190-4DFB-9CF0-FC75AA172DF0}" srcId="{5ED5CC5F-8DE8-41EF-A93E-C98A217EBB6E}" destId="{4DBC56C7-79E0-4C41-9ABF-2E06185F4062}" srcOrd="1" destOrd="0" parTransId="{BDF19DA9-DB11-4118-AED9-CE55176926F3}" sibTransId="{5941315C-6809-4B9E-8147-669C0E64E3BA}"/>
    <dgm:cxn modelId="{54312678-83FE-479A-9F2A-3FD4C3B4AD52}" type="presOf" srcId="{B068743D-2EE0-431A-855A-5F5CAC24723A}" destId="{C492CC1E-A42D-4023-B28B-4E30141F10CE}" srcOrd="0" destOrd="0" presId="urn:microsoft.com/office/officeart/2005/8/layout/list1"/>
    <dgm:cxn modelId="{5478155C-D718-4893-9CF1-A027A9EC1374}" type="presParOf" srcId="{D7973E1F-42AA-4ECB-AD91-421B8B2EE052}" destId="{BA6C1149-EC00-4FC9-8CEC-4A6A5007FB31}" srcOrd="0" destOrd="0" presId="urn:microsoft.com/office/officeart/2005/8/layout/list1"/>
    <dgm:cxn modelId="{6CBA92B5-0D8E-4A72-B456-22EBAB6F7598}" type="presParOf" srcId="{BA6C1149-EC00-4FC9-8CEC-4A6A5007FB31}" destId="{C492CC1E-A42D-4023-B28B-4E30141F10CE}" srcOrd="0" destOrd="0" presId="urn:microsoft.com/office/officeart/2005/8/layout/list1"/>
    <dgm:cxn modelId="{3D2FAF43-D8FE-4527-A19B-007E6F3A1F4C}" type="presParOf" srcId="{BA6C1149-EC00-4FC9-8CEC-4A6A5007FB31}" destId="{9B755EDC-17D0-4C80-A08D-C67B21143A35}" srcOrd="1" destOrd="0" presId="urn:microsoft.com/office/officeart/2005/8/layout/list1"/>
    <dgm:cxn modelId="{BDCA7665-6EA2-4240-9495-CEFF628594EE}" type="presParOf" srcId="{D7973E1F-42AA-4ECB-AD91-421B8B2EE052}" destId="{77210886-749B-4CB9-B76B-F2E93B31716F}" srcOrd="1" destOrd="0" presId="urn:microsoft.com/office/officeart/2005/8/layout/list1"/>
    <dgm:cxn modelId="{4910CC7A-9D65-41D2-A355-4D1FF454CD22}" type="presParOf" srcId="{D7973E1F-42AA-4ECB-AD91-421B8B2EE052}" destId="{4FBE81E8-DF3B-4D12-A743-F51124E2AF75}" srcOrd="2" destOrd="0" presId="urn:microsoft.com/office/officeart/2005/8/layout/list1"/>
    <dgm:cxn modelId="{78D14F8D-9051-4E2B-AAB7-A39555789792}" type="presParOf" srcId="{D7973E1F-42AA-4ECB-AD91-421B8B2EE052}" destId="{DA29F547-8693-4989-B1E5-366B0EF7688E}" srcOrd="3" destOrd="0" presId="urn:microsoft.com/office/officeart/2005/8/layout/list1"/>
    <dgm:cxn modelId="{765DAC4E-A1A3-474C-8BAC-A16940BE45BB}" type="presParOf" srcId="{D7973E1F-42AA-4ECB-AD91-421B8B2EE052}" destId="{BE3E46D7-EF8E-4EAD-9D9A-6818FAA5E029}" srcOrd="4" destOrd="0" presId="urn:microsoft.com/office/officeart/2005/8/layout/list1"/>
    <dgm:cxn modelId="{2613D88C-874D-4CFA-B95F-48970105CE7D}" type="presParOf" srcId="{BE3E46D7-EF8E-4EAD-9D9A-6818FAA5E029}" destId="{1AFDBDC5-7A72-464F-9DE8-A7C74B136E5A}" srcOrd="0" destOrd="0" presId="urn:microsoft.com/office/officeart/2005/8/layout/list1"/>
    <dgm:cxn modelId="{06AF7E69-90B5-4D2F-B5D6-E6E924997FFE}" type="presParOf" srcId="{BE3E46D7-EF8E-4EAD-9D9A-6818FAA5E029}" destId="{D4C993C7-EDD5-4F10-A853-06AED7BEE4F1}" srcOrd="1" destOrd="0" presId="urn:microsoft.com/office/officeart/2005/8/layout/list1"/>
    <dgm:cxn modelId="{7B9DA204-55BB-4177-A4E1-B3888925C625}" type="presParOf" srcId="{D7973E1F-42AA-4ECB-AD91-421B8B2EE052}" destId="{D1048246-C021-426A-9139-6039E0AF829F}" srcOrd="5" destOrd="0" presId="urn:microsoft.com/office/officeart/2005/8/layout/list1"/>
    <dgm:cxn modelId="{FA5D4633-ACC1-49E2-98FE-E65E6ACA0211}" type="presParOf" srcId="{D7973E1F-42AA-4ECB-AD91-421B8B2EE052}" destId="{F8495B6B-0391-4BC0-8FB1-827953A8221E}" srcOrd="6" destOrd="0" presId="urn:microsoft.com/office/officeart/2005/8/layout/list1"/>
    <dgm:cxn modelId="{0468CF54-3206-4F6F-9C6F-CB073E2D42A2}" type="presParOf" srcId="{D7973E1F-42AA-4ECB-AD91-421B8B2EE052}" destId="{78A552F0-360F-4A2E-B57A-49515FFB8645}" srcOrd="7" destOrd="0" presId="urn:microsoft.com/office/officeart/2005/8/layout/list1"/>
    <dgm:cxn modelId="{0BC38B1A-A0A0-4008-BD71-20BBE894B8D2}" type="presParOf" srcId="{D7973E1F-42AA-4ECB-AD91-421B8B2EE052}" destId="{A5D762DA-433D-48D0-9EE7-F6BA96BB17B1}" srcOrd="8" destOrd="0" presId="urn:microsoft.com/office/officeart/2005/8/layout/list1"/>
    <dgm:cxn modelId="{183A6CAE-C2E3-4856-95E0-7130F543723D}" type="presParOf" srcId="{A5D762DA-433D-48D0-9EE7-F6BA96BB17B1}" destId="{081F37B1-9B87-41E8-89BE-B6968D51F714}" srcOrd="0" destOrd="0" presId="urn:microsoft.com/office/officeart/2005/8/layout/list1"/>
    <dgm:cxn modelId="{4BD8A983-DC99-45A9-AC8F-600A65F06FFC}" type="presParOf" srcId="{A5D762DA-433D-48D0-9EE7-F6BA96BB17B1}" destId="{0DE20447-DDDC-4641-9CD2-2FB11519876F}" srcOrd="1" destOrd="0" presId="urn:microsoft.com/office/officeart/2005/8/layout/list1"/>
    <dgm:cxn modelId="{D5471DA2-0B36-4377-BC4E-D35D6BF706C1}" type="presParOf" srcId="{D7973E1F-42AA-4ECB-AD91-421B8B2EE052}" destId="{FDB35E72-4BF9-48A0-8DAC-D932FF31C1E0}" srcOrd="9" destOrd="0" presId="urn:microsoft.com/office/officeart/2005/8/layout/list1"/>
    <dgm:cxn modelId="{103A6DFA-6FB6-498A-AB8C-5DE639E92895}" type="presParOf" srcId="{D7973E1F-42AA-4ECB-AD91-421B8B2EE052}" destId="{E498DDD3-D316-4DB3-99B3-A531B06FBEB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E81E8-DF3B-4D12-A743-F51124E2AF75}">
      <dsp:nvSpPr>
        <dsp:cNvPr id="0" name=""/>
        <dsp:cNvSpPr/>
      </dsp:nvSpPr>
      <dsp:spPr>
        <a:xfrm>
          <a:off x="0" y="445112"/>
          <a:ext cx="7944544" cy="56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66C8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755EDC-17D0-4C80-A08D-C67B21143A35}">
      <dsp:nvSpPr>
        <dsp:cNvPr id="0" name=""/>
        <dsp:cNvSpPr/>
      </dsp:nvSpPr>
      <dsp:spPr>
        <a:xfrm>
          <a:off x="397227" y="195251"/>
          <a:ext cx="7420672" cy="662158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99" tIns="0" rIns="2101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0" kern="1200" dirty="0" smtClean="0">
              <a:solidFill>
                <a:schemeClr val="bg1"/>
              </a:solidFill>
            </a:rPr>
            <a:t>En établissant un état de l’art dans un domaine ciblé</a:t>
          </a:r>
          <a:endParaRPr lang="fr-FR" sz="1800" b="0" kern="1200" dirty="0">
            <a:solidFill>
              <a:schemeClr val="bg1"/>
            </a:solidFill>
          </a:endParaRPr>
        </a:p>
      </dsp:txBody>
      <dsp:txXfrm>
        <a:off x="429551" y="227575"/>
        <a:ext cx="7356024" cy="597510"/>
      </dsp:txXfrm>
    </dsp:sp>
    <dsp:sp modelId="{F8495B6B-0391-4BC0-8FB1-827953A8221E}">
      <dsp:nvSpPr>
        <dsp:cNvPr id="0" name=""/>
        <dsp:cNvSpPr/>
      </dsp:nvSpPr>
      <dsp:spPr>
        <a:xfrm>
          <a:off x="0" y="1224826"/>
          <a:ext cx="7944544" cy="56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66C8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C993C7-EDD5-4F10-A853-06AED7BEE4F1}">
      <dsp:nvSpPr>
        <dsp:cNvPr id="0" name=""/>
        <dsp:cNvSpPr/>
      </dsp:nvSpPr>
      <dsp:spPr>
        <a:xfrm>
          <a:off x="397227" y="915338"/>
          <a:ext cx="7420672" cy="662158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99" tIns="0" rIns="2101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0" kern="1200" dirty="0" smtClean="0">
              <a:solidFill>
                <a:schemeClr val="bg1"/>
              </a:solidFill>
            </a:rPr>
            <a:t>En repérant et définissant un problème de recherche et en identifiant les contraintes</a:t>
          </a:r>
          <a:endParaRPr lang="fr-FR" sz="1800" b="0" kern="1200" dirty="0">
            <a:solidFill>
              <a:schemeClr val="bg1"/>
            </a:solidFill>
          </a:endParaRPr>
        </a:p>
      </dsp:txBody>
      <dsp:txXfrm>
        <a:off x="429551" y="947662"/>
        <a:ext cx="7356024" cy="597510"/>
      </dsp:txXfrm>
    </dsp:sp>
    <dsp:sp modelId="{E498DDD3-D316-4DB3-99B3-A531B06FBEB7}">
      <dsp:nvSpPr>
        <dsp:cNvPr id="0" name=""/>
        <dsp:cNvSpPr/>
      </dsp:nvSpPr>
      <dsp:spPr>
        <a:xfrm>
          <a:off x="0" y="1950204"/>
          <a:ext cx="7944544" cy="56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66C8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E20447-DDDC-4641-9CD2-2FB11519876F}">
      <dsp:nvSpPr>
        <dsp:cNvPr id="0" name=""/>
        <dsp:cNvSpPr/>
      </dsp:nvSpPr>
      <dsp:spPr>
        <a:xfrm>
          <a:off x="397227" y="1707418"/>
          <a:ext cx="7420672" cy="662158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99" tIns="0" rIns="2101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0" kern="1200" dirty="0" smtClean="0">
              <a:solidFill>
                <a:schemeClr val="bg1"/>
              </a:solidFill>
            </a:rPr>
            <a:t>En faisant preuve d’esprit critique et de créativité pour développer des idées originales et nouvelles et des technologies émergentes</a:t>
          </a:r>
          <a:endParaRPr lang="fr-FR" sz="1800" b="0" kern="1200" dirty="0">
            <a:solidFill>
              <a:schemeClr val="bg1"/>
            </a:solidFill>
          </a:endParaRPr>
        </a:p>
      </dsp:txBody>
      <dsp:txXfrm>
        <a:off x="429551" y="1739742"/>
        <a:ext cx="7356024" cy="597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E81E8-DF3B-4D12-A743-F51124E2AF75}">
      <dsp:nvSpPr>
        <dsp:cNvPr id="0" name=""/>
        <dsp:cNvSpPr/>
      </dsp:nvSpPr>
      <dsp:spPr>
        <a:xfrm>
          <a:off x="0" y="445112"/>
          <a:ext cx="7944544" cy="56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66C8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755EDC-17D0-4C80-A08D-C67B21143A35}">
      <dsp:nvSpPr>
        <dsp:cNvPr id="0" name=""/>
        <dsp:cNvSpPr/>
      </dsp:nvSpPr>
      <dsp:spPr>
        <a:xfrm>
          <a:off x="399602" y="195251"/>
          <a:ext cx="7420672" cy="662158"/>
        </a:xfrm>
        <a:prstGeom prst="round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99" tIns="0" rIns="2101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0" kern="1200" dirty="0" smtClean="0">
              <a:solidFill>
                <a:schemeClr val="bg1"/>
              </a:solidFill>
            </a:rPr>
            <a:t>Rechercher, synthétiser et analyser de manière critique les sources d’information et la littérature scientifique et technique</a:t>
          </a:r>
          <a:endParaRPr lang="fr-FR" sz="1800" b="0" kern="1200" dirty="0">
            <a:solidFill>
              <a:schemeClr val="bg1"/>
            </a:solidFill>
          </a:endParaRPr>
        </a:p>
      </dsp:txBody>
      <dsp:txXfrm>
        <a:off x="431926" y="227575"/>
        <a:ext cx="7356024" cy="597510"/>
      </dsp:txXfrm>
    </dsp:sp>
    <dsp:sp modelId="{F8495B6B-0391-4BC0-8FB1-827953A8221E}">
      <dsp:nvSpPr>
        <dsp:cNvPr id="0" name=""/>
        <dsp:cNvSpPr/>
      </dsp:nvSpPr>
      <dsp:spPr>
        <a:xfrm>
          <a:off x="0" y="1224826"/>
          <a:ext cx="7944544" cy="56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66C8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C993C7-EDD5-4F10-A853-06AED7BEE4F1}">
      <dsp:nvSpPr>
        <dsp:cNvPr id="0" name=""/>
        <dsp:cNvSpPr/>
      </dsp:nvSpPr>
      <dsp:spPr>
        <a:xfrm>
          <a:off x="399602" y="967337"/>
          <a:ext cx="7420672" cy="662158"/>
        </a:xfrm>
        <a:prstGeom prst="round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99" tIns="0" rIns="2101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0" kern="1200" dirty="0" smtClean="0">
              <a:solidFill>
                <a:schemeClr val="bg1"/>
              </a:solidFill>
            </a:rPr>
            <a:t>Recueillir des données, entreprendre des expérimentations et des modélisations appropriées et en interpréter les résultats</a:t>
          </a:r>
          <a:endParaRPr lang="fr-FR" sz="1800" b="0" kern="1200" dirty="0">
            <a:solidFill>
              <a:schemeClr val="bg1"/>
            </a:solidFill>
          </a:endParaRPr>
        </a:p>
      </dsp:txBody>
      <dsp:txXfrm>
        <a:off x="431926" y="999661"/>
        <a:ext cx="7356024" cy="597510"/>
      </dsp:txXfrm>
    </dsp:sp>
    <dsp:sp modelId="{E498DDD3-D316-4DB3-99B3-A531B06FBEB7}">
      <dsp:nvSpPr>
        <dsp:cNvPr id="0" name=""/>
        <dsp:cNvSpPr/>
      </dsp:nvSpPr>
      <dsp:spPr>
        <a:xfrm>
          <a:off x="0" y="1950204"/>
          <a:ext cx="7944544" cy="56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66C8A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E20447-DDDC-4641-9CD2-2FB11519876F}">
      <dsp:nvSpPr>
        <dsp:cNvPr id="0" name=""/>
        <dsp:cNvSpPr/>
      </dsp:nvSpPr>
      <dsp:spPr>
        <a:xfrm>
          <a:off x="399602" y="1707418"/>
          <a:ext cx="7420672" cy="662158"/>
        </a:xfrm>
        <a:prstGeom prst="round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99" tIns="0" rIns="2101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800" b="0" kern="1200" dirty="0" smtClean="0">
              <a:solidFill>
                <a:schemeClr val="bg1"/>
              </a:solidFill>
            </a:rPr>
            <a:t>Critiquer les résultats et tirer les conclusions d’une recherche</a:t>
          </a:r>
          <a:endParaRPr lang="fr-FR" sz="1800" b="0" kern="1200" dirty="0">
            <a:solidFill>
              <a:schemeClr val="bg1"/>
            </a:solidFill>
          </a:endParaRPr>
        </a:p>
      </dsp:txBody>
      <dsp:txXfrm>
        <a:off x="431926" y="1739742"/>
        <a:ext cx="7356024" cy="597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4E3BE-FE1B-452D-BAD0-87BE0D27D6AC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2310E-173E-45B5-81E0-B27B5975D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997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Séminaire CITEF 2013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Colaux.c &amp; Al.</a:t>
            </a:r>
            <a:endParaRPr lang="fr-FR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83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48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05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94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06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33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03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04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14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23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9CB-F942-4E60-BEE0-6F3C1C20E807}" type="datetimeFigureOut">
              <a:rPr lang="fr-FR" smtClean="0"/>
              <a:t>14/10/2013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A6938-A467-4E33-95BE-EFE813CF3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9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4249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600200"/>
            <a:ext cx="842493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234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Séminaire CITEF 2013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339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err="1" smtClean="0"/>
              <a:t>Colaux.c</a:t>
            </a:r>
            <a:r>
              <a:rPr lang="fr-FR" smtClean="0"/>
              <a:t> &amp; Al.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atherine.colaux@ulg.ac.b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371600" y="3789040"/>
            <a:ext cx="6400800" cy="1752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BE" sz="1600"/>
              <a:t>Catherine COLAUX-CASTILLO, Gilles COLINET, Charles DEBOUCHE, Aurore DEGRÉ, Remi GALAND, Sarah GARRÉ, Bernard HEINESCH et Frédéric LEBEAU</a:t>
            </a:r>
            <a:endParaRPr lang="fr-FR" sz="1600"/>
          </a:p>
          <a:p>
            <a:pPr>
              <a:lnSpc>
                <a:spcPct val="150000"/>
              </a:lnSpc>
            </a:pPr>
            <a:r>
              <a:rPr lang="fr-BE" sz="1600"/>
              <a:t> </a:t>
            </a:r>
            <a:endParaRPr lang="fr-FR" sz="1600"/>
          </a:p>
          <a:p>
            <a:pPr>
              <a:lnSpc>
                <a:spcPct val="150000"/>
              </a:lnSpc>
            </a:pPr>
            <a:r>
              <a:rPr lang="fr-BE" sz="1600" smtClean="0">
                <a:hlinkClick r:id="rId2"/>
              </a:rPr>
              <a:t>Catherine.colaux@ulg.ac.be</a:t>
            </a:r>
            <a:endParaRPr lang="fr-BE" sz="1600" smtClean="0"/>
          </a:p>
          <a:p>
            <a:pPr>
              <a:lnSpc>
                <a:spcPct val="150000"/>
              </a:lnSpc>
            </a:pPr>
            <a:r>
              <a:rPr lang="fr-BE" sz="1600" smtClean="0"/>
              <a:t>Gembloux Agro Bio-Tech - Université de Liège - Belgique</a:t>
            </a:r>
            <a:endParaRPr lang="fr-FR" sz="160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99592" y="1484784"/>
            <a:ext cx="7992888" cy="15841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BE" sz="3200" smtClean="0"/>
              <a:t>Elaboration d’un référentiel de compétences du master bioingénieur en Sciences et Technologies de l’Environnement</a:t>
            </a:r>
            <a:endParaRPr lang="fr-FR" sz="320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234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Séminaire CITEF 2013</a:t>
            </a:r>
            <a:endParaRPr lang="fr-FR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39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err="1" smtClean="0"/>
              <a:t>Colaux.c</a:t>
            </a:r>
            <a:r>
              <a:rPr lang="fr-FR" smtClean="0"/>
              <a:t> &amp; Al.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7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48065" y="4293096"/>
            <a:ext cx="3995936" cy="25649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dirty="0" smtClean="0">
                <a:solidFill>
                  <a:srgbClr val="53C19A"/>
                </a:solidFill>
              </a:rPr>
              <a:t>Référentiel de compétences du master bioingénieur en Sciences et Technologies de l’Environnement </a:t>
            </a:r>
            <a:endParaRPr lang="fr-FR" sz="2000" dirty="0">
              <a:solidFill>
                <a:srgbClr val="53C19A"/>
              </a:solidFill>
            </a:endParaRPr>
          </a:p>
        </p:txBody>
      </p:sp>
      <p:sp>
        <p:nvSpPr>
          <p:cNvPr id="6" name="Forme 5"/>
          <p:cNvSpPr/>
          <p:nvPr/>
        </p:nvSpPr>
        <p:spPr>
          <a:xfrm>
            <a:off x="755576" y="3085155"/>
            <a:ext cx="3762418" cy="3762418"/>
          </a:xfrm>
          <a:prstGeom prst="gear9">
            <a:avLst>
              <a:gd name="adj1" fmla="val 7419"/>
              <a:gd name="adj2" fmla="val 2679"/>
            </a:avLst>
          </a:prstGeom>
          <a:solidFill>
            <a:srgbClr val="9FDDC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sz="1600" dirty="0"/>
          </a:p>
        </p:txBody>
      </p:sp>
      <p:sp>
        <p:nvSpPr>
          <p:cNvPr id="7" name="Rectangle 6"/>
          <p:cNvSpPr/>
          <p:nvPr/>
        </p:nvSpPr>
        <p:spPr>
          <a:xfrm>
            <a:off x="1288427" y="3717032"/>
            <a:ext cx="27180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Concevoir</a:t>
            </a:r>
            <a:r>
              <a:rPr lang="fr-B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BE" dirty="0">
                <a:solidFill>
                  <a:schemeClr val="bg1"/>
                </a:solidFill>
              </a:rPr>
              <a:t>des solutions technologiques permettant de définir des équipements, systèmes, infrastructures et services pour des </a:t>
            </a:r>
            <a:r>
              <a:rPr lang="fr-BE" dirty="0" smtClean="0">
                <a:solidFill>
                  <a:schemeClr val="bg1"/>
                </a:solidFill>
              </a:rPr>
              <a:t>besoins, </a:t>
            </a:r>
            <a:r>
              <a:rPr lang="fr-BE" dirty="0">
                <a:solidFill>
                  <a:schemeClr val="bg1"/>
                </a:solidFill>
              </a:rPr>
              <a:t>nouveaux ou </a:t>
            </a:r>
            <a:r>
              <a:rPr lang="fr-BE" dirty="0" smtClean="0">
                <a:solidFill>
                  <a:schemeClr val="bg1"/>
                </a:solidFill>
              </a:rPr>
              <a:t>non, </a:t>
            </a:r>
            <a:r>
              <a:rPr lang="fr-BE" dirty="0">
                <a:solidFill>
                  <a:schemeClr val="bg1"/>
                </a:solidFill>
              </a:rPr>
              <a:t>dans le </a:t>
            </a:r>
            <a:r>
              <a:rPr lang="fr-BE" dirty="0" smtClean="0">
                <a:solidFill>
                  <a:schemeClr val="bg1"/>
                </a:solidFill>
              </a:rPr>
              <a:t>domaine </a:t>
            </a:r>
            <a:r>
              <a:rPr lang="fr-BE" dirty="0">
                <a:solidFill>
                  <a:schemeClr val="bg1"/>
                </a:solidFill>
              </a:rPr>
              <a:t>de l’environnement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Forme 9"/>
          <p:cNvSpPr/>
          <p:nvPr/>
        </p:nvSpPr>
        <p:spPr>
          <a:xfrm>
            <a:off x="5053161" y="155782"/>
            <a:ext cx="2592288" cy="2651695"/>
          </a:xfrm>
          <a:prstGeom prst="gear9">
            <a:avLst>
              <a:gd name="adj1" fmla="val 10275"/>
              <a:gd name="adj2" fmla="val 1763"/>
            </a:avLst>
          </a:prstGeom>
          <a:solidFill>
            <a:srgbClr val="7ED09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5593220" y="908720"/>
            <a:ext cx="1643075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BE" dirty="0">
                <a:solidFill>
                  <a:schemeClr val="bg1"/>
                </a:solidFill>
              </a:rPr>
              <a:t>Assumer des </a:t>
            </a:r>
            <a:r>
              <a:rPr lang="fr-B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responsabilités</a:t>
            </a:r>
            <a:r>
              <a:rPr lang="fr-B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BE" dirty="0">
                <a:solidFill>
                  <a:schemeClr val="bg1"/>
                </a:solidFill>
              </a:rPr>
              <a:t>au sein d’une collectivité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2" name="Forme 11"/>
          <p:cNvSpPr/>
          <p:nvPr/>
        </p:nvSpPr>
        <p:spPr>
          <a:xfrm>
            <a:off x="6660232" y="2103137"/>
            <a:ext cx="2460625" cy="2518106"/>
          </a:xfrm>
          <a:prstGeom prst="gear9">
            <a:avLst>
              <a:gd name="adj1" fmla="val 10275"/>
              <a:gd name="adj2" fmla="val 1763"/>
            </a:avLst>
          </a:prstGeom>
          <a:solidFill>
            <a:srgbClr val="88D4B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sz="1600" dirty="0"/>
          </a:p>
        </p:txBody>
      </p:sp>
      <p:sp>
        <p:nvSpPr>
          <p:cNvPr id="13" name="Rectangle 12"/>
          <p:cNvSpPr/>
          <p:nvPr/>
        </p:nvSpPr>
        <p:spPr>
          <a:xfrm>
            <a:off x="6933350" y="2593498"/>
            <a:ext cx="19143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Agir</a:t>
            </a:r>
            <a:r>
              <a:rPr lang="fr-B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BE" dirty="0" smtClean="0">
                <a:solidFill>
                  <a:schemeClr val="bg1"/>
                </a:solidFill>
              </a:rPr>
              <a:t>sur l’environnement pour en assurer une gestion durable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5" name="Flèche en arc 14"/>
          <p:cNvSpPr/>
          <p:nvPr/>
        </p:nvSpPr>
        <p:spPr>
          <a:xfrm rot="5788489">
            <a:off x="3215155" y="4572198"/>
            <a:ext cx="2233536" cy="1872208"/>
          </a:xfrm>
          <a:prstGeom prst="circularArrow">
            <a:avLst>
              <a:gd name="adj1" fmla="val 14923"/>
              <a:gd name="adj2" fmla="val 1142319"/>
              <a:gd name="adj3" fmla="val 20907423"/>
              <a:gd name="adj4" fmla="val 12111356"/>
              <a:gd name="adj5" fmla="val 19767"/>
            </a:avLst>
          </a:prstGeom>
          <a:solidFill>
            <a:srgbClr val="88D4B9"/>
          </a:solidFill>
          <a:ln>
            <a:solidFill>
              <a:srgbClr val="53C1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Flèche en arc 15"/>
          <p:cNvSpPr/>
          <p:nvPr/>
        </p:nvSpPr>
        <p:spPr>
          <a:xfrm rot="18745254" flipH="1">
            <a:off x="1534009" y="325903"/>
            <a:ext cx="2737666" cy="1872208"/>
          </a:xfrm>
          <a:prstGeom prst="circularArrow">
            <a:avLst>
              <a:gd name="adj1" fmla="val 11826"/>
              <a:gd name="adj2" fmla="val 1110554"/>
              <a:gd name="adj3" fmla="val 20049127"/>
              <a:gd name="adj4" fmla="val 13551025"/>
              <a:gd name="adj5" fmla="val 14444"/>
            </a:avLst>
          </a:prstGeom>
          <a:solidFill>
            <a:srgbClr val="9FDDC7"/>
          </a:solidFill>
          <a:ln>
            <a:solidFill>
              <a:srgbClr val="88D4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en arc 16"/>
          <p:cNvSpPr/>
          <p:nvPr/>
        </p:nvSpPr>
        <p:spPr>
          <a:xfrm rot="3300346">
            <a:off x="6262385" y="68359"/>
            <a:ext cx="2233536" cy="1872208"/>
          </a:xfrm>
          <a:prstGeom prst="circularArrow">
            <a:avLst>
              <a:gd name="adj1" fmla="val 11387"/>
              <a:gd name="adj2" fmla="val 1542831"/>
              <a:gd name="adj3" fmla="val 20869602"/>
              <a:gd name="adj4" fmla="val 12111356"/>
              <a:gd name="adj5" fmla="val 17981"/>
            </a:avLst>
          </a:prstGeom>
          <a:solidFill>
            <a:srgbClr val="7ED099"/>
          </a:solidFill>
          <a:ln>
            <a:solidFill>
              <a:srgbClr val="88D4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Flèche en arc 19"/>
          <p:cNvSpPr/>
          <p:nvPr/>
        </p:nvSpPr>
        <p:spPr>
          <a:xfrm rot="15212353" flipH="1">
            <a:off x="6176966" y="3003637"/>
            <a:ext cx="1932902" cy="1872208"/>
          </a:xfrm>
          <a:prstGeom prst="circularArrow">
            <a:avLst>
              <a:gd name="adj1" fmla="val 11826"/>
              <a:gd name="adj2" fmla="val 1110554"/>
              <a:gd name="adj3" fmla="val 20049127"/>
              <a:gd name="adj4" fmla="val 13551025"/>
              <a:gd name="adj5" fmla="val 14444"/>
            </a:avLst>
          </a:prstGeom>
          <a:solidFill>
            <a:srgbClr val="9FDDC7"/>
          </a:solidFill>
          <a:ln>
            <a:solidFill>
              <a:srgbClr val="88D4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195737" y="476672"/>
            <a:ext cx="3062238" cy="3024336"/>
            <a:chOff x="2195737" y="476672"/>
            <a:chExt cx="3062238" cy="3024336"/>
          </a:xfrm>
        </p:grpSpPr>
        <p:sp>
          <p:nvSpPr>
            <p:cNvPr id="8" name="Forme 7"/>
            <p:cNvSpPr/>
            <p:nvPr/>
          </p:nvSpPr>
          <p:spPr>
            <a:xfrm>
              <a:off x="2195737" y="476672"/>
              <a:ext cx="3062238" cy="3024336"/>
            </a:xfrm>
            <a:prstGeom prst="gear9">
              <a:avLst>
                <a:gd name="adj1" fmla="val 10275"/>
                <a:gd name="adj2" fmla="val 1763"/>
              </a:avLst>
            </a:prstGeom>
            <a:solidFill>
              <a:srgbClr val="66C8A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682740" y="903040"/>
              <a:ext cx="2088232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BE" dirty="0">
                  <a:solidFill>
                    <a:schemeClr val="bg1"/>
                  </a:solidFill>
                </a:rPr>
                <a:t>Assumer des responsabilités de </a:t>
              </a:r>
              <a:r>
                <a:rPr lang="fr-BE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recherches</a:t>
              </a:r>
              <a:r>
                <a:rPr lang="fr-BE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fr-BE" dirty="0">
                  <a:solidFill>
                    <a:schemeClr val="bg1"/>
                  </a:solidFill>
                </a:rPr>
                <a:t>scientifiques dans le domaine de l’environnement dans un contexte évolutif</a:t>
              </a:r>
              <a:endParaRPr lang="fr-FR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923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7"/>
          <p:cNvSpPr/>
          <p:nvPr/>
        </p:nvSpPr>
        <p:spPr>
          <a:xfrm>
            <a:off x="2699793" y="47964"/>
            <a:ext cx="4392488" cy="4248472"/>
          </a:xfrm>
          <a:prstGeom prst="gear9">
            <a:avLst>
              <a:gd name="adj1" fmla="val 10275"/>
              <a:gd name="adj2" fmla="val 1763"/>
            </a:avLst>
          </a:prstGeom>
          <a:solidFill>
            <a:srgbClr val="66C8A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3328814" y="1047393"/>
            <a:ext cx="314268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BE" sz="2000" dirty="0">
                <a:solidFill>
                  <a:schemeClr val="bg1"/>
                </a:solidFill>
              </a:rPr>
              <a:t>Assumer des responsabilités de </a:t>
            </a:r>
            <a:r>
              <a:rPr lang="fr-B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recherches</a:t>
            </a:r>
            <a:r>
              <a:rPr lang="fr-B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BE" sz="2000" dirty="0">
                <a:solidFill>
                  <a:schemeClr val="bg1"/>
                </a:solidFill>
              </a:rPr>
              <a:t>scientifiques dans le domaine de l’environnement dans un contexte évolutif</a:t>
            </a:r>
            <a:endParaRPr lang="fr-FR" sz="2000" dirty="0">
              <a:solidFill>
                <a:schemeClr val="bg1"/>
              </a:solidFill>
            </a:endParaRPr>
          </a:p>
        </p:txBody>
      </p:sp>
      <p:graphicFrame>
        <p:nvGraphicFramePr>
          <p:cNvPr id="35" name="Diagramme 34"/>
          <p:cNvGraphicFramePr/>
          <p:nvPr>
            <p:extLst>
              <p:ext uri="{D42A27DB-BD31-4B8C-83A1-F6EECF244321}">
                <p14:modId xmlns:p14="http://schemas.microsoft.com/office/powerpoint/2010/main" val="3542978221"/>
              </p:ext>
            </p:extLst>
          </p:nvPr>
        </p:nvGraphicFramePr>
        <p:xfrm>
          <a:off x="1220069" y="4169850"/>
          <a:ext cx="7944544" cy="268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995636" y="332656"/>
            <a:ext cx="176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dirty="0" smtClean="0">
                <a:solidFill>
                  <a:srgbClr val="53C19A"/>
                </a:solidFill>
              </a:rPr>
              <a:t>Compétence</a:t>
            </a:r>
            <a:endParaRPr lang="fr-FR" sz="2400" dirty="0">
              <a:solidFill>
                <a:srgbClr val="53C19A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7584" y="3827528"/>
            <a:ext cx="3397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dirty="0" smtClean="0">
                <a:solidFill>
                  <a:schemeClr val="accent1"/>
                </a:solidFill>
              </a:rPr>
              <a:t>Composantes essentielles</a:t>
            </a:r>
            <a:endParaRPr lang="fr-FR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0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5" grpId="0">
        <p:bldAsOne/>
      </p:bldGraphic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7"/>
          <p:cNvSpPr/>
          <p:nvPr/>
        </p:nvSpPr>
        <p:spPr>
          <a:xfrm>
            <a:off x="2699793" y="47964"/>
            <a:ext cx="4392488" cy="4248472"/>
          </a:xfrm>
          <a:prstGeom prst="gear9">
            <a:avLst>
              <a:gd name="adj1" fmla="val 10275"/>
              <a:gd name="adj2" fmla="val 1763"/>
            </a:avLst>
          </a:prstGeom>
          <a:solidFill>
            <a:srgbClr val="66C8A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3328814" y="1047393"/>
            <a:ext cx="314268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BE" sz="2000" dirty="0">
                <a:solidFill>
                  <a:schemeClr val="bg1"/>
                </a:solidFill>
              </a:rPr>
              <a:t>Assumer des responsabilités de </a:t>
            </a:r>
            <a:r>
              <a:rPr lang="fr-B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recherches</a:t>
            </a:r>
            <a:r>
              <a:rPr lang="fr-B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BE" sz="2000" dirty="0">
                <a:solidFill>
                  <a:schemeClr val="bg1"/>
                </a:solidFill>
              </a:rPr>
              <a:t>scientifiques dans le domaine de l’environnement dans un contexte évolutif</a:t>
            </a:r>
            <a:endParaRPr lang="fr-FR" sz="2000" dirty="0">
              <a:solidFill>
                <a:schemeClr val="bg1"/>
              </a:solidFill>
            </a:endParaRPr>
          </a:p>
        </p:txBody>
      </p:sp>
      <p:graphicFrame>
        <p:nvGraphicFramePr>
          <p:cNvPr id="35" name="Diagramme 34"/>
          <p:cNvGraphicFramePr/>
          <p:nvPr>
            <p:extLst>
              <p:ext uri="{D42A27DB-BD31-4B8C-83A1-F6EECF244321}">
                <p14:modId xmlns:p14="http://schemas.microsoft.com/office/powerpoint/2010/main" val="4288530929"/>
              </p:ext>
            </p:extLst>
          </p:nvPr>
        </p:nvGraphicFramePr>
        <p:xfrm>
          <a:off x="1220069" y="4169850"/>
          <a:ext cx="7944544" cy="268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995636" y="332656"/>
            <a:ext cx="176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dirty="0" smtClean="0">
                <a:solidFill>
                  <a:srgbClr val="53C19A"/>
                </a:solidFill>
              </a:rPr>
              <a:t>Compétence</a:t>
            </a:r>
            <a:endParaRPr lang="fr-FR" sz="2400" dirty="0">
              <a:solidFill>
                <a:srgbClr val="53C19A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7584" y="3827528"/>
            <a:ext cx="3524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dirty="0" smtClean="0">
                <a:solidFill>
                  <a:schemeClr val="bg2">
                    <a:lumMod val="50000"/>
                  </a:schemeClr>
                </a:solidFill>
              </a:rPr>
              <a:t>Situations professionnelles</a:t>
            </a:r>
            <a:endParaRPr lang="fr-FR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14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5" grpId="0">
        <p:bldAsOne/>
      </p:bldGraphic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3200" dirty="0"/>
              <a:t>Etape </a:t>
            </a:r>
            <a:r>
              <a:rPr lang="fr-BE" sz="3200" dirty="0" smtClean="0"/>
              <a:t>3 </a:t>
            </a:r>
            <a:r>
              <a:rPr lang="fr-BE" sz="3200" dirty="0"/>
              <a:t>: </a:t>
            </a:r>
            <a:r>
              <a:rPr lang="fr-BE" sz="3200" dirty="0" smtClean="0"/>
              <a:t>Elaboration d’un nouveau programme</a:t>
            </a:r>
            <a:endParaRPr lang="fr-FR" sz="3200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340768"/>
            <a:ext cx="8208912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BE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Nouveau programme qui </a:t>
            </a:r>
            <a:r>
              <a:rPr lang="fr-BE" sz="24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fr-BE" sz="24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nécessité :</a:t>
            </a:r>
            <a:endParaRPr lang="fr-BE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fr-BE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Evaluation de la pertinence de conserver des cours actuels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Proposition de nouvelles activités pédagogiques dédiées à l’acquisition des compétences décrites dans le RC</a:t>
            </a:r>
          </a:p>
          <a:p>
            <a:pPr algn="just">
              <a:lnSpc>
                <a:spcPct val="150000"/>
              </a:lnSpc>
            </a:pPr>
            <a:r>
              <a:rPr lang="fr-B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</a:p>
          <a:p>
            <a:pPr algn="just">
              <a:lnSpc>
                <a:spcPct val="150000"/>
              </a:lnSpc>
            </a:pPr>
            <a:r>
              <a:rPr lang="fr-BE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fr-B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Respect de la triple concordance !</a:t>
            </a:r>
            <a:endParaRPr lang="fr-FR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  <p:pic>
        <p:nvPicPr>
          <p:cNvPr id="1026" name="Picture 2" descr="C:\Users\ULg\AppData\Local\Microsoft\Windows\Temporary Internet Files\Content.IE5\JP7G1EH6\MC900433883[4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77072"/>
            <a:ext cx="1346334" cy="134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81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Problématiques rencontrées</a:t>
            </a:r>
            <a:endParaRPr lang="fr-FR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971600" y="1268760"/>
            <a:ext cx="7920880" cy="48574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Construire un référentiel de compétences c’est une aventure…. Nous avons rencontré plusieurs difficultés dont les principales sont :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Difficulté d’appropriation des concepts pédagogiques</a:t>
            </a:r>
          </a:p>
          <a:p>
            <a:pPr lvl="1" algn="just">
              <a:lnSpc>
                <a:spcPct val="150000"/>
              </a:lnSpc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=&gt; </a:t>
            </a: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Terminologie précise et parfois contradictoire selon les sources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Difficulté de rendre compte de l’ensemble de la profession</a:t>
            </a:r>
          </a:p>
          <a:p>
            <a:pPr lvl="1" algn="just">
              <a:lnSpc>
                <a:spcPct val="150000"/>
              </a:lnSpc>
            </a:pP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=&gt;  Diversité des emplois occupés par nos </a:t>
            </a:r>
            <a:r>
              <a:rPr lang="fr-BE" sz="15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bioingénieurs</a:t>
            </a:r>
            <a:endParaRPr lang="fr-BE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Enormité apparente de la tâche</a:t>
            </a:r>
          </a:p>
          <a:p>
            <a:pPr lvl="1" algn="just">
              <a:lnSpc>
                <a:spcPct val="150000"/>
              </a:lnSpc>
            </a:pP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=&gt;  Par où commencer ? Faut-il être exhaustif?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Difficulté de rendre cet outil « accessible » à tous</a:t>
            </a:r>
            <a:endParaRPr lang="fr-BE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fr-BE" sz="1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=&gt;  </a:t>
            </a: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Importance du graphisme</a:t>
            </a:r>
            <a:endParaRPr lang="fr-BE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endParaRPr lang="fr-BE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Séminaire CITEF 2013</a:t>
            </a:r>
            <a:endParaRPr lang="fr-FR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63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Conclusion &amp; perspectives</a:t>
            </a:r>
            <a:endParaRPr lang="fr-FR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971600" y="1052736"/>
            <a:ext cx="7920880" cy="5544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L’élaboration du </a:t>
            </a:r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référentiel de compétences STE 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 un chantier relativement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long et complexe</a:t>
            </a:r>
            <a:endParaRPr lang="fr-BE" sz="15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 un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outil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précieux de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communication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avec le monde extérieur 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permis de mieux rendre compte 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les 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attentes</a:t>
            </a:r>
            <a:r>
              <a:rPr lang="fr-BE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du monde 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professionnel</a:t>
            </a:r>
            <a:endParaRPr lang="fr-BE" sz="15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conduit à l’élaboration d’un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programme des études 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moins basé sur les traditions et plus en accord avec le monde actuel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permis de créer une 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dynamique</a:t>
            </a:r>
            <a:r>
              <a:rPr lang="fr-BE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nouvelle entre 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enseignants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Doit être utilisé comme un guide,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une référence 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 nos enseignants</a:t>
            </a: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Doit 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être associé à des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trajectoires de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développement 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pour devenir concret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Doit rester </a:t>
            </a:r>
            <a:r>
              <a:rPr lang="fr-B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évolutif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!</a:t>
            </a: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Séminaire CITEF 2013</a:t>
            </a:r>
            <a:endParaRPr lang="fr-FR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82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Contexte Général</a:t>
            </a:r>
            <a:endParaRPr lang="fr-FR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971600" y="1268760"/>
            <a:ext cx="792088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Département des Sciences et Technologies de l’Environnement (STE)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Volonté politique de l’Université de réviser les programmes d’études sous l’angle des compétences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Homogénéisation 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l’intitulé des diplômes </a:t>
            </a:r>
          </a:p>
          <a:p>
            <a:pPr lvl="1" algn="just">
              <a:lnSpc>
                <a:spcPct val="150000"/>
              </a:lnSpc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=&gt; </a:t>
            </a: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Master bioingénieur en Sciences et Technologies de l’Environnement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Evolution de la profession </a:t>
            </a:r>
          </a:p>
          <a:p>
            <a:pPr lvl="1" algn="just">
              <a:lnSpc>
                <a:spcPct val="150000"/>
              </a:lnSpc>
            </a:pP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=&gt; Emergence de nouveaux </a:t>
            </a:r>
            <a:r>
              <a:rPr lang="fr-BE" sz="1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métiers</a:t>
            </a:r>
            <a:endParaRPr lang="fr-BE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/>
              <a:t>Séminaire CITEF 2013</a:t>
            </a:r>
            <a:endParaRPr lang="fr-FR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err="1" smtClean="0"/>
              <a:t>Colaux.C</a:t>
            </a:r>
            <a:r>
              <a:rPr lang="fr-FR" dirty="0" smtClean="0"/>
              <a:t> &amp; 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676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Les acteurs</a:t>
            </a:r>
            <a:endParaRPr lang="fr-FR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268760"/>
            <a:ext cx="8208912" cy="485740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L’élaboration d’un référentiel de compétences doit faire intervenir :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 professeurs de la formation</a:t>
            </a: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(Vision du corps enseignant)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 étudiants actuellement en cours de formation </a:t>
            </a: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(Vision et attentes des </a:t>
            </a: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étudiants)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 </a:t>
            </a:r>
            <a:r>
              <a:rPr lang="fr-BE" sz="2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professionnels de la pédagogie</a:t>
            </a:r>
            <a:r>
              <a:rPr lang="fr-B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(Supervision : Mr J. Tardif, M. </a:t>
            </a: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Poumay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&amp; coordinatrice pédagogique de </a:t>
            </a:r>
            <a:r>
              <a:rPr lang="fr-BE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GxABT</a:t>
            </a:r>
            <a:r>
              <a:rPr lang="fr-BE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Nos diplômés </a:t>
            </a: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(Vision du monde professionnel)</a:t>
            </a:r>
            <a:endParaRPr lang="fr-BE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Des </a:t>
            </a:r>
            <a:r>
              <a:rPr lang="fr-BE" sz="2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professionnels du milieu </a:t>
            </a: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(Vision du monde professionnel)</a:t>
            </a:r>
          </a:p>
          <a:p>
            <a:pPr lvl="1" algn="just">
              <a:lnSpc>
                <a:spcPct val="150000"/>
              </a:lnSpc>
            </a:pP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  <p:sp>
        <p:nvSpPr>
          <p:cNvPr id="2" name="Accolade ouvrante 1"/>
          <p:cNvSpPr/>
          <p:nvPr/>
        </p:nvSpPr>
        <p:spPr>
          <a:xfrm>
            <a:off x="971600" y="2420888"/>
            <a:ext cx="360040" cy="20162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 rot="16200000">
            <a:off x="-134605" y="3260218"/>
            <a:ext cx="1840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Groupe de travail</a:t>
            </a:r>
            <a:endParaRPr lang="fr-FR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053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Méthodologie</a:t>
            </a:r>
            <a:endParaRPr lang="fr-FR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908720"/>
            <a:ext cx="8208912" cy="4497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Elaboration d’une première ébauche du référentiel de compétences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Amendement du projet de référentiel de compétences par des diplômés et par des professionnels du milieu par enquêtes postales</a:t>
            </a:r>
            <a:endParaRPr lang="fr-F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Validation du projet amendé par le Conseil de département STE</a:t>
            </a:r>
            <a:endParaRPr lang="fr-BE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Elaboration d’un nouveau programme d’études du master bioingénieur en Sciences et Technologies de l’Environnement basé sur ce référentiels de compétences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Construction des trajectoires de développement associées</a:t>
            </a:r>
            <a:endParaRPr lang="fr-F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  <p:sp>
        <p:nvSpPr>
          <p:cNvPr id="7" name="Accolade ouvrante 6"/>
          <p:cNvSpPr/>
          <p:nvPr/>
        </p:nvSpPr>
        <p:spPr>
          <a:xfrm>
            <a:off x="611560" y="1196752"/>
            <a:ext cx="360040" cy="22322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 rot="16200000">
            <a:off x="-330245" y="1928361"/>
            <a:ext cx="13778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Référentiel de</a:t>
            </a:r>
          </a:p>
          <a:p>
            <a:pPr algn="ctr"/>
            <a:r>
              <a:rPr lang="fr-BE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compétences</a:t>
            </a:r>
            <a:endParaRPr lang="fr-FR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Accolade ouvrante 13"/>
          <p:cNvSpPr/>
          <p:nvPr/>
        </p:nvSpPr>
        <p:spPr>
          <a:xfrm>
            <a:off x="611560" y="3465321"/>
            <a:ext cx="360040" cy="183588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 rot="16200000">
            <a:off x="-254356" y="4107768"/>
            <a:ext cx="1226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 </a:t>
            </a:r>
          </a:p>
          <a:p>
            <a:pPr algn="ctr"/>
            <a:r>
              <a:rPr lang="fr-BE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d’études</a:t>
            </a:r>
            <a:endParaRPr lang="fr-FR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Accolade ouvrante 15"/>
          <p:cNvSpPr/>
          <p:nvPr/>
        </p:nvSpPr>
        <p:spPr>
          <a:xfrm>
            <a:off x="616645" y="5301208"/>
            <a:ext cx="360040" cy="11521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 rot="16200000">
            <a:off x="-530051" y="5627186"/>
            <a:ext cx="178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Trajectoires</a:t>
            </a:r>
          </a:p>
          <a:p>
            <a:pPr algn="ctr"/>
            <a:r>
              <a:rPr lang="fr-BE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développement</a:t>
            </a:r>
            <a:endParaRPr lang="fr-FR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514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4" grpId="0" animBg="1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3200" dirty="0"/>
              <a:t>Etape 1 : Ebauche d’un référentiel de compétences</a:t>
            </a:r>
            <a:endParaRPr lang="fr-FR" sz="3200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268760"/>
            <a:ext cx="8208912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Basées sur 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Réflexion menée au sein du département STE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Analyse de différents référentiels de compétences publiés pour des formations analogues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Analyse de diverses offres d’emploi publiées dans la presse</a:t>
            </a: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222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smtClean="0"/>
              <a:t>Analyse des offres d’emploi</a:t>
            </a:r>
            <a:endParaRPr lang="fr-FR" sz="3200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268760"/>
            <a:ext cx="8208912" cy="51845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210 offres concernant plus spécifiquement le profil de bioingénieur ont été analysées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61,4 % des offres concernent les domaines de :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Environnement et écologie (40/210)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L’eau (33/210)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Système d’Information Géographique (29/210)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Secteur agricole (27/210)</a:t>
            </a:r>
          </a:p>
          <a:p>
            <a:pPr marL="9144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Importances des compétences psychosociales :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Travail en équipe, gestion d’équipe et communication (208/210)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Connaissance de langues et maîtrise de la langue française (188/210)</a:t>
            </a:r>
          </a:p>
          <a:p>
            <a:pPr marL="1371600" lvl="2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Autonomie, organisation et flexibilité (105/210)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  <p:sp>
        <p:nvSpPr>
          <p:cNvPr id="2" name="Accolade fermante 1"/>
          <p:cNvSpPr/>
          <p:nvPr/>
        </p:nvSpPr>
        <p:spPr>
          <a:xfrm>
            <a:off x="5940152" y="2708920"/>
            <a:ext cx="504056" cy="172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6588224" y="3418126"/>
            <a:ext cx="819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Vaste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880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3200" dirty="0"/>
              <a:t>Etape 1 : Ebauche d’un référentiel de compétences</a:t>
            </a:r>
            <a:endParaRPr lang="fr-FR" sz="3200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124744"/>
            <a:ext cx="8208912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Basées sur 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Réflexion menée au sein du département STE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Analyse de différents référentiels de compétences publiés pour des formations analogues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Analyse de diverses offres d’emploi publiées dans la presse 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Analyse de données sur les fonctions tenues par nos jeunes diplômes </a:t>
            </a:r>
            <a:endParaRPr lang="fr-BE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fr-BE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fr-BE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fr-BE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372 dossiers)</a:t>
            </a:r>
          </a:p>
          <a:p>
            <a:pPr lvl="1" algn="just">
              <a:lnSpc>
                <a:spcPct val="150000"/>
              </a:lnSpc>
            </a:pP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88224" y="6356350"/>
            <a:ext cx="2339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889182"/>
              </p:ext>
            </p:extLst>
          </p:nvPr>
        </p:nvGraphicFramePr>
        <p:xfrm>
          <a:off x="1205626" y="4653136"/>
          <a:ext cx="7452828" cy="1791445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5416746"/>
                <a:gridCol w="2036082"/>
              </a:tblGrid>
              <a:tr h="5060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Catégorie de métier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Pourcentage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3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Études et recherche &amp; développement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47%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3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Production et services techniques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18%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8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Fonction publique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12%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58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Divers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8%</a:t>
                      </a:r>
                      <a:endParaRPr lang="fr-FR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6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3200" dirty="0"/>
              <a:t>Etape 1 : Ebauche d’un référentiel de compétences</a:t>
            </a:r>
            <a:endParaRPr lang="fr-FR" sz="3200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268760"/>
            <a:ext cx="8208912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Basées sur </a:t>
            </a: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Réflexion menée au sein du département STE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Analyse de différents référentiels de compétences publiés pour des formations analogues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Analyse de diverses offres d’emploi publiées dans la presse 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 smtClean="0">
                <a:solidFill>
                  <a:schemeClr val="bg1">
                    <a:lumMod val="75000"/>
                  </a:schemeClr>
                </a:solidFill>
              </a:rPr>
              <a:t>Analysé de données sur les fonctions tenues par nos jeunes diplômes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Acquis d’apprentissage des cours du programme actuel</a:t>
            </a:r>
          </a:p>
          <a:p>
            <a:pPr lvl="1" algn="just">
              <a:lnSpc>
                <a:spcPct val="150000"/>
              </a:lnSpc>
            </a:pPr>
            <a:endParaRPr lang="fr-B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469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467544" y="116632"/>
            <a:ext cx="84249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3200" dirty="0"/>
              <a:t>Etape </a:t>
            </a:r>
            <a:r>
              <a:rPr lang="fr-BE" sz="3200" dirty="0" smtClean="0"/>
              <a:t>2 </a:t>
            </a:r>
            <a:r>
              <a:rPr lang="fr-BE" sz="3200" dirty="0"/>
              <a:t>: </a:t>
            </a:r>
            <a:r>
              <a:rPr lang="fr-BE" sz="3200" dirty="0" smtClean="0"/>
              <a:t>Amendement du projet par des professionnels du milieu</a:t>
            </a:r>
            <a:endParaRPr lang="fr-FR" sz="3200" dirty="0"/>
          </a:p>
        </p:txBody>
      </p:sp>
      <p:sp>
        <p:nvSpPr>
          <p:cNvPr id="10" name="Espace réservé du texte 2"/>
          <p:cNvSpPr txBox="1">
            <a:spLocks/>
          </p:cNvSpPr>
          <p:nvPr/>
        </p:nvSpPr>
        <p:spPr>
          <a:xfrm>
            <a:off x="827584" y="1340768"/>
            <a:ext cx="8208912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 projet de RC a été </a:t>
            </a:r>
            <a:r>
              <a:rPr lang="fr-FR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soumise à enquête auprès de </a:t>
            </a:r>
            <a:r>
              <a:rPr lang="fr-FR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endParaRPr lang="fr-FR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Diplômés du département </a:t>
            </a: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B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(108 réponses / 694 enquêtes envoyées soit 16 %)</a:t>
            </a:r>
          </a:p>
          <a:p>
            <a:pPr marL="9144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Professionnels du milieu </a:t>
            </a:r>
          </a:p>
          <a:p>
            <a:pPr marL="1371600" lvl="2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BE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(27 réponses /219 enquêtes envoyées soit 12 %)</a:t>
            </a:r>
          </a:p>
          <a:p>
            <a:pPr algn="just">
              <a:lnSpc>
                <a:spcPct val="150000"/>
              </a:lnSpc>
            </a:pPr>
            <a:endParaRPr lang="fr-BE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fr-BE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Suite </a:t>
            </a:r>
            <a:r>
              <a:rPr lang="fr-BE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aux résultats de cette enquête et après une analyse du groupe de travail, un nouveau référentiel a été proposé et validé par le Conseil du département de STE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fr-FR" sz="15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fr-FR" smtClean="0"/>
              <a:t>16/10/2013</a:t>
            </a:r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dirty="0" smtClean="0"/>
              <a:t>Séminaire CITEF 2013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Colaux. C. &amp; 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862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1020</Words>
  <Application>Microsoft Office PowerPoint</Application>
  <PresentationFormat>Affichage à l'écran (4:3)</PresentationFormat>
  <Paragraphs>168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Elaboration d’un référentiel de compétences du master bioingénieur en Sciences et Technologies de l’Environnement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Elaboration d’un référentiel de compétences du master bioingénieur en Sciences et Technologies de l’Environnement</dc:title>
  <dc:creator>ULg</dc:creator>
  <cp:lastModifiedBy>ULg</cp:lastModifiedBy>
  <cp:revision>31</cp:revision>
  <dcterms:created xsi:type="dcterms:W3CDTF">2013-10-10T11:35:30Z</dcterms:created>
  <dcterms:modified xsi:type="dcterms:W3CDTF">2013-10-14T11:53:59Z</dcterms:modified>
</cp:coreProperties>
</file>