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7" r:id="rId3"/>
    <p:sldId id="261" r:id="rId4"/>
    <p:sldId id="263" r:id="rId5"/>
    <p:sldId id="258" r:id="rId6"/>
    <p:sldId id="259" r:id="rId7"/>
    <p:sldId id="260" r:id="rId8"/>
    <p:sldId id="262" r:id="rId9"/>
    <p:sldId id="264" r:id="rId10"/>
    <p:sldId id="265" r:id="rId11"/>
    <p:sldId id="269" r:id="rId12"/>
    <p:sldId id="266" r:id="rId13"/>
    <p:sldId id="267"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590" autoAdjust="0"/>
  </p:normalViewPr>
  <p:slideViewPr>
    <p:cSldViewPr>
      <p:cViewPr varScale="1">
        <p:scale>
          <a:sx n="72" d="100"/>
          <a:sy n="72" d="100"/>
        </p:scale>
        <p:origin x="-274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D948D1-CE46-4AB9-BCC3-34A49A16C43F}" type="doc">
      <dgm:prSet loTypeId="urn:microsoft.com/office/officeart/2005/8/layout/gear1" loCatId="relationship" qsTypeId="urn:microsoft.com/office/officeart/2005/8/quickstyle/simple1" qsCatId="simple" csTypeId="urn:microsoft.com/office/officeart/2005/8/colors/accent1_2" csCatId="accent1" phldr="1"/>
      <dgm:spPr/>
    </dgm:pt>
    <dgm:pt modelId="{3F2A05E0-1026-4DA1-87FF-19FFBD074CDF}">
      <dgm:prSet phldrT="[Texte]" custT="1"/>
      <dgm:spPr>
        <a:xfrm>
          <a:off x="1164084" y="232470"/>
          <a:ext cx="1986662" cy="906167"/>
        </a:xfrm>
        <a:prstGeom prst="gear9">
          <a:avLst/>
        </a:prstGeom>
        <a:solidFill>
          <a:srgbClr val="00B0F0"/>
        </a:solidFill>
        <a:ln w="25400" cap="flat" cmpd="sng" algn="ctr">
          <a:solidFill>
            <a:sysClr val="window" lastClr="FFFFFF">
              <a:hueOff val="0"/>
              <a:satOff val="0"/>
              <a:lumOff val="0"/>
              <a:alphaOff val="0"/>
            </a:sysClr>
          </a:solidFill>
          <a:prstDash val="solid"/>
        </a:ln>
        <a:effectLst/>
      </dgm:spPr>
      <dgm:t>
        <a:bodyPr/>
        <a:lstStyle/>
        <a:p>
          <a:endParaRPr lang="fr-BE" sz="2800" dirty="0" smtClean="0">
            <a:solidFill>
              <a:sysClr val="window" lastClr="FFFFFF"/>
            </a:solidFill>
            <a:latin typeface="BatangChe" pitchFamily="49" charset="-127"/>
            <a:ea typeface="BatangChe" pitchFamily="49" charset="-127"/>
            <a:cs typeface="+mn-cs"/>
          </a:endParaRPr>
        </a:p>
        <a:p>
          <a:r>
            <a:rPr lang="fr-BE" sz="2800" dirty="0" smtClean="0">
              <a:solidFill>
                <a:sysClr val="window" lastClr="FFFFFF"/>
              </a:solidFill>
              <a:latin typeface="BatangChe" pitchFamily="49" charset="-127"/>
              <a:ea typeface="BatangChe" pitchFamily="49" charset="-127"/>
              <a:cs typeface="+mn-cs"/>
            </a:rPr>
            <a:t>données</a:t>
          </a:r>
          <a:endParaRPr lang="fr-BE" sz="2800" dirty="0">
            <a:solidFill>
              <a:sysClr val="window" lastClr="FFFFFF"/>
            </a:solidFill>
            <a:latin typeface="BatangChe" pitchFamily="49" charset="-127"/>
            <a:ea typeface="BatangChe" pitchFamily="49" charset="-127"/>
            <a:cs typeface="+mn-cs"/>
          </a:endParaRPr>
        </a:p>
        <a:p>
          <a:r>
            <a:rPr lang="fr-BE" sz="2800" dirty="0">
              <a:solidFill>
                <a:sysClr val="window" lastClr="FFFFFF"/>
              </a:solidFill>
              <a:latin typeface="BatangChe" pitchFamily="49" charset="-127"/>
              <a:ea typeface="BatangChe" pitchFamily="49" charset="-127"/>
              <a:cs typeface="+mn-cs"/>
            </a:rPr>
            <a:t>empiriques</a:t>
          </a:r>
        </a:p>
      </dgm:t>
    </dgm:pt>
    <dgm:pt modelId="{B1F8CCCD-F325-4261-BD28-2F975CF9797F}" type="parTrans" cxnId="{1E20309A-1B54-472C-8933-6E8853468317}">
      <dgm:prSet/>
      <dgm:spPr/>
      <dgm:t>
        <a:bodyPr/>
        <a:lstStyle/>
        <a:p>
          <a:endParaRPr lang="fr-BE">
            <a:latin typeface="BatangChe" pitchFamily="49" charset="-127"/>
            <a:ea typeface="BatangChe" pitchFamily="49" charset="-127"/>
          </a:endParaRPr>
        </a:p>
      </dgm:t>
    </dgm:pt>
    <dgm:pt modelId="{502967BD-C18C-4897-BBFC-3FC09B4E14C9}" type="sibTrans" cxnId="{1E20309A-1B54-472C-8933-6E8853468317}">
      <dgm:prSet/>
      <dgm:spPr>
        <a:xfrm>
          <a:off x="2532206" y="101212"/>
          <a:ext cx="851611" cy="851611"/>
        </a:xfrm>
        <a:prstGeom prst="circularArrow">
          <a:avLst>
            <a:gd name="adj1" fmla="val 4687"/>
            <a:gd name="adj2" fmla="val 299029"/>
            <a:gd name="adj3" fmla="val 2332493"/>
            <a:gd name="adj4" fmla="val 16337791"/>
            <a:gd name="adj5" fmla="val 5469"/>
          </a:avLst>
        </a:prstGeom>
        <a:solidFill>
          <a:srgbClr val="4F81BD">
            <a:tint val="60000"/>
            <a:hueOff val="0"/>
            <a:satOff val="0"/>
            <a:lumOff val="0"/>
            <a:alphaOff val="0"/>
          </a:srgbClr>
        </a:solidFill>
        <a:ln>
          <a:noFill/>
        </a:ln>
        <a:effectLst/>
      </dgm:spPr>
      <dgm:t>
        <a:bodyPr/>
        <a:lstStyle/>
        <a:p>
          <a:endParaRPr lang="fr-BE">
            <a:latin typeface="BatangChe" pitchFamily="49" charset="-127"/>
            <a:ea typeface="BatangChe" pitchFamily="49" charset="-127"/>
          </a:endParaRPr>
        </a:p>
      </dgm:t>
    </dgm:pt>
    <dgm:pt modelId="{8E9AE005-9A62-4A26-86F8-6E263BAE2D1C}">
      <dgm:prSet phldrT="[Texte]" custT="1"/>
      <dgm:spPr>
        <a:xfrm>
          <a:off x="563615" y="85472"/>
          <a:ext cx="1266195" cy="596853"/>
        </a:xfrm>
        <a:prstGeom prst="gear6">
          <a:avLst/>
        </a:prstGeom>
        <a:solidFill>
          <a:srgbClr val="8064A2">
            <a:lumMod val="75000"/>
          </a:srgbClr>
        </a:solidFill>
        <a:ln w="25400" cap="flat" cmpd="sng" algn="ctr">
          <a:solidFill>
            <a:sysClr val="window" lastClr="FFFFFF">
              <a:hueOff val="0"/>
              <a:satOff val="0"/>
              <a:lumOff val="0"/>
              <a:alphaOff val="0"/>
            </a:sysClr>
          </a:solidFill>
          <a:prstDash val="solid"/>
        </a:ln>
        <a:effectLst/>
      </dgm:spPr>
      <dgm:t>
        <a:bodyPr/>
        <a:lstStyle/>
        <a:p>
          <a:r>
            <a:rPr lang="fr-BE" sz="2000" dirty="0">
              <a:solidFill>
                <a:sysClr val="window" lastClr="FFFFFF"/>
              </a:solidFill>
              <a:latin typeface="BatangChe" pitchFamily="49" charset="-127"/>
              <a:ea typeface="BatangChe" pitchFamily="49" charset="-127"/>
              <a:cs typeface="+mn-cs"/>
            </a:rPr>
            <a:t>analyse</a:t>
          </a:r>
          <a:r>
            <a:rPr lang="fr-BE" sz="1000" dirty="0">
              <a:solidFill>
                <a:sysClr val="window" lastClr="FFFFFF"/>
              </a:solidFill>
              <a:latin typeface="BatangChe" pitchFamily="49" charset="-127"/>
              <a:ea typeface="BatangChe" pitchFamily="49" charset="-127"/>
              <a:cs typeface="+mn-cs"/>
            </a:rPr>
            <a:t> </a:t>
          </a:r>
          <a:endParaRPr lang="fr-BE" sz="1000" dirty="0" smtClean="0">
            <a:solidFill>
              <a:sysClr val="window" lastClr="FFFFFF"/>
            </a:solidFill>
            <a:latin typeface="BatangChe" pitchFamily="49" charset="-127"/>
            <a:ea typeface="BatangChe" pitchFamily="49" charset="-127"/>
            <a:cs typeface="+mn-cs"/>
          </a:endParaRPr>
        </a:p>
        <a:p>
          <a:r>
            <a:rPr lang="fr-BE" sz="2000" dirty="0" smtClean="0">
              <a:solidFill>
                <a:sysClr val="window" lastClr="FFFFFF"/>
              </a:solidFill>
              <a:latin typeface="BatangChe" pitchFamily="49" charset="-127"/>
              <a:ea typeface="BatangChe" pitchFamily="49" charset="-127"/>
              <a:cs typeface="+mn-cs"/>
            </a:rPr>
            <a:t>des </a:t>
          </a:r>
          <a:r>
            <a:rPr lang="fr-BE" sz="2000" dirty="0">
              <a:solidFill>
                <a:sysClr val="window" lastClr="FFFFFF"/>
              </a:solidFill>
              <a:latin typeface="BatangChe" pitchFamily="49" charset="-127"/>
              <a:ea typeface="BatangChe" pitchFamily="49" charset="-127"/>
              <a:cs typeface="+mn-cs"/>
            </a:rPr>
            <a:t>données</a:t>
          </a:r>
        </a:p>
      </dgm:t>
    </dgm:pt>
    <dgm:pt modelId="{666DAC09-9221-4E63-9E85-6AF9DEB248BD}" type="parTrans" cxnId="{C0C1800E-9FA1-443B-8D0F-AD6230D8A366}">
      <dgm:prSet/>
      <dgm:spPr/>
      <dgm:t>
        <a:bodyPr/>
        <a:lstStyle/>
        <a:p>
          <a:endParaRPr lang="fr-BE">
            <a:latin typeface="BatangChe" pitchFamily="49" charset="-127"/>
            <a:ea typeface="BatangChe" pitchFamily="49" charset="-127"/>
          </a:endParaRPr>
        </a:p>
      </dgm:t>
    </dgm:pt>
    <dgm:pt modelId="{F60A7CA9-2288-4F79-82BA-0D8422D62A10}" type="sibTrans" cxnId="{C0C1800E-9FA1-443B-8D0F-AD6230D8A366}">
      <dgm:prSet/>
      <dgm:spPr>
        <a:xfrm rot="18449092">
          <a:off x="909847" y="225781"/>
          <a:ext cx="618748" cy="618748"/>
        </a:xfrm>
        <a:prstGeom prst="leftCircularArrow">
          <a:avLst>
            <a:gd name="adj1" fmla="val 6452"/>
            <a:gd name="adj2" fmla="val 429999"/>
            <a:gd name="adj3" fmla="val 10489124"/>
            <a:gd name="adj4" fmla="val 14837806"/>
            <a:gd name="adj5" fmla="val 7527"/>
          </a:avLst>
        </a:prstGeom>
        <a:solidFill>
          <a:srgbClr val="4F81BD">
            <a:tint val="60000"/>
            <a:hueOff val="0"/>
            <a:satOff val="0"/>
            <a:lumOff val="0"/>
            <a:alphaOff val="0"/>
          </a:srgbClr>
        </a:solidFill>
        <a:ln>
          <a:noFill/>
        </a:ln>
        <a:effectLst/>
      </dgm:spPr>
      <dgm:t>
        <a:bodyPr/>
        <a:lstStyle/>
        <a:p>
          <a:endParaRPr lang="fr-BE">
            <a:latin typeface="BatangChe" pitchFamily="49" charset="-127"/>
            <a:ea typeface="BatangChe" pitchFamily="49" charset="-127"/>
          </a:endParaRPr>
        </a:p>
      </dgm:t>
    </dgm:pt>
    <dgm:pt modelId="{20A739FF-D2E0-481D-BB10-BFD364DD0662}">
      <dgm:prSet phldrT="[Texte]" custT="1"/>
      <dgm:spPr>
        <a:xfrm rot="20700000">
          <a:off x="1479544" y="2287"/>
          <a:ext cx="752778" cy="508164"/>
        </a:xfrm>
        <a:prstGeom prst="gear6">
          <a:avLst/>
        </a:prstGeom>
        <a:solidFill>
          <a:srgbClr val="C0504D"/>
        </a:solidFill>
        <a:ln w="25400" cap="flat" cmpd="sng" algn="ctr">
          <a:solidFill>
            <a:sysClr val="window" lastClr="FFFFFF">
              <a:hueOff val="0"/>
              <a:satOff val="0"/>
              <a:lumOff val="0"/>
              <a:alphaOff val="0"/>
            </a:sysClr>
          </a:solidFill>
          <a:prstDash val="solid"/>
        </a:ln>
        <a:effectLst/>
      </dgm:spPr>
      <dgm:t>
        <a:bodyPr/>
        <a:lstStyle/>
        <a:p>
          <a:r>
            <a:rPr lang="fr-BE" sz="2800" dirty="0">
              <a:solidFill>
                <a:sysClr val="window" lastClr="FFFFFF"/>
              </a:solidFill>
              <a:latin typeface="BatangChe" pitchFamily="49" charset="-127"/>
              <a:ea typeface="BatangChe" pitchFamily="49" charset="-127"/>
              <a:cs typeface="+mn-cs"/>
            </a:rPr>
            <a:t>théorie</a:t>
          </a:r>
          <a:r>
            <a:rPr lang="fr-BE" sz="1400" dirty="0">
              <a:solidFill>
                <a:sysClr val="window" lastClr="FFFFFF"/>
              </a:solidFill>
              <a:latin typeface="BatangChe" pitchFamily="49" charset="-127"/>
              <a:ea typeface="BatangChe" pitchFamily="49" charset="-127"/>
              <a:cs typeface="+mn-cs"/>
            </a:rPr>
            <a:t> </a:t>
          </a:r>
          <a:r>
            <a:rPr lang="fr-BE" sz="2400" dirty="0" smtClean="0">
              <a:solidFill>
                <a:sysClr val="window" lastClr="FFFFFF"/>
              </a:solidFill>
              <a:latin typeface="BatangChe" pitchFamily="49" charset="-127"/>
              <a:ea typeface="BatangChe" pitchFamily="49" charset="-127"/>
              <a:cs typeface="+mn-cs"/>
            </a:rPr>
            <a:t>émergente</a:t>
          </a:r>
          <a:endParaRPr lang="fr-BE" sz="2400" dirty="0">
            <a:solidFill>
              <a:sysClr val="window" lastClr="FFFFFF"/>
            </a:solidFill>
            <a:latin typeface="BatangChe" pitchFamily="49" charset="-127"/>
            <a:ea typeface="BatangChe" pitchFamily="49" charset="-127"/>
            <a:cs typeface="+mn-cs"/>
          </a:endParaRPr>
        </a:p>
      </dgm:t>
    </dgm:pt>
    <dgm:pt modelId="{D1F99802-60A5-4CF3-9822-95B1CD9467DB}" type="parTrans" cxnId="{38535876-DCCF-4C94-B2F9-0C9FF7E4CA8A}">
      <dgm:prSet/>
      <dgm:spPr/>
      <dgm:t>
        <a:bodyPr/>
        <a:lstStyle/>
        <a:p>
          <a:endParaRPr lang="fr-BE">
            <a:latin typeface="BatangChe" pitchFamily="49" charset="-127"/>
            <a:ea typeface="BatangChe" pitchFamily="49" charset="-127"/>
          </a:endParaRPr>
        </a:p>
      </dgm:t>
    </dgm:pt>
    <dgm:pt modelId="{3C47E710-C6A0-43DE-A219-056AE4C55D18}" type="sibTrans" cxnId="{38535876-DCCF-4C94-B2F9-0C9FF7E4CA8A}">
      <dgm:prSet/>
      <dgm:spPr>
        <a:xfrm rot="4516193">
          <a:off x="1384100" y="-76682"/>
          <a:ext cx="667135" cy="667135"/>
        </a:xfrm>
        <a:prstGeom prst="circularArrow">
          <a:avLst>
            <a:gd name="adj1" fmla="val 5984"/>
            <a:gd name="adj2" fmla="val 394124"/>
            <a:gd name="adj3" fmla="val 13313824"/>
            <a:gd name="adj4" fmla="val 10508221"/>
            <a:gd name="adj5" fmla="val 6981"/>
          </a:avLst>
        </a:prstGeom>
        <a:solidFill>
          <a:srgbClr val="4F81BD">
            <a:tint val="60000"/>
            <a:hueOff val="0"/>
            <a:satOff val="0"/>
            <a:lumOff val="0"/>
            <a:alphaOff val="0"/>
          </a:srgbClr>
        </a:solidFill>
        <a:ln>
          <a:noFill/>
        </a:ln>
        <a:effectLst/>
      </dgm:spPr>
      <dgm:t>
        <a:bodyPr/>
        <a:lstStyle/>
        <a:p>
          <a:endParaRPr lang="fr-BE">
            <a:latin typeface="BatangChe" pitchFamily="49" charset="-127"/>
            <a:ea typeface="BatangChe" pitchFamily="49" charset="-127"/>
          </a:endParaRPr>
        </a:p>
      </dgm:t>
    </dgm:pt>
    <dgm:pt modelId="{877092BD-D371-4A20-AC8D-8AF69F43A4F6}">
      <dgm:prSet/>
      <dgm:spPr/>
      <dgm:t>
        <a:bodyPr/>
        <a:lstStyle/>
        <a:p>
          <a:endParaRPr lang="fr-BE">
            <a:latin typeface="BatangChe" pitchFamily="49" charset="-127"/>
            <a:ea typeface="BatangChe" pitchFamily="49" charset="-127"/>
          </a:endParaRPr>
        </a:p>
      </dgm:t>
    </dgm:pt>
    <dgm:pt modelId="{F31EC8E0-7BDA-4E02-BE09-E84A358C9108}" type="parTrans" cxnId="{CEFC15C3-7AB1-4612-9448-F2FA8BD65B6B}">
      <dgm:prSet/>
      <dgm:spPr/>
      <dgm:t>
        <a:bodyPr/>
        <a:lstStyle/>
        <a:p>
          <a:endParaRPr lang="fr-BE">
            <a:latin typeface="BatangChe" pitchFamily="49" charset="-127"/>
            <a:ea typeface="BatangChe" pitchFamily="49" charset="-127"/>
          </a:endParaRPr>
        </a:p>
      </dgm:t>
    </dgm:pt>
    <dgm:pt modelId="{3C10CC6B-557B-477D-B022-46E0B02EE26B}" type="sibTrans" cxnId="{CEFC15C3-7AB1-4612-9448-F2FA8BD65B6B}">
      <dgm:prSet/>
      <dgm:spPr/>
      <dgm:t>
        <a:bodyPr/>
        <a:lstStyle/>
        <a:p>
          <a:endParaRPr lang="fr-BE">
            <a:latin typeface="BatangChe" pitchFamily="49" charset="-127"/>
            <a:ea typeface="BatangChe" pitchFamily="49" charset="-127"/>
          </a:endParaRPr>
        </a:p>
      </dgm:t>
    </dgm:pt>
    <dgm:pt modelId="{C4CBC2A8-3F20-46E2-B300-04F848714ED7}" type="pres">
      <dgm:prSet presAssocID="{8ED948D1-CE46-4AB9-BCC3-34A49A16C43F}" presName="composite" presStyleCnt="0">
        <dgm:presLayoutVars>
          <dgm:chMax val="3"/>
          <dgm:animLvl val="lvl"/>
          <dgm:resizeHandles val="exact"/>
        </dgm:presLayoutVars>
      </dgm:prSet>
      <dgm:spPr/>
    </dgm:pt>
    <dgm:pt modelId="{C3BB2C06-0469-4377-B403-253D6C5BC6B0}" type="pres">
      <dgm:prSet presAssocID="{3F2A05E0-1026-4DA1-87FF-19FFBD074CDF}" presName="gear1" presStyleLbl="node1" presStyleIdx="0" presStyleCnt="3" custScaleX="298602" custScaleY="136200" custLinFactNeighborX="21228" custLinFactNeighborY="-23674">
        <dgm:presLayoutVars>
          <dgm:chMax val="1"/>
          <dgm:bulletEnabled val="1"/>
        </dgm:presLayoutVars>
      </dgm:prSet>
      <dgm:spPr/>
      <dgm:t>
        <a:bodyPr/>
        <a:lstStyle/>
        <a:p>
          <a:endParaRPr lang="fr-BE"/>
        </a:p>
      </dgm:t>
    </dgm:pt>
    <dgm:pt modelId="{8FE1385A-1901-4952-A107-4061BC74A788}" type="pres">
      <dgm:prSet presAssocID="{3F2A05E0-1026-4DA1-87FF-19FFBD074CDF}" presName="gear1srcNode" presStyleLbl="node1" presStyleIdx="0" presStyleCnt="3"/>
      <dgm:spPr/>
      <dgm:t>
        <a:bodyPr/>
        <a:lstStyle/>
        <a:p>
          <a:endParaRPr lang="fr-BE"/>
        </a:p>
      </dgm:t>
    </dgm:pt>
    <dgm:pt modelId="{81C6BE29-33B6-4086-98BF-42EBCF88709A}" type="pres">
      <dgm:prSet presAssocID="{3F2A05E0-1026-4DA1-87FF-19FFBD074CDF}" presName="gear1dstNode" presStyleLbl="node1" presStyleIdx="0" presStyleCnt="3"/>
      <dgm:spPr/>
      <dgm:t>
        <a:bodyPr/>
        <a:lstStyle/>
        <a:p>
          <a:endParaRPr lang="fr-BE"/>
        </a:p>
      </dgm:t>
    </dgm:pt>
    <dgm:pt modelId="{44304273-475D-44BB-8783-3EE03A901C65}" type="pres">
      <dgm:prSet presAssocID="{8E9AE005-9A62-4A26-86F8-6E263BAE2D1C}" presName="gear2" presStyleLbl="node1" presStyleIdx="1" presStyleCnt="3" custScaleX="261681" custScaleY="123350" custLinFactNeighborX="-6441" custLinFactNeighborY="-43644">
        <dgm:presLayoutVars>
          <dgm:chMax val="1"/>
          <dgm:bulletEnabled val="1"/>
        </dgm:presLayoutVars>
      </dgm:prSet>
      <dgm:spPr/>
      <dgm:t>
        <a:bodyPr/>
        <a:lstStyle/>
        <a:p>
          <a:endParaRPr lang="fr-BE"/>
        </a:p>
      </dgm:t>
    </dgm:pt>
    <dgm:pt modelId="{6EBBA796-4DD9-46F2-AF76-90EA63586048}" type="pres">
      <dgm:prSet presAssocID="{8E9AE005-9A62-4A26-86F8-6E263BAE2D1C}" presName="gear2srcNode" presStyleLbl="node1" presStyleIdx="1" presStyleCnt="3"/>
      <dgm:spPr/>
      <dgm:t>
        <a:bodyPr/>
        <a:lstStyle/>
        <a:p>
          <a:endParaRPr lang="fr-BE"/>
        </a:p>
      </dgm:t>
    </dgm:pt>
    <dgm:pt modelId="{89351C46-C4A5-46CE-8015-4AD5653E5F35}" type="pres">
      <dgm:prSet presAssocID="{8E9AE005-9A62-4A26-86F8-6E263BAE2D1C}" presName="gear2dstNode" presStyleLbl="node1" presStyleIdx="1" presStyleCnt="3"/>
      <dgm:spPr/>
      <dgm:t>
        <a:bodyPr/>
        <a:lstStyle/>
        <a:p>
          <a:endParaRPr lang="fr-BE"/>
        </a:p>
      </dgm:t>
    </dgm:pt>
    <dgm:pt modelId="{0BFAB93A-717E-4136-B437-1266E2356453}" type="pres">
      <dgm:prSet presAssocID="{20A739FF-D2E0-481D-BB10-BFD364DD0662}" presName="gear3" presStyleLbl="node1" presStyleIdx="2" presStyleCnt="3" custScaleX="255981" custScaleY="175290" custLinFactNeighborX="81800" custLinFactNeighborY="-1902"/>
      <dgm:spPr/>
      <dgm:t>
        <a:bodyPr/>
        <a:lstStyle/>
        <a:p>
          <a:endParaRPr lang="fr-BE"/>
        </a:p>
      </dgm:t>
    </dgm:pt>
    <dgm:pt modelId="{DEFF63B9-769C-427A-9C21-D5C97795FA68}" type="pres">
      <dgm:prSet presAssocID="{20A739FF-D2E0-481D-BB10-BFD364DD0662}" presName="gear3tx" presStyleLbl="node1" presStyleIdx="2" presStyleCnt="3">
        <dgm:presLayoutVars>
          <dgm:chMax val="1"/>
          <dgm:bulletEnabled val="1"/>
        </dgm:presLayoutVars>
      </dgm:prSet>
      <dgm:spPr/>
      <dgm:t>
        <a:bodyPr/>
        <a:lstStyle/>
        <a:p>
          <a:endParaRPr lang="fr-BE"/>
        </a:p>
      </dgm:t>
    </dgm:pt>
    <dgm:pt modelId="{F48378AE-25FB-418A-9ACF-39BDCBFEECE5}" type="pres">
      <dgm:prSet presAssocID="{20A739FF-D2E0-481D-BB10-BFD364DD0662}" presName="gear3srcNode" presStyleLbl="node1" presStyleIdx="2" presStyleCnt="3"/>
      <dgm:spPr/>
      <dgm:t>
        <a:bodyPr/>
        <a:lstStyle/>
        <a:p>
          <a:endParaRPr lang="fr-BE"/>
        </a:p>
      </dgm:t>
    </dgm:pt>
    <dgm:pt modelId="{31A5525A-3B26-4451-8F39-2C785FC801E3}" type="pres">
      <dgm:prSet presAssocID="{20A739FF-D2E0-481D-BB10-BFD364DD0662}" presName="gear3dstNode" presStyleLbl="node1" presStyleIdx="2" presStyleCnt="3"/>
      <dgm:spPr/>
      <dgm:t>
        <a:bodyPr/>
        <a:lstStyle/>
        <a:p>
          <a:endParaRPr lang="fr-BE"/>
        </a:p>
      </dgm:t>
    </dgm:pt>
    <dgm:pt modelId="{8891687A-09FE-4512-9229-1BD472ABD9FE}" type="pres">
      <dgm:prSet presAssocID="{502967BD-C18C-4897-BBFC-3FC09B4E14C9}" presName="connector1" presStyleLbl="sibTrans2D1" presStyleIdx="0" presStyleCnt="3" custLinFactNeighborX="54921" custLinFactNeighborY="-37946"/>
      <dgm:spPr/>
      <dgm:t>
        <a:bodyPr/>
        <a:lstStyle/>
        <a:p>
          <a:endParaRPr lang="fr-BE"/>
        </a:p>
      </dgm:t>
    </dgm:pt>
    <dgm:pt modelId="{848CDAA0-AB69-4AB1-BCFB-5C5FB0649681}" type="pres">
      <dgm:prSet presAssocID="{F60A7CA9-2288-4F79-82BA-0D8422D62A10}" presName="connector2" presStyleLbl="sibTrans2D1" presStyleIdx="1" presStyleCnt="3" custAng="18449092" custLinFactNeighborX="-48628" custLinFactNeighborY="-5351"/>
      <dgm:spPr/>
      <dgm:t>
        <a:bodyPr/>
        <a:lstStyle/>
        <a:p>
          <a:endParaRPr lang="fr-BE"/>
        </a:p>
      </dgm:t>
    </dgm:pt>
    <dgm:pt modelId="{670EC8C8-1535-465C-98C9-9BA0441BABD2}" type="pres">
      <dgm:prSet presAssocID="{3C47E710-C6A0-43DE-A219-056AE4C55D18}" presName="connector3" presStyleLbl="sibTrans2D1" presStyleIdx="2" presStyleCnt="3" custAng="4516193" custLinFactNeighborX="-11044" custLinFactNeighborY="-745"/>
      <dgm:spPr/>
      <dgm:t>
        <a:bodyPr/>
        <a:lstStyle/>
        <a:p>
          <a:endParaRPr lang="fr-BE"/>
        </a:p>
      </dgm:t>
    </dgm:pt>
  </dgm:ptLst>
  <dgm:cxnLst>
    <dgm:cxn modelId="{F9354C2B-E25E-4CC3-B122-01D97D5A0FAC}" type="presOf" srcId="{20A739FF-D2E0-481D-BB10-BFD364DD0662}" destId="{F48378AE-25FB-418A-9ACF-39BDCBFEECE5}" srcOrd="2" destOrd="0" presId="urn:microsoft.com/office/officeart/2005/8/layout/gear1"/>
    <dgm:cxn modelId="{DE47B0B2-88B1-4EAB-85A0-415D4FC1F85A}" type="presOf" srcId="{8E9AE005-9A62-4A26-86F8-6E263BAE2D1C}" destId="{89351C46-C4A5-46CE-8015-4AD5653E5F35}" srcOrd="2" destOrd="0" presId="urn:microsoft.com/office/officeart/2005/8/layout/gear1"/>
    <dgm:cxn modelId="{C0C1800E-9FA1-443B-8D0F-AD6230D8A366}" srcId="{8ED948D1-CE46-4AB9-BCC3-34A49A16C43F}" destId="{8E9AE005-9A62-4A26-86F8-6E263BAE2D1C}" srcOrd="1" destOrd="0" parTransId="{666DAC09-9221-4E63-9E85-6AF9DEB248BD}" sibTransId="{F60A7CA9-2288-4F79-82BA-0D8422D62A10}"/>
    <dgm:cxn modelId="{1E20309A-1B54-472C-8933-6E8853468317}" srcId="{8ED948D1-CE46-4AB9-BCC3-34A49A16C43F}" destId="{3F2A05E0-1026-4DA1-87FF-19FFBD074CDF}" srcOrd="0" destOrd="0" parTransId="{B1F8CCCD-F325-4261-BD28-2F975CF9797F}" sibTransId="{502967BD-C18C-4897-BBFC-3FC09B4E14C9}"/>
    <dgm:cxn modelId="{08142E31-80F9-4127-A5C0-ADC68B5EE8C0}" type="presOf" srcId="{20A739FF-D2E0-481D-BB10-BFD364DD0662}" destId="{31A5525A-3B26-4451-8F39-2C785FC801E3}" srcOrd="3" destOrd="0" presId="urn:microsoft.com/office/officeart/2005/8/layout/gear1"/>
    <dgm:cxn modelId="{83773249-D65F-4360-976C-25E414F28A3A}" type="presOf" srcId="{20A739FF-D2E0-481D-BB10-BFD364DD0662}" destId="{0BFAB93A-717E-4136-B437-1266E2356453}" srcOrd="0" destOrd="0" presId="urn:microsoft.com/office/officeart/2005/8/layout/gear1"/>
    <dgm:cxn modelId="{A1F849EF-FA24-455D-9939-83C9902624C0}" type="presOf" srcId="{8ED948D1-CE46-4AB9-BCC3-34A49A16C43F}" destId="{C4CBC2A8-3F20-46E2-B300-04F848714ED7}" srcOrd="0" destOrd="0" presId="urn:microsoft.com/office/officeart/2005/8/layout/gear1"/>
    <dgm:cxn modelId="{C31378E8-BB6A-430E-9974-935979D91D62}" type="presOf" srcId="{8E9AE005-9A62-4A26-86F8-6E263BAE2D1C}" destId="{6EBBA796-4DD9-46F2-AF76-90EA63586048}" srcOrd="1" destOrd="0" presId="urn:microsoft.com/office/officeart/2005/8/layout/gear1"/>
    <dgm:cxn modelId="{70051D65-E9F7-4C8D-A944-88A9247A8CCA}" type="presOf" srcId="{8E9AE005-9A62-4A26-86F8-6E263BAE2D1C}" destId="{44304273-475D-44BB-8783-3EE03A901C65}" srcOrd="0" destOrd="0" presId="urn:microsoft.com/office/officeart/2005/8/layout/gear1"/>
    <dgm:cxn modelId="{38535876-DCCF-4C94-B2F9-0C9FF7E4CA8A}" srcId="{8ED948D1-CE46-4AB9-BCC3-34A49A16C43F}" destId="{20A739FF-D2E0-481D-BB10-BFD364DD0662}" srcOrd="2" destOrd="0" parTransId="{D1F99802-60A5-4CF3-9822-95B1CD9467DB}" sibTransId="{3C47E710-C6A0-43DE-A219-056AE4C55D18}"/>
    <dgm:cxn modelId="{1C9126F0-45AB-4684-A3A7-8E4CA25BACCC}" type="presOf" srcId="{502967BD-C18C-4897-BBFC-3FC09B4E14C9}" destId="{8891687A-09FE-4512-9229-1BD472ABD9FE}" srcOrd="0" destOrd="0" presId="urn:microsoft.com/office/officeart/2005/8/layout/gear1"/>
    <dgm:cxn modelId="{C23137A8-4DDB-4204-85EE-2E1B8803471C}" type="presOf" srcId="{3F2A05E0-1026-4DA1-87FF-19FFBD074CDF}" destId="{81C6BE29-33B6-4086-98BF-42EBCF88709A}" srcOrd="2" destOrd="0" presId="urn:microsoft.com/office/officeart/2005/8/layout/gear1"/>
    <dgm:cxn modelId="{A90CA22A-A243-4E5A-97F4-FD8936D59AA7}" type="presOf" srcId="{3F2A05E0-1026-4DA1-87FF-19FFBD074CDF}" destId="{8FE1385A-1901-4952-A107-4061BC74A788}" srcOrd="1" destOrd="0" presId="urn:microsoft.com/office/officeart/2005/8/layout/gear1"/>
    <dgm:cxn modelId="{9334A375-5A99-49A0-9EAF-3BFEDCB40CF7}" type="presOf" srcId="{20A739FF-D2E0-481D-BB10-BFD364DD0662}" destId="{DEFF63B9-769C-427A-9C21-D5C97795FA68}" srcOrd="1" destOrd="0" presId="urn:microsoft.com/office/officeart/2005/8/layout/gear1"/>
    <dgm:cxn modelId="{EA7AAB85-A281-4BFB-AD5F-40462323BE3E}" type="presOf" srcId="{F60A7CA9-2288-4F79-82BA-0D8422D62A10}" destId="{848CDAA0-AB69-4AB1-BCFB-5C5FB0649681}" srcOrd="0" destOrd="0" presId="urn:microsoft.com/office/officeart/2005/8/layout/gear1"/>
    <dgm:cxn modelId="{2C84A0C2-A9CE-4F54-B17F-A3685DCCEB56}" type="presOf" srcId="{3F2A05E0-1026-4DA1-87FF-19FFBD074CDF}" destId="{C3BB2C06-0469-4377-B403-253D6C5BC6B0}" srcOrd="0" destOrd="0" presId="urn:microsoft.com/office/officeart/2005/8/layout/gear1"/>
    <dgm:cxn modelId="{FE760028-1387-4F0A-97A0-FD8F24532EF3}" type="presOf" srcId="{3C47E710-C6A0-43DE-A219-056AE4C55D18}" destId="{670EC8C8-1535-465C-98C9-9BA0441BABD2}" srcOrd="0" destOrd="0" presId="urn:microsoft.com/office/officeart/2005/8/layout/gear1"/>
    <dgm:cxn modelId="{CEFC15C3-7AB1-4612-9448-F2FA8BD65B6B}" srcId="{8ED948D1-CE46-4AB9-BCC3-34A49A16C43F}" destId="{877092BD-D371-4A20-AC8D-8AF69F43A4F6}" srcOrd="3" destOrd="0" parTransId="{F31EC8E0-7BDA-4E02-BE09-E84A358C9108}" sibTransId="{3C10CC6B-557B-477D-B022-46E0B02EE26B}"/>
    <dgm:cxn modelId="{9E8ABE89-76AC-4601-ADB3-D330C14E9EF8}" type="presParOf" srcId="{C4CBC2A8-3F20-46E2-B300-04F848714ED7}" destId="{C3BB2C06-0469-4377-B403-253D6C5BC6B0}" srcOrd="0" destOrd="0" presId="urn:microsoft.com/office/officeart/2005/8/layout/gear1"/>
    <dgm:cxn modelId="{D3EE61C3-13EB-4D56-9F14-7C1BA4867A20}" type="presParOf" srcId="{C4CBC2A8-3F20-46E2-B300-04F848714ED7}" destId="{8FE1385A-1901-4952-A107-4061BC74A788}" srcOrd="1" destOrd="0" presId="urn:microsoft.com/office/officeart/2005/8/layout/gear1"/>
    <dgm:cxn modelId="{6E20F602-3CE5-4AC2-8FE2-6C316ACC0FBA}" type="presParOf" srcId="{C4CBC2A8-3F20-46E2-B300-04F848714ED7}" destId="{81C6BE29-33B6-4086-98BF-42EBCF88709A}" srcOrd="2" destOrd="0" presId="urn:microsoft.com/office/officeart/2005/8/layout/gear1"/>
    <dgm:cxn modelId="{BC5AF2F5-74F1-4923-A701-888808A35B1A}" type="presParOf" srcId="{C4CBC2A8-3F20-46E2-B300-04F848714ED7}" destId="{44304273-475D-44BB-8783-3EE03A901C65}" srcOrd="3" destOrd="0" presId="urn:microsoft.com/office/officeart/2005/8/layout/gear1"/>
    <dgm:cxn modelId="{C138FBB7-6CC0-48DF-B67A-C8448B63793F}" type="presParOf" srcId="{C4CBC2A8-3F20-46E2-B300-04F848714ED7}" destId="{6EBBA796-4DD9-46F2-AF76-90EA63586048}" srcOrd="4" destOrd="0" presId="urn:microsoft.com/office/officeart/2005/8/layout/gear1"/>
    <dgm:cxn modelId="{D6009325-47FE-47AD-8A99-E405BDE6F5BD}" type="presParOf" srcId="{C4CBC2A8-3F20-46E2-B300-04F848714ED7}" destId="{89351C46-C4A5-46CE-8015-4AD5653E5F35}" srcOrd="5" destOrd="0" presId="urn:microsoft.com/office/officeart/2005/8/layout/gear1"/>
    <dgm:cxn modelId="{1042B24A-3A5F-442B-A1EB-F5BA8202A37C}" type="presParOf" srcId="{C4CBC2A8-3F20-46E2-B300-04F848714ED7}" destId="{0BFAB93A-717E-4136-B437-1266E2356453}" srcOrd="6" destOrd="0" presId="urn:microsoft.com/office/officeart/2005/8/layout/gear1"/>
    <dgm:cxn modelId="{1FE09A56-2508-4808-B1B8-8DCD3D1234EC}" type="presParOf" srcId="{C4CBC2A8-3F20-46E2-B300-04F848714ED7}" destId="{DEFF63B9-769C-427A-9C21-D5C97795FA68}" srcOrd="7" destOrd="0" presId="urn:microsoft.com/office/officeart/2005/8/layout/gear1"/>
    <dgm:cxn modelId="{DF83049B-94E9-4D91-AB5E-0DC03CC77CB6}" type="presParOf" srcId="{C4CBC2A8-3F20-46E2-B300-04F848714ED7}" destId="{F48378AE-25FB-418A-9ACF-39BDCBFEECE5}" srcOrd="8" destOrd="0" presId="urn:microsoft.com/office/officeart/2005/8/layout/gear1"/>
    <dgm:cxn modelId="{A8F1CB56-C99C-4077-9EBF-BE2DD3141AF4}" type="presParOf" srcId="{C4CBC2A8-3F20-46E2-B300-04F848714ED7}" destId="{31A5525A-3B26-4451-8F39-2C785FC801E3}" srcOrd="9" destOrd="0" presId="urn:microsoft.com/office/officeart/2005/8/layout/gear1"/>
    <dgm:cxn modelId="{77DD1F84-053A-438E-BF39-6CD56BED2949}" type="presParOf" srcId="{C4CBC2A8-3F20-46E2-B300-04F848714ED7}" destId="{8891687A-09FE-4512-9229-1BD472ABD9FE}" srcOrd="10" destOrd="0" presId="urn:microsoft.com/office/officeart/2005/8/layout/gear1"/>
    <dgm:cxn modelId="{361F0B6B-1C65-4EB7-8786-5175154EB2F9}" type="presParOf" srcId="{C4CBC2A8-3F20-46E2-B300-04F848714ED7}" destId="{848CDAA0-AB69-4AB1-BCFB-5C5FB0649681}" srcOrd="11" destOrd="0" presId="urn:microsoft.com/office/officeart/2005/8/layout/gear1"/>
    <dgm:cxn modelId="{59859E9D-C5C4-4868-BDF6-2668583C4B7E}" type="presParOf" srcId="{C4CBC2A8-3F20-46E2-B300-04F848714ED7}" destId="{670EC8C8-1535-465C-98C9-9BA0441BABD2}" srcOrd="12" destOrd="0" presId="urn:microsoft.com/office/officeart/2005/8/layout/gear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C08B78-5FC6-4A4A-9FCE-61AC3AD64037}"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fr-BE"/>
        </a:p>
      </dgm:t>
    </dgm:pt>
    <dgm:pt modelId="{7C16555F-3201-4861-AE86-5CD91816DE66}">
      <dgm:prSet custT="1"/>
      <dgm:spPr/>
      <dgm:t>
        <a:bodyPr/>
        <a:lstStyle/>
        <a:p>
          <a:r>
            <a:rPr lang="fr-BE" sz="2000" i="0" dirty="0" smtClean="0">
              <a:solidFill>
                <a:srgbClr val="00B0F0"/>
              </a:solidFill>
              <a:latin typeface="Times New Roman" pitchFamily="18" charset="0"/>
              <a:cs typeface="Times New Roman" pitchFamily="18" charset="0"/>
            </a:rPr>
            <a:t>C) Collecte </a:t>
          </a:r>
          <a:r>
            <a:rPr lang="fr-BE" sz="2000" i="0" dirty="0">
              <a:solidFill>
                <a:srgbClr val="00B0F0"/>
              </a:solidFill>
              <a:latin typeface="Times New Roman" pitchFamily="18" charset="0"/>
              <a:cs typeface="Times New Roman" pitchFamily="18" charset="0"/>
            </a:rPr>
            <a:t>= </a:t>
          </a:r>
          <a:r>
            <a:rPr lang="fr-BE" sz="2000" i="0" dirty="0" smtClean="0">
              <a:solidFill>
                <a:srgbClr val="00B0F0"/>
              </a:solidFill>
              <a:latin typeface="Times New Roman" pitchFamily="18" charset="0"/>
              <a:cs typeface="Times New Roman" pitchFamily="18" charset="0"/>
            </a:rPr>
            <a:t>entretiens</a:t>
          </a:r>
        </a:p>
        <a:p>
          <a:r>
            <a:rPr lang="fr-BE" sz="2000" i="0" dirty="0" smtClean="0">
              <a:solidFill>
                <a:srgbClr val="00B0F0"/>
              </a:solidFill>
              <a:latin typeface="Times New Roman" pitchFamily="18" charset="0"/>
              <a:cs typeface="Times New Roman" pitchFamily="18" charset="0"/>
            </a:rPr>
            <a:t>(C + D)</a:t>
          </a:r>
          <a:endParaRPr lang="fr-BE" sz="2000" i="0" dirty="0">
            <a:solidFill>
              <a:srgbClr val="00B0F0"/>
            </a:solidFill>
            <a:latin typeface="Times New Roman" pitchFamily="18" charset="0"/>
            <a:cs typeface="Times New Roman" pitchFamily="18" charset="0"/>
          </a:endParaRPr>
        </a:p>
      </dgm:t>
    </dgm:pt>
    <dgm:pt modelId="{01046918-5178-428C-944F-0B07556EA265}" type="parTrans" cxnId="{43DB5F58-0506-4655-A002-4AA23F3B0585}">
      <dgm:prSet/>
      <dgm:spPr/>
      <dgm:t>
        <a:bodyPr/>
        <a:lstStyle/>
        <a:p>
          <a:endParaRPr lang="fr-BE"/>
        </a:p>
      </dgm:t>
    </dgm:pt>
    <dgm:pt modelId="{09E8906D-4E67-4AD5-A626-0FF0084730ED}" type="sibTrans" cxnId="{43DB5F58-0506-4655-A002-4AA23F3B0585}">
      <dgm:prSet/>
      <dgm:spPr>
        <a:solidFill>
          <a:srgbClr val="00B0F0"/>
        </a:solidFill>
      </dgm:spPr>
      <dgm:t>
        <a:bodyPr/>
        <a:lstStyle/>
        <a:p>
          <a:endParaRPr lang="fr-BE"/>
        </a:p>
      </dgm:t>
    </dgm:pt>
    <dgm:pt modelId="{754849C9-620F-4D1A-88ED-25B477E48764}">
      <dgm:prSet custT="1"/>
      <dgm:spPr/>
      <dgm:t>
        <a:bodyPr/>
        <a:lstStyle/>
        <a:p>
          <a:r>
            <a:rPr lang="fr-BE" sz="2000" i="0" dirty="0" smtClean="0">
              <a:solidFill>
                <a:srgbClr val="FF3399"/>
              </a:solidFill>
              <a:latin typeface="Times New Roman" pitchFamily="18" charset="0"/>
              <a:cs typeface="Times New Roman" pitchFamily="18" charset="0"/>
            </a:rPr>
            <a:t>E) Comparaison </a:t>
          </a:r>
          <a:r>
            <a:rPr lang="fr-BE" sz="2000" i="0" dirty="0">
              <a:solidFill>
                <a:srgbClr val="FF3399"/>
              </a:solidFill>
              <a:latin typeface="Times New Roman" pitchFamily="18" charset="0"/>
              <a:cs typeface="Times New Roman" pitchFamily="18" charset="0"/>
            </a:rPr>
            <a:t>et intégration de </a:t>
          </a:r>
          <a:r>
            <a:rPr lang="fr-BE" sz="2000" b="0" i="0" dirty="0">
              <a:solidFill>
                <a:srgbClr val="FF3399"/>
              </a:solidFill>
              <a:latin typeface="Times New Roman" pitchFamily="18" charset="0"/>
              <a:cs typeface="Times New Roman" pitchFamily="18" charset="0"/>
            </a:rPr>
            <a:t>théories </a:t>
          </a:r>
          <a:r>
            <a:rPr lang="fr-BE" sz="2000" b="0" i="0" dirty="0" smtClean="0">
              <a:solidFill>
                <a:srgbClr val="FF3399"/>
              </a:solidFill>
              <a:latin typeface="Times New Roman" pitchFamily="18" charset="0"/>
              <a:cs typeface="Times New Roman" pitchFamily="18" charset="0"/>
            </a:rPr>
            <a:t> </a:t>
          </a:r>
          <a:r>
            <a:rPr lang="fr-BE" sz="2000" b="0" i="0" dirty="0" err="1">
              <a:solidFill>
                <a:srgbClr val="FF3399"/>
              </a:solidFill>
              <a:latin typeface="Times New Roman" pitchFamily="18" charset="0"/>
              <a:cs typeface="Times New Roman" pitchFamily="18" charset="0"/>
            </a:rPr>
            <a:t>pré-existantes</a:t>
          </a:r>
          <a:r>
            <a:rPr lang="fr-BE" sz="2000" b="0" i="0" dirty="0">
              <a:solidFill>
                <a:srgbClr val="FF3399"/>
              </a:solidFill>
              <a:latin typeface="Times New Roman" pitchFamily="18" charset="0"/>
              <a:cs typeface="Times New Roman" pitchFamily="18" charset="0"/>
            </a:rPr>
            <a:t> </a:t>
          </a:r>
        </a:p>
      </dgm:t>
    </dgm:pt>
    <dgm:pt modelId="{06312B6D-06C0-47A2-AF4A-03BA85225BF0}" type="parTrans" cxnId="{9B95787D-38F5-42F7-B737-3D194E73A8BF}">
      <dgm:prSet/>
      <dgm:spPr/>
      <dgm:t>
        <a:bodyPr/>
        <a:lstStyle/>
        <a:p>
          <a:endParaRPr lang="fr-BE"/>
        </a:p>
      </dgm:t>
    </dgm:pt>
    <dgm:pt modelId="{30F25CA1-7A0A-4386-A312-8BBBD9ABA234}" type="sibTrans" cxnId="{9B95787D-38F5-42F7-B737-3D194E73A8BF}">
      <dgm:prSet/>
      <dgm:spPr>
        <a:solidFill>
          <a:srgbClr val="FF3399"/>
        </a:solidFill>
      </dgm:spPr>
      <dgm:t>
        <a:bodyPr/>
        <a:lstStyle/>
        <a:p>
          <a:endParaRPr lang="fr-BE"/>
        </a:p>
      </dgm:t>
    </dgm:pt>
    <dgm:pt modelId="{71BC97C4-E107-4D86-9CD0-6CD85BC77571}">
      <dgm:prSet custT="1"/>
      <dgm:spPr/>
      <dgm:t>
        <a:bodyPr/>
        <a:lstStyle/>
        <a:p>
          <a:r>
            <a:rPr lang="fr-BE" sz="2000" i="0" dirty="0" smtClean="0">
              <a:solidFill>
                <a:srgbClr val="FF00FF"/>
              </a:solidFill>
              <a:latin typeface="Times New Roman" pitchFamily="18" charset="0"/>
              <a:cs typeface="Times New Roman" pitchFamily="18" charset="0"/>
            </a:rPr>
            <a:t>F) Modélisation </a:t>
          </a:r>
          <a:endParaRPr lang="fr-BE" sz="2000" i="0" dirty="0">
            <a:solidFill>
              <a:srgbClr val="FF00FF"/>
            </a:solidFill>
            <a:latin typeface="Times New Roman" pitchFamily="18" charset="0"/>
            <a:cs typeface="Times New Roman" pitchFamily="18" charset="0"/>
          </a:endParaRPr>
        </a:p>
      </dgm:t>
    </dgm:pt>
    <dgm:pt modelId="{6CD99DA2-E05A-490B-AA66-DEE229F5633B}" type="parTrans" cxnId="{E155230B-DF19-4CB1-89DC-7D814CE17DCB}">
      <dgm:prSet/>
      <dgm:spPr/>
      <dgm:t>
        <a:bodyPr/>
        <a:lstStyle/>
        <a:p>
          <a:endParaRPr lang="fr-BE"/>
        </a:p>
      </dgm:t>
    </dgm:pt>
    <dgm:pt modelId="{FCFA4FD8-618D-4B1C-84BD-3447B5F4738D}" type="sibTrans" cxnId="{E155230B-DF19-4CB1-89DC-7D814CE17DCB}">
      <dgm:prSet/>
      <dgm:spPr>
        <a:solidFill>
          <a:srgbClr val="FF00FF"/>
        </a:solidFill>
      </dgm:spPr>
      <dgm:t>
        <a:bodyPr/>
        <a:lstStyle/>
        <a:p>
          <a:endParaRPr lang="fr-BE"/>
        </a:p>
      </dgm:t>
    </dgm:pt>
    <dgm:pt modelId="{A557F1D4-BA9B-4A9E-A2DE-F1EE84A36AE3}">
      <dgm:prSet custT="1"/>
      <dgm:spPr/>
      <dgm:t>
        <a:bodyPr/>
        <a:lstStyle/>
        <a:p>
          <a:r>
            <a:rPr lang="fr-BE" sz="2000" i="0" dirty="0" smtClean="0">
              <a:solidFill>
                <a:srgbClr val="00B0F0"/>
              </a:solidFill>
              <a:latin typeface="Times New Roman" pitchFamily="18" charset="0"/>
              <a:cs typeface="Times New Roman" pitchFamily="18" charset="0"/>
            </a:rPr>
            <a:t>A) Collecte = </a:t>
          </a:r>
          <a:r>
            <a:rPr lang="fr-BE" sz="2000" i="0" dirty="0">
              <a:solidFill>
                <a:srgbClr val="00B0F0"/>
              </a:solidFill>
              <a:latin typeface="Times New Roman" pitchFamily="18" charset="0"/>
              <a:cs typeface="Times New Roman" pitchFamily="18" charset="0"/>
            </a:rPr>
            <a:t>entretiens </a:t>
          </a:r>
          <a:r>
            <a:rPr lang="fr-BE" sz="2000" i="0" dirty="0" smtClean="0">
              <a:solidFill>
                <a:srgbClr val="00B0F0"/>
              </a:solidFill>
              <a:latin typeface="Times New Roman" pitchFamily="18" charset="0"/>
              <a:cs typeface="Times New Roman" pitchFamily="18" charset="0"/>
            </a:rPr>
            <a:t>     (</a:t>
          </a:r>
          <a:r>
            <a:rPr lang="fr-BE" sz="2000" i="0" dirty="0">
              <a:solidFill>
                <a:srgbClr val="00B0F0"/>
              </a:solidFill>
              <a:latin typeface="Times New Roman" pitchFamily="18" charset="0"/>
              <a:cs typeface="Times New Roman" pitchFamily="18" charset="0"/>
            </a:rPr>
            <a:t>A </a:t>
          </a:r>
          <a:r>
            <a:rPr lang="fr-BE" sz="2000" i="0" dirty="0" smtClean="0">
              <a:solidFill>
                <a:srgbClr val="00B0F0"/>
              </a:solidFill>
              <a:latin typeface="Times New Roman" pitchFamily="18" charset="0"/>
              <a:cs typeface="Times New Roman" pitchFamily="18" charset="0"/>
            </a:rPr>
            <a:t>+ </a:t>
          </a:r>
          <a:r>
            <a:rPr lang="fr-BE" sz="2000" i="0" dirty="0">
              <a:solidFill>
                <a:srgbClr val="00B0F0"/>
              </a:solidFill>
              <a:latin typeface="Times New Roman" pitchFamily="18" charset="0"/>
              <a:cs typeface="Times New Roman" pitchFamily="18" charset="0"/>
            </a:rPr>
            <a:t>B) </a:t>
          </a:r>
          <a:r>
            <a:rPr lang="fr-BE" sz="2000" i="0" dirty="0" smtClean="0">
              <a:solidFill>
                <a:srgbClr val="00B0F0"/>
              </a:solidFill>
              <a:latin typeface="Times New Roman" pitchFamily="18" charset="0"/>
              <a:cs typeface="Times New Roman" pitchFamily="18" charset="0"/>
            </a:rPr>
            <a:t> </a:t>
          </a:r>
          <a:endParaRPr lang="fr-BE" sz="2000" i="0" dirty="0">
            <a:solidFill>
              <a:srgbClr val="00B0F0"/>
            </a:solidFill>
            <a:latin typeface="Times New Roman" pitchFamily="18" charset="0"/>
            <a:cs typeface="Times New Roman" pitchFamily="18" charset="0"/>
          </a:endParaRPr>
        </a:p>
      </dgm:t>
    </dgm:pt>
    <dgm:pt modelId="{5F169C40-30A2-4686-B8AF-955372FD2D6F}" type="parTrans" cxnId="{29E9CA70-6766-4D67-B861-FF29A9610DD1}">
      <dgm:prSet/>
      <dgm:spPr/>
      <dgm:t>
        <a:bodyPr/>
        <a:lstStyle/>
        <a:p>
          <a:endParaRPr lang="fr-BE"/>
        </a:p>
      </dgm:t>
    </dgm:pt>
    <dgm:pt modelId="{5D243338-4043-4F55-9213-DDEF4F455D16}" type="sibTrans" cxnId="{29E9CA70-6766-4D67-B861-FF29A9610DD1}">
      <dgm:prSet/>
      <dgm:spPr>
        <a:solidFill>
          <a:srgbClr val="00B0F0"/>
        </a:solidFill>
      </dgm:spPr>
      <dgm:t>
        <a:bodyPr/>
        <a:lstStyle/>
        <a:p>
          <a:endParaRPr lang="fr-BE"/>
        </a:p>
      </dgm:t>
    </dgm:pt>
    <dgm:pt modelId="{28F95AC9-CA7F-4727-AED6-70C2DEC78002}">
      <dgm:prSet custT="1"/>
      <dgm:spPr/>
      <dgm:t>
        <a:bodyPr/>
        <a:lstStyle/>
        <a:p>
          <a:r>
            <a:rPr lang="fr-BE" sz="2000" i="0" dirty="0" smtClean="0">
              <a:solidFill>
                <a:srgbClr val="99FF99"/>
              </a:solidFill>
              <a:latin typeface="Times New Roman" pitchFamily="18" charset="0"/>
              <a:cs typeface="Times New Roman" pitchFamily="18" charset="0"/>
            </a:rPr>
            <a:t>B) Analyse pour </a:t>
          </a:r>
          <a:r>
            <a:rPr lang="fr-BE" sz="2000" i="0" dirty="0">
              <a:solidFill>
                <a:srgbClr val="99FF99"/>
              </a:solidFill>
              <a:latin typeface="Times New Roman" pitchFamily="18" charset="0"/>
              <a:cs typeface="Times New Roman" pitchFamily="18" charset="0"/>
            </a:rPr>
            <a:t>l'émergence de propriétés  </a:t>
          </a:r>
          <a:r>
            <a:rPr lang="fr-BE" sz="2000" i="0" dirty="0" smtClean="0">
              <a:solidFill>
                <a:srgbClr val="99FF99"/>
              </a:solidFill>
              <a:latin typeface="Times New Roman" pitchFamily="18" charset="0"/>
              <a:cs typeface="Times New Roman" pitchFamily="18" charset="0"/>
            </a:rPr>
            <a:t>et  </a:t>
          </a:r>
          <a:r>
            <a:rPr lang="fr-BE" sz="2000" i="0" dirty="0">
              <a:solidFill>
                <a:srgbClr val="99FF99"/>
              </a:solidFill>
              <a:latin typeface="Times New Roman" pitchFamily="18" charset="0"/>
              <a:cs typeface="Times New Roman" pitchFamily="18" charset="0"/>
            </a:rPr>
            <a:t>de </a:t>
          </a:r>
          <a:r>
            <a:rPr lang="fr-BE" sz="2000" i="0" dirty="0" smtClean="0">
              <a:solidFill>
                <a:srgbClr val="99FF99"/>
              </a:solidFill>
              <a:latin typeface="Times New Roman" pitchFamily="18" charset="0"/>
              <a:cs typeface="Times New Roman" pitchFamily="18" charset="0"/>
            </a:rPr>
            <a:t>catégories</a:t>
          </a:r>
          <a:endParaRPr lang="fr-BE" sz="2000" i="0" dirty="0">
            <a:solidFill>
              <a:srgbClr val="99FF99"/>
            </a:solidFill>
            <a:latin typeface="Times New Roman" pitchFamily="18" charset="0"/>
            <a:cs typeface="Times New Roman" pitchFamily="18" charset="0"/>
          </a:endParaRPr>
        </a:p>
      </dgm:t>
    </dgm:pt>
    <dgm:pt modelId="{404043CB-B255-495C-8F0D-06F20D4F7460}" type="parTrans" cxnId="{D0F3A957-56F5-4747-9314-1497310DC67C}">
      <dgm:prSet/>
      <dgm:spPr/>
      <dgm:t>
        <a:bodyPr/>
        <a:lstStyle/>
        <a:p>
          <a:endParaRPr lang="fr-BE"/>
        </a:p>
      </dgm:t>
    </dgm:pt>
    <dgm:pt modelId="{0DB0409D-ECEA-4BDE-964E-18806BE90568}" type="sibTrans" cxnId="{D0F3A957-56F5-4747-9314-1497310DC67C}">
      <dgm:prSet/>
      <dgm:spPr>
        <a:solidFill>
          <a:schemeClr val="accent4">
            <a:lumMod val="75000"/>
          </a:schemeClr>
        </a:solidFill>
      </dgm:spPr>
      <dgm:t>
        <a:bodyPr/>
        <a:lstStyle/>
        <a:p>
          <a:endParaRPr lang="fr-BE"/>
        </a:p>
      </dgm:t>
    </dgm:pt>
    <dgm:pt modelId="{B4DED31D-D0B9-4D30-8A09-C69A94BA2221}">
      <dgm:prSet custT="1"/>
      <dgm:spPr/>
      <dgm:t>
        <a:bodyPr/>
        <a:lstStyle/>
        <a:p>
          <a:r>
            <a:rPr lang="fr-BE" sz="2000" i="0" dirty="0" smtClean="0">
              <a:solidFill>
                <a:srgbClr val="99FF99"/>
              </a:solidFill>
              <a:latin typeface="Times New Roman" pitchFamily="18" charset="0"/>
              <a:cs typeface="Times New Roman" pitchFamily="18" charset="0"/>
            </a:rPr>
            <a:t>D) Analyse des données,  </a:t>
          </a:r>
          <a:r>
            <a:rPr lang="fr-BE" sz="2000" i="0" dirty="0">
              <a:solidFill>
                <a:srgbClr val="99FF99"/>
              </a:solidFill>
              <a:latin typeface="Times New Roman" pitchFamily="18" charset="0"/>
              <a:cs typeface="Times New Roman" pitchFamily="18" charset="0"/>
            </a:rPr>
            <a:t>ajustement des catégories</a:t>
          </a:r>
        </a:p>
      </dgm:t>
    </dgm:pt>
    <dgm:pt modelId="{CC8B8BE9-B7BA-400F-B89D-ABBB6E8F39B4}" type="parTrans" cxnId="{C13CB9B7-67FA-4590-A9EE-A251A3DE536C}">
      <dgm:prSet/>
      <dgm:spPr/>
      <dgm:t>
        <a:bodyPr/>
        <a:lstStyle/>
        <a:p>
          <a:endParaRPr lang="fr-BE"/>
        </a:p>
      </dgm:t>
    </dgm:pt>
    <dgm:pt modelId="{7677D485-2B5E-496B-BD76-FB6EEB6A958A}" type="sibTrans" cxnId="{C13CB9B7-67FA-4590-A9EE-A251A3DE536C}">
      <dgm:prSet/>
      <dgm:spPr>
        <a:solidFill>
          <a:schemeClr val="accent4">
            <a:lumMod val="75000"/>
          </a:schemeClr>
        </a:solidFill>
      </dgm:spPr>
      <dgm:t>
        <a:bodyPr/>
        <a:lstStyle/>
        <a:p>
          <a:endParaRPr lang="fr-BE"/>
        </a:p>
      </dgm:t>
    </dgm:pt>
    <dgm:pt modelId="{0498DCC8-9291-4203-A13B-CA511999FD04}" type="pres">
      <dgm:prSet presAssocID="{BEC08B78-5FC6-4A4A-9FCE-61AC3AD64037}" presName="cycle" presStyleCnt="0">
        <dgm:presLayoutVars>
          <dgm:dir/>
          <dgm:resizeHandles val="exact"/>
        </dgm:presLayoutVars>
      </dgm:prSet>
      <dgm:spPr/>
      <dgm:t>
        <a:bodyPr/>
        <a:lstStyle/>
        <a:p>
          <a:endParaRPr lang="fr-BE"/>
        </a:p>
      </dgm:t>
    </dgm:pt>
    <dgm:pt modelId="{FFBF7CD2-2AFB-41B6-A374-1D678B5A3AA7}" type="pres">
      <dgm:prSet presAssocID="{28F95AC9-CA7F-4727-AED6-70C2DEC78002}" presName="dummy" presStyleCnt="0"/>
      <dgm:spPr/>
      <dgm:t>
        <a:bodyPr/>
        <a:lstStyle/>
        <a:p>
          <a:endParaRPr lang="fr-BE"/>
        </a:p>
      </dgm:t>
    </dgm:pt>
    <dgm:pt modelId="{D4DC7888-5A8B-4F9B-B895-C6C6DA746927}" type="pres">
      <dgm:prSet presAssocID="{28F95AC9-CA7F-4727-AED6-70C2DEC78002}" presName="node" presStyleLbl="revTx" presStyleIdx="0" presStyleCnt="6" custScaleX="138720" custScaleY="86647" custRadScaleRad="103244" custRadScaleInc="23704">
        <dgm:presLayoutVars>
          <dgm:bulletEnabled val="1"/>
        </dgm:presLayoutVars>
      </dgm:prSet>
      <dgm:spPr/>
      <dgm:t>
        <a:bodyPr/>
        <a:lstStyle/>
        <a:p>
          <a:endParaRPr lang="fr-BE"/>
        </a:p>
      </dgm:t>
    </dgm:pt>
    <dgm:pt modelId="{6FEA238A-360B-4FEA-BC2D-261D7CDC7565}" type="pres">
      <dgm:prSet presAssocID="{0DB0409D-ECEA-4BDE-964E-18806BE90568}" presName="sibTrans" presStyleLbl="node1" presStyleIdx="0" presStyleCnt="6"/>
      <dgm:spPr/>
      <dgm:t>
        <a:bodyPr/>
        <a:lstStyle/>
        <a:p>
          <a:endParaRPr lang="fr-BE"/>
        </a:p>
      </dgm:t>
    </dgm:pt>
    <dgm:pt modelId="{54371366-F9B8-4399-B3D1-9F56AAC1581F}" type="pres">
      <dgm:prSet presAssocID="{7C16555F-3201-4861-AE86-5CD91816DE66}" presName="dummy" presStyleCnt="0"/>
      <dgm:spPr/>
      <dgm:t>
        <a:bodyPr/>
        <a:lstStyle/>
        <a:p>
          <a:endParaRPr lang="fr-BE"/>
        </a:p>
      </dgm:t>
    </dgm:pt>
    <dgm:pt modelId="{6BC57316-BCE6-4E48-85AE-66427C9FDCBD}" type="pres">
      <dgm:prSet presAssocID="{7C16555F-3201-4861-AE86-5CD91816DE66}" presName="node" presStyleLbl="revTx" presStyleIdx="1" presStyleCnt="6" custScaleX="220794" custScaleY="77809">
        <dgm:presLayoutVars>
          <dgm:bulletEnabled val="1"/>
        </dgm:presLayoutVars>
      </dgm:prSet>
      <dgm:spPr/>
      <dgm:t>
        <a:bodyPr/>
        <a:lstStyle/>
        <a:p>
          <a:endParaRPr lang="fr-BE"/>
        </a:p>
      </dgm:t>
    </dgm:pt>
    <dgm:pt modelId="{25E9DDFD-61A1-4B6D-9F20-41FEFFB855BF}" type="pres">
      <dgm:prSet presAssocID="{09E8906D-4E67-4AD5-A626-0FF0084730ED}" presName="sibTrans" presStyleLbl="node1" presStyleIdx="1" presStyleCnt="6"/>
      <dgm:spPr/>
      <dgm:t>
        <a:bodyPr/>
        <a:lstStyle/>
        <a:p>
          <a:endParaRPr lang="fr-BE"/>
        </a:p>
      </dgm:t>
    </dgm:pt>
    <dgm:pt modelId="{AB4D6A83-3D56-431D-BE72-F95862F22BA0}" type="pres">
      <dgm:prSet presAssocID="{B4DED31D-D0B9-4D30-8A09-C69A94BA2221}" presName="dummy" presStyleCnt="0"/>
      <dgm:spPr/>
      <dgm:t>
        <a:bodyPr/>
        <a:lstStyle/>
        <a:p>
          <a:endParaRPr lang="fr-BE"/>
        </a:p>
      </dgm:t>
    </dgm:pt>
    <dgm:pt modelId="{A6D9CA72-8B64-4BAB-81B2-35E8C96BDCB3}" type="pres">
      <dgm:prSet presAssocID="{B4DED31D-D0B9-4D30-8A09-C69A94BA2221}" presName="node" presStyleLbl="revTx" presStyleIdx="2" presStyleCnt="6" custScaleX="96024" custScaleY="163493" custRadScaleRad="97788" custRadScaleInc="-17479">
        <dgm:presLayoutVars>
          <dgm:bulletEnabled val="1"/>
        </dgm:presLayoutVars>
      </dgm:prSet>
      <dgm:spPr/>
      <dgm:t>
        <a:bodyPr/>
        <a:lstStyle/>
        <a:p>
          <a:endParaRPr lang="fr-BE"/>
        </a:p>
      </dgm:t>
    </dgm:pt>
    <dgm:pt modelId="{65B445BA-81A8-4F24-A2B4-9BCD2AF58D94}" type="pres">
      <dgm:prSet presAssocID="{7677D485-2B5E-496B-BD76-FB6EEB6A958A}" presName="sibTrans" presStyleLbl="node1" presStyleIdx="2" presStyleCnt="6" custLinFactNeighborX="-1892" custLinFactNeighborY="-1292"/>
      <dgm:spPr/>
      <dgm:t>
        <a:bodyPr/>
        <a:lstStyle/>
        <a:p>
          <a:endParaRPr lang="fr-BE"/>
        </a:p>
      </dgm:t>
    </dgm:pt>
    <dgm:pt modelId="{573AE152-6423-4E32-BD42-F34B95CE204A}" type="pres">
      <dgm:prSet presAssocID="{754849C9-620F-4D1A-88ED-25B477E48764}" presName="dummy" presStyleCnt="0"/>
      <dgm:spPr/>
      <dgm:t>
        <a:bodyPr/>
        <a:lstStyle/>
        <a:p>
          <a:endParaRPr lang="fr-BE"/>
        </a:p>
      </dgm:t>
    </dgm:pt>
    <dgm:pt modelId="{50E5EE72-EEAE-4713-90C4-AF72C8531245}" type="pres">
      <dgm:prSet presAssocID="{754849C9-620F-4D1A-88ED-25B477E48764}" presName="node" presStyleLbl="revTx" presStyleIdx="3" presStyleCnt="6" custScaleX="149855" custScaleY="101653" custRadScaleRad="101009" custRadScaleInc="27686">
        <dgm:presLayoutVars>
          <dgm:bulletEnabled val="1"/>
        </dgm:presLayoutVars>
      </dgm:prSet>
      <dgm:spPr/>
      <dgm:t>
        <a:bodyPr/>
        <a:lstStyle/>
        <a:p>
          <a:endParaRPr lang="fr-BE"/>
        </a:p>
      </dgm:t>
    </dgm:pt>
    <dgm:pt modelId="{C3710C2B-E237-4B34-A7FB-F7D83DECBCB9}" type="pres">
      <dgm:prSet presAssocID="{30F25CA1-7A0A-4386-A312-8BBBD9ABA234}" presName="sibTrans" presStyleLbl="node1" presStyleIdx="3" presStyleCnt="6" custAng="21223367" custLinFactNeighborX="-2305" custLinFactNeighborY="-4866"/>
      <dgm:spPr/>
      <dgm:t>
        <a:bodyPr/>
        <a:lstStyle/>
        <a:p>
          <a:endParaRPr lang="fr-BE"/>
        </a:p>
      </dgm:t>
    </dgm:pt>
    <dgm:pt modelId="{8FBB1A46-666E-4FB3-B5A0-E383CDCFAA5E}" type="pres">
      <dgm:prSet presAssocID="{71BC97C4-E107-4D86-9CD0-6CD85BC77571}" presName="dummy" presStyleCnt="0"/>
      <dgm:spPr/>
      <dgm:t>
        <a:bodyPr/>
        <a:lstStyle/>
        <a:p>
          <a:endParaRPr lang="fr-BE"/>
        </a:p>
      </dgm:t>
    </dgm:pt>
    <dgm:pt modelId="{C97001E1-7700-4341-BCC2-39953130AF7E}" type="pres">
      <dgm:prSet presAssocID="{71BC97C4-E107-4D86-9CD0-6CD85BC77571}" presName="node" presStyleLbl="revTx" presStyleIdx="4" presStyleCnt="6" custScaleX="173795" custScaleY="72164" custRadScaleRad="85853" custRadScaleInc="1471">
        <dgm:presLayoutVars>
          <dgm:bulletEnabled val="1"/>
        </dgm:presLayoutVars>
      </dgm:prSet>
      <dgm:spPr/>
      <dgm:t>
        <a:bodyPr/>
        <a:lstStyle/>
        <a:p>
          <a:endParaRPr lang="fr-BE"/>
        </a:p>
      </dgm:t>
    </dgm:pt>
    <dgm:pt modelId="{A93C0710-82E6-417D-8913-D7685BC617D9}" type="pres">
      <dgm:prSet presAssocID="{FCFA4FD8-618D-4B1C-84BD-3447B5F4738D}" presName="sibTrans" presStyleLbl="node1" presStyleIdx="4" presStyleCnt="6" custAng="855710" custLinFactNeighborX="-1298" custLinFactNeighborY="9061"/>
      <dgm:spPr/>
      <dgm:t>
        <a:bodyPr/>
        <a:lstStyle/>
        <a:p>
          <a:endParaRPr lang="fr-BE"/>
        </a:p>
      </dgm:t>
    </dgm:pt>
    <dgm:pt modelId="{6FC6E74A-2781-4AE8-9147-D3E224DD16D8}" type="pres">
      <dgm:prSet presAssocID="{A557F1D4-BA9B-4A9E-A2DE-F1EE84A36AE3}" presName="dummy" presStyleCnt="0"/>
      <dgm:spPr/>
      <dgm:t>
        <a:bodyPr/>
        <a:lstStyle/>
        <a:p>
          <a:endParaRPr lang="fr-BE"/>
        </a:p>
      </dgm:t>
    </dgm:pt>
    <dgm:pt modelId="{9F2A70AF-892C-4FD3-A70B-61B32884CEEB}" type="pres">
      <dgm:prSet presAssocID="{A557F1D4-BA9B-4A9E-A2DE-F1EE84A36AE3}" presName="node" presStyleLbl="revTx" presStyleIdx="5" presStyleCnt="6" custScaleX="117002">
        <dgm:presLayoutVars>
          <dgm:bulletEnabled val="1"/>
        </dgm:presLayoutVars>
      </dgm:prSet>
      <dgm:spPr/>
      <dgm:t>
        <a:bodyPr/>
        <a:lstStyle/>
        <a:p>
          <a:endParaRPr lang="fr-BE"/>
        </a:p>
      </dgm:t>
    </dgm:pt>
    <dgm:pt modelId="{003D91CB-979A-4761-9325-5E2B25382398}" type="pres">
      <dgm:prSet presAssocID="{5D243338-4043-4F55-9213-DDEF4F455D16}" presName="sibTrans" presStyleLbl="node1" presStyleIdx="5" presStyleCnt="6" custLinFactNeighborX="1259" custLinFactNeighborY="2731"/>
      <dgm:spPr/>
      <dgm:t>
        <a:bodyPr/>
        <a:lstStyle/>
        <a:p>
          <a:endParaRPr lang="fr-BE"/>
        </a:p>
      </dgm:t>
    </dgm:pt>
  </dgm:ptLst>
  <dgm:cxnLst>
    <dgm:cxn modelId="{CEED7100-E2DD-4135-983B-F37D008E0EE4}" type="presOf" srcId="{7677D485-2B5E-496B-BD76-FB6EEB6A958A}" destId="{65B445BA-81A8-4F24-A2B4-9BCD2AF58D94}" srcOrd="0" destOrd="0" presId="urn:microsoft.com/office/officeart/2005/8/layout/cycle1"/>
    <dgm:cxn modelId="{E221A76D-99A9-48AC-BD8B-F8FC41EB912C}" type="presOf" srcId="{FCFA4FD8-618D-4B1C-84BD-3447B5F4738D}" destId="{A93C0710-82E6-417D-8913-D7685BC617D9}" srcOrd="0" destOrd="0" presId="urn:microsoft.com/office/officeart/2005/8/layout/cycle1"/>
    <dgm:cxn modelId="{71A947B8-7F26-4988-9B8D-57975BD528D1}" type="presOf" srcId="{71BC97C4-E107-4D86-9CD0-6CD85BC77571}" destId="{C97001E1-7700-4341-BCC2-39953130AF7E}" srcOrd="0" destOrd="0" presId="urn:microsoft.com/office/officeart/2005/8/layout/cycle1"/>
    <dgm:cxn modelId="{21520FBE-028E-4BF2-919A-ABAF5722D83C}" type="presOf" srcId="{28F95AC9-CA7F-4727-AED6-70C2DEC78002}" destId="{D4DC7888-5A8B-4F9B-B895-C6C6DA746927}" srcOrd="0" destOrd="0" presId="urn:microsoft.com/office/officeart/2005/8/layout/cycle1"/>
    <dgm:cxn modelId="{D0F3A957-56F5-4747-9314-1497310DC67C}" srcId="{BEC08B78-5FC6-4A4A-9FCE-61AC3AD64037}" destId="{28F95AC9-CA7F-4727-AED6-70C2DEC78002}" srcOrd="0" destOrd="0" parTransId="{404043CB-B255-495C-8F0D-06F20D4F7460}" sibTransId="{0DB0409D-ECEA-4BDE-964E-18806BE90568}"/>
    <dgm:cxn modelId="{9B95787D-38F5-42F7-B737-3D194E73A8BF}" srcId="{BEC08B78-5FC6-4A4A-9FCE-61AC3AD64037}" destId="{754849C9-620F-4D1A-88ED-25B477E48764}" srcOrd="3" destOrd="0" parTransId="{06312B6D-06C0-47A2-AF4A-03BA85225BF0}" sibTransId="{30F25CA1-7A0A-4386-A312-8BBBD9ABA234}"/>
    <dgm:cxn modelId="{5E5E584A-BC59-48AF-9FA3-97F49E656F33}" type="presOf" srcId="{754849C9-620F-4D1A-88ED-25B477E48764}" destId="{50E5EE72-EEAE-4713-90C4-AF72C8531245}" srcOrd="0" destOrd="0" presId="urn:microsoft.com/office/officeart/2005/8/layout/cycle1"/>
    <dgm:cxn modelId="{C13CB9B7-67FA-4590-A9EE-A251A3DE536C}" srcId="{BEC08B78-5FC6-4A4A-9FCE-61AC3AD64037}" destId="{B4DED31D-D0B9-4D30-8A09-C69A94BA2221}" srcOrd="2" destOrd="0" parTransId="{CC8B8BE9-B7BA-400F-B89D-ABBB6E8F39B4}" sibTransId="{7677D485-2B5E-496B-BD76-FB6EEB6A958A}"/>
    <dgm:cxn modelId="{D5736314-2350-4860-84E0-1DE9F0DA2485}" type="presOf" srcId="{7C16555F-3201-4861-AE86-5CD91816DE66}" destId="{6BC57316-BCE6-4E48-85AE-66427C9FDCBD}" srcOrd="0" destOrd="0" presId="urn:microsoft.com/office/officeart/2005/8/layout/cycle1"/>
    <dgm:cxn modelId="{29E9CA70-6766-4D67-B861-FF29A9610DD1}" srcId="{BEC08B78-5FC6-4A4A-9FCE-61AC3AD64037}" destId="{A557F1D4-BA9B-4A9E-A2DE-F1EE84A36AE3}" srcOrd="5" destOrd="0" parTransId="{5F169C40-30A2-4686-B8AF-955372FD2D6F}" sibTransId="{5D243338-4043-4F55-9213-DDEF4F455D16}"/>
    <dgm:cxn modelId="{EFBD5AA8-E3BB-4614-B1DE-66B6E607206D}" type="presOf" srcId="{0DB0409D-ECEA-4BDE-964E-18806BE90568}" destId="{6FEA238A-360B-4FEA-BC2D-261D7CDC7565}" srcOrd="0" destOrd="0" presId="urn:microsoft.com/office/officeart/2005/8/layout/cycle1"/>
    <dgm:cxn modelId="{740C37B8-7664-48A4-AA27-3393D64700E7}" type="presOf" srcId="{BEC08B78-5FC6-4A4A-9FCE-61AC3AD64037}" destId="{0498DCC8-9291-4203-A13B-CA511999FD04}" srcOrd="0" destOrd="0" presId="urn:microsoft.com/office/officeart/2005/8/layout/cycle1"/>
    <dgm:cxn modelId="{2E554E0B-B5F5-48C7-B3BE-D31D00B6FDF5}" type="presOf" srcId="{A557F1D4-BA9B-4A9E-A2DE-F1EE84A36AE3}" destId="{9F2A70AF-892C-4FD3-A70B-61B32884CEEB}" srcOrd="0" destOrd="0" presId="urn:microsoft.com/office/officeart/2005/8/layout/cycle1"/>
    <dgm:cxn modelId="{4B06B286-BD41-4C55-951F-A1ADC18E58DA}" type="presOf" srcId="{09E8906D-4E67-4AD5-A626-0FF0084730ED}" destId="{25E9DDFD-61A1-4B6D-9F20-41FEFFB855BF}" srcOrd="0" destOrd="0" presId="urn:microsoft.com/office/officeart/2005/8/layout/cycle1"/>
    <dgm:cxn modelId="{43DB5F58-0506-4655-A002-4AA23F3B0585}" srcId="{BEC08B78-5FC6-4A4A-9FCE-61AC3AD64037}" destId="{7C16555F-3201-4861-AE86-5CD91816DE66}" srcOrd="1" destOrd="0" parTransId="{01046918-5178-428C-944F-0B07556EA265}" sibTransId="{09E8906D-4E67-4AD5-A626-0FF0084730ED}"/>
    <dgm:cxn modelId="{FA5EC70D-4A2A-49CB-A860-262632690222}" type="presOf" srcId="{B4DED31D-D0B9-4D30-8A09-C69A94BA2221}" destId="{A6D9CA72-8B64-4BAB-81B2-35E8C96BDCB3}" srcOrd="0" destOrd="0" presId="urn:microsoft.com/office/officeart/2005/8/layout/cycle1"/>
    <dgm:cxn modelId="{8ABD6FF5-B61E-4EE6-BAB9-D516A1A89DD6}" type="presOf" srcId="{5D243338-4043-4F55-9213-DDEF4F455D16}" destId="{003D91CB-979A-4761-9325-5E2B25382398}" srcOrd="0" destOrd="0" presId="urn:microsoft.com/office/officeart/2005/8/layout/cycle1"/>
    <dgm:cxn modelId="{DB59A036-7254-4EC5-B1A0-9A096BC5F46A}" type="presOf" srcId="{30F25CA1-7A0A-4386-A312-8BBBD9ABA234}" destId="{C3710C2B-E237-4B34-A7FB-F7D83DECBCB9}" srcOrd="0" destOrd="0" presId="urn:microsoft.com/office/officeart/2005/8/layout/cycle1"/>
    <dgm:cxn modelId="{E155230B-DF19-4CB1-89DC-7D814CE17DCB}" srcId="{BEC08B78-5FC6-4A4A-9FCE-61AC3AD64037}" destId="{71BC97C4-E107-4D86-9CD0-6CD85BC77571}" srcOrd="4" destOrd="0" parTransId="{6CD99DA2-E05A-490B-AA66-DEE229F5633B}" sibTransId="{FCFA4FD8-618D-4B1C-84BD-3447B5F4738D}"/>
    <dgm:cxn modelId="{8B245571-F0D8-421D-98FF-218BA739CF5F}" type="presParOf" srcId="{0498DCC8-9291-4203-A13B-CA511999FD04}" destId="{FFBF7CD2-2AFB-41B6-A374-1D678B5A3AA7}" srcOrd="0" destOrd="0" presId="urn:microsoft.com/office/officeart/2005/8/layout/cycle1"/>
    <dgm:cxn modelId="{923C4F06-97CE-4B19-B9E7-84605143B2FB}" type="presParOf" srcId="{0498DCC8-9291-4203-A13B-CA511999FD04}" destId="{D4DC7888-5A8B-4F9B-B895-C6C6DA746927}" srcOrd="1" destOrd="0" presId="urn:microsoft.com/office/officeart/2005/8/layout/cycle1"/>
    <dgm:cxn modelId="{37BA10E8-A76A-484F-89CD-51558CD40D08}" type="presParOf" srcId="{0498DCC8-9291-4203-A13B-CA511999FD04}" destId="{6FEA238A-360B-4FEA-BC2D-261D7CDC7565}" srcOrd="2" destOrd="0" presId="urn:microsoft.com/office/officeart/2005/8/layout/cycle1"/>
    <dgm:cxn modelId="{83E871C6-A95B-4B9B-9809-2554E9C824C1}" type="presParOf" srcId="{0498DCC8-9291-4203-A13B-CA511999FD04}" destId="{54371366-F9B8-4399-B3D1-9F56AAC1581F}" srcOrd="3" destOrd="0" presId="urn:microsoft.com/office/officeart/2005/8/layout/cycle1"/>
    <dgm:cxn modelId="{26967F34-34AB-483E-9BF6-38DDAFC62BAD}" type="presParOf" srcId="{0498DCC8-9291-4203-A13B-CA511999FD04}" destId="{6BC57316-BCE6-4E48-85AE-66427C9FDCBD}" srcOrd="4" destOrd="0" presId="urn:microsoft.com/office/officeart/2005/8/layout/cycle1"/>
    <dgm:cxn modelId="{448DED99-EAA1-4B36-A958-32554DFA4BA0}" type="presParOf" srcId="{0498DCC8-9291-4203-A13B-CA511999FD04}" destId="{25E9DDFD-61A1-4B6D-9F20-41FEFFB855BF}" srcOrd="5" destOrd="0" presId="urn:microsoft.com/office/officeart/2005/8/layout/cycle1"/>
    <dgm:cxn modelId="{7CF525D0-2665-4EA7-B71A-7BF0416B87F4}" type="presParOf" srcId="{0498DCC8-9291-4203-A13B-CA511999FD04}" destId="{AB4D6A83-3D56-431D-BE72-F95862F22BA0}" srcOrd="6" destOrd="0" presId="urn:microsoft.com/office/officeart/2005/8/layout/cycle1"/>
    <dgm:cxn modelId="{C1390E75-1D26-42BC-9B46-0C2D9816EFC3}" type="presParOf" srcId="{0498DCC8-9291-4203-A13B-CA511999FD04}" destId="{A6D9CA72-8B64-4BAB-81B2-35E8C96BDCB3}" srcOrd="7" destOrd="0" presId="urn:microsoft.com/office/officeart/2005/8/layout/cycle1"/>
    <dgm:cxn modelId="{8D144354-A233-4616-ABB6-5341B272D388}" type="presParOf" srcId="{0498DCC8-9291-4203-A13B-CA511999FD04}" destId="{65B445BA-81A8-4F24-A2B4-9BCD2AF58D94}" srcOrd="8" destOrd="0" presId="urn:microsoft.com/office/officeart/2005/8/layout/cycle1"/>
    <dgm:cxn modelId="{38ECBCDB-2495-4D69-8055-3A6CF854A4D3}" type="presParOf" srcId="{0498DCC8-9291-4203-A13B-CA511999FD04}" destId="{573AE152-6423-4E32-BD42-F34B95CE204A}" srcOrd="9" destOrd="0" presId="urn:microsoft.com/office/officeart/2005/8/layout/cycle1"/>
    <dgm:cxn modelId="{9BD8F301-2AD6-4A1D-8580-A87757373B2F}" type="presParOf" srcId="{0498DCC8-9291-4203-A13B-CA511999FD04}" destId="{50E5EE72-EEAE-4713-90C4-AF72C8531245}" srcOrd="10" destOrd="0" presId="urn:microsoft.com/office/officeart/2005/8/layout/cycle1"/>
    <dgm:cxn modelId="{D9F322A9-D6D6-493C-9EF4-30FA04F6264D}" type="presParOf" srcId="{0498DCC8-9291-4203-A13B-CA511999FD04}" destId="{C3710C2B-E237-4B34-A7FB-F7D83DECBCB9}" srcOrd="11" destOrd="0" presId="urn:microsoft.com/office/officeart/2005/8/layout/cycle1"/>
    <dgm:cxn modelId="{589F76BD-9070-4EBC-BC99-2F0FC9D3CA1C}" type="presParOf" srcId="{0498DCC8-9291-4203-A13B-CA511999FD04}" destId="{8FBB1A46-666E-4FB3-B5A0-E383CDCFAA5E}" srcOrd="12" destOrd="0" presId="urn:microsoft.com/office/officeart/2005/8/layout/cycle1"/>
    <dgm:cxn modelId="{9990B4D1-C4A2-43B2-8BE6-8DEB0843ABE1}" type="presParOf" srcId="{0498DCC8-9291-4203-A13B-CA511999FD04}" destId="{C97001E1-7700-4341-BCC2-39953130AF7E}" srcOrd="13" destOrd="0" presId="urn:microsoft.com/office/officeart/2005/8/layout/cycle1"/>
    <dgm:cxn modelId="{C683CA9F-523E-4030-B70C-9A68978A96AE}" type="presParOf" srcId="{0498DCC8-9291-4203-A13B-CA511999FD04}" destId="{A93C0710-82E6-417D-8913-D7685BC617D9}" srcOrd="14" destOrd="0" presId="urn:microsoft.com/office/officeart/2005/8/layout/cycle1"/>
    <dgm:cxn modelId="{B5F94E81-E1BE-4A0D-8844-426CA5C3B9D2}" type="presParOf" srcId="{0498DCC8-9291-4203-A13B-CA511999FD04}" destId="{6FC6E74A-2781-4AE8-9147-D3E224DD16D8}" srcOrd="15" destOrd="0" presId="urn:microsoft.com/office/officeart/2005/8/layout/cycle1"/>
    <dgm:cxn modelId="{46620662-5879-444A-A2A9-4EEA742ED5BD}" type="presParOf" srcId="{0498DCC8-9291-4203-A13B-CA511999FD04}" destId="{9F2A70AF-892C-4FD3-A70B-61B32884CEEB}" srcOrd="16" destOrd="0" presId="urn:microsoft.com/office/officeart/2005/8/layout/cycle1"/>
    <dgm:cxn modelId="{F47275E2-12B3-4A44-A626-01EAE9272BF5}" type="presParOf" srcId="{0498DCC8-9291-4203-A13B-CA511999FD04}" destId="{003D91CB-979A-4761-9325-5E2B25382398}" srcOrd="17" destOrd="0" presId="urn:microsoft.com/office/officeart/2005/8/layout/cycle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3BB2C06-0469-4377-B403-253D6C5BC6B0}">
      <dsp:nvSpPr>
        <dsp:cNvPr id="0" name=""/>
        <dsp:cNvSpPr/>
      </dsp:nvSpPr>
      <dsp:spPr>
        <a:xfrm>
          <a:off x="573555" y="1258316"/>
          <a:ext cx="7923388" cy="3614059"/>
        </a:xfrm>
        <a:prstGeom prst="gear9">
          <a:avLst/>
        </a:prstGeom>
        <a:solidFill>
          <a:srgbClr val="00B0F0"/>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fr-BE" sz="2800" kern="1200" dirty="0" smtClean="0">
            <a:solidFill>
              <a:sysClr val="window" lastClr="FFFFFF"/>
            </a:solidFill>
            <a:latin typeface="BatangChe" pitchFamily="49" charset="-127"/>
            <a:ea typeface="BatangChe" pitchFamily="49" charset="-127"/>
            <a:cs typeface="+mn-cs"/>
          </a:endParaRPr>
        </a:p>
        <a:p>
          <a:pPr lvl="0" algn="ctr" defTabSz="1244600">
            <a:lnSpc>
              <a:spcPct val="90000"/>
            </a:lnSpc>
            <a:spcBef>
              <a:spcPct val="0"/>
            </a:spcBef>
            <a:spcAft>
              <a:spcPct val="35000"/>
            </a:spcAft>
          </a:pPr>
          <a:r>
            <a:rPr lang="fr-BE" sz="2800" kern="1200" dirty="0" smtClean="0">
              <a:solidFill>
                <a:sysClr val="window" lastClr="FFFFFF"/>
              </a:solidFill>
              <a:latin typeface="BatangChe" pitchFamily="49" charset="-127"/>
              <a:ea typeface="BatangChe" pitchFamily="49" charset="-127"/>
              <a:cs typeface="+mn-cs"/>
            </a:rPr>
            <a:t>données</a:t>
          </a:r>
          <a:endParaRPr lang="fr-BE" sz="2800" kern="1200" dirty="0">
            <a:solidFill>
              <a:sysClr val="window" lastClr="FFFFFF"/>
            </a:solidFill>
            <a:latin typeface="BatangChe" pitchFamily="49" charset="-127"/>
            <a:ea typeface="BatangChe" pitchFamily="49" charset="-127"/>
            <a:cs typeface="+mn-cs"/>
          </a:endParaRPr>
        </a:p>
        <a:p>
          <a:pPr lvl="0" algn="ctr" defTabSz="1244600">
            <a:lnSpc>
              <a:spcPct val="90000"/>
            </a:lnSpc>
            <a:spcBef>
              <a:spcPct val="0"/>
            </a:spcBef>
            <a:spcAft>
              <a:spcPct val="35000"/>
            </a:spcAft>
          </a:pPr>
          <a:r>
            <a:rPr lang="fr-BE" sz="2800" kern="1200" dirty="0">
              <a:solidFill>
                <a:sysClr val="window" lastClr="FFFFFF"/>
              </a:solidFill>
              <a:latin typeface="BatangChe" pitchFamily="49" charset="-127"/>
              <a:ea typeface="BatangChe" pitchFamily="49" charset="-127"/>
              <a:cs typeface="+mn-cs"/>
            </a:rPr>
            <a:t>empiriques</a:t>
          </a:r>
        </a:p>
      </dsp:txBody>
      <dsp:txXfrm>
        <a:off x="573555" y="1258316"/>
        <a:ext cx="7923388" cy="3614059"/>
      </dsp:txXfrm>
    </dsp:sp>
    <dsp:sp modelId="{44304273-475D-44BB-8783-3EE03A901C65}">
      <dsp:nvSpPr>
        <dsp:cNvPr id="0" name=""/>
        <dsp:cNvSpPr/>
      </dsp:nvSpPr>
      <dsp:spPr>
        <a:xfrm>
          <a:off x="0" y="672043"/>
          <a:ext cx="5049957" cy="2380426"/>
        </a:xfrm>
        <a:prstGeom prst="gear6">
          <a:avLst/>
        </a:prstGeom>
        <a:solidFill>
          <a:srgbClr val="8064A2">
            <a:lumMod val="7500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BE" sz="2000" kern="1200" dirty="0">
              <a:solidFill>
                <a:sysClr val="window" lastClr="FFFFFF"/>
              </a:solidFill>
              <a:latin typeface="BatangChe" pitchFamily="49" charset="-127"/>
              <a:ea typeface="BatangChe" pitchFamily="49" charset="-127"/>
              <a:cs typeface="+mn-cs"/>
            </a:rPr>
            <a:t>analyse</a:t>
          </a:r>
          <a:r>
            <a:rPr lang="fr-BE" sz="1000" kern="1200" dirty="0">
              <a:solidFill>
                <a:sysClr val="window" lastClr="FFFFFF"/>
              </a:solidFill>
              <a:latin typeface="BatangChe" pitchFamily="49" charset="-127"/>
              <a:ea typeface="BatangChe" pitchFamily="49" charset="-127"/>
              <a:cs typeface="+mn-cs"/>
            </a:rPr>
            <a:t> </a:t>
          </a:r>
          <a:endParaRPr lang="fr-BE" sz="1000" kern="1200" dirty="0" smtClean="0">
            <a:solidFill>
              <a:sysClr val="window" lastClr="FFFFFF"/>
            </a:solidFill>
            <a:latin typeface="BatangChe" pitchFamily="49" charset="-127"/>
            <a:ea typeface="BatangChe" pitchFamily="49" charset="-127"/>
            <a:cs typeface="+mn-cs"/>
          </a:endParaRPr>
        </a:p>
        <a:p>
          <a:pPr lvl="0" algn="ctr" defTabSz="889000">
            <a:lnSpc>
              <a:spcPct val="90000"/>
            </a:lnSpc>
            <a:spcBef>
              <a:spcPct val="0"/>
            </a:spcBef>
            <a:spcAft>
              <a:spcPct val="35000"/>
            </a:spcAft>
          </a:pPr>
          <a:r>
            <a:rPr lang="fr-BE" sz="2000" kern="1200" dirty="0" smtClean="0">
              <a:solidFill>
                <a:sysClr val="window" lastClr="FFFFFF"/>
              </a:solidFill>
              <a:latin typeface="BatangChe" pitchFamily="49" charset="-127"/>
              <a:ea typeface="BatangChe" pitchFamily="49" charset="-127"/>
              <a:cs typeface="+mn-cs"/>
            </a:rPr>
            <a:t>des </a:t>
          </a:r>
          <a:r>
            <a:rPr lang="fr-BE" sz="2000" kern="1200" dirty="0">
              <a:solidFill>
                <a:sysClr val="window" lastClr="FFFFFF"/>
              </a:solidFill>
              <a:latin typeface="BatangChe" pitchFamily="49" charset="-127"/>
              <a:ea typeface="BatangChe" pitchFamily="49" charset="-127"/>
              <a:cs typeface="+mn-cs"/>
            </a:rPr>
            <a:t>données</a:t>
          </a:r>
        </a:p>
      </dsp:txBody>
      <dsp:txXfrm>
        <a:off x="0" y="672043"/>
        <a:ext cx="5049957" cy="2380426"/>
      </dsp:txXfrm>
    </dsp:sp>
    <dsp:sp modelId="{0BFAB93A-717E-4136-B437-1266E2356453}">
      <dsp:nvSpPr>
        <dsp:cNvPr id="0" name=""/>
        <dsp:cNvSpPr/>
      </dsp:nvSpPr>
      <dsp:spPr>
        <a:xfrm rot="20700000">
          <a:off x="2833666" y="-24351"/>
          <a:ext cx="5398604" cy="2755971"/>
        </a:xfrm>
        <a:prstGeom prst="gear6">
          <a:avLst/>
        </a:prstGeom>
        <a:solidFill>
          <a:srgbClr val="C0504D"/>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fr-BE" sz="2800" kern="1200" dirty="0">
              <a:solidFill>
                <a:sysClr val="window" lastClr="FFFFFF"/>
              </a:solidFill>
              <a:latin typeface="BatangChe" pitchFamily="49" charset="-127"/>
              <a:ea typeface="BatangChe" pitchFamily="49" charset="-127"/>
              <a:cs typeface="+mn-cs"/>
            </a:rPr>
            <a:t>théorie</a:t>
          </a:r>
          <a:r>
            <a:rPr lang="fr-BE" sz="1400" kern="1200" dirty="0">
              <a:solidFill>
                <a:sysClr val="window" lastClr="FFFFFF"/>
              </a:solidFill>
              <a:latin typeface="BatangChe" pitchFamily="49" charset="-127"/>
              <a:ea typeface="BatangChe" pitchFamily="49" charset="-127"/>
              <a:cs typeface="+mn-cs"/>
            </a:rPr>
            <a:t> </a:t>
          </a:r>
          <a:r>
            <a:rPr lang="fr-BE" sz="2400" kern="1200" dirty="0" smtClean="0">
              <a:solidFill>
                <a:sysClr val="window" lastClr="FFFFFF"/>
              </a:solidFill>
              <a:latin typeface="BatangChe" pitchFamily="49" charset="-127"/>
              <a:ea typeface="BatangChe" pitchFamily="49" charset="-127"/>
              <a:cs typeface="+mn-cs"/>
            </a:rPr>
            <a:t>émergente</a:t>
          </a:r>
          <a:endParaRPr lang="fr-BE" sz="2400" kern="1200" dirty="0">
            <a:solidFill>
              <a:sysClr val="window" lastClr="FFFFFF"/>
            </a:solidFill>
            <a:latin typeface="BatangChe" pitchFamily="49" charset="-127"/>
            <a:ea typeface="BatangChe" pitchFamily="49" charset="-127"/>
            <a:cs typeface="+mn-cs"/>
          </a:endParaRPr>
        </a:p>
      </dsp:txBody>
      <dsp:txXfrm>
        <a:off x="4174480" y="423372"/>
        <a:ext cx="2716977" cy="1860524"/>
      </dsp:txXfrm>
    </dsp:sp>
    <dsp:sp modelId="{8891687A-09FE-4512-9229-1BD472ABD9FE}">
      <dsp:nvSpPr>
        <dsp:cNvPr id="0" name=""/>
        <dsp:cNvSpPr/>
      </dsp:nvSpPr>
      <dsp:spPr>
        <a:xfrm>
          <a:off x="4824532" y="673573"/>
          <a:ext cx="3396473" cy="3396473"/>
        </a:xfrm>
        <a:prstGeom prst="circularArrow">
          <a:avLst>
            <a:gd name="adj1" fmla="val 4687"/>
            <a:gd name="adj2" fmla="val 299029"/>
            <a:gd name="adj3" fmla="val 2332493"/>
            <a:gd name="adj4" fmla="val 16337791"/>
            <a:gd name="adj5" fmla="val 5469"/>
          </a:avLst>
        </a:prstGeom>
        <a:solidFill>
          <a:srgbClr val="4F81BD">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848CDAA0-AB69-4AB1-BCFB-5C5FB0649681}">
      <dsp:nvSpPr>
        <dsp:cNvPr id="0" name=""/>
        <dsp:cNvSpPr/>
      </dsp:nvSpPr>
      <dsp:spPr>
        <a:xfrm rot="18449092">
          <a:off x="70577" y="1177848"/>
          <a:ext cx="2467750" cy="2467750"/>
        </a:xfrm>
        <a:prstGeom prst="leftCircularArrow">
          <a:avLst>
            <a:gd name="adj1" fmla="val 6452"/>
            <a:gd name="adj2" fmla="val 429999"/>
            <a:gd name="adj3" fmla="val 10489124"/>
            <a:gd name="adj4" fmla="val 14837806"/>
            <a:gd name="adj5" fmla="val 7527"/>
          </a:avLst>
        </a:prstGeom>
        <a:solidFill>
          <a:srgbClr val="4F81BD">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670EC8C8-1535-465C-98C9-9BA0441BABD2}">
      <dsp:nvSpPr>
        <dsp:cNvPr id="0" name=""/>
        <dsp:cNvSpPr/>
      </dsp:nvSpPr>
      <dsp:spPr>
        <a:xfrm rot="4516193">
          <a:off x="1962035" y="-28466"/>
          <a:ext cx="2660731" cy="2660731"/>
        </a:xfrm>
        <a:prstGeom prst="circularArrow">
          <a:avLst>
            <a:gd name="adj1" fmla="val 5984"/>
            <a:gd name="adj2" fmla="val 394124"/>
            <a:gd name="adj3" fmla="val 13313824"/>
            <a:gd name="adj4" fmla="val 10508221"/>
            <a:gd name="adj5" fmla="val 6981"/>
          </a:avLst>
        </a:prstGeom>
        <a:solidFill>
          <a:srgbClr val="4F81BD">
            <a:tint val="60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4DC7888-5A8B-4F9B-B895-C6C6DA746927}">
      <dsp:nvSpPr>
        <dsp:cNvPr id="0" name=""/>
        <dsp:cNvSpPr/>
      </dsp:nvSpPr>
      <dsp:spPr>
        <a:xfrm>
          <a:off x="5240385" y="-46984"/>
          <a:ext cx="1851895" cy="1156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BE" sz="2000" i="0" kern="1200" dirty="0" smtClean="0">
              <a:solidFill>
                <a:srgbClr val="99FF99"/>
              </a:solidFill>
              <a:latin typeface="Times New Roman" pitchFamily="18" charset="0"/>
              <a:cs typeface="Times New Roman" pitchFamily="18" charset="0"/>
            </a:rPr>
            <a:t>B) Analyse pour </a:t>
          </a:r>
          <a:r>
            <a:rPr lang="fr-BE" sz="2000" i="0" kern="1200" dirty="0">
              <a:solidFill>
                <a:srgbClr val="99FF99"/>
              </a:solidFill>
              <a:latin typeface="Times New Roman" pitchFamily="18" charset="0"/>
              <a:cs typeface="Times New Roman" pitchFamily="18" charset="0"/>
            </a:rPr>
            <a:t>l'émergence de propriétés  </a:t>
          </a:r>
          <a:r>
            <a:rPr lang="fr-BE" sz="2000" i="0" kern="1200" dirty="0" smtClean="0">
              <a:solidFill>
                <a:srgbClr val="99FF99"/>
              </a:solidFill>
              <a:latin typeface="Times New Roman" pitchFamily="18" charset="0"/>
              <a:cs typeface="Times New Roman" pitchFamily="18" charset="0"/>
            </a:rPr>
            <a:t>et  </a:t>
          </a:r>
          <a:r>
            <a:rPr lang="fr-BE" sz="2000" i="0" kern="1200" dirty="0">
              <a:solidFill>
                <a:srgbClr val="99FF99"/>
              </a:solidFill>
              <a:latin typeface="Times New Roman" pitchFamily="18" charset="0"/>
              <a:cs typeface="Times New Roman" pitchFamily="18" charset="0"/>
            </a:rPr>
            <a:t>de </a:t>
          </a:r>
          <a:r>
            <a:rPr lang="fr-BE" sz="2000" i="0" kern="1200" dirty="0" smtClean="0">
              <a:solidFill>
                <a:srgbClr val="99FF99"/>
              </a:solidFill>
              <a:latin typeface="Times New Roman" pitchFamily="18" charset="0"/>
              <a:cs typeface="Times New Roman" pitchFamily="18" charset="0"/>
            </a:rPr>
            <a:t>catégories</a:t>
          </a:r>
          <a:endParaRPr lang="fr-BE" sz="2000" i="0" kern="1200" dirty="0">
            <a:solidFill>
              <a:srgbClr val="99FF99"/>
            </a:solidFill>
            <a:latin typeface="Times New Roman" pitchFamily="18" charset="0"/>
            <a:cs typeface="Times New Roman" pitchFamily="18" charset="0"/>
          </a:endParaRPr>
        </a:p>
      </dsp:txBody>
      <dsp:txXfrm>
        <a:off x="5240385" y="-46984"/>
        <a:ext cx="1851895" cy="1156727"/>
      </dsp:txXfrm>
    </dsp:sp>
    <dsp:sp modelId="{6FEA238A-360B-4FEA-BC2D-261D7CDC7565}">
      <dsp:nvSpPr>
        <dsp:cNvPr id="0" name=""/>
        <dsp:cNvSpPr/>
      </dsp:nvSpPr>
      <dsp:spPr>
        <a:xfrm>
          <a:off x="1128880" y="-395699"/>
          <a:ext cx="6516910" cy="6516910"/>
        </a:xfrm>
        <a:prstGeom prst="circularArrow">
          <a:avLst>
            <a:gd name="adj1" fmla="val 3995"/>
            <a:gd name="adj2" fmla="val 250613"/>
            <a:gd name="adj3" fmla="val 20972628"/>
            <a:gd name="adj4" fmla="val 19434992"/>
            <a:gd name="adj5" fmla="val 4660"/>
          </a:avLst>
        </a:prstGeom>
        <a:solidFill>
          <a:schemeClr val="accent4">
            <a:lumMod val="7500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C57316-BCE6-4E48-85AE-66427C9FDCBD}">
      <dsp:nvSpPr>
        <dsp:cNvPr id="0" name=""/>
        <dsp:cNvSpPr/>
      </dsp:nvSpPr>
      <dsp:spPr>
        <a:xfrm>
          <a:off x="5917794" y="2537206"/>
          <a:ext cx="2947574" cy="10387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BE" sz="2000" i="0" kern="1200" dirty="0" smtClean="0">
              <a:solidFill>
                <a:srgbClr val="00B0F0"/>
              </a:solidFill>
              <a:latin typeface="Times New Roman" pitchFamily="18" charset="0"/>
              <a:cs typeface="Times New Roman" pitchFamily="18" charset="0"/>
            </a:rPr>
            <a:t>C) Collecte </a:t>
          </a:r>
          <a:r>
            <a:rPr lang="fr-BE" sz="2000" i="0" kern="1200" dirty="0">
              <a:solidFill>
                <a:srgbClr val="00B0F0"/>
              </a:solidFill>
              <a:latin typeface="Times New Roman" pitchFamily="18" charset="0"/>
              <a:cs typeface="Times New Roman" pitchFamily="18" charset="0"/>
            </a:rPr>
            <a:t>= </a:t>
          </a:r>
          <a:r>
            <a:rPr lang="fr-BE" sz="2000" i="0" kern="1200" dirty="0" smtClean="0">
              <a:solidFill>
                <a:srgbClr val="00B0F0"/>
              </a:solidFill>
              <a:latin typeface="Times New Roman" pitchFamily="18" charset="0"/>
              <a:cs typeface="Times New Roman" pitchFamily="18" charset="0"/>
            </a:rPr>
            <a:t>entretiens</a:t>
          </a:r>
        </a:p>
        <a:p>
          <a:pPr lvl="0" algn="ctr" defTabSz="889000">
            <a:lnSpc>
              <a:spcPct val="90000"/>
            </a:lnSpc>
            <a:spcBef>
              <a:spcPct val="0"/>
            </a:spcBef>
            <a:spcAft>
              <a:spcPct val="35000"/>
            </a:spcAft>
          </a:pPr>
          <a:r>
            <a:rPr lang="fr-BE" sz="2000" i="0" kern="1200" dirty="0" smtClean="0">
              <a:solidFill>
                <a:srgbClr val="00B0F0"/>
              </a:solidFill>
              <a:latin typeface="Times New Roman" pitchFamily="18" charset="0"/>
              <a:cs typeface="Times New Roman" pitchFamily="18" charset="0"/>
            </a:rPr>
            <a:t>(C + D)</a:t>
          </a:r>
          <a:endParaRPr lang="fr-BE" sz="2000" i="0" kern="1200" dirty="0">
            <a:solidFill>
              <a:srgbClr val="00B0F0"/>
            </a:solidFill>
            <a:latin typeface="Times New Roman" pitchFamily="18" charset="0"/>
            <a:cs typeface="Times New Roman" pitchFamily="18" charset="0"/>
          </a:endParaRPr>
        </a:p>
      </dsp:txBody>
      <dsp:txXfrm>
        <a:off x="5917794" y="2537206"/>
        <a:ext cx="2947574" cy="1038741"/>
      </dsp:txXfrm>
    </dsp:sp>
    <dsp:sp modelId="{25E9DDFD-61A1-4B6D-9F20-41FEFFB855BF}">
      <dsp:nvSpPr>
        <dsp:cNvPr id="0" name=""/>
        <dsp:cNvSpPr/>
      </dsp:nvSpPr>
      <dsp:spPr>
        <a:xfrm>
          <a:off x="1183184" y="-333938"/>
          <a:ext cx="6516910" cy="6516910"/>
        </a:xfrm>
        <a:prstGeom prst="circularArrow">
          <a:avLst>
            <a:gd name="adj1" fmla="val 3995"/>
            <a:gd name="adj2" fmla="val 250613"/>
            <a:gd name="adj3" fmla="val 2254122"/>
            <a:gd name="adj4" fmla="val 758533"/>
            <a:gd name="adj5" fmla="val 4660"/>
          </a:avLst>
        </a:prstGeom>
        <a:solidFill>
          <a:srgbClr val="00B0F0"/>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D9CA72-8B64-4BAB-81B2-35E8C96BDCB3}">
      <dsp:nvSpPr>
        <dsp:cNvPr id="0" name=""/>
        <dsp:cNvSpPr/>
      </dsp:nvSpPr>
      <dsp:spPr>
        <a:xfrm>
          <a:off x="5380477" y="4392496"/>
          <a:ext cx="1281909" cy="2182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BE" sz="2000" i="0" kern="1200" dirty="0" smtClean="0">
              <a:solidFill>
                <a:srgbClr val="99FF99"/>
              </a:solidFill>
              <a:latin typeface="Times New Roman" pitchFamily="18" charset="0"/>
              <a:cs typeface="Times New Roman" pitchFamily="18" charset="0"/>
            </a:rPr>
            <a:t>D) Analyse des données,  </a:t>
          </a:r>
          <a:r>
            <a:rPr lang="fr-BE" sz="2000" i="0" kern="1200" dirty="0">
              <a:solidFill>
                <a:srgbClr val="99FF99"/>
              </a:solidFill>
              <a:latin typeface="Times New Roman" pitchFamily="18" charset="0"/>
              <a:cs typeface="Times New Roman" pitchFamily="18" charset="0"/>
            </a:rPr>
            <a:t>ajustement des catégories</a:t>
          </a:r>
        </a:p>
      </dsp:txBody>
      <dsp:txXfrm>
        <a:off x="5380477" y="4392496"/>
        <a:ext cx="1281909" cy="2182612"/>
      </dsp:txXfrm>
    </dsp:sp>
    <dsp:sp modelId="{65B445BA-81A8-4F24-A2B4-9BCD2AF58D94}">
      <dsp:nvSpPr>
        <dsp:cNvPr id="0" name=""/>
        <dsp:cNvSpPr/>
      </dsp:nvSpPr>
      <dsp:spPr>
        <a:xfrm>
          <a:off x="867074" y="-293140"/>
          <a:ext cx="6516910" cy="6516910"/>
        </a:xfrm>
        <a:prstGeom prst="circularArrow">
          <a:avLst>
            <a:gd name="adj1" fmla="val 3995"/>
            <a:gd name="adj2" fmla="val 250613"/>
            <a:gd name="adj3" fmla="val 5824617"/>
            <a:gd name="adj4" fmla="val 4059229"/>
            <a:gd name="adj5" fmla="val 4660"/>
          </a:avLst>
        </a:prstGeom>
        <a:solidFill>
          <a:schemeClr val="accent4">
            <a:lumMod val="7500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E5EE72-EEAE-4713-90C4-AF72C8531245}">
      <dsp:nvSpPr>
        <dsp:cNvPr id="0" name=""/>
        <dsp:cNvSpPr/>
      </dsp:nvSpPr>
      <dsp:spPr>
        <a:xfrm>
          <a:off x="1667413" y="4824529"/>
          <a:ext cx="2000546" cy="1357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BE" sz="2000" i="0" kern="1200" dirty="0" smtClean="0">
              <a:solidFill>
                <a:srgbClr val="FF3399"/>
              </a:solidFill>
              <a:latin typeface="Times New Roman" pitchFamily="18" charset="0"/>
              <a:cs typeface="Times New Roman" pitchFamily="18" charset="0"/>
            </a:rPr>
            <a:t>E) Comparaison </a:t>
          </a:r>
          <a:r>
            <a:rPr lang="fr-BE" sz="2000" i="0" kern="1200" dirty="0">
              <a:solidFill>
                <a:srgbClr val="FF3399"/>
              </a:solidFill>
              <a:latin typeface="Times New Roman" pitchFamily="18" charset="0"/>
              <a:cs typeface="Times New Roman" pitchFamily="18" charset="0"/>
            </a:rPr>
            <a:t>et intégration de </a:t>
          </a:r>
          <a:r>
            <a:rPr lang="fr-BE" sz="2000" b="0" i="0" kern="1200" dirty="0">
              <a:solidFill>
                <a:srgbClr val="FF3399"/>
              </a:solidFill>
              <a:latin typeface="Times New Roman" pitchFamily="18" charset="0"/>
              <a:cs typeface="Times New Roman" pitchFamily="18" charset="0"/>
            </a:rPr>
            <a:t>théories </a:t>
          </a:r>
          <a:r>
            <a:rPr lang="fr-BE" sz="2000" b="0" i="0" kern="1200" dirty="0" smtClean="0">
              <a:solidFill>
                <a:srgbClr val="FF3399"/>
              </a:solidFill>
              <a:latin typeface="Times New Roman" pitchFamily="18" charset="0"/>
              <a:cs typeface="Times New Roman" pitchFamily="18" charset="0"/>
            </a:rPr>
            <a:t> </a:t>
          </a:r>
          <a:r>
            <a:rPr lang="fr-BE" sz="2000" b="0" i="0" kern="1200" dirty="0" err="1">
              <a:solidFill>
                <a:srgbClr val="FF3399"/>
              </a:solidFill>
              <a:latin typeface="Times New Roman" pitchFamily="18" charset="0"/>
              <a:cs typeface="Times New Roman" pitchFamily="18" charset="0"/>
            </a:rPr>
            <a:t>pré-existantes</a:t>
          </a:r>
          <a:r>
            <a:rPr lang="fr-BE" sz="2000" b="0" i="0" kern="1200" dirty="0">
              <a:solidFill>
                <a:srgbClr val="FF3399"/>
              </a:solidFill>
              <a:latin typeface="Times New Roman" pitchFamily="18" charset="0"/>
              <a:cs typeface="Times New Roman" pitchFamily="18" charset="0"/>
            </a:rPr>
            <a:t> </a:t>
          </a:r>
        </a:p>
      </dsp:txBody>
      <dsp:txXfrm>
        <a:off x="1667413" y="4824529"/>
        <a:ext cx="2000546" cy="1357055"/>
      </dsp:txXfrm>
    </dsp:sp>
    <dsp:sp modelId="{C3710C2B-E237-4B34-A7FB-F7D83DECBCB9}">
      <dsp:nvSpPr>
        <dsp:cNvPr id="0" name=""/>
        <dsp:cNvSpPr/>
      </dsp:nvSpPr>
      <dsp:spPr>
        <a:xfrm rot="21223367">
          <a:off x="1433455" y="420068"/>
          <a:ext cx="6516910" cy="6516910"/>
        </a:xfrm>
        <a:prstGeom prst="circularArrow">
          <a:avLst>
            <a:gd name="adj1" fmla="val 3995"/>
            <a:gd name="adj2" fmla="val 250613"/>
            <a:gd name="adj3" fmla="val 11095086"/>
            <a:gd name="adj4" fmla="val 9829812"/>
            <a:gd name="adj5" fmla="val 4660"/>
          </a:avLst>
        </a:prstGeom>
        <a:solidFill>
          <a:srgbClr val="FF3399"/>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7001E1-7700-4341-BCC2-39953130AF7E}">
      <dsp:nvSpPr>
        <dsp:cNvPr id="0" name=""/>
        <dsp:cNvSpPr/>
      </dsp:nvSpPr>
      <dsp:spPr>
        <a:xfrm>
          <a:off x="699742" y="2561765"/>
          <a:ext cx="2320142" cy="963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BE" sz="2000" i="0" kern="1200" dirty="0" smtClean="0">
              <a:solidFill>
                <a:srgbClr val="FF00FF"/>
              </a:solidFill>
              <a:latin typeface="Times New Roman" pitchFamily="18" charset="0"/>
              <a:cs typeface="Times New Roman" pitchFamily="18" charset="0"/>
            </a:rPr>
            <a:t>F) Modélisation </a:t>
          </a:r>
          <a:endParaRPr lang="fr-BE" sz="2000" i="0" kern="1200" dirty="0">
            <a:solidFill>
              <a:srgbClr val="FF00FF"/>
            </a:solidFill>
            <a:latin typeface="Times New Roman" pitchFamily="18" charset="0"/>
            <a:cs typeface="Times New Roman" pitchFamily="18" charset="0"/>
          </a:endParaRPr>
        </a:p>
      </dsp:txBody>
      <dsp:txXfrm>
        <a:off x="699742" y="2561765"/>
        <a:ext cx="2320142" cy="963380"/>
      </dsp:txXfrm>
    </dsp:sp>
    <dsp:sp modelId="{A93C0710-82E6-417D-8913-D7685BC617D9}">
      <dsp:nvSpPr>
        <dsp:cNvPr id="0" name=""/>
        <dsp:cNvSpPr/>
      </dsp:nvSpPr>
      <dsp:spPr>
        <a:xfrm rot="855710">
          <a:off x="1531640" y="-348736"/>
          <a:ext cx="6516910" cy="6516910"/>
        </a:xfrm>
        <a:prstGeom prst="circularArrow">
          <a:avLst>
            <a:gd name="adj1" fmla="val 3995"/>
            <a:gd name="adj2" fmla="val 250613"/>
            <a:gd name="adj3" fmla="val 11961788"/>
            <a:gd name="adj4" fmla="val 10519554"/>
            <a:gd name="adj5" fmla="val 4660"/>
          </a:avLst>
        </a:prstGeom>
        <a:solidFill>
          <a:srgbClr val="FF00FF"/>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2A70AF-892C-4FD3-A70B-61B32884CEEB}">
      <dsp:nvSpPr>
        <dsp:cNvPr id="0" name=""/>
        <dsp:cNvSpPr/>
      </dsp:nvSpPr>
      <dsp:spPr>
        <a:xfrm>
          <a:off x="2145941" y="-188589"/>
          <a:ext cx="1561962" cy="13349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r-BE" sz="2000" i="0" kern="1200" dirty="0" smtClean="0">
              <a:solidFill>
                <a:srgbClr val="00B0F0"/>
              </a:solidFill>
              <a:latin typeface="Times New Roman" pitchFamily="18" charset="0"/>
              <a:cs typeface="Times New Roman" pitchFamily="18" charset="0"/>
            </a:rPr>
            <a:t>A) Collecte = </a:t>
          </a:r>
          <a:r>
            <a:rPr lang="fr-BE" sz="2000" i="0" kern="1200" dirty="0">
              <a:solidFill>
                <a:srgbClr val="00B0F0"/>
              </a:solidFill>
              <a:latin typeface="Times New Roman" pitchFamily="18" charset="0"/>
              <a:cs typeface="Times New Roman" pitchFamily="18" charset="0"/>
            </a:rPr>
            <a:t>entretiens </a:t>
          </a:r>
          <a:r>
            <a:rPr lang="fr-BE" sz="2000" i="0" kern="1200" dirty="0" smtClean="0">
              <a:solidFill>
                <a:srgbClr val="00B0F0"/>
              </a:solidFill>
              <a:latin typeface="Times New Roman" pitchFamily="18" charset="0"/>
              <a:cs typeface="Times New Roman" pitchFamily="18" charset="0"/>
            </a:rPr>
            <a:t>     (</a:t>
          </a:r>
          <a:r>
            <a:rPr lang="fr-BE" sz="2000" i="0" kern="1200" dirty="0">
              <a:solidFill>
                <a:srgbClr val="00B0F0"/>
              </a:solidFill>
              <a:latin typeface="Times New Roman" pitchFamily="18" charset="0"/>
              <a:cs typeface="Times New Roman" pitchFamily="18" charset="0"/>
            </a:rPr>
            <a:t>A </a:t>
          </a:r>
          <a:r>
            <a:rPr lang="fr-BE" sz="2000" i="0" kern="1200" dirty="0" smtClean="0">
              <a:solidFill>
                <a:srgbClr val="00B0F0"/>
              </a:solidFill>
              <a:latin typeface="Times New Roman" pitchFamily="18" charset="0"/>
              <a:cs typeface="Times New Roman" pitchFamily="18" charset="0"/>
            </a:rPr>
            <a:t>+ </a:t>
          </a:r>
          <a:r>
            <a:rPr lang="fr-BE" sz="2000" i="0" kern="1200" dirty="0">
              <a:solidFill>
                <a:srgbClr val="00B0F0"/>
              </a:solidFill>
              <a:latin typeface="Times New Roman" pitchFamily="18" charset="0"/>
              <a:cs typeface="Times New Roman" pitchFamily="18" charset="0"/>
            </a:rPr>
            <a:t>B) </a:t>
          </a:r>
          <a:r>
            <a:rPr lang="fr-BE" sz="2000" i="0" kern="1200" dirty="0" smtClean="0">
              <a:solidFill>
                <a:srgbClr val="00B0F0"/>
              </a:solidFill>
              <a:latin typeface="Times New Roman" pitchFamily="18" charset="0"/>
              <a:cs typeface="Times New Roman" pitchFamily="18" charset="0"/>
            </a:rPr>
            <a:t> </a:t>
          </a:r>
          <a:endParaRPr lang="fr-BE" sz="2000" i="0" kern="1200" dirty="0">
            <a:solidFill>
              <a:srgbClr val="00B0F0"/>
            </a:solidFill>
            <a:latin typeface="Times New Roman" pitchFamily="18" charset="0"/>
            <a:cs typeface="Times New Roman" pitchFamily="18" charset="0"/>
          </a:endParaRPr>
        </a:p>
      </dsp:txBody>
      <dsp:txXfrm>
        <a:off x="2145941" y="-188589"/>
        <a:ext cx="1561962" cy="1334988"/>
      </dsp:txXfrm>
    </dsp:sp>
    <dsp:sp modelId="{003D91CB-979A-4761-9325-5E2B25382398}">
      <dsp:nvSpPr>
        <dsp:cNvPr id="0" name=""/>
        <dsp:cNvSpPr/>
      </dsp:nvSpPr>
      <dsp:spPr>
        <a:xfrm>
          <a:off x="1426942" y="-76546"/>
          <a:ext cx="6516910" cy="6516910"/>
        </a:xfrm>
        <a:prstGeom prst="circularArrow">
          <a:avLst>
            <a:gd name="adj1" fmla="val 3995"/>
            <a:gd name="adj2" fmla="val 250613"/>
            <a:gd name="adj3" fmla="val 16690891"/>
            <a:gd name="adj4" fmla="val 15149499"/>
            <a:gd name="adj5" fmla="val 4660"/>
          </a:avLst>
        </a:prstGeom>
        <a:solidFill>
          <a:srgbClr val="00B0F0"/>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881418-ACC3-4EA7-B19D-9AF023992F2D}" type="datetimeFigureOut">
              <a:rPr lang="fr-CA" smtClean="0"/>
              <a:t>2013-05-03</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4275B7-B9F7-4E3A-B1F8-9D38DECE5A62}" type="slidenum">
              <a:rPr lang="fr-CA" smtClean="0"/>
              <a:t>‹N°›</a:t>
            </a:fld>
            <a:endParaRPr lang="fr-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sz="1200" kern="1200" dirty="0" smtClean="0">
                <a:solidFill>
                  <a:schemeClr val="tx1"/>
                </a:solidFill>
                <a:latin typeface="+mn-lt"/>
                <a:ea typeface="+mn-ea"/>
                <a:cs typeface="+mn-cs"/>
              </a:rPr>
              <a:t>De nombreuses recherches</a:t>
            </a:r>
            <a:r>
              <a:rPr lang="fr-BE" sz="1200" kern="1200" baseline="30000" dirty="0" smtClean="0">
                <a:solidFill>
                  <a:schemeClr val="tx1"/>
                </a:solidFill>
                <a:latin typeface="+mn-lt"/>
                <a:ea typeface="+mn-ea"/>
                <a:cs typeface="+mn-cs"/>
              </a:rPr>
              <a:t> </a:t>
            </a:r>
            <a:r>
              <a:rPr lang="fr-BE" sz="1200" kern="1200" dirty="0" smtClean="0">
                <a:solidFill>
                  <a:schemeClr val="tx1"/>
                </a:solidFill>
                <a:latin typeface="+mn-lt"/>
                <a:ea typeface="+mn-ea"/>
                <a:cs typeface="+mn-cs"/>
              </a:rPr>
              <a:t>se sont attachées à l’accompagnement des stagiaires dans l’enseignement du secondaire ou du primaire, avec notamment des recherches qualitatives questionnant le vécu des acteurs. Toutefois, jusqu’à présent peu de recherche de ce type aborde le vécu des superviseurs (médecins-assistants </a:t>
            </a:r>
            <a:r>
              <a:rPr lang="fr-BE" sz="1200" i="1" kern="1200" dirty="0" smtClean="0">
                <a:solidFill>
                  <a:schemeClr val="tx1"/>
                </a:solidFill>
                <a:latin typeface="+mn-lt"/>
                <a:ea typeface="+mn-ea"/>
                <a:cs typeface="+mn-cs"/>
              </a:rPr>
              <a:t>internes</a:t>
            </a:r>
            <a:r>
              <a:rPr lang="fr-BE" sz="1200" kern="1200" dirty="0" smtClean="0">
                <a:solidFill>
                  <a:schemeClr val="tx1"/>
                </a:solidFill>
                <a:latin typeface="+mn-lt"/>
                <a:ea typeface="+mn-ea"/>
                <a:cs typeface="+mn-cs"/>
              </a:rPr>
              <a:t> et/ou médecins en fonction dans l’établissement) sur le terrain de la formation clinique. Ainsi, avons-nous mené récemment une recherche qui questionne le vécu des stagiaires-médecins et de leurs superviseurs à la Faculté</a:t>
            </a:r>
            <a:r>
              <a:rPr lang="fr-BE" sz="1200" kern="1200" baseline="0" dirty="0" smtClean="0">
                <a:solidFill>
                  <a:schemeClr val="tx1"/>
                </a:solidFill>
                <a:latin typeface="+mn-lt"/>
                <a:ea typeface="+mn-ea"/>
                <a:cs typeface="+mn-cs"/>
              </a:rPr>
              <a:t> de médecine de l’Université de Liège</a:t>
            </a:r>
            <a:r>
              <a:rPr lang="fr-BE" sz="1200" kern="1200" dirty="0" smtClean="0">
                <a:solidFill>
                  <a:schemeClr val="tx1"/>
                </a:solidFill>
                <a:latin typeface="+mn-lt"/>
                <a:ea typeface="+mn-ea"/>
                <a:cs typeface="+mn-cs"/>
              </a:rPr>
              <a:t>.</a:t>
            </a:r>
            <a:endParaRPr lang="fr-CA" sz="1200" kern="1200" dirty="0" smtClean="0">
              <a:solidFill>
                <a:schemeClr val="tx1"/>
              </a:solidFill>
              <a:latin typeface="+mn-lt"/>
              <a:ea typeface="+mn-ea"/>
              <a:cs typeface="+mn-cs"/>
            </a:endParaRPr>
          </a:p>
          <a:p>
            <a:endParaRPr lang="fr-CA" dirty="0"/>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3</a:t>
            </a:fld>
            <a:endParaRPr lang="fr-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sz="1200" b="1" kern="1200" dirty="0" smtClean="0">
                <a:solidFill>
                  <a:schemeClr val="tx1"/>
                </a:solidFill>
                <a:latin typeface="+mn-lt"/>
                <a:ea typeface="+mn-ea"/>
                <a:cs typeface="+mn-cs"/>
              </a:rPr>
              <a:t>E) Comparaison de la catégorie émergente aux théories préexistantes. </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Des écrits scientifiques sont proposés en tant qu’idées à confronter à la catégorie émergente.</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 Il est important de souligner que ce sont les données de terrain qui nous ont guidés vers le recours aux écrits théoriques et non l’inverse. </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Le recours aux théories existantes se</a:t>
            </a:r>
            <a:r>
              <a:rPr lang="fr-BE" sz="1200" kern="1200" baseline="0" dirty="0" smtClean="0">
                <a:solidFill>
                  <a:schemeClr val="tx1"/>
                </a:solidFill>
                <a:latin typeface="+mn-lt"/>
                <a:ea typeface="+mn-ea"/>
                <a:cs typeface="+mn-cs"/>
              </a:rPr>
              <a:t> fait toujours selon le critère de l’</a:t>
            </a:r>
            <a:r>
              <a:rPr lang="fr-BE" sz="1200" kern="1200" baseline="0" dirty="0" err="1" smtClean="0">
                <a:solidFill>
                  <a:schemeClr val="tx1"/>
                </a:solidFill>
                <a:latin typeface="+mn-lt"/>
                <a:ea typeface="+mn-ea"/>
                <a:cs typeface="+mn-cs"/>
              </a:rPr>
              <a:t>emergent</a:t>
            </a:r>
            <a:r>
              <a:rPr lang="fr-BE" sz="1200" kern="1200" baseline="0" dirty="0" smtClean="0">
                <a:solidFill>
                  <a:schemeClr val="tx1"/>
                </a:solidFill>
                <a:latin typeface="+mn-lt"/>
                <a:ea typeface="+mn-ea"/>
                <a:cs typeface="+mn-cs"/>
              </a:rPr>
              <a:t>-fit.</a:t>
            </a:r>
          </a:p>
          <a:p>
            <a:pPr marL="0" marR="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Par exemple, nous avons eu recours à une définition relativement univoque du terme </a:t>
            </a:r>
            <a:r>
              <a:rPr lang="fr-BE" sz="1200" i="1" kern="1200" dirty="0" smtClean="0">
                <a:solidFill>
                  <a:schemeClr val="tx1"/>
                </a:solidFill>
                <a:latin typeface="+mn-lt"/>
                <a:ea typeface="+mn-ea"/>
                <a:cs typeface="+mn-cs"/>
              </a:rPr>
              <a:t>Accompagnement</a:t>
            </a:r>
            <a:r>
              <a:rPr lang="fr-BE" sz="1200" kern="1200" dirty="0" smtClean="0">
                <a:solidFill>
                  <a:schemeClr val="tx1"/>
                </a:solidFill>
                <a:latin typeface="+mn-lt"/>
                <a:ea typeface="+mn-ea"/>
                <a:cs typeface="+mn-cs"/>
              </a:rPr>
              <a:t>, proposée  par Paul</a:t>
            </a:r>
            <a:r>
              <a:rPr lang="fr-BE" sz="1200" kern="1200" baseline="30000" dirty="0" smtClean="0">
                <a:solidFill>
                  <a:schemeClr val="tx1"/>
                </a:solidFill>
                <a:latin typeface="+mn-lt"/>
                <a:ea typeface="+mn-ea"/>
                <a:cs typeface="+mn-cs"/>
              </a:rPr>
              <a:t>22</a:t>
            </a:r>
            <a:r>
              <a:rPr lang="fr-BE"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Cette définition vient</a:t>
            </a:r>
            <a:r>
              <a:rPr lang="fr-BE" sz="1200" kern="1200" baseline="0" dirty="0" smtClean="0">
                <a:solidFill>
                  <a:schemeClr val="tx1"/>
                </a:solidFill>
                <a:latin typeface="+mn-lt"/>
                <a:ea typeface="+mn-ea"/>
                <a:cs typeface="+mn-cs"/>
              </a:rPr>
              <a:t> </a:t>
            </a:r>
            <a:r>
              <a:rPr lang="fr-BE" sz="1200" kern="1200" dirty="0" smtClean="0">
                <a:solidFill>
                  <a:schemeClr val="tx1"/>
                </a:solidFill>
                <a:latin typeface="+mn-lt"/>
                <a:ea typeface="+mn-ea"/>
                <a:cs typeface="+mn-cs"/>
              </a:rPr>
              <a:t>confirmer l’émergence d’une organisation du sens autour de « </a:t>
            </a:r>
            <a:r>
              <a:rPr lang="fr-BE" sz="1200" i="1" kern="1200" dirty="0" smtClean="0">
                <a:solidFill>
                  <a:schemeClr val="tx1"/>
                </a:solidFill>
                <a:latin typeface="+mn-lt"/>
                <a:ea typeface="+mn-ea"/>
                <a:cs typeface="+mn-cs"/>
              </a:rPr>
              <a:t>se joindre à quelqu’un »</a:t>
            </a:r>
            <a:r>
              <a:rPr lang="fr-BE" sz="1200" kern="1200" dirty="0" smtClean="0">
                <a:solidFill>
                  <a:schemeClr val="tx1"/>
                </a:solidFill>
                <a:latin typeface="+mn-lt"/>
                <a:ea typeface="+mn-ea"/>
                <a:cs typeface="+mn-cs"/>
              </a:rPr>
              <a:t> (dimension relationnelle), </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i="0" kern="1200" dirty="0" smtClean="0">
                <a:solidFill>
                  <a:schemeClr val="tx1"/>
                </a:solidFill>
                <a:latin typeface="+mn-lt"/>
                <a:ea typeface="+mn-ea"/>
                <a:cs typeface="+mn-cs"/>
              </a:rPr>
              <a:t>Et autour de </a:t>
            </a:r>
            <a:r>
              <a:rPr lang="fr-BE" sz="1200" i="1" kern="1200" dirty="0" smtClean="0">
                <a:solidFill>
                  <a:schemeClr val="tx1"/>
                </a:solidFill>
                <a:latin typeface="+mn-lt"/>
                <a:ea typeface="+mn-ea"/>
                <a:cs typeface="+mn-cs"/>
              </a:rPr>
              <a:t>« pour aller où il va »</a:t>
            </a:r>
            <a:r>
              <a:rPr lang="fr-BE" sz="1200" kern="1200" dirty="0" smtClean="0">
                <a:solidFill>
                  <a:schemeClr val="tx1"/>
                </a:solidFill>
                <a:latin typeface="+mn-lt"/>
                <a:ea typeface="+mn-ea"/>
                <a:cs typeface="+mn-cs"/>
              </a:rPr>
              <a:t> (dimension temporelle et opérationnelle) </a:t>
            </a:r>
            <a:r>
              <a:rPr lang="fr-BE" sz="1200" i="1" kern="1200" dirty="0" smtClean="0">
                <a:solidFill>
                  <a:schemeClr val="tx1"/>
                </a:solidFill>
                <a:latin typeface="+mn-lt"/>
                <a:ea typeface="+mn-ea"/>
                <a:cs typeface="+mn-cs"/>
              </a:rPr>
              <a:t>en même temps que lui</a:t>
            </a:r>
            <a:r>
              <a:rPr lang="fr-BE" sz="1200" kern="1200" dirty="0" smtClean="0">
                <a:solidFill>
                  <a:schemeClr val="tx1"/>
                </a:solidFill>
                <a:latin typeface="+mn-lt"/>
                <a:ea typeface="+mn-ea"/>
                <a:cs typeface="+mn-cs"/>
              </a:rPr>
              <a:t> (à son rythme, à sa portée, à sa mesure). </a:t>
            </a:r>
          </a:p>
          <a:p>
            <a:endParaRPr lang="fr-C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Un autre apport théorique provenant de Gervais</a:t>
            </a:r>
            <a:r>
              <a:rPr lang="fr-BE" sz="1200" kern="1200" baseline="30000" dirty="0" smtClean="0">
                <a:solidFill>
                  <a:schemeClr val="tx1"/>
                </a:solidFill>
                <a:latin typeface="+mn-lt"/>
                <a:ea typeface="+mn-ea"/>
                <a:cs typeface="+mn-cs"/>
              </a:rPr>
              <a:t>23</a:t>
            </a:r>
            <a:r>
              <a:rPr lang="fr-BE" sz="1200" kern="1200" dirty="0" smtClean="0">
                <a:solidFill>
                  <a:schemeClr val="tx1"/>
                </a:solidFill>
                <a:latin typeface="+mn-lt"/>
                <a:ea typeface="+mn-ea"/>
                <a:cs typeface="+mn-cs"/>
              </a:rPr>
              <a:t> a été d’un grand éclairage conceptuel. Celle-ci rappelle qu’il y a coopération s’il existe un but commun à la relation. </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Elle cite les écrits de St Arnaud</a:t>
            </a:r>
            <a:r>
              <a:rPr lang="fr-BE" sz="1200" kern="1200" baseline="30000" dirty="0" smtClean="0">
                <a:solidFill>
                  <a:schemeClr val="tx1"/>
                </a:solidFill>
                <a:latin typeface="+mn-lt"/>
                <a:ea typeface="+mn-ea"/>
                <a:cs typeface="+mn-cs"/>
              </a:rPr>
              <a:t>24</a:t>
            </a:r>
            <a:r>
              <a:rPr lang="fr-BE" sz="1200" kern="1200" dirty="0" smtClean="0">
                <a:solidFill>
                  <a:schemeClr val="tx1"/>
                </a:solidFill>
                <a:latin typeface="+mn-lt"/>
                <a:ea typeface="+mn-ea"/>
                <a:cs typeface="+mn-cs"/>
              </a:rPr>
              <a:t> qui définit la règle de base du partenariat : « </a:t>
            </a:r>
            <a:r>
              <a:rPr lang="fr-BE" sz="1200" i="1" kern="1200" dirty="0" smtClean="0">
                <a:solidFill>
                  <a:schemeClr val="tx1"/>
                </a:solidFill>
                <a:latin typeface="+mn-lt"/>
                <a:ea typeface="+mn-ea"/>
                <a:cs typeface="+mn-cs"/>
              </a:rPr>
              <a:t>l’acteur crée un partenariat en cherchant avec son interlocuteur un objectif vers lequel leurs intérêts convergent de façon à pouvoir travailler ensemble.</a:t>
            </a:r>
            <a:r>
              <a:rPr lang="fr-BE" sz="1200" kern="1200" dirty="0" smtClean="0">
                <a:solidFill>
                  <a:schemeClr val="tx1"/>
                </a:solidFill>
                <a:latin typeface="+mn-lt"/>
                <a:ea typeface="+mn-ea"/>
                <a:cs typeface="+mn-cs"/>
              </a:rPr>
              <a:t>» Les acteurs partenaires recherchent l’atteinte de ce but commun tout en reconnaissant les champs de compétences respectifs de chacun. </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Legendre</a:t>
            </a:r>
            <a:r>
              <a:rPr lang="fr-BE" sz="1200" kern="1200" baseline="30000" dirty="0" smtClean="0">
                <a:solidFill>
                  <a:schemeClr val="tx1"/>
                </a:solidFill>
                <a:latin typeface="+mn-lt"/>
                <a:ea typeface="+mn-ea"/>
                <a:cs typeface="+mn-cs"/>
              </a:rPr>
              <a:t>25</a:t>
            </a:r>
            <a:r>
              <a:rPr lang="fr-BE" sz="1200" kern="1200" dirty="0" smtClean="0">
                <a:solidFill>
                  <a:schemeClr val="tx1"/>
                </a:solidFill>
                <a:latin typeface="+mn-lt"/>
                <a:ea typeface="+mn-ea"/>
                <a:cs typeface="+mn-cs"/>
              </a:rPr>
              <a:t> précise que  le partenariat sera dit </a:t>
            </a:r>
            <a:r>
              <a:rPr lang="fr-BE" sz="1200" i="1" kern="1200" dirty="0" smtClean="0">
                <a:solidFill>
                  <a:schemeClr val="tx1"/>
                </a:solidFill>
                <a:latin typeface="+mn-lt"/>
                <a:ea typeface="+mn-ea"/>
                <a:cs typeface="+mn-cs"/>
              </a:rPr>
              <a:t>de service</a:t>
            </a:r>
            <a:r>
              <a:rPr lang="fr-BE" sz="1200" kern="1200" dirty="0" smtClean="0">
                <a:solidFill>
                  <a:schemeClr val="tx1"/>
                </a:solidFill>
                <a:latin typeface="+mn-lt"/>
                <a:ea typeface="+mn-ea"/>
                <a:cs typeface="+mn-cs"/>
              </a:rPr>
              <a:t> ou de </a:t>
            </a:r>
            <a:r>
              <a:rPr lang="fr-BE" sz="1200" i="1" kern="1200" dirty="0" smtClean="0">
                <a:solidFill>
                  <a:schemeClr val="tx1"/>
                </a:solidFill>
                <a:latin typeface="+mn-lt"/>
                <a:ea typeface="+mn-ea"/>
                <a:cs typeface="+mn-cs"/>
              </a:rPr>
              <a:t>réciprocité</a:t>
            </a:r>
            <a:r>
              <a:rPr lang="fr-BE"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en soulignant l’existence d’une position intermédiaire ; le partenariat dit </a:t>
            </a:r>
            <a:r>
              <a:rPr lang="fr-BE" sz="1200" i="1" kern="1200" dirty="0" smtClean="0">
                <a:solidFill>
                  <a:schemeClr val="tx1"/>
                </a:solidFill>
                <a:latin typeface="+mn-lt"/>
                <a:ea typeface="+mn-ea"/>
                <a:cs typeface="+mn-cs"/>
              </a:rPr>
              <a:t>associatif</a:t>
            </a:r>
            <a:r>
              <a:rPr lang="fr-BE" sz="1200" kern="1200" dirty="0" smtClean="0">
                <a:solidFill>
                  <a:schemeClr val="tx1"/>
                </a:solidFill>
                <a:latin typeface="+mn-lt"/>
                <a:ea typeface="+mn-ea"/>
                <a:cs typeface="+mn-cs"/>
              </a:rPr>
              <a:t>. </a:t>
            </a:r>
          </a:p>
          <a:p>
            <a:endParaRPr lang="fr-CA" dirty="0" smtClean="0"/>
          </a:p>
          <a:p>
            <a:r>
              <a:rPr lang="fr-CA" dirty="0" smtClean="0"/>
              <a:t>Ce recours à des théories existantes est très fécond pour faire émerger une compréhension bien enracinée dans les données.</a:t>
            </a:r>
            <a:endParaRPr lang="fr-CA" dirty="0"/>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12</a:t>
            </a:fld>
            <a:endParaRPr lang="fr-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1" kern="1200" dirty="0" smtClean="0">
                <a:solidFill>
                  <a:schemeClr val="tx1"/>
                </a:solidFill>
                <a:latin typeface="+mn-lt"/>
                <a:ea typeface="+mn-ea"/>
                <a:cs typeface="+mn-cs"/>
              </a:rPr>
              <a:t>F) Modélisation</a:t>
            </a:r>
            <a:r>
              <a:rPr lang="fr-BE" sz="1200" kern="1200" dirty="0" smtClean="0">
                <a:solidFill>
                  <a:schemeClr val="tx1"/>
                </a:solidFill>
                <a:latin typeface="+mn-lt"/>
                <a:ea typeface="+mn-ea"/>
                <a:cs typeface="+mn-cs"/>
              </a:rPr>
              <a:t> du développement d’une </a:t>
            </a:r>
            <a:r>
              <a:rPr lang="fr-BE" sz="1200" b="1" kern="1200" dirty="0" smtClean="0">
                <a:solidFill>
                  <a:schemeClr val="tx1"/>
                </a:solidFill>
                <a:latin typeface="+mn-lt"/>
                <a:ea typeface="+mn-ea"/>
                <a:cs typeface="+mn-cs"/>
              </a:rPr>
              <a:t>théorie émergente. </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Lorsque l’on parle d’accompagnement des apprentissages, </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il s’agit d’un un processus mixte fluctuant entre deux pôles que sont l’autonomisation des apprentissages des stagiaires et l’intervention clinique des assistants-pilotes.</a:t>
            </a:r>
            <a:endParaRPr lang="fr-CA" sz="1200" kern="1200" dirty="0" smtClean="0">
              <a:solidFill>
                <a:schemeClr val="tx1"/>
              </a:solidFill>
              <a:latin typeface="+mn-lt"/>
              <a:ea typeface="+mn-ea"/>
              <a:cs typeface="+mn-cs"/>
            </a:endParaRPr>
          </a:p>
          <a:p>
            <a:endParaRPr lang="fr-CA" dirty="0"/>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13</a:t>
            </a:fld>
            <a:endParaRPr lang="fr-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Le principe le plus important dans le processus de théorisation en MTE exige que, quel que soit le niveau de théorisation atteint, les résultats soient </a:t>
            </a:r>
            <a:r>
              <a:rPr lang="fr-BE" sz="1200" b="1" kern="1200" dirty="0" smtClean="0">
                <a:solidFill>
                  <a:schemeClr val="tx1"/>
                </a:solidFill>
                <a:latin typeface="+mn-lt"/>
                <a:ea typeface="+mn-ea"/>
                <a:cs typeface="+mn-cs"/>
              </a:rPr>
              <a:t>enracinés</a:t>
            </a:r>
            <a:r>
              <a:rPr lang="fr-BE" sz="1200" b="1" kern="1200" baseline="0" dirty="0" smtClean="0">
                <a:solidFill>
                  <a:schemeClr val="tx1"/>
                </a:solidFill>
                <a:latin typeface="+mn-lt"/>
                <a:ea typeface="+mn-ea"/>
                <a:cs typeface="+mn-cs"/>
              </a:rPr>
              <a:t> </a:t>
            </a:r>
            <a:r>
              <a:rPr lang="fr-BE" sz="1200" kern="1200" dirty="0" smtClean="0">
                <a:solidFill>
                  <a:schemeClr val="tx1"/>
                </a:solidFill>
                <a:latin typeface="+mn-lt"/>
                <a:ea typeface="+mn-ea"/>
                <a:cs typeface="+mn-cs"/>
              </a:rPr>
              <a:t>(</a:t>
            </a:r>
            <a:r>
              <a:rPr lang="fr-BE" sz="1200" i="1" kern="1200" dirty="0" err="1" smtClean="0">
                <a:solidFill>
                  <a:schemeClr val="tx1"/>
                </a:solidFill>
                <a:latin typeface="+mn-lt"/>
                <a:ea typeface="+mn-ea"/>
                <a:cs typeface="+mn-cs"/>
              </a:rPr>
              <a:t>grounded</a:t>
            </a:r>
            <a:r>
              <a:rPr lang="fr-BE" sz="1200" kern="1200" dirty="0" smtClean="0">
                <a:solidFill>
                  <a:schemeClr val="tx1"/>
                </a:solidFill>
                <a:latin typeface="+mn-lt"/>
                <a:ea typeface="+mn-ea"/>
                <a:cs typeface="+mn-cs"/>
              </a:rPr>
              <a:t>) dans les données collectées auprès des acteurs de terrain. Le chercheur doit donc assurer une étroite correspondance entre la théorie qui se construit et les données recueillies assimilées comme matériau de construction prioritaire à privilégier.</a:t>
            </a:r>
          </a:p>
          <a:p>
            <a:pPr marL="0" marR="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C’est ce processus que nous voulons présenter ici.</a:t>
            </a:r>
            <a:endParaRPr lang="fr-CA" dirty="0"/>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4</a:t>
            </a:fld>
            <a:endParaRPr lang="fr-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Apparemment, en regardant ce schéma global, la MTE peut paraître simple sinon simpliste. </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Toutefois, le processus visant à faire émerger les propriétés essentielles encore inédites du phénomène étudié, mobilise divers types de codages et divers types de comptes-rendus de codage. Toutes ces opérations constituent un système de traces qui permettent au chercheur de se rendre compte du suivi et de la complexité de son processus de recherche. </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Ainsi, le chercheur est-il invité à se laisser surprendre par ce qu’il peut découvrir au cours de la recherche. </a:t>
            </a:r>
          </a:p>
          <a:p>
            <a:pPr marL="0" marR="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Une démarche inductive telle que nous l’abordons ici se dessine pas à pas entre le chercheur et les acteurs du terrain.</a:t>
            </a:r>
            <a:r>
              <a:rPr lang="fr-BE" sz="1200" kern="1200" baseline="0" dirty="0" smtClean="0">
                <a:solidFill>
                  <a:schemeClr val="tx1"/>
                </a:solidFill>
                <a:latin typeface="+mn-lt"/>
                <a:ea typeface="+mn-ea"/>
                <a:cs typeface="+mn-cs"/>
              </a:rPr>
              <a:t> L’induction permet et </a:t>
            </a:r>
            <a:r>
              <a:rPr lang="fr-BE" sz="1200" kern="1200" dirty="0" smtClean="0">
                <a:solidFill>
                  <a:schemeClr val="tx1"/>
                </a:solidFill>
                <a:latin typeface="+mn-lt"/>
                <a:ea typeface="+mn-ea"/>
                <a:cs typeface="+mn-cs"/>
              </a:rPr>
              <a:t>promet d’aborder l’inconnu dans toute sa complexité et, comme le souligne Guillemette (2006), favoriser l’innovation en recherche scientifique, dans le sens où sont mis à jour des éléments jusque là inconnus.</a:t>
            </a:r>
            <a:endParaRPr lang="fr-CA" sz="1200" kern="1200" dirty="0" smtClean="0">
              <a:solidFill>
                <a:schemeClr val="tx1"/>
              </a:solidFill>
              <a:latin typeface="+mn-lt"/>
              <a:ea typeface="+mn-ea"/>
              <a:cs typeface="+mn-cs"/>
            </a:endParaRPr>
          </a:p>
          <a:p>
            <a:endParaRPr lang="fr-CA" dirty="0"/>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5</a:t>
            </a:fld>
            <a:endParaRPr lang="fr-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CA" dirty="0" smtClean="0"/>
              <a:t>Ce schéma donne un aperçu des nuances du processus global. Nous ne nous y attarderons pas ici parce que plusieurs</a:t>
            </a:r>
            <a:r>
              <a:rPr lang="fr-CA" baseline="0" dirty="0" smtClean="0"/>
              <a:t> publications présentent en détails ces opérations. Nous voulons plutôt présenter le processus global de théorisation dans notre recherche.</a:t>
            </a:r>
          </a:p>
          <a:p>
            <a:endParaRPr lang="fr-CA" baseline="0" dirty="0" smtClean="0"/>
          </a:p>
          <a:p>
            <a:r>
              <a:rPr lang="fr-CA" baseline="0" dirty="0" smtClean="0"/>
              <a:t>Ici le terme « compte-rendu » traduit le terme anglais « memo ». Cette traduction est une proposition de Christophe Lejeune.</a:t>
            </a:r>
            <a:endParaRPr lang="fr-CA" dirty="0"/>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6</a:t>
            </a:fld>
            <a:endParaRPr lang="fr-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sz="1200" b="1" i="1" kern="1200" dirty="0" smtClean="0">
                <a:solidFill>
                  <a:schemeClr val="tx1"/>
                </a:solidFill>
                <a:latin typeface="Times New Roman" pitchFamily="18" charset="0"/>
                <a:ea typeface="+mn-ea"/>
                <a:cs typeface="Times New Roman" pitchFamily="18" charset="0"/>
              </a:rPr>
              <a:t>Cette figure représente d’une autre manière notre itinéraire de recherche et ses différentes phases successives et itératives qui nous ont permis d’avancer sur le chemin dessiné progressivement par les acteurs lors des entretiens.</a:t>
            </a:r>
          </a:p>
          <a:p>
            <a:endParaRPr lang="fr-BE" sz="1200" kern="1200" dirty="0" smtClean="0">
              <a:solidFill>
                <a:schemeClr val="tx1"/>
              </a:solidFill>
              <a:latin typeface="+mn-lt"/>
              <a:ea typeface="+mn-ea"/>
              <a:cs typeface="+mn-cs"/>
            </a:endParaRPr>
          </a:p>
          <a:p>
            <a:r>
              <a:rPr lang="fr-BE" sz="1200" kern="1200" dirty="0" smtClean="0">
                <a:solidFill>
                  <a:schemeClr val="tx1"/>
                </a:solidFill>
                <a:latin typeface="+mn-lt"/>
                <a:ea typeface="+mn-ea"/>
                <a:cs typeface="+mn-cs"/>
              </a:rPr>
              <a:t>Elle représente aussi le plan de présentation de la suite de notre communication</a:t>
            </a:r>
          </a:p>
          <a:p>
            <a:endParaRPr lang="fr-CA" sz="1200" kern="1200" dirty="0" smtClean="0">
              <a:solidFill>
                <a:schemeClr val="tx1"/>
              </a:solidFill>
              <a:latin typeface="+mn-lt"/>
              <a:ea typeface="+mn-ea"/>
              <a:cs typeface="+mn-cs"/>
            </a:endParaRPr>
          </a:p>
          <a:p>
            <a:pPr lvl="0"/>
            <a:r>
              <a:rPr lang="fr-BE" sz="1200" kern="1200" dirty="0" smtClean="0">
                <a:solidFill>
                  <a:schemeClr val="tx1"/>
                </a:solidFill>
                <a:latin typeface="+mn-lt"/>
                <a:ea typeface="+mn-ea"/>
                <a:cs typeface="+mn-cs"/>
              </a:rPr>
              <a:t>A) Entretiens semi-directifs (A et B), transcriptions textuelles (A et B)</a:t>
            </a:r>
            <a:endParaRPr lang="fr-CA" sz="1200" kern="1200" dirty="0" smtClean="0">
              <a:solidFill>
                <a:schemeClr val="tx1"/>
              </a:solidFill>
              <a:latin typeface="+mn-lt"/>
              <a:ea typeface="+mn-ea"/>
              <a:cs typeface="+mn-cs"/>
            </a:endParaRPr>
          </a:p>
          <a:p>
            <a:pPr lvl="0"/>
            <a:r>
              <a:rPr lang="fr-BE" sz="1200" kern="1200" dirty="0" smtClean="0">
                <a:solidFill>
                  <a:schemeClr val="tx1"/>
                </a:solidFill>
                <a:latin typeface="+mn-lt"/>
                <a:ea typeface="+mn-ea"/>
                <a:cs typeface="+mn-cs"/>
              </a:rPr>
              <a:t>B) Analyses des données avec étiquetage des écrits (A et B) pour identifier l’émergence de propriétés et  de catégories</a:t>
            </a:r>
            <a:endParaRPr lang="fr-CA" sz="1200" kern="1200" dirty="0" smtClean="0">
              <a:solidFill>
                <a:schemeClr val="tx1"/>
              </a:solidFill>
              <a:latin typeface="+mn-lt"/>
              <a:ea typeface="+mn-ea"/>
              <a:cs typeface="+mn-cs"/>
            </a:endParaRPr>
          </a:p>
          <a:p>
            <a:pPr lvl="0"/>
            <a:r>
              <a:rPr lang="fr-BE" sz="1200" kern="1200" dirty="0" smtClean="0">
                <a:solidFill>
                  <a:schemeClr val="tx1"/>
                </a:solidFill>
                <a:latin typeface="+mn-lt"/>
                <a:ea typeface="+mn-ea"/>
                <a:cs typeface="+mn-cs"/>
              </a:rPr>
              <a:t>C) Entretiens semi-directifs (C et D), transcriptions textuelles (C et D)</a:t>
            </a:r>
            <a:endParaRPr lang="fr-CA" sz="1200" kern="1200" dirty="0" smtClean="0">
              <a:solidFill>
                <a:schemeClr val="tx1"/>
              </a:solidFill>
              <a:latin typeface="+mn-lt"/>
              <a:ea typeface="+mn-ea"/>
              <a:cs typeface="+mn-cs"/>
            </a:endParaRPr>
          </a:p>
          <a:p>
            <a:pPr lvl="0"/>
            <a:r>
              <a:rPr lang="fr-BE" sz="1200" kern="1200" dirty="0" smtClean="0">
                <a:solidFill>
                  <a:schemeClr val="tx1"/>
                </a:solidFill>
                <a:latin typeface="+mn-lt"/>
                <a:ea typeface="+mn-ea"/>
                <a:cs typeface="+mn-cs"/>
              </a:rPr>
              <a:t>D) Analyses et comparaison des données recueillies dans tous les entretiens A, B, C et D avec ajustement des propriétés et des catégories </a:t>
            </a:r>
            <a:r>
              <a:rPr lang="fr-BE" sz="1200" kern="1200" dirty="0" err="1" smtClean="0">
                <a:solidFill>
                  <a:schemeClr val="tx1"/>
                </a:solidFill>
                <a:latin typeface="+mn-lt"/>
                <a:ea typeface="+mn-ea"/>
                <a:cs typeface="+mn-cs"/>
              </a:rPr>
              <a:t>conceptualisantes</a:t>
            </a:r>
            <a:endParaRPr lang="fr-CA" sz="1200" kern="1200" dirty="0" smtClean="0">
              <a:solidFill>
                <a:schemeClr val="tx1"/>
              </a:solidFill>
              <a:latin typeface="+mn-lt"/>
              <a:ea typeface="+mn-ea"/>
              <a:cs typeface="+mn-cs"/>
            </a:endParaRPr>
          </a:p>
          <a:p>
            <a:pPr lvl="0"/>
            <a:r>
              <a:rPr lang="fr-BE" sz="1200" kern="1200" dirty="0" smtClean="0">
                <a:solidFill>
                  <a:schemeClr val="tx1"/>
                </a:solidFill>
                <a:latin typeface="+mn-lt"/>
                <a:ea typeface="+mn-ea"/>
                <a:cs typeface="+mn-cs"/>
              </a:rPr>
              <a:t>E) Confrontation et comparaison des catégories émergentes aux théories préexistantes -ou écrits scientifiques- proposées en tant qu’idées à confronter à la théorie émergeant des données empiriques recueillies </a:t>
            </a:r>
            <a:endParaRPr lang="fr-CA" sz="1200" kern="1200" dirty="0" smtClean="0">
              <a:solidFill>
                <a:schemeClr val="tx1"/>
              </a:solidFill>
              <a:latin typeface="+mn-lt"/>
              <a:ea typeface="+mn-ea"/>
              <a:cs typeface="+mn-cs"/>
            </a:endParaRPr>
          </a:p>
          <a:p>
            <a:pPr lvl="0"/>
            <a:r>
              <a:rPr lang="fr-BE" sz="1200" kern="1200" dirty="0" smtClean="0">
                <a:solidFill>
                  <a:schemeClr val="tx1"/>
                </a:solidFill>
                <a:latin typeface="+mn-lt"/>
                <a:ea typeface="+mn-ea"/>
                <a:cs typeface="+mn-cs"/>
              </a:rPr>
              <a:t>F) Modélisation  du développement d’une </a:t>
            </a:r>
            <a:r>
              <a:rPr lang="fr-BE" sz="1200" b="1" kern="1200" dirty="0" smtClean="0">
                <a:solidFill>
                  <a:schemeClr val="tx1"/>
                </a:solidFill>
                <a:latin typeface="+mn-lt"/>
                <a:ea typeface="+mn-ea"/>
                <a:cs typeface="+mn-cs"/>
              </a:rPr>
              <a:t>théorie émergente « enracinée »</a:t>
            </a:r>
            <a:endParaRPr lang="fr-CA" sz="1200" kern="1200" dirty="0" smtClean="0">
              <a:solidFill>
                <a:schemeClr val="tx1"/>
              </a:solidFill>
              <a:latin typeface="+mn-lt"/>
              <a:ea typeface="+mn-ea"/>
              <a:cs typeface="+mn-cs"/>
            </a:endParaRPr>
          </a:p>
          <a:p>
            <a:endParaRPr lang="fr-CA" dirty="0"/>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7</a:t>
            </a:fld>
            <a:endParaRPr lang="fr-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1" kern="1200" dirty="0" smtClean="0">
                <a:solidFill>
                  <a:schemeClr val="tx1"/>
                </a:solidFill>
                <a:latin typeface="+mn-lt"/>
                <a:ea typeface="+mn-ea"/>
                <a:cs typeface="+mn-cs"/>
              </a:rPr>
              <a:t>A) Collecte des données A et B</a:t>
            </a:r>
            <a:r>
              <a:rPr lang="fr-BE" sz="1200" kern="1200" dirty="0" smtClean="0">
                <a:solidFill>
                  <a:schemeClr val="tx1"/>
                </a:solidFill>
                <a:latin typeface="+mn-lt"/>
                <a:ea typeface="+mn-ea"/>
                <a:cs typeface="+mn-cs"/>
              </a:rPr>
              <a:t> : Des entretiens semi-directifs -voire non directifs- ont été réalisés sur le temps de midi, </a:t>
            </a:r>
            <a:r>
              <a:rPr lang="fr-BE" sz="1200" kern="1200" dirty="0" smtClean="0">
                <a:solidFill>
                  <a:schemeClr val="tx1"/>
                </a:solidFill>
                <a:latin typeface="+mn-lt"/>
                <a:ea typeface="+mn-ea"/>
                <a:cs typeface="+mn-cs"/>
              </a:rPr>
              <a:t>avec enregistreur et le téléphone débranché. D</a:t>
            </a:r>
            <a:r>
              <a:rPr lang="fr-BE" sz="1200" kern="1200" dirty="0" smtClean="0">
                <a:solidFill>
                  <a:schemeClr val="tx1"/>
                </a:solidFill>
                <a:latin typeface="+mn-lt"/>
                <a:ea typeface="+mn-ea"/>
                <a:cs typeface="+mn-cs"/>
              </a:rPr>
              <a:t>es entretiens de plus ou moins 20 minutes.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Nous avons réalisé dans une première phase deux entretiens : A et B. Les entretiens ont été transcrits mot à mot.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Ici</a:t>
            </a:r>
            <a:r>
              <a:rPr lang="fr-BE" sz="1200" kern="1200" baseline="0" dirty="0" smtClean="0">
                <a:solidFill>
                  <a:schemeClr val="tx1"/>
                </a:solidFill>
                <a:latin typeface="+mn-lt"/>
                <a:ea typeface="+mn-ea"/>
                <a:cs typeface="+mn-cs"/>
              </a:rPr>
              <a:t>, le lien à faire avec le processus de théorisation est dans le caractère résolument </a:t>
            </a:r>
            <a:r>
              <a:rPr lang="fr-BE" sz="1200" b="1" i="1" kern="1200" dirty="0" smtClean="0">
                <a:solidFill>
                  <a:schemeClr val="tx1"/>
                </a:solidFill>
                <a:latin typeface="+mn-lt"/>
                <a:ea typeface="+mn-ea"/>
                <a:cs typeface="+mn-cs"/>
              </a:rPr>
              <a:t>théoriques</a:t>
            </a:r>
            <a:r>
              <a:rPr lang="fr-BE" sz="1200" kern="1200" dirty="0" smtClean="0">
                <a:solidFill>
                  <a:schemeClr val="tx1"/>
                </a:solidFill>
                <a:latin typeface="+mn-lt"/>
                <a:ea typeface="+mn-ea"/>
                <a:cs typeface="+mn-cs"/>
              </a:rPr>
              <a:t>  des</a:t>
            </a:r>
            <a:r>
              <a:rPr lang="fr-BE" sz="1200" kern="1200" baseline="0" dirty="0" smtClean="0">
                <a:solidFill>
                  <a:schemeClr val="tx1"/>
                </a:solidFill>
                <a:latin typeface="+mn-lt"/>
                <a:ea typeface="+mn-ea"/>
                <a:cs typeface="+mn-cs"/>
              </a:rPr>
              <a:t> questions.</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baseline="0" dirty="0" smtClean="0">
                <a:solidFill>
                  <a:schemeClr val="tx1"/>
                </a:solidFill>
                <a:latin typeface="+mn-lt"/>
                <a:ea typeface="+mn-ea"/>
                <a:cs typeface="+mn-cs"/>
              </a:rPr>
              <a:t>Par exemple: </a:t>
            </a:r>
            <a:r>
              <a:rPr lang="fr-BE" sz="1200" kern="1200" dirty="0" smtClean="0">
                <a:solidFill>
                  <a:schemeClr val="tx1"/>
                </a:solidFill>
                <a:latin typeface="+mn-lt"/>
                <a:ea typeface="+mn-ea"/>
                <a:cs typeface="+mn-cs"/>
              </a:rPr>
              <a:t>« </a:t>
            </a:r>
            <a:r>
              <a:rPr lang="fr-BE" sz="1200" i="1" kern="1200" dirty="0" smtClean="0">
                <a:solidFill>
                  <a:schemeClr val="tx1"/>
                </a:solidFill>
                <a:latin typeface="+mn-lt"/>
                <a:ea typeface="+mn-ea"/>
                <a:cs typeface="+mn-cs"/>
              </a:rPr>
              <a:t>Qu’est-ce qu’accompagner les apprentissages des étudiants signifie pour vous? Comment envisagez-vous cette fonction ? Que pensez-vous devoir faire à ce sujet ? En quoi cela consiste-t-il ? »</a:t>
            </a:r>
            <a:endParaRPr lang="fr-CA" sz="1200" kern="1200" dirty="0" smtClean="0">
              <a:solidFill>
                <a:schemeClr val="tx1"/>
              </a:solidFill>
              <a:latin typeface="+mn-lt"/>
              <a:ea typeface="+mn-ea"/>
              <a:cs typeface="+mn-cs"/>
            </a:endParaRPr>
          </a:p>
          <a:p>
            <a:endParaRPr lang="fr-CA" dirty="0"/>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8</a:t>
            </a:fld>
            <a:endParaRPr lang="fr-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1" kern="1200" dirty="0" smtClean="0">
                <a:solidFill>
                  <a:schemeClr val="tx1"/>
                </a:solidFill>
                <a:latin typeface="+mn-lt"/>
                <a:ea typeface="+mn-ea"/>
                <a:cs typeface="+mn-cs"/>
              </a:rPr>
              <a:t>B) Analyse des données A et B</a:t>
            </a:r>
            <a:r>
              <a:rPr lang="fr-BE" sz="1200" kern="1200" dirty="0" smtClean="0">
                <a:solidFill>
                  <a:schemeClr val="tx1"/>
                </a:solidFill>
                <a:latin typeface="+mn-lt"/>
                <a:ea typeface="+mn-ea"/>
                <a:cs typeface="+mn-cs"/>
              </a:rPr>
              <a:t> : </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Plusieurs lectures des verbatim</a:t>
            </a:r>
            <a:r>
              <a:rPr lang="fr-BE" sz="1200" kern="1200" baseline="0" dirty="0" smtClean="0">
                <a:solidFill>
                  <a:schemeClr val="tx1"/>
                </a:solidFill>
                <a:latin typeface="+mn-lt"/>
                <a:ea typeface="+mn-ea"/>
                <a:cs typeface="+mn-cs"/>
              </a:rPr>
              <a:t> </a:t>
            </a:r>
            <a:r>
              <a:rPr lang="fr-BE" sz="1200" kern="1200" dirty="0" smtClean="0">
                <a:solidFill>
                  <a:schemeClr val="tx1"/>
                </a:solidFill>
                <a:latin typeface="+mn-lt"/>
                <a:ea typeface="+mn-ea"/>
                <a:cs typeface="+mn-cs"/>
              </a:rPr>
              <a:t>nous ont amenées à identifier des phrases signifiantes ; nous avons alors procéder à un « étiquetage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Des comparaisons entre les deux entretiens A et B ont permis d’identifier des </a:t>
            </a:r>
            <a:r>
              <a:rPr lang="fr-BE" sz="1200" b="1" i="1" kern="1200" dirty="0" smtClean="0">
                <a:solidFill>
                  <a:schemeClr val="tx1"/>
                </a:solidFill>
                <a:latin typeface="+mn-lt"/>
                <a:ea typeface="+mn-ea"/>
                <a:cs typeface="+mn-cs"/>
              </a:rPr>
              <a:t>propriétés</a:t>
            </a:r>
            <a:r>
              <a:rPr lang="fr-BE" sz="1200" i="1" kern="1200" dirty="0" smtClean="0">
                <a:solidFill>
                  <a:schemeClr val="tx1"/>
                </a:solidFill>
                <a:latin typeface="+mn-lt"/>
                <a:ea typeface="+mn-ea"/>
                <a:cs typeface="+mn-cs"/>
              </a:rPr>
              <a:t>  </a:t>
            </a:r>
            <a:r>
              <a:rPr lang="fr-BE" sz="1200" kern="1200" dirty="0" smtClean="0">
                <a:solidFill>
                  <a:schemeClr val="tx1"/>
                </a:solidFill>
                <a:latin typeface="+mn-lt"/>
                <a:ea typeface="+mn-ea"/>
                <a:cs typeface="+mn-cs"/>
              </a:rPr>
              <a:t>communes et différentes qui se sont organisées entre elles, lors des interprétations des </a:t>
            </a:r>
            <a:r>
              <a:rPr lang="fr-BE" sz="1200" i="1" kern="1200" dirty="0" smtClean="0">
                <a:solidFill>
                  <a:schemeClr val="tx1"/>
                </a:solidFill>
                <a:latin typeface="+mn-lt"/>
                <a:ea typeface="+mn-ea"/>
                <a:cs typeface="+mn-cs"/>
              </a:rPr>
              <a:t>verbatim</a:t>
            </a:r>
            <a:r>
              <a:rPr lang="fr-BE" sz="1200" kern="1200" dirty="0" smtClean="0">
                <a:solidFill>
                  <a:schemeClr val="tx1"/>
                </a:solidFill>
                <a:latin typeface="+mn-lt"/>
                <a:ea typeface="+mn-ea"/>
                <a:cs typeface="+mn-cs"/>
              </a:rPr>
              <a:t>, en une </a:t>
            </a:r>
            <a:r>
              <a:rPr lang="fr-BE" sz="1200" b="1" i="1" kern="1200" dirty="0" smtClean="0">
                <a:solidFill>
                  <a:schemeClr val="tx1"/>
                </a:solidFill>
                <a:latin typeface="+mn-lt"/>
                <a:ea typeface="+mn-ea"/>
                <a:cs typeface="+mn-cs"/>
              </a:rPr>
              <a:t>catégorie conceptuelle</a:t>
            </a:r>
            <a:r>
              <a:rPr lang="fr-BE" sz="1200" kern="1200" dirty="0" smtClean="0">
                <a:solidFill>
                  <a:schemeClr val="tx1"/>
                </a:solidFill>
                <a:latin typeface="+mn-lt"/>
                <a:ea typeface="+mn-ea"/>
                <a:cs typeface="+mn-cs"/>
              </a:rPr>
              <a:t> que nous avons nommée « </a:t>
            </a:r>
            <a:r>
              <a:rPr lang="fr-BE" sz="1200" i="1" kern="1200" dirty="0" smtClean="0">
                <a:solidFill>
                  <a:schemeClr val="tx1"/>
                </a:solidFill>
                <a:latin typeface="+mn-lt"/>
                <a:ea typeface="+mn-ea"/>
                <a:cs typeface="+mn-cs"/>
              </a:rPr>
              <a:t>Relation entre les stagiaires et les assistants-pilotes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200" i="1"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i="1" kern="1200" dirty="0" smtClean="0">
                <a:solidFill>
                  <a:schemeClr val="tx1"/>
                </a:solidFill>
                <a:latin typeface="+mn-lt"/>
                <a:ea typeface="+mn-ea"/>
                <a:cs typeface="+mn-cs"/>
              </a:rPr>
              <a:t>Une</a:t>
            </a:r>
            <a:r>
              <a:rPr lang="fr-BE" sz="1200" i="1" kern="1200" baseline="0" dirty="0" smtClean="0">
                <a:solidFill>
                  <a:schemeClr val="tx1"/>
                </a:solidFill>
                <a:latin typeface="+mn-lt"/>
                <a:ea typeface="+mn-ea"/>
                <a:cs typeface="+mn-cs"/>
              </a:rPr>
              <a:t> première théorisation a donc émergée assez rapidement.</a:t>
            </a:r>
            <a:endParaRPr lang="fr-CA" sz="1200" kern="1200" dirty="0" smtClean="0">
              <a:solidFill>
                <a:schemeClr val="tx1"/>
              </a:solidFill>
              <a:latin typeface="+mn-lt"/>
              <a:ea typeface="+mn-ea"/>
              <a:cs typeface="+mn-cs"/>
            </a:endParaRPr>
          </a:p>
          <a:p>
            <a:endParaRPr lang="fr-CA" dirty="0"/>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9</a:t>
            </a:fld>
            <a:endParaRPr lang="fr-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1" kern="1200" dirty="0" smtClean="0">
                <a:solidFill>
                  <a:schemeClr val="tx1"/>
                </a:solidFill>
                <a:latin typeface="+mn-lt"/>
                <a:ea typeface="+mn-ea"/>
                <a:cs typeface="+mn-cs"/>
              </a:rPr>
              <a:t>C) Collecte des données C et D</a:t>
            </a:r>
            <a:r>
              <a:rPr lang="fr-BE" sz="1200" kern="1200" dirty="0" smtClean="0">
                <a:solidFill>
                  <a:schemeClr val="tx1"/>
                </a:solidFill>
                <a:latin typeface="+mn-lt"/>
                <a:ea typeface="+mn-ea"/>
                <a:cs typeface="+mn-cs"/>
              </a:rPr>
              <a:t> : la catégorie émergente « </a:t>
            </a:r>
            <a:r>
              <a:rPr lang="fr-BE" sz="1200" i="1" kern="1200" dirty="0" smtClean="0">
                <a:solidFill>
                  <a:schemeClr val="tx1"/>
                </a:solidFill>
                <a:latin typeface="+mn-lt"/>
                <a:ea typeface="+mn-ea"/>
                <a:cs typeface="+mn-cs"/>
              </a:rPr>
              <a:t>Relation entre les stagiaires et les assistants-pilotes </a:t>
            </a:r>
            <a:r>
              <a:rPr lang="fr-BE" sz="1200" kern="1200" dirty="0" smtClean="0">
                <a:solidFill>
                  <a:schemeClr val="tx1"/>
                </a:solidFill>
                <a:latin typeface="+mn-lt"/>
                <a:ea typeface="+mn-ea"/>
                <a:cs typeface="+mn-cs"/>
              </a:rPr>
              <a:t>» va orienter notre questionnement pour les entretiens C et D. </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Nous allons les recentrer à partir de ce concept émergeant des deux premiers entretiens A et B en tentant de l’approfondir. </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Des questions théoriques sont élaborées pour monter en théorisation : « </a:t>
            </a:r>
            <a:r>
              <a:rPr lang="fr-BE" sz="1200" i="1" kern="1200" dirty="0" smtClean="0">
                <a:solidFill>
                  <a:schemeClr val="tx1"/>
                </a:solidFill>
                <a:latin typeface="+mn-lt"/>
                <a:ea typeface="+mn-ea"/>
                <a:cs typeface="+mn-cs"/>
              </a:rPr>
              <a:t>Pouvez-vous définir ce rôle d’accompagnement des apprentissages ? Quelle attitude préférez-vous prendre avec eux, une attitude de supervision, de collaboration ou une autre attitude ? Pourquoi prendre une posture plutôt qu’une autre ? Pouvez-vous superviser et collaborer en même temps? Collaborer et évaluer ? Qu’est-ce que cela implique pour vous ? Qu’est-ce qui est important pour vous ? » </a:t>
            </a:r>
            <a:endParaRPr lang="fr-CA" sz="1200" kern="1200" dirty="0" smtClean="0">
              <a:solidFill>
                <a:schemeClr val="tx1"/>
              </a:solidFill>
              <a:latin typeface="+mn-lt"/>
              <a:ea typeface="+mn-ea"/>
              <a:cs typeface="+mn-cs"/>
            </a:endParaRPr>
          </a:p>
          <a:p>
            <a:endParaRPr lang="fr-CA" dirty="0"/>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10</a:t>
            </a:fld>
            <a:endParaRPr lang="fr-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b="1" kern="1200" dirty="0" smtClean="0">
                <a:solidFill>
                  <a:schemeClr val="tx1"/>
                </a:solidFill>
                <a:latin typeface="+mn-lt"/>
                <a:ea typeface="+mn-ea"/>
                <a:cs typeface="+mn-cs"/>
              </a:rPr>
              <a:t>D) Analyse des données C et D</a:t>
            </a:r>
            <a:r>
              <a:rPr lang="fr-BE" sz="1200" kern="1200" dirty="0" smtClean="0">
                <a:solidFill>
                  <a:schemeClr val="tx1"/>
                </a:solidFill>
                <a:latin typeface="+mn-lt"/>
                <a:ea typeface="+mn-ea"/>
                <a:cs typeface="+mn-cs"/>
              </a:rPr>
              <a:t> : Continuité de l’étiquetage </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Et comparaison des données C et D avec les données les entretiens A et B </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Cette analyse mènent à un ajustement de la catégorie générale élaborée</a:t>
            </a:r>
            <a:r>
              <a:rPr lang="fr-BE" sz="1200" kern="1200" baseline="0" dirty="0" smtClean="0">
                <a:solidFill>
                  <a:schemeClr val="tx1"/>
                </a:solidFill>
                <a:latin typeface="+mn-lt"/>
                <a:ea typeface="+mn-ea"/>
                <a:cs typeface="+mn-cs"/>
              </a:rPr>
              <a:t> précédemment</a:t>
            </a:r>
            <a:r>
              <a:rPr lang="fr-BE" sz="1200" kern="1200" dirty="0" smtClean="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Et de nouveau concept émergent.</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Par exemple,</a:t>
            </a:r>
            <a:r>
              <a:rPr lang="fr-BE" sz="1200" kern="1200" baseline="0" dirty="0" smtClean="0">
                <a:solidFill>
                  <a:schemeClr val="tx1"/>
                </a:solidFill>
                <a:latin typeface="+mn-lt"/>
                <a:ea typeface="+mn-ea"/>
                <a:cs typeface="+mn-cs"/>
              </a:rPr>
              <a:t> celui de facilitation.</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baseline="0" dirty="0" smtClean="0">
                <a:solidFill>
                  <a:schemeClr val="tx1"/>
                </a:solidFill>
                <a:latin typeface="+mn-lt"/>
                <a:ea typeface="+mn-ea"/>
                <a:cs typeface="+mn-cs"/>
              </a:rPr>
              <a:t>Et celui d’apprenant réflexif</a:t>
            </a:r>
          </a:p>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baseline="0" dirty="0" smtClean="0">
                <a:solidFill>
                  <a:schemeClr val="tx1"/>
                </a:solidFill>
                <a:latin typeface="+mn-lt"/>
                <a:ea typeface="+mn-ea"/>
                <a:cs typeface="+mn-cs"/>
              </a:rPr>
              <a:t>Et celui de collaboration, ETC.</a:t>
            </a:r>
          </a:p>
        </p:txBody>
      </p:sp>
      <p:sp>
        <p:nvSpPr>
          <p:cNvPr id="4" name="Espace réservé du numéro de diapositive 3"/>
          <p:cNvSpPr>
            <a:spLocks noGrp="1"/>
          </p:cNvSpPr>
          <p:nvPr>
            <p:ph type="sldNum" sz="quarter" idx="10"/>
          </p:nvPr>
        </p:nvSpPr>
        <p:spPr/>
        <p:txBody>
          <a:bodyPr/>
          <a:lstStyle/>
          <a:p>
            <a:fld id="{DB4275B7-B9F7-4E3A-B1F8-9D38DECE5A62}" type="slidenum">
              <a:rPr lang="fr-CA" smtClean="0"/>
              <a:t>11</a:t>
            </a:fld>
            <a:endParaRPr lang="fr-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smtClean="0"/>
              <a:t>Cliquez pour modifier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smtClean="0"/>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4C57979F-294E-43B1-895D-594AE7655581}" type="datetimeFigureOut">
              <a:rPr lang="fr-CA" smtClean="0"/>
              <a:t>2013-05-03</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2DE4DAD0-0FAD-4DCF-8A49-79984EC2467F}" type="slidenum">
              <a:rPr lang="fr-CA" smtClean="0"/>
              <a:t>‹N°›</a:t>
            </a:fld>
            <a:endParaRPr lang="fr-CA"/>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C57979F-294E-43B1-895D-594AE7655581}" type="datetimeFigureOut">
              <a:rPr lang="fr-CA" smtClean="0"/>
              <a:t>2013-05-03</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2DE4DAD0-0FAD-4DCF-8A49-79984EC2467F}" type="slidenum">
              <a:rPr lang="fr-CA" smtClean="0"/>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C57979F-294E-43B1-895D-594AE7655581}" type="datetimeFigureOut">
              <a:rPr lang="fr-CA" smtClean="0"/>
              <a:t>2013-05-03</a:t>
            </a:fld>
            <a:endParaRPr lang="fr-CA"/>
          </a:p>
        </p:txBody>
      </p:sp>
      <p:sp>
        <p:nvSpPr>
          <p:cNvPr id="5" name="Espace réservé du pied de page 4"/>
          <p:cNvSpPr>
            <a:spLocks noGrp="1"/>
          </p:cNvSpPr>
          <p:nvPr>
            <p:ph type="ftr" sz="quarter" idx="11"/>
          </p:nvPr>
        </p:nvSpPr>
        <p:spPr>
          <a:xfrm>
            <a:off x="2640597" y="6377459"/>
            <a:ext cx="3836404" cy="365125"/>
          </a:xfrm>
        </p:spPr>
        <p:txBody>
          <a:bodyPr/>
          <a:lstStyle/>
          <a:p>
            <a:endParaRPr lang="fr-CA"/>
          </a:p>
        </p:txBody>
      </p:sp>
      <p:sp>
        <p:nvSpPr>
          <p:cNvPr id="6" name="Espace réservé du numéro de diapositive 5"/>
          <p:cNvSpPr>
            <a:spLocks noGrp="1"/>
          </p:cNvSpPr>
          <p:nvPr>
            <p:ph type="sldNum" sz="quarter" idx="12"/>
          </p:nvPr>
        </p:nvSpPr>
        <p:spPr/>
        <p:txBody>
          <a:bodyPr/>
          <a:lstStyle/>
          <a:p>
            <a:fld id="{2DE4DAD0-0FAD-4DCF-8A49-79984EC2467F}" type="slidenum">
              <a:rPr lang="fr-CA" smtClean="0"/>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C57979F-294E-43B1-895D-594AE7655581}" type="datetimeFigureOut">
              <a:rPr lang="fr-CA" smtClean="0"/>
              <a:t>2013-05-03</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2DE4DAD0-0FAD-4DCF-8A49-79984EC2467F}" type="slidenum">
              <a:rPr lang="fr-CA" smtClean="0"/>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C57979F-294E-43B1-895D-594AE7655581}" type="datetimeFigureOut">
              <a:rPr lang="fr-CA" smtClean="0"/>
              <a:t>2013-05-03</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2DE4DAD0-0FAD-4DCF-8A49-79984EC2467F}" type="slidenum">
              <a:rPr lang="fr-CA" smtClean="0"/>
              <a:t>‹N°›</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C57979F-294E-43B1-895D-594AE7655581}" type="datetimeFigureOut">
              <a:rPr lang="fr-CA" smtClean="0"/>
              <a:t>2013-05-03</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2DE4DAD0-0FAD-4DCF-8A49-79984EC2467F}" type="slidenum">
              <a:rPr lang="fr-CA" smtClean="0"/>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C57979F-294E-43B1-895D-594AE7655581}" type="datetimeFigureOut">
              <a:rPr lang="fr-CA" smtClean="0"/>
              <a:t>2013-05-03</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2DE4DAD0-0FAD-4DCF-8A49-79984EC2467F}" type="slidenum">
              <a:rPr lang="fr-CA" smtClean="0"/>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C57979F-294E-43B1-895D-594AE7655581}" type="datetimeFigureOut">
              <a:rPr lang="fr-CA" smtClean="0"/>
              <a:t>2013-05-03</a:t>
            </a:fld>
            <a:endParaRPr lang="fr-CA"/>
          </a:p>
        </p:txBody>
      </p:sp>
      <p:sp>
        <p:nvSpPr>
          <p:cNvPr id="4" name="Espace réservé du pied de page 3"/>
          <p:cNvSpPr>
            <a:spLocks noGrp="1"/>
          </p:cNvSpPr>
          <p:nvPr>
            <p:ph type="ftr" sz="quarter" idx="11"/>
          </p:nvPr>
        </p:nvSpPr>
        <p:spPr/>
        <p:txBody>
          <a:bodyPr/>
          <a:lstStyle/>
          <a:p>
            <a:endParaRPr lang="fr-CA"/>
          </a:p>
        </p:txBody>
      </p:sp>
      <p:sp>
        <p:nvSpPr>
          <p:cNvPr id="5" name="Espace réservé du numéro de diapositive 4"/>
          <p:cNvSpPr>
            <a:spLocks noGrp="1"/>
          </p:cNvSpPr>
          <p:nvPr>
            <p:ph type="sldNum" sz="quarter" idx="12"/>
          </p:nvPr>
        </p:nvSpPr>
        <p:spPr/>
        <p:txBody>
          <a:bodyPr/>
          <a:lstStyle/>
          <a:p>
            <a:fld id="{2DE4DAD0-0FAD-4DCF-8A49-79984EC2467F}" type="slidenum">
              <a:rPr lang="fr-CA" smtClean="0"/>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C57979F-294E-43B1-895D-594AE7655581}" type="datetimeFigureOut">
              <a:rPr lang="fr-CA" smtClean="0"/>
              <a:t>2013-05-03</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2DE4DAD0-0FAD-4DCF-8A49-79984EC2467F}" type="slidenum">
              <a:rPr lang="fr-CA" smtClean="0"/>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C57979F-294E-43B1-895D-594AE7655581}" type="datetimeFigureOut">
              <a:rPr lang="fr-CA" smtClean="0"/>
              <a:t>2013-05-03</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2DE4DAD0-0FAD-4DCF-8A49-79984EC2467F}" type="slidenum">
              <a:rPr lang="fr-CA" smtClean="0"/>
              <a:t>‹N°›</a:t>
            </a:fld>
            <a:endParaRPr lang="fr-CA"/>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4C57979F-294E-43B1-895D-594AE7655581}" type="datetimeFigureOut">
              <a:rPr lang="fr-CA" smtClean="0"/>
              <a:t>2013-05-03</a:t>
            </a:fld>
            <a:endParaRPr lang="fr-CA"/>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CA"/>
          </a:p>
        </p:txBody>
      </p:sp>
      <p:sp>
        <p:nvSpPr>
          <p:cNvPr id="7" name="Espace réservé du numéro de diapositive 6"/>
          <p:cNvSpPr>
            <a:spLocks noGrp="1"/>
          </p:cNvSpPr>
          <p:nvPr>
            <p:ph type="sldNum" sz="quarter" idx="12"/>
          </p:nvPr>
        </p:nvSpPr>
        <p:spPr>
          <a:xfrm>
            <a:off x="8339328" y="1170432"/>
            <a:ext cx="733864" cy="201168"/>
          </a:xfrm>
        </p:spPr>
        <p:txBody>
          <a:bodyPr/>
          <a:lstStyle/>
          <a:p>
            <a:fld id="{2DE4DAD0-0FAD-4DCF-8A49-79984EC2467F}" type="slidenum">
              <a:rPr lang="fr-CA" smtClean="0"/>
              <a:t>‹N°›</a:t>
            </a:fld>
            <a:endParaRPr lang="fr-CA"/>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4C57979F-294E-43B1-895D-594AE7655581}" type="datetimeFigureOut">
              <a:rPr lang="fr-CA" smtClean="0"/>
              <a:t>2013-05-03</a:t>
            </a:fld>
            <a:endParaRPr lang="fr-CA"/>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CA"/>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2DE4DAD0-0FAD-4DCF-8A49-79984EC2467F}" type="slidenum">
              <a:rPr lang="fr-CA" smtClean="0"/>
              <a:t>‹N°›</a:t>
            </a:fld>
            <a:endParaRPr lang="fr-C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CA" dirty="0" smtClean="0"/>
              <a:t/>
            </a:r>
            <a:br>
              <a:rPr lang="fr-CA" dirty="0" smtClean="0"/>
            </a:br>
            <a:r>
              <a:rPr lang="fr-CA" dirty="0" smtClean="0"/>
              <a:t>Une théorisation</a:t>
            </a:r>
            <a:r>
              <a:rPr lang="fr-CA" smtClean="0"/>
              <a:t>… inédite</a:t>
            </a:r>
            <a:endParaRPr lang="fr-CA" dirty="0"/>
          </a:p>
        </p:txBody>
      </p:sp>
      <p:sp>
        <p:nvSpPr>
          <p:cNvPr id="3" name="Sous-titre 2"/>
          <p:cNvSpPr>
            <a:spLocks noGrp="1"/>
          </p:cNvSpPr>
          <p:nvPr>
            <p:ph type="subTitle" idx="1"/>
          </p:nvPr>
        </p:nvSpPr>
        <p:spPr/>
        <p:txBody>
          <a:bodyPr>
            <a:noAutofit/>
          </a:bodyPr>
          <a:lstStyle/>
          <a:p>
            <a:endParaRPr lang="fr-CA" sz="3200" i="1" dirty="0" smtClean="0">
              <a:latin typeface="Arial" pitchFamily="34" charset="0"/>
              <a:cs typeface="Arial" pitchFamily="34" charset="0"/>
            </a:endParaRPr>
          </a:p>
          <a:p>
            <a:endParaRPr lang="fr-CA" sz="3200" i="1" dirty="0" smtClean="0">
              <a:latin typeface="Arial" pitchFamily="34" charset="0"/>
              <a:cs typeface="Arial" pitchFamily="34" charset="0"/>
            </a:endParaRPr>
          </a:p>
          <a:p>
            <a:endParaRPr lang="fr-CA" sz="3200" i="1" dirty="0" smtClean="0">
              <a:latin typeface="Arial" pitchFamily="34" charset="0"/>
              <a:cs typeface="Arial" pitchFamily="34" charset="0"/>
            </a:endParaRPr>
          </a:p>
          <a:p>
            <a:endParaRPr lang="fr-CA" sz="3200" i="1" dirty="0" smtClean="0">
              <a:latin typeface="Arial" pitchFamily="34" charset="0"/>
              <a:cs typeface="Arial" pitchFamily="34" charset="0"/>
            </a:endParaRPr>
          </a:p>
          <a:p>
            <a:r>
              <a:rPr lang="fr-CA" sz="3200" i="1" dirty="0" smtClean="0">
                <a:latin typeface="Arial" pitchFamily="34" charset="0"/>
                <a:cs typeface="Arial" pitchFamily="34" charset="0"/>
              </a:rPr>
              <a:t>Viviane </a:t>
            </a:r>
            <a:r>
              <a:rPr lang="fr-CA" sz="3200" i="1" dirty="0" err="1" smtClean="0">
                <a:latin typeface="Arial" pitchFamily="34" charset="0"/>
                <a:cs typeface="Arial" pitchFamily="34" charset="0"/>
              </a:rPr>
              <a:t>Vierset</a:t>
            </a:r>
            <a:endParaRPr lang="fr-CA" sz="3200" i="1" dirty="0" smtClean="0">
              <a:latin typeface="Arial" pitchFamily="34" charset="0"/>
              <a:cs typeface="Arial" pitchFamily="34" charset="0"/>
            </a:endParaRPr>
          </a:p>
          <a:p>
            <a:r>
              <a:rPr lang="fr-CA" sz="3200" i="1" dirty="0" smtClean="0">
                <a:latin typeface="Arial" pitchFamily="34" charset="0"/>
                <a:cs typeface="Arial" pitchFamily="34" charset="0"/>
              </a:rPr>
              <a:t>Michelle </a:t>
            </a:r>
            <a:r>
              <a:rPr lang="fr-CA" sz="3200" i="1" dirty="0" err="1" smtClean="0">
                <a:latin typeface="Arial" pitchFamily="34" charset="0"/>
                <a:cs typeface="Arial" pitchFamily="34" charset="0"/>
              </a:rPr>
              <a:t>Nisolle</a:t>
            </a:r>
            <a:endParaRPr lang="fr-CA" sz="3200" i="1" dirty="0" smtClean="0">
              <a:latin typeface="Arial" pitchFamily="34" charset="0"/>
              <a:cs typeface="Arial" pitchFamily="34" charset="0"/>
            </a:endParaRPr>
          </a:p>
          <a:p>
            <a:endParaRPr lang="fr-CA" sz="3200" i="1" dirty="0" smtClean="0">
              <a:latin typeface="Arial" pitchFamily="34" charset="0"/>
              <a:cs typeface="Arial" pitchFamily="34" charset="0"/>
            </a:endParaRPr>
          </a:p>
          <a:p>
            <a:r>
              <a:rPr lang="fr-CA" sz="3200" i="1" dirty="0" smtClean="0">
                <a:latin typeface="Arial" pitchFamily="34" charset="0"/>
                <a:cs typeface="Arial" pitchFamily="34" charset="0"/>
              </a:rPr>
              <a:t>Université de Liège, Belgique</a:t>
            </a:r>
            <a:endParaRPr lang="fr-CA" sz="3200" i="1" dirty="0">
              <a:latin typeface="Arial" pitchFamily="34" charset="0"/>
              <a:cs typeface="Arial" pitchFamily="34" charset="0"/>
            </a:endParaRPr>
          </a:p>
        </p:txBody>
      </p:sp>
      <p:sp>
        <p:nvSpPr>
          <p:cNvPr id="4" name="Rectangle 3"/>
          <p:cNvSpPr/>
          <p:nvPr/>
        </p:nvSpPr>
        <p:spPr>
          <a:xfrm>
            <a:off x="0" y="5229200"/>
            <a:ext cx="9144000" cy="162880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C) Collecte des données C et D</a:t>
            </a:r>
            <a:endParaRPr lang="fr-CA" dirty="0"/>
          </a:p>
        </p:txBody>
      </p:sp>
      <p:sp>
        <p:nvSpPr>
          <p:cNvPr id="3" name="Espace réservé du contenu 2"/>
          <p:cNvSpPr>
            <a:spLocks noGrp="1"/>
          </p:cNvSpPr>
          <p:nvPr>
            <p:ph idx="1"/>
          </p:nvPr>
        </p:nvSpPr>
        <p:spPr/>
        <p:txBody>
          <a:bodyPr>
            <a:normAutofit/>
          </a:bodyPr>
          <a:lstStyle/>
          <a:p>
            <a:r>
              <a:rPr lang="fr-CA" sz="3600" b="1" dirty="0" smtClean="0">
                <a:solidFill>
                  <a:schemeClr val="bg1"/>
                </a:solidFill>
                <a:latin typeface="Arial" pitchFamily="34" charset="0"/>
                <a:cs typeface="Arial" pitchFamily="34" charset="0"/>
              </a:rPr>
              <a:t> À partir des premières analyses…</a:t>
            </a: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 Les questions sont changées</a:t>
            </a: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 Pour monter en théorisation</a:t>
            </a:r>
            <a:endParaRPr lang="fr-CA" sz="3600" b="1"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D) Analyse des données C et D</a:t>
            </a:r>
            <a:endParaRPr lang="fr-CA" dirty="0"/>
          </a:p>
        </p:txBody>
      </p:sp>
      <p:sp>
        <p:nvSpPr>
          <p:cNvPr id="3" name="Espace réservé du contenu 2"/>
          <p:cNvSpPr>
            <a:spLocks noGrp="1"/>
          </p:cNvSpPr>
          <p:nvPr>
            <p:ph idx="1"/>
          </p:nvPr>
        </p:nvSpPr>
        <p:spPr/>
        <p:txBody>
          <a:bodyPr/>
          <a:lstStyle/>
          <a:p>
            <a:r>
              <a:rPr lang="fr-CA" sz="3600" b="1" dirty="0" smtClean="0">
                <a:solidFill>
                  <a:schemeClr val="bg1"/>
                </a:solidFill>
                <a:latin typeface="Arial" pitchFamily="34" charset="0"/>
                <a:cs typeface="Arial" pitchFamily="34" charset="0"/>
              </a:rPr>
              <a:t> Continuité de l’</a:t>
            </a:r>
            <a:r>
              <a:rPr lang="fr-CA" sz="3600" b="1" dirty="0" err="1" smtClean="0">
                <a:solidFill>
                  <a:schemeClr val="bg1"/>
                </a:solidFill>
                <a:latin typeface="Arial" pitchFamily="34" charset="0"/>
                <a:cs typeface="Arial" pitchFamily="34" charset="0"/>
              </a:rPr>
              <a:t>étiquettage</a:t>
            </a:r>
            <a:endParaRPr lang="fr-CA" sz="3600" b="1" dirty="0" smtClean="0">
              <a:solidFill>
                <a:schemeClr val="bg1"/>
              </a:solidFill>
              <a:latin typeface="Arial" pitchFamily="34" charset="0"/>
              <a:cs typeface="Arial" pitchFamily="34" charset="0"/>
            </a:endParaRP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 Comparaison de C-D avec A-B</a:t>
            </a: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 Ajustement de la catégorie</a:t>
            </a: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 Nouveaux concepts</a:t>
            </a:r>
            <a:endParaRPr lang="fr-CA"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E) Comparaison aux théories</a:t>
            </a:r>
            <a:endParaRPr lang="fr-CA" dirty="0"/>
          </a:p>
        </p:txBody>
      </p:sp>
      <p:sp>
        <p:nvSpPr>
          <p:cNvPr id="3" name="Espace réservé du contenu 2"/>
          <p:cNvSpPr>
            <a:spLocks noGrp="1"/>
          </p:cNvSpPr>
          <p:nvPr>
            <p:ph idx="1"/>
          </p:nvPr>
        </p:nvSpPr>
        <p:spPr/>
        <p:txBody>
          <a:bodyPr>
            <a:normAutofit/>
          </a:bodyPr>
          <a:lstStyle/>
          <a:p>
            <a:r>
              <a:rPr lang="fr-CA" sz="3600" b="1" dirty="0" smtClean="0">
                <a:solidFill>
                  <a:schemeClr val="bg1"/>
                </a:solidFill>
                <a:latin typeface="Arial" pitchFamily="34" charset="0"/>
                <a:cs typeface="Arial" pitchFamily="34" charset="0"/>
              </a:rPr>
              <a:t> Comparaison de la catégorie émergente…</a:t>
            </a: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 … Avec des théories existantes</a:t>
            </a: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 Fécondité dans la théorisation</a:t>
            </a:r>
          </a:p>
          <a:p>
            <a:endParaRPr lang="fr-CA" sz="3600" b="1"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F) Modélisation globale</a:t>
            </a:r>
            <a:endParaRPr lang="fr-CA" dirty="0"/>
          </a:p>
        </p:txBody>
      </p:sp>
      <p:sp>
        <p:nvSpPr>
          <p:cNvPr id="3" name="Espace réservé du contenu 2"/>
          <p:cNvSpPr>
            <a:spLocks noGrp="1"/>
          </p:cNvSpPr>
          <p:nvPr>
            <p:ph idx="1"/>
          </p:nvPr>
        </p:nvSpPr>
        <p:spPr/>
        <p:txBody>
          <a:bodyPr/>
          <a:lstStyle/>
          <a:p>
            <a:endParaRPr lang="fr-CA" dirty="0"/>
          </a:p>
        </p:txBody>
      </p:sp>
      <p:pic>
        <p:nvPicPr>
          <p:cNvPr id="2050" name="Picture 2"/>
          <p:cNvPicPr>
            <a:picLocks noChangeAspect="1" noChangeArrowheads="1"/>
          </p:cNvPicPr>
          <p:nvPr/>
        </p:nvPicPr>
        <p:blipFill>
          <a:blip r:embed="rId3" cstate="print"/>
          <a:srcRect/>
          <a:stretch>
            <a:fillRect/>
          </a:stretch>
        </p:blipFill>
        <p:spPr bwMode="auto">
          <a:xfrm>
            <a:off x="1" y="1700808"/>
            <a:ext cx="9143999" cy="489043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Plan de la présentation</a:t>
            </a:r>
            <a:endParaRPr lang="fr-CA" dirty="0"/>
          </a:p>
        </p:txBody>
      </p:sp>
      <p:sp>
        <p:nvSpPr>
          <p:cNvPr id="3" name="Espace réservé du contenu 2"/>
          <p:cNvSpPr>
            <a:spLocks noGrp="1"/>
          </p:cNvSpPr>
          <p:nvPr>
            <p:ph idx="1"/>
          </p:nvPr>
        </p:nvSpPr>
        <p:spPr>
          <a:xfrm>
            <a:off x="457200" y="1628800"/>
            <a:ext cx="8229600" cy="4968551"/>
          </a:xfrm>
        </p:spPr>
        <p:txBody>
          <a:bodyPr>
            <a:normAutofit lnSpcReduction="10000"/>
          </a:bodyPr>
          <a:lstStyle/>
          <a:p>
            <a:r>
              <a:rPr lang="fr-CA" sz="3600" b="1" dirty="0" smtClean="0">
                <a:solidFill>
                  <a:schemeClr val="bg1"/>
                </a:solidFill>
                <a:latin typeface="Arial" pitchFamily="34" charset="0"/>
                <a:cs typeface="Arial" pitchFamily="34" charset="0"/>
              </a:rPr>
              <a:t> Introduction</a:t>
            </a:r>
          </a:p>
          <a:p>
            <a:r>
              <a:rPr lang="fr-CA" sz="3600" b="1" dirty="0" smtClean="0">
                <a:solidFill>
                  <a:schemeClr val="bg1"/>
                </a:solidFill>
                <a:latin typeface="Arial" pitchFamily="34" charset="0"/>
                <a:cs typeface="Arial" pitchFamily="34" charset="0"/>
              </a:rPr>
              <a:t> </a:t>
            </a:r>
            <a:r>
              <a:rPr lang="fr-CA" sz="3600" b="1" i="1" dirty="0" smtClean="0">
                <a:solidFill>
                  <a:schemeClr val="bg1"/>
                </a:solidFill>
                <a:latin typeface="Arial" pitchFamily="34" charset="0"/>
                <a:cs typeface="Arial" pitchFamily="34" charset="0"/>
              </a:rPr>
              <a:t>Théorisation</a:t>
            </a:r>
          </a:p>
          <a:p>
            <a:r>
              <a:rPr lang="fr-CA" sz="3600" b="1" i="1" dirty="0" smtClean="0">
                <a:solidFill>
                  <a:schemeClr val="bg1"/>
                </a:solidFill>
                <a:latin typeface="Arial" pitchFamily="34" charset="0"/>
                <a:cs typeface="Arial" pitchFamily="34" charset="0"/>
              </a:rPr>
              <a:t> </a:t>
            </a:r>
            <a:r>
              <a:rPr lang="fr-CA" sz="3600" b="1" dirty="0" smtClean="0">
                <a:solidFill>
                  <a:schemeClr val="bg1"/>
                </a:solidFill>
                <a:latin typeface="Arial" pitchFamily="34" charset="0"/>
                <a:cs typeface="Arial" pitchFamily="34" charset="0"/>
              </a:rPr>
              <a:t>Étapes</a:t>
            </a:r>
          </a:p>
          <a:p>
            <a:pPr lvl="1"/>
            <a:r>
              <a:rPr lang="fr-CA" sz="3200" b="1" dirty="0" smtClean="0">
                <a:solidFill>
                  <a:schemeClr val="bg1"/>
                </a:solidFill>
                <a:latin typeface="Arial" pitchFamily="34" charset="0"/>
                <a:cs typeface="Arial" pitchFamily="34" charset="0"/>
              </a:rPr>
              <a:t> A) collecte des données A et B</a:t>
            </a:r>
          </a:p>
          <a:p>
            <a:pPr lvl="1"/>
            <a:r>
              <a:rPr lang="fr-CA" sz="3200" b="1" dirty="0" smtClean="0">
                <a:solidFill>
                  <a:schemeClr val="bg1"/>
                </a:solidFill>
                <a:latin typeface="Arial" pitchFamily="34" charset="0"/>
                <a:cs typeface="Arial" pitchFamily="34" charset="0"/>
              </a:rPr>
              <a:t> </a:t>
            </a:r>
            <a:r>
              <a:rPr lang="fr-CA" sz="3200" b="1" dirty="0" smtClean="0">
                <a:solidFill>
                  <a:schemeClr val="bg1"/>
                </a:solidFill>
                <a:latin typeface="Arial" pitchFamily="34" charset="0"/>
                <a:cs typeface="Arial" pitchFamily="34" charset="0"/>
              </a:rPr>
              <a:t>B) analyse des données A et B</a:t>
            </a:r>
          </a:p>
          <a:p>
            <a:pPr lvl="1"/>
            <a:r>
              <a:rPr lang="fr-CA" sz="3200" b="1" dirty="0" smtClean="0">
                <a:solidFill>
                  <a:schemeClr val="bg1"/>
                </a:solidFill>
                <a:latin typeface="Arial" pitchFamily="34" charset="0"/>
                <a:cs typeface="Arial" pitchFamily="34" charset="0"/>
              </a:rPr>
              <a:t> </a:t>
            </a:r>
            <a:r>
              <a:rPr lang="fr-CA" sz="3200" b="1" dirty="0" smtClean="0">
                <a:solidFill>
                  <a:schemeClr val="bg1"/>
                </a:solidFill>
                <a:latin typeface="Arial" pitchFamily="34" charset="0"/>
                <a:cs typeface="Arial" pitchFamily="34" charset="0"/>
              </a:rPr>
              <a:t>C) collecte des données C et D</a:t>
            </a:r>
          </a:p>
          <a:p>
            <a:pPr lvl="1"/>
            <a:r>
              <a:rPr lang="fr-CA" sz="3200" b="1" dirty="0" smtClean="0">
                <a:solidFill>
                  <a:schemeClr val="bg1"/>
                </a:solidFill>
                <a:latin typeface="Arial" pitchFamily="34" charset="0"/>
                <a:cs typeface="Arial" pitchFamily="34" charset="0"/>
              </a:rPr>
              <a:t> </a:t>
            </a:r>
            <a:r>
              <a:rPr lang="fr-CA" sz="3200" b="1" dirty="0" smtClean="0">
                <a:solidFill>
                  <a:schemeClr val="bg1"/>
                </a:solidFill>
                <a:latin typeface="Arial" pitchFamily="34" charset="0"/>
                <a:cs typeface="Arial" pitchFamily="34" charset="0"/>
              </a:rPr>
              <a:t>D) analyse des données C et D</a:t>
            </a:r>
          </a:p>
          <a:p>
            <a:pPr lvl="1"/>
            <a:r>
              <a:rPr lang="fr-CA" sz="3200" b="1" dirty="0" smtClean="0">
                <a:solidFill>
                  <a:schemeClr val="bg1"/>
                </a:solidFill>
                <a:latin typeface="Arial" pitchFamily="34" charset="0"/>
                <a:cs typeface="Arial" pitchFamily="34" charset="0"/>
              </a:rPr>
              <a:t> </a:t>
            </a:r>
            <a:r>
              <a:rPr lang="fr-CA" sz="3200" b="1" dirty="0" smtClean="0">
                <a:solidFill>
                  <a:schemeClr val="bg1"/>
                </a:solidFill>
                <a:latin typeface="Arial" pitchFamily="34" charset="0"/>
                <a:cs typeface="Arial" pitchFamily="34" charset="0"/>
              </a:rPr>
              <a:t>E) comparaison aux théories</a:t>
            </a:r>
          </a:p>
          <a:p>
            <a:pPr lvl="1"/>
            <a:r>
              <a:rPr lang="fr-CA" sz="3200" b="1" dirty="0" smtClean="0">
                <a:solidFill>
                  <a:schemeClr val="bg1"/>
                </a:solidFill>
                <a:latin typeface="Arial" pitchFamily="34" charset="0"/>
                <a:cs typeface="Arial" pitchFamily="34" charset="0"/>
              </a:rPr>
              <a:t> </a:t>
            </a:r>
            <a:r>
              <a:rPr lang="fr-CA" sz="3200" b="1" dirty="0" smtClean="0">
                <a:solidFill>
                  <a:schemeClr val="bg1"/>
                </a:solidFill>
                <a:latin typeface="Arial" pitchFamily="34" charset="0"/>
                <a:cs typeface="Arial" pitchFamily="34" charset="0"/>
              </a:rPr>
              <a:t>F) modélisation globale</a:t>
            </a:r>
            <a:endParaRPr lang="fr-CA" sz="3200" b="1"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Introduction</a:t>
            </a:r>
            <a:endParaRPr lang="fr-CA" dirty="0"/>
          </a:p>
        </p:txBody>
      </p:sp>
      <p:sp>
        <p:nvSpPr>
          <p:cNvPr id="3" name="Espace réservé du contenu 2"/>
          <p:cNvSpPr>
            <a:spLocks noGrp="1"/>
          </p:cNvSpPr>
          <p:nvPr>
            <p:ph idx="1"/>
          </p:nvPr>
        </p:nvSpPr>
        <p:spPr/>
        <p:txBody>
          <a:bodyPr>
            <a:normAutofit/>
          </a:bodyPr>
          <a:lstStyle/>
          <a:p>
            <a:r>
              <a:rPr lang="fr-CA" sz="3600" b="1" dirty="0" smtClean="0">
                <a:solidFill>
                  <a:schemeClr val="bg1"/>
                </a:solidFill>
                <a:latin typeface="Arial" pitchFamily="34" charset="0"/>
                <a:cs typeface="Arial" pitchFamily="34" charset="0"/>
              </a:rPr>
              <a:t> Peu de recherche</a:t>
            </a: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Sur la supervision des stages en médecine.</a:t>
            </a:r>
            <a:endParaRPr lang="fr-CA" sz="3600" b="1"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La MTE dans cette recherche</a:t>
            </a:r>
            <a:endParaRPr lang="fr-CA" dirty="0"/>
          </a:p>
        </p:txBody>
      </p:sp>
      <p:sp>
        <p:nvSpPr>
          <p:cNvPr id="3" name="Espace réservé du contenu 2"/>
          <p:cNvSpPr>
            <a:spLocks noGrp="1"/>
          </p:cNvSpPr>
          <p:nvPr>
            <p:ph idx="1"/>
          </p:nvPr>
        </p:nvSpPr>
        <p:spPr>
          <a:xfrm>
            <a:off x="457200" y="1988840"/>
            <a:ext cx="8229600" cy="4411960"/>
          </a:xfrm>
        </p:spPr>
        <p:txBody>
          <a:bodyPr>
            <a:normAutofit/>
          </a:bodyPr>
          <a:lstStyle/>
          <a:p>
            <a:r>
              <a:rPr lang="fr-CA" sz="3600" dirty="0" smtClean="0">
                <a:solidFill>
                  <a:schemeClr val="bg1"/>
                </a:solidFill>
                <a:latin typeface="Arial" pitchFamily="34" charset="0"/>
                <a:cs typeface="Arial" pitchFamily="34" charset="0"/>
              </a:rPr>
              <a:t>D’abord sous l’angle du processus </a:t>
            </a:r>
          </a:p>
          <a:p>
            <a:endParaRPr lang="fr-CA" sz="3600" dirty="0" smtClean="0">
              <a:solidFill>
                <a:schemeClr val="bg1"/>
              </a:solidFill>
              <a:latin typeface="Arial" pitchFamily="34" charset="0"/>
              <a:cs typeface="Arial" pitchFamily="34" charset="0"/>
            </a:endParaRPr>
          </a:p>
          <a:p>
            <a:pPr>
              <a:buNone/>
            </a:pPr>
            <a:r>
              <a:rPr lang="fr-CA" sz="3600" dirty="0" smtClean="0">
                <a:solidFill>
                  <a:schemeClr val="bg1"/>
                </a:solidFill>
                <a:latin typeface="Arial" pitchFamily="34" charset="0"/>
                <a:cs typeface="Arial" pitchFamily="34" charset="0"/>
              </a:rPr>
              <a:t>                 de </a:t>
            </a:r>
            <a:r>
              <a:rPr lang="fr-CA" sz="3600" i="1" dirty="0" smtClean="0">
                <a:solidFill>
                  <a:schemeClr val="bg1"/>
                </a:solidFill>
                <a:latin typeface="Arial" pitchFamily="34" charset="0"/>
                <a:cs typeface="Arial" pitchFamily="34" charset="0"/>
              </a:rPr>
              <a:t>THÉORISATION</a:t>
            </a:r>
            <a:endParaRPr lang="fr-CA" sz="3600" i="1"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 Schéma global</a:t>
            </a:r>
            <a:endParaRPr lang="fr-CA" dirty="0"/>
          </a:p>
        </p:txBody>
      </p:sp>
      <p:sp>
        <p:nvSpPr>
          <p:cNvPr id="3" name="Espace réservé du contenu 2"/>
          <p:cNvSpPr>
            <a:spLocks noGrp="1"/>
          </p:cNvSpPr>
          <p:nvPr>
            <p:ph idx="1"/>
          </p:nvPr>
        </p:nvSpPr>
        <p:spPr/>
        <p:txBody>
          <a:bodyPr/>
          <a:lstStyle/>
          <a:p>
            <a:endParaRPr lang="fr-CA" dirty="0"/>
          </a:p>
        </p:txBody>
      </p:sp>
      <p:graphicFrame>
        <p:nvGraphicFramePr>
          <p:cNvPr id="5" name="Diagramme 4"/>
          <p:cNvGraphicFramePr/>
          <p:nvPr/>
        </p:nvGraphicFramePr>
        <p:xfrm>
          <a:off x="323528" y="1772816"/>
          <a:ext cx="8496944" cy="4824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Schéma plus nuancé</a:t>
            </a:r>
            <a:endParaRPr lang="fr-CA" dirty="0"/>
          </a:p>
        </p:txBody>
      </p:sp>
      <p:grpSp>
        <p:nvGrpSpPr>
          <p:cNvPr id="4" name="Espace réservé du contenu 3"/>
          <p:cNvGrpSpPr>
            <a:grpSpLocks noGrp="1"/>
          </p:cNvGrpSpPr>
          <p:nvPr>
            <p:ph idx="1"/>
          </p:nvPr>
        </p:nvGrpSpPr>
        <p:grpSpPr>
          <a:xfrm>
            <a:off x="179512" y="1774825"/>
            <a:ext cx="8229600" cy="4625975"/>
            <a:chOff x="1259632" y="1556793"/>
            <a:chExt cx="6696744" cy="4392491"/>
          </a:xfrm>
        </p:grpSpPr>
        <p:sp>
          <p:nvSpPr>
            <p:cNvPr id="5" name="Rectangle à coins arrondis 4"/>
            <p:cNvSpPr/>
            <p:nvPr/>
          </p:nvSpPr>
          <p:spPr>
            <a:xfrm>
              <a:off x="2483768" y="3356992"/>
              <a:ext cx="2808312" cy="866813"/>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BE" dirty="0" smtClean="0">
                  <a:solidFill>
                    <a:schemeClr val="tx1"/>
                  </a:solidFill>
                </a:rPr>
                <a:t>Compte-rendu  théorique</a:t>
              </a:r>
            </a:p>
            <a:p>
              <a:pPr algn="ctr"/>
              <a:r>
                <a:rPr lang="fr-BE" dirty="0" smtClean="0">
                  <a:solidFill>
                    <a:schemeClr val="tx1"/>
                  </a:solidFill>
                </a:rPr>
                <a:t>(Supports théoriques)</a:t>
              </a:r>
              <a:endParaRPr lang="fr-BE" dirty="0">
                <a:solidFill>
                  <a:schemeClr val="tx1"/>
                </a:solidFill>
              </a:endParaRPr>
            </a:p>
          </p:txBody>
        </p:sp>
        <p:grpSp>
          <p:nvGrpSpPr>
            <p:cNvPr id="6" name="Groupe 5"/>
            <p:cNvGrpSpPr/>
            <p:nvPr/>
          </p:nvGrpSpPr>
          <p:grpSpPr>
            <a:xfrm>
              <a:off x="1259632" y="1556793"/>
              <a:ext cx="6696744" cy="4392491"/>
              <a:chOff x="1331640" y="1770333"/>
              <a:chExt cx="6696744" cy="3746899"/>
            </a:xfrm>
          </p:grpSpPr>
          <p:sp>
            <p:nvSpPr>
              <p:cNvPr id="7" name="Ellipse 6"/>
              <p:cNvSpPr/>
              <p:nvPr/>
            </p:nvSpPr>
            <p:spPr>
              <a:xfrm>
                <a:off x="5724128" y="4149080"/>
                <a:ext cx="2304256"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BE" dirty="0" smtClean="0"/>
                  <a:t>Codage sélectif</a:t>
                </a:r>
                <a:endParaRPr lang="fr-BE" dirty="0"/>
              </a:p>
            </p:txBody>
          </p:sp>
          <p:sp>
            <p:nvSpPr>
              <p:cNvPr id="8" name="Ellipse 7"/>
              <p:cNvSpPr/>
              <p:nvPr/>
            </p:nvSpPr>
            <p:spPr>
              <a:xfrm>
                <a:off x="5724128" y="3356992"/>
                <a:ext cx="2232248"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BE" dirty="0" smtClean="0"/>
                  <a:t>Codage axial</a:t>
                </a:r>
                <a:endParaRPr lang="fr-BE" dirty="0"/>
              </a:p>
            </p:txBody>
          </p:sp>
          <p:sp>
            <p:nvSpPr>
              <p:cNvPr id="9" name="Ellipse 8"/>
              <p:cNvSpPr/>
              <p:nvPr/>
            </p:nvSpPr>
            <p:spPr>
              <a:xfrm>
                <a:off x="5724128" y="2420888"/>
                <a:ext cx="2304256"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BE" dirty="0" smtClean="0"/>
                  <a:t>Codage ouvert</a:t>
                </a:r>
                <a:endParaRPr lang="fr-BE" dirty="0"/>
              </a:p>
            </p:txBody>
          </p:sp>
          <p:sp>
            <p:nvSpPr>
              <p:cNvPr id="10" name="Rectangle à coins arrondis 9"/>
              <p:cNvSpPr/>
              <p:nvPr/>
            </p:nvSpPr>
            <p:spPr>
              <a:xfrm>
                <a:off x="3275856" y="1770333"/>
                <a:ext cx="2592288" cy="792088"/>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BE" dirty="0" smtClean="0">
                    <a:solidFill>
                      <a:schemeClr val="tx1"/>
                    </a:solidFill>
                  </a:rPr>
                  <a:t>Compte-rendu de terrain</a:t>
                </a:r>
              </a:p>
              <a:p>
                <a:pPr algn="ctr"/>
                <a:r>
                  <a:rPr lang="fr-BE" dirty="0" smtClean="0">
                    <a:solidFill>
                      <a:schemeClr val="tx1"/>
                    </a:solidFill>
                  </a:rPr>
                  <a:t>(Vécu de terrain)</a:t>
                </a:r>
                <a:endParaRPr lang="fr-BE" dirty="0">
                  <a:solidFill>
                    <a:schemeClr val="tx1"/>
                  </a:solidFill>
                </a:endParaRPr>
              </a:p>
            </p:txBody>
          </p:sp>
          <p:sp>
            <p:nvSpPr>
              <p:cNvPr id="11" name="Rectangle à coins arrondis 10"/>
              <p:cNvSpPr/>
              <p:nvPr/>
            </p:nvSpPr>
            <p:spPr>
              <a:xfrm>
                <a:off x="2339752" y="2490413"/>
                <a:ext cx="3448000" cy="792088"/>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BE" dirty="0" smtClean="0">
                    <a:solidFill>
                      <a:schemeClr val="tx1"/>
                    </a:solidFill>
                  </a:rPr>
                  <a:t>Compte-rendu de codage</a:t>
                </a:r>
              </a:p>
              <a:p>
                <a:pPr algn="ctr"/>
                <a:r>
                  <a:rPr lang="fr-BE" dirty="0" smtClean="0">
                    <a:solidFill>
                      <a:schemeClr val="tx1"/>
                    </a:solidFill>
                  </a:rPr>
                  <a:t> (micro-analyse et étiquetage)</a:t>
                </a:r>
                <a:endParaRPr lang="fr-BE" dirty="0">
                  <a:solidFill>
                    <a:schemeClr val="tx1"/>
                  </a:solidFill>
                </a:endParaRPr>
              </a:p>
            </p:txBody>
          </p:sp>
          <p:sp>
            <p:nvSpPr>
              <p:cNvPr id="12" name="Rectangle à coins arrondis 11"/>
              <p:cNvSpPr/>
              <p:nvPr/>
            </p:nvSpPr>
            <p:spPr>
              <a:xfrm rot="5400000">
                <a:off x="539552" y="2996952"/>
                <a:ext cx="2808312" cy="792088"/>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BE" dirty="0" smtClean="0">
                    <a:solidFill>
                      <a:schemeClr val="tx1"/>
                    </a:solidFill>
                  </a:rPr>
                  <a:t>Compte-rendu opérationnel</a:t>
                </a:r>
                <a:endParaRPr lang="fr-BE" dirty="0">
                  <a:solidFill>
                    <a:schemeClr val="tx1"/>
                  </a:solidFill>
                </a:endParaRPr>
              </a:p>
            </p:txBody>
          </p:sp>
          <p:sp>
            <p:nvSpPr>
              <p:cNvPr id="13" name="Rectangle à coins arrondis 12"/>
              <p:cNvSpPr/>
              <p:nvPr/>
            </p:nvSpPr>
            <p:spPr>
              <a:xfrm>
                <a:off x="2627784" y="4005064"/>
                <a:ext cx="2592288" cy="792088"/>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BE" dirty="0">
                    <a:solidFill>
                      <a:schemeClr val="tx1"/>
                    </a:solidFill>
                  </a:rPr>
                  <a:t>M</a:t>
                </a:r>
                <a:r>
                  <a:rPr lang="fr-BE" dirty="0" smtClean="0">
                    <a:solidFill>
                      <a:schemeClr val="tx1"/>
                    </a:solidFill>
                  </a:rPr>
                  <a:t>odélisation</a:t>
                </a:r>
                <a:endParaRPr lang="fr-BE" dirty="0">
                  <a:solidFill>
                    <a:schemeClr val="tx1"/>
                  </a:solidFill>
                </a:endParaRPr>
              </a:p>
            </p:txBody>
          </p:sp>
          <p:sp>
            <p:nvSpPr>
              <p:cNvPr id="14" name="Rectangle à coins arrondis 13"/>
              <p:cNvSpPr/>
              <p:nvPr/>
            </p:nvSpPr>
            <p:spPr>
              <a:xfrm>
                <a:off x="1331640" y="4725144"/>
                <a:ext cx="2592288" cy="792088"/>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BE" dirty="0" smtClean="0">
                    <a:solidFill>
                      <a:schemeClr val="tx1"/>
                    </a:solidFill>
                  </a:rPr>
                  <a:t>Compte-rendu du scénario analytique</a:t>
                </a:r>
                <a:endParaRPr lang="fr-BE" dirty="0">
                  <a:solidFill>
                    <a:schemeClr val="tx1"/>
                  </a:solidFill>
                </a:endParaRPr>
              </a:p>
            </p:txBody>
          </p:sp>
          <p:sp>
            <p:nvSpPr>
              <p:cNvPr id="15" name="Rectangle à coins arrondis 14"/>
              <p:cNvSpPr/>
              <p:nvPr/>
            </p:nvSpPr>
            <p:spPr>
              <a:xfrm>
                <a:off x="3995936" y="4725144"/>
                <a:ext cx="2592288" cy="792088"/>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BE" dirty="0" smtClean="0">
                    <a:solidFill>
                      <a:schemeClr val="tx1"/>
                    </a:solidFill>
                  </a:rPr>
                  <a:t>Compte-rendu du scénario descriptif</a:t>
                </a:r>
                <a:endParaRPr lang="fr-BE" dirty="0">
                  <a:solidFill>
                    <a:schemeClr val="tx1"/>
                  </a:solidFill>
                </a:endParaRPr>
              </a:p>
            </p:txBody>
          </p:sp>
        </p:grpSp>
      </p:grpSp>
      <p:sp>
        <p:nvSpPr>
          <p:cNvPr id="1026" name="AutoShape 2"/>
          <p:cNvSpPr>
            <a:spLocks noChangeArrowheads="1"/>
          </p:cNvSpPr>
          <p:nvPr/>
        </p:nvSpPr>
        <p:spPr bwMode="auto">
          <a:xfrm>
            <a:off x="1187624" y="1412776"/>
            <a:ext cx="2376264" cy="504056"/>
          </a:xfrm>
          <a:prstGeom prst="curvedDownArrow">
            <a:avLst>
              <a:gd name="adj1" fmla="val 63810"/>
              <a:gd name="adj2" fmla="val 127619"/>
              <a:gd name="adj3" fmla="val 3333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CA"/>
          </a:p>
        </p:txBody>
      </p:sp>
      <p:sp>
        <p:nvSpPr>
          <p:cNvPr id="1027" name="AutoShape 3"/>
          <p:cNvSpPr>
            <a:spLocks noChangeArrowheads="1"/>
          </p:cNvSpPr>
          <p:nvPr/>
        </p:nvSpPr>
        <p:spPr bwMode="auto">
          <a:xfrm rot="1208681">
            <a:off x="5754147" y="1621447"/>
            <a:ext cx="1867376" cy="421338"/>
          </a:xfrm>
          <a:prstGeom prst="curvedDownArrow">
            <a:avLst>
              <a:gd name="adj1" fmla="val 63810"/>
              <a:gd name="adj2" fmla="val 127619"/>
              <a:gd name="adj3" fmla="val 3333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CA"/>
          </a:p>
        </p:txBody>
      </p:sp>
      <p:sp>
        <p:nvSpPr>
          <p:cNvPr id="1029" name="AutoShape 5"/>
          <p:cNvSpPr>
            <a:spLocks noChangeArrowheads="1"/>
          </p:cNvSpPr>
          <p:nvPr/>
        </p:nvSpPr>
        <p:spPr bwMode="auto">
          <a:xfrm rot="4983412">
            <a:off x="8134301" y="4458123"/>
            <a:ext cx="1152383" cy="372965"/>
          </a:xfrm>
          <a:prstGeom prst="curvedDownArrow">
            <a:avLst>
              <a:gd name="adj1" fmla="val 63810"/>
              <a:gd name="adj2" fmla="val 127619"/>
              <a:gd name="adj3" fmla="val 3333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CA"/>
          </a:p>
        </p:txBody>
      </p:sp>
      <p:sp>
        <p:nvSpPr>
          <p:cNvPr id="20" name="AutoShape 5"/>
          <p:cNvSpPr>
            <a:spLocks noChangeArrowheads="1"/>
          </p:cNvSpPr>
          <p:nvPr/>
        </p:nvSpPr>
        <p:spPr bwMode="auto">
          <a:xfrm rot="4983412">
            <a:off x="8139008" y="3224072"/>
            <a:ext cx="1152383" cy="372965"/>
          </a:xfrm>
          <a:prstGeom prst="curvedDownArrow">
            <a:avLst>
              <a:gd name="adj1" fmla="val 63810"/>
              <a:gd name="adj2" fmla="val 127619"/>
              <a:gd name="adj3" fmla="val 3333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CA"/>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9144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graphicFrame>
        <p:nvGraphicFramePr>
          <p:cNvPr id="4" name="Espace réservé du contenu 3"/>
          <p:cNvGraphicFramePr>
            <a:graphicFrameLocks noGrp="1"/>
          </p:cNvGraphicFramePr>
          <p:nvPr>
            <p:ph idx="1"/>
          </p:nvPr>
        </p:nvGraphicFramePr>
        <p:xfrm>
          <a:off x="0" y="332655"/>
          <a:ext cx="9144000" cy="65253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 A) Collecte des données A et B</a:t>
            </a:r>
            <a:endParaRPr lang="fr-CA" dirty="0"/>
          </a:p>
        </p:txBody>
      </p:sp>
      <p:sp>
        <p:nvSpPr>
          <p:cNvPr id="3" name="Espace réservé du contenu 2"/>
          <p:cNvSpPr>
            <a:spLocks noGrp="1"/>
          </p:cNvSpPr>
          <p:nvPr>
            <p:ph idx="1"/>
          </p:nvPr>
        </p:nvSpPr>
        <p:spPr/>
        <p:txBody>
          <a:bodyPr>
            <a:normAutofit/>
          </a:bodyPr>
          <a:lstStyle/>
          <a:p>
            <a:r>
              <a:rPr lang="fr-CA" sz="3600" b="1" dirty="0" smtClean="0">
                <a:solidFill>
                  <a:schemeClr val="bg1"/>
                </a:solidFill>
                <a:latin typeface="Arial" pitchFamily="34" charset="0"/>
                <a:cs typeface="Arial" pitchFamily="34" charset="0"/>
              </a:rPr>
              <a:t>Des entretiens brefs </a:t>
            </a:r>
          </a:p>
          <a:p>
            <a:r>
              <a:rPr lang="fr-CA" sz="3600" b="1" dirty="0" smtClean="0">
                <a:solidFill>
                  <a:schemeClr val="bg1"/>
                </a:solidFill>
                <a:latin typeface="Arial" pitchFamily="34" charset="0"/>
                <a:cs typeface="Arial" pitchFamily="34" charset="0"/>
              </a:rPr>
              <a:t>in situ, </a:t>
            </a:r>
          </a:p>
          <a:p>
            <a:r>
              <a:rPr lang="fr-CA" sz="3600" b="1" dirty="0" smtClean="0">
                <a:solidFill>
                  <a:schemeClr val="bg1"/>
                </a:solidFill>
                <a:latin typeface="Arial" pitchFamily="34" charset="0"/>
                <a:cs typeface="Arial" pitchFamily="34" charset="0"/>
              </a:rPr>
              <a:t>en contexte d’action professionnelle</a:t>
            </a: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 Avec des questions </a:t>
            </a:r>
            <a:r>
              <a:rPr lang="fr-CA" sz="3600" b="1" i="1" dirty="0" smtClean="0">
                <a:solidFill>
                  <a:schemeClr val="bg1"/>
                </a:solidFill>
                <a:latin typeface="Arial" pitchFamily="34" charset="0"/>
                <a:cs typeface="Arial" pitchFamily="34" charset="0"/>
              </a:rPr>
              <a:t>théoriques</a:t>
            </a:r>
            <a:endParaRPr lang="fr-CA" sz="3600" b="1" i="1"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B) Analyse des données A et B</a:t>
            </a:r>
            <a:endParaRPr lang="fr-CA" dirty="0"/>
          </a:p>
        </p:txBody>
      </p:sp>
      <p:sp>
        <p:nvSpPr>
          <p:cNvPr id="3" name="Espace réservé du contenu 2"/>
          <p:cNvSpPr>
            <a:spLocks noGrp="1"/>
          </p:cNvSpPr>
          <p:nvPr>
            <p:ph idx="1"/>
          </p:nvPr>
        </p:nvSpPr>
        <p:spPr/>
        <p:txBody>
          <a:bodyPr>
            <a:normAutofit/>
          </a:bodyPr>
          <a:lstStyle/>
          <a:p>
            <a:r>
              <a:rPr lang="fr-CA" sz="3600" b="1" dirty="0" smtClean="0">
                <a:solidFill>
                  <a:schemeClr val="bg1"/>
                </a:solidFill>
                <a:latin typeface="Arial" pitchFamily="34" charset="0"/>
                <a:cs typeface="Arial" pitchFamily="34" charset="0"/>
              </a:rPr>
              <a:t>Plusieurs lectures</a:t>
            </a: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Identification des propriétés</a:t>
            </a:r>
          </a:p>
          <a:p>
            <a:endParaRPr lang="fr-CA" sz="3600" b="1" dirty="0" smtClean="0">
              <a:solidFill>
                <a:schemeClr val="bg1"/>
              </a:solidFill>
              <a:latin typeface="Arial" pitchFamily="34" charset="0"/>
              <a:cs typeface="Arial" pitchFamily="34" charset="0"/>
            </a:endParaRPr>
          </a:p>
          <a:p>
            <a:r>
              <a:rPr lang="fr-CA" sz="3600" b="1" dirty="0" smtClean="0">
                <a:solidFill>
                  <a:schemeClr val="bg1"/>
                </a:solidFill>
                <a:latin typeface="Arial" pitchFamily="34" charset="0"/>
                <a:cs typeface="Arial" pitchFamily="34" charset="0"/>
              </a:rPr>
              <a:t>Catégorie conceptuelle</a:t>
            </a:r>
            <a:endParaRPr lang="fr-CA" sz="3600" b="1"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219</TotalTime>
  <Words>1011</Words>
  <Application>Microsoft Office PowerPoint</Application>
  <PresentationFormat>Affichage à l'écran (4:3)</PresentationFormat>
  <Paragraphs>160</Paragraphs>
  <Slides>13</Slides>
  <Notes>11</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Module</vt:lpstr>
      <vt:lpstr> Une théorisation… inédite</vt:lpstr>
      <vt:lpstr>Plan de la présentation</vt:lpstr>
      <vt:lpstr>Introduction</vt:lpstr>
      <vt:lpstr>La MTE dans cette recherche</vt:lpstr>
      <vt:lpstr> Schéma global</vt:lpstr>
      <vt:lpstr>Schéma plus nuancé</vt:lpstr>
      <vt:lpstr>Diapositive 7</vt:lpstr>
      <vt:lpstr> A) Collecte des données A et B</vt:lpstr>
      <vt:lpstr>B) Analyse des données A et B</vt:lpstr>
      <vt:lpstr>C) Collecte des données C et D</vt:lpstr>
      <vt:lpstr>D) Analyse des données C et D</vt:lpstr>
      <vt:lpstr>E) Comparaison aux théories</vt:lpstr>
      <vt:lpstr>F) Modélisation globale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Propriétaire</dc:creator>
  <cp:lastModifiedBy>Propriétaire</cp:lastModifiedBy>
  <cp:revision>22</cp:revision>
  <dcterms:created xsi:type="dcterms:W3CDTF">2013-05-04T01:43:42Z</dcterms:created>
  <dcterms:modified xsi:type="dcterms:W3CDTF">2013-05-04T05:23:33Z</dcterms:modified>
</cp:coreProperties>
</file>