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5" r:id="rId9"/>
    <p:sldId id="266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68B"/>
    <a:srgbClr val="DEDE78"/>
    <a:srgbClr val="CC9900"/>
    <a:srgbClr val="5F9127"/>
    <a:srgbClr val="5F62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76251-D439-4D3D-A68E-EC612327665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31BFB7D5-3925-4135-B58A-BF400D04E72B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CPMA</a:t>
          </a:r>
          <a:endParaRPr lang="fr-BE" dirty="0"/>
        </a:p>
      </dgm:t>
    </dgm:pt>
    <dgm:pt modelId="{E73560F4-C0A8-4798-B0F1-87C5C4526170}" type="parTrans" cxnId="{B5A116DE-2923-4E91-9313-7DF277CA9766}">
      <dgm:prSet/>
      <dgm:spPr/>
      <dgm:t>
        <a:bodyPr/>
        <a:lstStyle/>
        <a:p>
          <a:endParaRPr lang="fr-BE"/>
        </a:p>
      </dgm:t>
    </dgm:pt>
    <dgm:pt modelId="{015B95BC-1ABA-46C5-82C5-2ABABA5028DF}" type="sibTrans" cxnId="{B5A116DE-2923-4E91-9313-7DF277CA9766}">
      <dgm:prSet/>
      <dgm:spPr/>
      <dgm:t>
        <a:bodyPr/>
        <a:lstStyle/>
        <a:p>
          <a:endParaRPr lang="fr-BE"/>
        </a:p>
      </dgm:t>
    </dgm:pt>
    <dgm:pt modelId="{5429363C-61DE-4F37-BF87-AFCB23E57325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ONE</a:t>
          </a:r>
        </a:p>
        <a:p>
          <a:r>
            <a:rPr lang="fr-BE" dirty="0" smtClean="0"/>
            <a:t>APALEM</a:t>
          </a:r>
          <a:endParaRPr lang="fr-BE" dirty="0"/>
        </a:p>
      </dgm:t>
    </dgm:pt>
    <dgm:pt modelId="{88DF5121-3FBF-4F5F-9D64-C497E7381953}" type="parTrans" cxnId="{2AB402F1-36E7-45FF-BA86-ED277BD4D6CA}">
      <dgm:prSet/>
      <dgm:spPr/>
      <dgm:t>
        <a:bodyPr/>
        <a:lstStyle/>
        <a:p>
          <a:endParaRPr lang="fr-BE"/>
        </a:p>
      </dgm:t>
    </dgm:pt>
    <dgm:pt modelId="{CA09C11A-30D7-46C3-BDCD-56E692C4A3EF}" type="sibTrans" cxnId="{2AB402F1-36E7-45FF-BA86-ED277BD4D6CA}">
      <dgm:prSet/>
      <dgm:spPr/>
      <dgm:t>
        <a:bodyPr/>
        <a:lstStyle/>
        <a:p>
          <a:endParaRPr lang="fr-BE"/>
        </a:p>
      </dgm:t>
    </dgm:pt>
    <dgm:pt modelId="{3FA4771F-793B-48E8-89BB-329AA343FBF4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Chirurgie Robotique</a:t>
          </a:r>
          <a:endParaRPr lang="fr-BE" dirty="0"/>
        </a:p>
      </dgm:t>
    </dgm:pt>
    <dgm:pt modelId="{918FB646-578A-48BB-B737-2321EC2D57A1}" type="parTrans" cxnId="{A2011D20-A1B8-4835-9DAD-3E3110368D84}">
      <dgm:prSet/>
      <dgm:spPr/>
      <dgm:t>
        <a:bodyPr/>
        <a:lstStyle/>
        <a:p>
          <a:endParaRPr lang="fr-BE"/>
        </a:p>
      </dgm:t>
    </dgm:pt>
    <dgm:pt modelId="{BD9837B5-78E8-4FBB-A31B-B5837DA9E18D}" type="sibTrans" cxnId="{A2011D20-A1B8-4835-9DAD-3E3110368D84}">
      <dgm:prSet/>
      <dgm:spPr/>
      <dgm:t>
        <a:bodyPr/>
        <a:lstStyle/>
        <a:p>
          <a:endParaRPr lang="fr-BE"/>
        </a:p>
      </dgm:t>
    </dgm:pt>
    <dgm:pt modelId="{06D5C026-88FD-42D5-8D9F-51C0CD894FA2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Recherche</a:t>
          </a:r>
        </a:p>
        <a:p>
          <a:r>
            <a:rPr lang="fr-BE" dirty="0" smtClean="0"/>
            <a:t>G-O</a:t>
          </a:r>
          <a:endParaRPr lang="fr-BE" dirty="0"/>
        </a:p>
      </dgm:t>
    </dgm:pt>
    <dgm:pt modelId="{F13C375E-E730-4B9C-8793-A82AE91BB1FE}" type="parTrans" cxnId="{D2A25441-EFCD-4FCA-824F-40C6D39EB8B6}">
      <dgm:prSet/>
      <dgm:spPr/>
      <dgm:t>
        <a:bodyPr/>
        <a:lstStyle/>
        <a:p>
          <a:endParaRPr lang="fr-BE"/>
        </a:p>
      </dgm:t>
    </dgm:pt>
    <dgm:pt modelId="{6B41E31C-90CD-4B89-914A-C186656E2D5A}" type="sibTrans" cxnId="{D2A25441-EFCD-4FCA-824F-40C6D39EB8B6}">
      <dgm:prSet/>
      <dgm:spPr/>
      <dgm:t>
        <a:bodyPr/>
        <a:lstStyle/>
        <a:p>
          <a:endParaRPr lang="fr-BE"/>
        </a:p>
      </dgm:t>
    </dgm:pt>
    <dgm:pt modelId="{AC408362-1383-4745-8286-9BDF1EB70AA3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Unité Mère-Enfant</a:t>
          </a:r>
          <a:endParaRPr lang="fr-BE" dirty="0"/>
        </a:p>
      </dgm:t>
    </dgm:pt>
    <dgm:pt modelId="{1D677463-A885-46A8-8A62-D99A7300D1E5}" type="parTrans" cxnId="{37AE3187-B329-4251-9A7B-595794BD12B5}">
      <dgm:prSet/>
      <dgm:spPr/>
      <dgm:t>
        <a:bodyPr/>
        <a:lstStyle/>
        <a:p>
          <a:endParaRPr lang="fr-BE"/>
        </a:p>
      </dgm:t>
    </dgm:pt>
    <dgm:pt modelId="{CF6B384B-71FC-4387-A9B0-3DE2B78E5248}" type="sibTrans" cxnId="{37AE3187-B329-4251-9A7B-595794BD12B5}">
      <dgm:prSet/>
      <dgm:spPr/>
      <dgm:t>
        <a:bodyPr/>
        <a:lstStyle/>
        <a:p>
          <a:endParaRPr lang="fr-BE"/>
        </a:p>
      </dgm:t>
    </dgm:pt>
    <dgm:pt modelId="{15A890C0-2258-497B-9457-97D052E408AF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Centre de la ménopause</a:t>
          </a:r>
          <a:endParaRPr lang="fr-BE" dirty="0"/>
        </a:p>
      </dgm:t>
    </dgm:pt>
    <dgm:pt modelId="{CAB95579-519F-4C7F-914B-5F5349534F22}" type="parTrans" cxnId="{4044C838-3786-47E6-8BB2-E644493880A7}">
      <dgm:prSet/>
      <dgm:spPr/>
      <dgm:t>
        <a:bodyPr/>
        <a:lstStyle/>
        <a:p>
          <a:endParaRPr lang="fr-BE"/>
        </a:p>
      </dgm:t>
    </dgm:pt>
    <dgm:pt modelId="{11724615-61E3-4BB2-BA55-BFE5AAB98A90}" type="sibTrans" cxnId="{4044C838-3786-47E6-8BB2-E644493880A7}">
      <dgm:prSet/>
      <dgm:spPr/>
      <dgm:t>
        <a:bodyPr/>
        <a:lstStyle/>
        <a:p>
          <a:endParaRPr lang="fr-BE"/>
        </a:p>
      </dgm:t>
    </dgm:pt>
    <dgm:pt modelId="{F086D07C-2E8C-43D4-9917-744755ADC58E}">
      <dgm:prSet phldrT="[Texte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57768B"/>
        </a:solidFill>
      </dgm:spPr>
      <dgm:t>
        <a:bodyPr/>
        <a:lstStyle/>
        <a:p>
          <a:r>
            <a:rPr lang="fr-BE" dirty="0" smtClean="0"/>
            <a:t>OSCAR</a:t>
          </a:r>
          <a:endParaRPr lang="fr-BE" dirty="0"/>
        </a:p>
      </dgm:t>
    </dgm:pt>
    <dgm:pt modelId="{C63C6C98-2320-47D8-B14C-09EDA6870CAA}" type="parTrans" cxnId="{BE5FD9F6-4AF6-454A-A4E8-BF3455C217BE}">
      <dgm:prSet/>
      <dgm:spPr/>
      <dgm:t>
        <a:bodyPr/>
        <a:lstStyle/>
        <a:p>
          <a:endParaRPr lang="fr-BE"/>
        </a:p>
      </dgm:t>
    </dgm:pt>
    <dgm:pt modelId="{92247C12-12DB-4402-91DA-5561E8A7968D}" type="sibTrans" cxnId="{BE5FD9F6-4AF6-454A-A4E8-BF3455C217BE}">
      <dgm:prSet/>
      <dgm:spPr/>
      <dgm:t>
        <a:bodyPr/>
        <a:lstStyle/>
        <a:p>
          <a:endParaRPr lang="fr-BE"/>
        </a:p>
      </dgm:t>
    </dgm:pt>
    <dgm:pt modelId="{088BA9DA-65A3-47FD-85D1-98754269B4A8}" type="pres">
      <dgm:prSet presAssocID="{5A876251-D439-4D3D-A68E-EC612327665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1D6DA93-E600-44D7-832C-F98217243D56}" type="pres">
      <dgm:prSet presAssocID="{31BFB7D5-3925-4135-B58A-BF400D04E72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0042900-D3C1-4123-9361-D3F24705BD32}" type="pres">
      <dgm:prSet presAssocID="{31BFB7D5-3925-4135-B58A-BF400D04E72B}" presName="spNode" presStyleCnt="0"/>
      <dgm:spPr/>
    </dgm:pt>
    <dgm:pt modelId="{40DE2933-37C7-4C1B-91DB-E94F0D573085}" type="pres">
      <dgm:prSet presAssocID="{015B95BC-1ABA-46C5-82C5-2ABABA5028DF}" presName="sibTrans" presStyleLbl="sibTrans1D1" presStyleIdx="0" presStyleCnt="7"/>
      <dgm:spPr/>
      <dgm:t>
        <a:bodyPr/>
        <a:lstStyle/>
        <a:p>
          <a:endParaRPr lang="fr-BE"/>
        </a:p>
      </dgm:t>
    </dgm:pt>
    <dgm:pt modelId="{06500157-7A24-44D4-A70C-F7F748624E94}" type="pres">
      <dgm:prSet presAssocID="{5429363C-61DE-4F37-BF87-AFCB23E5732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A2D26D-6216-4869-B9C7-F64E643167ED}" type="pres">
      <dgm:prSet presAssocID="{5429363C-61DE-4F37-BF87-AFCB23E57325}" presName="spNode" presStyleCnt="0"/>
      <dgm:spPr/>
    </dgm:pt>
    <dgm:pt modelId="{4C13BA5D-1445-4D18-81B5-DAD44833D91C}" type="pres">
      <dgm:prSet presAssocID="{CA09C11A-30D7-46C3-BDCD-56E692C4A3EF}" presName="sibTrans" presStyleLbl="sibTrans1D1" presStyleIdx="1" presStyleCnt="7"/>
      <dgm:spPr/>
      <dgm:t>
        <a:bodyPr/>
        <a:lstStyle/>
        <a:p>
          <a:endParaRPr lang="fr-BE"/>
        </a:p>
      </dgm:t>
    </dgm:pt>
    <dgm:pt modelId="{FF5D992F-A6D7-4AFF-8BBE-EA6EFE5D2A53}" type="pres">
      <dgm:prSet presAssocID="{3FA4771F-793B-48E8-89BB-329AA343FBF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436B114-579E-4F8D-BEB2-8D45C36C2FB9}" type="pres">
      <dgm:prSet presAssocID="{3FA4771F-793B-48E8-89BB-329AA343FBF4}" presName="spNode" presStyleCnt="0"/>
      <dgm:spPr/>
    </dgm:pt>
    <dgm:pt modelId="{CE4D36F3-696F-4CA8-BD8B-5D925FAD9C3B}" type="pres">
      <dgm:prSet presAssocID="{BD9837B5-78E8-4FBB-A31B-B5837DA9E18D}" presName="sibTrans" presStyleLbl="sibTrans1D1" presStyleIdx="2" presStyleCnt="7"/>
      <dgm:spPr/>
      <dgm:t>
        <a:bodyPr/>
        <a:lstStyle/>
        <a:p>
          <a:endParaRPr lang="fr-BE"/>
        </a:p>
      </dgm:t>
    </dgm:pt>
    <dgm:pt modelId="{24E2D312-82F2-4B41-AEC5-11FDEE0B03A7}" type="pres">
      <dgm:prSet presAssocID="{06D5C026-88FD-42D5-8D9F-51C0CD894FA2}" presName="node" presStyleLbl="node1" presStyleIdx="3" presStyleCnt="7" custRadScaleRad="97820" custRadScaleInc="-2588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D2A1308-37F2-4ACF-BD1C-BE32D406F2C3}" type="pres">
      <dgm:prSet presAssocID="{06D5C026-88FD-42D5-8D9F-51C0CD894FA2}" presName="spNode" presStyleCnt="0"/>
      <dgm:spPr/>
    </dgm:pt>
    <dgm:pt modelId="{71F0EA1C-B8F4-491C-AB99-5760C4E8E0D0}" type="pres">
      <dgm:prSet presAssocID="{6B41E31C-90CD-4B89-914A-C186656E2D5A}" presName="sibTrans" presStyleLbl="sibTrans1D1" presStyleIdx="3" presStyleCnt="7"/>
      <dgm:spPr/>
      <dgm:t>
        <a:bodyPr/>
        <a:lstStyle/>
        <a:p>
          <a:endParaRPr lang="fr-BE"/>
        </a:p>
      </dgm:t>
    </dgm:pt>
    <dgm:pt modelId="{82D1C480-34A2-44FB-98DE-F42EE114736B}" type="pres">
      <dgm:prSet presAssocID="{AC408362-1383-4745-8286-9BDF1EB70AA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B7AA3A0-4BC2-461B-8BF8-F7F4E8C005A1}" type="pres">
      <dgm:prSet presAssocID="{AC408362-1383-4745-8286-9BDF1EB70AA3}" presName="spNode" presStyleCnt="0"/>
      <dgm:spPr/>
    </dgm:pt>
    <dgm:pt modelId="{E2C1F221-382D-41E9-B320-69085D88E97C}" type="pres">
      <dgm:prSet presAssocID="{CF6B384B-71FC-4387-A9B0-3DE2B78E5248}" presName="sibTrans" presStyleLbl="sibTrans1D1" presStyleIdx="4" presStyleCnt="7"/>
      <dgm:spPr/>
      <dgm:t>
        <a:bodyPr/>
        <a:lstStyle/>
        <a:p>
          <a:endParaRPr lang="fr-BE"/>
        </a:p>
      </dgm:t>
    </dgm:pt>
    <dgm:pt modelId="{2200F742-F1CA-4517-8125-2CE7C07C3D46}" type="pres">
      <dgm:prSet presAssocID="{15A890C0-2258-497B-9457-97D052E408A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C746D88-A2B4-49CB-8AF2-CB534340719C}" type="pres">
      <dgm:prSet presAssocID="{15A890C0-2258-497B-9457-97D052E408AF}" presName="spNode" presStyleCnt="0"/>
      <dgm:spPr/>
    </dgm:pt>
    <dgm:pt modelId="{16BC446E-0CD8-492E-A759-E2F407DD0364}" type="pres">
      <dgm:prSet presAssocID="{11724615-61E3-4BB2-BA55-BFE5AAB98A90}" presName="sibTrans" presStyleLbl="sibTrans1D1" presStyleIdx="5" presStyleCnt="7"/>
      <dgm:spPr/>
      <dgm:t>
        <a:bodyPr/>
        <a:lstStyle/>
        <a:p>
          <a:endParaRPr lang="fr-BE"/>
        </a:p>
      </dgm:t>
    </dgm:pt>
    <dgm:pt modelId="{3DDAD60A-5710-4523-856E-0FFDD6547645}" type="pres">
      <dgm:prSet presAssocID="{F086D07C-2E8C-43D4-9917-744755ADC58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442CD6E-331F-43DD-9DF2-38AF7A6147CA}" type="pres">
      <dgm:prSet presAssocID="{F086D07C-2E8C-43D4-9917-744755ADC58E}" presName="spNode" presStyleCnt="0"/>
      <dgm:spPr/>
    </dgm:pt>
    <dgm:pt modelId="{D73255E0-2346-4F08-8DC2-F12EB40D596E}" type="pres">
      <dgm:prSet presAssocID="{92247C12-12DB-4402-91DA-5561E8A7968D}" presName="sibTrans" presStyleLbl="sibTrans1D1" presStyleIdx="6" presStyleCnt="7"/>
      <dgm:spPr/>
      <dgm:t>
        <a:bodyPr/>
        <a:lstStyle/>
        <a:p>
          <a:endParaRPr lang="fr-BE"/>
        </a:p>
      </dgm:t>
    </dgm:pt>
  </dgm:ptLst>
  <dgm:cxnLst>
    <dgm:cxn modelId="{2AB402F1-36E7-45FF-BA86-ED277BD4D6CA}" srcId="{5A876251-D439-4D3D-A68E-EC6123276651}" destId="{5429363C-61DE-4F37-BF87-AFCB23E57325}" srcOrd="1" destOrd="0" parTransId="{88DF5121-3FBF-4F5F-9D64-C497E7381953}" sibTransId="{CA09C11A-30D7-46C3-BDCD-56E692C4A3EF}"/>
    <dgm:cxn modelId="{D807D797-1539-48CB-9E78-F655E3396247}" type="presOf" srcId="{5429363C-61DE-4F37-BF87-AFCB23E57325}" destId="{06500157-7A24-44D4-A70C-F7F748624E94}" srcOrd="0" destOrd="0" presId="urn:microsoft.com/office/officeart/2005/8/layout/cycle6"/>
    <dgm:cxn modelId="{B5A116DE-2923-4E91-9313-7DF277CA9766}" srcId="{5A876251-D439-4D3D-A68E-EC6123276651}" destId="{31BFB7D5-3925-4135-B58A-BF400D04E72B}" srcOrd="0" destOrd="0" parTransId="{E73560F4-C0A8-4798-B0F1-87C5C4526170}" sibTransId="{015B95BC-1ABA-46C5-82C5-2ABABA5028DF}"/>
    <dgm:cxn modelId="{3305D144-7628-46AE-B462-79799720FE05}" type="presOf" srcId="{11724615-61E3-4BB2-BA55-BFE5AAB98A90}" destId="{16BC446E-0CD8-492E-A759-E2F407DD0364}" srcOrd="0" destOrd="0" presId="urn:microsoft.com/office/officeart/2005/8/layout/cycle6"/>
    <dgm:cxn modelId="{37AE3187-B329-4251-9A7B-595794BD12B5}" srcId="{5A876251-D439-4D3D-A68E-EC6123276651}" destId="{AC408362-1383-4745-8286-9BDF1EB70AA3}" srcOrd="4" destOrd="0" parTransId="{1D677463-A885-46A8-8A62-D99A7300D1E5}" sibTransId="{CF6B384B-71FC-4387-A9B0-3DE2B78E5248}"/>
    <dgm:cxn modelId="{28D39E90-EEC7-4513-9670-7DADA57EEB77}" type="presOf" srcId="{06D5C026-88FD-42D5-8D9F-51C0CD894FA2}" destId="{24E2D312-82F2-4B41-AEC5-11FDEE0B03A7}" srcOrd="0" destOrd="0" presId="urn:microsoft.com/office/officeart/2005/8/layout/cycle6"/>
    <dgm:cxn modelId="{581B251A-267F-40FD-A9A2-B960490EB19C}" type="presOf" srcId="{15A890C0-2258-497B-9457-97D052E408AF}" destId="{2200F742-F1CA-4517-8125-2CE7C07C3D46}" srcOrd="0" destOrd="0" presId="urn:microsoft.com/office/officeart/2005/8/layout/cycle6"/>
    <dgm:cxn modelId="{A2011D20-A1B8-4835-9DAD-3E3110368D84}" srcId="{5A876251-D439-4D3D-A68E-EC6123276651}" destId="{3FA4771F-793B-48E8-89BB-329AA343FBF4}" srcOrd="2" destOrd="0" parTransId="{918FB646-578A-48BB-B737-2321EC2D57A1}" sibTransId="{BD9837B5-78E8-4FBB-A31B-B5837DA9E18D}"/>
    <dgm:cxn modelId="{B5B40D45-F75F-4DD1-9D24-AC8F37307C54}" type="presOf" srcId="{015B95BC-1ABA-46C5-82C5-2ABABA5028DF}" destId="{40DE2933-37C7-4C1B-91DB-E94F0D573085}" srcOrd="0" destOrd="0" presId="urn:microsoft.com/office/officeart/2005/8/layout/cycle6"/>
    <dgm:cxn modelId="{5F1128F8-2938-45B8-84E4-DAA98BBFFDBD}" type="presOf" srcId="{CA09C11A-30D7-46C3-BDCD-56E692C4A3EF}" destId="{4C13BA5D-1445-4D18-81B5-DAD44833D91C}" srcOrd="0" destOrd="0" presId="urn:microsoft.com/office/officeart/2005/8/layout/cycle6"/>
    <dgm:cxn modelId="{AFB93B51-B695-494E-8125-AC3DEAEA6BEA}" type="presOf" srcId="{6B41E31C-90CD-4B89-914A-C186656E2D5A}" destId="{71F0EA1C-B8F4-491C-AB99-5760C4E8E0D0}" srcOrd="0" destOrd="0" presId="urn:microsoft.com/office/officeart/2005/8/layout/cycle6"/>
    <dgm:cxn modelId="{DF8ECB9A-B92F-4851-A9CB-54A783C0DBDF}" type="presOf" srcId="{BD9837B5-78E8-4FBB-A31B-B5837DA9E18D}" destId="{CE4D36F3-696F-4CA8-BD8B-5D925FAD9C3B}" srcOrd="0" destOrd="0" presId="urn:microsoft.com/office/officeart/2005/8/layout/cycle6"/>
    <dgm:cxn modelId="{D2A25441-EFCD-4FCA-824F-40C6D39EB8B6}" srcId="{5A876251-D439-4D3D-A68E-EC6123276651}" destId="{06D5C026-88FD-42D5-8D9F-51C0CD894FA2}" srcOrd="3" destOrd="0" parTransId="{F13C375E-E730-4B9C-8793-A82AE91BB1FE}" sibTransId="{6B41E31C-90CD-4B89-914A-C186656E2D5A}"/>
    <dgm:cxn modelId="{018DF0D6-7D2A-42B5-B0A3-2318E9C74D0D}" type="presOf" srcId="{CF6B384B-71FC-4387-A9B0-3DE2B78E5248}" destId="{E2C1F221-382D-41E9-B320-69085D88E97C}" srcOrd="0" destOrd="0" presId="urn:microsoft.com/office/officeart/2005/8/layout/cycle6"/>
    <dgm:cxn modelId="{BE5FD9F6-4AF6-454A-A4E8-BF3455C217BE}" srcId="{5A876251-D439-4D3D-A68E-EC6123276651}" destId="{F086D07C-2E8C-43D4-9917-744755ADC58E}" srcOrd="6" destOrd="0" parTransId="{C63C6C98-2320-47D8-B14C-09EDA6870CAA}" sibTransId="{92247C12-12DB-4402-91DA-5561E8A7968D}"/>
    <dgm:cxn modelId="{C968076C-E9B0-41D9-8FC5-9A59A881FAC6}" type="presOf" srcId="{31BFB7D5-3925-4135-B58A-BF400D04E72B}" destId="{F1D6DA93-E600-44D7-832C-F98217243D56}" srcOrd="0" destOrd="0" presId="urn:microsoft.com/office/officeart/2005/8/layout/cycle6"/>
    <dgm:cxn modelId="{B7857E2B-C39B-433E-A219-74D382F8A00A}" type="presOf" srcId="{AC408362-1383-4745-8286-9BDF1EB70AA3}" destId="{82D1C480-34A2-44FB-98DE-F42EE114736B}" srcOrd="0" destOrd="0" presId="urn:microsoft.com/office/officeart/2005/8/layout/cycle6"/>
    <dgm:cxn modelId="{4044C838-3786-47E6-8BB2-E644493880A7}" srcId="{5A876251-D439-4D3D-A68E-EC6123276651}" destId="{15A890C0-2258-497B-9457-97D052E408AF}" srcOrd="5" destOrd="0" parTransId="{CAB95579-519F-4C7F-914B-5F5349534F22}" sibTransId="{11724615-61E3-4BB2-BA55-BFE5AAB98A90}"/>
    <dgm:cxn modelId="{DAF0089B-F79A-4B50-837F-9AF0ADE5C4B6}" type="presOf" srcId="{92247C12-12DB-4402-91DA-5561E8A7968D}" destId="{D73255E0-2346-4F08-8DC2-F12EB40D596E}" srcOrd="0" destOrd="0" presId="urn:microsoft.com/office/officeart/2005/8/layout/cycle6"/>
    <dgm:cxn modelId="{256C3264-366B-431B-9B3C-A7E973257364}" type="presOf" srcId="{3FA4771F-793B-48E8-89BB-329AA343FBF4}" destId="{FF5D992F-A6D7-4AFF-8BBE-EA6EFE5D2A53}" srcOrd="0" destOrd="0" presId="urn:microsoft.com/office/officeart/2005/8/layout/cycle6"/>
    <dgm:cxn modelId="{F09D01A2-9137-4EEF-9921-30EAC152642A}" type="presOf" srcId="{F086D07C-2E8C-43D4-9917-744755ADC58E}" destId="{3DDAD60A-5710-4523-856E-0FFDD6547645}" srcOrd="0" destOrd="0" presId="urn:microsoft.com/office/officeart/2005/8/layout/cycle6"/>
    <dgm:cxn modelId="{A175BC1F-1A5F-47DD-ADA2-7FE6EEB824E0}" type="presOf" srcId="{5A876251-D439-4D3D-A68E-EC6123276651}" destId="{088BA9DA-65A3-47FD-85D1-98754269B4A8}" srcOrd="0" destOrd="0" presId="urn:microsoft.com/office/officeart/2005/8/layout/cycle6"/>
    <dgm:cxn modelId="{18F982EC-9D19-4408-B7E4-FA0B135C67B4}" type="presParOf" srcId="{088BA9DA-65A3-47FD-85D1-98754269B4A8}" destId="{F1D6DA93-E600-44D7-832C-F98217243D56}" srcOrd="0" destOrd="0" presId="urn:microsoft.com/office/officeart/2005/8/layout/cycle6"/>
    <dgm:cxn modelId="{FB2A73AB-55AC-47AC-8974-2C1B979C4167}" type="presParOf" srcId="{088BA9DA-65A3-47FD-85D1-98754269B4A8}" destId="{00042900-D3C1-4123-9361-D3F24705BD32}" srcOrd="1" destOrd="0" presId="urn:microsoft.com/office/officeart/2005/8/layout/cycle6"/>
    <dgm:cxn modelId="{562F6818-E70A-4830-905F-F8776C67C5FD}" type="presParOf" srcId="{088BA9DA-65A3-47FD-85D1-98754269B4A8}" destId="{40DE2933-37C7-4C1B-91DB-E94F0D573085}" srcOrd="2" destOrd="0" presId="urn:microsoft.com/office/officeart/2005/8/layout/cycle6"/>
    <dgm:cxn modelId="{2FBD6CF3-0CE5-41AC-8181-1A0AECA10CB1}" type="presParOf" srcId="{088BA9DA-65A3-47FD-85D1-98754269B4A8}" destId="{06500157-7A24-44D4-A70C-F7F748624E94}" srcOrd="3" destOrd="0" presId="urn:microsoft.com/office/officeart/2005/8/layout/cycle6"/>
    <dgm:cxn modelId="{0C3FDACA-DE9C-4BFC-8E37-615E03C847A6}" type="presParOf" srcId="{088BA9DA-65A3-47FD-85D1-98754269B4A8}" destId="{81A2D26D-6216-4869-B9C7-F64E643167ED}" srcOrd="4" destOrd="0" presId="urn:microsoft.com/office/officeart/2005/8/layout/cycle6"/>
    <dgm:cxn modelId="{89C945BB-B678-4BBE-80C1-AE653C8BA030}" type="presParOf" srcId="{088BA9DA-65A3-47FD-85D1-98754269B4A8}" destId="{4C13BA5D-1445-4D18-81B5-DAD44833D91C}" srcOrd="5" destOrd="0" presId="urn:microsoft.com/office/officeart/2005/8/layout/cycle6"/>
    <dgm:cxn modelId="{0664B2C9-BB63-4820-BCE8-F6B2392D74E2}" type="presParOf" srcId="{088BA9DA-65A3-47FD-85D1-98754269B4A8}" destId="{FF5D992F-A6D7-4AFF-8BBE-EA6EFE5D2A53}" srcOrd="6" destOrd="0" presId="urn:microsoft.com/office/officeart/2005/8/layout/cycle6"/>
    <dgm:cxn modelId="{DF18B001-DCF0-400D-9823-B642D9A45521}" type="presParOf" srcId="{088BA9DA-65A3-47FD-85D1-98754269B4A8}" destId="{5436B114-579E-4F8D-BEB2-8D45C36C2FB9}" srcOrd="7" destOrd="0" presId="urn:microsoft.com/office/officeart/2005/8/layout/cycle6"/>
    <dgm:cxn modelId="{74C07332-C1C6-417E-9671-8F0DD86C5707}" type="presParOf" srcId="{088BA9DA-65A3-47FD-85D1-98754269B4A8}" destId="{CE4D36F3-696F-4CA8-BD8B-5D925FAD9C3B}" srcOrd="8" destOrd="0" presId="urn:microsoft.com/office/officeart/2005/8/layout/cycle6"/>
    <dgm:cxn modelId="{4A839DB0-B8B3-41AE-B904-B6A896F546F2}" type="presParOf" srcId="{088BA9DA-65A3-47FD-85D1-98754269B4A8}" destId="{24E2D312-82F2-4B41-AEC5-11FDEE0B03A7}" srcOrd="9" destOrd="0" presId="urn:microsoft.com/office/officeart/2005/8/layout/cycle6"/>
    <dgm:cxn modelId="{0D9A30D2-251D-44DA-B988-386B2ACC4F2F}" type="presParOf" srcId="{088BA9DA-65A3-47FD-85D1-98754269B4A8}" destId="{DD2A1308-37F2-4ACF-BD1C-BE32D406F2C3}" srcOrd="10" destOrd="0" presId="urn:microsoft.com/office/officeart/2005/8/layout/cycle6"/>
    <dgm:cxn modelId="{9BD00CBF-E9A0-43D6-861F-FC85F2FCBFB2}" type="presParOf" srcId="{088BA9DA-65A3-47FD-85D1-98754269B4A8}" destId="{71F0EA1C-B8F4-491C-AB99-5760C4E8E0D0}" srcOrd="11" destOrd="0" presId="urn:microsoft.com/office/officeart/2005/8/layout/cycle6"/>
    <dgm:cxn modelId="{30ECD16A-D3A7-4EC4-AB04-2170115614E6}" type="presParOf" srcId="{088BA9DA-65A3-47FD-85D1-98754269B4A8}" destId="{82D1C480-34A2-44FB-98DE-F42EE114736B}" srcOrd="12" destOrd="0" presId="urn:microsoft.com/office/officeart/2005/8/layout/cycle6"/>
    <dgm:cxn modelId="{9C6BF5D5-EB30-4D6A-9EB1-B84079396480}" type="presParOf" srcId="{088BA9DA-65A3-47FD-85D1-98754269B4A8}" destId="{3B7AA3A0-4BC2-461B-8BF8-F7F4E8C005A1}" srcOrd="13" destOrd="0" presId="urn:microsoft.com/office/officeart/2005/8/layout/cycle6"/>
    <dgm:cxn modelId="{4F539579-2B9B-4486-AEB5-437B83012A07}" type="presParOf" srcId="{088BA9DA-65A3-47FD-85D1-98754269B4A8}" destId="{E2C1F221-382D-41E9-B320-69085D88E97C}" srcOrd="14" destOrd="0" presId="urn:microsoft.com/office/officeart/2005/8/layout/cycle6"/>
    <dgm:cxn modelId="{46B28E43-41AD-4CB1-8EB5-47B77924337A}" type="presParOf" srcId="{088BA9DA-65A3-47FD-85D1-98754269B4A8}" destId="{2200F742-F1CA-4517-8125-2CE7C07C3D46}" srcOrd="15" destOrd="0" presId="urn:microsoft.com/office/officeart/2005/8/layout/cycle6"/>
    <dgm:cxn modelId="{E8960D1A-B1F2-419B-8865-C4303F9ABF7F}" type="presParOf" srcId="{088BA9DA-65A3-47FD-85D1-98754269B4A8}" destId="{3C746D88-A2B4-49CB-8AF2-CB534340719C}" srcOrd="16" destOrd="0" presId="urn:microsoft.com/office/officeart/2005/8/layout/cycle6"/>
    <dgm:cxn modelId="{BD86DF2F-F585-4A5E-B7C0-C32576A3B579}" type="presParOf" srcId="{088BA9DA-65A3-47FD-85D1-98754269B4A8}" destId="{16BC446E-0CD8-492E-A759-E2F407DD0364}" srcOrd="17" destOrd="0" presId="urn:microsoft.com/office/officeart/2005/8/layout/cycle6"/>
    <dgm:cxn modelId="{0BD551C4-C095-4F83-96EC-2A55BBCC5D96}" type="presParOf" srcId="{088BA9DA-65A3-47FD-85D1-98754269B4A8}" destId="{3DDAD60A-5710-4523-856E-0FFDD6547645}" srcOrd="18" destOrd="0" presId="urn:microsoft.com/office/officeart/2005/8/layout/cycle6"/>
    <dgm:cxn modelId="{9D761F80-C9F8-4209-B9AB-441F9DEE8FE9}" type="presParOf" srcId="{088BA9DA-65A3-47FD-85D1-98754269B4A8}" destId="{D442CD6E-331F-43DD-9DF2-38AF7A6147CA}" srcOrd="19" destOrd="0" presId="urn:microsoft.com/office/officeart/2005/8/layout/cycle6"/>
    <dgm:cxn modelId="{6255D8CA-19B5-44DD-9727-B00DADA91E5F}" type="presParOf" srcId="{088BA9DA-65A3-47FD-85D1-98754269B4A8}" destId="{D73255E0-2346-4F08-8DC2-F12EB40D596E}" srcOrd="20" destOrd="0" presId="urn:microsoft.com/office/officeart/2005/8/layout/cycle6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A62240-C855-4CCC-96D3-F31307189E1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1B23ADB-2E66-479A-A433-0DEDC21207AB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Rapport</a:t>
          </a:r>
        </a:p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 d’observation</a:t>
          </a:r>
        </a:p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réflexive</a:t>
          </a:r>
        </a:p>
        <a:p>
          <a:pPr>
            <a:spcAft>
              <a:spcPts val="0"/>
            </a:spcAft>
          </a:pPr>
          <a:endParaRPr lang="fr-BE" sz="800" b="1" dirty="0">
            <a:solidFill>
              <a:srgbClr val="00B0F0"/>
            </a:solidFill>
          </a:endParaRPr>
        </a:p>
      </dgm:t>
    </dgm:pt>
    <dgm:pt modelId="{B624A34D-3BD5-4067-AF48-D958586E37BA}" type="parTrans" cxnId="{9AACA08D-86FB-4A9E-80AC-6BAA1E2E942C}">
      <dgm:prSet/>
      <dgm:spPr/>
      <dgm:t>
        <a:bodyPr/>
        <a:lstStyle/>
        <a:p>
          <a:endParaRPr lang="fr-BE"/>
        </a:p>
      </dgm:t>
    </dgm:pt>
    <dgm:pt modelId="{1961AC30-F1DE-445F-BB8A-AE1AC1E74055}" type="sibTrans" cxnId="{9AACA08D-86FB-4A9E-80AC-6BAA1E2E942C}">
      <dgm:prSet/>
      <dgm:spPr/>
      <dgm:t>
        <a:bodyPr/>
        <a:lstStyle/>
        <a:p>
          <a:endParaRPr lang="fr-BE"/>
        </a:p>
      </dgm:t>
    </dgm:pt>
    <dgm:pt modelId="{2D5148D1-3799-476C-B090-071D9F65A45C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Rapport </a:t>
          </a:r>
        </a:p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d’observation</a:t>
          </a:r>
        </a:p>
        <a:p>
          <a:pPr>
            <a:spcAft>
              <a:spcPts val="0"/>
            </a:spcAft>
          </a:pPr>
          <a:r>
            <a:rPr lang="fr-BE" sz="800" b="1" dirty="0" smtClean="0">
              <a:solidFill>
                <a:srgbClr val="00B0F0"/>
              </a:solidFill>
            </a:rPr>
            <a:t> réflexive</a:t>
          </a:r>
        </a:p>
        <a:p>
          <a:pPr>
            <a:spcAft>
              <a:spcPts val="0"/>
            </a:spcAft>
          </a:pPr>
          <a:endParaRPr lang="fr-BE" sz="800" b="1" dirty="0">
            <a:solidFill>
              <a:srgbClr val="00B0F0"/>
            </a:solidFill>
          </a:endParaRPr>
        </a:p>
      </dgm:t>
    </dgm:pt>
    <dgm:pt modelId="{4BBAC6C5-DF75-4496-9172-D0C0D1F92223}" type="parTrans" cxnId="{181F6B4B-8F01-4BAD-9C0F-1CEAD81F6AF5}">
      <dgm:prSet/>
      <dgm:spPr/>
      <dgm:t>
        <a:bodyPr/>
        <a:lstStyle/>
        <a:p>
          <a:endParaRPr lang="fr-BE"/>
        </a:p>
      </dgm:t>
    </dgm:pt>
    <dgm:pt modelId="{8590E5AF-94A1-42F4-AD78-B9A6451A3FA3}" type="sibTrans" cxnId="{181F6B4B-8F01-4BAD-9C0F-1CEAD81F6AF5}">
      <dgm:prSet/>
      <dgm:spPr/>
      <dgm:t>
        <a:bodyPr/>
        <a:lstStyle/>
        <a:p>
          <a:endParaRPr lang="fr-BE"/>
        </a:p>
      </dgm:t>
    </dgm:pt>
    <dgm:pt modelId="{8BA01741-7BC2-4112-AF8D-CA3324A9D614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1400" b="1" dirty="0" smtClean="0">
              <a:solidFill>
                <a:srgbClr val="00B0F0"/>
              </a:solidFill>
            </a:rPr>
            <a:t>Log book</a:t>
          </a:r>
        </a:p>
        <a:p>
          <a:pPr>
            <a:spcAft>
              <a:spcPts val="0"/>
            </a:spcAft>
          </a:pPr>
          <a:endParaRPr lang="fr-BE" sz="1000" b="1" dirty="0">
            <a:solidFill>
              <a:srgbClr val="00B0F0"/>
            </a:solidFill>
          </a:endParaRPr>
        </a:p>
      </dgm:t>
    </dgm:pt>
    <dgm:pt modelId="{38A3EC6D-0BD2-410C-8E57-5F4B55CD84EC}" type="parTrans" cxnId="{D459828D-E112-4B4E-9E66-36BC988F9015}">
      <dgm:prSet/>
      <dgm:spPr/>
      <dgm:t>
        <a:bodyPr/>
        <a:lstStyle/>
        <a:p>
          <a:endParaRPr lang="fr-BE"/>
        </a:p>
      </dgm:t>
    </dgm:pt>
    <dgm:pt modelId="{D5D99D54-42A5-47D1-A871-B59E1728AC24}" type="sibTrans" cxnId="{D459828D-E112-4B4E-9E66-36BC988F9015}">
      <dgm:prSet/>
      <dgm:spPr/>
      <dgm:t>
        <a:bodyPr/>
        <a:lstStyle/>
        <a:p>
          <a:endParaRPr lang="fr-BE"/>
        </a:p>
      </dgm:t>
    </dgm:pt>
    <dgm:pt modelId="{0638DE99-0C6E-40F4-BD3A-42FD42458379}" type="pres">
      <dgm:prSet presAssocID="{18A62240-C855-4CCC-96D3-F31307189E1D}" presName="arrowDiagram" presStyleCnt="0">
        <dgm:presLayoutVars>
          <dgm:chMax val="5"/>
          <dgm:dir/>
          <dgm:resizeHandles val="exact"/>
        </dgm:presLayoutVars>
      </dgm:prSet>
      <dgm:spPr/>
    </dgm:pt>
    <dgm:pt modelId="{20DFE14D-F3CE-45F0-8446-4FF661ED0633}" type="pres">
      <dgm:prSet presAssocID="{18A62240-C855-4CCC-96D3-F31307189E1D}" presName="arrow" presStyleLbl="bgShp" presStyleIdx="0" presStyleCnt="1" custScaleX="105603" custScaleY="100000" custLinFactNeighborX="19009" custLinFactNeighborY="-4167"/>
      <dgm:spPr>
        <a:solidFill>
          <a:schemeClr val="accent2">
            <a:lumMod val="75000"/>
          </a:schemeClr>
        </a:solidFill>
        <a:ln>
          <a:noFill/>
        </a:ln>
        <a:effectLst/>
      </dgm:spPr>
    </dgm:pt>
    <dgm:pt modelId="{0DD4601B-8F1F-4AE8-B2A1-65AE5D6DC780}" type="pres">
      <dgm:prSet presAssocID="{18A62240-C855-4CCC-96D3-F31307189E1D}" presName="arrowDiagram3" presStyleCnt="0"/>
      <dgm:spPr/>
    </dgm:pt>
    <dgm:pt modelId="{D1B7A770-25A7-4504-B87E-A6749B0C8F96}" type="pres">
      <dgm:prSet presAssocID="{81B23ADB-2E66-479A-A433-0DEDC21207AB}" presName="bullet3a" presStyleLbl="node1" presStyleIdx="0" presStyleCnt="3" custLinFactY="-100000" custLinFactNeighborX="32372" custLinFactNeighborY="-156891"/>
      <dgm:spPr>
        <a:solidFill>
          <a:srgbClr val="00B0F0">
            <a:alpha val="91000"/>
          </a:srgbClr>
        </a:solidFill>
      </dgm:spPr>
    </dgm:pt>
    <dgm:pt modelId="{BD980238-58FC-4B4C-8FD2-3CCD1FB921F0}" type="pres">
      <dgm:prSet presAssocID="{81B23ADB-2E66-479A-A433-0DEDC21207AB}" presName="textBox3a" presStyleLbl="revTx" presStyleIdx="0" presStyleCnt="3" custScaleX="197836" custLinFactNeighborX="60055" custLinFactNeighborY="-312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7BA069-976C-44E3-8D4C-34E96D3CA59D}" type="pres">
      <dgm:prSet presAssocID="{2D5148D1-3799-476C-B090-071D9F65A45C}" presName="bullet3b" presStyleLbl="node1" presStyleIdx="1" presStyleCnt="3" custLinFactY="-89545" custLinFactNeighborX="98973" custLinFactNeighborY="-100000"/>
      <dgm:spPr>
        <a:solidFill>
          <a:srgbClr val="00B0F0"/>
        </a:solidFill>
      </dgm:spPr>
    </dgm:pt>
    <dgm:pt modelId="{AD8E5876-C66B-4A29-B371-73EC33622607}" type="pres">
      <dgm:prSet presAssocID="{2D5148D1-3799-476C-B090-071D9F65A45C}" presName="textBox3b" presStyleLbl="revTx" presStyleIdx="1" presStyleCnt="3" custScaleX="206164" custScaleY="53186" custLinFactNeighborX="71653" custLinFactNeighborY="-375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FDCE4AF-CC94-4FD6-A1C2-779DD2B200B6}" type="pres">
      <dgm:prSet presAssocID="{8BA01741-7BC2-4112-AF8D-CA3324A9D614}" presName="bullet3c" presStyleLbl="node1" presStyleIdx="2" presStyleCnt="3" custLinFactX="44297" custLinFactY="-76956" custLinFactNeighborX="100000" custLinFactNeighborY="-100000"/>
      <dgm:spPr>
        <a:solidFill>
          <a:srgbClr val="00B0F0"/>
        </a:solidFill>
      </dgm:spPr>
    </dgm:pt>
    <dgm:pt modelId="{EFEBF7E9-78A2-449B-955A-21059E6FD2D7}" type="pres">
      <dgm:prSet presAssocID="{8BA01741-7BC2-4112-AF8D-CA3324A9D614}" presName="textBox3c" presStyleLbl="revTx" presStyleIdx="2" presStyleCnt="3" custScaleX="138716" custScaleY="19905" custLinFactX="73047" custLinFactNeighborX="100000" custLinFactNeighborY="-5395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AACA08D-86FB-4A9E-80AC-6BAA1E2E942C}" srcId="{18A62240-C855-4CCC-96D3-F31307189E1D}" destId="{81B23ADB-2E66-479A-A433-0DEDC21207AB}" srcOrd="0" destOrd="0" parTransId="{B624A34D-3BD5-4067-AF48-D958586E37BA}" sibTransId="{1961AC30-F1DE-445F-BB8A-AE1AC1E74055}"/>
    <dgm:cxn modelId="{EAA304D5-EB82-4382-A1FD-CD6DF0AAF901}" type="presOf" srcId="{2D5148D1-3799-476C-B090-071D9F65A45C}" destId="{AD8E5876-C66B-4A29-B371-73EC33622607}" srcOrd="0" destOrd="0" presId="urn:microsoft.com/office/officeart/2005/8/layout/arrow2"/>
    <dgm:cxn modelId="{1D218403-3D61-414D-A9B2-76A1E1359B5D}" type="presOf" srcId="{81B23ADB-2E66-479A-A433-0DEDC21207AB}" destId="{BD980238-58FC-4B4C-8FD2-3CCD1FB921F0}" srcOrd="0" destOrd="0" presId="urn:microsoft.com/office/officeart/2005/8/layout/arrow2"/>
    <dgm:cxn modelId="{181F6B4B-8F01-4BAD-9C0F-1CEAD81F6AF5}" srcId="{18A62240-C855-4CCC-96D3-F31307189E1D}" destId="{2D5148D1-3799-476C-B090-071D9F65A45C}" srcOrd="1" destOrd="0" parTransId="{4BBAC6C5-DF75-4496-9172-D0C0D1F92223}" sibTransId="{8590E5AF-94A1-42F4-AD78-B9A6451A3FA3}"/>
    <dgm:cxn modelId="{C5E25317-F5AD-483B-8175-26E715B5BBF1}" type="presOf" srcId="{18A62240-C855-4CCC-96D3-F31307189E1D}" destId="{0638DE99-0C6E-40F4-BD3A-42FD42458379}" srcOrd="0" destOrd="0" presId="urn:microsoft.com/office/officeart/2005/8/layout/arrow2"/>
    <dgm:cxn modelId="{D459828D-E112-4B4E-9E66-36BC988F9015}" srcId="{18A62240-C855-4CCC-96D3-F31307189E1D}" destId="{8BA01741-7BC2-4112-AF8D-CA3324A9D614}" srcOrd="2" destOrd="0" parTransId="{38A3EC6D-0BD2-410C-8E57-5F4B55CD84EC}" sibTransId="{D5D99D54-42A5-47D1-A871-B59E1728AC24}"/>
    <dgm:cxn modelId="{FD378BD2-163A-4A3A-A21F-9E236A959E84}" type="presOf" srcId="{8BA01741-7BC2-4112-AF8D-CA3324A9D614}" destId="{EFEBF7E9-78A2-449B-955A-21059E6FD2D7}" srcOrd="0" destOrd="0" presId="urn:microsoft.com/office/officeart/2005/8/layout/arrow2"/>
    <dgm:cxn modelId="{AD21EC55-2C94-4922-91B3-AFA72B72CA44}" type="presParOf" srcId="{0638DE99-0C6E-40F4-BD3A-42FD42458379}" destId="{20DFE14D-F3CE-45F0-8446-4FF661ED0633}" srcOrd="0" destOrd="0" presId="urn:microsoft.com/office/officeart/2005/8/layout/arrow2"/>
    <dgm:cxn modelId="{1CADAFA4-9A95-41A4-9A5A-497F29CB8790}" type="presParOf" srcId="{0638DE99-0C6E-40F4-BD3A-42FD42458379}" destId="{0DD4601B-8F1F-4AE8-B2A1-65AE5D6DC780}" srcOrd="1" destOrd="0" presId="urn:microsoft.com/office/officeart/2005/8/layout/arrow2"/>
    <dgm:cxn modelId="{C0B86867-EAB0-400A-A830-1AC45D71748D}" type="presParOf" srcId="{0DD4601B-8F1F-4AE8-B2A1-65AE5D6DC780}" destId="{D1B7A770-25A7-4504-B87E-A6749B0C8F96}" srcOrd="0" destOrd="0" presId="urn:microsoft.com/office/officeart/2005/8/layout/arrow2"/>
    <dgm:cxn modelId="{6808AC03-C7DD-4636-8EC8-2267D6C108D8}" type="presParOf" srcId="{0DD4601B-8F1F-4AE8-B2A1-65AE5D6DC780}" destId="{BD980238-58FC-4B4C-8FD2-3CCD1FB921F0}" srcOrd="1" destOrd="0" presId="urn:microsoft.com/office/officeart/2005/8/layout/arrow2"/>
    <dgm:cxn modelId="{B0796269-6E17-4090-8722-DC703109E3F0}" type="presParOf" srcId="{0DD4601B-8F1F-4AE8-B2A1-65AE5D6DC780}" destId="{D97BA069-976C-44E3-8D4C-34E96D3CA59D}" srcOrd="2" destOrd="0" presId="urn:microsoft.com/office/officeart/2005/8/layout/arrow2"/>
    <dgm:cxn modelId="{592D0C10-F7D2-4D95-80B3-E9DF88136FA6}" type="presParOf" srcId="{0DD4601B-8F1F-4AE8-B2A1-65AE5D6DC780}" destId="{AD8E5876-C66B-4A29-B371-73EC33622607}" srcOrd="3" destOrd="0" presId="urn:microsoft.com/office/officeart/2005/8/layout/arrow2"/>
    <dgm:cxn modelId="{6DABFC03-ED72-4F82-B459-E65DF79D7574}" type="presParOf" srcId="{0DD4601B-8F1F-4AE8-B2A1-65AE5D6DC780}" destId="{5FDCE4AF-CC94-4FD6-A1C2-779DD2B200B6}" srcOrd="4" destOrd="0" presId="urn:microsoft.com/office/officeart/2005/8/layout/arrow2"/>
    <dgm:cxn modelId="{3CCFDC14-D058-48A9-A8D4-62FBF0CEE546}" type="presParOf" srcId="{0DD4601B-8F1F-4AE8-B2A1-65AE5D6DC780}" destId="{EFEBF7E9-78A2-449B-955A-21059E6FD2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6DA93-E600-44D7-832C-F98217243D56}">
      <dsp:nvSpPr>
        <dsp:cNvPr id="0" name=""/>
        <dsp:cNvSpPr/>
      </dsp:nvSpPr>
      <dsp:spPr>
        <a:xfrm>
          <a:off x="2671556" y="2526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CPMA</a:t>
          </a:r>
          <a:endParaRPr lang="fr-BE" sz="1300" kern="1200" dirty="0"/>
        </a:p>
      </dsp:txBody>
      <dsp:txXfrm>
        <a:off x="2671556" y="2526"/>
        <a:ext cx="1137606" cy="739444"/>
      </dsp:txXfrm>
    </dsp:sp>
    <dsp:sp modelId="{40DE2933-37C7-4C1B-91DB-E94F0D573085}">
      <dsp:nvSpPr>
        <dsp:cNvPr id="0" name=""/>
        <dsp:cNvSpPr/>
      </dsp:nvSpPr>
      <dsp:spPr>
        <a:xfrm>
          <a:off x="1131945" y="372248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2684728" y="80293"/>
              </a:moveTo>
              <a:arcTo wR="2108414" hR="2108414" stAng="17151786" swAng="12542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00157-7A24-44D4-A70C-F7F748624E94}">
      <dsp:nvSpPr>
        <dsp:cNvPr id="0" name=""/>
        <dsp:cNvSpPr/>
      </dsp:nvSpPr>
      <dsp:spPr>
        <a:xfrm>
          <a:off x="4319981" y="796366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ONE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APALEM</a:t>
          </a:r>
          <a:endParaRPr lang="fr-BE" sz="1300" kern="1200" dirty="0"/>
        </a:p>
      </dsp:txBody>
      <dsp:txXfrm>
        <a:off x="4319981" y="796366"/>
        <a:ext cx="1137606" cy="739444"/>
      </dsp:txXfrm>
    </dsp:sp>
    <dsp:sp modelId="{4C13BA5D-1445-4D18-81B5-DAD44833D91C}">
      <dsp:nvSpPr>
        <dsp:cNvPr id="0" name=""/>
        <dsp:cNvSpPr/>
      </dsp:nvSpPr>
      <dsp:spPr>
        <a:xfrm>
          <a:off x="1131945" y="372248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3998025" y="1173116"/>
              </a:moveTo>
              <a:arcTo wR="2108414" hR="2108414" stAng="20019962" swAng="172483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D992F-A6D7-4AFF-8BBE-EA6EFE5D2A53}">
      <dsp:nvSpPr>
        <dsp:cNvPr id="0" name=""/>
        <dsp:cNvSpPr/>
      </dsp:nvSpPr>
      <dsp:spPr>
        <a:xfrm>
          <a:off x="4727108" y="2580107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Chirurgie Robotique</a:t>
          </a:r>
          <a:endParaRPr lang="fr-BE" sz="1300" kern="1200" dirty="0"/>
        </a:p>
      </dsp:txBody>
      <dsp:txXfrm>
        <a:off x="4727108" y="2580107"/>
        <a:ext cx="1137606" cy="739444"/>
      </dsp:txXfrm>
    </dsp:sp>
    <dsp:sp modelId="{CE4D36F3-696F-4CA8-BD8B-5D925FAD9C3B}">
      <dsp:nvSpPr>
        <dsp:cNvPr id="0" name=""/>
        <dsp:cNvSpPr/>
      </dsp:nvSpPr>
      <dsp:spPr>
        <a:xfrm>
          <a:off x="1190076" y="249240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3981332" y="3076707"/>
              </a:moveTo>
              <a:arcTo wR="2108414" hR="2108414" stAng="1640329" swAng="115530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2D312-82F2-4B41-AEC5-11FDEE0B03A7}">
      <dsp:nvSpPr>
        <dsp:cNvPr id="0" name=""/>
        <dsp:cNvSpPr/>
      </dsp:nvSpPr>
      <dsp:spPr>
        <a:xfrm>
          <a:off x="3707481" y="3894354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Recherche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G-O</a:t>
          </a:r>
          <a:endParaRPr lang="fr-BE" sz="1300" kern="1200" dirty="0"/>
        </a:p>
      </dsp:txBody>
      <dsp:txXfrm>
        <a:off x="3707481" y="3894354"/>
        <a:ext cx="1137606" cy="739444"/>
      </dsp:txXfrm>
    </dsp:sp>
    <dsp:sp modelId="{71F0EA1C-B8F4-491C-AB99-5760C4E8E0D0}">
      <dsp:nvSpPr>
        <dsp:cNvPr id="0" name=""/>
        <dsp:cNvSpPr/>
      </dsp:nvSpPr>
      <dsp:spPr>
        <a:xfrm>
          <a:off x="1012634" y="355886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2687002" y="4135887"/>
              </a:moveTo>
              <a:arcTo wR="2108414" hR="2108414" stAng="4444358" swAng="13126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1C480-34A2-44FB-98DE-F42EE114736B}">
      <dsp:nvSpPr>
        <dsp:cNvPr id="0" name=""/>
        <dsp:cNvSpPr/>
      </dsp:nvSpPr>
      <dsp:spPr>
        <a:xfrm>
          <a:off x="1756749" y="4010557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Unité Mère-Enfant</a:t>
          </a:r>
          <a:endParaRPr lang="fr-BE" sz="1300" kern="1200" dirty="0"/>
        </a:p>
      </dsp:txBody>
      <dsp:txXfrm>
        <a:off x="1756749" y="4010557"/>
        <a:ext cx="1137606" cy="739444"/>
      </dsp:txXfrm>
    </dsp:sp>
    <dsp:sp modelId="{E2C1F221-382D-41E9-B320-69085D88E97C}">
      <dsp:nvSpPr>
        <dsp:cNvPr id="0" name=""/>
        <dsp:cNvSpPr/>
      </dsp:nvSpPr>
      <dsp:spPr>
        <a:xfrm>
          <a:off x="1131945" y="372248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651500" y="3632492"/>
              </a:moveTo>
              <a:arcTo wR="2108414" hR="2108414" stAng="8022558" swAng="135696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0F742-F1CA-4517-8125-2CE7C07C3D46}">
      <dsp:nvSpPr>
        <dsp:cNvPr id="0" name=""/>
        <dsp:cNvSpPr/>
      </dsp:nvSpPr>
      <dsp:spPr>
        <a:xfrm>
          <a:off x="616004" y="2580107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Centre de la ménopause</a:t>
          </a:r>
          <a:endParaRPr lang="fr-BE" sz="1300" kern="1200" dirty="0"/>
        </a:p>
      </dsp:txBody>
      <dsp:txXfrm>
        <a:off x="616004" y="2580107"/>
        <a:ext cx="1137606" cy="739444"/>
      </dsp:txXfrm>
    </dsp:sp>
    <dsp:sp modelId="{16BC446E-0CD8-492E-A759-E2F407DD0364}">
      <dsp:nvSpPr>
        <dsp:cNvPr id="0" name=""/>
        <dsp:cNvSpPr/>
      </dsp:nvSpPr>
      <dsp:spPr>
        <a:xfrm>
          <a:off x="1131945" y="372248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1869" y="2197194"/>
              </a:moveTo>
              <a:arcTo wR="2108414" hR="2108414" stAng="10655202" swAng="172483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AD60A-5710-4523-856E-0FFDD6547645}">
      <dsp:nvSpPr>
        <dsp:cNvPr id="0" name=""/>
        <dsp:cNvSpPr/>
      </dsp:nvSpPr>
      <dsp:spPr>
        <a:xfrm>
          <a:off x="1023131" y="796366"/>
          <a:ext cx="1137606" cy="739444"/>
        </a:xfrm>
        <a:prstGeom prst="roundRect">
          <a:avLst/>
        </a:prstGeom>
        <a:solidFill>
          <a:srgbClr val="57768B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OSCAR</a:t>
          </a:r>
          <a:endParaRPr lang="fr-BE" sz="1300" kern="1200" dirty="0"/>
        </a:p>
      </dsp:txBody>
      <dsp:txXfrm>
        <a:off x="1023131" y="796366"/>
        <a:ext cx="1137606" cy="739444"/>
      </dsp:txXfrm>
    </dsp:sp>
    <dsp:sp modelId="{D73255E0-2346-4F08-8DC2-F12EB40D596E}">
      <dsp:nvSpPr>
        <dsp:cNvPr id="0" name=""/>
        <dsp:cNvSpPr/>
      </dsp:nvSpPr>
      <dsp:spPr>
        <a:xfrm>
          <a:off x="1131945" y="372248"/>
          <a:ext cx="4216829" cy="4216829"/>
        </a:xfrm>
        <a:custGeom>
          <a:avLst/>
          <a:gdLst/>
          <a:ahLst/>
          <a:cxnLst/>
          <a:rect l="0" t="0" r="0" b="0"/>
          <a:pathLst>
            <a:path>
              <a:moveTo>
                <a:pt x="846368" y="419434"/>
              </a:moveTo>
              <a:arcTo wR="2108414" hR="2108414" stAng="13993923" swAng="12542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FE14D-F3CE-45F0-8446-4FF661ED0633}">
      <dsp:nvSpPr>
        <dsp:cNvPr id="0" name=""/>
        <dsp:cNvSpPr/>
      </dsp:nvSpPr>
      <dsp:spPr>
        <a:xfrm>
          <a:off x="14" y="0"/>
          <a:ext cx="3528377" cy="20882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7A770-25A7-4504-B87E-A6749B0C8F96}">
      <dsp:nvSpPr>
        <dsp:cNvPr id="0" name=""/>
        <dsp:cNvSpPr/>
      </dsp:nvSpPr>
      <dsp:spPr>
        <a:xfrm>
          <a:off x="546060" y="1218135"/>
          <a:ext cx="86870" cy="86870"/>
        </a:xfrm>
        <a:prstGeom prst="ellipse">
          <a:avLst/>
        </a:prstGeom>
        <a:solidFill>
          <a:srgbClr val="00B0F0">
            <a:alpha val="91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80238-58FC-4B4C-8FD2-3CCD1FB921F0}">
      <dsp:nvSpPr>
        <dsp:cNvPr id="0" name=""/>
        <dsp:cNvSpPr/>
      </dsp:nvSpPr>
      <dsp:spPr>
        <a:xfrm>
          <a:off x="648075" y="1296145"/>
          <a:ext cx="1540139" cy="603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031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Rapport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 d’observation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réflexive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BE" sz="800" b="1" kern="1200" dirty="0">
            <a:solidFill>
              <a:srgbClr val="00B0F0"/>
            </a:solidFill>
          </a:endParaRPr>
        </a:p>
      </dsp:txBody>
      <dsp:txXfrm>
        <a:off x="648075" y="1296145"/>
        <a:ext cx="1540139" cy="603499"/>
      </dsp:txXfrm>
    </dsp:sp>
    <dsp:sp modelId="{D97BA069-976C-44E3-8D4C-34E96D3CA59D}">
      <dsp:nvSpPr>
        <dsp:cNvPr id="0" name=""/>
        <dsp:cNvSpPr/>
      </dsp:nvSpPr>
      <dsp:spPr>
        <a:xfrm>
          <a:off x="1440160" y="576064"/>
          <a:ext cx="157035" cy="15703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E5876-C66B-4A29-B371-73EC33622607}">
      <dsp:nvSpPr>
        <dsp:cNvPr id="0" name=""/>
        <dsp:cNvSpPr/>
      </dsp:nvSpPr>
      <dsp:spPr>
        <a:xfrm>
          <a:off x="1512172" y="792092"/>
          <a:ext cx="1653190" cy="604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210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Rapport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d’observation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800" b="1" kern="1200" dirty="0" smtClean="0">
              <a:solidFill>
                <a:srgbClr val="00B0F0"/>
              </a:solidFill>
            </a:rPr>
            <a:t> réflexive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BE" sz="800" b="1" kern="1200" dirty="0">
            <a:solidFill>
              <a:srgbClr val="00B0F0"/>
            </a:solidFill>
          </a:endParaRPr>
        </a:p>
      </dsp:txBody>
      <dsp:txXfrm>
        <a:off x="1512172" y="792092"/>
        <a:ext cx="1653190" cy="604192"/>
      </dsp:txXfrm>
    </dsp:sp>
    <dsp:sp modelId="{5FDCE4AF-CC94-4FD6-A1C2-779DD2B200B6}">
      <dsp:nvSpPr>
        <dsp:cNvPr id="0" name=""/>
        <dsp:cNvSpPr/>
      </dsp:nvSpPr>
      <dsp:spPr>
        <a:xfrm>
          <a:off x="2520279" y="144016"/>
          <a:ext cx="217176" cy="217176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BF7E9-78A2-449B-955A-21059E6FD2D7}">
      <dsp:nvSpPr>
        <dsp:cNvPr id="0" name=""/>
        <dsp:cNvSpPr/>
      </dsp:nvSpPr>
      <dsp:spPr>
        <a:xfrm>
          <a:off x="2416054" y="435053"/>
          <a:ext cx="1112337" cy="288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7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rgbClr val="00B0F0"/>
              </a:solidFill>
            </a:rPr>
            <a:t>Log book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BE" sz="1000" b="1" kern="1200" dirty="0">
            <a:solidFill>
              <a:srgbClr val="00B0F0"/>
            </a:solidFill>
          </a:endParaRPr>
        </a:p>
      </dsp:txBody>
      <dsp:txXfrm>
        <a:off x="2416054" y="435053"/>
        <a:ext cx="1112337" cy="288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9FA1A-AAF9-47C2-9B27-26D3CD9EFA2A}" type="datetimeFigureOut">
              <a:rPr lang="fr-BE" smtClean="0"/>
              <a:pPr/>
              <a:t>16/11/2013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7FC64-BBCA-422B-867D-CAC3034A089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7FC64-BBCA-422B-867D-CAC3034A0893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F31B73-B6B6-49BC-B19A-D942F70003F6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D2CA-35C1-4196-A1C6-9A969278459C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A4B5-E9DD-40AA-9BD6-7AB887BDA285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1055CE-6283-4CA4-BD68-3EB955F1C3F3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F3D34B-DABA-413D-9B3F-F450ADF67CBB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762-04C9-45C4-B351-8B0B8F108A24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6869-4137-46DE-8561-0C37B9FB5C69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E8BCE2-B534-4954-B7DA-B0E26A5F261B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5D06-AB51-43D6-B04B-15DB6E6072DA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A97724-903F-4BB2-A404-F12A5548E70C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84C5F-565E-4F8E-95C7-46A0128D1BFB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C3F529-9645-4AA2-B366-9D783A411097}" type="datetime1">
              <a:rPr lang="fr-BE" smtClean="0"/>
              <a:pPr/>
              <a:t>16/11/2013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 V.Vierset &amp; M. Nisolle                                          CHU-CHR-ULg                                             12 octobre 2012 </a:t>
            </a:r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AE0B36-BF50-49CA-8351-D042BFAC9C7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2276872"/>
            <a:ext cx="5256584" cy="1584176"/>
          </a:xfrm>
        </p:spPr>
        <p:txBody>
          <a:bodyPr>
            <a:normAutofit fontScale="90000"/>
          </a:bodyPr>
          <a:lstStyle/>
          <a:p>
            <a: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</a:t>
            </a:r>
            <a:b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200" dirty="0" smtClean="0">
                <a:solidFill>
                  <a:schemeClr val="accent1">
                    <a:lumMod val="75000"/>
                  </a:schemeClr>
                </a:solidFill>
              </a:rPr>
              <a:t>NDB – CHBAH - CHR La Tourelle - CHR Citadelle</a:t>
            </a:r>
            <a:endParaRPr lang="fr-B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4077072"/>
            <a:ext cx="4896544" cy="1001706"/>
          </a:xfrm>
        </p:spPr>
        <p:txBody>
          <a:bodyPr>
            <a:normAutofit fontScale="85000" lnSpcReduction="10000"/>
          </a:bodyPr>
          <a:lstStyle/>
          <a:p>
            <a:endParaRPr lang="fr-BE" dirty="0" smtClean="0"/>
          </a:p>
          <a:p>
            <a:r>
              <a:rPr lang="fr-BE" i="1" dirty="0" smtClean="0"/>
              <a:t>Quelle est la place d’une </a:t>
            </a:r>
            <a:r>
              <a:rPr lang="fr-BE" i="1" dirty="0" err="1" smtClean="0"/>
              <a:t>psycho-pédagogue</a:t>
            </a:r>
            <a:endParaRPr lang="fr-BE" i="1" dirty="0" smtClean="0"/>
          </a:p>
          <a:p>
            <a:r>
              <a:rPr lang="fr-BE" i="1" dirty="0" smtClean="0"/>
              <a:t>dans un service de G-O ?</a:t>
            </a:r>
            <a:endParaRPr lang="fr-BE" i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18040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                      CHU-CHR-ULg             Réunions scientifiques G-O             </a:t>
            </a:r>
            <a:r>
              <a:rPr lang="fr-BE" dirty="0" smtClean="0"/>
              <a:t>12 octobre 2012 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1800" b="1" dirty="0" smtClean="0">
                <a:solidFill>
                  <a:srgbClr val="57768B"/>
                </a:solidFill>
              </a:rPr>
              <a:t> </a:t>
            </a:r>
            <a:endParaRPr lang="fr-BE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200" b="1" dirty="0" smtClean="0">
                <a:solidFill>
                  <a:schemeClr val="accent1">
                    <a:lumMod val="75000"/>
                  </a:schemeClr>
                </a:solidFill>
              </a:rPr>
              <a:t>Répondre aux demandes des acteurs </a:t>
            </a:r>
            <a:r>
              <a:rPr lang="fr-BE" sz="1200" b="1" dirty="0" smtClean="0">
                <a:solidFill>
                  <a:srgbClr val="57768B"/>
                </a:solidFill>
              </a:rPr>
              <a:t>(médecins, infirmières etc.) du terrain clinique</a:t>
            </a:r>
          </a:p>
          <a:p>
            <a:pPr>
              <a:buFont typeface="Courier New" pitchFamily="49" charset="0"/>
              <a:buChar char="o"/>
            </a:pPr>
            <a:r>
              <a:rPr lang="fr-BE" sz="1200" b="1" dirty="0" smtClean="0">
                <a:solidFill>
                  <a:schemeClr val="accent1">
                    <a:lumMod val="75000"/>
                  </a:schemeClr>
                </a:solidFill>
              </a:rPr>
              <a:t>Acquérir les compétences  </a:t>
            </a:r>
            <a:r>
              <a:rPr lang="fr-BE" sz="1200" b="1" dirty="0" smtClean="0">
                <a:solidFill>
                  <a:srgbClr val="57768B"/>
                </a:solidFill>
              </a:rPr>
              <a:t>(voir guide d’apprentissage et d’accompagnement; GAA)</a:t>
            </a:r>
          </a:p>
          <a:p>
            <a:pPr>
              <a:buFont typeface="Courier New" pitchFamily="49" charset="0"/>
              <a:buChar char="o"/>
            </a:pPr>
            <a:r>
              <a:rPr lang="fr-BE" sz="1200" b="1" dirty="0" smtClean="0">
                <a:solidFill>
                  <a:schemeClr val="accent1">
                    <a:lumMod val="75000"/>
                  </a:schemeClr>
                </a:solidFill>
              </a:rPr>
              <a:t>Construire un log book  </a:t>
            </a:r>
            <a:r>
              <a:rPr lang="fr-BE" sz="1200" b="1" dirty="0" smtClean="0">
                <a:solidFill>
                  <a:srgbClr val="57768B"/>
                </a:solidFill>
              </a:rPr>
              <a:t>dans lequel le médecin-stagiaire formule des traces d’apprentissages de l’ACC, de l’ARC et de l’APR :</a:t>
            </a:r>
          </a:p>
          <a:p>
            <a:pPr>
              <a:buNone/>
            </a:pPr>
            <a:endParaRPr lang="fr-BE" sz="1200" b="1" dirty="0" smtClean="0">
              <a:solidFill>
                <a:srgbClr val="57768B"/>
              </a:solidFill>
            </a:endParaRPr>
          </a:p>
          <a:p>
            <a:pPr>
              <a:buNone/>
            </a:pPr>
            <a:r>
              <a:rPr lang="fr-BE" sz="1200" b="1" dirty="0" smtClean="0">
                <a:solidFill>
                  <a:srgbClr val="57768B"/>
                </a:solidFill>
              </a:rPr>
              <a:t>               </a:t>
            </a:r>
            <a:endParaRPr lang="fr-BE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</a:t>
            </a:r>
          </a:p>
          <a:p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 : </a:t>
            </a:r>
            <a:r>
              <a:rPr lang="fr-BE" sz="1600" u="sng" dirty="0" smtClean="0">
                <a:solidFill>
                  <a:srgbClr val="57768B"/>
                </a:solidFill>
              </a:rPr>
              <a:t>Ce qui est attendu des étudiants ?</a:t>
            </a:r>
            <a:br>
              <a:rPr lang="fr-BE" sz="1600" u="sng" dirty="0" smtClean="0">
                <a:solidFill>
                  <a:srgbClr val="57768B"/>
                </a:solidFill>
              </a:rPr>
            </a:br>
            <a:endParaRPr lang="fr-BE" sz="1600" u="sng" dirty="0">
              <a:solidFill>
                <a:srgbClr val="57768B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10</a:t>
            </a:fld>
            <a:endParaRPr lang="fr-BE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547664" y="2780928"/>
          <a:ext cx="5832648" cy="319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</a:tblGrid>
              <a:tr h="28803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r-BE" sz="1200" b="1" dirty="0" smtClean="0">
                          <a:solidFill>
                            <a:srgbClr val="57768B"/>
                          </a:solidFill>
                        </a:rPr>
                        <a:t>Compilation de trois situations cliniques vécues au cours du mois </a:t>
                      </a:r>
                      <a:r>
                        <a:rPr lang="fr-BE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 </a:t>
                      </a:r>
                      <a:r>
                        <a:rPr lang="fr-BE" sz="1200" b="1" dirty="0" smtClean="0">
                          <a:solidFill>
                            <a:srgbClr val="57768B"/>
                          </a:solidFill>
                        </a:rPr>
                        <a:t>ex.</a:t>
                      </a:r>
                    </a:p>
                    <a:p>
                      <a:pPr marL="180000">
                        <a:spcBef>
                          <a:spcPts val="500"/>
                        </a:spcBef>
                        <a:buFont typeface="Courier New" pitchFamily="49" charset="0"/>
                        <a:buChar char="o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fausse couche chez un couple homosexuel</a:t>
                      </a:r>
                    </a:p>
                    <a:p>
                      <a:pPr marL="180000">
                        <a:spcBef>
                          <a:spcPts val="500"/>
                        </a:spcBef>
                        <a:buFont typeface="Courier New" pitchFamily="49" charset="0"/>
                        <a:buChar char="o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bilan d’infertilité</a:t>
                      </a:r>
                    </a:p>
                    <a:p>
                      <a:pPr marL="180000">
                        <a:spcBef>
                          <a:spcPts val="500"/>
                        </a:spcBef>
                        <a:buFont typeface="Courier New" pitchFamily="49" charset="0"/>
                        <a:buChar char="o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GEU</a:t>
                      </a:r>
                    </a:p>
                    <a:p>
                      <a:pPr marL="180000">
                        <a:spcBef>
                          <a:spcPts val="500"/>
                        </a:spcBef>
                        <a:buFont typeface="Courier New" pitchFamily="49" charset="0"/>
                        <a:buChar char="o"/>
                      </a:pPr>
                      <a:endParaRPr lang="fr-BE" sz="12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180000">
                        <a:spcBef>
                          <a:spcPts val="500"/>
                        </a:spcBef>
                        <a:buNone/>
                      </a:pPr>
                      <a:r>
                        <a:rPr lang="fr-BE" sz="1200" b="1" dirty="0" smtClean="0">
                          <a:solidFill>
                            <a:srgbClr val="57768B"/>
                          </a:solidFill>
                        </a:rPr>
                        <a:t>Guide de formulation :</a:t>
                      </a:r>
                    </a:p>
                    <a:p>
                      <a:pPr marL="248580" indent="-342900">
                        <a:spcBef>
                          <a:spcPts val="500"/>
                        </a:spcBef>
                        <a:buFont typeface="+mj-lt"/>
                        <a:buAutoNum type="arabicPeriod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description de la gestion du cas clinique</a:t>
                      </a:r>
                    </a:p>
                    <a:p>
                      <a:pPr marL="248580" indent="-342900">
                        <a:spcBef>
                          <a:spcPts val="500"/>
                        </a:spcBef>
                        <a:buFont typeface="+mj-lt"/>
                        <a:buAutoNum type="arabicPeriod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questionnement, analyse et interprétation</a:t>
                      </a:r>
                    </a:p>
                    <a:p>
                      <a:pPr marL="248580" indent="-342900">
                        <a:spcBef>
                          <a:spcPts val="500"/>
                        </a:spcBef>
                        <a:buFont typeface="+mj-lt"/>
                        <a:buAutoNum type="arabicPeriod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recherche des ressources théoriques</a:t>
                      </a:r>
                    </a:p>
                    <a:p>
                      <a:pPr marL="248580" indent="-342900">
                        <a:spcBef>
                          <a:spcPts val="500"/>
                        </a:spcBef>
                        <a:buFont typeface="+mj-lt"/>
                        <a:buAutoNum type="arabicPeriod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argumentation et positionnement</a:t>
                      </a:r>
                    </a:p>
                    <a:p>
                      <a:pPr marL="248580" indent="-342900">
                        <a:spcBef>
                          <a:spcPts val="500"/>
                        </a:spcBef>
                        <a:buFont typeface="+mj-lt"/>
                        <a:buAutoNum type="arabicPeriod"/>
                      </a:pPr>
                      <a:r>
                        <a:rPr lang="fr-B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identification des impacts de ce travail sur l’apprentissage de la pratique professionnelle </a:t>
                      </a:r>
                    </a:p>
                    <a:p>
                      <a:endParaRPr lang="fr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1800" b="1" dirty="0" smtClean="0">
                <a:solidFill>
                  <a:srgbClr val="57768B"/>
                </a:solidFill>
              </a:rPr>
              <a:t> </a:t>
            </a:r>
            <a:endParaRPr lang="fr-BE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fr-BE" sz="1200" b="1" dirty="0" smtClean="0">
              <a:solidFill>
                <a:srgbClr val="57768B"/>
              </a:solidFill>
            </a:endParaRPr>
          </a:p>
          <a:p>
            <a:pPr>
              <a:buNone/>
            </a:pPr>
            <a:r>
              <a:rPr lang="fr-BE" sz="1200" b="1" dirty="0" smtClean="0">
                <a:solidFill>
                  <a:srgbClr val="57768B"/>
                </a:solidFill>
              </a:rPr>
              <a:t>               </a:t>
            </a:r>
            <a:endParaRPr lang="fr-BE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smtClean="0"/>
              <a:t>V. Vierset &amp; M. Nisolle        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</a:t>
            </a:r>
          </a:p>
          <a:p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 :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u="sng" dirty="0" smtClean="0">
                <a:solidFill>
                  <a:srgbClr val="57768B"/>
                </a:solidFill>
              </a:rPr>
              <a:t>Ce qui est attendu des accompagnateurs assistants-pilotes  ?</a:t>
            </a:r>
            <a:br>
              <a:rPr lang="fr-BE" sz="1600" u="sng" dirty="0" smtClean="0">
                <a:solidFill>
                  <a:srgbClr val="57768B"/>
                </a:solidFill>
              </a:rPr>
            </a:br>
            <a:endParaRPr lang="fr-BE" sz="1600" u="sng" dirty="0">
              <a:solidFill>
                <a:srgbClr val="57768B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611560" y="2060848"/>
            <a:ext cx="763284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fr-BE" sz="1200" b="1" dirty="0" smtClean="0">
                <a:solidFill>
                  <a:srgbClr val="57768B"/>
                </a:solidFill>
              </a:rPr>
              <a:t> </a:t>
            </a:r>
            <a:r>
              <a:rPr lang="fr-BE" sz="1400" b="1" dirty="0" smtClean="0">
                <a:solidFill>
                  <a:srgbClr val="57768B"/>
                </a:solidFill>
              </a:rPr>
              <a:t>Guider les stagiaires (médecins, infirmières etc.) sur le </a:t>
            </a:r>
            <a:r>
              <a:rPr lang="fr-BE" sz="1400" b="1" dirty="0" smtClean="0">
                <a:solidFill>
                  <a:schemeClr val="accent1">
                    <a:lumMod val="75000"/>
                  </a:schemeClr>
                </a:solidFill>
              </a:rPr>
              <a:t>terrain clinique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fr-BE" sz="1400" b="1" dirty="0" smtClean="0">
              <a:solidFill>
                <a:srgbClr val="57768B"/>
              </a:solidFill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fr-BE" sz="1400" b="1" dirty="0" smtClean="0">
                <a:solidFill>
                  <a:srgbClr val="57768B"/>
                </a:solidFill>
              </a:rPr>
              <a:t> Soutenir les stagiaires dans </a:t>
            </a:r>
            <a:r>
              <a:rPr lang="fr-BE" sz="1400" b="1" dirty="0" smtClean="0">
                <a:solidFill>
                  <a:schemeClr val="accent1">
                    <a:lumMod val="75000"/>
                  </a:schemeClr>
                </a:solidFill>
              </a:rPr>
              <a:t>l’acquisition  des compétences  </a:t>
            </a:r>
            <a:r>
              <a:rPr lang="fr-BE" sz="1400" b="1" dirty="0" smtClean="0">
                <a:solidFill>
                  <a:srgbClr val="57768B"/>
                </a:solidFill>
              </a:rPr>
              <a:t>(voir guide d’apprentissage et d’accompagnement; GAA)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fr-BE" sz="1400" b="1" dirty="0" smtClean="0">
              <a:solidFill>
                <a:srgbClr val="57768B"/>
              </a:solidFill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fr-BE" sz="1400" b="1" dirty="0" smtClean="0">
                <a:solidFill>
                  <a:srgbClr val="57768B"/>
                </a:solidFill>
              </a:rPr>
              <a:t> Partager les questionnements à propos des cas cliniques et notamment des cas présentés dans les log books comme lors des «</a:t>
            </a:r>
            <a:r>
              <a:rPr lang="fr-BE" sz="1400" b="1" i="1" dirty="0" smtClean="0">
                <a:solidFill>
                  <a:srgbClr val="57768B"/>
                </a:solidFill>
              </a:rPr>
              <a:t> </a:t>
            </a:r>
            <a:r>
              <a:rPr lang="fr-BE" sz="1400" b="1" i="1" dirty="0" smtClean="0">
                <a:solidFill>
                  <a:schemeClr val="accent1">
                    <a:lumMod val="75000"/>
                  </a:schemeClr>
                </a:solidFill>
              </a:rPr>
              <a:t>Partages réflexifs</a:t>
            </a:r>
            <a:r>
              <a:rPr lang="fr-BE" sz="1400" b="1" i="1" dirty="0" smtClean="0">
                <a:solidFill>
                  <a:srgbClr val="57768B"/>
                </a:solidFill>
              </a:rPr>
              <a:t> »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fr-BE" sz="1400" b="1" u="sng" dirty="0" smtClean="0">
              <a:solidFill>
                <a:srgbClr val="57768B"/>
              </a:solidFill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fr-BE" sz="1400" b="1" dirty="0" smtClean="0">
                <a:solidFill>
                  <a:srgbClr val="57768B"/>
                </a:solidFill>
              </a:rPr>
              <a:t> Évaluer les compétences acquises des stagiaires de 3° et 4° masters  à mi-stage et en fin de stage grâce à une </a:t>
            </a:r>
            <a:r>
              <a:rPr lang="fr-BE" sz="1400" b="1" dirty="0" smtClean="0">
                <a:solidFill>
                  <a:schemeClr val="accent1">
                    <a:lumMod val="75000"/>
                  </a:schemeClr>
                </a:solidFill>
              </a:rPr>
              <a:t>grille d’évaluation </a:t>
            </a:r>
            <a:r>
              <a:rPr lang="fr-BE" sz="1400" b="1" dirty="0" smtClean="0">
                <a:solidFill>
                  <a:srgbClr val="57768B"/>
                </a:solidFill>
              </a:rPr>
              <a:t>avec feedbacks  individuels si nécessaire.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 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itchFamily="49" charset="0"/>
              <a:buChar char="o"/>
            </a:pPr>
            <a:endParaRPr lang="fr-BE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chemeClr val="accent1">
                    <a:lumMod val="75000"/>
                  </a:schemeClr>
                </a:solidFill>
              </a:rPr>
              <a:t>Merci pour cette attention et, d’avance, pour cette collaboration </a:t>
            </a:r>
            <a:r>
              <a:rPr lang="fr-BE" sz="1500" b="1" dirty="0" err="1" smtClean="0">
                <a:solidFill>
                  <a:schemeClr val="accent1">
                    <a:lumMod val="75000"/>
                  </a:schemeClr>
                </a:solidFill>
              </a:rPr>
              <a:t>médico</a:t>
            </a:r>
            <a:r>
              <a:rPr lang="fr-BE" sz="1500" b="1" dirty="0" smtClean="0">
                <a:solidFill>
                  <a:schemeClr val="accent1">
                    <a:lumMod val="75000"/>
                  </a:schemeClr>
                </a:solidFill>
              </a:rPr>
              <a:t>-socio-psycho-pédagogique  installée dans la faculté de médecine avec vous :</a:t>
            </a:r>
          </a:p>
          <a:p>
            <a:pPr>
              <a:buFont typeface="Courier New" pitchFamily="49" charset="0"/>
              <a:buChar char="o"/>
            </a:pPr>
            <a:endParaRPr lang="fr-BE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chemeClr val="accent1">
                    <a:lumMod val="75000"/>
                  </a:schemeClr>
                </a:solidFill>
              </a:rPr>
              <a:t>Géraldine BRICHANT  </a:t>
            </a:r>
            <a:endParaRPr lang="fr-BE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chemeClr val="accent1">
                    <a:lumMod val="75000"/>
                  </a:schemeClr>
                </a:solidFill>
              </a:rPr>
              <a:t>Emilie DE GOTTAL</a:t>
            </a:r>
            <a:endParaRPr lang="fr-BE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chemeClr val="accent1">
                    <a:lumMod val="75000"/>
                  </a:schemeClr>
                </a:solidFill>
              </a:rPr>
              <a:t>Florence JEAN </a:t>
            </a: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François CLOSON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err="1" smtClean="0">
                <a:solidFill>
                  <a:srgbClr val="57768B"/>
                </a:solidFill>
              </a:rPr>
              <a:t>Gwennaëlle</a:t>
            </a:r>
            <a:r>
              <a:rPr lang="fr-BE" sz="1500" b="1" dirty="0" smtClean="0">
                <a:solidFill>
                  <a:srgbClr val="57768B"/>
                </a:solidFill>
              </a:rPr>
              <a:t> REGE 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Samir DEMIR 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err="1" smtClean="0">
                <a:solidFill>
                  <a:srgbClr val="57768B"/>
                </a:solidFill>
              </a:rPr>
              <a:t>SarahMERODIO</a:t>
            </a:r>
            <a:r>
              <a:rPr lang="fr-BE" sz="1500" b="1" dirty="0" smtClean="0">
                <a:solidFill>
                  <a:srgbClr val="57768B"/>
                </a:solidFill>
              </a:rPr>
              <a:t> 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Linda TEBACHE 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Laurie HENRY 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Anas ALAMLA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err="1" smtClean="0">
                <a:solidFill>
                  <a:srgbClr val="57768B"/>
                </a:solidFill>
              </a:rPr>
              <a:t>Manel</a:t>
            </a:r>
            <a:r>
              <a:rPr lang="fr-BE" sz="1500" b="1" dirty="0" smtClean="0">
                <a:solidFill>
                  <a:srgbClr val="57768B"/>
                </a:solidFill>
              </a:rPr>
              <a:t> MAJDOUB</a:t>
            </a:r>
            <a:endParaRPr lang="fr-BE" sz="1500" dirty="0" smtClean="0">
              <a:solidFill>
                <a:srgbClr val="57768B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BE" sz="1500" b="1" dirty="0" smtClean="0">
                <a:solidFill>
                  <a:srgbClr val="57768B"/>
                </a:solidFill>
              </a:rPr>
              <a:t>Omar </a:t>
            </a:r>
            <a:r>
              <a:rPr lang="fr-BE" sz="1500" b="1" dirty="0" smtClean="0">
                <a:solidFill>
                  <a:srgbClr val="57768B"/>
                </a:solidFill>
              </a:rPr>
              <a:t>TOUHAMI</a:t>
            </a:r>
          </a:p>
          <a:p>
            <a:pPr>
              <a:buFont typeface="Courier New" pitchFamily="49" charset="0"/>
              <a:buChar char="o"/>
            </a:pPr>
            <a:endParaRPr lang="fr-BE" sz="1500" b="1" dirty="0" smtClean="0">
              <a:solidFill>
                <a:srgbClr val="57768B"/>
              </a:solidFill>
            </a:endParaRPr>
          </a:p>
          <a:p>
            <a:pPr>
              <a:buNone/>
            </a:pPr>
            <a:r>
              <a:rPr lang="fr-BE" sz="1500" b="1" dirty="0" smtClean="0">
                <a:solidFill>
                  <a:srgbClr val="57768B"/>
                </a:solidFill>
              </a:rPr>
              <a:t>Proposition d’un exercice individuel  : </a:t>
            </a:r>
          </a:p>
          <a:p>
            <a:pPr algn="ctr">
              <a:buNone/>
            </a:pPr>
            <a:r>
              <a:rPr lang="fr-BE" sz="1900" b="1" dirty="0" smtClean="0">
                <a:solidFill>
                  <a:srgbClr val="57768B"/>
                </a:solidFill>
              </a:rPr>
              <a:t>Formuler 3 mots-clefs qui, pour vous ,détermine la fonction </a:t>
            </a:r>
          </a:p>
          <a:p>
            <a:pPr algn="ctr">
              <a:buNone/>
            </a:pPr>
            <a:r>
              <a:rPr lang="fr-BE" sz="1900" b="1" dirty="0" smtClean="0">
                <a:solidFill>
                  <a:srgbClr val="57768B"/>
                </a:solidFill>
              </a:rPr>
              <a:t>d’une </a:t>
            </a:r>
            <a:r>
              <a:rPr lang="fr-BE" sz="1900" b="1" dirty="0" err="1" smtClean="0">
                <a:solidFill>
                  <a:srgbClr val="57768B"/>
                </a:solidFill>
              </a:rPr>
              <a:t>psycho-pédagogue</a:t>
            </a:r>
            <a:r>
              <a:rPr lang="fr-BE" sz="1900" b="1" dirty="0" smtClean="0">
                <a:solidFill>
                  <a:srgbClr val="57768B"/>
                </a:solidFill>
              </a:rPr>
              <a:t> dans  le cadre de ce dispositif ?</a:t>
            </a:r>
            <a:endParaRPr lang="fr-BE" sz="1900" dirty="0" smtClean="0">
              <a:solidFill>
                <a:srgbClr val="57768B"/>
              </a:solidFill>
            </a:endParaRPr>
          </a:p>
          <a:p>
            <a:pPr>
              <a:buNone/>
            </a:pPr>
            <a:r>
              <a:rPr lang="fr-BE" sz="1900" b="1" dirty="0" smtClean="0">
                <a:solidFill>
                  <a:srgbClr val="57768B"/>
                </a:solidFill>
              </a:rPr>
              <a:t> </a:t>
            </a:r>
            <a:endParaRPr lang="fr-BE" sz="1900" dirty="0" smtClean="0">
              <a:solidFill>
                <a:srgbClr val="57768B"/>
              </a:solidFill>
            </a:endParaRPr>
          </a:p>
          <a:p>
            <a:pPr>
              <a:buNone/>
            </a:pPr>
            <a:r>
              <a:rPr lang="fr-BE" sz="4400" u="sng" dirty="0" smtClean="0">
                <a:solidFill>
                  <a:srgbClr val="57768B"/>
                </a:solidFill>
              </a:rPr>
              <a:t/>
            </a:r>
            <a:br>
              <a:rPr lang="fr-BE" sz="4400" u="sng" dirty="0" smtClean="0">
                <a:solidFill>
                  <a:srgbClr val="57768B"/>
                </a:solidFill>
              </a:rPr>
            </a:b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72400" cy="5472608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b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28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fr-BE" sz="1600" b="1" dirty="0" smtClean="0">
                <a:solidFill>
                  <a:srgbClr val="57768B"/>
                </a:solidFill>
              </a:rPr>
              <a:t>Service de Gynécologie-Obstétrique CHR Citadelle</a:t>
            </a:r>
            <a:endParaRPr lang="fr-BE" sz="1600" b="1" dirty="0">
              <a:solidFill>
                <a:srgbClr val="57768B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755576" y="620688"/>
          <a:ext cx="64807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914400" y="6172200"/>
            <a:ext cx="7402016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 </a:t>
            </a:r>
            <a:endParaRPr lang="fr-BE" dirty="0"/>
          </a:p>
        </p:txBody>
      </p:sp>
      <p:pic>
        <p:nvPicPr>
          <p:cNvPr id="8" name="Image 7" descr="Barcelone 01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7740352" y="3717032"/>
            <a:ext cx="1296144" cy="720080"/>
          </a:xfrm>
          <a:prstGeom prst="rect">
            <a:avLst/>
          </a:prstGeom>
        </p:spPr>
      </p:pic>
      <p:grpSp>
        <p:nvGrpSpPr>
          <p:cNvPr id="43" name="Groupe 42"/>
          <p:cNvGrpSpPr/>
          <p:nvPr/>
        </p:nvGrpSpPr>
        <p:grpSpPr>
          <a:xfrm>
            <a:off x="3563888" y="1916832"/>
            <a:ext cx="1063352" cy="847328"/>
            <a:chOff x="3563888" y="1916832"/>
            <a:chExt cx="1063352" cy="847328"/>
          </a:xfrm>
        </p:grpSpPr>
        <p:sp>
          <p:nvSpPr>
            <p:cNvPr id="15" name="Sourire 14"/>
            <p:cNvSpPr/>
            <p:nvPr/>
          </p:nvSpPr>
          <p:spPr>
            <a:xfrm>
              <a:off x="3563888" y="2276872"/>
              <a:ext cx="487288" cy="487288"/>
            </a:xfrm>
            <a:prstGeom prst="smileyFace">
              <a:avLst/>
            </a:prstGeom>
            <a:solidFill>
              <a:srgbClr val="DEDE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Sourire 17"/>
            <p:cNvSpPr/>
            <p:nvPr/>
          </p:nvSpPr>
          <p:spPr>
            <a:xfrm>
              <a:off x="4139952" y="1916832"/>
              <a:ext cx="487288" cy="487288"/>
            </a:xfrm>
            <a:prstGeom prst="smileyFace">
              <a:avLst/>
            </a:prstGeom>
            <a:solidFill>
              <a:srgbClr val="DEDE78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195736" y="2276872"/>
            <a:ext cx="936104" cy="711696"/>
            <a:chOff x="2195736" y="2276872"/>
            <a:chExt cx="936104" cy="711696"/>
          </a:xfrm>
        </p:grpSpPr>
        <p:sp>
          <p:nvSpPr>
            <p:cNvPr id="34" name="Sourire 33"/>
            <p:cNvSpPr/>
            <p:nvPr/>
          </p:nvSpPr>
          <p:spPr>
            <a:xfrm>
              <a:off x="2411760" y="2276872"/>
              <a:ext cx="504056" cy="487288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5" name="Sourire 34"/>
            <p:cNvSpPr/>
            <p:nvPr/>
          </p:nvSpPr>
          <p:spPr>
            <a:xfrm>
              <a:off x="2627784" y="2564904"/>
              <a:ext cx="504056" cy="42366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9" name="Sourire 38"/>
            <p:cNvSpPr/>
            <p:nvPr/>
          </p:nvSpPr>
          <p:spPr>
            <a:xfrm>
              <a:off x="2195736" y="2492896"/>
              <a:ext cx="504056" cy="487288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5724128" y="1988840"/>
            <a:ext cx="1004599" cy="1038852"/>
            <a:chOff x="6303705" y="1988840"/>
            <a:chExt cx="1004599" cy="1038852"/>
          </a:xfrm>
        </p:grpSpPr>
        <p:sp>
          <p:nvSpPr>
            <p:cNvPr id="30" name="Sourire 29"/>
            <p:cNvSpPr/>
            <p:nvPr/>
          </p:nvSpPr>
          <p:spPr>
            <a:xfrm>
              <a:off x="6303705" y="2279667"/>
              <a:ext cx="522943" cy="506199"/>
            </a:xfrm>
            <a:prstGeom prst="smileyFace">
              <a:avLst/>
            </a:prstGeom>
            <a:solidFill>
              <a:srgbClr val="5F6238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1" name="Sourire 30"/>
            <p:cNvSpPr/>
            <p:nvPr/>
          </p:nvSpPr>
          <p:spPr>
            <a:xfrm>
              <a:off x="6767366" y="2504074"/>
              <a:ext cx="540938" cy="523618"/>
            </a:xfrm>
            <a:prstGeom prst="smileyFace">
              <a:avLst/>
            </a:prstGeom>
            <a:solidFill>
              <a:srgbClr val="5F6238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8" name="Sourire 37"/>
            <p:cNvSpPr/>
            <p:nvPr/>
          </p:nvSpPr>
          <p:spPr>
            <a:xfrm>
              <a:off x="6660232" y="1988840"/>
              <a:ext cx="522943" cy="523618"/>
            </a:xfrm>
            <a:prstGeom prst="smileyFace">
              <a:avLst/>
            </a:prstGeom>
            <a:solidFill>
              <a:srgbClr val="5F6238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563888" y="2060848"/>
            <a:ext cx="1913927" cy="1927448"/>
            <a:chOff x="4211960" y="2276872"/>
            <a:chExt cx="1783432" cy="1855440"/>
          </a:xfrm>
        </p:grpSpPr>
        <p:sp>
          <p:nvSpPr>
            <p:cNvPr id="19" name="Sourire 18"/>
            <p:cNvSpPr/>
            <p:nvPr/>
          </p:nvSpPr>
          <p:spPr>
            <a:xfrm>
              <a:off x="5508104" y="2636912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0" name="Sourire 19"/>
            <p:cNvSpPr/>
            <p:nvPr/>
          </p:nvSpPr>
          <p:spPr>
            <a:xfrm>
              <a:off x="5076056" y="2276872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1" name="Sourire 20"/>
            <p:cNvSpPr/>
            <p:nvPr/>
          </p:nvSpPr>
          <p:spPr>
            <a:xfrm>
              <a:off x="4572000" y="2780928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2" name="Sourire 21"/>
            <p:cNvSpPr/>
            <p:nvPr/>
          </p:nvSpPr>
          <p:spPr>
            <a:xfrm>
              <a:off x="4211960" y="3501008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Sourire 27"/>
            <p:cNvSpPr/>
            <p:nvPr/>
          </p:nvSpPr>
          <p:spPr>
            <a:xfrm>
              <a:off x="5436096" y="3212976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9" name="Sourire 28"/>
            <p:cNvSpPr/>
            <p:nvPr/>
          </p:nvSpPr>
          <p:spPr>
            <a:xfrm>
              <a:off x="4860032" y="3140968"/>
              <a:ext cx="504056" cy="504056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0" name="Sourire 39"/>
            <p:cNvSpPr/>
            <p:nvPr/>
          </p:nvSpPr>
          <p:spPr>
            <a:xfrm>
              <a:off x="4572000" y="3645024"/>
              <a:ext cx="487288" cy="487288"/>
            </a:xfrm>
            <a:prstGeom prst="smileyFace">
              <a:avLst/>
            </a:prstGeom>
            <a:solidFill>
              <a:srgbClr val="CC99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pic>
        <p:nvPicPr>
          <p:cNvPr id="41" name="Image 40" descr="VIERSET_Viviane_0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7704347" y="1736815"/>
            <a:ext cx="1296144" cy="648072"/>
          </a:xfrm>
          <a:prstGeom prst="rect">
            <a:avLst/>
          </a:prstGeom>
        </p:spPr>
      </p:pic>
      <p:sp>
        <p:nvSpPr>
          <p:cNvPr id="52" name="Flèche courbée vers le bas 51"/>
          <p:cNvSpPr/>
          <p:nvPr/>
        </p:nvSpPr>
        <p:spPr>
          <a:xfrm rot="484336" flipH="1">
            <a:off x="4420403" y="1761889"/>
            <a:ext cx="4062760" cy="55944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3" name="Flèche courbée vers le bas 52"/>
          <p:cNvSpPr/>
          <p:nvPr/>
        </p:nvSpPr>
        <p:spPr>
          <a:xfrm rot="754748" flipH="1">
            <a:off x="5019477" y="2394877"/>
            <a:ext cx="3790410" cy="55944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4" name="Flèche courbée vers le bas 53"/>
          <p:cNvSpPr/>
          <p:nvPr/>
        </p:nvSpPr>
        <p:spPr>
          <a:xfrm rot="729105" flipH="1">
            <a:off x="2692687" y="2671325"/>
            <a:ext cx="5667821" cy="55944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6" name="Flèche courbée vers le bas 55"/>
          <p:cNvSpPr/>
          <p:nvPr/>
        </p:nvSpPr>
        <p:spPr>
          <a:xfrm rot="754748" flipH="1">
            <a:off x="6489959" y="1789762"/>
            <a:ext cx="2241396" cy="6671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7" name="Accolades 56"/>
          <p:cNvSpPr/>
          <p:nvPr/>
        </p:nvSpPr>
        <p:spPr>
          <a:xfrm>
            <a:off x="6012160" y="4293096"/>
            <a:ext cx="2016224" cy="79208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8" name="ZoneTexte 57"/>
          <p:cNvSpPr txBox="1"/>
          <p:nvPr/>
        </p:nvSpPr>
        <p:spPr>
          <a:xfrm>
            <a:off x="6228184" y="43651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chemeClr val="accent1">
                    <a:lumMod val="75000"/>
                  </a:schemeClr>
                </a:solidFill>
              </a:rPr>
              <a:t>Dispositif pédagogique</a:t>
            </a:r>
            <a:endParaRPr lang="fr-B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5040560" cy="1143000"/>
          </a:xfrm>
        </p:spPr>
        <p:txBody>
          <a:bodyPr>
            <a:normAutofit/>
          </a:bodyPr>
          <a:lstStyle/>
          <a:p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des étudiants ( 1°-2°-3°-4° masters) en stage de Gynécologie-Obstétrique (G-O) </a:t>
            </a: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fr-BE" sz="1400" i="1" u="sng" dirty="0" smtClean="0">
                <a:solidFill>
                  <a:srgbClr val="57768B"/>
                </a:solidFill>
              </a:rPr>
              <a:t>Pourquoi faire ?</a:t>
            </a:r>
            <a:r>
              <a:rPr lang="fr-BE" sz="1400" i="1" dirty="0" smtClean="0">
                <a:solidFill>
                  <a:srgbClr val="57768B"/>
                </a:solidFill>
              </a:rPr>
              <a:t> » </a:t>
            </a:r>
            <a:endParaRPr lang="fr-BE" sz="1400" dirty="0">
              <a:solidFill>
                <a:srgbClr val="57768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1115616" y="2276872"/>
            <a:ext cx="6552728" cy="34563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BE" sz="2000" dirty="0" smtClean="0">
                <a:solidFill>
                  <a:srgbClr val="57768B"/>
                </a:solidFill>
              </a:rPr>
              <a:t>Evolution organisationnelle du contexte G-O</a:t>
            </a:r>
          </a:p>
          <a:p>
            <a:pPr>
              <a:buNone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      Professeur JM Foidart (2007) :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Comment évaluer plus justement les stagiaires?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Comment organiser leur travail sur les différents sites ?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Comment développer les compétences  indispensables à la profession ? 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Comment les aider à faire le lien entre la théorie et la pratique clinique?</a:t>
            </a:r>
          </a:p>
          <a:p>
            <a:pPr>
              <a:buFont typeface="Courier New" pitchFamily="49" charset="0"/>
              <a:buChar char="o"/>
            </a:pPr>
            <a:endParaRPr lang="fr-BE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BE" sz="2000" dirty="0" smtClean="0">
                <a:solidFill>
                  <a:srgbClr val="57768B"/>
                </a:solidFill>
              </a:rPr>
              <a:t>Evolution </a:t>
            </a:r>
            <a:r>
              <a:rPr lang="fr-BE" sz="2000" dirty="0" err="1" smtClean="0">
                <a:solidFill>
                  <a:srgbClr val="57768B"/>
                </a:solidFill>
              </a:rPr>
              <a:t>socio-politique</a:t>
            </a:r>
            <a:r>
              <a:rPr lang="fr-BE" sz="2000" dirty="0" smtClean="0">
                <a:solidFill>
                  <a:srgbClr val="57768B"/>
                </a:solidFill>
              </a:rPr>
              <a:t> (démocratique et géographique)</a:t>
            </a:r>
          </a:p>
          <a:p>
            <a:pPr>
              <a:buNone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      Décret de Bologne (2004) :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Harmonisation des cursus d’études dans l’UE 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Évaluation de la qualité pédagogique des institutions </a:t>
            </a:r>
          </a:p>
          <a:p>
            <a:pPr>
              <a:buFont typeface="Courier New" pitchFamily="49" charset="0"/>
              <a:buChar char="o"/>
            </a:pPr>
            <a:r>
              <a:rPr lang="fr-BE" sz="1500" dirty="0" smtClean="0">
                <a:solidFill>
                  <a:schemeClr val="accent1">
                    <a:lumMod val="75000"/>
                  </a:schemeClr>
                </a:solidFill>
              </a:rPr>
              <a:t>Echanges Erasmus </a:t>
            </a:r>
          </a:p>
          <a:p>
            <a:pPr>
              <a:buNone/>
            </a:pPr>
            <a:endParaRPr lang="fr-BE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BE" sz="2000" dirty="0" smtClean="0">
                <a:solidFill>
                  <a:srgbClr val="57768B"/>
                </a:solidFill>
              </a:rPr>
              <a:t>Evolution scientifique (médicale et pédagogique)</a:t>
            </a:r>
          </a:p>
          <a:p>
            <a:pPr>
              <a:buFont typeface="Wingdings" pitchFamily="2" charset="2"/>
              <a:buChar char="Ø"/>
            </a:pPr>
            <a:endParaRPr lang="fr-BE" sz="2000" dirty="0" smtClean="0">
              <a:solidFill>
                <a:srgbClr val="57768B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BE" sz="2000" dirty="0">
              <a:solidFill>
                <a:srgbClr val="57768B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914400" y="6172200"/>
            <a:ext cx="7834064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 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128792" cy="1143000"/>
          </a:xfrm>
        </p:spPr>
        <p:txBody>
          <a:bodyPr>
            <a:normAutofit/>
          </a:bodyPr>
          <a:lstStyle/>
          <a:p>
            <a:r>
              <a:rPr lang="fr-BE" sz="1600" dirty="0" smtClean="0">
                <a:solidFill>
                  <a:srgbClr val="57768B"/>
                </a:solidFill>
                <a:latin typeface="+mn-lt"/>
                <a:cs typeface="Calibri" pitchFamily="34" charset="0"/>
              </a:rPr>
              <a:t>évolution scientifique……..salles de dissection de 1890 à 2010 </a:t>
            </a:r>
            <a:endParaRPr lang="fr-BE" sz="1600" dirty="0">
              <a:solidFill>
                <a:srgbClr val="57768B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318973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914400" y="6172200"/>
            <a:ext cx="7762056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 </a:t>
            </a:r>
            <a:endParaRPr lang="fr-BE" dirty="0"/>
          </a:p>
        </p:txBody>
      </p:sp>
      <p:pic>
        <p:nvPicPr>
          <p:cNvPr id="1028" name="Picture 4" descr="C:\Users\vvierset\Pictures\art_999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76872"/>
            <a:ext cx="3168352" cy="2160240"/>
          </a:xfrm>
          <a:prstGeom prst="rect">
            <a:avLst/>
          </a:prstGeom>
          <a:noFill/>
        </p:spPr>
      </p:pic>
      <p:sp>
        <p:nvSpPr>
          <p:cNvPr id="11" name="Flèche droite 10"/>
          <p:cNvSpPr/>
          <p:nvPr/>
        </p:nvSpPr>
        <p:spPr>
          <a:xfrm>
            <a:off x="4067944" y="2996952"/>
            <a:ext cx="978408" cy="484632"/>
          </a:xfrm>
          <a:prstGeom prst="rightArrow">
            <a:avLst/>
          </a:prstGeom>
          <a:solidFill>
            <a:srgbClr val="5776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840760" cy="1143000"/>
          </a:xfrm>
        </p:spPr>
        <p:txBody>
          <a:bodyPr>
            <a:normAutofit/>
          </a:bodyPr>
          <a:lstStyle/>
          <a:p>
            <a:r>
              <a:rPr lang="fr-BE" sz="1600" dirty="0" smtClean="0">
                <a:solidFill>
                  <a:srgbClr val="57768B"/>
                </a:solidFill>
                <a:cs typeface="Calibri" pitchFamily="34" charset="0"/>
              </a:rPr>
              <a:t>Évolution scientifique………salles de chirurgie de 1950 à 2010</a:t>
            </a:r>
            <a:endParaRPr lang="fr-BE" sz="1600" dirty="0">
              <a:solidFill>
                <a:srgbClr val="57768B"/>
              </a:solidFill>
              <a:cs typeface="Calibri" pitchFamily="34" charset="0"/>
            </a:endParaRPr>
          </a:p>
        </p:txBody>
      </p:sp>
      <p:pic>
        <p:nvPicPr>
          <p:cNvPr id="2050" name="Picture 2" descr="C:\Users\vvierset\Pictures\xxxboulot\untitled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168352" cy="2808312"/>
          </a:xfrm>
          <a:prstGeom prst="rect">
            <a:avLst/>
          </a:prstGeom>
          <a:noFill/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914400" y="6172200"/>
            <a:ext cx="7690048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 </a:t>
            </a:r>
            <a:endParaRPr lang="fr-BE" dirty="0"/>
          </a:p>
        </p:txBody>
      </p:sp>
      <p:sp>
        <p:nvSpPr>
          <p:cNvPr id="10" name="Flèche droite 9"/>
          <p:cNvSpPr/>
          <p:nvPr/>
        </p:nvSpPr>
        <p:spPr>
          <a:xfrm>
            <a:off x="3923928" y="3284984"/>
            <a:ext cx="978408" cy="484632"/>
          </a:xfrm>
          <a:prstGeom prst="rightArrow">
            <a:avLst/>
          </a:prstGeom>
          <a:solidFill>
            <a:srgbClr val="5776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5</a:t>
            </a:fld>
            <a:endParaRPr lang="fr-BE"/>
          </a:p>
        </p:txBody>
      </p:sp>
      <p:pic>
        <p:nvPicPr>
          <p:cNvPr id="4" name="Picture 2" descr="C:\Users\vvierset\Pictures\s_ima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302433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1143000"/>
          </a:xfrm>
        </p:spPr>
        <p:txBody>
          <a:bodyPr>
            <a:normAutofit/>
          </a:bodyPr>
          <a:lstStyle/>
          <a:p>
            <a:r>
              <a:rPr lang="fr-BE" sz="1600" dirty="0" smtClean="0">
                <a:solidFill>
                  <a:srgbClr val="57768B"/>
                </a:solidFill>
                <a:latin typeface="+mn-lt"/>
                <a:cs typeface="Calibri" pitchFamily="34" charset="0"/>
              </a:rPr>
              <a:t>Évolution scientifique…………...salles de cours de 1920 à 2010</a:t>
            </a:r>
            <a:endParaRPr lang="fr-BE" sz="1600" dirty="0">
              <a:solidFill>
                <a:srgbClr val="57768B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6" name="main-zoom-image" descr="Business, groupe, réunion, portrait, -, huit, Business, gens, fonctionnement, ensemble, a, divers, Travail, groupe - csp744628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36912"/>
            <a:ext cx="26642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>
          <a:xfrm>
            <a:off x="914400" y="6172200"/>
            <a:ext cx="7762056" cy="457200"/>
          </a:xfrm>
        </p:spPr>
        <p:txBody>
          <a:bodyPr/>
          <a:lstStyle/>
          <a:p>
            <a:r>
              <a:rPr lang="fr-BE" dirty="0" smtClean="0"/>
              <a:t> </a:t>
            </a:r>
            <a:r>
              <a:rPr lang="fr-BE" dirty="0" err="1" smtClean="0"/>
              <a:t>V.Vierset</a:t>
            </a:r>
            <a:r>
              <a:rPr lang="fr-BE" dirty="0" smtClean="0"/>
              <a:t> &amp; M. Nisolle                                     CHU-CHR-</a:t>
            </a:r>
            <a:r>
              <a:rPr lang="fr-BE" dirty="0" err="1" smtClean="0"/>
              <a:t>ULg</a:t>
            </a:r>
            <a:r>
              <a:rPr lang="fr-BE" dirty="0" smtClean="0"/>
              <a:t>                                             12 octobre 2012 </a:t>
            </a:r>
            <a:endParaRPr lang="fr-BE" dirty="0"/>
          </a:p>
        </p:txBody>
      </p:sp>
      <p:pic>
        <p:nvPicPr>
          <p:cNvPr id="3074" name="Picture 2" descr="C:\Users\vvierset\Pictures\xxxboulot\800PX-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2664296" cy="2448272"/>
          </a:xfrm>
          <a:prstGeom prst="rect">
            <a:avLst/>
          </a:prstGeom>
          <a:noFill/>
        </p:spPr>
      </p:pic>
      <p:sp>
        <p:nvSpPr>
          <p:cNvPr id="8" name="Flèche droite 7"/>
          <p:cNvSpPr/>
          <p:nvPr/>
        </p:nvSpPr>
        <p:spPr>
          <a:xfrm>
            <a:off x="4211960" y="3284984"/>
            <a:ext cx="978408" cy="484632"/>
          </a:xfrm>
          <a:prstGeom prst="rightArrow">
            <a:avLst/>
          </a:prstGeom>
          <a:solidFill>
            <a:srgbClr val="5776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1026" name="Picture 2" descr="C:\Users\vvierset\Pictures\xxxboulot\can-stock-photo_csp88388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72816"/>
            <a:ext cx="2540000" cy="1008112"/>
          </a:xfrm>
          <a:prstGeom prst="rect">
            <a:avLst/>
          </a:prstGeom>
          <a:noFill/>
        </p:spPr>
      </p:pic>
      <p:pic>
        <p:nvPicPr>
          <p:cNvPr id="1027" name="Picture 3" descr="C:\Users\vvierset\Pictures\xxxboulot\canstock62590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653136"/>
            <a:ext cx="2376264" cy="93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99592" y="1556792"/>
            <a:ext cx="7488832" cy="3744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 : </a:t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u="sng" dirty="0" smtClean="0">
                <a:solidFill>
                  <a:srgbClr val="57768B"/>
                </a:solidFill>
              </a:rPr>
              <a:t>Guide d’Apprentissage et d’Accompagnement des compétences à acquérir (GAA</a:t>
            </a:r>
            <a:r>
              <a:rPr lang="fr-BE" sz="1600" dirty="0" smtClean="0">
                <a:solidFill>
                  <a:srgbClr val="57768B"/>
                </a:solidFill>
              </a:rPr>
              <a:t>)</a:t>
            </a:r>
            <a:r>
              <a:rPr lang="fr-BE" sz="1600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sz="1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153400" cy="4421088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BE" dirty="0" smtClean="0"/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4400" b="1" dirty="0" smtClean="0">
                <a:solidFill>
                  <a:schemeClr val="accent2">
                    <a:lumMod val="50000"/>
                  </a:schemeClr>
                </a:solidFill>
              </a:rPr>
              <a:t>ACC= Apprentissage de la Communication Clinique =ACC</a:t>
            </a: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4400" b="1" dirty="0" smtClean="0">
                <a:solidFill>
                  <a:schemeClr val="accent2">
                    <a:lumMod val="50000"/>
                  </a:schemeClr>
                </a:solidFill>
              </a:rPr>
              <a:t>ARC =Apprentissage du Raisonnement Clinique =ARC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4400" b="1" dirty="0" smtClean="0">
                <a:solidFill>
                  <a:schemeClr val="accent2">
                    <a:lumMod val="50000"/>
                  </a:schemeClr>
                </a:solidFill>
              </a:rPr>
              <a:t>   APR =Apprentissage de la Pratique Réflexive=APR</a:t>
            </a:r>
            <a:endParaRPr lang="fr-BE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6"/>
          </p:nvPr>
        </p:nvSpPr>
        <p:spPr>
          <a:xfrm>
            <a:off x="609600" y="6248206"/>
            <a:ext cx="7850832" cy="365125"/>
          </a:xfrm>
        </p:spPr>
        <p:txBody>
          <a:bodyPr/>
          <a:lstStyle/>
          <a:p>
            <a:endParaRPr lang="fr-BE" sz="1100" dirty="0" smtClean="0"/>
          </a:p>
          <a:p>
            <a:r>
              <a:rPr lang="fr-BE" sz="1100" dirty="0" err="1" smtClean="0"/>
              <a:t>V.Vierset</a:t>
            </a:r>
            <a:r>
              <a:rPr lang="fr-BE" sz="1100" dirty="0" smtClean="0"/>
              <a:t> &amp; M. Nisolle                                          CHU-CHR-</a:t>
            </a:r>
            <a:r>
              <a:rPr lang="fr-BE" sz="1100" dirty="0" err="1" smtClean="0"/>
              <a:t>ULg</a:t>
            </a:r>
            <a:r>
              <a:rPr lang="fr-BE" sz="1100" dirty="0" smtClean="0"/>
              <a:t>                                             12 octobre 2012</a:t>
            </a:r>
          </a:p>
          <a:p>
            <a:endParaRPr lang="fr-BE" sz="1100" dirty="0"/>
          </a:p>
        </p:txBody>
      </p:sp>
      <p:sp>
        <p:nvSpPr>
          <p:cNvPr id="10" name="Ellipse 9"/>
          <p:cNvSpPr/>
          <p:nvPr/>
        </p:nvSpPr>
        <p:spPr>
          <a:xfrm>
            <a:off x="5724128" y="2420888"/>
            <a:ext cx="2232247" cy="187221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chemeClr val="accent2">
                    <a:lumMod val="50000"/>
                  </a:schemeClr>
                </a:solidFill>
              </a:rPr>
              <a:t>Gérer une   consultation clinique  élémentaire =</a:t>
            </a:r>
          </a:p>
          <a:p>
            <a:pPr algn="ctr"/>
            <a:r>
              <a:rPr lang="fr-BE" sz="1000" b="1" dirty="0" smtClean="0">
                <a:solidFill>
                  <a:schemeClr val="accent2">
                    <a:lumMod val="75000"/>
                  </a:schemeClr>
                </a:solidFill>
              </a:rPr>
              <a:t>+ARC</a:t>
            </a:r>
          </a:p>
          <a:p>
            <a:pPr algn="ctr"/>
            <a:r>
              <a:rPr lang="fr-BE" sz="1000" b="1" dirty="0" smtClean="0">
                <a:solidFill>
                  <a:schemeClr val="accent2">
                    <a:lumMod val="75000"/>
                  </a:schemeClr>
                </a:solidFill>
              </a:rPr>
              <a:t>+ ACC</a:t>
            </a:r>
          </a:p>
          <a:p>
            <a:pPr algn="ctr"/>
            <a:r>
              <a:rPr lang="fr-BE" sz="1000" b="1" dirty="0" smtClean="0">
                <a:solidFill>
                  <a:schemeClr val="accent2">
                    <a:lumMod val="75000"/>
                  </a:schemeClr>
                </a:solidFill>
              </a:rPr>
              <a:t>+ techniques </a:t>
            </a:r>
          </a:p>
          <a:p>
            <a:pPr algn="ctr"/>
            <a:r>
              <a:rPr lang="fr-BE" sz="1000" b="1" dirty="0" smtClean="0">
                <a:solidFill>
                  <a:schemeClr val="accent2">
                    <a:lumMod val="75000"/>
                  </a:schemeClr>
                </a:solidFill>
              </a:rPr>
              <a:t>+ procédures</a:t>
            </a:r>
            <a:endParaRPr lang="fr-BE" sz="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oupe 15"/>
          <p:cNvGrpSpPr/>
          <p:nvPr/>
        </p:nvGrpSpPr>
        <p:grpSpPr>
          <a:xfrm>
            <a:off x="395536" y="1412776"/>
            <a:ext cx="5328593" cy="3168354"/>
            <a:chOff x="1187624" y="2060847"/>
            <a:chExt cx="5328593" cy="3168354"/>
          </a:xfrm>
        </p:grpSpPr>
        <p:sp>
          <p:nvSpPr>
            <p:cNvPr id="9" name="Ellipse 8"/>
            <p:cNvSpPr/>
            <p:nvPr/>
          </p:nvSpPr>
          <p:spPr>
            <a:xfrm>
              <a:off x="3995937" y="3817217"/>
              <a:ext cx="2520280" cy="141198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/>
                <a:t>Conduire un acte chirurgical</a:t>
              </a:r>
              <a:endParaRPr lang="fr-BE" sz="1000" b="1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1187624" y="2780927"/>
              <a:ext cx="3293699" cy="11521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/>
                <a:t>Organiser une action de prévention auprès des patients</a:t>
              </a:r>
              <a:endParaRPr lang="fr-BE" sz="1000" b="1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1187624" y="3817216"/>
              <a:ext cx="3384375" cy="133997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/>
                <a:t>Investir et communiquer une recherche scientifique</a:t>
              </a:r>
              <a:endParaRPr lang="fr-BE" sz="1000" b="1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3707904" y="2060847"/>
              <a:ext cx="2736303" cy="144016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/>
                <a:t>Diriger un groupe de travail</a:t>
              </a:r>
            </a:p>
            <a:p>
              <a:pPr algn="ctr"/>
              <a:r>
                <a:rPr lang="fr-BE" sz="1000" b="1" dirty="0" smtClean="0"/>
                <a:t>(clinique, pédagogique…)</a:t>
              </a:r>
              <a:endParaRPr lang="fr-BE" sz="1000" b="1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995936" y="3356992"/>
              <a:ext cx="1872208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5" name="ZoneTexte 14"/>
            <p:cNvSpPr txBox="1"/>
            <p:nvPr/>
          </p:nvSpPr>
          <p:spPr>
            <a:xfrm flipH="1">
              <a:off x="4644008" y="3645024"/>
              <a:ext cx="648072" cy="2462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BE" sz="1000" dirty="0" smtClean="0">
                  <a:solidFill>
                    <a:schemeClr val="bg1"/>
                  </a:solidFill>
                </a:rPr>
                <a:t>……</a:t>
              </a:r>
              <a:endParaRPr lang="fr-B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Ellipse 15"/>
          <p:cNvSpPr/>
          <p:nvPr/>
        </p:nvSpPr>
        <p:spPr>
          <a:xfrm>
            <a:off x="5220072" y="4293096"/>
            <a:ext cx="1944216" cy="64807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BE" sz="1000" b="1" dirty="0" smtClean="0">
                <a:solidFill>
                  <a:schemeClr val="accent2">
                    <a:lumMod val="50000"/>
                  </a:schemeClr>
                </a:solidFill>
              </a:rPr>
              <a:t>Exercer une pratique réflexive=APR</a:t>
            </a:r>
          </a:p>
          <a:p>
            <a:pPr algn="ctr"/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224136"/>
          </a:xfrm>
        </p:spPr>
        <p:txBody>
          <a:bodyPr>
            <a:noAutofit/>
          </a:bodyPr>
          <a:lstStyle/>
          <a:p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 : </a:t>
            </a:r>
            <a:r>
              <a:rPr lang="fr-BE" sz="1400" i="1" u="sng" dirty="0" smtClean="0">
                <a:solidFill>
                  <a:srgbClr val="57768B"/>
                </a:solidFill>
              </a:rPr>
              <a:t> </a:t>
            </a:r>
            <a:r>
              <a:rPr lang="fr-BE" sz="1400" u="sng" dirty="0" smtClean="0">
                <a:solidFill>
                  <a:srgbClr val="57768B"/>
                </a:solidFill>
              </a:rPr>
              <a:t>ateliers de formation </a:t>
            </a:r>
            <a:br>
              <a:rPr lang="fr-BE" sz="1400" u="sng" dirty="0" smtClean="0">
                <a:solidFill>
                  <a:srgbClr val="57768B"/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064896" cy="4637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1200" b="1" dirty="0" smtClean="0">
                <a:solidFill>
                  <a:schemeClr val="accent1">
                    <a:lumMod val="50000"/>
                  </a:schemeClr>
                </a:solidFill>
              </a:rPr>
              <a:t>Cours théoriques + Travaux pratiques + APP + ARC + </a:t>
            </a:r>
            <a:r>
              <a:rPr lang="fr-BE" sz="1200" b="1" dirty="0" err="1" smtClean="0">
                <a:solidFill>
                  <a:schemeClr val="accent1">
                    <a:lumMod val="50000"/>
                  </a:schemeClr>
                </a:solidFill>
              </a:rPr>
              <a:t>ARPc</a:t>
            </a:r>
            <a:endParaRPr lang="fr-BE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BE" sz="1800" b="1" dirty="0" smtClean="0">
                <a:solidFill>
                  <a:srgbClr val="57768B"/>
                </a:solidFill>
              </a:rPr>
              <a:t>Formation clinique G-O des médecins-stagiaires</a:t>
            </a:r>
          </a:p>
          <a:p>
            <a:pPr algn="ctr">
              <a:buNone/>
            </a:pPr>
            <a:endParaRPr lang="fr-BE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6"/>
          </p:nvPr>
        </p:nvSpPr>
        <p:spPr>
          <a:xfrm>
            <a:off x="827584" y="6165304"/>
            <a:ext cx="7776864" cy="365125"/>
          </a:xfrm>
        </p:spPr>
        <p:txBody>
          <a:bodyPr/>
          <a:lstStyle/>
          <a:p>
            <a:r>
              <a:rPr lang="fr-BE" sz="1100" smtClean="0"/>
              <a:t> V.Vierset &amp; M. Nisolle                                          CHU-CHR-ULg                                             12 octobre 2012 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051720" y="3356992"/>
            <a:ext cx="1152128" cy="936104"/>
          </a:xfrm>
          <a:prstGeom prst="rightArrow">
            <a:avLst/>
          </a:prstGeom>
          <a:solidFill>
            <a:srgbClr val="577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1°master</a:t>
            </a:r>
            <a:endParaRPr lang="fr-BE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347864" y="3356992"/>
            <a:ext cx="1152128" cy="936104"/>
          </a:xfrm>
          <a:prstGeom prst="rightArrow">
            <a:avLst/>
          </a:prstGeom>
          <a:solidFill>
            <a:srgbClr val="577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2°master</a:t>
            </a:r>
            <a:endParaRPr lang="fr-BE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4572000" y="3356992"/>
            <a:ext cx="1224136" cy="936104"/>
          </a:xfrm>
          <a:prstGeom prst="rightArrow">
            <a:avLst/>
          </a:prstGeom>
          <a:solidFill>
            <a:srgbClr val="577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3°master</a:t>
            </a:r>
            <a:endParaRPr lang="fr-BE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5940152" y="3356992"/>
            <a:ext cx="1224136" cy="1008112"/>
          </a:xfrm>
          <a:prstGeom prst="rightArrow">
            <a:avLst/>
          </a:prstGeom>
          <a:solidFill>
            <a:srgbClr val="577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4°master</a:t>
            </a:r>
            <a:endParaRPr lang="fr-BE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3573016"/>
            <a:ext cx="1202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BAC</a:t>
            </a:r>
          </a:p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1-2-3</a:t>
            </a:r>
            <a:endParaRPr lang="fr-B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08304" y="3501008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bg1"/>
                </a:solidFill>
              </a:rPr>
              <a:t>Masters complémentaires</a:t>
            </a:r>
          </a:p>
          <a:p>
            <a:pPr algn="ctr"/>
            <a:r>
              <a:rPr lang="fr-BE" sz="1200" dirty="0" smtClean="0">
                <a:solidFill>
                  <a:schemeClr val="bg1"/>
                </a:solidFill>
              </a:rPr>
              <a:t>1-2-3-4-5</a:t>
            </a:r>
            <a:endParaRPr lang="fr-BE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2204864"/>
            <a:ext cx="1080120" cy="900680"/>
          </a:xfrm>
          <a:prstGeom prst="wedgeRectCallout">
            <a:avLst>
              <a:gd name="adj1" fmla="val -23243"/>
              <a:gd name="adj2" fmla="val 100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APP</a:t>
            </a:r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2123728" y="2204864"/>
            <a:ext cx="914400" cy="936104"/>
          </a:xfrm>
          <a:prstGeom prst="wedgeRectCallout">
            <a:avLst>
              <a:gd name="adj1" fmla="val -16014"/>
              <a:gd name="adj2" fmla="val 92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/>
              <a:t>ARC</a:t>
            </a:r>
          </a:p>
          <a:p>
            <a:pPr algn="ctr"/>
            <a:endParaRPr lang="fr-BE" dirty="0"/>
          </a:p>
        </p:txBody>
      </p:sp>
      <p:sp>
        <p:nvSpPr>
          <p:cNvPr id="18" name="Rectangle 17"/>
          <p:cNvSpPr/>
          <p:nvPr/>
        </p:nvSpPr>
        <p:spPr>
          <a:xfrm>
            <a:off x="3419872" y="2204864"/>
            <a:ext cx="914400" cy="936104"/>
          </a:xfrm>
          <a:prstGeom prst="wedgeRectCallout">
            <a:avLst>
              <a:gd name="adj1" fmla="val -18423"/>
              <a:gd name="adj2" fmla="val 9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ARC</a:t>
            </a:r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4716016" y="2204864"/>
            <a:ext cx="914400" cy="936104"/>
          </a:xfrm>
          <a:prstGeom prst="wedgeRectCallout">
            <a:avLst>
              <a:gd name="adj1" fmla="val -18423"/>
              <a:gd name="adj2" fmla="val 93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ARC</a:t>
            </a:r>
          </a:p>
          <a:p>
            <a:pPr algn="ctr"/>
            <a:endParaRPr lang="fr-BE" dirty="0"/>
          </a:p>
        </p:txBody>
      </p:sp>
      <p:sp>
        <p:nvSpPr>
          <p:cNvPr id="20" name="Rectangle 19"/>
          <p:cNvSpPr/>
          <p:nvPr/>
        </p:nvSpPr>
        <p:spPr>
          <a:xfrm>
            <a:off x="6156176" y="2204864"/>
            <a:ext cx="914400" cy="936104"/>
          </a:xfrm>
          <a:prstGeom prst="wedgeRectCallout">
            <a:avLst>
              <a:gd name="adj1" fmla="val -22037"/>
              <a:gd name="adj2" fmla="val 101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ARPc</a:t>
            </a:r>
            <a:endParaRPr lang="fr-BE" dirty="0"/>
          </a:p>
        </p:txBody>
      </p:sp>
      <p:cxnSp>
        <p:nvCxnSpPr>
          <p:cNvPr id="24" name="Connecteur droit 23"/>
          <p:cNvCxnSpPr/>
          <p:nvPr/>
        </p:nvCxnSpPr>
        <p:spPr>
          <a:xfrm>
            <a:off x="72362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20"/>
          <p:cNvGrpSpPr/>
          <p:nvPr/>
        </p:nvGrpSpPr>
        <p:grpSpPr>
          <a:xfrm>
            <a:off x="1619672" y="4365104"/>
            <a:ext cx="5472608" cy="1080120"/>
            <a:chOff x="1547664" y="4365104"/>
            <a:chExt cx="5472608" cy="1080120"/>
          </a:xfrm>
        </p:grpSpPr>
        <p:sp>
          <p:nvSpPr>
            <p:cNvPr id="22" name="Triangle isocèle 21"/>
            <p:cNvSpPr/>
            <p:nvPr/>
          </p:nvSpPr>
          <p:spPr>
            <a:xfrm rot="10800000">
              <a:off x="2699792" y="4365104"/>
              <a:ext cx="1944216" cy="108012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>
                  <a:solidFill>
                    <a:srgbClr val="CC9900"/>
                  </a:solidFill>
                </a:rPr>
                <a:t>Ateliers ACC</a:t>
              </a:r>
              <a:endParaRPr lang="fr-BE" sz="1000" b="1" dirty="0">
                <a:solidFill>
                  <a:srgbClr val="CC9900"/>
                </a:solidFill>
              </a:endParaRPr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1547664" y="4365104"/>
              <a:ext cx="1944216" cy="1080120"/>
            </a:xfrm>
            <a:prstGeom prst="triangle">
              <a:avLst>
                <a:gd name="adj" fmla="val 5113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>
                  <a:solidFill>
                    <a:srgbClr val="CC9900"/>
                  </a:solidFill>
                </a:rPr>
                <a:t>ateliers APR</a:t>
              </a:r>
              <a:endParaRPr lang="fr-BE" sz="1000" b="1" dirty="0">
                <a:solidFill>
                  <a:srgbClr val="CC9900"/>
                </a:solidFill>
              </a:endParaRPr>
            </a:p>
          </p:txBody>
        </p:sp>
        <p:sp>
          <p:nvSpPr>
            <p:cNvPr id="29" name="Triangle isocèle 28"/>
            <p:cNvSpPr/>
            <p:nvPr/>
          </p:nvSpPr>
          <p:spPr>
            <a:xfrm rot="10800000">
              <a:off x="5076056" y="4365104"/>
              <a:ext cx="1944216" cy="108012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>
                  <a:solidFill>
                    <a:srgbClr val="CC9900"/>
                  </a:solidFill>
                </a:rPr>
                <a:t>Ateliers</a:t>
              </a:r>
            </a:p>
            <a:p>
              <a:pPr algn="ctr"/>
              <a:r>
                <a:rPr lang="fr-BE" sz="1000" b="1" dirty="0" smtClean="0">
                  <a:solidFill>
                    <a:srgbClr val="CC9900"/>
                  </a:solidFill>
                </a:rPr>
                <a:t>ACC</a:t>
              </a:r>
              <a:endParaRPr lang="fr-BE" sz="1000" b="1" dirty="0">
                <a:solidFill>
                  <a:srgbClr val="CC9900"/>
                </a:solidFill>
              </a:endParaRPr>
            </a:p>
          </p:txBody>
        </p:sp>
        <p:sp>
          <p:nvSpPr>
            <p:cNvPr id="30" name="Triangle isocèle 29"/>
            <p:cNvSpPr/>
            <p:nvPr/>
          </p:nvSpPr>
          <p:spPr>
            <a:xfrm>
              <a:off x="3923928" y="4365104"/>
              <a:ext cx="1944216" cy="1080120"/>
            </a:xfrm>
            <a:prstGeom prst="triangle">
              <a:avLst>
                <a:gd name="adj" fmla="val 5113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b="1" dirty="0" smtClean="0">
                  <a:solidFill>
                    <a:srgbClr val="CC9900"/>
                  </a:solidFill>
                </a:rPr>
                <a:t>ateliers APR</a:t>
              </a:r>
              <a:endParaRPr lang="fr-BE" sz="1000" b="1" dirty="0">
                <a:solidFill>
                  <a:srgbClr val="CC9900"/>
                </a:solidFill>
              </a:endParaRPr>
            </a:p>
          </p:txBody>
        </p:sp>
      </p:grpSp>
      <p:sp>
        <p:nvSpPr>
          <p:cNvPr id="26" name="Espace réservé du numéro de diapositive 2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Dispositif pédagogique inscrit sur le parcours clinique </a:t>
            </a:r>
            <a:b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des étudiants ( 1°-2°-3°-4° masters) </a:t>
            </a:r>
            <a:b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1400" dirty="0" smtClean="0">
                <a:solidFill>
                  <a:schemeClr val="accent1">
                    <a:lumMod val="75000"/>
                  </a:schemeClr>
                </a:solidFill>
              </a:rPr>
              <a:t>en stage de Gynécologie-Obstétrique (G-O): </a:t>
            </a:r>
            <a:r>
              <a:rPr lang="fr-BE" sz="1400" u="sng" dirty="0" smtClean="0">
                <a:solidFill>
                  <a:srgbClr val="57768B"/>
                </a:solidFill>
              </a:rPr>
              <a:t>Portfolio et log Book</a:t>
            </a:r>
            <a:r>
              <a:rPr lang="fr-BE" sz="1400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BE" sz="1400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BE" sz="1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6"/>
          </p:nvPr>
        </p:nvSpPr>
        <p:spPr>
          <a:xfrm>
            <a:off x="755576" y="6237312"/>
            <a:ext cx="7416824" cy="365125"/>
          </a:xfrm>
        </p:spPr>
        <p:txBody>
          <a:bodyPr/>
          <a:lstStyle/>
          <a:p>
            <a:r>
              <a:rPr lang="fr-BE" sz="1100" smtClean="0"/>
              <a:t> V.Vierset &amp; M. Nisolle                                          CHU-CHR-ULg                                             12 octobre 2012 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2362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30"/>
          <p:cNvGrpSpPr/>
          <p:nvPr/>
        </p:nvGrpSpPr>
        <p:grpSpPr>
          <a:xfrm>
            <a:off x="827584" y="1628800"/>
            <a:ext cx="7992888" cy="4176464"/>
            <a:chOff x="755576" y="2204864"/>
            <a:chExt cx="7992888" cy="4176464"/>
          </a:xfrm>
        </p:grpSpPr>
        <p:sp>
          <p:nvSpPr>
            <p:cNvPr id="4" name="Flèche droite 3"/>
            <p:cNvSpPr/>
            <p:nvPr/>
          </p:nvSpPr>
          <p:spPr>
            <a:xfrm>
              <a:off x="2051720" y="3356992"/>
              <a:ext cx="1224136" cy="936104"/>
            </a:xfrm>
            <a:prstGeom prst="rightArrow">
              <a:avLst/>
            </a:prstGeom>
            <a:solidFill>
              <a:srgbClr val="5776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1°master</a:t>
              </a:r>
              <a:endParaRPr lang="fr-BE" sz="1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Flèche droite 4"/>
            <p:cNvSpPr/>
            <p:nvPr/>
          </p:nvSpPr>
          <p:spPr>
            <a:xfrm>
              <a:off x="3275856" y="3356992"/>
              <a:ext cx="1296144" cy="936104"/>
            </a:xfrm>
            <a:prstGeom prst="rightArrow">
              <a:avLst/>
            </a:prstGeom>
            <a:solidFill>
              <a:srgbClr val="5776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2°master</a:t>
              </a:r>
              <a:endParaRPr lang="fr-BE" sz="1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Flèche droite 5"/>
            <p:cNvSpPr/>
            <p:nvPr/>
          </p:nvSpPr>
          <p:spPr>
            <a:xfrm>
              <a:off x="4572000" y="3356992"/>
              <a:ext cx="1224136" cy="936104"/>
            </a:xfrm>
            <a:prstGeom prst="rightArrow">
              <a:avLst/>
            </a:prstGeom>
            <a:solidFill>
              <a:srgbClr val="5776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3°master</a:t>
              </a:r>
              <a:endParaRPr lang="fr-BE" sz="1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Flèche droite 7"/>
            <p:cNvSpPr/>
            <p:nvPr/>
          </p:nvSpPr>
          <p:spPr>
            <a:xfrm>
              <a:off x="5796136" y="3356992"/>
              <a:ext cx="1224136" cy="1008112"/>
            </a:xfrm>
            <a:prstGeom prst="rightArrow">
              <a:avLst/>
            </a:prstGeom>
            <a:solidFill>
              <a:srgbClr val="5776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4°master</a:t>
              </a:r>
              <a:endParaRPr lang="fr-BE" sz="1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5576" y="3573016"/>
              <a:ext cx="1202432" cy="1080120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BAC</a:t>
              </a:r>
            </a:p>
            <a:p>
              <a:pPr algn="ctr"/>
              <a:r>
                <a:rPr lang="fr-BE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1-2-3</a:t>
              </a:r>
              <a:endParaRPr lang="fr-BE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8304" y="3501008"/>
              <a:ext cx="1440160" cy="1224136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>
                  <a:solidFill>
                    <a:schemeClr val="bg1"/>
                  </a:solidFill>
                </a:rPr>
                <a:t>Masters complémentaires</a:t>
              </a:r>
            </a:p>
            <a:p>
              <a:pPr algn="ctr"/>
              <a:r>
                <a:rPr lang="fr-BE" sz="1200" dirty="0" smtClean="0">
                  <a:solidFill>
                    <a:schemeClr val="bg1"/>
                  </a:solidFill>
                </a:rPr>
                <a:t>1-2-3-4-5</a:t>
              </a:r>
              <a:endParaRPr lang="fr-BE" sz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7584" y="2204864"/>
              <a:ext cx="1080120" cy="900680"/>
            </a:xfrm>
            <a:prstGeom prst="wedgeRectCallout">
              <a:avLst>
                <a:gd name="adj1" fmla="val -23243"/>
                <a:gd name="adj2" fmla="val 100263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APP</a:t>
              </a:r>
              <a:endParaRPr lang="fr-BE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23728" y="2204864"/>
              <a:ext cx="914400" cy="936104"/>
            </a:xfrm>
            <a:prstGeom prst="wedgeRectCallout">
              <a:avLst>
                <a:gd name="adj1" fmla="val -16014"/>
                <a:gd name="adj2" fmla="val 92033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 smtClean="0"/>
            </a:p>
            <a:p>
              <a:pPr algn="ctr"/>
              <a:r>
                <a:rPr lang="fr-BE" dirty="0" smtClean="0"/>
                <a:t>ARC</a:t>
              </a:r>
            </a:p>
            <a:p>
              <a:pPr algn="ctr"/>
              <a:endParaRPr lang="fr-B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9872" y="2204864"/>
              <a:ext cx="914400" cy="936104"/>
            </a:xfrm>
            <a:prstGeom prst="wedgeRectCallout">
              <a:avLst>
                <a:gd name="adj1" fmla="val -18423"/>
                <a:gd name="adj2" fmla="val 93633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ARC</a:t>
              </a:r>
              <a:endParaRPr lang="fr-BE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16016" y="2204864"/>
              <a:ext cx="914400" cy="936104"/>
            </a:xfrm>
            <a:prstGeom prst="wedgeRectCallout">
              <a:avLst>
                <a:gd name="adj1" fmla="val -18423"/>
                <a:gd name="adj2" fmla="val 93342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 smtClean="0"/>
            </a:p>
            <a:p>
              <a:pPr algn="ctr"/>
              <a:r>
                <a:rPr lang="fr-BE" dirty="0" smtClean="0">
                  <a:solidFill>
                    <a:schemeClr val="bg1"/>
                  </a:solidFill>
                </a:rPr>
                <a:t>ARC</a:t>
              </a:r>
            </a:p>
            <a:p>
              <a:pPr algn="ctr"/>
              <a:endParaRPr lang="fr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56176" y="2204864"/>
              <a:ext cx="914400" cy="936104"/>
            </a:xfrm>
            <a:prstGeom prst="wedgeRectCallout">
              <a:avLst>
                <a:gd name="adj1" fmla="val -22037"/>
                <a:gd name="adj2" fmla="val 101023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err="1" smtClean="0"/>
                <a:t>ARPc</a:t>
              </a:r>
              <a:endParaRPr lang="fr-BE" dirty="0"/>
            </a:p>
          </p:txBody>
        </p:sp>
        <p:sp>
          <p:nvSpPr>
            <p:cNvPr id="23" name="Double flèche horizontale 22"/>
            <p:cNvSpPr/>
            <p:nvPr/>
          </p:nvSpPr>
          <p:spPr>
            <a:xfrm>
              <a:off x="5724128" y="4365104"/>
              <a:ext cx="1216152" cy="792088"/>
            </a:xfrm>
            <a:prstGeom prst="left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rgbClr val="00B0F0"/>
                  </a:solidFill>
                </a:rPr>
                <a:t>TFE</a:t>
              </a:r>
              <a:endParaRPr lang="fr-BE" sz="800" b="1" dirty="0">
                <a:solidFill>
                  <a:srgbClr val="00B0F0"/>
                </a:solidFill>
              </a:endParaRPr>
            </a:p>
          </p:txBody>
        </p:sp>
        <p:graphicFrame>
          <p:nvGraphicFramePr>
            <p:cNvPr id="29" name="Diagramme 28"/>
            <p:cNvGraphicFramePr/>
            <p:nvPr/>
          </p:nvGraphicFramePr>
          <p:xfrm>
            <a:off x="2195736" y="4293096"/>
            <a:ext cx="3528392" cy="20882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0" name="Rectangle 29"/>
            <p:cNvSpPr/>
            <p:nvPr/>
          </p:nvSpPr>
          <p:spPr>
            <a:xfrm>
              <a:off x="4139952" y="5733256"/>
              <a:ext cx="1224136" cy="43204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b="1" dirty="0" smtClean="0">
                  <a:solidFill>
                    <a:srgbClr val="00B0F0"/>
                  </a:solidFill>
                </a:rPr>
                <a:t>Portfolio</a:t>
              </a:r>
              <a:endParaRPr lang="fr-BE" sz="12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21" name="Espace réservé du numéro de diapositive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AE0B36-BF50-49CA-8351-D042BFAC9C7F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497</TotalTime>
  <Words>696</Words>
  <Application>Microsoft Office PowerPoint</Application>
  <PresentationFormat>Affichage à l'écran (4:3)</PresentationFormat>
  <Paragraphs>224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Dispositif pédagogique inscrit sur le parcours clinique  des étudiants ( 1°-2°-3°-4° masters)  en stage de Gynécologie-Obstétrique (G-O)  NDB – CHBAH - CHR La Tourelle - CHR Citadelle</vt:lpstr>
      <vt:lpstr>                              Service de Gynécologie-Obstétrique CHR Citadelle</vt:lpstr>
      <vt:lpstr>Dispositif pédagogique inscrit sur le parcours clinique des étudiants ( 1°-2°-3°-4° masters) en stage de Gynécologie-Obstétrique (G-O) : Pourquoi faire ? » </vt:lpstr>
      <vt:lpstr>évolution scientifique……..salles de dissection de 1890 à 2010 </vt:lpstr>
      <vt:lpstr>Évolution scientifique………salles de chirurgie de 1950 à 2010</vt:lpstr>
      <vt:lpstr>Évolution scientifique…………...salles de cours de 1920 à 2010</vt:lpstr>
      <vt:lpstr>Dispositif pédagogique inscrit sur le parcours clinique  des étudiants ( 1°-2°-3°-4° masters)  en stage de Gynécologie-Obstétrique (G-O) :  Guide d’Apprentissage et d’Accompagnement des compétences à acquérir (GAA) </vt:lpstr>
      <vt:lpstr>    Dispositif pédagogique inscrit sur le parcours clinique  des étudiants ( 1°-2°-3°-4° masters)  en stage de Gynécologie-Obstétrique (G-O) :  ateliers de formation   </vt:lpstr>
      <vt:lpstr>Dispositif pédagogique inscrit sur le parcours clinique  des étudiants ( 1°-2°-3°-4° masters)  en stage de Gynécologie-Obstétrique (G-O): Portfolio et log Book </vt:lpstr>
      <vt:lpstr>    Dispositif pédagogique inscrit sur le parcours clinique  des étudiants ( 1°-2°-3°-4° masters)  en stage de Gynécologie-Obstétrique (G-O) : Ce qui est attendu des étudiants ? </vt:lpstr>
      <vt:lpstr>    Dispositif pédagogique inscrit sur le parcours clinique  des étudiants ( 1°-2°-3°-4° masters)  en stage de Gynécologie-Obstétrique (G-O) :  Ce qui est attendu des accompagnateurs assistants-pilotes  ? </vt:lpstr>
      <vt:lpstr>Dispositif pédagogique inscrit sur le parcours clinique  des étudiants ( 1°-2°-3°-4° masters)  en stage de Gynécologie-Obstétrique (G-O)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pédagogique inscrit sur le parcours clinique  des étudiants ( 1°-2°-3°-4° masters)  en stage de Gynécologie-Obstétrique (G-O) NDB- CHBAH- CHR La Tourelle- CHR Citadelle</dc:title>
  <dc:creator>vvierset</dc:creator>
  <cp:lastModifiedBy>vvierset</cp:lastModifiedBy>
  <cp:revision>63</cp:revision>
  <dcterms:created xsi:type="dcterms:W3CDTF">2012-10-10T10:56:08Z</dcterms:created>
  <dcterms:modified xsi:type="dcterms:W3CDTF">2013-11-16T12:36:39Z</dcterms:modified>
</cp:coreProperties>
</file>