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32" r:id="rId1"/>
  </p:sldMasterIdLst>
  <p:notesMasterIdLst>
    <p:notesMasterId r:id="rId14"/>
  </p:notesMasterIdLst>
  <p:sldIdLst>
    <p:sldId id="256" r:id="rId2"/>
    <p:sldId id="274" r:id="rId3"/>
    <p:sldId id="276" r:id="rId4"/>
    <p:sldId id="258" r:id="rId5"/>
    <p:sldId id="257" r:id="rId6"/>
    <p:sldId id="271" r:id="rId7"/>
    <p:sldId id="272" r:id="rId8"/>
    <p:sldId id="266" r:id="rId9"/>
    <p:sldId id="262" r:id="rId10"/>
    <p:sldId id="268" r:id="rId11"/>
    <p:sldId id="273" r:id="rId12"/>
    <p:sldId id="269" r:id="rId1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06" autoAdjust="0"/>
  </p:normalViewPr>
  <p:slideViewPr>
    <p:cSldViewPr>
      <p:cViewPr varScale="1">
        <p:scale>
          <a:sx n="55" d="100"/>
          <a:sy n="55" d="100"/>
        </p:scale>
        <p:origin x="-918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8A62240-C855-4CCC-96D3-F31307189E1D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81B23ADB-2E66-479A-A433-0DEDC21207AB}">
      <dgm:prSet phldrT="[Texte]" custT="1"/>
      <dgm:spPr/>
      <dgm:t>
        <a:bodyPr/>
        <a:lstStyle/>
        <a:p>
          <a:pPr>
            <a:spcAft>
              <a:spcPts val="0"/>
            </a:spcAft>
          </a:pPr>
          <a:r>
            <a:rPr lang="fr-BE" sz="1400" b="1" dirty="0" smtClean="0">
              <a:solidFill>
                <a:srgbClr val="00B0F0"/>
              </a:solidFill>
            </a:rPr>
            <a:t>Rapport d’observation</a:t>
          </a:r>
        </a:p>
        <a:p>
          <a:pPr>
            <a:spcAft>
              <a:spcPts val="0"/>
            </a:spcAft>
          </a:pPr>
          <a:r>
            <a:rPr lang="fr-BE" sz="1400" b="1" dirty="0" smtClean="0">
              <a:solidFill>
                <a:srgbClr val="00B0F0"/>
              </a:solidFill>
            </a:rPr>
            <a:t>réflexive</a:t>
          </a:r>
        </a:p>
        <a:p>
          <a:pPr>
            <a:spcAft>
              <a:spcPts val="0"/>
            </a:spcAft>
          </a:pPr>
          <a:r>
            <a:rPr lang="fr-BE" sz="1100" b="1" dirty="0" smtClean="0">
              <a:solidFill>
                <a:srgbClr val="00B0F0"/>
              </a:solidFill>
            </a:rPr>
            <a:t>1consultation</a:t>
          </a:r>
          <a:endParaRPr lang="fr-BE" sz="1100" b="1" dirty="0">
            <a:solidFill>
              <a:srgbClr val="00B0F0"/>
            </a:solidFill>
          </a:endParaRPr>
        </a:p>
      </dgm:t>
    </dgm:pt>
    <dgm:pt modelId="{B624A34D-3BD5-4067-AF48-D958586E37BA}" type="parTrans" cxnId="{9AACA08D-86FB-4A9E-80AC-6BAA1E2E942C}">
      <dgm:prSet/>
      <dgm:spPr/>
      <dgm:t>
        <a:bodyPr/>
        <a:lstStyle/>
        <a:p>
          <a:endParaRPr lang="fr-BE"/>
        </a:p>
      </dgm:t>
    </dgm:pt>
    <dgm:pt modelId="{1961AC30-F1DE-445F-BB8A-AE1AC1E74055}" type="sibTrans" cxnId="{9AACA08D-86FB-4A9E-80AC-6BAA1E2E942C}">
      <dgm:prSet/>
      <dgm:spPr/>
      <dgm:t>
        <a:bodyPr/>
        <a:lstStyle/>
        <a:p>
          <a:endParaRPr lang="fr-BE"/>
        </a:p>
      </dgm:t>
    </dgm:pt>
    <dgm:pt modelId="{2D5148D1-3799-476C-B090-071D9F65A45C}">
      <dgm:prSet phldrT="[Texte]" custT="1"/>
      <dgm:spPr/>
      <dgm:t>
        <a:bodyPr/>
        <a:lstStyle/>
        <a:p>
          <a:pPr>
            <a:spcAft>
              <a:spcPts val="0"/>
            </a:spcAft>
          </a:pPr>
          <a:r>
            <a:rPr lang="fr-BE" sz="1400" b="1" dirty="0" smtClean="0">
              <a:solidFill>
                <a:srgbClr val="00B0F0"/>
              </a:solidFill>
            </a:rPr>
            <a:t>Rapport d’observation  réflexive</a:t>
          </a:r>
        </a:p>
        <a:p>
          <a:pPr>
            <a:spcAft>
              <a:spcPts val="0"/>
            </a:spcAft>
          </a:pPr>
          <a:r>
            <a:rPr lang="fr-BE" sz="1100" b="1" dirty="0" smtClean="0">
              <a:solidFill>
                <a:srgbClr val="00B0F0"/>
              </a:solidFill>
            </a:rPr>
            <a:t>2 consultations</a:t>
          </a:r>
          <a:endParaRPr lang="fr-BE" sz="1100" b="1" dirty="0">
            <a:solidFill>
              <a:srgbClr val="00B0F0"/>
            </a:solidFill>
          </a:endParaRPr>
        </a:p>
      </dgm:t>
    </dgm:pt>
    <dgm:pt modelId="{4BBAC6C5-DF75-4496-9172-D0C0D1F92223}" type="parTrans" cxnId="{181F6B4B-8F01-4BAD-9C0F-1CEAD81F6AF5}">
      <dgm:prSet/>
      <dgm:spPr/>
      <dgm:t>
        <a:bodyPr/>
        <a:lstStyle/>
        <a:p>
          <a:endParaRPr lang="fr-BE"/>
        </a:p>
      </dgm:t>
    </dgm:pt>
    <dgm:pt modelId="{8590E5AF-94A1-42F4-AD78-B9A6451A3FA3}" type="sibTrans" cxnId="{181F6B4B-8F01-4BAD-9C0F-1CEAD81F6AF5}">
      <dgm:prSet/>
      <dgm:spPr/>
      <dgm:t>
        <a:bodyPr/>
        <a:lstStyle/>
        <a:p>
          <a:endParaRPr lang="fr-BE"/>
        </a:p>
      </dgm:t>
    </dgm:pt>
    <dgm:pt modelId="{8BA01741-7BC2-4112-AF8D-CA3324A9D614}">
      <dgm:prSet phldrT="[Texte]" custT="1"/>
      <dgm:spPr/>
      <dgm:t>
        <a:bodyPr/>
        <a:lstStyle/>
        <a:p>
          <a:pPr>
            <a:spcAft>
              <a:spcPts val="0"/>
            </a:spcAft>
          </a:pPr>
          <a:r>
            <a:rPr lang="fr-BE" sz="1400" b="1" dirty="0" smtClean="0">
              <a:solidFill>
                <a:srgbClr val="00B0F0"/>
              </a:solidFill>
            </a:rPr>
            <a:t>Log book</a:t>
          </a:r>
        </a:p>
        <a:p>
          <a:pPr>
            <a:spcAft>
              <a:spcPts val="0"/>
            </a:spcAft>
          </a:pPr>
          <a:r>
            <a:rPr lang="fr-BE" sz="1100" b="1" dirty="0" smtClean="0">
              <a:solidFill>
                <a:srgbClr val="00B0F0"/>
              </a:solidFill>
            </a:rPr>
            <a:t>3 consultations</a:t>
          </a:r>
          <a:endParaRPr lang="fr-BE" sz="1100" b="1" dirty="0">
            <a:solidFill>
              <a:srgbClr val="00B0F0"/>
            </a:solidFill>
          </a:endParaRPr>
        </a:p>
      </dgm:t>
    </dgm:pt>
    <dgm:pt modelId="{38A3EC6D-0BD2-410C-8E57-5F4B55CD84EC}" type="parTrans" cxnId="{D459828D-E112-4B4E-9E66-36BC988F9015}">
      <dgm:prSet/>
      <dgm:spPr/>
      <dgm:t>
        <a:bodyPr/>
        <a:lstStyle/>
        <a:p>
          <a:endParaRPr lang="fr-BE"/>
        </a:p>
      </dgm:t>
    </dgm:pt>
    <dgm:pt modelId="{D5D99D54-42A5-47D1-A871-B59E1728AC24}" type="sibTrans" cxnId="{D459828D-E112-4B4E-9E66-36BC988F9015}">
      <dgm:prSet/>
      <dgm:spPr/>
      <dgm:t>
        <a:bodyPr/>
        <a:lstStyle/>
        <a:p>
          <a:endParaRPr lang="fr-BE"/>
        </a:p>
      </dgm:t>
    </dgm:pt>
    <dgm:pt modelId="{0638DE99-0C6E-40F4-BD3A-42FD42458379}" type="pres">
      <dgm:prSet presAssocID="{18A62240-C855-4CCC-96D3-F31307189E1D}" presName="arrowDiagram" presStyleCnt="0">
        <dgm:presLayoutVars>
          <dgm:chMax val="5"/>
          <dgm:dir/>
          <dgm:resizeHandles val="exact"/>
        </dgm:presLayoutVars>
      </dgm:prSet>
      <dgm:spPr/>
    </dgm:pt>
    <dgm:pt modelId="{20DFE14D-F3CE-45F0-8446-4FF661ED0633}" type="pres">
      <dgm:prSet presAssocID="{18A62240-C855-4CCC-96D3-F31307189E1D}" presName="arrow" presStyleLbl="bgShp" presStyleIdx="0" presStyleCnt="1" custScaleX="105603" custScaleY="100000" custLinFactNeighborX="19009" custLinFactNeighborY="-4167"/>
      <dgm:spPr>
        <a:solidFill>
          <a:schemeClr val="accent2">
            <a:lumMod val="75000"/>
          </a:schemeClr>
        </a:solidFill>
        <a:ln>
          <a:noFill/>
        </a:ln>
        <a:effectLst/>
      </dgm:spPr>
    </dgm:pt>
    <dgm:pt modelId="{0DD4601B-8F1F-4AE8-B2A1-65AE5D6DC780}" type="pres">
      <dgm:prSet presAssocID="{18A62240-C855-4CCC-96D3-F31307189E1D}" presName="arrowDiagram3" presStyleCnt="0"/>
      <dgm:spPr/>
    </dgm:pt>
    <dgm:pt modelId="{D1B7A770-25A7-4504-B87E-A6749B0C8F96}" type="pres">
      <dgm:prSet presAssocID="{81B23ADB-2E66-479A-A433-0DEDC21207AB}" presName="bullet3a" presStyleLbl="node1" presStyleIdx="0" presStyleCnt="3" custLinFactY="-100000" custLinFactNeighborX="32372" custLinFactNeighborY="-156891"/>
      <dgm:spPr>
        <a:solidFill>
          <a:srgbClr val="00B0F0">
            <a:alpha val="91000"/>
          </a:srgbClr>
        </a:solidFill>
      </dgm:spPr>
    </dgm:pt>
    <dgm:pt modelId="{BD980238-58FC-4B4C-8FD2-3CCD1FB921F0}" type="pres">
      <dgm:prSet presAssocID="{81B23ADB-2E66-479A-A433-0DEDC21207AB}" presName="textBox3a" presStyleLbl="revTx" presStyleIdx="0" presStyleCnt="3" custScaleX="197836" custLinFactNeighborX="60055" custLinFactNeighborY="-31249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D97BA069-976C-44E3-8D4C-34E96D3CA59D}" type="pres">
      <dgm:prSet presAssocID="{2D5148D1-3799-476C-B090-071D9F65A45C}" presName="bullet3b" presStyleLbl="node1" presStyleIdx="1" presStyleCnt="3" custLinFactY="-89545" custLinFactNeighborX="98973" custLinFactNeighborY="-100000"/>
      <dgm:spPr>
        <a:solidFill>
          <a:srgbClr val="00B0F0"/>
        </a:solidFill>
      </dgm:spPr>
    </dgm:pt>
    <dgm:pt modelId="{AD8E5876-C66B-4A29-B371-73EC33622607}" type="pres">
      <dgm:prSet presAssocID="{2D5148D1-3799-476C-B090-071D9F65A45C}" presName="textBox3b" presStyleLbl="revTx" presStyleIdx="1" presStyleCnt="3" custScaleX="206164" custScaleY="53186" custLinFactNeighborX="71653" custLinFactNeighborY="-37504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5FDCE4AF-CC94-4FD6-A1C2-779DD2B200B6}" type="pres">
      <dgm:prSet presAssocID="{8BA01741-7BC2-4112-AF8D-CA3324A9D614}" presName="bullet3c" presStyleLbl="node1" presStyleIdx="2" presStyleCnt="3" custLinFactX="44297" custLinFactY="-76956" custLinFactNeighborX="100000" custLinFactNeighborY="-100000"/>
      <dgm:spPr>
        <a:solidFill>
          <a:srgbClr val="00B0F0"/>
        </a:solidFill>
      </dgm:spPr>
    </dgm:pt>
    <dgm:pt modelId="{EFEBF7E9-78A2-449B-955A-21059E6FD2D7}" type="pres">
      <dgm:prSet presAssocID="{8BA01741-7BC2-4112-AF8D-CA3324A9D614}" presName="textBox3c" presStyleLbl="revTx" presStyleIdx="2" presStyleCnt="3" custScaleX="138716" custScaleY="19905" custLinFactX="73047" custLinFactNeighborX="100000" custLinFactNeighborY="-53956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</dgm:ptLst>
  <dgm:cxnLst>
    <dgm:cxn modelId="{1905FC14-88F6-4E05-A165-8AE0C3D06B0A}" type="presOf" srcId="{18A62240-C855-4CCC-96D3-F31307189E1D}" destId="{0638DE99-0C6E-40F4-BD3A-42FD42458379}" srcOrd="0" destOrd="0" presId="urn:microsoft.com/office/officeart/2005/8/layout/arrow2"/>
    <dgm:cxn modelId="{9AACA08D-86FB-4A9E-80AC-6BAA1E2E942C}" srcId="{18A62240-C855-4CCC-96D3-F31307189E1D}" destId="{81B23ADB-2E66-479A-A433-0DEDC21207AB}" srcOrd="0" destOrd="0" parTransId="{B624A34D-3BD5-4067-AF48-D958586E37BA}" sibTransId="{1961AC30-F1DE-445F-BB8A-AE1AC1E74055}"/>
    <dgm:cxn modelId="{AB1B7005-67E8-47E8-8C72-1D27B98CF0B1}" type="presOf" srcId="{81B23ADB-2E66-479A-A433-0DEDC21207AB}" destId="{BD980238-58FC-4B4C-8FD2-3CCD1FB921F0}" srcOrd="0" destOrd="0" presId="urn:microsoft.com/office/officeart/2005/8/layout/arrow2"/>
    <dgm:cxn modelId="{9AC6EDD1-8C6B-479F-9668-DF00E889FD57}" type="presOf" srcId="{2D5148D1-3799-476C-B090-071D9F65A45C}" destId="{AD8E5876-C66B-4A29-B371-73EC33622607}" srcOrd="0" destOrd="0" presId="urn:microsoft.com/office/officeart/2005/8/layout/arrow2"/>
    <dgm:cxn modelId="{181F6B4B-8F01-4BAD-9C0F-1CEAD81F6AF5}" srcId="{18A62240-C855-4CCC-96D3-F31307189E1D}" destId="{2D5148D1-3799-476C-B090-071D9F65A45C}" srcOrd="1" destOrd="0" parTransId="{4BBAC6C5-DF75-4496-9172-D0C0D1F92223}" sibTransId="{8590E5AF-94A1-42F4-AD78-B9A6451A3FA3}"/>
    <dgm:cxn modelId="{B4B83173-583C-4B18-AC0F-D980AB6FEB60}" type="presOf" srcId="{8BA01741-7BC2-4112-AF8D-CA3324A9D614}" destId="{EFEBF7E9-78A2-449B-955A-21059E6FD2D7}" srcOrd="0" destOrd="0" presId="urn:microsoft.com/office/officeart/2005/8/layout/arrow2"/>
    <dgm:cxn modelId="{D459828D-E112-4B4E-9E66-36BC988F9015}" srcId="{18A62240-C855-4CCC-96D3-F31307189E1D}" destId="{8BA01741-7BC2-4112-AF8D-CA3324A9D614}" srcOrd="2" destOrd="0" parTransId="{38A3EC6D-0BD2-410C-8E57-5F4B55CD84EC}" sibTransId="{D5D99D54-42A5-47D1-A871-B59E1728AC24}"/>
    <dgm:cxn modelId="{58F73F10-97EE-4D32-A32E-8F3E6E957DDE}" type="presParOf" srcId="{0638DE99-0C6E-40F4-BD3A-42FD42458379}" destId="{20DFE14D-F3CE-45F0-8446-4FF661ED0633}" srcOrd="0" destOrd="0" presId="urn:microsoft.com/office/officeart/2005/8/layout/arrow2"/>
    <dgm:cxn modelId="{340A3A8D-AAB5-4BAC-B5FB-D4B7131828A8}" type="presParOf" srcId="{0638DE99-0C6E-40F4-BD3A-42FD42458379}" destId="{0DD4601B-8F1F-4AE8-B2A1-65AE5D6DC780}" srcOrd="1" destOrd="0" presId="urn:microsoft.com/office/officeart/2005/8/layout/arrow2"/>
    <dgm:cxn modelId="{2733F29F-0F1F-4613-BBDA-3B1904783834}" type="presParOf" srcId="{0DD4601B-8F1F-4AE8-B2A1-65AE5D6DC780}" destId="{D1B7A770-25A7-4504-B87E-A6749B0C8F96}" srcOrd="0" destOrd="0" presId="urn:microsoft.com/office/officeart/2005/8/layout/arrow2"/>
    <dgm:cxn modelId="{598AB971-2A85-43E9-8C02-82365E385D78}" type="presParOf" srcId="{0DD4601B-8F1F-4AE8-B2A1-65AE5D6DC780}" destId="{BD980238-58FC-4B4C-8FD2-3CCD1FB921F0}" srcOrd="1" destOrd="0" presId="urn:microsoft.com/office/officeart/2005/8/layout/arrow2"/>
    <dgm:cxn modelId="{A6F651F3-EBDD-464D-92AB-FB0916E25718}" type="presParOf" srcId="{0DD4601B-8F1F-4AE8-B2A1-65AE5D6DC780}" destId="{D97BA069-976C-44E3-8D4C-34E96D3CA59D}" srcOrd="2" destOrd="0" presId="urn:microsoft.com/office/officeart/2005/8/layout/arrow2"/>
    <dgm:cxn modelId="{221E8C27-F931-4051-8365-9C558142BC77}" type="presParOf" srcId="{0DD4601B-8F1F-4AE8-B2A1-65AE5D6DC780}" destId="{AD8E5876-C66B-4A29-B371-73EC33622607}" srcOrd="3" destOrd="0" presId="urn:microsoft.com/office/officeart/2005/8/layout/arrow2"/>
    <dgm:cxn modelId="{28B053AF-3C29-4807-B6D1-6DEF3132E8BE}" type="presParOf" srcId="{0DD4601B-8F1F-4AE8-B2A1-65AE5D6DC780}" destId="{5FDCE4AF-CC94-4FD6-A1C2-779DD2B200B6}" srcOrd="4" destOrd="0" presId="urn:microsoft.com/office/officeart/2005/8/layout/arrow2"/>
    <dgm:cxn modelId="{1F22584F-8212-4AE2-B023-1AA0D5009924}" type="presParOf" srcId="{0DD4601B-8F1F-4AE8-B2A1-65AE5D6DC780}" destId="{EFEBF7E9-78A2-449B-955A-21059E6FD2D7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E30F5E4-0512-484C-AF8F-5743DF607147}" type="doc">
      <dgm:prSet loTypeId="urn:microsoft.com/office/officeart/2005/8/layout/gear1" loCatId="process" qsTypeId="urn:microsoft.com/office/officeart/2005/8/quickstyle/3d9" qsCatId="3D" csTypeId="urn:microsoft.com/office/officeart/2005/8/colors/colorful2" csCatId="colorful" phldr="1"/>
      <dgm:spPr/>
      <dgm:t>
        <a:bodyPr/>
        <a:lstStyle/>
        <a:p>
          <a:endParaRPr lang="fr-BE"/>
        </a:p>
      </dgm:t>
    </dgm:pt>
    <dgm:pt modelId="{9974C314-C329-47A7-A505-663D44E18232}">
      <dgm:prSet phldrT="[Texte]" custT="1"/>
      <dgm:spPr/>
      <dgm:t>
        <a:bodyPr/>
        <a:lstStyle/>
        <a:p>
          <a:r>
            <a:rPr lang="fr-BE" sz="1600" b="1" dirty="0" smtClean="0"/>
            <a:t>régulation</a:t>
          </a:r>
          <a:endParaRPr lang="fr-BE" sz="1600" b="1" dirty="0"/>
        </a:p>
      </dgm:t>
    </dgm:pt>
    <dgm:pt modelId="{864F3C7A-9385-4502-91F8-D93FECD693E2}" type="parTrans" cxnId="{4A80DB6F-C412-4E40-AE81-87B1A8FEBF7E}">
      <dgm:prSet/>
      <dgm:spPr/>
      <dgm:t>
        <a:bodyPr/>
        <a:lstStyle/>
        <a:p>
          <a:endParaRPr lang="fr-BE"/>
        </a:p>
      </dgm:t>
    </dgm:pt>
    <dgm:pt modelId="{3F451564-49A9-42CE-AC96-377FE6EBCA29}" type="sibTrans" cxnId="{4A80DB6F-C412-4E40-AE81-87B1A8FEBF7E}">
      <dgm:prSet/>
      <dgm:spPr/>
      <dgm:t>
        <a:bodyPr/>
        <a:lstStyle/>
        <a:p>
          <a:endParaRPr lang="fr-BE"/>
        </a:p>
      </dgm:t>
    </dgm:pt>
    <dgm:pt modelId="{2249A5CF-7003-45A5-BB02-CBEF3B624560}">
      <dgm:prSet phldrT="[Texte]" custT="1"/>
      <dgm:spPr/>
      <dgm:t>
        <a:bodyPr/>
        <a:lstStyle/>
        <a:p>
          <a:r>
            <a:rPr lang="fr-BE" sz="1600" b="1" dirty="0" err="1" smtClean="0">
              <a:solidFill>
                <a:schemeClr val="bg1"/>
              </a:solidFill>
            </a:rPr>
            <a:t>co</a:t>
          </a:r>
          <a:r>
            <a:rPr lang="fr-BE" sz="1600" b="1" dirty="0" smtClean="0">
              <a:solidFill>
                <a:schemeClr val="bg1"/>
              </a:solidFill>
            </a:rPr>
            <a:t>-évaluation</a:t>
          </a:r>
          <a:endParaRPr lang="fr-BE" sz="1600" b="1" dirty="0">
            <a:solidFill>
              <a:schemeClr val="bg1"/>
            </a:solidFill>
          </a:endParaRPr>
        </a:p>
      </dgm:t>
    </dgm:pt>
    <dgm:pt modelId="{A6C5CB13-3A31-4513-AA98-4866BDE14CDF}" type="parTrans" cxnId="{414E77BB-AE0F-4CF4-BF94-9DF960B95D4B}">
      <dgm:prSet/>
      <dgm:spPr/>
      <dgm:t>
        <a:bodyPr/>
        <a:lstStyle/>
        <a:p>
          <a:endParaRPr lang="fr-BE"/>
        </a:p>
      </dgm:t>
    </dgm:pt>
    <dgm:pt modelId="{45154065-CF14-46FF-AE49-7A926610C6E8}" type="sibTrans" cxnId="{414E77BB-AE0F-4CF4-BF94-9DF960B95D4B}">
      <dgm:prSet/>
      <dgm:spPr/>
      <dgm:t>
        <a:bodyPr/>
        <a:lstStyle/>
        <a:p>
          <a:endParaRPr lang="fr-BE"/>
        </a:p>
      </dgm:t>
    </dgm:pt>
    <dgm:pt modelId="{7294A7D5-F803-42B6-AD0B-809AEF89E2B5}">
      <dgm:prSet phldrT="[Texte]" custT="1"/>
      <dgm:spPr/>
      <dgm:t>
        <a:bodyPr/>
        <a:lstStyle/>
        <a:p>
          <a:r>
            <a:rPr lang="fr-BE" sz="1600" b="1" dirty="0" smtClean="0"/>
            <a:t>auto-évaluation</a:t>
          </a:r>
          <a:endParaRPr lang="fr-BE" sz="1600" b="1" dirty="0"/>
        </a:p>
      </dgm:t>
    </dgm:pt>
    <dgm:pt modelId="{67707C79-9FED-4283-9238-87914DE2A7EE}" type="parTrans" cxnId="{3466BBB9-B256-4A34-B46B-408C3A7ABB7C}">
      <dgm:prSet/>
      <dgm:spPr/>
      <dgm:t>
        <a:bodyPr/>
        <a:lstStyle/>
        <a:p>
          <a:endParaRPr lang="fr-BE"/>
        </a:p>
      </dgm:t>
    </dgm:pt>
    <dgm:pt modelId="{0C6290F1-36D4-4736-87A6-877B6547D35C}" type="sibTrans" cxnId="{3466BBB9-B256-4A34-B46B-408C3A7ABB7C}">
      <dgm:prSet/>
      <dgm:spPr/>
      <dgm:t>
        <a:bodyPr/>
        <a:lstStyle/>
        <a:p>
          <a:endParaRPr lang="fr-BE" sz="2000"/>
        </a:p>
      </dgm:t>
    </dgm:pt>
    <dgm:pt modelId="{056393B4-0A57-46B5-815D-3CA291A594A1}">
      <dgm:prSet phldrT="[Texte]" phldr="1"/>
      <dgm:spPr/>
      <dgm:t>
        <a:bodyPr/>
        <a:lstStyle/>
        <a:p>
          <a:endParaRPr lang="fr-BE"/>
        </a:p>
      </dgm:t>
    </dgm:pt>
    <dgm:pt modelId="{01C556D8-CB1A-4CB4-AB05-A63E746B2832}" type="parTrans" cxnId="{E3540E24-64D5-41F8-AFD8-8E142DE67BCE}">
      <dgm:prSet/>
      <dgm:spPr/>
      <dgm:t>
        <a:bodyPr/>
        <a:lstStyle/>
        <a:p>
          <a:endParaRPr lang="fr-BE"/>
        </a:p>
      </dgm:t>
    </dgm:pt>
    <dgm:pt modelId="{07DDFB73-9A69-4D59-A5E4-DB16F9AF5ABF}" type="sibTrans" cxnId="{E3540E24-64D5-41F8-AFD8-8E142DE67BCE}">
      <dgm:prSet/>
      <dgm:spPr/>
      <dgm:t>
        <a:bodyPr/>
        <a:lstStyle/>
        <a:p>
          <a:endParaRPr lang="fr-BE"/>
        </a:p>
      </dgm:t>
    </dgm:pt>
    <dgm:pt modelId="{D2AE9763-66BD-4F96-B01B-4C070F158B01}">
      <dgm:prSet custScaleX="124997" custLinFactNeighborX="16078" custLinFactNeighborY="25484"/>
      <dgm:spPr/>
      <dgm:t>
        <a:bodyPr/>
        <a:lstStyle/>
        <a:p>
          <a:endParaRPr lang="fr-BE"/>
        </a:p>
      </dgm:t>
    </dgm:pt>
    <dgm:pt modelId="{B77F7AD9-6270-4700-A389-7C1F1B1B4B46}" type="parTrans" cxnId="{0A3670E3-02A3-4FCF-A899-43F60CA5E68A}">
      <dgm:prSet/>
      <dgm:spPr/>
      <dgm:t>
        <a:bodyPr/>
        <a:lstStyle/>
        <a:p>
          <a:endParaRPr lang="fr-BE"/>
        </a:p>
      </dgm:t>
    </dgm:pt>
    <dgm:pt modelId="{3847F146-DFC9-44BA-998B-29FF5AA33A52}" type="sibTrans" cxnId="{0A3670E3-02A3-4FCF-A899-43F60CA5E68A}">
      <dgm:prSet custLinFactNeighborX="9834" custLinFactNeighborY="23590"/>
      <dgm:spPr/>
      <dgm:t>
        <a:bodyPr/>
        <a:lstStyle/>
        <a:p>
          <a:endParaRPr lang="fr-BE"/>
        </a:p>
      </dgm:t>
    </dgm:pt>
    <dgm:pt modelId="{E24D22F4-CF3A-45CA-A697-FC91981171B8}" type="pres">
      <dgm:prSet presAssocID="{AE30F5E4-0512-484C-AF8F-5743DF607147}" presName="composite" presStyleCnt="0">
        <dgm:presLayoutVars>
          <dgm:chMax val="3"/>
          <dgm:animLvl val="lvl"/>
          <dgm:resizeHandles val="exact"/>
        </dgm:presLayoutVars>
      </dgm:prSet>
      <dgm:spPr/>
      <dgm:t>
        <a:bodyPr/>
        <a:lstStyle/>
        <a:p>
          <a:endParaRPr lang="fr-BE"/>
        </a:p>
      </dgm:t>
    </dgm:pt>
    <dgm:pt modelId="{595B4FD5-A52A-4A55-BD6B-DBB77856E1E2}" type="pres">
      <dgm:prSet presAssocID="{9974C314-C329-47A7-A505-663D44E18232}" presName="gear1" presStyleLbl="node1" presStyleIdx="0" presStyleCnt="3" custScaleY="78605" custLinFactNeighborX="2648" custLinFactNeighborY="-574">
        <dgm:presLayoutVars>
          <dgm:chMax val="1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D5295B5A-F332-43C1-B0FF-8D4A8ADE7237}" type="pres">
      <dgm:prSet presAssocID="{9974C314-C329-47A7-A505-663D44E18232}" presName="gear1srcNode" presStyleLbl="node1" presStyleIdx="0" presStyleCnt="3"/>
      <dgm:spPr/>
      <dgm:t>
        <a:bodyPr/>
        <a:lstStyle/>
        <a:p>
          <a:endParaRPr lang="fr-BE"/>
        </a:p>
      </dgm:t>
    </dgm:pt>
    <dgm:pt modelId="{0EFF525B-B493-48FC-BF5D-D7F5D58EA3A1}" type="pres">
      <dgm:prSet presAssocID="{9974C314-C329-47A7-A505-663D44E18232}" presName="gear1dstNode" presStyleLbl="node1" presStyleIdx="0" presStyleCnt="3"/>
      <dgm:spPr/>
      <dgm:t>
        <a:bodyPr/>
        <a:lstStyle/>
        <a:p>
          <a:endParaRPr lang="fr-BE"/>
        </a:p>
      </dgm:t>
    </dgm:pt>
    <dgm:pt modelId="{8E4E65B9-1C40-4B2A-AD5A-5DF236237F66}" type="pres">
      <dgm:prSet presAssocID="{2249A5CF-7003-45A5-BB02-CBEF3B624560}" presName="gear2" presStyleLbl="node1" presStyleIdx="1" presStyleCnt="3" custScaleX="124997" custLinFactNeighborX="3660" custLinFactNeighborY="49047">
        <dgm:presLayoutVars>
          <dgm:chMax val="1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399A2A7E-22D9-4685-BD47-43F6E0C93BCF}" type="pres">
      <dgm:prSet presAssocID="{2249A5CF-7003-45A5-BB02-CBEF3B624560}" presName="gear2srcNode" presStyleLbl="node1" presStyleIdx="1" presStyleCnt="3"/>
      <dgm:spPr/>
      <dgm:t>
        <a:bodyPr/>
        <a:lstStyle/>
        <a:p>
          <a:endParaRPr lang="fr-BE"/>
        </a:p>
      </dgm:t>
    </dgm:pt>
    <dgm:pt modelId="{8B2E480E-DABD-46A3-952E-902F9BA8FB33}" type="pres">
      <dgm:prSet presAssocID="{2249A5CF-7003-45A5-BB02-CBEF3B624560}" presName="gear2dstNode" presStyleLbl="node1" presStyleIdx="1" presStyleCnt="3"/>
      <dgm:spPr/>
      <dgm:t>
        <a:bodyPr/>
        <a:lstStyle/>
        <a:p>
          <a:endParaRPr lang="fr-BE"/>
        </a:p>
      </dgm:t>
    </dgm:pt>
    <dgm:pt modelId="{3656DD4B-CC97-449E-9B01-9F14C71C51E1}" type="pres">
      <dgm:prSet presAssocID="{7294A7D5-F803-42B6-AD0B-809AEF89E2B5}" presName="gear3" presStyleLbl="node1" presStyleIdx="2" presStyleCnt="3" custScaleX="131030" custScaleY="123317" custLinFactNeighborX="25216" custLinFactNeighborY="74622"/>
      <dgm:spPr/>
      <dgm:t>
        <a:bodyPr/>
        <a:lstStyle/>
        <a:p>
          <a:endParaRPr lang="fr-BE"/>
        </a:p>
      </dgm:t>
    </dgm:pt>
    <dgm:pt modelId="{97B4BB0F-10A8-4424-AB19-BC0DFF748991}" type="pres">
      <dgm:prSet presAssocID="{7294A7D5-F803-42B6-AD0B-809AEF89E2B5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E34B8B6C-345A-4CC6-AB7E-7D8E2D5A5AF4}" type="pres">
      <dgm:prSet presAssocID="{7294A7D5-F803-42B6-AD0B-809AEF89E2B5}" presName="gear3srcNode" presStyleLbl="node1" presStyleIdx="2" presStyleCnt="3"/>
      <dgm:spPr/>
      <dgm:t>
        <a:bodyPr/>
        <a:lstStyle/>
        <a:p>
          <a:endParaRPr lang="fr-BE"/>
        </a:p>
      </dgm:t>
    </dgm:pt>
    <dgm:pt modelId="{96659AE9-C0E7-4D35-9750-2ADA62930394}" type="pres">
      <dgm:prSet presAssocID="{7294A7D5-F803-42B6-AD0B-809AEF89E2B5}" presName="gear3dstNode" presStyleLbl="node1" presStyleIdx="2" presStyleCnt="3"/>
      <dgm:spPr/>
      <dgm:t>
        <a:bodyPr/>
        <a:lstStyle/>
        <a:p>
          <a:endParaRPr lang="fr-BE"/>
        </a:p>
      </dgm:t>
    </dgm:pt>
    <dgm:pt modelId="{B4593508-9AEC-40EB-8C49-5D9BB7C12C10}" type="pres">
      <dgm:prSet presAssocID="{3F451564-49A9-42CE-AC96-377FE6EBCA29}" presName="connector1" presStyleLbl="sibTrans2D1" presStyleIdx="0" presStyleCnt="3"/>
      <dgm:spPr/>
      <dgm:t>
        <a:bodyPr/>
        <a:lstStyle/>
        <a:p>
          <a:endParaRPr lang="fr-BE"/>
        </a:p>
      </dgm:t>
    </dgm:pt>
    <dgm:pt modelId="{192381B3-52E3-4183-B711-A3FD517E4030}" type="pres">
      <dgm:prSet presAssocID="{45154065-CF14-46FF-AE49-7A926610C6E8}" presName="connector2" presStyleLbl="sibTrans2D1" presStyleIdx="1" presStyleCnt="3" custLinFactY="32622" custLinFactNeighborX="95881" custLinFactNeighborY="100000"/>
      <dgm:spPr/>
      <dgm:t>
        <a:bodyPr/>
        <a:lstStyle/>
        <a:p>
          <a:endParaRPr lang="fr-BE"/>
        </a:p>
      </dgm:t>
    </dgm:pt>
    <dgm:pt modelId="{9D276D20-0BD2-4855-86F2-19F7B7CA0702}" type="pres">
      <dgm:prSet presAssocID="{0C6290F1-36D4-4736-87A6-877B6547D35C}" presName="connector3" presStyleLbl="sibTrans2D1" presStyleIdx="2" presStyleCnt="3" custLinFactNeighborX="28972" custLinFactNeighborY="46154"/>
      <dgm:spPr/>
      <dgm:t>
        <a:bodyPr/>
        <a:lstStyle/>
        <a:p>
          <a:endParaRPr lang="fr-BE"/>
        </a:p>
      </dgm:t>
    </dgm:pt>
  </dgm:ptLst>
  <dgm:cxnLst>
    <dgm:cxn modelId="{0F4837AB-A6B4-4CE7-ACA5-89B1E8F890DF}" type="presOf" srcId="{7294A7D5-F803-42B6-AD0B-809AEF89E2B5}" destId="{3656DD4B-CC97-449E-9B01-9F14C71C51E1}" srcOrd="0" destOrd="0" presId="urn:microsoft.com/office/officeart/2005/8/layout/gear1"/>
    <dgm:cxn modelId="{20D58E91-C3C8-4B65-978D-404C6480AC59}" type="presOf" srcId="{7294A7D5-F803-42B6-AD0B-809AEF89E2B5}" destId="{E34B8B6C-345A-4CC6-AB7E-7D8E2D5A5AF4}" srcOrd="2" destOrd="0" presId="urn:microsoft.com/office/officeart/2005/8/layout/gear1"/>
    <dgm:cxn modelId="{414E77BB-AE0F-4CF4-BF94-9DF960B95D4B}" srcId="{AE30F5E4-0512-484C-AF8F-5743DF607147}" destId="{2249A5CF-7003-45A5-BB02-CBEF3B624560}" srcOrd="1" destOrd="0" parTransId="{A6C5CB13-3A31-4513-AA98-4866BDE14CDF}" sibTransId="{45154065-CF14-46FF-AE49-7A926610C6E8}"/>
    <dgm:cxn modelId="{3466BBB9-B256-4A34-B46B-408C3A7ABB7C}" srcId="{AE30F5E4-0512-484C-AF8F-5743DF607147}" destId="{7294A7D5-F803-42B6-AD0B-809AEF89E2B5}" srcOrd="2" destOrd="0" parTransId="{67707C79-9FED-4283-9238-87914DE2A7EE}" sibTransId="{0C6290F1-36D4-4736-87A6-877B6547D35C}"/>
    <dgm:cxn modelId="{4A80DB6F-C412-4E40-AE81-87B1A8FEBF7E}" srcId="{AE30F5E4-0512-484C-AF8F-5743DF607147}" destId="{9974C314-C329-47A7-A505-663D44E18232}" srcOrd="0" destOrd="0" parTransId="{864F3C7A-9385-4502-91F8-D93FECD693E2}" sibTransId="{3F451564-49A9-42CE-AC96-377FE6EBCA29}"/>
    <dgm:cxn modelId="{36F3DC73-106A-4987-AA01-EE4286F61DF5}" type="presOf" srcId="{3F451564-49A9-42CE-AC96-377FE6EBCA29}" destId="{B4593508-9AEC-40EB-8C49-5D9BB7C12C10}" srcOrd="0" destOrd="0" presId="urn:microsoft.com/office/officeart/2005/8/layout/gear1"/>
    <dgm:cxn modelId="{BEB32D3F-DA04-47F4-BE86-5FE072A1BCA5}" type="presOf" srcId="{2249A5CF-7003-45A5-BB02-CBEF3B624560}" destId="{8B2E480E-DABD-46A3-952E-902F9BA8FB33}" srcOrd="2" destOrd="0" presId="urn:microsoft.com/office/officeart/2005/8/layout/gear1"/>
    <dgm:cxn modelId="{3CA6CB14-E1AA-43F2-B0CE-2C3DF241CB98}" type="presOf" srcId="{7294A7D5-F803-42B6-AD0B-809AEF89E2B5}" destId="{96659AE9-C0E7-4D35-9750-2ADA62930394}" srcOrd="3" destOrd="0" presId="urn:microsoft.com/office/officeart/2005/8/layout/gear1"/>
    <dgm:cxn modelId="{6F21A15F-6D70-4A4B-9E16-AC0511A22409}" type="presOf" srcId="{2249A5CF-7003-45A5-BB02-CBEF3B624560}" destId="{8E4E65B9-1C40-4B2A-AD5A-5DF236237F66}" srcOrd="0" destOrd="0" presId="urn:microsoft.com/office/officeart/2005/8/layout/gear1"/>
    <dgm:cxn modelId="{A69F6411-6DE4-444C-B39C-336E0D048221}" type="presOf" srcId="{9974C314-C329-47A7-A505-663D44E18232}" destId="{595B4FD5-A52A-4A55-BD6B-DBB77856E1E2}" srcOrd="0" destOrd="0" presId="urn:microsoft.com/office/officeart/2005/8/layout/gear1"/>
    <dgm:cxn modelId="{61AE0B67-E660-48AC-B28C-229260FBA2F5}" type="presOf" srcId="{7294A7D5-F803-42B6-AD0B-809AEF89E2B5}" destId="{97B4BB0F-10A8-4424-AB19-BC0DFF748991}" srcOrd="1" destOrd="0" presId="urn:microsoft.com/office/officeart/2005/8/layout/gear1"/>
    <dgm:cxn modelId="{0A3670E3-02A3-4FCF-A899-43F60CA5E68A}" srcId="{AE30F5E4-0512-484C-AF8F-5743DF607147}" destId="{D2AE9763-66BD-4F96-B01B-4C070F158B01}" srcOrd="4" destOrd="0" parTransId="{B77F7AD9-6270-4700-A389-7C1F1B1B4B46}" sibTransId="{3847F146-DFC9-44BA-998B-29FF5AA33A52}"/>
    <dgm:cxn modelId="{2C72B223-506C-4F7B-AFBB-CD362A04FE25}" type="presOf" srcId="{45154065-CF14-46FF-AE49-7A926610C6E8}" destId="{192381B3-52E3-4183-B711-A3FD517E4030}" srcOrd="0" destOrd="0" presId="urn:microsoft.com/office/officeart/2005/8/layout/gear1"/>
    <dgm:cxn modelId="{20736C0B-9060-47A9-8B9A-F67CD9C87516}" type="presOf" srcId="{9974C314-C329-47A7-A505-663D44E18232}" destId="{D5295B5A-F332-43C1-B0FF-8D4A8ADE7237}" srcOrd="1" destOrd="0" presId="urn:microsoft.com/office/officeart/2005/8/layout/gear1"/>
    <dgm:cxn modelId="{4898C3D9-72FF-4463-9CF6-C60A85D4D5EE}" type="presOf" srcId="{0C6290F1-36D4-4736-87A6-877B6547D35C}" destId="{9D276D20-0BD2-4855-86F2-19F7B7CA0702}" srcOrd="0" destOrd="0" presId="urn:microsoft.com/office/officeart/2005/8/layout/gear1"/>
    <dgm:cxn modelId="{E3540E24-64D5-41F8-AFD8-8E142DE67BCE}" srcId="{AE30F5E4-0512-484C-AF8F-5743DF607147}" destId="{056393B4-0A57-46B5-815D-3CA291A594A1}" srcOrd="3" destOrd="0" parTransId="{01C556D8-CB1A-4CB4-AB05-A63E746B2832}" sibTransId="{07DDFB73-9A69-4D59-A5E4-DB16F9AF5ABF}"/>
    <dgm:cxn modelId="{B6479C17-D1FD-4A5E-AACF-4273620E095E}" type="presOf" srcId="{9974C314-C329-47A7-A505-663D44E18232}" destId="{0EFF525B-B493-48FC-BF5D-D7F5D58EA3A1}" srcOrd="2" destOrd="0" presId="urn:microsoft.com/office/officeart/2005/8/layout/gear1"/>
    <dgm:cxn modelId="{4D7DB3AE-9EFD-4C4E-A752-15398167C677}" type="presOf" srcId="{AE30F5E4-0512-484C-AF8F-5743DF607147}" destId="{E24D22F4-CF3A-45CA-A697-FC91981171B8}" srcOrd="0" destOrd="0" presId="urn:microsoft.com/office/officeart/2005/8/layout/gear1"/>
    <dgm:cxn modelId="{608A5063-4F56-49DB-9356-4EF6BB883337}" type="presOf" srcId="{2249A5CF-7003-45A5-BB02-CBEF3B624560}" destId="{399A2A7E-22D9-4685-BD47-43F6E0C93BCF}" srcOrd="1" destOrd="0" presId="urn:microsoft.com/office/officeart/2005/8/layout/gear1"/>
    <dgm:cxn modelId="{931E4E11-0030-436E-A0E7-CF0C16CCFB14}" type="presParOf" srcId="{E24D22F4-CF3A-45CA-A697-FC91981171B8}" destId="{595B4FD5-A52A-4A55-BD6B-DBB77856E1E2}" srcOrd="0" destOrd="0" presId="urn:microsoft.com/office/officeart/2005/8/layout/gear1"/>
    <dgm:cxn modelId="{F4AF21D4-256B-4DAC-B0E3-F10850B17042}" type="presParOf" srcId="{E24D22F4-CF3A-45CA-A697-FC91981171B8}" destId="{D5295B5A-F332-43C1-B0FF-8D4A8ADE7237}" srcOrd="1" destOrd="0" presId="urn:microsoft.com/office/officeart/2005/8/layout/gear1"/>
    <dgm:cxn modelId="{D1C7A592-77DD-4FB2-B2C2-BF30C1BFD251}" type="presParOf" srcId="{E24D22F4-CF3A-45CA-A697-FC91981171B8}" destId="{0EFF525B-B493-48FC-BF5D-D7F5D58EA3A1}" srcOrd="2" destOrd="0" presId="urn:microsoft.com/office/officeart/2005/8/layout/gear1"/>
    <dgm:cxn modelId="{CA68728F-37F5-427E-8835-A9D36A1BA242}" type="presParOf" srcId="{E24D22F4-CF3A-45CA-A697-FC91981171B8}" destId="{8E4E65B9-1C40-4B2A-AD5A-5DF236237F66}" srcOrd="3" destOrd="0" presId="urn:microsoft.com/office/officeart/2005/8/layout/gear1"/>
    <dgm:cxn modelId="{7476C69D-12A3-4949-8DC8-F3724FE32383}" type="presParOf" srcId="{E24D22F4-CF3A-45CA-A697-FC91981171B8}" destId="{399A2A7E-22D9-4685-BD47-43F6E0C93BCF}" srcOrd="4" destOrd="0" presId="urn:microsoft.com/office/officeart/2005/8/layout/gear1"/>
    <dgm:cxn modelId="{5791D4FB-E47B-4615-9347-523766688EEB}" type="presParOf" srcId="{E24D22F4-CF3A-45CA-A697-FC91981171B8}" destId="{8B2E480E-DABD-46A3-952E-902F9BA8FB33}" srcOrd="5" destOrd="0" presId="urn:microsoft.com/office/officeart/2005/8/layout/gear1"/>
    <dgm:cxn modelId="{F3ABC1F6-30FF-45AA-A592-B372763D30F0}" type="presParOf" srcId="{E24D22F4-CF3A-45CA-A697-FC91981171B8}" destId="{3656DD4B-CC97-449E-9B01-9F14C71C51E1}" srcOrd="6" destOrd="0" presId="urn:microsoft.com/office/officeart/2005/8/layout/gear1"/>
    <dgm:cxn modelId="{09AA3FFE-6864-4FDF-A595-B4AEA8AB4B43}" type="presParOf" srcId="{E24D22F4-CF3A-45CA-A697-FC91981171B8}" destId="{97B4BB0F-10A8-4424-AB19-BC0DFF748991}" srcOrd="7" destOrd="0" presId="urn:microsoft.com/office/officeart/2005/8/layout/gear1"/>
    <dgm:cxn modelId="{BA16E6DC-7E86-4192-AADD-2897DA795563}" type="presParOf" srcId="{E24D22F4-CF3A-45CA-A697-FC91981171B8}" destId="{E34B8B6C-345A-4CC6-AB7E-7D8E2D5A5AF4}" srcOrd="8" destOrd="0" presId="urn:microsoft.com/office/officeart/2005/8/layout/gear1"/>
    <dgm:cxn modelId="{4C27F3FF-E2F6-4D0C-A774-3C5E02E149B7}" type="presParOf" srcId="{E24D22F4-CF3A-45CA-A697-FC91981171B8}" destId="{96659AE9-C0E7-4D35-9750-2ADA62930394}" srcOrd="9" destOrd="0" presId="urn:microsoft.com/office/officeart/2005/8/layout/gear1"/>
    <dgm:cxn modelId="{3D3050E8-EEAA-43F8-B4A5-B08929476433}" type="presParOf" srcId="{E24D22F4-CF3A-45CA-A697-FC91981171B8}" destId="{B4593508-9AEC-40EB-8C49-5D9BB7C12C10}" srcOrd="10" destOrd="0" presId="urn:microsoft.com/office/officeart/2005/8/layout/gear1"/>
    <dgm:cxn modelId="{CBF0EE74-9123-4F35-A7A2-F1774BE60718}" type="presParOf" srcId="{E24D22F4-CF3A-45CA-A697-FC91981171B8}" destId="{192381B3-52E3-4183-B711-A3FD517E4030}" srcOrd="11" destOrd="0" presId="urn:microsoft.com/office/officeart/2005/8/layout/gear1"/>
    <dgm:cxn modelId="{8AA7964E-0CFB-4757-9232-6D7BDAA62F0E}" type="presParOf" srcId="{E24D22F4-CF3A-45CA-A697-FC91981171B8}" destId="{9D276D20-0BD2-4855-86F2-19F7B7CA0702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C5A145B-595E-4136-9B1A-C51B2C55E6B4}" type="doc">
      <dgm:prSet loTypeId="urn:microsoft.com/office/officeart/2005/8/layout/gear1" loCatId="process" qsTypeId="urn:microsoft.com/office/officeart/2005/8/quickstyle/3d9" qsCatId="3D" csTypeId="urn:microsoft.com/office/officeart/2005/8/colors/accent1_3" csCatId="accent1" phldr="1"/>
      <dgm:spPr/>
      <dgm:t>
        <a:bodyPr/>
        <a:lstStyle/>
        <a:p>
          <a:endParaRPr lang="fr-BE"/>
        </a:p>
      </dgm:t>
    </dgm:pt>
    <dgm:pt modelId="{5030DE32-ECBE-49A2-8EDF-E3D553FB217F}">
      <dgm:prSet phldrT="[Texte]"/>
      <dgm:spPr/>
      <dgm:t>
        <a:bodyPr/>
        <a:lstStyle/>
        <a:p>
          <a:r>
            <a:rPr lang="fr-BE" b="1" smtClean="0"/>
            <a:t>formation</a:t>
          </a:r>
          <a:endParaRPr lang="fr-BE" b="1" dirty="0"/>
        </a:p>
      </dgm:t>
    </dgm:pt>
    <dgm:pt modelId="{62CE0382-A812-41AF-8A78-B6B0A0F87485}" type="parTrans" cxnId="{894A97E7-169D-41E9-BC86-D2D966B50D31}">
      <dgm:prSet/>
      <dgm:spPr/>
      <dgm:t>
        <a:bodyPr/>
        <a:lstStyle/>
        <a:p>
          <a:endParaRPr lang="fr-BE"/>
        </a:p>
      </dgm:t>
    </dgm:pt>
    <dgm:pt modelId="{6072BE45-2E23-4055-BC9E-AC98B4FA1E2C}" type="sibTrans" cxnId="{894A97E7-169D-41E9-BC86-D2D966B50D31}">
      <dgm:prSet/>
      <dgm:spPr/>
      <dgm:t>
        <a:bodyPr/>
        <a:lstStyle/>
        <a:p>
          <a:endParaRPr lang="fr-BE"/>
        </a:p>
      </dgm:t>
    </dgm:pt>
    <dgm:pt modelId="{09DA08A2-3425-4127-9289-7BDB78E8CB1F}">
      <dgm:prSet phldrT="[Texte]"/>
      <dgm:spPr/>
      <dgm:t>
        <a:bodyPr/>
        <a:lstStyle/>
        <a:p>
          <a:r>
            <a:rPr lang="fr-BE" b="1" smtClean="0"/>
            <a:t>action</a:t>
          </a:r>
          <a:endParaRPr lang="fr-BE" b="1" dirty="0"/>
        </a:p>
      </dgm:t>
    </dgm:pt>
    <dgm:pt modelId="{5BEAC586-2FCE-491B-9F3D-DFFF77F607A8}" type="parTrans" cxnId="{ED3FA7DE-FC34-4C9A-8649-F4971C43B2EC}">
      <dgm:prSet/>
      <dgm:spPr/>
      <dgm:t>
        <a:bodyPr/>
        <a:lstStyle/>
        <a:p>
          <a:endParaRPr lang="fr-BE"/>
        </a:p>
      </dgm:t>
    </dgm:pt>
    <dgm:pt modelId="{A198D859-3BD8-4DC5-B564-508E7A031BE3}" type="sibTrans" cxnId="{ED3FA7DE-FC34-4C9A-8649-F4971C43B2EC}">
      <dgm:prSet/>
      <dgm:spPr/>
      <dgm:t>
        <a:bodyPr/>
        <a:lstStyle/>
        <a:p>
          <a:endParaRPr lang="fr-BE"/>
        </a:p>
      </dgm:t>
    </dgm:pt>
    <dgm:pt modelId="{79DECACE-C916-45A4-91E0-3DF62BF1BB73}">
      <dgm:prSet phldrT="[Texte]" custT="1"/>
      <dgm:spPr/>
      <dgm:t>
        <a:bodyPr/>
        <a:lstStyle/>
        <a:p>
          <a:r>
            <a:rPr lang="fr-BE" sz="2300" b="1" dirty="0" smtClean="0"/>
            <a:t>obse</a:t>
          </a:r>
          <a:r>
            <a:rPr lang="fr-BE" sz="2400" b="1" dirty="0" smtClean="0"/>
            <a:t>rvatio</a:t>
          </a:r>
          <a:r>
            <a:rPr lang="fr-BE" sz="2300" b="1" dirty="0" smtClean="0"/>
            <a:t>n</a:t>
          </a:r>
          <a:endParaRPr lang="fr-BE" sz="2300" b="1" dirty="0"/>
        </a:p>
      </dgm:t>
    </dgm:pt>
    <dgm:pt modelId="{8255E5CD-1746-4678-BBE0-04C2000F5641}" type="parTrans" cxnId="{911E0717-775A-49D6-A17F-877867D2BA15}">
      <dgm:prSet/>
      <dgm:spPr/>
      <dgm:t>
        <a:bodyPr/>
        <a:lstStyle/>
        <a:p>
          <a:endParaRPr lang="fr-BE"/>
        </a:p>
      </dgm:t>
    </dgm:pt>
    <dgm:pt modelId="{660E6D14-0EA7-41E4-A8C1-C131EE9F8E96}" type="sibTrans" cxnId="{911E0717-775A-49D6-A17F-877867D2BA15}">
      <dgm:prSet/>
      <dgm:spPr/>
      <dgm:t>
        <a:bodyPr/>
        <a:lstStyle/>
        <a:p>
          <a:endParaRPr lang="fr-BE"/>
        </a:p>
      </dgm:t>
    </dgm:pt>
    <dgm:pt modelId="{CE4DC155-3D13-43D9-B5A1-F8341FB66F78}">
      <dgm:prSet custScaleX="124997" custLinFactNeighborX="16078" custLinFactNeighborY="25484"/>
      <dgm:spPr/>
      <dgm:t>
        <a:bodyPr/>
        <a:lstStyle/>
        <a:p>
          <a:endParaRPr lang="fr-BE" dirty="0"/>
        </a:p>
      </dgm:t>
    </dgm:pt>
    <dgm:pt modelId="{141F6427-5E75-4353-8BD7-2DDB8754E162}" type="parTrans" cxnId="{FE9BA29D-4F42-4AA0-99BF-C3A13C04E686}">
      <dgm:prSet/>
      <dgm:spPr/>
      <dgm:t>
        <a:bodyPr/>
        <a:lstStyle/>
        <a:p>
          <a:endParaRPr lang="fr-BE"/>
        </a:p>
      </dgm:t>
    </dgm:pt>
    <dgm:pt modelId="{7EA4EB2C-B596-47E9-B908-99C4949035D9}" type="sibTrans" cxnId="{FE9BA29D-4F42-4AA0-99BF-C3A13C04E686}">
      <dgm:prSet custLinFactNeighborX="9834" custLinFactNeighborY="23590"/>
      <dgm:spPr/>
      <dgm:t>
        <a:bodyPr/>
        <a:lstStyle/>
        <a:p>
          <a:endParaRPr lang="fr-BE"/>
        </a:p>
      </dgm:t>
    </dgm:pt>
    <dgm:pt modelId="{E4A965D2-1E3C-41AD-8961-5726EB34680F}" type="pres">
      <dgm:prSet presAssocID="{AC5A145B-595E-4136-9B1A-C51B2C55E6B4}" presName="composite" presStyleCnt="0">
        <dgm:presLayoutVars>
          <dgm:chMax val="3"/>
          <dgm:animLvl val="lvl"/>
          <dgm:resizeHandles val="exact"/>
        </dgm:presLayoutVars>
      </dgm:prSet>
      <dgm:spPr/>
      <dgm:t>
        <a:bodyPr/>
        <a:lstStyle/>
        <a:p>
          <a:endParaRPr lang="fr-BE"/>
        </a:p>
      </dgm:t>
    </dgm:pt>
    <dgm:pt modelId="{0A90CB57-2261-4C15-9463-5FBF1194B77A}" type="pres">
      <dgm:prSet presAssocID="{5030DE32-ECBE-49A2-8EDF-E3D553FB217F}" presName="gear1" presStyleLbl="node1" presStyleIdx="0" presStyleCnt="3" custLinFactNeighborX="-17409" custLinFactNeighborY="-54447">
        <dgm:presLayoutVars>
          <dgm:chMax val="1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A5DB5977-214B-4E2E-AA1B-5A581650B694}" type="pres">
      <dgm:prSet presAssocID="{5030DE32-ECBE-49A2-8EDF-E3D553FB217F}" presName="gear1srcNode" presStyleLbl="node1" presStyleIdx="0" presStyleCnt="3"/>
      <dgm:spPr/>
      <dgm:t>
        <a:bodyPr/>
        <a:lstStyle/>
        <a:p>
          <a:endParaRPr lang="fr-BE"/>
        </a:p>
      </dgm:t>
    </dgm:pt>
    <dgm:pt modelId="{7B36B4BB-A053-443F-A7DA-78A60991B9AB}" type="pres">
      <dgm:prSet presAssocID="{5030DE32-ECBE-49A2-8EDF-E3D553FB217F}" presName="gear1dstNode" presStyleLbl="node1" presStyleIdx="0" presStyleCnt="3"/>
      <dgm:spPr/>
      <dgm:t>
        <a:bodyPr/>
        <a:lstStyle/>
        <a:p>
          <a:endParaRPr lang="fr-BE"/>
        </a:p>
      </dgm:t>
    </dgm:pt>
    <dgm:pt modelId="{C74A93F8-F463-465C-AA7A-37A7243ECE2F}" type="pres">
      <dgm:prSet presAssocID="{09DA08A2-3425-4127-9289-7BDB78E8CB1F}" presName="gear2" presStyleLbl="node1" presStyleIdx="1" presStyleCnt="3" custLinFactNeighborX="9198" custLinFactNeighborY="52912">
        <dgm:presLayoutVars>
          <dgm:chMax val="1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68CF4000-63E2-4E63-A7E3-A66BD6D8E1E4}" type="pres">
      <dgm:prSet presAssocID="{09DA08A2-3425-4127-9289-7BDB78E8CB1F}" presName="gear2srcNode" presStyleLbl="node1" presStyleIdx="1" presStyleCnt="3"/>
      <dgm:spPr/>
      <dgm:t>
        <a:bodyPr/>
        <a:lstStyle/>
        <a:p>
          <a:endParaRPr lang="fr-BE"/>
        </a:p>
      </dgm:t>
    </dgm:pt>
    <dgm:pt modelId="{658186B7-9182-4F85-82D2-2FDC13850859}" type="pres">
      <dgm:prSet presAssocID="{09DA08A2-3425-4127-9289-7BDB78E8CB1F}" presName="gear2dstNode" presStyleLbl="node1" presStyleIdx="1" presStyleCnt="3"/>
      <dgm:spPr/>
      <dgm:t>
        <a:bodyPr/>
        <a:lstStyle/>
        <a:p>
          <a:endParaRPr lang="fr-BE"/>
        </a:p>
      </dgm:t>
    </dgm:pt>
    <dgm:pt modelId="{4D38B152-2577-4A96-8971-0E3E5AACA090}" type="pres">
      <dgm:prSet presAssocID="{79DECACE-C916-45A4-91E0-3DF62BF1BB73}" presName="gear3" presStyleLbl="node1" presStyleIdx="2" presStyleCnt="3" custScaleX="171854" custScaleY="154036" custLinFactNeighborX="9747" custLinFactNeighborY="-1111"/>
      <dgm:spPr/>
      <dgm:t>
        <a:bodyPr/>
        <a:lstStyle/>
        <a:p>
          <a:endParaRPr lang="fr-BE"/>
        </a:p>
      </dgm:t>
    </dgm:pt>
    <dgm:pt modelId="{ADD5FEDC-83C6-4722-9474-AB599EB56393}" type="pres">
      <dgm:prSet presAssocID="{79DECACE-C916-45A4-91E0-3DF62BF1BB73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7B9B8366-A309-4E62-96E6-15C46443BFE8}" type="pres">
      <dgm:prSet presAssocID="{79DECACE-C916-45A4-91E0-3DF62BF1BB73}" presName="gear3srcNode" presStyleLbl="node1" presStyleIdx="2" presStyleCnt="3"/>
      <dgm:spPr/>
      <dgm:t>
        <a:bodyPr/>
        <a:lstStyle/>
        <a:p>
          <a:endParaRPr lang="fr-BE"/>
        </a:p>
      </dgm:t>
    </dgm:pt>
    <dgm:pt modelId="{EE2C48A5-7199-42CE-A3BF-2FBF530DD538}" type="pres">
      <dgm:prSet presAssocID="{79DECACE-C916-45A4-91E0-3DF62BF1BB73}" presName="gear3dstNode" presStyleLbl="node1" presStyleIdx="2" presStyleCnt="3"/>
      <dgm:spPr/>
      <dgm:t>
        <a:bodyPr/>
        <a:lstStyle/>
        <a:p>
          <a:endParaRPr lang="fr-BE"/>
        </a:p>
      </dgm:t>
    </dgm:pt>
    <dgm:pt modelId="{CDB3D5DE-DEE8-4ABF-A66E-7269323498F2}" type="pres">
      <dgm:prSet presAssocID="{6072BE45-2E23-4055-BC9E-AC98B4FA1E2C}" presName="connector1" presStyleLbl="sibTrans2D1" presStyleIdx="0" presStyleCnt="3" custLinFactNeighborX="9418" custLinFactNeighborY="-49827"/>
      <dgm:spPr/>
      <dgm:t>
        <a:bodyPr/>
        <a:lstStyle/>
        <a:p>
          <a:endParaRPr lang="fr-BE"/>
        </a:p>
      </dgm:t>
    </dgm:pt>
    <dgm:pt modelId="{1DF81443-8FE8-4340-A7E7-79CF09A0D896}" type="pres">
      <dgm:prSet presAssocID="{A198D859-3BD8-4DC5-B564-508E7A031BE3}" presName="connector2" presStyleLbl="sibTrans2D1" presStyleIdx="1" presStyleCnt="3" custLinFactNeighborX="8084" custLinFactNeighborY="-18747"/>
      <dgm:spPr/>
      <dgm:t>
        <a:bodyPr/>
        <a:lstStyle/>
        <a:p>
          <a:endParaRPr lang="fr-BE"/>
        </a:p>
      </dgm:t>
    </dgm:pt>
    <dgm:pt modelId="{C92C87DD-C827-4F8A-8669-E6B8A5EBD5B6}" type="pres">
      <dgm:prSet presAssocID="{660E6D14-0EA7-41E4-A8C1-C131EE9F8E96}" presName="connector3" presStyleLbl="sibTrans2D1" presStyleIdx="2" presStyleCnt="3" custLinFactNeighborX="-54120" custLinFactNeighborY="97601"/>
      <dgm:spPr/>
      <dgm:t>
        <a:bodyPr/>
        <a:lstStyle/>
        <a:p>
          <a:endParaRPr lang="fr-BE"/>
        </a:p>
      </dgm:t>
    </dgm:pt>
  </dgm:ptLst>
  <dgm:cxnLst>
    <dgm:cxn modelId="{9205AB81-BF03-4786-99A5-6D5B3899DFF4}" type="presOf" srcId="{A198D859-3BD8-4DC5-B564-508E7A031BE3}" destId="{1DF81443-8FE8-4340-A7E7-79CF09A0D896}" srcOrd="0" destOrd="0" presId="urn:microsoft.com/office/officeart/2005/8/layout/gear1"/>
    <dgm:cxn modelId="{911E0717-775A-49D6-A17F-877867D2BA15}" srcId="{AC5A145B-595E-4136-9B1A-C51B2C55E6B4}" destId="{79DECACE-C916-45A4-91E0-3DF62BF1BB73}" srcOrd="2" destOrd="0" parTransId="{8255E5CD-1746-4678-BBE0-04C2000F5641}" sibTransId="{660E6D14-0EA7-41E4-A8C1-C131EE9F8E96}"/>
    <dgm:cxn modelId="{2C6AA6C6-F1ED-4F76-AE73-BB747D258BC3}" type="presOf" srcId="{AC5A145B-595E-4136-9B1A-C51B2C55E6B4}" destId="{E4A965D2-1E3C-41AD-8961-5726EB34680F}" srcOrd="0" destOrd="0" presId="urn:microsoft.com/office/officeart/2005/8/layout/gear1"/>
    <dgm:cxn modelId="{FDF78E0C-CEAD-4EB6-BE88-FE50A8232C99}" type="presOf" srcId="{79DECACE-C916-45A4-91E0-3DF62BF1BB73}" destId="{ADD5FEDC-83C6-4722-9474-AB599EB56393}" srcOrd="1" destOrd="0" presId="urn:microsoft.com/office/officeart/2005/8/layout/gear1"/>
    <dgm:cxn modelId="{C73FC052-E55F-42BF-8834-B093FDC34F48}" type="presOf" srcId="{79DECACE-C916-45A4-91E0-3DF62BF1BB73}" destId="{4D38B152-2577-4A96-8971-0E3E5AACA090}" srcOrd="0" destOrd="0" presId="urn:microsoft.com/office/officeart/2005/8/layout/gear1"/>
    <dgm:cxn modelId="{4831986A-0588-4D0E-8EB6-CDE3D0159736}" type="presOf" srcId="{5030DE32-ECBE-49A2-8EDF-E3D553FB217F}" destId="{7B36B4BB-A053-443F-A7DA-78A60991B9AB}" srcOrd="2" destOrd="0" presId="urn:microsoft.com/office/officeart/2005/8/layout/gear1"/>
    <dgm:cxn modelId="{ED3FA7DE-FC34-4C9A-8649-F4971C43B2EC}" srcId="{AC5A145B-595E-4136-9B1A-C51B2C55E6B4}" destId="{09DA08A2-3425-4127-9289-7BDB78E8CB1F}" srcOrd="1" destOrd="0" parTransId="{5BEAC586-2FCE-491B-9F3D-DFFF77F607A8}" sibTransId="{A198D859-3BD8-4DC5-B564-508E7A031BE3}"/>
    <dgm:cxn modelId="{894A97E7-169D-41E9-BC86-D2D966B50D31}" srcId="{AC5A145B-595E-4136-9B1A-C51B2C55E6B4}" destId="{5030DE32-ECBE-49A2-8EDF-E3D553FB217F}" srcOrd="0" destOrd="0" parTransId="{62CE0382-A812-41AF-8A78-B6B0A0F87485}" sibTransId="{6072BE45-2E23-4055-BC9E-AC98B4FA1E2C}"/>
    <dgm:cxn modelId="{B5E8F1D7-F2D0-40FC-9174-D1DC6532C34C}" type="presOf" srcId="{09DA08A2-3425-4127-9289-7BDB78E8CB1F}" destId="{658186B7-9182-4F85-82D2-2FDC13850859}" srcOrd="2" destOrd="0" presId="urn:microsoft.com/office/officeart/2005/8/layout/gear1"/>
    <dgm:cxn modelId="{FE9BA29D-4F42-4AA0-99BF-C3A13C04E686}" srcId="{AC5A145B-595E-4136-9B1A-C51B2C55E6B4}" destId="{CE4DC155-3D13-43D9-B5A1-F8341FB66F78}" srcOrd="3" destOrd="0" parTransId="{141F6427-5E75-4353-8BD7-2DDB8754E162}" sibTransId="{7EA4EB2C-B596-47E9-B908-99C4949035D9}"/>
    <dgm:cxn modelId="{CDE5BB10-4F66-47E2-8A36-DB16DEF1EDD2}" type="presOf" srcId="{09DA08A2-3425-4127-9289-7BDB78E8CB1F}" destId="{C74A93F8-F463-465C-AA7A-37A7243ECE2F}" srcOrd="0" destOrd="0" presId="urn:microsoft.com/office/officeart/2005/8/layout/gear1"/>
    <dgm:cxn modelId="{F3C0A746-9D6C-4D60-A0BB-36386EF4FDD9}" type="presOf" srcId="{09DA08A2-3425-4127-9289-7BDB78E8CB1F}" destId="{68CF4000-63E2-4E63-A7E3-A66BD6D8E1E4}" srcOrd="1" destOrd="0" presId="urn:microsoft.com/office/officeart/2005/8/layout/gear1"/>
    <dgm:cxn modelId="{75870C47-32BE-49B4-B837-B55DDF3A8217}" type="presOf" srcId="{79DECACE-C916-45A4-91E0-3DF62BF1BB73}" destId="{7B9B8366-A309-4E62-96E6-15C46443BFE8}" srcOrd="2" destOrd="0" presId="urn:microsoft.com/office/officeart/2005/8/layout/gear1"/>
    <dgm:cxn modelId="{0BD9D2C6-48D5-474A-BD3E-C0EEA92889EC}" type="presOf" srcId="{79DECACE-C916-45A4-91E0-3DF62BF1BB73}" destId="{EE2C48A5-7199-42CE-A3BF-2FBF530DD538}" srcOrd="3" destOrd="0" presId="urn:microsoft.com/office/officeart/2005/8/layout/gear1"/>
    <dgm:cxn modelId="{3B06706F-B9BE-40B4-8D0D-56C0C6F4AE31}" type="presOf" srcId="{5030DE32-ECBE-49A2-8EDF-E3D553FB217F}" destId="{A5DB5977-214B-4E2E-AA1B-5A581650B694}" srcOrd="1" destOrd="0" presId="urn:microsoft.com/office/officeart/2005/8/layout/gear1"/>
    <dgm:cxn modelId="{9ED477A1-1EB7-48A1-BCAB-49090DE3F8F8}" type="presOf" srcId="{660E6D14-0EA7-41E4-A8C1-C131EE9F8E96}" destId="{C92C87DD-C827-4F8A-8669-E6B8A5EBD5B6}" srcOrd="0" destOrd="0" presId="urn:microsoft.com/office/officeart/2005/8/layout/gear1"/>
    <dgm:cxn modelId="{43BEB929-4415-47DE-AE59-B20E3F43B11D}" type="presOf" srcId="{5030DE32-ECBE-49A2-8EDF-E3D553FB217F}" destId="{0A90CB57-2261-4C15-9463-5FBF1194B77A}" srcOrd="0" destOrd="0" presId="urn:microsoft.com/office/officeart/2005/8/layout/gear1"/>
    <dgm:cxn modelId="{B3B6975F-F4E5-4A49-9A64-E0A95B1D73CB}" type="presOf" srcId="{6072BE45-2E23-4055-BC9E-AC98B4FA1E2C}" destId="{CDB3D5DE-DEE8-4ABF-A66E-7269323498F2}" srcOrd="0" destOrd="0" presId="urn:microsoft.com/office/officeart/2005/8/layout/gear1"/>
    <dgm:cxn modelId="{0E4F62F8-1970-4B94-81CD-8F0304755EF1}" type="presParOf" srcId="{E4A965D2-1E3C-41AD-8961-5726EB34680F}" destId="{0A90CB57-2261-4C15-9463-5FBF1194B77A}" srcOrd="0" destOrd="0" presId="urn:microsoft.com/office/officeart/2005/8/layout/gear1"/>
    <dgm:cxn modelId="{A28490FF-B232-4070-AC01-42EFADA2B56F}" type="presParOf" srcId="{E4A965D2-1E3C-41AD-8961-5726EB34680F}" destId="{A5DB5977-214B-4E2E-AA1B-5A581650B694}" srcOrd="1" destOrd="0" presId="urn:microsoft.com/office/officeart/2005/8/layout/gear1"/>
    <dgm:cxn modelId="{C3ED955B-5D9C-4103-85BE-9DF150790D0E}" type="presParOf" srcId="{E4A965D2-1E3C-41AD-8961-5726EB34680F}" destId="{7B36B4BB-A053-443F-A7DA-78A60991B9AB}" srcOrd="2" destOrd="0" presId="urn:microsoft.com/office/officeart/2005/8/layout/gear1"/>
    <dgm:cxn modelId="{FE14E2CB-73A2-43AC-8708-86BD1DE2871E}" type="presParOf" srcId="{E4A965D2-1E3C-41AD-8961-5726EB34680F}" destId="{C74A93F8-F463-465C-AA7A-37A7243ECE2F}" srcOrd="3" destOrd="0" presId="urn:microsoft.com/office/officeart/2005/8/layout/gear1"/>
    <dgm:cxn modelId="{1CCEF9BC-10E0-4694-8B7C-33227BAD0BBF}" type="presParOf" srcId="{E4A965D2-1E3C-41AD-8961-5726EB34680F}" destId="{68CF4000-63E2-4E63-A7E3-A66BD6D8E1E4}" srcOrd="4" destOrd="0" presId="urn:microsoft.com/office/officeart/2005/8/layout/gear1"/>
    <dgm:cxn modelId="{9BF19D60-5412-4FFE-8ACE-ACD5E2D01A88}" type="presParOf" srcId="{E4A965D2-1E3C-41AD-8961-5726EB34680F}" destId="{658186B7-9182-4F85-82D2-2FDC13850859}" srcOrd="5" destOrd="0" presId="urn:microsoft.com/office/officeart/2005/8/layout/gear1"/>
    <dgm:cxn modelId="{6310E6A5-2D8F-4102-A8A6-8C363C671ADA}" type="presParOf" srcId="{E4A965D2-1E3C-41AD-8961-5726EB34680F}" destId="{4D38B152-2577-4A96-8971-0E3E5AACA090}" srcOrd="6" destOrd="0" presId="urn:microsoft.com/office/officeart/2005/8/layout/gear1"/>
    <dgm:cxn modelId="{F52192F7-7F31-4F05-B02E-0DD9A5A227D6}" type="presParOf" srcId="{E4A965D2-1E3C-41AD-8961-5726EB34680F}" destId="{ADD5FEDC-83C6-4722-9474-AB599EB56393}" srcOrd="7" destOrd="0" presId="urn:microsoft.com/office/officeart/2005/8/layout/gear1"/>
    <dgm:cxn modelId="{07AA201E-D542-4E59-95DC-03F2C647FD1C}" type="presParOf" srcId="{E4A965D2-1E3C-41AD-8961-5726EB34680F}" destId="{7B9B8366-A309-4E62-96E6-15C46443BFE8}" srcOrd="8" destOrd="0" presId="urn:microsoft.com/office/officeart/2005/8/layout/gear1"/>
    <dgm:cxn modelId="{DFF2039E-EDBB-465F-AC72-7482381E4772}" type="presParOf" srcId="{E4A965D2-1E3C-41AD-8961-5726EB34680F}" destId="{EE2C48A5-7199-42CE-A3BF-2FBF530DD538}" srcOrd="9" destOrd="0" presId="urn:microsoft.com/office/officeart/2005/8/layout/gear1"/>
    <dgm:cxn modelId="{A97A61E3-231B-4430-9151-B46FC38A4F9C}" type="presParOf" srcId="{E4A965D2-1E3C-41AD-8961-5726EB34680F}" destId="{CDB3D5DE-DEE8-4ABF-A66E-7269323498F2}" srcOrd="10" destOrd="0" presId="urn:microsoft.com/office/officeart/2005/8/layout/gear1"/>
    <dgm:cxn modelId="{E765B4E1-8C97-4E7E-9437-2698D42A9E0A}" type="presParOf" srcId="{E4A965D2-1E3C-41AD-8961-5726EB34680F}" destId="{1DF81443-8FE8-4340-A7E7-79CF09A0D896}" srcOrd="11" destOrd="0" presId="urn:microsoft.com/office/officeart/2005/8/layout/gear1"/>
    <dgm:cxn modelId="{9E432E3E-9DBE-43E8-9451-56A0B4F4B112}" type="presParOf" srcId="{E4A965D2-1E3C-41AD-8961-5726EB34680F}" destId="{C92C87DD-C827-4F8A-8669-E6B8A5EBD5B6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0DFE14D-F3CE-45F0-8446-4FF661ED0633}">
      <dsp:nvSpPr>
        <dsp:cNvPr id="0" name=""/>
        <dsp:cNvSpPr/>
      </dsp:nvSpPr>
      <dsp:spPr>
        <a:xfrm>
          <a:off x="14" y="0"/>
          <a:ext cx="3528377" cy="2088232"/>
        </a:xfrm>
        <a:prstGeom prst="swooshArrow">
          <a:avLst>
            <a:gd name="adj1" fmla="val 25000"/>
            <a:gd name="adj2" fmla="val 25000"/>
          </a:avLst>
        </a:prstGeom>
        <a:solidFill>
          <a:schemeClr val="accent2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B7A770-25A7-4504-B87E-A6749B0C8F96}">
      <dsp:nvSpPr>
        <dsp:cNvPr id="0" name=""/>
        <dsp:cNvSpPr/>
      </dsp:nvSpPr>
      <dsp:spPr>
        <a:xfrm>
          <a:off x="546060" y="1218135"/>
          <a:ext cx="86870" cy="86870"/>
        </a:xfrm>
        <a:prstGeom prst="ellipse">
          <a:avLst/>
        </a:prstGeom>
        <a:solidFill>
          <a:srgbClr val="00B0F0">
            <a:alpha val="91000"/>
          </a:srgb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980238-58FC-4B4C-8FD2-3CCD1FB921F0}">
      <dsp:nvSpPr>
        <dsp:cNvPr id="0" name=""/>
        <dsp:cNvSpPr/>
      </dsp:nvSpPr>
      <dsp:spPr>
        <a:xfrm>
          <a:off x="648075" y="1296145"/>
          <a:ext cx="1540139" cy="6034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6031" tIns="0" rIns="0" bIns="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fr-BE" sz="1400" b="1" kern="1200" dirty="0" smtClean="0">
              <a:solidFill>
                <a:srgbClr val="00B0F0"/>
              </a:solidFill>
            </a:rPr>
            <a:t>Rapport d’observation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fr-BE" sz="1400" b="1" kern="1200" dirty="0" smtClean="0">
              <a:solidFill>
                <a:srgbClr val="00B0F0"/>
              </a:solidFill>
            </a:rPr>
            <a:t>réflexive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fr-BE" sz="1100" b="1" kern="1200" dirty="0" smtClean="0">
              <a:solidFill>
                <a:srgbClr val="00B0F0"/>
              </a:solidFill>
            </a:rPr>
            <a:t>1consultation</a:t>
          </a:r>
          <a:endParaRPr lang="fr-BE" sz="1100" b="1" kern="1200" dirty="0">
            <a:solidFill>
              <a:srgbClr val="00B0F0"/>
            </a:solidFill>
          </a:endParaRPr>
        </a:p>
      </dsp:txBody>
      <dsp:txXfrm>
        <a:off x="648075" y="1296145"/>
        <a:ext cx="1540139" cy="603499"/>
      </dsp:txXfrm>
    </dsp:sp>
    <dsp:sp modelId="{D97BA069-976C-44E3-8D4C-34E96D3CA59D}">
      <dsp:nvSpPr>
        <dsp:cNvPr id="0" name=""/>
        <dsp:cNvSpPr/>
      </dsp:nvSpPr>
      <dsp:spPr>
        <a:xfrm>
          <a:off x="1440160" y="576064"/>
          <a:ext cx="157035" cy="157035"/>
        </a:xfrm>
        <a:prstGeom prst="ellipse">
          <a:avLst/>
        </a:prstGeom>
        <a:solidFill>
          <a:srgbClr val="00B0F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D8E5876-C66B-4A29-B371-73EC33622607}">
      <dsp:nvSpPr>
        <dsp:cNvPr id="0" name=""/>
        <dsp:cNvSpPr/>
      </dsp:nvSpPr>
      <dsp:spPr>
        <a:xfrm>
          <a:off x="1512172" y="792092"/>
          <a:ext cx="1653190" cy="6041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210" tIns="0" rIns="0" bIns="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fr-BE" sz="1400" b="1" kern="1200" dirty="0" smtClean="0">
              <a:solidFill>
                <a:srgbClr val="00B0F0"/>
              </a:solidFill>
            </a:rPr>
            <a:t>Rapport d’observation  réflexive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fr-BE" sz="1100" b="1" kern="1200" dirty="0" smtClean="0">
              <a:solidFill>
                <a:srgbClr val="00B0F0"/>
              </a:solidFill>
            </a:rPr>
            <a:t>2 consultations</a:t>
          </a:r>
          <a:endParaRPr lang="fr-BE" sz="1100" b="1" kern="1200" dirty="0">
            <a:solidFill>
              <a:srgbClr val="00B0F0"/>
            </a:solidFill>
          </a:endParaRPr>
        </a:p>
      </dsp:txBody>
      <dsp:txXfrm>
        <a:off x="1512172" y="792092"/>
        <a:ext cx="1653190" cy="604192"/>
      </dsp:txXfrm>
    </dsp:sp>
    <dsp:sp modelId="{5FDCE4AF-CC94-4FD6-A1C2-779DD2B200B6}">
      <dsp:nvSpPr>
        <dsp:cNvPr id="0" name=""/>
        <dsp:cNvSpPr/>
      </dsp:nvSpPr>
      <dsp:spPr>
        <a:xfrm>
          <a:off x="2520279" y="144016"/>
          <a:ext cx="217176" cy="217176"/>
        </a:xfrm>
        <a:prstGeom prst="ellipse">
          <a:avLst/>
        </a:prstGeom>
        <a:solidFill>
          <a:srgbClr val="00B0F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EBF7E9-78A2-449B-955A-21059E6FD2D7}">
      <dsp:nvSpPr>
        <dsp:cNvPr id="0" name=""/>
        <dsp:cNvSpPr/>
      </dsp:nvSpPr>
      <dsp:spPr>
        <a:xfrm>
          <a:off x="2416054" y="435053"/>
          <a:ext cx="1112337" cy="2888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5077" tIns="0" rIns="0" bIns="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fr-BE" sz="1400" b="1" kern="1200" dirty="0" smtClean="0">
              <a:solidFill>
                <a:srgbClr val="00B0F0"/>
              </a:solidFill>
            </a:rPr>
            <a:t>Log book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fr-BE" sz="1100" b="1" kern="1200" dirty="0" smtClean="0">
              <a:solidFill>
                <a:srgbClr val="00B0F0"/>
              </a:solidFill>
            </a:rPr>
            <a:t>3 consultations</a:t>
          </a:r>
          <a:endParaRPr lang="fr-BE" sz="1100" b="1" kern="1200" dirty="0">
            <a:solidFill>
              <a:srgbClr val="00B0F0"/>
            </a:solidFill>
          </a:endParaRPr>
        </a:p>
      </dsp:txBody>
      <dsp:txXfrm>
        <a:off x="2416054" y="435053"/>
        <a:ext cx="1112337" cy="288885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95B4FD5-A52A-4A55-BD6B-DBB77856E1E2}">
      <dsp:nvSpPr>
        <dsp:cNvPr id="0" name=""/>
        <dsp:cNvSpPr/>
      </dsp:nvSpPr>
      <dsp:spPr>
        <a:xfrm>
          <a:off x="2582752" y="1978666"/>
          <a:ext cx="1965717" cy="1545151"/>
        </a:xfrm>
        <a:prstGeom prst="gear9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  <a:sp3d extrusionH="28000" prstMaterial="matte"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600" b="1" kern="1200" dirty="0" smtClean="0"/>
            <a:t>régulation</a:t>
          </a:r>
          <a:endParaRPr lang="fr-BE" sz="1600" b="1" kern="1200" dirty="0"/>
        </a:p>
      </dsp:txBody>
      <dsp:txXfrm>
        <a:off x="2582752" y="1978666"/>
        <a:ext cx="1965717" cy="1545151"/>
      </dsp:txXfrm>
    </dsp:sp>
    <dsp:sp modelId="{8E4E65B9-1C40-4B2A-AD5A-5DF236237F66}">
      <dsp:nvSpPr>
        <dsp:cNvPr id="0" name=""/>
        <dsp:cNvSpPr/>
      </dsp:nvSpPr>
      <dsp:spPr>
        <a:xfrm>
          <a:off x="1260653" y="2016225"/>
          <a:ext cx="1786972" cy="1429612"/>
        </a:xfrm>
        <a:prstGeom prst="gear6">
          <a:avLst/>
        </a:prstGeom>
        <a:solidFill>
          <a:schemeClr val="accent2">
            <a:hueOff val="419388"/>
            <a:satOff val="-3962"/>
            <a:lumOff val="-4118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  <a:sp3d extrusionH="28000" prstMaterial="matte"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600" b="1" kern="1200" dirty="0" err="1" smtClean="0">
              <a:solidFill>
                <a:schemeClr val="bg1"/>
              </a:solidFill>
            </a:rPr>
            <a:t>co</a:t>
          </a:r>
          <a:r>
            <a:rPr lang="fr-BE" sz="1600" b="1" kern="1200" dirty="0" smtClean="0">
              <a:solidFill>
                <a:schemeClr val="bg1"/>
              </a:solidFill>
            </a:rPr>
            <a:t>-évaluation</a:t>
          </a:r>
          <a:endParaRPr lang="fr-BE" sz="1600" b="1" kern="1200" dirty="0">
            <a:solidFill>
              <a:schemeClr val="bg1"/>
            </a:solidFill>
          </a:endParaRPr>
        </a:p>
      </dsp:txBody>
      <dsp:txXfrm>
        <a:off x="1260653" y="2016225"/>
        <a:ext cx="1786972" cy="1429612"/>
      </dsp:txXfrm>
    </dsp:sp>
    <dsp:sp modelId="{3656DD4B-CC97-449E-9B01-9F14C71C51E1}">
      <dsp:nvSpPr>
        <dsp:cNvPr id="0" name=""/>
        <dsp:cNvSpPr/>
      </dsp:nvSpPr>
      <dsp:spPr>
        <a:xfrm rot="20700000">
          <a:off x="2383232" y="1465391"/>
          <a:ext cx="1874919" cy="1687791"/>
        </a:xfrm>
        <a:prstGeom prst="gear6">
          <a:avLst/>
        </a:prstGeom>
        <a:solidFill>
          <a:schemeClr val="accent2">
            <a:hueOff val="838776"/>
            <a:satOff val="-7923"/>
            <a:lumOff val="-8237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  <a:sp3d extrusionH="28000" prstMaterial="matte"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600" b="1" kern="1200" dirty="0" smtClean="0"/>
            <a:t>auto-évaluation</a:t>
          </a:r>
          <a:endParaRPr lang="fr-BE" sz="1600" b="1" kern="1200" dirty="0"/>
        </a:p>
      </dsp:txBody>
      <dsp:txXfrm>
        <a:off x="2805556" y="1824474"/>
        <a:ext cx="1030271" cy="969625"/>
      </dsp:txXfrm>
    </dsp:sp>
    <dsp:sp modelId="{B4593508-9AEC-40EB-8C49-5D9BB7C12C10}">
      <dsp:nvSpPr>
        <dsp:cNvPr id="0" name=""/>
        <dsp:cNvSpPr/>
      </dsp:nvSpPr>
      <dsp:spPr>
        <a:xfrm>
          <a:off x="2372859" y="1486830"/>
          <a:ext cx="2516117" cy="2516117"/>
        </a:xfrm>
        <a:prstGeom prst="circularArrow">
          <a:avLst>
            <a:gd name="adj1" fmla="val 4688"/>
            <a:gd name="adj2" fmla="val 299029"/>
            <a:gd name="adj3" fmla="val 2499433"/>
            <a:gd name="adj4" fmla="val 15897805"/>
            <a:gd name="adj5" fmla="val 5469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p3d z="-22735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2381B3-52E3-4183-B711-A3FD517E4030}">
      <dsp:nvSpPr>
        <dsp:cNvPr id="0" name=""/>
        <dsp:cNvSpPr/>
      </dsp:nvSpPr>
      <dsp:spPr>
        <a:xfrm>
          <a:off x="2886645" y="2659972"/>
          <a:ext cx="1828116" cy="1828116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2">
            <a:hueOff val="419388"/>
            <a:satOff val="-3962"/>
            <a:lumOff val="-4118"/>
            <a:alphaOff val="0"/>
          </a:schemeClr>
        </a:solidFill>
        <a:ln>
          <a:noFill/>
        </a:ln>
        <a:effectLst/>
        <a:sp3d z="-22735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276D20-0BD2-4855-86F2-19F7B7CA0702}">
      <dsp:nvSpPr>
        <dsp:cNvPr id="0" name=""/>
        <dsp:cNvSpPr/>
      </dsp:nvSpPr>
      <dsp:spPr>
        <a:xfrm>
          <a:off x="2434796" y="934337"/>
          <a:ext cx="1971078" cy="1971078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2">
            <a:hueOff val="838776"/>
            <a:satOff val="-7923"/>
            <a:lumOff val="-8237"/>
            <a:alphaOff val="0"/>
          </a:schemeClr>
        </a:solidFill>
        <a:ln>
          <a:noFill/>
        </a:ln>
        <a:effectLst/>
        <a:sp3d z="-22735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A90CB57-2261-4C15-9463-5FBF1194B77A}">
      <dsp:nvSpPr>
        <dsp:cNvPr id="0" name=""/>
        <dsp:cNvSpPr/>
      </dsp:nvSpPr>
      <dsp:spPr>
        <a:xfrm>
          <a:off x="3686253" y="884036"/>
          <a:ext cx="2257450" cy="2257450"/>
        </a:xfrm>
        <a:prstGeom prst="gear9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  <a:sp3d extrusionH="28000" prstMaterial="matte"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2300" b="1" kern="1200" smtClean="0"/>
            <a:t>formation</a:t>
          </a:r>
          <a:endParaRPr lang="fr-BE" sz="2300" b="1" kern="1200" dirty="0"/>
        </a:p>
      </dsp:txBody>
      <dsp:txXfrm>
        <a:off x="3686253" y="884036"/>
        <a:ext cx="2257450" cy="2257450"/>
      </dsp:txXfrm>
    </dsp:sp>
    <dsp:sp modelId="{C74A93F8-F463-465C-AA7A-37A7243ECE2F}">
      <dsp:nvSpPr>
        <dsp:cNvPr id="0" name=""/>
        <dsp:cNvSpPr/>
      </dsp:nvSpPr>
      <dsp:spPr>
        <a:xfrm>
          <a:off x="2916838" y="2448271"/>
          <a:ext cx="1641782" cy="1641782"/>
        </a:xfrm>
        <a:prstGeom prst="gear6">
          <a:avLst/>
        </a:prstGeom>
        <a:solidFill>
          <a:schemeClr val="accent1">
            <a:shade val="80000"/>
            <a:hueOff val="33227"/>
            <a:satOff val="891"/>
            <a:lumOff val="9723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  <a:sp3d extrusionH="28000" prstMaterial="matte"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2300" b="1" kern="1200" smtClean="0"/>
            <a:t>action</a:t>
          </a:r>
          <a:endParaRPr lang="fr-BE" sz="2300" b="1" kern="1200" dirty="0"/>
        </a:p>
      </dsp:txBody>
      <dsp:txXfrm>
        <a:off x="2916838" y="2448271"/>
        <a:ext cx="1641782" cy="1641782"/>
      </dsp:txXfrm>
    </dsp:sp>
    <dsp:sp modelId="{4D38B152-2577-4A96-8971-0E3E5AACA090}">
      <dsp:nvSpPr>
        <dsp:cNvPr id="0" name=""/>
        <dsp:cNvSpPr/>
      </dsp:nvSpPr>
      <dsp:spPr>
        <a:xfrm rot="20700000">
          <a:off x="3247041" y="64750"/>
          <a:ext cx="2869373" cy="2372929"/>
        </a:xfrm>
        <a:prstGeom prst="gear6">
          <a:avLst/>
        </a:prstGeom>
        <a:solidFill>
          <a:schemeClr val="accent1">
            <a:shade val="80000"/>
            <a:hueOff val="66454"/>
            <a:satOff val="1783"/>
            <a:lumOff val="19445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  <a:sp3d extrusionH="28000" prstMaterial="matte"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2300" b="1" kern="1200" dirty="0" smtClean="0"/>
            <a:t>obse</a:t>
          </a:r>
          <a:r>
            <a:rPr lang="fr-BE" sz="2400" b="1" kern="1200" dirty="0" smtClean="0"/>
            <a:t>rvatio</a:t>
          </a:r>
          <a:r>
            <a:rPr lang="fr-BE" sz="2300" b="1" kern="1200" dirty="0" smtClean="0"/>
            <a:t>n</a:t>
          </a:r>
          <a:endParaRPr lang="fr-BE" sz="2300" b="1" kern="1200" dirty="0"/>
        </a:p>
      </dsp:txBody>
      <dsp:txXfrm>
        <a:off x="3905824" y="555757"/>
        <a:ext cx="1551807" cy="1390914"/>
      </dsp:txXfrm>
    </dsp:sp>
    <dsp:sp modelId="{CDB3D5DE-DEE8-4ABF-A66E-7269323498F2}">
      <dsp:nvSpPr>
        <dsp:cNvPr id="0" name=""/>
        <dsp:cNvSpPr/>
      </dsp:nvSpPr>
      <dsp:spPr>
        <a:xfrm>
          <a:off x="4176825" y="333294"/>
          <a:ext cx="2889536" cy="2889536"/>
        </a:xfrm>
        <a:prstGeom prst="circularArrow">
          <a:avLst>
            <a:gd name="adj1" fmla="val 4687"/>
            <a:gd name="adj2" fmla="val 299029"/>
            <a:gd name="adj3" fmla="val 2514084"/>
            <a:gd name="adj4" fmla="val 15865769"/>
            <a:gd name="adj5" fmla="val 5469"/>
          </a:avLst>
        </a:prstGeom>
        <a:solidFill>
          <a:schemeClr val="accent1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22735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F81443-8FE8-4340-A7E7-79CF09A0D896}">
      <dsp:nvSpPr>
        <dsp:cNvPr id="0" name=""/>
        <dsp:cNvSpPr/>
      </dsp:nvSpPr>
      <dsp:spPr>
        <a:xfrm>
          <a:off x="2644789" y="823113"/>
          <a:ext cx="2099428" cy="2099428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shade val="90000"/>
            <a:hueOff val="33104"/>
            <a:satOff val="-123"/>
            <a:lumOff val="8127"/>
            <a:alphaOff val="0"/>
          </a:schemeClr>
        </a:solidFill>
        <a:ln>
          <a:noFill/>
        </a:ln>
        <a:effectLst/>
        <a:sp3d z="-22735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2C87DD-C827-4F8A-8669-E6B8A5EBD5B6}">
      <dsp:nvSpPr>
        <dsp:cNvPr id="0" name=""/>
        <dsp:cNvSpPr/>
      </dsp:nvSpPr>
      <dsp:spPr>
        <a:xfrm>
          <a:off x="2088240" y="2304251"/>
          <a:ext cx="2263606" cy="2263606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shade val="90000"/>
            <a:hueOff val="66208"/>
            <a:satOff val="-246"/>
            <a:lumOff val="16253"/>
            <a:alphaOff val="0"/>
          </a:schemeClr>
        </a:solidFill>
        <a:ln>
          <a:noFill/>
        </a:ln>
        <a:effectLst/>
        <a:sp3d z="-22735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C7E297-F3C3-47A7-B859-8C5CF3A48A76}" type="datetimeFigureOut">
              <a:rPr lang="fr-BE" smtClean="0"/>
              <a:pPr/>
              <a:t>22/10/2013</a:t>
            </a:fld>
            <a:endParaRPr lang="fr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9C2B01-D51B-4EED-BCCD-9CDA0A72AF61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9C2B01-D51B-4EED-BCCD-9CDA0A72AF61}" type="slidenum">
              <a:rPr lang="fr-BE" smtClean="0"/>
              <a:pPr/>
              <a:t>9</a:t>
            </a:fld>
            <a:endParaRPr lang="fr-B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8B69BC35-4B40-4A25-8B47-62F2A64B9835}" type="datetime1">
              <a:rPr lang="fr-BE" smtClean="0"/>
              <a:pPr/>
              <a:t>22/10/2013</a:t>
            </a:fld>
            <a:endParaRPr lang="fr-BE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fr-BE" smtClean="0"/>
              <a:t>V. Vierset &amp; M. Nisolle                               Faculté de médecine ULg-CHU                     IFRES  Ancrage facultaire 20 avril 2012</a:t>
            </a:r>
            <a:endParaRPr lang="fr-BE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D9677C1-1826-4A71-BC44-E6117CBD34C4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B951C-2C5C-4973-9773-3F68AD2BEE73}" type="datetime1">
              <a:rPr lang="fr-BE" smtClean="0"/>
              <a:pPr/>
              <a:t>22/10/2013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V. Vierset &amp; M. Nisolle                               Faculté de médecine ULg-CHU                     IFRES  Ancrage facultaire 20 avril 2012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677C1-1826-4A71-BC44-E6117CBD34C4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  <p:transition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4E184473-3FD1-48F2-B25E-1C378CD8DB20}" type="datetime1">
              <a:rPr lang="fr-BE" smtClean="0"/>
              <a:pPr/>
              <a:t>22/10/2013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r>
              <a:rPr lang="fr-BE" smtClean="0"/>
              <a:t>V. Vierset &amp; M. Nisolle                               Faculté de médecine ULg-CHU                     IFRES  Ancrage facultaire 20 avril 2012</a:t>
            </a:r>
            <a:endParaRPr lang="fr-BE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D9677C1-1826-4A71-BC44-E6117CBD34C4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14040-F8D6-4309-B14A-CAE208A37BF4}" type="datetime1">
              <a:rPr lang="fr-BE" smtClean="0"/>
              <a:pPr/>
              <a:t>22/10/2013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V. Vierset &amp; M. Nisolle                               Faculté de médecine ULg-CHU                     IFRES  Ancrage facultaire 20 avril 2012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D9677C1-1826-4A71-BC44-E6117CBD34C4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  <p:transition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2" name="Espace réservé de la date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688CC-4362-403A-931B-F76B54477176}" type="datetime1">
              <a:rPr lang="fr-BE" smtClean="0"/>
              <a:pPr/>
              <a:t>22/10/2013</a:t>
            </a:fld>
            <a:endParaRPr lang="fr-BE"/>
          </a:p>
        </p:txBody>
      </p:sp>
      <p:sp>
        <p:nvSpPr>
          <p:cNvPr id="13" name="Espace réservé du numéro de diapositive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FD9677C1-1826-4A71-BC44-E6117CBD34C4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r-BE" smtClean="0"/>
              <a:t>V. Vierset &amp; M. Nisolle                               Faculté de médecine ULg-CHU                     IFRES  Ancrage facultaire 20 avril 2012</a:t>
            </a:r>
            <a:endParaRPr lang="fr-B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460DDDD-BF77-46ED-B81B-167322F5ECE4}" type="datetime1">
              <a:rPr lang="fr-BE" smtClean="0"/>
              <a:pPr/>
              <a:t>22/10/2013</a:t>
            </a:fld>
            <a:endParaRPr lang="fr-BE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D9677C1-1826-4A71-BC44-E6117CBD34C4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12" name="Espace réservé du pied de page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fr-BE" smtClean="0"/>
              <a:t>V. Vierset &amp; M. Nisolle                               Faculté de médecine ULg-CHU                     IFRES  Ancrage facultaire 20 avril 2012</a:t>
            </a:r>
            <a:endParaRPr lang="fr-BE"/>
          </a:p>
        </p:txBody>
      </p:sp>
    </p:spTree>
  </p:cSld>
  <p:clrMapOvr>
    <a:masterClrMapping/>
  </p:clrMapOvr>
  <p:transition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32B0398-299D-46E0-AAD3-4CF6777A13B1}" type="datetime1">
              <a:rPr lang="fr-BE" smtClean="0"/>
              <a:pPr/>
              <a:t>22/10/2013</a:t>
            </a:fld>
            <a:endParaRPr lang="fr-BE"/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D9677C1-1826-4A71-BC44-E6117CBD34C4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fr-BE" smtClean="0"/>
              <a:t>V. Vierset &amp; M. Nisolle                               Faculté de médecine ULg-CHU                     IFRES  Ancrage facultaire 20 avril 2012</a:t>
            </a:r>
            <a:endParaRPr lang="fr-BE"/>
          </a:p>
        </p:txBody>
      </p:sp>
      <p:sp>
        <p:nvSpPr>
          <p:cNvPr id="16" name="Espace réservé du texte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  <p:transition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6C57A-2CAE-4854-B761-4F652D1EADBB}" type="datetime1">
              <a:rPr lang="fr-BE" smtClean="0"/>
              <a:pPr/>
              <a:t>22/10/2013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V. Vierset &amp; M. Nisolle                               Faculté de médecine ULg-CHU                     IFRES  Ancrage facultaire 20 avril 2012</a:t>
            </a:r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D9677C1-1826-4A71-BC44-E6117CBD34C4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  <p:transition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7B9AB-634C-4CB5-B41A-9D1F9CB815DA}" type="datetime1">
              <a:rPr lang="fr-BE" smtClean="0"/>
              <a:pPr/>
              <a:t>22/10/2013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V. Vierset &amp; M. Nisolle                               Faculté de médecine ULg-CHU                     IFRES  Ancrage facultaire 20 avril 2012</a:t>
            </a:r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D9677C1-1826-4A71-BC44-E6117CBD34C4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  <p:transition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FA105-C42C-489E-9CD3-4BC6DF2C6632}" type="datetime1">
              <a:rPr lang="fr-BE" smtClean="0"/>
              <a:pPr/>
              <a:t>22/10/2013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V. Vierset &amp; M. Nisolle                               Faculté de médecine ULg-CHU                     IFRES  Ancrage facultaire 20 avril 2012</a:t>
            </a:r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D9677C1-1826-4A71-BC44-E6117CBD34C4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  <p:transition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ce réservé de la date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84C2522E-C4A2-4FCD-86D2-C3E934C1349F}" type="datetime1">
              <a:rPr lang="fr-BE" smtClean="0"/>
              <a:pPr/>
              <a:t>22/10/2013</a:t>
            </a:fld>
            <a:endParaRPr lang="fr-BE"/>
          </a:p>
        </p:txBody>
      </p:sp>
      <p:sp>
        <p:nvSpPr>
          <p:cNvPr id="13" name="Espace réservé du numéro de diapositive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FD9677C1-1826-4A71-BC44-E6117CBD34C4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r>
              <a:rPr lang="fr-BE" smtClean="0"/>
              <a:t>V. Vierset &amp; M. Nisolle                               Faculté de médecine ULg-CHU                     IFRES  Ancrage facultaire 20 avril 2012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442463F-A167-4EFD-A4DD-BC82F8D5DEAC}" type="datetime1">
              <a:rPr lang="fr-BE" smtClean="0"/>
              <a:pPr/>
              <a:t>22/10/2013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fr-BE" smtClean="0"/>
              <a:t>V. Vierset &amp; M. Nisolle                               Faculté de médecine ULg-CHU                     IFRES  Ancrage facultaire 20 avril 2012</a:t>
            </a:r>
            <a:endParaRPr lang="fr-BE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D9677C1-1826-4A71-BC44-E6117CBD34C4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>
    <p:wipe/>
  </p:transition>
  <p:hf sldNum="0" hd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BE" sz="2400" b="1" dirty="0" err="1" smtClean="0">
                <a:solidFill>
                  <a:schemeClr val="accent2">
                    <a:lumMod val="75000"/>
                  </a:schemeClr>
                </a:solidFill>
                <a:latin typeface="Arial Rounded MT Bold" pitchFamily="34" charset="0"/>
                <a:ea typeface="Batang" pitchFamily="18" charset="-127"/>
              </a:rPr>
              <a:t>exerCER</a:t>
            </a:r>
            <a:r>
              <a:rPr lang="fr-BE" sz="2400" b="1" dirty="0" smtClean="0">
                <a:solidFill>
                  <a:schemeClr val="accent2">
                    <a:lumMod val="75000"/>
                  </a:schemeClr>
                </a:solidFill>
                <a:latin typeface="Arial Rounded MT Bold" pitchFamily="34" charset="0"/>
                <a:ea typeface="Batang" pitchFamily="18" charset="-127"/>
              </a:rPr>
              <a:t> une Pratique réflexive</a:t>
            </a:r>
            <a:br>
              <a:rPr lang="fr-BE" sz="2400" b="1" dirty="0" smtClean="0">
                <a:solidFill>
                  <a:schemeClr val="accent2">
                    <a:lumMod val="75000"/>
                  </a:schemeClr>
                </a:solidFill>
                <a:latin typeface="Arial Rounded MT Bold" pitchFamily="34" charset="0"/>
                <a:ea typeface="Batang" pitchFamily="18" charset="-127"/>
              </a:rPr>
            </a:br>
            <a:r>
              <a:rPr lang="fr-BE" sz="2400" b="1" dirty="0" smtClean="0">
                <a:solidFill>
                  <a:schemeClr val="accent2">
                    <a:lumMod val="75000"/>
                  </a:schemeClr>
                </a:solidFill>
                <a:latin typeface="Arial Rounded MT Bold" pitchFamily="34" charset="0"/>
                <a:ea typeface="Batang" pitchFamily="18" charset="-127"/>
              </a:rPr>
              <a:t>quotidienne à l’aide</a:t>
            </a:r>
            <a:br>
              <a:rPr lang="fr-BE" sz="2400" b="1" dirty="0" smtClean="0">
                <a:solidFill>
                  <a:schemeClr val="accent2">
                    <a:lumMod val="75000"/>
                  </a:schemeClr>
                </a:solidFill>
                <a:latin typeface="Arial Rounded MT Bold" pitchFamily="34" charset="0"/>
                <a:ea typeface="Batang" pitchFamily="18" charset="-127"/>
              </a:rPr>
            </a:br>
            <a:r>
              <a:rPr lang="fr-BE" sz="2400" b="1" dirty="0" smtClean="0">
                <a:solidFill>
                  <a:schemeClr val="accent2">
                    <a:lumMod val="75000"/>
                  </a:schemeClr>
                </a:solidFill>
                <a:latin typeface="Arial Rounded MT Bold" pitchFamily="34" charset="0"/>
                <a:ea typeface="Batang" pitchFamily="18" charset="-127"/>
              </a:rPr>
              <a:t>d’un log book </a:t>
            </a:r>
            <a:endParaRPr lang="fr-BE" sz="2400" b="1" cap="none" dirty="0">
              <a:solidFill>
                <a:schemeClr val="accent1">
                  <a:lumMod val="40000"/>
                  <a:lumOff val="60000"/>
                </a:schemeClr>
              </a:solidFill>
              <a:latin typeface="Arial Rounded MT Bold" pitchFamily="34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843808" y="6165304"/>
            <a:ext cx="6129536" cy="541784"/>
          </a:xfrm>
        </p:spPr>
        <p:txBody>
          <a:bodyPr>
            <a:normAutofit fontScale="47500" lnSpcReduction="20000"/>
          </a:bodyPr>
          <a:lstStyle/>
          <a:p>
            <a:r>
              <a:rPr lang="fr-BE" sz="2800" dirty="0" smtClean="0"/>
              <a:t>V. Vierset &amp; M. Nisolle                                  IFRES Ancrage facultaire 20 avril 2012 </a:t>
            </a:r>
          </a:p>
          <a:p>
            <a:pPr algn="ctr"/>
            <a:r>
              <a:rPr lang="fr-BE" sz="2800" dirty="0" smtClean="0"/>
              <a:t>CHU-</a:t>
            </a:r>
            <a:r>
              <a:rPr lang="fr-BE" sz="2800" dirty="0" err="1" smtClean="0"/>
              <a:t>ULg</a:t>
            </a:r>
            <a:r>
              <a:rPr lang="fr-BE" sz="2800" dirty="0" smtClean="0"/>
              <a:t>  Service de Gynécologie-Obstétrique Professeur M. Nisolle</a:t>
            </a:r>
          </a:p>
          <a:p>
            <a:endParaRPr lang="fr-BE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BE" sz="2000" b="1" dirty="0" smtClean="0">
                <a:solidFill>
                  <a:schemeClr val="accent2">
                    <a:lumMod val="75000"/>
                  </a:schemeClr>
                </a:solidFill>
                <a:latin typeface="Arial Rounded MT Bold" pitchFamily="34" charset="0"/>
                <a:ea typeface="Batang" pitchFamily="18" charset="-127"/>
              </a:rPr>
              <a:t>Exercer  une pratique réflexive quotidienne</a:t>
            </a:r>
            <a:br>
              <a:rPr lang="fr-BE" sz="2000" b="1" dirty="0" smtClean="0">
                <a:solidFill>
                  <a:schemeClr val="accent2">
                    <a:lumMod val="75000"/>
                  </a:schemeClr>
                </a:solidFill>
                <a:latin typeface="Arial Rounded MT Bold" pitchFamily="34" charset="0"/>
                <a:ea typeface="Batang" pitchFamily="18" charset="-127"/>
              </a:rPr>
            </a:br>
            <a:r>
              <a:rPr lang="fr-BE" sz="2000" b="1" dirty="0" smtClean="0">
                <a:solidFill>
                  <a:schemeClr val="accent2">
                    <a:lumMod val="75000"/>
                  </a:schemeClr>
                </a:solidFill>
                <a:latin typeface="Arial Rounded MT Bold" pitchFamily="34" charset="0"/>
                <a:ea typeface="Batang" pitchFamily="18" charset="-127"/>
              </a:rPr>
              <a:t> à l’aide d’un log book </a:t>
            </a:r>
            <a:endParaRPr lang="fr-BE" sz="2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67544" y="1628800"/>
            <a:ext cx="8153400" cy="4495800"/>
          </a:xfrm>
        </p:spPr>
        <p:txBody>
          <a:bodyPr/>
          <a:lstStyle/>
          <a:p>
            <a:pPr algn="ctr">
              <a:buNone/>
            </a:pPr>
            <a:r>
              <a:rPr lang="fr-BE" sz="2000" b="1" dirty="0" smtClean="0">
                <a:solidFill>
                  <a:schemeClr val="accent2">
                    <a:lumMod val="75000"/>
                  </a:schemeClr>
                </a:solidFill>
              </a:rPr>
              <a:t>      Evaluation de la compétence réflexive APR </a:t>
            </a:r>
          </a:p>
          <a:p>
            <a:pPr>
              <a:buNone/>
            </a:pPr>
            <a:r>
              <a:rPr lang="fr-BE" sz="2000" b="1" dirty="0" smtClean="0">
                <a:solidFill>
                  <a:schemeClr val="accent2">
                    <a:lumMod val="75000"/>
                  </a:schemeClr>
                </a:solidFill>
              </a:rPr>
              <a:t>         </a:t>
            </a:r>
          </a:p>
          <a:p>
            <a:pPr algn="ctr">
              <a:buNone/>
            </a:pPr>
            <a:endParaRPr lang="fr-BE" sz="2000" dirty="0" smtClean="0"/>
          </a:p>
          <a:p>
            <a:pPr>
              <a:buNone/>
            </a:pPr>
            <a:endParaRPr lang="fr-BE" sz="1800" b="1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grpSp>
        <p:nvGrpSpPr>
          <p:cNvPr id="16" name="Groupe 15"/>
          <p:cNvGrpSpPr/>
          <p:nvPr/>
        </p:nvGrpSpPr>
        <p:grpSpPr>
          <a:xfrm>
            <a:off x="611560" y="1916832"/>
            <a:ext cx="8820472" cy="4248471"/>
            <a:chOff x="-911480" y="7653740"/>
            <a:chExt cx="8613550" cy="4509310"/>
          </a:xfrm>
        </p:grpSpPr>
        <p:graphicFrame>
          <p:nvGraphicFramePr>
            <p:cNvPr id="5" name="Diagramme 4"/>
            <p:cNvGraphicFramePr/>
            <p:nvPr/>
          </p:nvGraphicFramePr>
          <p:xfrm>
            <a:off x="-911480" y="7653740"/>
            <a:ext cx="5291682" cy="3793462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graphicFrame>
          <p:nvGraphicFramePr>
            <p:cNvPr id="6" name="Diagramme 5"/>
            <p:cNvGraphicFramePr/>
            <p:nvPr/>
          </p:nvGraphicFramePr>
          <p:xfrm>
            <a:off x="-665860" y="7806598"/>
            <a:ext cx="8367930" cy="4356452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7" r:lo="rId8" r:qs="rId9" r:cs="rId10"/>
            </a:graphicData>
          </a:graphic>
        </p:graphicFrame>
      </p:grp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>
          <a:xfrm>
            <a:off x="827584" y="6309320"/>
            <a:ext cx="7488832" cy="365125"/>
          </a:xfrm>
        </p:spPr>
        <p:txBody>
          <a:bodyPr/>
          <a:lstStyle/>
          <a:p>
            <a:r>
              <a:rPr lang="fr-BE" sz="1100" smtClean="0">
                <a:solidFill>
                  <a:schemeClr val="accent1">
                    <a:lumMod val="50000"/>
                  </a:schemeClr>
                </a:solidFill>
              </a:rPr>
              <a:t>V. Vierset &amp; M. Nisolle                               Faculté de médecine ULg-CHU                     IFRES  Ancrage facultaire 20 avril 2012</a:t>
            </a:r>
            <a:endParaRPr lang="fr-BE" sz="1100" dirty="0">
              <a:solidFill>
                <a:schemeClr val="accent1">
                  <a:lumMod val="50000"/>
                </a:schemeClr>
              </a:solidFill>
            </a:endParaRPr>
          </a:p>
        </p:txBody>
      </p:sp>
      <p:grpSp>
        <p:nvGrpSpPr>
          <p:cNvPr id="12" name="Groupe 11"/>
          <p:cNvGrpSpPr/>
          <p:nvPr/>
        </p:nvGrpSpPr>
        <p:grpSpPr>
          <a:xfrm>
            <a:off x="6876256" y="1628800"/>
            <a:ext cx="1979712" cy="1152128"/>
            <a:chOff x="6948264" y="1412776"/>
            <a:chExt cx="1979712" cy="1152128"/>
          </a:xfrm>
        </p:grpSpPr>
        <p:sp>
          <p:nvSpPr>
            <p:cNvPr id="13" name="Ellipse 12"/>
            <p:cNvSpPr/>
            <p:nvPr/>
          </p:nvSpPr>
          <p:spPr>
            <a:xfrm>
              <a:off x="6948264" y="1412776"/>
              <a:ext cx="1979712" cy="11521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BE" sz="800" dirty="0" smtClean="0"/>
            </a:p>
            <a:p>
              <a:endParaRPr lang="fr-BE" sz="800" dirty="0" smtClean="0"/>
            </a:p>
            <a:p>
              <a:endParaRPr lang="fr-BE" sz="800" dirty="0" smtClean="0"/>
            </a:p>
            <a:p>
              <a:endParaRPr lang="fr-BE" sz="800" dirty="0" smtClean="0"/>
            </a:p>
            <a:p>
              <a:endParaRPr lang="fr-BE" sz="800" dirty="0" smtClean="0"/>
            </a:p>
            <a:p>
              <a:endParaRPr lang="fr-BE" sz="800" dirty="0" smtClean="0"/>
            </a:p>
            <a:p>
              <a:r>
                <a:rPr lang="fr-BE" sz="800" b="1" dirty="0" smtClean="0">
                  <a:solidFill>
                    <a:schemeClr val="accent2">
                      <a:lumMod val="75000"/>
                    </a:schemeClr>
                  </a:solidFill>
                </a:rPr>
                <a:t>APR</a:t>
              </a:r>
              <a:endParaRPr lang="fr-BE" sz="800" b="1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14" name="Ellipse 13"/>
            <p:cNvSpPr/>
            <p:nvPr/>
          </p:nvSpPr>
          <p:spPr>
            <a:xfrm>
              <a:off x="7236296" y="1556792"/>
              <a:ext cx="1368152" cy="864096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BE" sz="800" b="1" dirty="0" smtClean="0">
                  <a:solidFill>
                    <a:schemeClr val="accent2">
                      <a:lumMod val="50000"/>
                    </a:schemeClr>
                  </a:solidFill>
                </a:rPr>
                <a:t>Gérer une consultation clinique =</a:t>
              </a:r>
            </a:p>
            <a:p>
              <a:pPr algn="ctr"/>
              <a:r>
                <a:rPr lang="fr-BE" sz="800" b="1" dirty="0" smtClean="0">
                  <a:solidFill>
                    <a:schemeClr val="accent2">
                      <a:lumMod val="75000"/>
                    </a:schemeClr>
                  </a:solidFill>
                </a:rPr>
                <a:t>ARC*+ACC*</a:t>
              </a:r>
            </a:p>
            <a:p>
              <a:pPr algn="ctr"/>
              <a:r>
                <a:rPr lang="fr-BE" sz="800" b="1" dirty="0" smtClean="0">
                  <a:solidFill>
                    <a:schemeClr val="accent2">
                      <a:lumMod val="50000"/>
                    </a:schemeClr>
                  </a:solidFill>
                </a:rPr>
                <a:t>+Techniques et procédures</a:t>
              </a:r>
              <a:endParaRPr lang="fr-BE" sz="800" b="1" dirty="0">
                <a:solidFill>
                  <a:schemeClr val="accent2">
                    <a:lumMod val="50000"/>
                  </a:schemeClr>
                </a:solidFill>
              </a:endParaRPr>
            </a:p>
          </p:txBody>
        </p:sp>
      </p:grp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BE" sz="2000" b="1" dirty="0" smtClean="0">
                <a:solidFill>
                  <a:schemeClr val="accent2">
                    <a:lumMod val="75000"/>
                  </a:schemeClr>
                </a:solidFill>
                <a:latin typeface="Arial Rounded MT Bold" pitchFamily="34" charset="0"/>
                <a:ea typeface="Batang" pitchFamily="18" charset="-127"/>
              </a:rPr>
              <a:t>Exercer une pratique réflexive quotidienne</a:t>
            </a:r>
            <a:br>
              <a:rPr lang="fr-BE" sz="2000" b="1" dirty="0" smtClean="0">
                <a:solidFill>
                  <a:schemeClr val="accent2">
                    <a:lumMod val="75000"/>
                  </a:schemeClr>
                </a:solidFill>
                <a:latin typeface="Arial Rounded MT Bold" pitchFamily="34" charset="0"/>
                <a:ea typeface="Batang" pitchFamily="18" charset="-127"/>
              </a:rPr>
            </a:br>
            <a:r>
              <a:rPr lang="fr-BE" sz="2000" b="1" dirty="0" smtClean="0">
                <a:solidFill>
                  <a:schemeClr val="accent2">
                    <a:lumMod val="75000"/>
                  </a:schemeClr>
                </a:solidFill>
                <a:latin typeface="Arial Rounded MT Bold" pitchFamily="34" charset="0"/>
                <a:ea typeface="Batang" pitchFamily="18" charset="-127"/>
              </a:rPr>
              <a:t> à l’aide d’un log book </a:t>
            </a:r>
            <a:endParaRPr lang="fr-BE" sz="2000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8282880" cy="365125"/>
          </a:xfrm>
        </p:spPr>
        <p:txBody>
          <a:bodyPr/>
          <a:lstStyle/>
          <a:p>
            <a:r>
              <a:rPr lang="fr-BE" dirty="0" smtClean="0"/>
              <a:t>V. Vierset &amp; M. Nisolle        Faculté de médecine </a:t>
            </a:r>
            <a:r>
              <a:rPr lang="fr-BE" dirty="0" err="1" smtClean="0"/>
              <a:t>ULg</a:t>
            </a:r>
            <a:r>
              <a:rPr lang="fr-BE" dirty="0" smtClean="0"/>
              <a:t>-CHU               IFRES  Ancrage facultaire 20 avril 2012</a:t>
            </a:r>
            <a:endParaRPr lang="fr-BE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r">
              <a:buNone/>
            </a:pPr>
            <a:r>
              <a:rPr lang="fr-BE" sz="2000" b="1" dirty="0" smtClean="0">
                <a:solidFill>
                  <a:schemeClr val="accent2">
                    <a:lumMod val="75000"/>
                  </a:schemeClr>
                </a:solidFill>
              </a:rPr>
              <a:t>Quelques définitions</a:t>
            </a:r>
          </a:p>
          <a:p>
            <a:pPr>
              <a:buNone/>
            </a:pPr>
            <a:endParaRPr lang="fr-BE" sz="2000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fr-BE" sz="1600" b="1" dirty="0" smtClean="0">
                <a:solidFill>
                  <a:schemeClr val="accent1">
                    <a:lumMod val="50000"/>
                  </a:schemeClr>
                </a:solidFill>
              </a:rPr>
              <a:t>Pratique réflexive : La pratique réflexive est une compétence acquise par un acteur professionnel qui analyse ses pratiques -individuellement ou collectivement- avec le souci de les questionner en vue de leur validation ou de leur amélioration tout en (</a:t>
            </a:r>
            <a:r>
              <a:rPr lang="fr-BE" sz="1600" b="1" dirty="0" err="1" smtClean="0">
                <a:solidFill>
                  <a:schemeClr val="accent1">
                    <a:lumMod val="50000"/>
                  </a:schemeClr>
                </a:solidFill>
              </a:rPr>
              <a:t>re</a:t>
            </a:r>
            <a:r>
              <a:rPr lang="fr-BE" sz="1600" b="1" dirty="0" smtClean="0">
                <a:solidFill>
                  <a:schemeClr val="accent1">
                    <a:lumMod val="50000"/>
                  </a:schemeClr>
                </a:solidFill>
              </a:rPr>
              <a:t>)définissant son cadre professionnel identitaire;  </a:t>
            </a:r>
            <a:endParaRPr lang="fr-BE" sz="9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fr-BE" sz="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fr-BE" sz="1600" b="1" dirty="0" smtClean="0">
                <a:solidFill>
                  <a:schemeClr val="accent1">
                    <a:lumMod val="50000"/>
                  </a:schemeClr>
                </a:solidFill>
              </a:rPr>
              <a:t>Log book : Journal de bord collectant les traces d’apprentissages telles que les observations, les analyses et les apports réflexifs concernant des situations médicales vécues choisies par le médecin-stagiaire. </a:t>
            </a:r>
          </a:p>
          <a:p>
            <a:endParaRPr lang="fr-BE" sz="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fr-BE" sz="1600" b="1" dirty="0" smtClean="0">
                <a:solidFill>
                  <a:schemeClr val="accent1">
                    <a:lumMod val="50000"/>
                  </a:schemeClr>
                </a:solidFill>
              </a:rPr>
              <a:t>Portfolio : Ensemble de traces et preuves d’apprentissage organisé par l’étudiant et validé par un tuteur-superviseur.</a:t>
            </a:r>
          </a:p>
          <a:p>
            <a:endParaRPr lang="fr-BE" sz="16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r">
              <a:buNone/>
            </a:pPr>
            <a:r>
              <a:rPr lang="fr-BE" sz="1000" dirty="0" smtClean="0">
                <a:solidFill>
                  <a:schemeClr val="accent1">
                    <a:lumMod val="50000"/>
                  </a:schemeClr>
                </a:solidFill>
              </a:rPr>
              <a:t>Définitions construites  et validées par les participants de la formation en ingénierie de la santé DFOS</a:t>
            </a:r>
            <a:endParaRPr lang="fr-BE" sz="10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BE" sz="2000" b="1" dirty="0" smtClean="0">
                <a:solidFill>
                  <a:schemeClr val="accent2">
                    <a:lumMod val="75000"/>
                  </a:schemeClr>
                </a:solidFill>
                <a:latin typeface="Arial Rounded MT Bold" pitchFamily="34" charset="0"/>
                <a:ea typeface="Batang" pitchFamily="18" charset="-127"/>
              </a:rPr>
              <a:t>Exercer  une pratique réflexive quotidienne</a:t>
            </a:r>
            <a:br>
              <a:rPr lang="fr-BE" sz="2000" b="1" dirty="0" smtClean="0">
                <a:solidFill>
                  <a:schemeClr val="accent2">
                    <a:lumMod val="75000"/>
                  </a:schemeClr>
                </a:solidFill>
                <a:latin typeface="Arial Rounded MT Bold" pitchFamily="34" charset="0"/>
                <a:ea typeface="Batang" pitchFamily="18" charset="-127"/>
              </a:rPr>
            </a:br>
            <a:r>
              <a:rPr lang="fr-BE" sz="2000" b="1" dirty="0" smtClean="0">
                <a:solidFill>
                  <a:schemeClr val="accent2">
                    <a:lumMod val="75000"/>
                  </a:schemeClr>
                </a:solidFill>
                <a:latin typeface="Arial Rounded MT Bold" pitchFamily="34" charset="0"/>
                <a:ea typeface="Batang" pitchFamily="18" charset="-127"/>
              </a:rPr>
              <a:t> à l’aide d’un log book </a:t>
            </a:r>
            <a:endParaRPr lang="fr-BE" sz="20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971600" y="6237312"/>
            <a:ext cx="7632848" cy="365125"/>
          </a:xfrm>
        </p:spPr>
        <p:txBody>
          <a:bodyPr/>
          <a:lstStyle/>
          <a:p>
            <a:r>
              <a:rPr lang="fr-BE" sz="1100" dirty="0" smtClean="0">
                <a:solidFill>
                  <a:schemeClr val="accent1">
                    <a:lumMod val="50000"/>
                  </a:schemeClr>
                </a:solidFill>
              </a:rPr>
              <a:t>V. Vierset &amp; M. Nisolle                               Faculté de médecine </a:t>
            </a:r>
            <a:r>
              <a:rPr lang="fr-BE" sz="1100" dirty="0" err="1" smtClean="0">
                <a:solidFill>
                  <a:schemeClr val="accent1">
                    <a:lumMod val="50000"/>
                  </a:schemeClr>
                </a:solidFill>
              </a:rPr>
              <a:t>ULg</a:t>
            </a:r>
            <a:r>
              <a:rPr lang="fr-BE" sz="1100" dirty="0" smtClean="0">
                <a:solidFill>
                  <a:schemeClr val="accent1">
                    <a:lumMod val="50000"/>
                  </a:schemeClr>
                </a:solidFill>
              </a:rPr>
              <a:t>-CHU                     IFRES  Ancrage facultaire 20 avril 2012</a:t>
            </a:r>
            <a:endParaRPr lang="fr-BE" sz="11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1"/>
          </p:nvPr>
        </p:nvSpPr>
        <p:spPr>
          <a:xfrm>
            <a:off x="539552" y="1844824"/>
            <a:ext cx="8153400" cy="4495800"/>
          </a:xfrm>
        </p:spPr>
        <p:txBody>
          <a:bodyPr>
            <a:normAutofit/>
          </a:bodyPr>
          <a:lstStyle/>
          <a:p>
            <a:pPr>
              <a:buNone/>
            </a:pPr>
            <a:endParaRPr lang="fr-BE" sz="1800" dirty="0" smtClean="0">
              <a:latin typeface="+mj-lt"/>
            </a:endParaRPr>
          </a:p>
          <a:p>
            <a:pPr algn="r">
              <a:buNone/>
            </a:pPr>
            <a:r>
              <a:rPr lang="fr-BE" sz="1800" dirty="0" smtClean="0">
                <a:latin typeface="+mj-lt"/>
              </a:rPr>
              <a:t> </a:t>
            </a:r>
            <a:r>
              <a:rPr lang="fr-FR" sz="1800" b="1" dirty="0" smtClean="0">
                <a:solidFill>
                  <a:schemeClr val="accent2">
                    <a:lumMod val="75000"/>
                  </a:schemeClr>
                </a:solidFill>
              </a:rPr>
              <a:t>Un moment de lecture </a:t>
            </a:r>
          </a:p>
          <a:p>
            <a:pPr>
              <a:buNone/>
            </a:pPr>
            <a:endParaRPr lang="fr-FR" sz="18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spcBef>
                <a:spcPts val="0"/>
              </a:spcBef>
              <a:buFont typeface="Wingdings" pitchFamily="2" charset="2"/>
              <a:buChar char="q"/>
            </a:pPr>
            <a:r>
              <a:rPr lang="fr-BE" sz="1800" b="1" i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« L’expérience ce n’est pas ce qui arrive à l’individu, c’est ce que l’individu fait de ce qui lui arrive » Huxley (1932)</a:t>
            </a:r>
          </a:p>
          <a:p>
            <a:pPr>
              <a:spcBef>
                <a:spcPts val="0"/>
              </a:spcBef>
              <a:buFont typeface="Wingdings" pitchFamily="2" charset="2"/>
              <a:buChar char="q"/>
            </a:pPr>
            <a:endParaRPr lang="fr-BE" sz="1800" b="1" i="1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>
              <a:spcBef>
                <a:spcPts val="0"/>
              </a:spcBef>
              <a:buFont typeface="Wingdings" pitchFamily="2" charset="2"/>
              <a:buChar char="q"/>
            </a:pPr>
            <a:r>
              <a:rPr lang="fr-FR" sz="1800" b="1" i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« L’objectif de l’auto-évaluation est d’enrichir le système interne de pilotage de l’étudiant pour augmenter l’efficience de son </a:t>
            </a:r>
            <a:r>
              <a:rPr lang="fr-FR" sz="1800" b="1" i="1" dirty="0" err="1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auto-régulation</a:t>
            </a:r>
            <a:r>
              <a:rPr lang="fr-FR" sz="1800" b="1" i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(…)» Hadji (1999)</a:t>
            </a:r>
          </a:p>
          <a:p>
            <a:pPr>
              <a:spcBef>
                <a:spcPts val="0"/>
              </a:spcBef>
              <a:buFont typeface="Wingdings" pitchFamily="2" charset="2"/>
              <a:buChar char="q"/>
            </a:pPr>
            <a:endParaRPr lang="fr-FR" sz="1800" b="1" i="1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>
              <a:spcBef>
                <a:spcPts val="0"/>
              </a:spcBef>
              <a:buFont typeface="Wingdings" pitchFamily="2" charset="2"/>
              <a:buChar char="q"/>
            </a:pPr>
            <a:r>
              <a:rPr lang="fr-BE" sz="1800" b="1" i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« Affirmer son identité professionnelle tout en affirmant son lien à une communauté de pratique.» </a:t>
            </a:r>
            <a:r>
              <a:rPr lang="fr-BE" sz="1800" b="1" i="1" dirty="0" err="1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Lafortune</a:t>
            </a:r>
            <a:r>
              <a:rPr lang="fr-BE" sz="1800" b="1" i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 (2004)</a:t>
            </a:r>
          </a:p>
          <a:p>
            <a:pPr>
              <a:buFont typeface="Wingdings" pitchFamily="2" charset="2"/>
              <a:buChar char="q"/>
            </a:pPr>
            <a:endParaRPr lang="fr-BE" sz="1900" i="1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>
              <a:buNone/>
            </a:pPr>
            <a:r>
              <a:rPr lang="fr-BE" sz="1900" i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 </a:t>
            </a:r>
          </a:p>
          <a:p>
            <a:pPr>
              <a:buNone/>
            </a:pPr>
            <a:endParaRPr lang="fr-BE" sz="1600" b="1" i="1" dirty="0" smtClean="0">
              <a:solidFill>
                <a:schemeClr val="accent1">
                  <a:lumMod val="50000"/>
                </a:schemeClr>
              </a:solidFill>
              <a:latin typeface="Arial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BE" sz="2000" b="1" dirty="0" smtClean="0">
                <a:solidFill>
                  <a:schemeClr val="accent2">
                    <a:lumMod val="75000"/>
                  </a:schemeClr>
                </a:solidFill>
                <a:latin typeface="Arial Rounded MT Bold" pitchFamily="34" charset="0"/>
                <a:ea typeface="Batang" pitchFamily="18" charset="-127"/>
              </a:rPr>
              <a:t>Exercer une pratique réflexive quotidienne</a:t>
            </a:r>
            <a:br>
              <a:rPr lang="fr-BE" sz="2000" b="1" dirty="0" smtClean="0">
                <a:solidFill>
                  <a:schemeClr val="accent2">
                    <a:lumMod val="75000"/>
                  </a:schemeClr>
                </a:solidFill>
                <a:latin typeface="Arial Rounded MT Bold" pitchFamily="34" charset="0"/>
                <a:ea typeface="Batang" pitchFamily="18" charset="-127"/>
              </a:rPr>
            </a:br>
            <a:r>
              <a:rPr lang="fr-BE" sz="2000" b="1" dirty="0" smtClean="0">
                <a:solidFill>
                  <a:schemeClr val="accent2">
                    <a:lumMod val="75000"/>
                  </a:schemeClr>
                </a:solidFill>
                <a:latin typeface="Arial Rounded MT Bold" pitchFamily="34" charset="0"/>
                <a:ea typeface="Batang" pitchFamily="18" charset="-127"/>
              </a:rPr>
              <a:t> à l’aide d’un log book </a:t>
            </a:r>
            <a:endParaRPr lang="fr-BE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63711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fr-BE" sz="1800" b="1" dirty="0" smtClean="0">
                <a:solidFill>
                  <a:schemeClr val="accent2">
                    <a:lumMod val="75000"/>
                  </a:schemeClr>
                </a:solidFill>
              </a:rPr>
              <a:t>  </a:t>
            </a:r>
            <a:r>
              <a:rPr lang="fr-BE" sz="1800" b="1" dirty="0" smtClean="0">
                <a:solidFill>
                  <a:schemeClr val="accent1">
                    <a:lumMod val="50000"/>
                  </a:schemeClr>
                </a:solidFill>
              </a:rPr>
              <a:t>Cours théoriques + Travaux pratiques en médecine de base + PBL</a:t>
            </a:r>
          </a:p>
          <a:p>
            <a:endParaRPr lang="fr-BE" sz="1800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fr-BE" sz="1800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fr-BE" sz="1800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fr-BE" sz="1800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fr-BE" sz="18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endParaRPr lang="fr-BE" sz="18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endParaRPr lang="fr-BE" sz="18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endParaRPr lang="fr-BE" sz="18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r>
              <a:rPr lang="fr-BE" sz="1800" b="1" dirty="0" smtClean="0">
                <a:solidFill>
                  <a:schemeClr val="accent2">
                    <a:lumMod val="75000"/>
                  </a:schemeClr>
                </a:solidFill>
              </a:rPr>
              <a:t>                         Formation clinique G-O des médecins-stagiaires</a:t>
            </a:r>
          </a:p>
          <a:p>
            <a:pPr>
              <a:buNone/>
            </a:pPr>
            <a:endParaRPr lang="fr-BE" sz="18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endParaRPr lang="fr-BE" sz="18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endParaRPr lang="fr-BE" sz="18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>
              <a:buNone/>
            </a:pPr>
            <a:endParaRPr lang="fr-BE" sz="10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>
              <a:buNone/>
            </a:pPr>
            <a:endParaRPr lang="fr-BE" sz="1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Flèche droite 3"/>
          <p:cNvSpPr/>
          <p:nvPr/>
        </p:nvSpPr>
        <p:spPr>
          <a:xfrm>
            <a:off x="2051720" y="3356992"/>
            <a:ext cx="1152128" cy="936104"/>
          </a:xfrm>
          <a:prstGeom prst="rightArrow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600" dirty="0" smtClean="0">
                <a:solidFill>
                  <a:schemeClr val="accent2">
                    <a:lumMod val="75000"/>
                  </a:schemeClr>
                </a:solidFill>
              </a:rPr>
              <a:t>1°master</a:t>
            </a:r>
            <a:endParaRPr lang="fr-BE" sz="1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Flèche droite 4"/>
          <p:cNvSpPr/>
          <p:nvPr/>
        </p:nvSpPr>
        <p:spPr>
          <a:xfrm>
            <a:off x="3347864" y="3356992"/>
            <a:ext cx="1152128" cy="936104"/>
          </a:xfrm>
          <a:prstGeom prst="rightArrow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600" dirty="0" smtClean="0">
                <a:solidFill>
                  <a:schemeClr val="accent2">
                    <a:lumMod val="75000"/>
                  </a:schemeClr>
                </a:solidFill>
              </a:rPr>
              <a:t>2°master</a:t>
            </a:r>
            <a:endParaRPr lang="fr-BE" sz="1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Flèche droite 5"/>
          <p:cNvSpPr/>
          <p:nvPr/>
        </p:nvSpPr>
        <p:spPr>
          <a:xfrm>
            <a:off x="4572000" y="3356992"/>
            <a:ext cx="1224136" cy="936104"/>
          </a:xfrm>
          <a:prstGeom prst="rightArrow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600" dirty="0" smtClean="0">
                <a:solidFill>
                  <a:schemeClr val="accent2">
                    <a:lumMod val="75000"/>
                  </a:schemeClr>
                </a:solidFill>
              </a:rPr>
              <a:t>3°master</a:t>
            </a:r>
            <a:endParaRPr lang="fr-BE" sz="1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Flèche droite 7"/>
          <p:cNvSpPr/>
          <p:nvPr/>
        </p:nvSpPr>
        <p:spPr>
          <a:xfrm>
            <a:off x="5940152" y="3356992"/>
            <a:ext cx="1224136" cy="1008112"/>
          </a:xfrm>
          <a:prstGeom prst="rightArrow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600" dirty="0" smtClean="0">
                <a:solidFill>
                  <a:schemeClr val="accent2">
                    <a:lumMod val="75000"/>
                  </a:schemeClr>
                </a:solidFill>
              </a:rPr>
              <a:t>4°master</a:t>
            </a:r>
            <a:endParaRPr lang="fr-BE" sz="1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55576" y="3573016"/>
            <a:ext cx="1202432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BAC</a:t>
            </a:r>
          </a:p>
          <a:p>
            <a:pPr algn="ctr"/>
            <a:r>
              <a:rPr lang="fr-BE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1-2-3</a:t>
            </a:r>
            <a:endParaRPr lang="fr-BE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308304" y="3501008"/>
            <a:ext cx="1440160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400" dirty="0" smtClean="0">
                <a:solidFill>
                  <a:schemeClr val="bg2"/>
                </a:solidFill>
              </a:rPr>
              <a:t>Masters complémentaires</a:t>
            </a:r>
          </a:p>
          <a:p>
            <a:pPr algn="ctr"/>
            <a:r>
              <a:rPr lang="fr-BE" sz="1400" dirty="0" smtClean="0">
                <a:solidFill>
                  <a:schemeClr val="bg2"/>
                </a:solidFill>
              </a:rPr>
              <a:t>1-2-3-4-5</a:t>
            </a:r>
            <a:endParaRPr lang="fr-BE" sz="1400" dirty="0">
              <a:solidFill>
                <a:schemeClr val="bg2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827584" y="2204864"/>
            <a:ext cx="1080120" cy="900680"/>
          </a:xfrm>
          <a:prstGeom prst="wedgeRectCallout">
            <a:avLst>
              <a:gd name="adj1" fmla="val -23243"/>
              <a:gd name="adj2" fmla="val 10026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dirty="0" smtClean="0"/>
              <a:t>APP</a:t>
            </a:r>
            <a:endParaRPr lang="fr-BE" dirty="0"/>
          </a:p>
        </p:txBody>
      </p:sp>
      <p:sp>
        <p:nvSpPr>
          <p:cNvPr id="16" name="Rectangle 15"/>
          <p:cNvSpPr/>
          <p:nvPr/>
        </p:nvSpPr>
        <p:spPr>
          <a:xfrm>
            <a:off x="2123728" y="2204864"/>
            <a:ext cx="914400" cy="936104"/>
          </a:xfrm>
          <a:prstGeom prst="wedgeRectCallout">
            <a:avLst>
              <a:gd name="adj1" fmla="val -16014"/>
              <a:gd name="adj2" fmla="val 9203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dirty="0" smtClean="0"/>
          </a:p>
          <a:p>
            <a:pPr algn="ctr"/>
            <a:r>
              <a:rPr lang="fr-BE" dirty="0" smtClean="0"/>
              <a:t>ARC</a:t>
            </a:r>
          </a:p>
          <a:p>
            <a:pPr algn="ctr"/>
            <a:endParaRPr lang="fr-BE" dirty="0"/>
          </a:p>
        </p:txBody>
      </p:sp>
      <p:sp>
        <p:nvSpPr>
          <p:cNvPr id="18" name="Rectangle 17"/>
          <p:cNvSpPr/>
          <p:nvPr/>
        </p:nvSpPr>
        <p:spPr>
          <a:xfrm>
            <a:off x="3419872" y="2204864"/>
            <a:ext cx="914400" cy="936104"/>
          </a:xfrm>
          <a:prstGeom prst="wedgeRectCallout">
            <a:avLst>
              <a:gd name="adj1" fmla="val -18423"/>
              <a:gd name="adj2" fmla="val 9363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dirty="0" smtClean="0"/>
              <a:t>ARC</a:t>
            </a:r>
            <a:endParaRPr lang="fr-BE" dirty="0"/>
          </a:p>
        </p:txBody>
      </p:sp>
      <p:sp>
        <p:nvSpPr>
          <p:cNvPr id="19" name="Rectangle 18"/>
          <p:cNvSpPr/>
          <p:nvPr/>
        </p:nvSpPr>
        <p:spPr>
          <a:xfrm>
            <a:off x="4716016" y="2204864"/>
            <a:ext cx="914400" cy="936104"/>
          </a:xfrm>
          <a:prstGeom prst="wedgeRectCallout">
            <a:avLst>
              <a:gd name="adj1" fmla="val -18423"/>
              <a:gd name="adj2" fmla="val 9334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dirty="0" smtClean="0"/>
          </a:p>
          <a:p>
            <a:pPr algn="ctr"/>
            <a:r>
              <a:rPr lang="fr-BE" dirty="0" smtClean="0">
                <a:solidFill>
                  <a:schemeClr val="bg1"/>
                </a:solidFill>
              </a:rPr>
              <a:t>ARC</a:t>
            </a:r>
          </a:p>
          <a:p>
            <a:pPr algn="ctr"/>
            <a:endParaRPr lang="fr-BE" dirty="0"/>
          </a:p>
        </p:txBody>
      </p:sp>
      <p:sp>
        <p:nvSpPr>
          <p:cNvPr id="20" name="Rectangle 19"/>
          <p:cNvSpPr/>
          <p:nvPr/>
        </p:nvSpPr>
        <p:spPr>
          <a:xfrm>
            <a:off x="6156176" y="2204864"/>
            <a:ext cx="914400" cy="936104"/>
          </a:xfrm>
          <a:prstGeom prst="wedgeRectCallout">
            <a:avLst>
              <a:gd name="adj1" fmla="val -22037"/>
              <a:gd name="adj2" fmla="val 10102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dirty="0" err="1" smtClean="0"/>
              <a:t>ARPc</a:t>
            </a:r>
            <a:endParaRPr lang="fr-BE" dirty="0"/>
          </a:p>
        </p:txBody>
      </p:sp>
      <p:cxnSp>
        <p:nvCxnSpPr>
          <p:cNvPr id="24" name="Connecteur droit 23"/>
          <p:cNvCxnSpPr/>
          <p:nvPr/>
        </p:nvCxnSpPr>
        <p:spPr>
          <a:xfrm>
            <a:off x="7236296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>
          <a:xfrm>
            <a:off x="827584" y="6165304"/>
            <a:ext cx="7776864" cy="365125"/>
          </a:xfrm>
        </p:spPr>
        <p:txBody>
          <a:bodyPr/>
          <a:lstStyle/>
          <a:p>
            <a:r>
              <a:rPr lang="fr-BE" sz="1100" dirty="0" smtClean="0">
                <a:solidFill>
                  <a:schemeClr val="accent1">
                    <a:lumMod val="50000"/>
                  </a:schemeClr>
                </a:solidFill>
              </a:rPr>
              <a:t>V. Vierset &amp; M. Nisolle                               Faculté de médecine </a:t>
            </a:r>
            <a:r>
              <a:rPr lang="fr-BE" sz="1100" dirty="0" err="1" smtClean="0">
                <a:solidFill>
                  <a:schemeClr val="accent1">
                    <a:lumMod val="50000"/>
                  </a:schemeClr>
                </a:solidFill>
              </a:rPr>
              <a:t>ULg</a:t>
            </a:r>
            <a:r>
              <a:rPr lang="fr-BE" sz="1100" dirty="0" smtClean="0">
                <a:solidFill>
                  <a:schemeClr val="accent1">
                    <a:lumMod val="50000"/>
                  </a:schemeClr>
                </a:solidFill>
              </a:rPr>
              <a:t>-CHU                     IFRES  Ancrage facultaire 20 avril 2012</a:t>
            </a:r>
            <a:endParaRPr lang="fr-BE" sz="11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BE" sz="2000" b="1" dirty="0" smtClean="0">
                <a:solidFill>
                  <a:schemeClr val="accent2">
                    <a:lumMod val="75000"/>
                  </a:schemeClr>
                </a:solidFill>
                <a:latin typeface="Arial Rounded MT Bold" pitchFamily="34" charset="0"/>
                <a:ea typeface="Batang" pitchFamily="18" charset="-127"/>
              </a:rPr>
              <a:t>Exercer une pratique réflexive quotidienne</a:t>
            </a:r>
            <a:br>
              <a:rPr lang="fr-BE" sz="2000" b="1" dirty="0" smtClean="0">
                <a:solidFill>
                  <a:schemeClr val="accent2">
                    <a:lumMod val="75000"/>
                  </a:schemeClr>
                </a:solidFill>
                <a:latin typeface="Arial Rounded MT Bold" pitchFamily="34" charset="0"/>
                <a:ea typeface="Batang" pitchFamily="18" charset="-127"/>
              </a:rPr>
            </a:br>
            <a:r>
              <a:rPr lang="fr-BE" sz="2000" b="1" dirty="0" smtClean="0">
                <a:solidFill>
                  <a:schemeClr val="accent2">
                    <a:lumMod val="75000"/>
                  </a:schemeClr>
                </a:solidFill>
                <a:latin typeface="Arial Rounded MT Bold" pitchFamily="34" charset="0"/>
                <a:ea typeface="Batang" pitchFamily="18" charset="-127"/>
              </a:rPr>
              <a:t> à l’aide d’un log book </a:t>
            </a:r>
            <a:endParaRPr lang="fr-BE" sz="2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1115616" y="1600200"/>
            <a:ext cx="7272808" cy="4495800"/>
          </a:xfrm>
        </p:spPr>
        <p:txBody>
          <a:bodyPr>
            <a:normAutofit/>
          </a:bodyPr>
          <a:lstStyle/>
          <a:p>
            <a:pPr>
              <a:buNone/>
            </a:pPr>
            <a:endParaRPr lang="fr-BE" sz="18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r>
              <a:rPr lang="fr-BE" sz="1600" b="1" dirty="0" smtClean="0">
                <a:solidFill>
                  <a:schemeClr val="accent2">
                    <a:lumMod val="75000"/>
                  </a:schemeClr>
                </a:solidFill>
              </a:rPr>
              <a:t>Plusieurs constats vis-à-vis des médecins-stagiaires :</a:t>
            </a:r>
          </a:p>
          <a:p>
            <a:r>
              <a:rPr lang="fr-BE" sz="1600" b="1" dirty="0" smtClean="0">
                <a:solidFill>
                  <a:schemeClr val="accent1">
                    <a:lumMod val="50000"/>
                  </a:schemeClr>
                </a:solidFill>
              </a:rPr>
              <a:t>faible transfert des notions communiquées au cours théorique lors de la pratique clinique;</a:t>
            </a:r>
          </a:p>
          <a:p>
            <a:r>
              <a:rPr lang="fr-BE" sz="1600" b="1" dirty="0" smtClean="0">
                <a:solidFill>
                  <a:schemeClr val="accent1">
                    <a:lumMod val="50000"/>
                  </a:schemeClr>
                </a:solidFill>
              </a:rPr>
              <a:t>faible réflexivité  avec recherche de reproduction d’attitudes et de raisonnement employés par le médecin observé (cf. « </a:t>
            </a:r>
            <a:r>
              <a:rPr lang="fr-BE" sz="1600" b="1" i="1" dirty="0" smtClean="0">
                <a:solidFill>
                  <a:schemeClr val="accent1">
                    <a:lumMod val="50000"/>
                  </a:schemeClr>
                </a:solidFill>
              </a:rPr>
              <a:t>modèle de rôle</a:t>
            </a:r>
            <a:r>
              <a:rPr lang="fr-BE" sz="1600" b="1" dirty="0" smtClean="0">
                <a:solidFill>
                  <a:schemeClr val="accent1">
                    <a:lumMod val="50000"/>
                  </a:schemeClr>
                </a:solidFill>
              </a:rPr>
              <a:t> »), non accompagné de positionnement ou de réflexion individuelle / en groupe;</a:t>
            </a:r>
          </a:p>
          <a:p>
            <a:r>
              <a:rPr lang="fr-BE" sz="1600" b="1" dirty="0" smtClean="0">
                <a:solidFill>
                  <a:schemeClr val="accent1">
                    <a:lumMod val="50000"/>
                  </a:schemeClr>
                </a:solidFill>
              </a:rPr>
              <a:t>manque de reconnaissance de soi dans la future profession;</a:t>
            </a:r>
          </a:p>
          <a:p>
            <a:r>
              <a:rPr lang="fr-BE" sz="1600" b="1" dirty="0" smtClean="0">
                <a:solidFill>
                  <a:schemeClr val="accent1">
                    <a:lumMod val="50000"/>
                  </a:schemeClr>
                </a:solidFill>
              </a:rPr>
              <a:t>manque  du sentiment d’appartenance à une communauté de pratique.</a:t>
            </a:r>
          </a:p>
          <a:p>
            <a:pPr>
              <a:buNone/>
            </a:pPr>
            <a:r>
              <a:rPr lang="fr-BE" sz="1600" b="1" dirty="0" smtClean="0">
                <a:solidFill>
                  <a:schemeClr val="accent2">
                    <a:lumMod val="75000"/>
                  </a:schemeClr>
                </a:solidFill>
              </a:rPr>
              <a:t>Problématique: </a:t>
            </a:r>
          </a:p>
          <a:p>
            <a:pPr>
              <a:buNone/>
            </a:pPr>
            <a:r>
              <a:rPr lang="fr-BE" sz="1600" b="1" dirty="0" smtClean="0">
                <a:solidFill>
                  <a:schemeClr val="accent1">
                    <a:lumMod val="50000"/>
                  </a:schemeClr>
                </a:solidFill>
              </a:rPr>
              <a:t>      Comment développer précocement l’émergence de la compétence : « </a:t>
            </a:r>
            <a:r>
              <a:rPr lang="fr-BE" sz="1600" b="1" i="1" dirty="0" smtClean="0">
                <a:solidFill>
                  <a:schemeClr val="accent1">
                    <a:lumMod val="50000"/>
                  </a:schemeClr>
                </a:solidFill>
              </a:rPr>
              <a:t> Exercer une pratique réflexive (seul ou en groupe) pour se construire un devenir professionnel autonome et responsable </a:t>
            </a:r>
            <a:r>
              <a:rPr lang="fr-BE" sz="1600" b="1" dirty="0" smtClean="0">
                <a:solidFill>
                  <a:schemeClr val="accent1">
                    <a:lumMod val="50000"/>
                  </a:schemeClr>
                </a:solidFill>
              </a:rPr>
              <a:t>» .</a:t>
            </a:r>
          </a:p>
          <a:p>
            <a:endParaRPr lang="fr-BE" sz="1700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fr-BE" sz="1700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endParaRPr lang="fr-BE" sz="1600" b="1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755576" y="6237312"/>
            <a:ext cx="7488832" cy="365125"/>
          </a:xfrm>
        </p:spPr>
        <p:txBody>
          <a:bodyPr/>
          <a:lstStyle/>
          <a:p>
            <a:r>
              <a:rPr lang="fr-BE" sz="1100" smtClean="0">
                <a:solidFill>
                  <a:schemeClr val="accent1">
                    <a:lumMod val="50000"/>
                  </a:schemeClr>
                </a:solidFill>
              </a:rPr>
              <a:t>V. Vierset &amp; M. Nisolle                               Faculté de médecine ULg-CHU                     IFRES  Ancrage facultaire 20 avril 2012</a:t>
            </a:r>
            <a:endParaRPr lang="fr-BE" sz="11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llipse 4"/>
          <p:cNvSpPr/>
          <p:nvPr/>
        </p:nvSpPr>
        <p:spPr>
          <a:xfrm>
            <a:off x="827584" y="1988840"/>
            <a:ext cx="7488832" cy="40324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BE" sz="2000" b="1" dirty="0" smtClean="0">
                <a:solidFill>
                  <a:schemeClr val="accent2">
                    <a:lumMod val="75000"/>
                  </a:schemeClr>
                </a:solidFill>
                <a:latin typeface="Arial Rounded MT Bold" pitchFamily="34" charset="0"/>
                <a:ea typeface="Batang" pitchFamily="18" charset="-127"/>
              </a:rPr>
              <a:t>Exercer une pratique réflexive quotidienne</a:t>
            </a:r>
            <a:br>
              <a:rPr lang="fr-BE" sz="2000" b="1" dirty="0" smtClean="0">
                <a:solidFill>
                  <a:schemeClr val="accent2">
                    <a:lumMod val="75000"/>
                  </a:schemeClr>
                </a:solidFill>
                <a:latin typeface="Arial Rounded MT Bold" pitchFamily="34" charset="0"/>
                <a:ea typeface="Batang" pitchFamily="18" charset="-127"/>
              </a:rPr>
            </a:br>
            <a:r>
              <a:rPr lang="fr-BE" sz="2000" b="1" dirty="0" smtClean="0">
                <a:solidFill>
                  <a:schemeClr val="accent2">
                    <a:lumMod val="75000"/>
                  </a:schemeClr>
                </a:solidFill>
                <a:latin typeface="Arial Rounded MT Bold" pitchFamily="34" charset="0"/>
                <a:ea typeface="Batang" pitchFamily="18" charset="-127"/>
              </a:rPr>
              <a:t> à l’aide d’un log book </a:t>
            </a:r>
            <a:endParaRPr lang="fr-BE" sz="2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637112"/>
          </a:xfrm>
          <a:ln>
            <a:noFill/>
          </a:ln>
        </p:spPr>
        <p:txBody>
          <a:bodyPr>
            <a:normAutofit fontScale="25000" lnSpcReduction="20000"/>
          </a:bodyPr>
          <a:lstStyle/>
          <a:p>
            <a:pPr marL="28800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fr-BE" dirty="0" smtClean="0">
                <a:solidFill>
                  <a:schemeClr val="accent1">
                    <a:lumMod val="50000"/>
                  </a:schemeClr>
                </a:solidFill>
              </a:rPr>
              <a:t>Référentiel de compétences pour spécialistes en gynécologie-obstétrique (G-O)</a:t>
            </a:r>
          </a:p>
          <a:p>
            <a:pPr marL="28800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fr-BE" b="1" dirty="0" smtClean="0">
                <a:solidFill>
                  <a:schemeClr val="accent2">
                    <a:lumMod val="75000"/>
                  </a:schemeClr>
                </a:solidFill>
              </a:rPr>
              <a:t>Référentiel de compétences-formation-acquis d’apprentissage au terme des sept années d’études de médecine de base</a:t>
            </a:r>
          </a:p>
          <a:p>
            <a:pPr>
              <a:buNone/>
            </a:pPr>
            <a:endParaRPr lang="fr-BE" dirty="0" smtClean="0"/>
          </a:p>
          <a:p>
            <a:pPr marL="108000" indent="0">
              <a:lnSpc>
                <a:spcPct val="110000"/>
              </a:lnSpc>
              <a:spcBef>
                <a:spcPts val="0"/>
              </a:spcBef>
              <a:buNone/>
            </a:pPr>
            <a:endParaRPr lang="fr-BE" sz="4400" b="1" dirty="0" smtClean="0">
              <a:solidFill>
                <a:srgbClr val="00B0F0"/>
              </a:solidFill>
            </a:endParaRPr>
          </a:p>
          <a:p>
            <a:pPr marL="108000" indent="0">
              <a:lnSpc>
                <a:spcPct val="110000"/>
              </a:lnSpc>
              <a:spcBef>
                <a:spcPts val="0"/>
              </a:spcBef>
              <a:buNone/>
            </a:pPr>
            <a:endParaRPr lang="fr-BE" sz="4400" b="1" dirty="0" smtClean="0">
              <a:solidFill>
                <a:srgbClr val="00B0F0"/>
              </a:solidFill>
            </a:endParaRPr>
          </a:p>
          <a:p>
            <a:pPr marL="108000" indent="0">
              <a:lnSpc>
                <a:spcPct val="110000"/>
              </a:lnSpc>
              <a:spcBef>
                <a:spcPts val="0"/>
              </a:spcBef>
              <a:buNone/>
            </a:pPr>
            <a:endParaRPr lang="fr-BE" sz="4400" b="1" dirty="0" smtClean="0">
              <a:solidFill>
                <a:srgbClr val="00B0F0"/>
              </a:solidFill>
            </a:endParaRPr>
          </a:p>
          <a:p>
            <a:pPr marL="108000" indent="0">
              <a:lnSpc>
                <a:spcPct val="110000"/>
              </a:lnSpc>
              <a:spcBef>
                <a:spcPts val="0"/>
              </a:spcBef>
              <a:buNone/>
            </a:pPr>
            <a:endParaRPr lang="fr-BE" sz="4400" b="1" dirty="0" smtClean="0">
              <a:solidFill>
                <a:srgbClr val="00B0F0"/>
              </a:solidFill>
            </a:endParaRPr>
          </a:p>
          <a:p>
            <a:pPr marL="108000" indent="0">
              <a:lnSpc>
                <a:spcPct val="110000"/>
              </a:lnSpc>
              <a:spcBef>
                <a:spcPts val="0"/>
              </a:spcBef>
              <a:buNone/>
            </a:pPr>
            <a:endParaRPr lang="fr-BE" sz="4400" b="1" dirty="0" smtClean="0">
              <a:solidFill>
                <a:srgbClr val="00B0F0"/>
              </a:solidFill>
            </a:endParaRPr>
          </a:p>
          <a:p>
            <a:pPr marL="108000" indent="0">
              <a:lnSpc>
                <a:spcPct val="110000"/>
              </a:lnSpc>
              <a:spcBef>
                <a:spcPts val="0"/>
              </a:spcBef>
              <a:buNone/>
            </a:pPr>
            <a:endParaRPr lang="fr-BE" sz="4400" b="1" dirty="0" smtClean="0">
              <a:solidFill>
                <a:srgbClr val="00B0F0"/>
              </a:solidFill>
            </a:endParaRPr>
          </a:p>
          <a:p>
            <a:pPr marL="108000" indent="0">
              <a:lnSpc>
                <a:spcPct val="110000"/>
              </a:lnSpc>
              <a:spcBef>
                <a:spcPts val="0"/>
              </a:spcBef>
              <a:buNone/>
            </a:pPr>
            <a:endParaRPr lang="fr-BE" sz="4400" b="1" dirty="0" smtClean="0">
              <a:solidFill>
                <a:srgbClr val="00B0F0"/>
              </a:solidFill>
            </a:endParaRPr>
          </a:p>
          <a:p>
            <a:pPr marL="108000" indent="0">
              <a:lnSpc>
                <a:spcPct val="110000"/>
              </a:lnSpc>
              <a:spcBef>
                <a:spcPts val="0"/>
              </a:spcBef>
              <a:buNone/>
            </a:pPr>
            <a:endParaRPr lang="fr-BE" sz="4400" b="1" dirty="0" smtClean="0">
              <a:solidFill>
                <a:srgbClr val="00B0F0"/>
              </a:solidFill>
            </a:endParaRPr>
          </a:p>
          <a:p>
            <a:pPr marL="108000" indent="0">
              <a:lnSpc>
                <a:spcPct val="110000"/>
              </a:lnSpc>
              <a:spcBef>
                <a:spcPts val="0"/>
              </a:spcBef>
              <a:buNone/>
            </a:pPr>
            <a:endParaRPr lang="fr-BE" sz="4400" b="1" dirty="0" smtClean="0">
              <a:solidFill>
                <a:srgbClr val="00B0F0"/>
              </a:solidFill>
            </a:endParaRPr>
          </a:p>
          <a:p>
            <a:pPr marL="108000" indent="0">
              <a:lnSpc>
                <a:spcPct val="110000"/>
              </a:lnSpc>
              <a:spcBef>
                <a:spcPts val="0"/>
              </a:spcBef>
              <a:buNone/>
            </a:pPr>
            <a:endParaRPr lang="fr-BE" sz="4400" b="1" dirty="0" smtClean="0">
              <a:solidFill>
                <a:srgbClr val="00B0F0"/>
              </a:solidFill>
            </a:endParaRPr>
          </a:p>
          <a:p>
            <a:pPr marL="108000" indent="0">
              <a:lnSpc>
                <a:spcPct val="110000"/>
              </a:lnSpc>
              <a:spcBef>
                <a:spcPts val="0"/>
              </a:spcBef>
              <a:buNone/>
            </a:pPr>
            <a:endParaRPr lang="fr-BE" sz="4400" b="1" dirty="0" smtClean="0">
              <a:solidFill>
                <a:srgbClr val="00B0F0"/>
              </a:solidFill>
            </a:endParaRPr>
          </a:p>
          <a:p>
            <a:pPr marL="108000" indent="0">
              <a:lnSpc>
                <a:spcPct val="110000"/>
              </a:lnSpc>
              <a:spcBef>
                <a:spcPts val="0"/>
              </a:spcBef>
              <a:buNone/>
            </a:pPr>
            <a:endParaRPr lang="fr-BE" sz="4400" b="1" dirty="0" smtClean="0">
              <a:solidFill>
                <a:srgbClr val="00B0F0"/>
              </a:solidFill>
            </a:endParaRPr>
          </a:p>
          <a:p>
            <a:pPr marL="108000" indent="0">
              <a:lnSpc>
                <a:spcPct val="110000"/>
              </a:lnSpc>
              <a:spcBef>
                <a:spcPts val="0"/>
              </a:spcBef>
              <a:buNone/>
            </a:pPr>
            <a:endParaRPr lang="fr-BE" sz="4400" b="1" dirty="0" smtClean="0">
              <a:solidFill>
                <a:srgbClr val="00B0F0"/>
              </a:solidFill>
            </a:endParaRPr>
          </a:p>
          <a:p>
            <a:pPr marL="108000" indent="0">
              <a:lnSpc>
                <a:spcPct val="110000"/>
              </a:lnSpc>
              <a:spcBef>
                <a:spcPts val="0"/>
              </a:spcBef>
              <a:buNone/>
            </a:pPr>
            <a:endParaRPr lang="fr-BE" sz="4400" b="1" dirty="0" smtClean="0">
              <a:solidFill>
                <a:srgbClr val="00B0F0"/>
              </a:solidFill>
            </a:endParaRPr>
          </a:p>
          <a:p>
            <a:pPr marL="108000" indent="0">
              <a:lnSpc>
                <a:spcPct val="110000"/>
              </a:lnSpc>
              <a:spcBef>
                <a:spcPts val="0"/>
              </a:spcBef>
              <a:buNone/>
            </a:pPr>
            <a:endParaRPr lang="fr-BE" sz="4400" b="1" dirty="0" smtClean="0">
              <a:solidFill>
                <a:srgbClr val="00B0F0"/>
              </a:solidFill>
            </a:endParaRPr>
          </a:p>
          <a:p>
            <a:pPr marL="108000" indent="0">
              <a:lnSpc>
                <a:spcPct val="110000"/>
              </a:lnSpc>
              <a:spcBef>
                <a:spcPts val="0"/>
              </a:spcBef>
              <a:buNone/>
            </a:pPr>
            <a:endParaRPr lang="fr-BE" sz="4400" b="1" dirty="0" smtClean="0">
              <a:solidFill>
                <a:srgbClr val="00B0F0"/>
              </a:solidFill>
            </a:endParaRPr>
          </a:p>
          <a:p>
            <a:pPr marL="108000" indent="0">
              <a:lnSpc>
                <a:spcPct val="110000"/>
              </a:lnSpc>
              <a:spcBef>
                <a:spcPts val="0"/>
              </a:spcBef>
              <a:buNone/>
            </a:pPr>
            <a:endParaRPr lang="fr-BE" sz="4400" b="1" dirty="0" smtClean="0">
              <a:solidFill>
                <a:srgbClr val="00B0F0"/>
              </a:solidFill>
            </a:endParaRPr>
          </a:p>
          <a:p>
            <a:pPr marL="108000" indent="0">
              <a:lnSpc>
                <a:spcPct val="110000"/>
              </a:lnSpc>
              <a:spcBef>
                <a:spcPts val="0"/>
              </a:spcBef>
              <a:buNone/>
            </a:pPr>
            <a:endParaRPr lang="fr-BE" sz="4400" b="1" dirty="0" smtClean="0">
              <a:solidFill>
                <a:srgbClr val="00B0F0"/>
              </a:solidFill>
            </a:endParaRPr>
          </a:p>
          <a:p>
            <a:pPr marL="108000" indent="0">
              <a:lnSpc>
                <a:spcPct val="110000"/>
              </a:lnSpc>
              <a:spcBef>
                <a:spcPts val="0"/>
              </a:spcBef>
              <a:buNone/>
            </a:pPr>
            <a:endParaRPr lang="fr-BE" sz="4400" b="1" dirty="0" smtClean="0">
              <a:solidFill>
                <a:srgbClr val="00B0F0"/>
              </a:solidFill>
            </a:endParaRPr>
          </a:p>
          <a:p>
            <a:pPr marL="108000" indent="0">
              <a:lnSpc>
                <a:spcPct val="110000"/>
              </a:lnSpc>
              <a:spcBef>
                <a:spcPts val="0"/>
              </a:spcBef>
              <a:buNone/>
            </a:pPr>
            <a:endParaRPr lang="fr-BE" sz="4400" b="1" dirty="0" smtClean="0">
              <a:solidFill>
                <a:srgbClr val="00B0F0"/>
              </a:solidFill>
            </a:endParaRPr>
          </a:p>
          <a:p>
            <a:pPr marL="108000" indent="0">
              <a:lnSpc>
                <a:spcPct val="110000"/>
              </a:lnSpc>
              <a:spcBef>
                <a:spcPts val="0"/>
              </a:spcBef>
              <a:buNone/>
            </a:pPr>
            <a:endParaRPr lang="fr-BE" sz="4400" b="1" dirty="0" smtClean="0">
              <a:solidFill>
                <a:srgbClr val="00B0F0"/>
              </a:solidFill>
            </a:endParaRPr>
          </a:p>
          <a:p>
            <a:pPr marL="108000" indent="0">
              <a:lnSpc>
                <a:spcPct val="110000"/>
              </a:lnSpc>
              <a:spcBef>
                <a:spcPts val="0"/>
              </a:spcBef>
              <a:buNone/>
            </a:pPr>
            <a:endParaRPr lang="fr-BE" sz="4400" b="1" dirty="0" smtClean="0">
              <a:solidFill>
                <a:srgbClr val="00B0F0"/>
              </a:solidFill>
            </a:endParaRPr>
          </a:p>
          <a:p>
            <a:pPr marL="108000" indent="0">
              <a:lnSpc>
                <a:spcPct val="110000"/>
              </a:lnSpc>
              <a:spcBef>
                <a:spcPts val="0"/>
              </a:spcBef>
              <a:buNone/>
            </a:pPr>
            <a:endParaRPr lang="fr-BE" sz="4400" b="1" dirty="0" smtClean="0">
              <a:solidFill>
                <a:srgbClr val="00B0F0"/>
              </a:solidFill>
            </a:endParaRPr>
          </a:p>
          <a:p>
            <a:pPr marL="108000" indent="0">
              <a:lnSpc>
                <a:spcPct val="120000"/>
              </a:lnSpc>
              <a:spcBef>
                <a:spcPts val="0"/>
              </a:spcBef>
              <a:buNone/>
            </a:pPr>
            <a:endParaRPr lang="fr-BE" sz="4400" b="1" dirty="0" smtClean="0">
              <a:solidFill>
                <a:srgbClr val="00B0F0"/>
              </a:solidFill>
            </a:endParaRPr>
          </a:p>
          <a:p>
            <a:pPr marL="108000" indent="0">
              <a:lnSpc>
                <a:spcPct val="120000"/>
              </a:lnSpc>
              <a:spcBef>
                <a:spcPts val="0"/>
              </a:spcBef>
              <a:buNone/>
            </a:pPr>
            <a:endParaRPr lang="fr-BE" sz="4400" b="1" dirty="0" smtClean="0">
              <a:solidFill>
                <a:srgbClr val="00B0F0"/>
              </a:solidFill>
            </a:endParaRPr>
          </a:p>
          <a:p>
            <a:pPr marL="10800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r-BE" sz="3200" b="1" dirty="0" smtClean="0">
                <a:solidFill>
                  <a:schemeClr val="accent2">
                    <a:lumMod val="75000"/>
                  </a:schemeClr>
                </a:solidFill>
              </a:rPr>
              <a:t>*Apprentissage de la Communication Clinique =ACC</a:t>
            </a:r>
          </a:p>
          <a:p>
            <a:pPr marL="10800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r-BE" sz="3200" b="1" dirty="0" smtClean="0">
                <a:solidFill>
                  <a:schemeClr val="accent2">
                    <a:lumMod val="75000"/>
                  </a:schemeClr>
                </a:solidFill>
              </a:rPr>
              <a:t>*Apprentissage du Raisonnement Clinique =ARC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fr-BE" sz="3200" b="1" dirty="0" smtClean="0">
                <a:solidFill>
                  <a:schemeClr val="accent2">
                    <a:lumMod val="75000"/>
                  </a:schemeClr>
                </a:solidFill>
              </a:rPr>
              <a:t>    *Apprentissage de la Pratique Réflexive=APR</a:t>
            </a:r>
            <a:endParaRPr lang="fr-BE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0" name="Ellipse 9"/>
          <p:cNvSpPr/>
          <p:nvPr/>
        </p:nvSpPr>
        <p:spPr>
          <a:xfrm>
            <a:off x="5652121" y="2564904"/>
            <a:ext cx="2232247" cy="1872211"/>
          </a:xfrm>
          <a:prstGeom prst="ellipse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600" b="1" dirty="0" smtClean="0">
                <a:solidFill>
                  <a:schemeClr val="accent2">
                    <a:lumMod val="50000"/>
                  </a:schemeClr>
                </a:solidFill>
              </a:rPr>
              <a:t>Gérer une   consultation clinique  élémentaire =</a:t>
            </a:r>
          </a:p>
          <a:p>
            <a:pPr algn="ctr"/>
            <a:r>
              <a:rPr lang="fr-BE" sz="1400" b="1" dirty="0" smtClean="0">
                <a:solidFill>
                  <a:schemeClr val="accent2">
                    <a:lumMod val="75000"/>
                  </a:schemeClr>
                </a:solidFill>
              </a:rPr>
              <a:t>ARC*+ACC*</a:t>
            </a:r>
          </a:p>
          <a:p>
            <a:pPr algn="ctr"/>
            <a:r>
              <a:rPr lang="fr-BE" sz="1400" b="1" dirty="0" smtClean="0">
                <a:solidFill>
                  <a:schemeClr val="accent2">
                    <a:lumMod val="75000"/>
                  </a:schemeClr>
                </a:solidFill>
              </a:rPr>
              <a:t>+ techniques et procédures</a:t>
            </a:r>
            <a:endParaRPr lang="fr-BE" sz="1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3" name="Triangle isocèle 12"/>
          <p:cNvSpPr/>
          <p:nvPr/>
        </p:nvSpPr>
        <p:spPr>
          <a:xfrm>
            <a:off x="2483768" y="5517232"/>
            <a:ext cx="4464496" cy="72008"/>
          </a:xfrm>
          <a:prstGeom prst="triangle">
            <a:avLst>
              <a:gd name="adj" fmla="val 53825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BE" sz="1600" b="1" dirty="0" smtClean="0">
                <a:solidFill>
                  <a:schemeClr val="accent2">
                    <a:lumMod val="50000"/>
                  </a:schemeClr>
                </a:solidFill>
              </a:rPr>
              <a:t>Exercer une pratique réflexive(seul ou en groupe)=APR*</a:t>
            </a:r>
            <a:endParaRPr lang="fr-BE" sz="16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grpSp>
        <p:nvGrpSpPr>
          <p:cNvPr id="16" name="Groupe 15"/>
          <p:cNvGrpSpPr/>
          <p:nvPr/>
        </p:nvGrpSpPr>
        <p:grpSpPr>
          <a:xfrm>
            <a:off x="1115616" y="2060848"/>
            <a:ext cx="5328593" cy="3168354"/>
            <a:chOff x="1187624" y="2060847"/>
            <a:chExt cx="5328593" cy="3168354"/>
          </a:xfrm>
        </p:grpSpPr>
        <p:sp>
          <p:nvSpPr>
            <p:cNvPr id="9" name="Ellipse 8"/>
            <p:cNvSpPr/>
            <p:nvPr/>
          </p:nvSpPr>
          <p:spPr>
            <a:xfrm>
              <a:off x="3995937" y="3817217"/>
              <a:ext cx="2520280" cy="1411984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BE" sz="1400" b="1" dirty="0" smtClean="0"/>
                <a:t>Conduire un acte chirurgical</a:t>
              </a:r>
              <a:endParaRPr lang="fr-BE" sz="1400" b="1" dirty="0"/>
            </a:p>
          </p:txBody>
        </p:sp>
        <p:sp>
          <p:nvSpPr>
            <p:cNvPr id="7" name="Ellipse 6"/>
            <p:cNvSpPr/>
            <p:nvPr/>
          </p:nvSpPr>
          <p:spPr>
            <a:xfrm>
              <a:off x="1187624" y="2780927"/>
              <a:ext cx="3293699" cy="1152129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BE" sz="1400" b="1" dirty="0" smtClean="0"/>
                <a:t>Organiser une action de prévention auprès des patients</a:t>
              </a:r>
              <a:endParaRPr lang="fr-BE" sz="1400" b="1" dirty="0"/>
            </a:p>
          </p:txBody>
        </p:sp>
        <p:sp>
          <p:nvSpPr>
            <p:cNvPr id="8" name="Ellipse 7"/>
            <p:cNvSpPr/>
            <p:nvPr/>
          </p:nvSpPr>
          <p:spPr>
            <a:xfrm>
              <a:off x="1187624" y="3817216"/>
              <a:ext cx="3384375" cy="1339975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BE" sz="1400" b="1" dirty="0" smtClean="0"/>
                <a:t>Investir et communiquer une recherche scientifique</a:t>
              </a:r>
              <a:endParaRPr lang="fr-BE" sz="1400" b="1" dirty="0"/>
            </a:p>
          </p:txBody>
        </p:sp>
        <p:sp>
          <p:nvSpPr>
            <p:cNvPr id="6" name="Ellipse 5"/>
            <p:cNvSpPr/>
            <p:nvPr/>
          </p:nvSpPr>
          <p:spPr>
            <a:xfrm>
              <a:off x="3707904" y="2060847"/>
              <a:ext cx="2736303" cy="144016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BE" sz="1400" b="1" dirty="0" smtClean="0"/>
                <a:t>Diriger un groupe de travail</a:t>
              </a:r>
            </a:p>
            <a:p>
              <a:pPr algn="ctr"/>
              <a:r>
                <a:rPr lang="fr-BE" sz="1400" b="1" dirty="0" smtClean="0"/>
                <a:t>(clinique, pédagogique…)</a:t>
              </a:r>
              <a:endParaRPr lang="fr-BE" sz="1400" b="1" dirty="0"/>
            </a:p>
          </p:txBody>
        </p:sp>
        <p:sp>
          <p:nvSpPr>
            <p:cNvPr id="14" name="Ellipse 13"/>
            <p:cNvSpPr/>
            <p:nvPr/>
          </p:nvSpPr>
          <p:spPr>
            <a:xfrm>
              <a:off x="3995936" y="3356992"/>
              <a:ext cx="1872208" cy="91440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sp>
          <p:nvSpPr>
            <p:cNvPr id="15" name="ZoneTexte 14"/>
            <p:cNvSpPr txBox="1"/>
            <p:nvPr/>
          </p:nvSpPr>
          <p:spPr>
            <a:xfrm flipH="1">
              <a:off x="4644008" y="3645024"/>
              <a:ext cx="648072" cy="36933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fr-BE" dirty="0" smtClean="0">
                  <a:solidFill>
                    <a:schemeClr val="bg1"/>
                  </a:solidFill>
                </a:rPr>
                <a:t>……</a:t>
              </a:r>
              <a:endParaRPr lang="fr-BE" dirty="0">
                <a:solidFill>
                  <a:schemeClr val="bg1"/>
                </a:solidFill>
              </a:endParaRPr>
            </a:p>
          </p:txBody>
        </p:sp>
      </p:grp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7850832" cy="365125"/>
          </a:xfrm>
        </p:spPr>
        <p:txBody>
          <a:bodyPr/>
          <a:lstStyle/>
          <a:p>
            <a:r>
              <a:rPr lang="fr-BE" sz="1100" smtClean="0"/>
              <a:t>V. Vierset &amp; M. Nisolle                               Faculté de médecine ULg-CHU                     IFRES  Ancrage facultaire 20 avril 2012</a:t>
            </a:r>
            <a:endParaRPr lang="fr-BE" sz="1100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BE" sz="2000" b="1" dirty="0" smtClean="0">
                <a:solidFill>
                  <a:schemeClr val="accent2">
                    <a:lumMod val="75000"/>
                  </a:schemeClr>
                </a:solidFill>
                <a:latin typeface="Arial Rounded MT Bold" pitchFamily="34" charset="0"/>
                <a:ea typeface="Batang" pitchFamily="18" charset="-127"/>
              </a:rPr>
              <a:t>Exercer une pratique réflexive quotidienne</a:t>
            </a:r>
            <a:br>
              <a:rPr lang="fr-BE" sz="2000" b="1" dirty="0" smtClean="0">
                <a:solidFill>
                  <a:schemeClr val="accent2">
                    <a:lumMod val="75000"/>
                  </a:schemeClr>
                </a:solidFill>
                <a:latin typeface="Arial Rounded MT Bold" pitchFamily="34" charset="0"/>
                <a:ea typeface="Batang" pitchFamily="18" charset="-127"/>
              </a:rPr>
            </a:br>
            <a:r>
              <a:rPr lang="fr-BE" sz="2000" b="1" dirty="0" smtClean="0">
                <a:solidFill>
                  <a:schemeClr val="accent2">
                    <a:lumMod val="75000"/>
                  </a:schemeClr>
                </a:solidFill>
                <a:latin typeface="Arial Rounded MT Bold" pitchFamily="34" charset="0"/>
                <a:ea typeface="Batang" pitchFamily="18" charset="-127"/>
              </a:rPr>
              <a:t> à l’aide d’un log book </a:t>
            </a:r>
            <a:endParaRPr lang="fr-BE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637112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fr-BE" sz="1800" b="1" dirty="0" smtClean="0">
                <a:solidFill>
                  <a:schemeClr val="accent2">
                    <a:lumMod val="75000"/>
                  </a:schemeClr>
                </a:solidFill>
              </a:rPr>
              <a:t>  </a:t>
            </a:r>
            <a:r>
              <a:rPr lang="fr-BE" sz="1800" b="1" dirty="0" smtClean="0">
                <a:solidFill>
                  <a:schemeClr val="accent1">
                    <a:lumMod val="50000"/>
                  </a:schemeClr>
                </a:solidFill>
              </a:rPr>
              <a:t>Cours théoriques + Travaux pratiques en médecine de base + PBL</a:t>
            </a:r>
          </a:p>
          <a:p>
            <a:endParaRPr lang="fr-BE" sz="1800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fr-BE" sz="1800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fr-BE" sz="1800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fr-BE" sz="1800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fr-BE" sz="18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endParaRPr lang="fr-BE" sz="18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endParaRPr lang="fr-BE" sz="18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endParaRPr lang="fr-BE" sz="18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endParaRPr lang="fr-BE" sz="18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endParaRPr lang="fr-BE" sz="18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endParaRPr lang="fr-BE" sz="18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endParaRPr lang="fr-BE" sz="18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fr-BE" sz="1800" b="1" dirty="0" smtClean="0">
                <a:solidFill>
                  <a:schemeClr val="accent2">
                    <a:lumMod val="75000"/>
                  </a:schemeClr>
                </a:solidFill>
              </a:rPr>
              <a:t>Formation clinique G-O des médecins-stagiaires</a:t>
            </a:r>
          </a:p>
          <a:p>
            <a:pPr algn="ctr">
              <a:buNone/>
            </a:pPr>
            <a:endParaRPr lang="fr-BE" sz="10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>
              <a:buNone/>
            </a:pPr>
            <a:endParaRPr lang="fr-BE" sz="1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24" name="Connecteur droit 23"/>
          <p:cNvCxnSpPr/>
          <p:nvPr/>
        </p:nvCxnSpPr>
        <p:spPr>
          <a:xfrm>
            <a:off x="7236296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>
          <a:xfrm>
            <a:off x="827584" y="6165304"/>
            <a:ext cx="7776864" cy="365125"/>
          </a:xfrm>
        </p:spPr>
        <p:txBody>
          <a:bodyPr/>
          <a:lstStyle/>
          <a:p>
            <a:r>
              <a:rPr lang="fr-BE" sz="1100" dirty="0" smtClean="0">
                <a:solidFill>
                  <a:schemeClr val="accent1">
                    <a:lumMod val="50000"/>
                  </a:schemeClr>
                </a:solidFill>
              </a:rPr>
              <a:t>V. Vierset &amp; M. Nisolle                               Faculté de médecine </a:t>
            </a:r>
            <a:r>
              <a:rPr lang="fr-BE" sz="1100" dirty="0" err="1" smtClean="0">
                <a:solidFill>
                  <a:schemeClr val="accent1">
                    <a:lumMod val="50000"/>
                  </a:schemeClr>
                </a:solidFill>
              </a:rPr>
              <a:t>ULg</a:t>
            </a:r>
            <a:r>
              <a:rPr lang="fr-BE" sz="1100" dirty="0" smtClean="0">
                <a:solidFill>
                  <a:schemeClr val="accent1">
                    <a:lumMod val="50000"/>
                  </a:schemeClr>
                </a:solidFill>
              </a:rPr>
              <a:t>-CHU                     IFRES  Ancrage facultaire 20 avril 2012</a:t>
            </a:r>
            <a:endParaRPr lang="fr-BE" sz="11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Flèche droite 3"/>
          <p:cNvSpPr/>
          <p:nvPr/>
        </p:nvSpPr>
        <p:spPr>
          <a:xfrm>
            <a:off x="2051720" y="3356992"/>
            <a:ext cx="1152128" cy="936104"/>
          </a:xfrm>
          <a:prstGeom prst="rightArrow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600" dirty="0" smtClean="0">
                <a:solidFill>
                  <a:schemeClr val="accent2">
                    <a:lumMod val="75000"/>
                  </a:schemeClr>
                </a:solidFill>
              </a:rPr>
              <a:t>1°master</a:t>
            </a:r>
            <a:endParaRPr lang="fr-BE" sz="1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Flèche droite 4"/>
          <p:cNvSpPr/>
          <p:nvPr/>
        </p:nvSpPr>
        <p:spPr>
          <a:xfrm>
            <a:off x="3347864" y="3356992"/>
            <a:ext cx="1152128" cy="936104"/>
          </a:xfrm>
          <a:prstGeom prst="rightArrow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600" dirty="0" smtClean="0">
                <a:solidFill>
                  <a:schemeClr val="accent2">
                    <a:lumMod val="75000"/>
                  </a:schemeClr>
                </a:solidFill>
              </a:rPr>
              <a:t>2°master</a:t>
            </a:r>
            <a:endParaRPr lang="fr-BE" sz="1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Flèche droite 5"/>
          <p:cNvSpPr/>
          <p:nvPr/>
        </p:nvSpPr>
        <p:spPr>
          <a:xfrm>
            <a:off x="4572000" y="3356992"/>
            <a:ext cx="1224136" cy="936104"/>
          </a:xfrm>
          <a:prstGeom prst="rightArrow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600" dirty="0" smtClean="0">
                <a:solidFill>
                  <a:schemeClr val="accent2">
                    <a:lumMod val="75000"/>
                  </a:schemeClr>
                </a:solidFill>
              </a:rPr>
              <a:t>3°master</a:t>
            </a:r>
            <a:endParaRPr lang="fr-BE" sz="1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Flèche droite 7"/>
          <p:cNvSpPr/>
          <p:nvPr/>
        </p:nvSpPr>
        <p:spPr>
          <a:xfrm>
            <a:off x="5940152" y="3356992"/>
            <a:ext cx="1224136" cy="1008112"/>
          </a:xfrm>
          <a:prstGeom prst="rightArrow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600" dirty="0" smtClean="0">
                <a:solidFill>
                  <a:schemeClr val="accent2">
                    <a:lumMod val="75000"/>
                  </a:schemeClr>
                </a:solidFill>
              </a:rPr>
              <a:t>4°master</a:t>
            </a:r>
            <a:endParaRPr lang="fr-BE" sz="1600" dirty="0">
              <a:solidFill>
                <a:schemeClr val="accent2">
                  <a:lumMod val="75000"/>
                </a:schemeClr>
              </a:solidFill>
            </a:endParaRPr>
          </a:p>
        </p:txBody>
      </p:sp>
      <p:grpSp>
        <p:nvGrpSpPr>
          <p:cNvPr id="21" name="Groupe 20"/>
          <p:cNvGrpSpPr/>
          <p:nvPr/>
        </p:nvGrpSpPr>
        <p:grpSpPr>
          <a:xfrm>
            <a:off x="1619672" y="4365104"/>
            <a:ext cx="5472608" cy="1080120"/>
            <a:chOff x="1547664" y="4365104"/>
            <a:chExt cx="5472608" cy="1080120"/>
          </a:xfrm>
        </p:grpSpPr>
        <p:sp>
          <p:nvSpPr>
            <p:cNvPr id="22" name="Triangle isocèle 21"/>
            <p:cNvSpPr/>
            <p:nvPr/>
          </p:nvSpPr>
          <p:spPr>
            <a:xfrm rot="10800000">
              <a:off x="2699792" y="4365104"/>
              <a:ext cx="1944216" cy="1080120"/>
            </a:xfrm>
            <a:prstGeom prst="triangle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BE" b="1" dirty="0" err="1" smtClean="0">
                  <a:solidFill>
                    <a:schemeClr val="tx2">
                      <a:lumMod val="75000"/>
                    </a:schemeClr>
                  </a:solidFill>
                </a:rPr>
                <a:t>ateliersACC</a:t>
              </a:r>
              <a:r>
                <a:rPr lang="fr-BE" b="1" dirty="0" smtClean="0">
                  <a:solidFill>
                    <a:schemeClr val="tx2">
                      <a:lumMod val="75000"/>
                    </a:schemeClr>
                  </a:solidFill>
                </a:rPr>
                <a:t>*</a:t>
              </a:r>
              <a:endParaRPr lang="fr-BE" b="1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27" name="Triangle isocèle 26"/>
            <p:cNvSpPr/>
            <p:nvPr/>
          </p:nvSpPr>
          <p:spPr>
            <a:xfrm>
              <a:off x="1547664" y="4365104"/>
              <a:ext cx="1944216" cy="1080120"/>
            </a:xfrm>
            <a:prstGeom prst="triangle">
              <a:avLst>
                <a:gd name="adj" fmla="val 51133"/>
              </a:avLst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BE" b="1" dirty="0" smtClean="0">
                  <a:solidFill>
                    <a:schemeClr val="tx2">
                      <a:lumMod val="75000"/>
                    </a:schemeClr>
                  </a:solidFill>
                </a:rPr>
                <a:t>ateliers APR*</a:t>
              </a:r>
              <a:endParaRPr lang="fr-BE" b="1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29" name="Triangle isocèle 28"/>
            <p:cNvSpPr/>
            <p:nvPr/>
          </p:nvSpPr>
          <p:spPr>
            <a:xfrm rot="10800000">
              <a:off x="5076056" y="4365104"/>
              <a:ext cx="1944216" cy="1080120"/>
            </a:xfrm>
            <a:prstGeom prst="triangle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BE" b="1" dirty="0" err="1" smtClean="0">
                  <a:solidFill>
                    <a:schemeClr val="tx2">
                      <a:lumMod val="75000"/>
                    </a:schemeClr>
                  </a:solidFill>
                </a:rPr>
                <a:t>ateliersACC</a:t>
              </a:r>
              <a:r>
                <a:rPr lang="fr-BE" b="1" dirty="0" smtClean="0">
                  <a:solidFill>
                    <a:schemeClr val="tx2">
                      <a:lumMod val="75000"/>
                    </a:schemeClr>
                  </a:solidFill>
                </a:rPr>
                <a:t>*</a:t>
              </a:r>
              <a:endParaRPr lang="fr-BE" b="1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30" name="Triangle isocèle 29"/>
            <p:cNvSpPr/>
            <p:nvPr/>
          </p:nvSpPr>
          <p:spPr>
            <a:xfrm>
              <a:off x="3923928" y="4365104"/>
              <a:ext cx="1944216" cy="1080120"/>
            </a:xfrm>
            <a:prstGeom prst="triangle">
              <a:avLst>
                <a:gd name="adj" fmla="val 51133"/>
              </a:avLst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BE" b="1" dirty="0" smtClean="0">
                  <a:solidFill>
                    <a:schemeClr val="tx2">
                      <a:lumMod val="75000"/>
                    </a:schemeClr>
                  </a:solidFill>
                </a:rPr>
                <a:t>ateliers APR*</a:t>
              </a:r>
              <a:endParaRPr lang="fr-BE" b="1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</p:grpSp>
      <p:sp>
        <p:nvSpPr>
          <p:cNvPr id="25" name="Rectangle 24"/>
          <p:cNvSpPr/>
          <p:nvPr/>
        </p:nvSpPr>
        <p:spPr>
          <a:xfrm>
            <a:off x="899592" y="3573016"/>
            <a:ext cx="1202432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BAC</a:t>
            </a:r>
          </a:p>
          <a:p>
            <a:pPr algn="ctr"/>
            <a:r>
              <a:rPr lang="fr-BE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1-2-3</a:t>
            </a:r>
            <a:endParaRPr lang="fr-BE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7380312" y="3501008"/>
            <a:ext cx="1440160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400" dirty="0" smtClean="0">
                <a:solidFill>
                  <a:schemeClr val="bg2"/>
                </a:solidFill>
              </a:rPr>
              <a:t>Masters complémentaires</a:t>
            </a:r>
          </a:p>
          <a:p>
            <a:pPr algn="ctr"/>
            <a:r>
              <a:rPr lang="fr-BE" sz="1400" dirty="0" smtClean="0">
                <a:solidFill>
                  <a:schemeClr val="bg2"/>
                </a:solidFill>
              </a:rPr>
              <a:t>1-2-3-4-5</a:t>
            </a:r>
            <a:endParaRPr lang="fr-BE" sz="1400" dirty="0">
              <a:solidFill>
                <a:schemeClr val="bg2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971600" y="2204864"/>
            <a:ext cx="1080120" cy="900680"/>
          </a:xfrm>
          <a:prstGeom prst="wedgeRectCallout">
            <a:avLst>
              <a:gd name="adj1" fmla="val -23243"/>
              <a:gd name="adj2" fmla="val 10026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dirty="0" smtClean="0"/>
              <a:t>APP</a:t>
            </a:r>
            <a:endParaRPr lang="fr-BE" dirty="0"/>
          </a:p>
        </p:txBody>
      </p:sp>
      <p:sp>
        <p:nvSpPr>
          <p:cNvPr id="31" name="Rectangle 30"/>
          <p:cNvSpPr/>
          <p:nvPr/>
        </p:nvSpPr>
        <p:spPr>
          <a:xfrm>
            <a:off x="2267744" y="2204864"/>
            <a:ext cx="914400" cy="936104"/>
          </a:xfrm>
          <a:prstGeom prst="wedgeRectCallout">
            <a:avLst>
              <a:gd name="adj1" fmla="val -16014"/>
              <a:gd name="adj2" fmla="val 9203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dirty="0" smtClean="0"/>
          </a:p>
          <a:p>
            <a:pPr algn="ctr"/>
            <a:r>
              <a:rPr lang="fr-BE" dirty="0" smtClean="0"/>
              <a:t>ARC</a:t>
            </a:r>
          </a:p>
          <a:p>
            <a:pPr algn="ctr"/>
            <a:endParaRPr lang="fr-BE" dirty="0"/>
          </a:p>
        </p:txBody>
      </p:sp>
      <p:sp>
        <p:nvSpPr>
          <p:cNvPr id="32" name="Rectangle 31"/>
          <p:cNvSpPr/>
          <p:nvPr/>
        </p:nvSpPr>
        <p:spPr>
          <a:xfrm>
            <a:off x="3563888" y="2204864"/>
            <a:ext cx="914400" cy="936104"/>
          </a:xfrm>
          <a:prstGeom prst="wedgeRectCallout">
            <a:avLst>
              <a:gd name="adj1" fmla="val -18423"/>
              <a:gd name="adj2" fmla="val 9363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dirty="0" smtClean="0"/>
              <a:t>ARC</a:t>
            </a:r>
            <a:endParaRPr lang="fr-BE" dirty="0"/>
          </a:p>
        </p:txBody>
      </p:sp>
      <p:sp>
        <p:nvSpPr>
          <p:cNvPr id="33" name="Rectangle 32"/>
          <p:cNvSpPr/>
          <p:nvPr/>
        </p:nvSpPr>
        <p:spPr>
          <a:xfrm>
            <a:off x="4788024" y="2204864"/>
            <a:ext cx="1080120" cy="936104"/>
          </a:xfrm>
          <a:prstGeom prst="wedgeRectCallout">
            <a:avLst>
              <a:gd name="adj1" fmla="val -18423"/>
              <a:gd name="adj2" fmla="val 9334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dirty="0" smtClean="0"/>
          </a:p>
          <a:p>
            <a:pPr algn="ctr"/>
            <a:r>
              <a:rPr lang="fr-BE" dirty="0" smtClean="0">
                <a:solidFill>
                  <a:schemeClr val="bg1"/>
                </a:solidFill>
              </a:rPr>
              <a:t>Clinique</a:t>
            </a:r>
          </a:p>
          <a:p>
            <a:pPr algn="ctr"/>
            <a:r>
              <a:rPr lang="fr-BE" dirty="0" smtClean="0">
                <a:solidFill>
                  <a:schemeClr val="bg1"/>
                </a:solidFill>
              </a:rPr>
              <a:t>intégrée</a:t>
            </a:r>
            <a:endParaRPr lang="fr-BE" dirty="0" smtClean="0">
              <a:solidFill>
                <a:schemeClr val="bg1"/>
              </a:solidFill>
            </a:endParaRPr>
          </a:p>
          <a:p>
            <a:pPr algn="ctr"/>
            <a:endParaRPr lang="fr-BE" dirty="0"/>
          </a:p>
        </p:txBody>
      </p:sp>
      <p:sp>
        <p:nvSpPr>
          <p:cNvPr id="34" name="Rectangle 33"/>
          <p:cNvSpPr/>
          <p:nvPr/>
        </p:nvSpPr>
        <p:spPr>
          <a:xfrm>
            <a:off x="6228184" y="2204864"/>
            <a:ext cx="914400" cy="936104"/>
          </a:xfrm>
          <a:prstGeom prst="wedgeRectCallout">
            <a:avLst>
              <a:gd name="adj1" fmla="val -22037"/>
              <a:gd name="adj2" fmla="val 10102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dirty="0" err="1" smtClean="0"/>
              <a:t>ARPc</a:t>
            </a:r>
            <a:endParaRPr lang="fr-BE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BE" sz="2000" b="1" dirty="0" smtClean="0">
                <a:solidFill>
                  <a:schemeClr val="accent2">
                    <a:lumMod val="75000"/>
                  </a:schemeClr>
                </a:solidFill>
                <a:latin typeface="Arial Rounded MT Bold" pitchFamily="34" charset="0"/>
                <a:ea typeface="Batang" pitchFamily="18" charset="-127"/>
              </a:rPr>
              <a:t>Exercer une pratique réflexive quotidienne</a:t>
            </a:r>
            <a:br>
              <a:rPr lang="fr-BE" sz="2000" b="1" dirty="0" smtClean="0">
                <a:solidFill>
                  <a:schemeClr val="accent2">
                    <a:lumMod val="75000"/>
                  </a:schemeClr>
                </a:solidFill>
                <a:latin typeface="Arial Rounded MT Bold" pitchFamily="34" charset="0"/>
                <a:ea typeface="Batang" pitchFamily="18" charset="-127"/>
              </a:rPr>
            </a:br>
            <a:r>
              <a:rPr lang="fr-BE" sz="2000" b="1" dirty="0" smtClean="0">
                <a:solidFill>
                  <a:schemeClr val="accent2">
                    <a:lumMod val="75000"/>
                  </a:schemeClr>
                </a:solidFill>
                <a:latin typeface="Arial Rounded MT Bold" pitchFamily="34" charset="0"/>
                <a:ea typeface="Batang" pitchFamily="18" charset="-127"/>
              </a:rPr>
              <a:t> à l’aide d’un log book </a:t>
            </a:r>
            <a:endParaRPr lang="fr-BE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637112"/>
          </a:xfrm>
        </p:spPr>
        <p:txBody>
          <a:bodyPr>
            <a:normAutofit/>
          </a:bodyPr>
          <a:lstStyle/>
          <a:p>
            <a:endParaRPr lang="fr-BE" sz="1800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fr-BE" sz="1800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fr-BE" sz="1800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fr-BE" sz="1800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fr-BE" sz="1800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fr-BE" sz="18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endParaRPr lang="fr-BE" sz="18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endParaRPr lang="fr-BE" sz="18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endParaRPr lang="fr-BE" sz="18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>
              <a:buNone/>
            </a:pPr>
            <a:endParaRPr lang="fr-BE" sz="10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>
              <a:buNone/>
            </a:pPr>
            <a:endParaRPr lang="fr-BE" sz="1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24" name="Connecteur droit 23"/>
          <p:cNvCxnSpPr/>
          <p:nvPr/>
        </p:nvCxnSpPr>
        <p:spPr>
          <a:xfrm>
            <a:off x="7236296" y="162880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Espace réservé du pied de page 24"/>
          <p:cNvSpPr>
            <a:spLocks noGrp="1"/>
          </p:cNvSpPr>
          <p:nvPr>
            <p:ph type="ftr" sz="quarter" idx="11"/>
          </p:nvPr>
        </p:nvSpPr>
        <p:spPr>
          <a:xfrm>
            <a:off x="755576" y="6237312"/>
            <a:ext cx="7416824" cy="365125"/>
          </a:xfrm>
        </p:spPr>
        <p:txBody>
          <a:bodyPr/>
          <a:lstStyle/>
          <a:p>
            <a:r>
              <a:rPr lang="fr-BE" sz="1100" smtClean="0">
                <a:solidFill>
                  <a:schemeClr val="accent1">
                    <a:lumMod val="50000"/>
                  </a:schemeClr>
                </a:solidFill>
              </a:rPr>
              <a:t>V. Vierset &amp; M. Nisolle                               Faculté de médecine ULg-CHU                     IFRES  Ancrage facultaire 20 avril 2012</a:t>
            </a:r>
            <a:endParaRPr lang="fr-BE" sz="1100" dirty="0">
              <a:solidFill>
                <a:schemeClr val="accent1">
                  <a:lumMod val="50000"/>
                </a:schemeClr>
              </a:solidFill>
            </a:endParaRPr>
          </a:p>
        </p:txBody>
      </p:sp>
      <p:grpSp>
        <p:nvGrpSpPr>
          <p:cNvPr id="7" name="Groupe 30"/>
          <p:cNvGrpSpPr/>
          <p:nvPr/>
        </p:nvGrpSpPr>
        <p:grpSpPr>
          <a:xfrm>
            <a:off x="827584" y="1844824"/>
            <a:ext cx="7992888" cy="4176464"/>
            <a:chOff x="755576" y="2204864"/>
            <a:chExt cx="7992888" cy="4176464"/>
          </a:xfrm>
        </p:grpSpPr>
        <p:sp>
          <p:nvSpPr>
            <p:cNvPr id="4" name="Flèche droite 3"/>
            <p:cNvSpPr/>
            <p:nvPr/>
          </p:nvSpPr>
          <p:spPr>
            <a:xfrm>
              <a:off x="2051720" y="3356992"/>
              <a:ext cx="1224136" cy="936104"/>
            </a:xfrm>
            <a:prstGeom prst="rightArrow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BE" sz="1600" dirty="0" smtClean="0">
                  <a:solidFill>
                    <a:srgbClr val="00B0F0"/>
                  </a:solidFill>
                </a:rPr>
                <a:t>1°master</a:t>
              </a:r>
              <a:endParaRPr lang="fr-BE" sz="1600" dirty="0">
                <a:solidFill>
                  <a:srgbClr val="00B0F0"/>
                </a:solidFill>
              </a:endParaRPr>
            </a:p>
          </p:txBody>
        </p:sp>
        <p:sp>
          <p:nvSpPr>
            <p:cNvPr id="5" name="Flèche droite 4"/>
            <p:cNvSpPr/>
            <p:nvPr/>
          </p:nvSpPr>
          <p:spPr>
            <a:xfrm>
              <a:off x="3275856" y="3356992"/>
              <a:ext cx="1296144" cy="936104"/>
            </a:xfrm>
            <a:prstGeom prst="rightArrow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BE" sz="1600" dirty="0" smtClean="0">
                  <a:solidFill>
                    <a:srgbClr val="00B0F0"/>
                  </a:solidFill>
                </a:rPr>
                <a:t>2°master</a:t>
              </a:r>
              <a:endParaRPr lang="fr-BE" sz="1600" dirty="0">
                <a:solidFill>
                  <a:srgbClr val="00B0F0"/>
                </a:solidFill>
              </a:endParaRPr>
            </a:p>
          </p:txBody>
        </p:sp>
        <p:sp>
          <p:nvSpPr>
            <p:cNvPr id="6" name="Flèche droite 5"/>
            <p:cNvSpPr/>
            <p:nvPr/>
          </p:nvSpPr>
          <p:spPr>
            <a:xfrm>
              <a:off x="4572000" y="3356992"/>
              <a:ext cx="1224136" cy="936104"/>
            </a:xfrm>
            <a:prstGeom prst="rightArrow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BE" sz="1600" dirty="0" smtClean="0">
                  <a:solidFill>
                    <a:srgbClr val="00B0F0"/>
                  </a:solidFill>
                </a:rPr>
                <a:t>3°master</a:t>
              </a:r>
              <a:endParaRPr lang="fr-BE" sz="1600" dirty="0">
                <a:solidFill>
                  <a:srgbClr val="00B0F0"/>
                </a:solidFill>
              </a:endParaRPr>
            </a:p>
          </p:txBody>
        </p:sp>
        <p:sp>
          <p:nvSpPr>
            <p:cNvPr id="8" name="Flèche droite 7"/>
            <p:cNvSpPr/>
            <p:nvPr/>
          </p:nvSpPr>
          <p:spPr>
            <a:xfrm>
              <a:off x="5796136" y="3356992"/>
              <a:ext cx="1224136" cy="1008112"/>
            </a:xfrm>
            <a:prstGeom prst="rightArrow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BE" sz="1600" dirty="0" smtClean="0">
                  <a:solidFill>
                    <a:srgbClr val="00B0F0"/>
                  </a:solidFill>
                </a:rPr>
                <a:t>4°master</a:t>
              </a:r>
              <a:endParaRPr lang="fr-BE" sz="1600" dirty="0">
                <a:solidFill>
                  <a:srgbClr val="00B0F0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755576" y="3573016"/>
              <a:ext cx="1202432" cy="108012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BE" dirty="0" smtClean="0">
                  <a:solidFill>
                    <a:schemeClr val="accent2">
                      <a:lumMod val="20000"/>
                      <a:lumOff val="80000"/>
                    </a:schemeClr>
                  </a:solidFill>
                </a:rPr>
                <a:t>BAC</a:t>
              </a:r>
            </a:p>
            <a:p>
              <a:pPr algn="ctr"/>
              <a:r>
                <a:rPr lang="fr-BE" dirty="0" smtClean="0">
                  <a:solidFill>
                    <a:schemeClr val="accent2">
                      <a:lumMod val="20000"/>
                      <a:lumOff val="80000"/>
                    </a:schemeClr>
                  </a:solidFill>
                </a:rPr>
                <a:t>1-2-3</a:t>
              </a:r>
              <a:endParaRPr lang="fr-BE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7308304" y="3501008"/>
              <a:ext cx="1440160" cy="122413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BE" sz="1400" dirty="0" smtClean="0">
                  <a:solidFill>
                    <a:schemeClr val="bg2"/>
                  </a:solidFill>
                </a:rPr>
                <a:t>Masters complémentaires</a:t>
              </a:r>
            </a:p>
            <a:p>
              <a:pPr algn="ctr"/>
              <a:r>
                <a:rPr lang="fr-BE" sz="1400" dirty="0" smtClean="0">
                  <a:solidFill>
                    <a:schemeClr val="bg2"/>
                  </a:solidFill>
                </a:rPr>
                <a:t>1-2-3-4-5</a:t>
              </a:r>
              <a:endParaRPr lang="fr-BE" sz="1400" dirty="0">
                <a:solidFill>
                  <a:schemeClr val="bg2"/>
                </a:solidFill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827584" y="2204864"/>
              <a:ext cx="1080120" cy="900680"/>
            </a:xfrm>
            <a:prstGeom prst="wedgeRectCallout">
              <a:avLst>
                <a:gd name="adj1" fmla="val -23243"/>
                <a:gd name="adj2" fmla="val 100263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 dirty="0" smtClean="0"/>
            </a:p>
            <a:p>
              <a:pPr algn="ctr"/>
              <a:endParaRPr lang="fr-BE" dirty="0" smtClean="0"/>
            </a:p>
            <a:p>
              <a:pPr algn="ctr"/>
              <a:r>
                <a:rPr lang="fr-BE" dirty="0" smtClean="0"/>
                <a:t>APP</a:t>
              </a:r>
              <a:endParaRPr lang="fr-BE" dirty="0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123728" y="2204864"/>
              <a:ext cx="914400" cy="936104"/>
            </a:xfrm>
            <a:prstGeom prst="wedgeRectCallout">
              <a:avLst>
                <a:gd name="adj1" fmla="val -16014"/>
                <a:gd name="adj2" fmla="val 92033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 dirty="0" smtClean="0"/>
            </a:p>
            <a:p>
              <a:pPr algn="ctr"/>
              <a:r>
                <a:rPr lang="fr-BE" dirty="0" smtClean="0"/>
                <a:t>ARC</a:t>
              </a:r>
            </a:p>
            <a:p>
              <a:pPr algn="ctr"/>
              <a:endParaRPr lang="fr-BE" dirty="0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3419872" y="2204864"/>
              <a:ext cx="914400" cy="936104"/>
            </a:xfrm>
            <a:prstGeom prst="wedgeRectCallout">
              <a:avLst>
                <a:gd name="adj1" fmla="val -18423"/>
                <a:gd name="adj2" fmla="val 93633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BE" dirty="0" smtClean="0"/>
                <a:t>ARC</a:t>
              </a:r>
              <a:endParaRPr lang="fr-BE" dirty="0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4716016" y="2204864"/>
              <a:ext cx="914400" cy="936104"/>
            </a:xfrm>
            <a:prstGeom prst="wedgeRectCallout">
              <a:avLst>
                <a:gd name="adj1" fmla="val -18423"/>
                <a:gd name="adj2" fmla="val 93342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 dirty="0" smtClean="0"/>
            </a:p>
            <a:p>
              <a:pPr algn="ctr"/>
              <a:r>
                <a:rPr lang="fr-BE" dirty="0" smtClean="0">
                  <a:solidFill>
                    <a:schemeClr val="bg1"/>
                  </a:solidFill>
                </a:rPr>
                <a:t>ARC</a:t>
              </a:r>
            </a:p>
            <a:p>
              <a:pPr algn="ctr"/>
              <a:endParaRPr lang="fr-BE" dirty="0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6156176" y="2204864"/>
              <a:ext cx="914400" cy="936104"/>
            </a:xfrm>
            <a:prstGeom prst="wedgeRectCallout">
              <a:avLst>
                <a:gd name="adj1" fmla="val -22037"/>
                <a:gd name="adj2" fmla="val 101023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BE" dirty="0" err="1" smtClean="0"/>
                <a:t>ARPc</a:t>
              </a:r>
              <a:endParaRPr lang="fr-BE" dirty="0"/>
            </a:p>
          </p:txBody>
        </p:sp>
        <p:sp>
          <p:nvSpPr>
            <p:cNvPr id="23" name="Double flèche horizontale 22"/>
            <p:cNvSpPr/>
            <p:nvPr/>
          </p:nvSpPr>
          <p:spPr>
            <a:xfrm>
              <a:off x="5724128" y="4365104"/>
              <a:ext cx="1216152" cy="792088"/>
            </a:xfrm>
            <a:prstGeom prst="leftRightArrow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BE" b="1" dirty="0" smtClean="0">
                  <a:solidFill>
                    <a:srgbClr val="00B0F0"/>
                  </a:solidFill>
                </a:rPr>
                <a:t>TFE</a:t>
              </a:r>
              <a:endParaRPr lang="fr-BE" b="1" dirty="0">
                <a:solidFill>
                  <a:srgbClr val="00B0F0"/>
                </a:solidFill>
              </a:endParaRPr>
            </a:p>
          </p:txBody>
        </p:sp>
        <p:graphicFrame>
          <p:nvGraphicFramePr>
            <p:cNvPr id="29" name="Diagramme 28"/>
            <p:cNvGraphicFramePr/>
            <p:nvPr/>
          </p:nvGraphicFramePr>
          <p:xfrm>
            <a:off x="2195736" y="4293096"/>
            <a:ext cx="3528392" cy="2088232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30" name="Rectangle 29"/>
            <p:cNvSpPr/>
            <p:nvPr/>
          </p:nvSpPr>
          <p:spPr>
            <a:xfrm>
              <a:off x="4139952" y="5733256"/>
              <a:ext cx="1224136" cy="432048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BE" b="1" dirty="0" smtClean="0">
                  <a:solidFill>
                    <a:srgbClr val="00B0F0"/>
                  </a:solidFill>
                </a:rPr>
                <a:t>portfolio</a:t>
              </a:r>
              <a:endParaRPr lang="fr-BE" b="1" dirty="0">
                <a:solidFill>
                  <a:srgbClr val="00B0F0"/>
                </a:solidFill>
              </a:endParaRPr>
            </a:p>
          </p:txBody>
        </p:sp>
      </p:grp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BE" sz="2000" b="1" dirty="0" smtClean="0">
                <a:solidFill>
                  <a:schemeClr val="accent2">
                    <a:lumMod val="75000"/>
                  </a:schemeClr>
                </a:solidFill>
                <a:latin typeface="Arial Rounded MT Bold" pitchFamily="34" charset="0"/>
                <a:ea typeface="Batang" pitchFamily="18" charset="-127"/>
              </a:rPr>
              <a:t>Exercer une pratique réflexive quotidienne</a:t>
            </a:r>
            <a:br>
              <a:rPr lang="fr-BE" sz="2000" b="1" dirty="0" smtClean="0">
                <a:solidFill>
                  <a:schemeClr val="accent2">
                    <a:lumMod val="75000"/>
                  </a:schemeClr>
                </a:solidFill>
                <a:latin typeface="Arial Rounded MT Bold" pitchFamily="34" charset="0"/>
                <a:ea typeface="Batang" pitchFamily="18" charset="-127"/>
              </a:rPr>
            </a:br>
            <a:r>
              <a:rPr lang="fr-BE" sz="2000" b="1" dirty="0" smtClean="0">
                <a:solidFill>
                  <a:schemeClr val="accent2">
                    <a:lumMod val="75000"/>
                  </a:schemeClr>
                </a:solidFill>
                <a:latin typeface="Arial Rounded MT Bold" pitchFamily="34" charset="0"/>
                <a:ea typeface="Batang" pitchFamily="18" charset="-127"/>
              </a:rPr>
              <a:t> à l’aide d’un log book </a:t>
            </a:r>
            <a:endParaRPr lang="fr-BE" sz="2000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8282880" cy="365125"/>
          </a:xfrm>
        </p:spPr>
        <p:txBody>
          <a:bodyPr/>
          <a:lstStyle/>
          <a:p>
            <a:r>
              <a:rPr lang="fr-BE" dirty="0" smtClean="0"/>
              <a:t>V. Vierset &amp; M. Nisolle            Faculté de médecine </a:t>
            </a:r>
            <a:r>
              <a:rPr lang="fr-BE" dirty="0" err="1" smtClean="0"/>
              <a:t>ULg</a:t>
            </a:r>
            <a:r>
              <a:rPr lang="fr-BE" dirty="0" smtClean="0"/>
              <a:t>-CHU                 IFRES  Ancrage facultaire 20 avril 2012</a:t>
            </a:r>
            <a:endParaRPr lang="fr-BE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r-BE" sz="2000" b="1" dirty="0" smtClean="0">
                <a:solidFill>
                  <a:schemeClr val="accent2">
                    <a:lumMod val="75000"/>
                  </a:schemeClr>
                </a:solidFill>
              </a:rPr>
              <a:t>				      Pour construire un log book</a:t>
            </a:r>
          </a:p>
          <a:p>
            <a:pPr>
              <a:buNone/>
            </a:pPr>
            <a:endParaRPr lang="fr-BE" sz="8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r>
              <a:rPr lang="fr-BE" sz="1600" b="1" dirty="0" smtClean="0">
                <a:solidFill>
                  <a:schemeClr val="accent2">
                    <a:lumMod val="75000"/>
                  </a:schemeClr>
                </a:solidFill>
              </a:rPr>
              <a:t>Compilation de trois situations cliniques vécues au cours du mois:</a:t>
            </a:r>
          </a:p>
          <a:p>
            <a:pPr marL="180000">
              <a:spcBef>
                <a:spcPts val="500"/>
              </a:spcBef>
            </a:pPr>
            <a:r>
              <a:rPr lang="fr-BE" sz="1600" b="1" dirty="0" smtClean="0">
                <a:solidFill>
                  <a:schemeClr val="accent1">
                    <a:lumMod val="50000"/>
                  </a:schemeClr>
                </a:solidFill>
              </a:rPr>
              <a:t>fausse couche chez un couple homosexuel</a:t>
            </a:r>
          </a:p>
          <a:p>
            <a:pPr marL="180000">
              <a:spcBef>
                <a:spcPts val="500"/>
              </a:spcBef>
            </a:pPr>
            <a:r>
              <a:rPr lang="fr-BE" sz="1600" b="1" dirty="0" smtClean="0">
                <a:solidFill>
                  <a:schemeClr val="accent1">
                    <a:lumMod val="50000"/>
                  </a:schemeClr>
                </a:solidFill>
              </a:rPr>
              <a:t>bilan d’infertilité</a:t>
            </a:r>
          </a:p>
          <a:p>
            <a:pPr marL="180000">
              <a:spcBef>
                <a:spcPts val="500"/>
              </a:spcBef>
            </a:pPr>
            <a:r>
              <a:rPr lang="fr-BE" sz="1600" b="1" dirty="0" smtClean="0">
                <a:solidFill>
                  <a:schemeClr val="accent1">
                    <a:lumMod val="50000"/>
                  </a:schemeClr>
                </a:solidFill>
              </a:rPr>
              <a:t>GEU</a:t>
            </a:r>
          </a:p>
          <a:p>
            <a:pPr marL="180000">
              <a:spcBef>
                <a:spcPts val="500"/>
              </a:spcBef>
              <a:buNone/>
            </a:pPr>
            <a:r>
              <a:rPr lang="fr-BE" sz="1600" b="1" dirty="0" smtClean="0">
                <a:solidFill>
                  <a:schemeClr val="accent2">
                    <a:lumMod val="75000"/>
                  </a:schemeClr>
                </a:solidFill>
              </a:rPr>
              <a:t>Guide de formulation :</a:t>
            </a:r>
          </a:p>
          <a:p>
            <a:pPr marL="180000">
              <a:spcBef>
                <a:spcPts val="500"/>
              </a:spcBef>
            </a:pPr>
            <a:r>
              <a:rPr lang="fr-BE" sz="1600" b="1" dirty="0" smtClean="0">
                <a:solidFill>
                  <a:schemeClr val="accent1">
                    <a:lumMod val="50000"/>
                  </a:schemeClr>
                </a:solidFill>
              </a:rPr>
              <a:t>description;</a:t>
            </a:r>
          </a:p>
          <a:p>
            <a:pPr marL="180000">
              <a:spcBef>
                <a:spcPts val="500"/>
              </a:spcBef>
            </a:pPr>
            <a:r>
              <a:rPr lang="fr-BE" sz="1600" b="1" dirty="0" smtClean="0">
                <a:solidFill>
                  <a:schemeClr val="accent1">
                    <a:lumMod val="50000"/>
                  </a:schemeClr>
                </a:solidFill>
              </a:rPr>
              <a:t>questionnement et analyse;</a:t>
            </a:r>
          </a:p>
          <a:p>
            <a:pPr marL="180000">
              <a:spcBef>
                <a:spcPts val="500"/>
              </a:spcBef>
            </a:pPr>
            <a:r>
              <a:rPr lang="fr-BE" sz="1600" b="1" dirty="0" smtClean="0">
                <a:solidFill>
                  <a:schemeClr val="accent1">
                    <a:lumMod val="50000"/>
                  </a:schemeClr>
                </a:solidFill>
              </a:rPr>
              <a:t>recherche ressources théoriques;</a:t>
            </a:r>
          </a:p>
          <a:p>
            <a:pPr marL="180000">
              <a:spcBef>
                <a:spcPts val="500"/>
              </a:spcBef>
            </a:pPr>
            <a:r>
              <a:rPr lang="fr-BE" sz="1600" b="1" dirty="0" smtClean="0">
                <a:solidFill>
                  <a:schemeClr val="accent1">
                    <a:lumMod val="50000"/>
                  </a:schemeClr>
                </a:solidFill>
              </a:rPr>
              <a:t>conception, argumentation et positionnement;</a:t>
            </a:r>
          </a:p>
          <a:p>
            <a:pPr marL="180000">
              <a:spcBef>
                <a:spcPts val="500"/>
              </a:spcBef>
            </a:pPr>
            <a:r>
              <a:rPr lang="fr-BE" sz="1600" b="1" dirty="0" smtClean="0">
                <a:solidFill>
                  <a:schemeClr val="accent1">
                    <a:lumMod val="50000"/>
                  </a:schemeClr>
                </a:solidFill>
              </a:rPr>
              <a:t>auto-évaluation/régulation ;</a:t>
            </a:r>
          </a:p>
          <a:p>
            <a:pPr marL="180000">
              <a:spcBef>
                <a:spcPts val="500"/>
              </a:spcBef>
            </a:pPr>
            <a:r>
              <a:rPr lang="fr-BE" sz="1600" b="1" dirty="0" smtClean="0">
                <a:solidFill>
                  <a:schemeClr val="accent1">
                    <a:lumMod val="50000"/>
                  </a:schemeClr>
                </a:solidFill>
              </a:rPr>
              <a:t>identification des impacts de ce travail sur la pratique professionnelle ;</a:t>
            </a:r>
          </a:p>
          <a:p>
            <a:pPr marL="180000">
              <a:spcBef>
                <a:spcPts val="500"/>
              </a:spcBef>
            </a:pPr>
            <a:r>
              <a:rPr lang="fr-BE" sz="1600" b="1" dirty="0" smtClean="0">
                <a:solidFill>
                  <a:schemeClr val="accent1">
                    <a:lumMod val="50000"/>
                  </a:schemeClr>
                </a:solidFill>
              </a:rPr>
              <a:t>construction de l’identité professionnelle.</a:t>
            </a:r>
          </a:p>
          <a:p>
            <a:pPr marL="180000">
              <a:spcBef>
                <a:spcPts val="500"/>
              </a:spcBef>
            </a:pPr>
            <a:endParaRPr lang="fr-BE" sz="1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grpSp>
        <p:nvGrpSpPr>
          <p:cNvPr id="5" name="Groupe 4"/>
          <p:cNvGrpSpPr/>
          <p:nvPr/>
        </p:nvGrpSpPr>
        <p:grpSpPr>
          <a:xfrm>
            <a:off x="6804248" y="1700808"/>
            <a:ext cx="1979712" cy="1152128"/>
            <a:chOff x="6948264" y="1412776"/>
            <a:chExt cx="1979712" cy="1152128"/>
          </a:xfrm>
        </p:grpSpPr>
        <p:sp>
          <p:nvSpPr>
            <p:cNvPr id="6" name="Ellipse 5"/>
            <p:cNvSpPr/>
            <p:nvPr/>
          </p:nvSpPr>
          <p:spPr>
            <a:xfrm>
              <a:off x="6948264" y="1412776"/>
              <a:ext cx="1979712" cy="11521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BE" sz="800" dirty="0" smtClean="0"/>
            </a:p>
            <a:p>
              <a:endParaRPr lang="fr-BE" sz="800" dirty="0" smtClean="0"/>
            </a:p>
            <a:p>
              <a:endParaRPr lang="fr-BE" sz="800" dirty="0" smtClean="0"/>
            </a:p>
            <a:p>
              <a:endParaRPr lang="fr-BE" sz="800" dirty="0" smtClean="0"/>
            </a:p>
            <a:p>
              <a:endParaRPr lang="fr-BE" sz="800" dirty="0" smtClean="0"/>
            </a:p>
            <a:p>
              <a:endParaRPr lang="fr-BE" sz="800" dirty="0" smtClean="0"/>
            </a:p>
            <a:p>
              <a:r>
                <a:rPr lang="fr-BE" sz="800" b="1" dirty="0" smtClean="0">
                  <a:solidFill>
                    <a:schemeClr val="accent2">
                      <a:lumMod val="75000"/>
                    </a:schemeClr>
                  </a:solidFill>
                </a:rPr>
                <a:t>APR</a:t>
              </a:r>
              <a:endParaRPr lang="fr-BE" sz="800" b="1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7" name="Ellipse 6"/>
            <p:cNvSpPr/>
            <p:nvPr/>
          </p:nvSpPr>
          <p:spPr>
            <a:xfrm>
              <a:off x="7236296" y="1556792"/>
              <a:ext cx="1368152" cy="864096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BE" sz="800" b="1" dirty="0" smtClean="0">
                  <a:solidFill>
                    <a:schemeClr val="accent2">
                      <a:lumMod val="50000"/>
                    </a:schemeClr>
                  </a:solidFill>
                </a:rPr>
                <a:t>Gérer une consultation clinique =</a:t>
              </a:r>
            </a:p>
            <a:p>
              <a:pPr algn="ctr"/>
              <a:r>
                <a:rPr lang="fr-BE" sz="800" b="1" dirty="0" smtClean="0">
                  <a:solidFill>
                    <a:schemeClr val="accent2">
                      <a:lumMod val="75000"/>
                    </a:schemeClr>
                  </a:solidFill>
                </a:rPr>
                <a:t>ARC*+ACC*</a:t>
              </a:r>
            </a:p>
            <a:p>
              <a:pPr algn="ctr"/>
              <a:r>
                <a:rPr lang="fr-BE" sz="800" b="1" dirty="0" smtClean="0">
                  <a:solidFill>
                    <a:schemeClr val="accent2">
                      <a:lumMod val="50000"/>
                    </a:schemeClr>
                  </a:solidFill>
                </a:rPr>
                <a:t>+Techniques et procédures</a:t>
              </a:r>
              <a:endParaRPr lang="fr-BE" sz="800" b="1" dirty="0">
                <a:solidFill>
                  <a:schemeClr val="accent2">
                    <a:lumMod val="50000"/>
                  </a:schemeClr>
                </a:solidFill>
              </a:endParaRPr>
            </a:p>
          </p:txBody>
        </p:sp>
      </p:grpSp>
      <p:sp>
        <p:nvSpPr>
          <p:cNvPr id="10" name="Flèche courbée vers la gauche 9"/>
          <p:cNvSpPr/>
          <p:nvPr/>
        </p:nvSpPr>
        <p:spPr>
          <a:xfrm>
            <a:off x="6372200" y="3861048"/>
            <a:ext cx="1152128" cy="2376264"/>
          </a:xfrm>
          <a:prstGeom prst="curvedLeft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solidFill>
                <a:schemeClr val="tx1"/>
              </a:solidFill>
            </a:endParaRPr>
          </a:p>
        </p:txBody>
      </p:sp>
      <p:sp>
        <p:nvSpPr>
          <p:cNvPr id="11" name="Flèche courbée vers la droite 10"/>
          <p:cNvSpPr/>
          <p:nvPr/>
        </p:nvSpPr>
        <p:spPr>
          <a:xfrm rot="9835833">
            <a:off x="7428538" y="3303806"/>
            <a:ext cx="1019552" cy="2573501"/>
          </a:xfrm>
          <a:prstGeom prst="curvedRightArrow">
            <a:avLst/>
          </a:prstGeom>
          <a:solidFill>
            <a:schemeClr val="accent2">
              <a:lumMod val="75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BE" sz="2000" b="1" dirty="0" smtClean="0">
                <a:solidFill>
                  <a:schemeClr val="accent2">
                    <a:lumMod val="75000"/>
                  </a:schemeClr>
                </a:solidFill>
                <a:latin typeface="Arial Rounded MT Bold" pitchFamily="34" charset="0"/>
                <a:ea typeface="Batang" pitchFamily="18" charset="-127"/>
              </a:rPr>
              <a:t>Exercer une pratique réflexive quotidienne</a:t>
            </a:r>
            <a:br>
              <a:rPr lang="fr-BE" sz="2000" b="1" dirty="0" smtClean="0">
                <a:solidFill>
                  <a:schemeClr val="accent2">
                    <a:lumMod val="75000"/>
                  </a:schemeClr>
                </a:solidFill>
                <a:latin typeface="Arial Rounded MT Bold" pitchFamily="34" charset="0"/>
                <a:ea typeface="Batang" pitchFamily="18" charset="-127"/>
              </a:rPr>
            </a:br>
            <a:r>
              <a:rPr lang="fr-BE" sz="2000" b="1" dirty="0" smtClean="0">
                <a:solidFill>
                  <a:schemeClr val="accent2">
                    <a:lumMod val="75000"/>
                  </a:schemeClr>
                </a:solidFill>
                <a:latin typeface="Arial Rounded MT Bold" pitchFamily="34" charset="0"/>
                <a:ea typeface="Batang" pitchFamily="18" charset="-127"/>
              </a:rPr>
              <a:t> à l’aide d’un log book </a:t>
            </a:r>
            <a:endParaRPr lang="fr-BE" sz="2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827584" y="1556792"/>
            <a:ext cx="8153400" cy="4495800"/>
          </a:xfrm>
        </p:spPr>
        <p:txBody>
          <a:bodyPr>
            <a:normAutofit/>
          </a:bodyPr>
          <a:lstStyle/>
          <a:p>
            <a:pPr marL="216000" algn="ctr">
              <a:spcBef>
                <a:spcPts val="0"/>
              </a:spcBef>
              <a:buNone/>
            </a:pPr>
            <a:r>
              <a:rPr lang="fr-BE" sz="2000" b="1" dirty="0" smtClean="0">
                <a:solidFill>
                  <a:schemeClr val="accent2">
                    <a:lumMod val="75000"/>
                  </a:schemeClr>
                </a:solidFill>
              </a:rPr>
              <a:t>                      Ateliers APR (ARC+ACC)</a:t>
            </a:r>
          </a:p>
          <a:p>
            <a:pPr marL="216000">
              <a:spcBef>
                <a:spcPts val="0"/>
              </a:spcBef>
              <a:buNone/>
            </a:pPr>
            <a:endParaRPr lang="fr-BE" sz="8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216000">
              <a:spcBef>
                <a:spcPts val="0"/>
              </a:spcBef>
              <a:buNone/>
            </a:pPr>
            <a:r>
              <a:rPr lang="fr-BE" sz="1600" b="1" dirty="0" smtClean="0">
                <a:solidFill>
                  <a:schemeClr val="accent2">
                    <a:lumMod val="75000"/>
                  </a:schemeClr>
                </a:solidFill>
              </a:rPr>
              <a:t>Méthodologie :</a:t>
            </a:r>
          </a:p>
          <a:p>
            <a:pPr marL="180000">
              <a:spcBef>
                <a:spcPts val="400"/>
              </a:spcBef>
              <a:buNone/>
            </a:pPr>
            <a:r>
              <a:rPr lang="fr-BE" sz="1600" b="1" dirty="0" smtClean="0">
                <a:solidFill>
                  <a:schemeClr val="accent1">
                    <a:lumMod val="50000"/>
                  </a:schemeClr>
                </a:solidFill>
              </a:rPr>
              <a:t>Les ateliers sont fondés sur un développement </a:t>
            </a:r>
            <a:r>
              <a:rPr lang="fr-BE" sz="1600" b="1" dirty="0" err="1" smtClean="0">
                <a:solidFill>
                  <a:schemeClr val="accent1">
                    <a:lumMod val="50000"/>
                  </a:schemeClr>
                </a:solidFill>
              </a:rPr>
              <a:t>socio-constructiviste</a:t>
            </a:r>
            <a:r>
              <a:rPr lang="fr-BE" sz="1600" b="1" dirty="0" smtClean="0">
                <a:solidFill>
                  <a:schemeClr val="accent1">
                    <a:lumMod val="50000"/>
                  </a:schemeClr>
                </a:solidFill>
              </a:rPr>
              <a:t> :</a:t>
            </a:r>
          </a:p>
          <a:p>
            <a:pPr marL="180000">
              <a:spcBef>
                <a:spcPts val="400"/>
              </a:spcBef>
            </a:pPr>
            <a:r>
              <a:rPr lang="fr-BE" sz="1600" b="1" dirty="0" smtClean="0">
                <a:solidFill>
                  <a:schemeClr val="accent1">
                    <a:lumMod val="50000"/>
                  </a:schemeClr>
                </a:solidFill>
              </a:rPr>
              <a:t> d’attitudes participatives et actives chez l’étudiant lors des exercices; </a:t>
            </a:r>
          </a:p>
          <a:p>
            <a:pPr marL="180000">
              <a:spcBef>
                <a:spcPts val="400"/>
              </a:spcBef>
            </a:pPr>
            <a:r>
              <a:rPr lang="fr-BE" sz="1600" b="1" dirty="0" smtClean="0">
                <a:solidFill>
                  <a:schemeClr val="accent1">
                    <a:lumMod val="50000"/>
                  </a:schemeClr>
                </a:solidFill>
              </a:rPr>
              <a:t> de questionnements à proposer pendant les exercices;</a:t>
            </a:r>
          </a:p>
          <a:p>
            <a:pPr marL="180000">
              <a:spcBef>
                <a:spcPts val="400"/>
              </a:spcBef>
            </a:pPr>
            <a:r>
              <a:rPr lang="fr-BE" sz="1600" b="1" dirty="0" smtClean="0">
                <a:solidFill>
                  <a:schemeClr val="accent1">
                    <a:lumMod val="50000"/>
                  </a:schemeClr>
                </a:solidFill>
              </a:rPr>
              <a:t> d’exploration d’autres attitudes, d’autres représentations, d’autres subjectivités.</a:t>
            </a:r>
            <a:endParaRPr lang="fr-BE" sz="12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180000">
              <a:spcBef>
                <a:spcPts val="400"/>
              </a:spcBef>
              <a:buNone/>
            </a:pPr>
            <a:r>
              <a:rPr lang="fr-BE" sz="1600" b="1" dirty="0" smtClean="0">
                <a:solidFill>
                  <a:schemeClr val="accent2">
                    <a:lumMod val="75000"/>
                  </a:schemeClr>
                </a:solidFill>
              </a:rPr>
              <a:t>Outils de travail :</a:t>
            </a:r>
          </a:p>
          <a:p>
            <a:pPr marL="180000">
              <a:spcBef>
                <a:spcPts val="400"/>
              </a:spcBef>
            </a:pPr>
            <a:r>
              <a:rPr lang="fr-BE" sz="1600" b="1" dirty="0" smtClean="0">
                <a:solidFill>
                  <a:schemeClr val="accent1">
                    <a:lumMod val="50000"/>
                  </a:schemeClr>
                </a:solidFill>
              </a:rPr>
              <a:t>référentiel de formation </a:t>
            </a:r>
            <a:r>
              <a:rPr lang="fr-BE" sz="1600" dirty="0" smtClean="0">
                <a:solidFill>
                  <a:schemeClr val="accent1">
                    <a:lumMod val="50000"/>
                  </a:schemeClr>
                </a:solidFill>
              </a:rPr>
              <a:t>/</a:t>
            </a:r>
            <a:r>
              <a:rPr lang="fr-BE" sz="1600" b="1" dirty="0" smtClean="0">
                <a:solidFill>
                  <a:schemeClr val="accent1">
                    <a:lumMod val="50000"/>
                  </a:schemeClr>
                </a:solidFill>
              </a:rPr>
              <a:t>Guide d’Accompagnement et d’Apprentissage; GAA;</a:t>
            </a:r>
          </a:p>
          <a:p>
            <a:pPr marL="180000">
              <a:spcBef>
                <a:spcPts val="400"/>
              </a:spcBef>
            </a:pPr>
            <a:r>
              <a:rPr lang="fr-BE" sz="1600" b="1" dirty="0" smtClean="0">
                <a:solidFill>
                  <a:schemeClr val="accent1">
                    <a:lumMod val="50000"/>
                  </a:schemeClr>
                </a:solidFill>
              </a:rPr>
              <a:t>grille d’auto-évaluation APR;</a:t>
            </a:r>
          </a:p>
          <a:p>
            <a:pPr marL="180000">
              <a:spcBef>
                <a:spcPts val="400"/>
              </a:spcBef>
            </a:pPr>
            <a:r>
              <a:rPr lang="fr-BE" sz="1600" b="1" dirty="0" smtClean="0">
                <a:solidFill>
                  <a:schemeClr val="accent1">
                    <a:lumMod val="50000"/>
                  </a:schemeClr>
                </a:solidFill>
              </a:rPr>
              <a:t>vécus des médecins-stagiaires et des assistants -pilotes!!!!</a:t>
            </a:r>
          </a:p>
          <a:p>
            <a:pPr marL="180000">
              <a:spcBef>
                <a:spcPts val="400"/>
              </a:spcBef>
              <a:buNone/>
            </a:pPr>
            <a:r>
              <a:rPr lang="fr-BE" sz="1600" b="1" dirty="0" smtClean="0">
                <a:solidFill>
                  <a:schemeClr val="accent2">
                    <a:lumMod val="75000"/>
                  </a:schemeClr>
                </a:solidFill>
              </a:rPr>
              <a:t>Exercices proposés :</a:t>
            </a:r>
          </a:p>
          <a:p>
            <a:pPr marL="180000">
              <a:spcBef>
                <a:spcPts val="400"/>
              </a:spcBef>
            </a:pPr>
            <a:r>
              <a:rPr lang="fr-BE" sz="1600" b="1" dirty="0" smtClean="0">
                <a:solidFill>
                  <a:schemeClr val="accent1">
                    <a:lumMod val="50000"/>
                  </a:schemeClr>
                </a:solidFill>
              </a:rPr>
              <a:t>assistants-pilotes proposent une situation clinique au partage réflexif;</a:t>
            </a:r>
          </a:p>
          <a:p>
            <a:pPr marL="180000">
              <a:spcBef>
                <a:spcPts val="400"/>
              </a:spcBef>
            </a:pPr>
            <a:r>
              <a:rPr lang="fr-BE" sz="1600" b="1" dirty="0" smtClean="0">
                <a:solidFill>
                  <a:schemeClr val="accent1">
                    <a:lumMod val="50000"/>
                  </a:schemeClr>
                </a:solidFill>
              </a:rPr>
              <a:t>médecins-stagiaires proposent une situation clinique au partage réflexif;</a:t>
            </a:r>
          </a:p>
          <a:p>
            <a:pPr marL="180000">
              <a:spcBef>
                <a:spcPts val="400"/>
              </a:spcBef>
            </a:pPr>
            <a:r>
              <a:rPr lang="fr-BE" sz="1600" b="1" dirty="0" smtClean="0">
                <a:solidFill>
                  <a:schemeClr val="accent1">
                    <a:lumMod val="50000"/>
                  </a:schemeClr>
                </a:solidFill>
              </a:rPr>
              <a:t>médecins G-O proposent un tour de salle didactique à visée réflexive.</a:t>
            </a:r>
          </a:p>
          <a:p>
            <a:endParaRPr lang="fr-BE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7778824" cy="365125"/>
          </a:xfrm>
        </p:spPr>
        <p:txBody>
          <a:bodyPr/>
          <a:lstStyle/>
          <a:p>
            <a:r>
              <a:rPr lang="fr-BE" sz="1100" smtClean="0">
                <a:solidFill>
                  <a:schemeClr val="accent1">
                    <a:lumMod val="50000"/>
                  </a:schemeClr>
                </a:solidFill>
              </a:rPr>
              <a:t>V. Vierset &amp; M. Nisolle                               Faculté de médecine ULg-CHU                     IFRES  Ancrage facultaire 20 avril 2012</a:t>
            </a:r>
            <a:endParaRPr lang="fr-BE" sz="1100" dirty="0">
              <a:solidFill>
                <a:schemeClr val="accent1">
                  <a:lumMod val="50000"/>
                </a:schemeClr>
              </a:solidFill>
            </a:endParaRPr>
          </a:p>
        </p:txBody>
      </p:sp>
      <p:grpSp>
        <p:nvGrpSpPr>
          <p:cNvPr id="5" name="Groupe 4"/>
          <p:cNvGrpSpPr/>
          <p:nvPr/>
        </p:nvGrpSpPr>
        <p:grpSpPr>
          <a:xfrm>
            <a:off x="6804248" y="1700808"/>
            <a:ext cx="1979712" cy="1152128"/>
            <a:chOff x="6948264" y="1412776"/>
            <a:chExt cx="1979712" cy="1152128"/>
          </a:xfrm>
        </p:grpSpPr>
        <p:sp>
          <p:nvSpPr>
            <p:cNvPr id="6" name="Ellipse 5"/>
            <p:cNvSpPr/>
            <p:nvPr/>
          </p:nvSpPr>
          <p:spPr>
            <a:xfrm>
              <a:off x="6948264" y="1412776"/>
              <a:ext cx="1979712" cy="11521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BE" sz="800" dirty="0" smtClean="0"/>
            </a:p>
            <a:p>
              <a:endParaRPr lang="fr-BE" sz="800" dirty="0" smtClean="0"/>
            </a:p>
            <a:p>
              <a:endParaRPr lang="fr-BE" sz="800" dirty="0" smtClean="0"/>
            </a:p>
            <a:p>
              <a:endParaRPr lang="fr-BE" sz="800" dirty="0" smtClean="0"/>
            </a:p>
            <a:p>
              <a:endParaRPr lang="fr-BE" sz="800" dirty="0" smtClean="0"/>
            </a:p>
            <a:p>
              <a:endParaRPr lang="fr-BE" sz="800" dirty="0" smtClean="0"/>
            </a:p>
            <a:p>
              <a:r>
                <a:rPr lang="fr-BE" sz="800" b="1" dirty="0" smtClean="0">
                  <a:solidFill>
                    <a:schemeClr val="accent2">
                      <a:lumMod val="75000"/>
                    </a:schemeClr>
                  </a:solidFill>
                </a:rPr>
                <a:t>APR</a:t>
              </a:r>
              <a:endParaRPr lang="fr-BE" sz="800" b="1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7" name="Ellipse 6"/>
            <p:cNvSpPr/>
            <p:nvPr/>
          </p:nvSpPr>
          <p:spPr>
            <a:xfrm>
              <a:off x="7236296" y="1556792"/>
              <a:ext cx="1368152" cy="864096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BE" sz="800" b="1" dirty="0" smtClean="0">
                  <a:solidFill>
                    <a:schemeClr val="accent2">
                      <a:lumMod val="50000"/>
                    </a:schemeClr>
                  </a:solidFill>
                </a:rPr>
                <a:t>Gérer une consultation clinique =</a:t>
              </a:r>
            </a:p>
            <a:p>
              <a:pPr algn="ctr"/>
              <a:r>
                <a:rPr lang="fr-BE" sz="800" b="1" dirty="0" smtClean="0">
                  <a:solidFill>
                    <a:schemeClr val="accent2">
                      <a:lumMod val="75000"/>
                    </a:schemeClr>
                  </a:solidFill>
                </a:rPr>
                <a:t>ARC*+ACC*</a:t>
              </a:r>
            </a:p>
            <a:p>
              <a:pPr algn="ctr"/>
              <a:r>
                <a:rPr lang="fr-BE" sz="800" b="1" dirty="0" smtClean="0">
                  <a:solidFill>
                    <a:schemeClr val="accent2">
                      <a:lumMod val="50000"/>
                    </a:schemeClr>
                  </a:solidFill>
                </a:rPr>
                <a:t>+Techniques et procédures</a:t>
              </a:r>
              <a:endParaRPr lang="fr-BE" sz="800" b="1" dirty="0">
                <a:solidFill>
                  <a:schemeClr val="accent2">
                    <a:lumMod val="50000"/>
                  </a:schemeClr>
                </a:solidFill>
              </a:endParaRPr>
            </a:p>
          </p:txBody>
        </p:sp>
      </p:grp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BE" sz="2000" b="1" dirty="0" smtClean="0">
                <a:solidFill>
                  <a:schemeClr val="accent2">
                    <a:lumMod val="75000"/>
                  </a:schemeClr>
                </a:solidFill>
                <a:latin typeface="Arial Rounded MT Bold" pitchFamily="34" charset="0"/>
                <a:ea typeface="Batang" pitchFamily="18" charset="-127"/>
              </a:rPr>
              <a:t>Exercer une pratique réflexive quotidienne</a:t>
            </a:r>
            <a:br>
              <a:rPr lang="fr-BE" sz="2000" b="1" dirty="0" smtClean="0">
                <a:solidFill>
                  <a:schemeClr val="accent2">
                    <a:lumMod val="75000"/>
                  </a:schemeClr>
                </a:solidFill>
                <a:latin typeface="Arial Rounded MT Bold" pitchFamily="34" charset="0"/>
                <a:ea typeface="Batang" pitchFamily="18" charset="-127"/>
              </a:rPr>
            </a:br>
            <a:r>
              <a:rPr lang="fr-BE" sz="2000" b="1" dirty="0" smtClean="0">
                <a:solidFill>
                  <a:schemeClr val="accent2">
                    <a:lumMod val="75000"/>
                  </a:schemeClr>
                </a:solidFill>
                <a:latin typeface="Arial Rounded MT Bold" pitchFamily="34" charset="0"/>
                <a:ea typeface="Batang" pitchFamily="18" charset="-127"/>
              </a:rPr>
              <a:t> à l’aide d’un log book </a:t>
            </a:r>
            <a:endParaRPr lang="fr-BE" sz="2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6911680" cy="4495800"/>
          </a:xfrm>
        </p:spPr>
        <p:txBody>
          <a:bodyPr>
            <a:normAutofit/>
          </a:bodyPr>
          <a:lstStyle/>
          <a:p>
            <a:pPr>
              <a:buNone/>
            </a:pPr>
            <a:endParaRPr lang="fr-BE" sz="12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fr-BE" sz="2000" b="1" dirty="0" smtClean="0">
                <a:solidFill>
                  <a:schemeClr val="accent2">
                    <a:lumMod val="75000"/>
                  </a:schemeClr>
                </a:solidFill>
              </a:rPr>
              <a:t>                  Evaluation de la compétence réflexive APR</a:t>
            </a:r>
            <a:endParaRPr lang="fr-BE" sz="8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r>
              <a:rPr lang="fr-BE" sz="1600" b="1" dirty="0" smtClean="0">
                <a:solidFill>
                  <a:schemeClr val="accent2">
                    <a:lumMod val="75000"/>
                  </a:schemeClr>
                </a:solidFill>
              </a:rPr>
              <a:t>Outils d’évaluation de la progression vers l’acquisition de la compétence :</a:t>
            </a:r>
            <a:endParaRPr lang="fr-BE" sz="1600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fr-BE" sz="1600" b="1" dirty="0" smtClean="0">
                <a:solidFill>
                  <a:schemeClr val="accent1">
                    <a:lumMod val="50000"/>
                  </a:schemeClr>
                </a:solidFill>
              </a:rPr>
              <a:t>1°et 2°masters : rapport d’observation réflexive avec </a:t>
            </a:r>
            <a:r>
              <a:rPr lang="fr-BE" sz="1600" b="1" dirty="0" err="1" smtClean="0">
                <a:solidFill>
                  <a:schemeClr val="accent1">
                    <a:lumMod val="50000"/>
                  </a:schemeClr>
                </a:solidFill>
              </a:rPr>
              <a:t>co</a:t>
            </a:r>
            <a:r>
              <a:rPr lang="fr-BE" sz="1600" b="1" dirty="0" smtClean="0">
                <a:solidFill>
                  <a:schemeClr val="accent1">
                    <a:lumMod val="50000"/>
                  </a:schemeClr>
                </a:solidFill>
              </a:rPr>
              <a:t>-évaluations formatives;</a:t>
            </a:r>
          </a:p>
          <a:p>
            <a:r>
              <a:rPr lang="fr-BE" sz="1600" b="1" dirty="0" smtClean="0">
                <a:solidFill>
                  <a:schemeClr val="accent1">
                    <a:lumMod val="50000"/>
                  </a:schemeClr>
                </a:solidFill>
              </a:rPr>
              <a:t>3°master : log book avec </a:t>
            </a:r>
            <a:r>
              <a:rPr lang="fr-BE" sz="1600" b="1" dirty="0" err="1" smtClean="0">
                <a:solidFill>
                  <a:schemeClr val="accent1">
                    <a:lumMod val="50000"/>
                  </a:schemeClr>
                </a:solidFill>
              </a:rPr>
              <a:t>co</a:t>
            </a:r>
            <a:r>
              <a:rPr lang="fr-BE" sz="1600" b="1" dirty="0" smtClean="0">
                <a:solidFill>
                  <a:schemeClr val="accent1">
                    <a:lumMod val="50000"/>
                  </a:schemeClr>
                </a:solidFill>
              </a:rPr>
              <a:t>-évaluations formatives puis présentation en fin de stage en tant que support d’examen G-O avec grille d’évaluation APR.</a:t>
            </a:r>
          </a:p>
          <a:p>
            <a:pPr>
              <a:buNone/>
            </a:pPr>
            <a:r>
              <a:rPr lang="fr-BE" sz="1600" b="1" dirty="0" smtClean="0">
                <a:solidFill>
                  <a:schemeClr val="accent2">
                    <a:lumMod val="75000"/>
                  </a:schemeClr>
                </a:solidFill>
              </a:rPr>
              <a:t>Sur le terrain clinique G-O :</a:t>
            </a:r>
          </a:p>
          <a:p>
            <a:r>
              <a:rPr lang="fr-BE" sz="1600" b="1" dirty="0" smtClean="0">
                <a:solidFill>
                  <a:schemeClr val="accent1">
                    <a:lumMod val="50000"/>
                  </a:schemeClr>
                </a:solidFill>
              </a:rPr>
              <a:t>Prises en charge et accompagnement des fonctions et des postes de travail clinique;</a:t>
            </a:r>
          </a:p>
          <a:p>
            <a:r>
              <a:rPr lang="fr-BE" sz="1600" b="1" dirty="0" smtClean="0">
                <a:solidFill>
                  <a:schemeClr val="accent1">
                    <a:lumMod val="50000"/>
                  </a:schemeClr>
                </a:solidFill>
              </a:rPr>
              <a:t>Grille d’évaluation de stage G-O fondée sur les compétences et capacités à développer dont l’APR.</a:t>
            </a:r>
          </a:p>
          <a:p>
            <a:pPr>
              <a:spcBef>
                <a:spcPts val="0"/>
              </a:spcBef>
              <a:buNone/>
            </a:pPr>
            <a:endParaRPr lang="fr-BE" sz="60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fr-BE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827584" y="6237312"/>
            <a:ext cx="7416824" cy="365125"/>
          </a:xfrm>
        </p:spPr>
        <p:txBody>
          <a:bodyPr/>
          <a:lstStyle/>
          <a:p>
            <a:r>
              <a:rPr lang="fr-BE" sz="1100" dirty="0" smtClean="0">
                <a:solidFill>
                  <a:schemeClr val="accent1">
                    <a:lumMod val="50000"/>
                  </a:schemeClr>
                </a:solidFill>
              </a:rPr>
              <a:t>V. Vierset &amp; M. Nisolle                               Faculté de médecine </a:t>
            </a:r>
            <a:r>
              <a:rPr lang="fr-BE" sz="1100" dirty="0" err="1" smtClean="0">
                <a:solidFill>
                  <a:schemeClr val="accent1">
                    <a:lumMod val="50000"/>
                  </a:schemeClr>
                </a:solidFill>
              </a:rPr>
              <a:t>ULg</a:t>
            </a:r>
            <a:r>
              <a:rPr lang="fr-BE" sz="1100" dirty="0" smtClean="0">
                <a:solidFill>
                  <a:schemeClr val="accent1">
                    <a:lumMod val="50000"/>
                  </a:schemeClr>
                </a:solidFill>
              </a:rPr>
              <a:t>-CHU                     IFRES  Ancrage facultaire 20 avril 2012</a:t>
            </a:r>
            <a:endParaRPr lang="fr-BE" sz="1100" dirty="0">
              <a:solidFill>
                <a:schemeClr val="accent1">
                  <a:lumMod val="50000"/>
                </a:schemeClr>
              </a:solidFill>
            </a:endParaRPr>
          </a:p>
        </p:txBody>
      </p:sp>
      <p:grpSp>
        <p:nvGrpSpPr>
          <p:cNvPr id="5" name="Groupe 4"/>
          <p:cNvGrpSpPr/>
          <p:nvPr/>
        </p:nvGrpSpPr>
        <p:grpSpPr>
          <a:xfrm>
            <a:off x="6948264" y="1772816"/>
            <a:ext cx="1979712" cy="1152128"/>
            <a:chOff x="6948264" y="1412776"/>
            <a:chExt cx="1979712" cy="1152128"/>
          </a:xfrm>
        </p:grpSpPr>
        <p:sp>
          <p:nvSpPr>
            <p:cNvPr id="6" name="Ellipse 5"/>
            <p:cNvSpPr/>
            <p:nvPr/>
          </p:nvSpPr>
          <p:spPr>
            <a:xfrm>
              <a:off x="6948264" y="1412776"/>
              <a:ext cx="1979712" cy="11521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BE" sz="800" dirty="0" smtClean="0"/>
            </a:p>
            <a:p>
              <a:endParaRPr lang="fr-BE" sz="800" dirty="0" smtClean="0"/>
            </a:p>
            <a:p>
              <a:endParaRPr lang="fr-BE" sz="800" dirty="0" smtClean="0"/>
            </a:p>
            <a:p>
              <a:endParaRPr lang="fr-BE" sz="800" dirty="0" smtClean="0"/>
            </a:p>
            <a:p>
              <a:endParaRPr lang="fr-BE" sz="800" dirty="0" smtClean="0"/>
            </a:p>
            <a:p>
              <a:endParaRPr lang="fr-BE" sz="800" dirty="0" smtClean="0"/>
            </a:p>
            <a:p>
              <a:r>
                <a:rPr lang="fr-BE" sz="1000" b="1" dirty="0" smtClean="0">
                  <a:solidFill>
                    <a:schemeClr val="accent2">
                      <a:lumMod val="75000"/>
                    </a:schemeClr>
                  </a:solidFill>
                </a:rPr>
                <a:t>APR</a:t>
              </a:r>
              <a:endParaRPr lang="fr-BE" sz="1000" b="1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7" name="Ellipse 6"/>
            <p:cNvSpPr/>
            <p:nvPr/>
          </p:nvSpPr>
          <p:spPr>
            <a:xfrm>
              <a:off x="7236296" y="1556792"/>
              <a:ext cx="1368152" cy="864096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BE" sz="800" b="1" dirty="0" smtClean="0">
                  <a:solidFill>
                    <a:schemeClr val="accent2">
                      <a:lumMod val="50000"/>
                    </a:schemeClr>
                  </a:solidFill>
                </a:rPr>
                <a:t>Gérer une consultation clinique =</a:t>
              </a:r>
            </a:p>
            <a:p>
              <a:pPr algn="ctr"/>
              <a:r>
                <a:rPr lang="fr-BE" sz="800" b="1" dirty="0" smtClean="0">
                  <a:solidFill>
                    <a:schemeClr val="accent2">
                      <a:lumMod val="75000"/>
                    </a:schemeClr>
                  </a:solidFill>
                </a:rPr>
                <a:t>ARC*+ACC*</a:t>
              </a:r>
            </a:p>
            <a:p>
              <a:pPr algn="ctr"/>
              <a:r>
                <a:rPr lang="fr-BE" sz="800" b="1" dirty="0" smtClean="0">
                  <a:solidFill>
                    <a:schemeClr val="accent2">
                      <a:lumMod val="50000"/>
                    </a:schemeClr>
                  </a:solidFill>
                </a:rPr>
                <a:t>+Techniques et procédures</a:t>
              </a:r>
              <a:endParaRPr lang="fr-BE" sz="800" b="1" dirty="0">
                <a:solidFill>
                  <a:schemeClr val="accent2">
                    <a:lumMod val="50000"/>
                  </a:schemeClr>
                </a:solidFill>
              </a:endParaRPr>
            </a:p>
          </p:txBody>
        </p:sp>
      </p:grp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édian">
  <a:themeElements>
    <a:clrScheme name="Papi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Mé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é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1285</TotalTime>
  <Words>894</Words>
  <Application>Microsoft Office PowerPoint</Application>
  <PresentationFormat>Affichage à l'écran (4:3)</PresentationFormat>
  <Paragraphs>277</Paragraphs>
  <Slides>12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Médian</vt:lpstr>
      <vt:lpstr>exerCER une Pratique réflexive quotidienne à l’aide d’un log book </vt:lpstr>
      <vt:lpstr>Exercer une pratique réflexive quotidienne  à l’aide d’un log book </vt:lpstr>
      <vt:lpstr>Exercer une pratique réflexive quotidienne  à l’aide d’un log book </vt:lpstr>
      <vt:lpstr>Exercer une pratique réflexive quotidienne  à l’aide d’un log book </vt:lpstr>
      <vt:lpstr>Exercer une pratique réflexive quotidienne  à l’aide d’un log book </vt:lpstr>
      <vt:lpstr>Exercer une pratique réflexive quotidienne  à l’aide d’un log book </vt:lpstr>
      <vt:lpstr>Exercer une pratique réflexive quotidienne  à l’aide d’un log book </vt:lpstr>
      <vt:lpstr>Exercer une pratique réflexive quotidienne  à l’aide d’un log book </vt:lpstr>
      <vt:lpstr>Exercer une pratique réflexive quotidienne  à l’aide d’un log book </vt:lpstr>
      <vt:lpstr>Exercer  une pratique réflexive quotidienne  à l’aide d’un log book </vt:lpstr>
      <vt:lpstr>Exercer une pratique réflexive quotidienne  à l’aide d’un log book </vt:lpstr>
      <vt:lpstr>Exercer  une pratique réflexive quotidienne  à l’aide d’un log book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S’évaluer pour se former à la communication clinique</dc:title>
  <dc:creator>vvierset</dc:creator>
  <cp:lastModifiedBy>vvierset</cp:lastModifiedBy>
  <cp:revision>210</cp:revision>
  <dcterms:created xsi:type="dcterms:W3CDTF">2012-01-16T11:51:11Z</dcterms:created>
  <dcterms:modified xsi:type="dcterms:W3CDTF">2013-10-22T08:57:07Z</dcterms:modified>
</cp:coreProperties>
</file>