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42803763"/>
  <p:notesSz cx="6858000" cy="9144000"/>
  <p:defaultTextStyle>
    <a:defPPr>
      <a:defRPr lang="fr-F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660"/>
  </p:normalViewPr>
  <p:slideViewPr>
    <p:cSldViewPr snapToGrid="0">
      <p:cViewPr>
        <p:scale>
          <a:sx n="46" d="100"/>
          <a:sy n="46" d="100"/>
        </p:scale>
        <p:origin x="-606" y="-46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290B-3AA5-496B-A212-236DB56239C8}" type="datetimeFigureOut">
              <a:rPr lang="fr-FR" smtClean="0"/>
              <a:t>30/09/2013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A5BE-95C9-41F6-9C40-C24E6B3D3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0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290B-3AA5-496B-A212-236DB56239C8}" type="datetimeFigureOut">
              <a:rPr lang="fr-FR" smtClean="0"/>
              <a:t>30/09/2013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A5BE-95C9-41F6-9C40-C24E6B3D3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39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290B-3AA5-496B-A212-236DB56239C8}" type="datetimeFigureOut">
              <a:rPr lang="fr-FR" smtClean="0"/>
              <a:t>30/09/2013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A5BE-95C9-41F6-9C40-C24E6B3D3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78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290B-3AA5-496B-A212-236DB56239C8}" type="datetimeFigureOut">
              <a:rPr lang="fr-FR" smtClean="0"/>
              <a:t>30/09/2013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A5BE-95C9-41F6-9C40-C24E6B3D3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44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290B-3AA5-496B-A212-236DB56239C8}" type="datetimeFigureOut">
              <a:rPr lang="fr-FR" smtClean="0"/>
              <a:t>30/09/2013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A5BE-95C9-41F6-9C40-C24E6B3D3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84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290B-3AA5-496B-A212-236DB56239C8}" type="datetimeFigureOut">
              <a:rPr lang="fr-FR" smtClean="0"/>
              <a:t>30/09/2013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A5BE-95C9-41F6-9C40-C24E6B3D3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40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290B-3AA5-496B-A212-236DB56239C8}" type="datetimeFigureOut">
              <a:rPr lang="fr-FR" smtClean="0"/>
              <a:t>30/09/2013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A5BE-95C9-41F6-9C40-C24E6B3D3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92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290B-3AA5-496B-A212-236DB56239C8}" type="datetimeFigureOut">
              <a:rPr lang="fr-FR" smtClean="0"/>
              <a:t>30/09/2013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A5BE-95C9-41F6-9C40-C24E6B3D3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49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290B-3AA5-496B-A212-236DB56239C8}" type="datetimeFigureOut">
              <a:rPr lang="fr-FR" smtClean="0"/>
              <a:t>30/09/2013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A5BE-95C9-41F6-9C40-C24E6B3D3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90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290B-3AA5-496B-A212-236DB56239C8}" type="datetimeFigureOut">
              <a:rPr lang="fr-FR" smtClean="0"/>
              <a:t>30/09/2013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A5BE-95C9-41F6-9C40-C24E6B3D3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49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290B-3AA5-496B-A212-236DB56239C8}" type="datetimeFigureOut">
              <a:rPr lang="fr-FR" smtClean="0"/>
              <a:t>30/09/2013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A5BE-95C9-41F6-9C40-C24E6B3D3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97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C290B-3AA5-496B-A212-236DB56239C8}" type="datetimeFigureOut">
              <a:rPr lang="fr-FR" smtClean="0"/>
              <a:t>30/09/2013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BA5BE-95C9-41F6-9C40-C24E6B3D3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57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entomologie.gembloux@ulg.ac.be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776" y="3225579"/>
            <a:ext cx="5655734" cy="207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38600" y="983513"/>
            <a:ext cx="22098000" cy="3093187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Bacterial diversity of field-caught mosquitoes from different regions of Belgium and potential impact on virus transmission</a:t>
            </a:r>
            <a:endParaRPr lang="fr-FR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3924300" y="800100"/>
            <a:ext cx="22212300" cy="3352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962400" y="4495800"/>
            <a:ext cx="21031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Raharimalala</a:t>
            </a:r>
            <a:r>
              <a:rPr lang="fr-FR" sz="4200" b="1" dirty="0">
                <a:latin typeface="Arial" panose="020B0604020202020204" pitchFamily="34" charset="0"/>
                <a:cs typeface="Arial" panose="020B0604020202020204" pitchFamily="34" charset="0"/>
              </a:rPr>
              <a:t> F.N.</a:t>
            </a:r>
            <a:r>
              <a:rPr lang="fr-FR" sz="4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1 , 2</a:t>
            </a:r>
            <a:r>
              <a:rPr lang="fr-F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cs typeface="Arial" panose="020B0604020202020204" pitchFamily="34" charset="0"/>
              </a:rPr>
              <a:t>Boukraa</a:t>
            </a:r>
            <a:r>
              <a:rPr lang="fr-FR" sz="4200" dirty="0">
                <a:latin typeface="Arial" panose="020B0604020202020204" pitchFamily="34" charset="0"/>
                <a:cs typeface="Arial" panose="020B0604020202020204" pitchFamily="34" charset="0"/>
              </a:rPr>
              <a:t> S.</a:t>
            </a:r>
            <a:r>
              <a:rPr lang="fr-F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200" dirty="0">
                <a:latin typeface="Arial" panose="020B0604020202020204" pitchFamily="34" charset="0"/>
                <a:cs typeface="Arial" panose="020B0604020202020204" pitchFamily="34" charset="0"/>
              </a:rPr>
              <a:t> , </a:t>
            </a:r>
            <a:r>
              <a:rPr lang="fr-FR" sz="4200" dirty="0" err="1">
                <a:latin typeface="Arial" panose="020B0604020202020204" pitchFamily="34" charset="0"/>
                <a:cs typeface="Arial" panose="020B0604020202020204" pitchFamily="34" charset="0"/>
              </a:rPr>
              <a:t>Bawin</a:t>
            </a:r>
            <a:r>
              <a:rPr lang="fr-FR" sz="4200" dirty="0">
                <a:latin typeface="Arial" panose="020B0604020202020204" pitchFamily="34" charset="0"/>
                <a:cs typeface="Arial" panose="020B0604020202020204" pitchFamily="34" charset="0"/>
              </a:rPr>
              <a:t> T.</a:t>
            </a:r>
            <a:r>
              <a:rPr lang="fr-F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200" dirty="0">
                <a:latin typeface="Arial" panose="020B0604020202020204" pitchFamily="34" charset="0"/>
                <a:cs typeface="Arial" panose="020B0604020202020204" pitchFamily="34" charset="0"/>
              </a:rPr>
              <a:t>, Zimmer J.-Y.</a:t>
            </a:r>
            <a:r>
              <a:rPr lang="fr-F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200" dirty="0">
                <a:latin typeface="Arial" panose="020B0604020202020204" pitchFamily="34" charset="0"/>
                <a:cs typeface="Arial" panose="020B0604020202020204" pitchFamily="34" charset="0"/>
              </a:rPr>
              <a:t>, Francis F.</a:t>
            </a:r>
            <a:r>
              <a:rPr lang="fr-F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Evolutionary Entomology – University of Liege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GxABT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– Belgium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Pasteur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Madagascar; Email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entomologie.gembloux@ulg.ac.be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3" y="900316"/>
            <a:ext cx="2543565" cy="515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Image 7" descr="http://www.cge-news.com/contenus/223/cms_pc/encadre/127/110125164023_ga15_gembloux-agro-bio-tech_log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900" y="889794"/>
            <a:ext cx="3713610" cy="20058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041995" y="39810751"/>
            <a:ext cx="1350831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</a:t>
            </a:r>
            <a:r>
              <a:rPr lang="fr-FR" sz="2800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Mosquito, </a:t>
            </a:r>
            <a:r>
              <a:rPr lang="fr-F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Endosymbiotic</a:t>
            </a:r>
            <a:r>
              <a:rPr lang="fr-FR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bacteria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arboviruses</a:t>
            </a:r>
            <a:r>
              <a:rPr lang="fr-F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Belgium</a:t>
            </a:r>
            <a:r>
              <a:rPr lang="fr-F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Wolbachia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81099" y="6579993"/>
            <a:ext cx="2770286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fr-FR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vectors disease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presented a resistance to various pesticides currently used.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Endosymbiotic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bacteria was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alternative solution found because of their probably interactive effects with their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host (1)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According to the introduction risks of these virus and disease dispersion, we propose to investigate the bacterial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endosymbiont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Culicidae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Belgium.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Among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species of mosquitoes identified in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country,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about ten are considered as potential vectors of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arboviruses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study, eleven species of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Culicidae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belonging to five genera 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Culex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pipiens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s.l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Cx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torrentium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Cx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hortensis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Anopheles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claviger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An.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maculipennis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s.l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An.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plumbeus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Culiseta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annulata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Ochlerotatus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geniculatus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Oc.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dorsalis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Aedes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albopictus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Coquillettidia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richiardii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mosquitoes fields from eight sites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Belgium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were used for the screening of the presence of six genera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endosymbiotic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bacteria 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Wolbachia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Commamonas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Delftia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Pseudomonas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Acinetobacter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Asaia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according their possible impact in mosquito biology (2,3).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PCR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was done for the screening of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endosymbiotic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bacteria mosquitoes studied. A total of 176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(144 larvae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32 adults)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used. 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8022" y="6550080"/>
            <a:ext cx="28337609" cy="56314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32703" y="40690050"/>
            <a:ext cx="29919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AutoNum type="arabicParenBoth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Christodoulou M.,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Biological vector control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mosquito-borne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Lancet Infect Dis 11: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84–85.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Minard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, G., </a:t>
            </a:r>
            <a:r>
              <a:rPr 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Tran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, F.H., </a:t>
            </a:r>
            <a:r>
              <a:rPr 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Raharimalala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, F.N., </a:t>
            </a:r>
            <a:r>
              <a:rPr 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Hellard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, E., </a:t>
            </a:r>
            <a:r>
              <a:rPr 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Ravelonandro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, P., </a:t>
            </a:r>
            <a:r>
              <a:rPr 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Mavingui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, P. &amp; </a:t>
            </a:r>
            <a:r>
              <a:rPr 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Valiente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Moro, C., 2013.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genomic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profiles of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Acinetobacter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Asaia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field-caught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Aedes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albopictus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Madagascar. FEMS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Microbiol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Ecol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83: 63-73. </a:t>
            </a:r>
          </a:p>
          <a:p>
            <a:pPr marL="342900" indent="-342900">
              <a:buAutoNum type="arabicParenBoth"/>
            </a:pP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Zouache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K.,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Raharimalala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F.N.,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Raquin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V.,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-Van, V.,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Raveloson, L.H.R., Ravelonandro, P.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Mavingui, P., 2011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Bacterial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diversity of field-caught mosquitoes,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Aedes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albopictus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Aedes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aegypti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from different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geographic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of Madagascar. FEMS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Microbiol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Ecol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75: 377-389.</a:t>
            </a:r>
          </a:p>
          <a:p>
            <a:pPr marL="342900" indent="-342900">
              <a:buAutoNum type="arabicParenBoth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Lindh, J.,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2007. Identification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malaria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mosquitoes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potential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use. Doctoral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thesis, comprehensive summary (Other academic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Stockholm University, Faculty of Science, Department of Genetics, Microbiology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Toxicology.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/>
              <a:t>	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28700" y="12528150"/>
            <a:ext cx="624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fr-FR" sz="4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4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fr-F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39" y="13514359"/>
            <a:ext cx="10528301" cy="30328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>
            <a:off x="2678137" y="16607119"/>
            <a:ext cx="726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types of breeding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sites (larvae collections)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8974" y="13514359"/>
            <a:ext cx="10284461" cy="303281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3676005" y="16652050"/>
            <a:ext cx="621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methods of adults captures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 descr="http://referentiel.nouvelobs.com/file/1318890-un-nouveau-moustique-porteur-du-paludisme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195" y="14057608"/>
            <a:ext cx="2648879" cy="21238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Connecteur droit avec flèche 22"/>
          <p:cNvCxnSpPr/>
          <p:nvPr/>
        </p:nvCxnSpPr>
        <p:spPr>
          <a:xfrm>
            <a:off x="24968214" y="15030765"/>
            <a:ext cx="66739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2448282" y="16659686"/>
            <a:ext cx="666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extracted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PCR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primers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 26" descr="C:\Users\FARA\Documents\10mai13\Postdoc Liège\Recherche\Manipulations\Photo des gels\Adultes\Ps_Com adultes 12aout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8464" y="13876525"/>
            <a:ext cx="3453687" cy="248598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/>
          <p:cNvSpPr/>
          <p:nvPr/>
        </p:nvSpPr>
        <p:spPr>
          <a:xfrm>
            <a:off x="888022" y="12462530"/>
            <a:ext cx="28337609" cy="494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88021" y="17688433"/>
            <a:ext cx="28337609" cy="15350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115059" y="17821528"/>
            <a:ext cx="624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FR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55077" y="18663093"/>
            <a:ext cx="1782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representing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mosquito species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the number of individuals tested and bacteria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endosymbionts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88021" y="33219323"/>
            <a:ext cx="28337609" cy="66319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1181099" y="33219324"/>
            <a:ext cx="3977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fr-FR" sz="4200" b="1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536615" y="19012593"/>
            <a:ext cx="387212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85" y="23360335"/>
            <a:ext cx="13906685" cy="95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1137557" y="37314717"/>
            <a:ext cx="3824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fr-F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37527" y="32137806"/>
            <a:ext cx="970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Distribution of </a:t>
            </a:r>
            <a:r>
              <a:rPr lang="en-US" sz="3200" b="1" dirty="0" err="1"/>
              <a:t>endosymbiotes</a:t>
            </a:r>
            <a:r>
              <a:rPr lang="en-US" sz="3200" b="1" dirty="0"/>
              <a:t> in larvae </a:t>
            </a:r>
            <a:r>
              <a:rPr lang="en-US" sz="3200" b="1" dirty="0" smtClean="0"/>
              <a:t>mosquitoes</a:t>
            </a:r>
            <a:endParaRPr lang="fr-FR" sz="32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8388457" y="32212061"/>
            <a:ext cx="890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Distribution of </a:t>
            </a:r>
            <a:r>
              <a:rPr lang="en-US" sz="3200" b="1" dirty="0" err="1"/>
              <a:t>endosymbiotes</a:t>
            </a:r>
            <a:r>
              <a:rPr lang="en-US" sz="3200" b="1" dirty="0"/>
              <a:t> in </a:t>
            </a:r>
            <a:r>
              <a:rPr lang="en-US" sz="3200" b="1" dirty="0" smtClean="0"/>
              <a:t>adult mosquitoes</a:t>
            </a:r>
            <a:endParaRPr lang="fr-FR" sz="3200" dirty="0"/>
          </a:p>
        </p:txBody>
      </p:sp>
      <p:sp>
        <p:nvSpPr>
          <p:cNvPr id="38" name="ZoneTexte 37"/>
          <p:cNvSpPr txBox="1"/>
          <p:nvPr/>
        </p:nvSpPr>
        <p:spPr>
          <a:xfrm>
            <a:off x="1181099" y="33894902"/>
            <a:ext cx="27702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Choice of different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types of bacteria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endosymbiotic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whose we have carried out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screening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was allowing of importance that they have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been demonstrated in the literature (2, 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Bacteria associated with mosquitoes have been identified by phylogenetic analysis of their 16S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rRNA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genes</a:t>
            </a:r>
            <a:r>
              <a:rPr lang="en-US" sz="2800" dirty="0"/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gene was always positive in 176 individuals, this means that in all mosquitoes tested, there was at least one or several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endosymbiotic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bacteria.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clear predominance of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Pseudomonas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also observed in all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(larvae and adults). Literature showed that this bacteria could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ovipositon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attractants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mosquito (4).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most of species,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Acinetobacter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also have a high prevalence within the mosquito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For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Acinetobacter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suggests efficient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transmission and maintenance within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host populations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indicating a possible role in the biology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mosquito in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higher prevalence could also explaining by the probably role that this bacteria play. Indeed, in the literature, it was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Asaia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capable of efficiently crossing body barriers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colonizing different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organs in a short time, like guts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salivary glands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both important sites of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Plasmodium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parasites’ life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cycle(3).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181100" y="23087477"/>
            <a:ext cx="3531578" cy="37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A: adult, L: larvae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57261" y="38162624"/>
            <a:ext cx="2772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study provided an estimate of the prevalence of the six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endobacteria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the five genera of natural population of mosquito in Belgium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Current advances in understanding the mosquito–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microbiota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relationships may have a great impact in a better understanding of some traits of mosquito biology and in the development of innovative mosquito-borne disease-control strategies aimed to reduce mosquito vectorial capacity and/or inhibiting pathogen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initiate an alternative method to control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mosquitoes.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16268810" y="23367281"/>
            <a:ext cx="11528950" cy="8795196"/>
            <a:chOff x="16268810" y="23367281"/>
            <a:chExt cx="11528950" cy="87951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65"/>
            <a:stretch/>
          </p:blipFill>
          <p:spPr bwMode="auto">
            <a:xfrm>
              <a:off x="16268810" y="23367281"/>
              <a:ext cx="11528950" cy="8795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ZoneTexte 39"/>
            <p:cNvSpPr txBox="1"/>
            <p:nvPr/>
          </p:nvSpPr>
          <p:spPr>
            <a:xfrm>
              <a:off x="20551140" y="23449778"/>
              <a:ext cx="272034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000" b="1" i="1" dirty="0" smtClean="0">
                  <a:latin typeface="Arial Narrow" panose="020B0606020202030204" pitchFamily="34" charset="0"/>
                </a:rPr>
                <a:t>An. </a:t>
              </a:r>
              <a:r>
                <a:rPr lang="fr-BE" sz="3000" b="1" i="1" dirty="0" err="1" smtClean="0">
                  <a:latin typeface="Arial Narrow" panose="020B0606020202030204" pitchFamily="34" charset="0"/>
                </a:rPr>
                <a:t>plumbeus</a:t>
              </a:r>
              <a:endParaRPr lang="fr-BE" sz="3000" b="1" i="1" dirty="0" smtClean="0">
                <a:latin typeface="Arial Narrow" panose="020B0606020202030204" pitchFamily="34" charset="0"/>
              </a:endParaRPr>
            </a:p>
          </p:txBody>
        </p:sp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8700" y="19186312"/>
            <a:ext cx="28083451" cy="38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3152</TotalTime>
  <Words>702</Words>
  <Application>Microsoft Office PowerPoint</Application>
  <PresentationFormat>Personnalisé</PresentationFormat>
  <Paragraphs>29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Thème Office</vt:lpstr>
      <vt:lpstr>Bacterial diversity of field-caught mosquitoes from different regions of Belgium and potential impact on virus transmission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FARA</dc:creator>
  <cp:lastModifiedBy>FARA</cp:lastModifiedBy>
  <cp:revision>125</cp:revision>
  <dcterms:created xsi:type="dcterms:W3CDTF">2013-05-27T14:25:12Z</dcterms:created>
  <dcterms:modified xsi:type="dcterms:W3CDTF">2013-09-30T09:05:33Z</dcterms:modified>
</cp:coreProperties>
</file>