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
  </p:notesMasterIdLst>
  <p:sldIdLst>
    <p:sldId id="256" r:id="rId2"/>
  </p:sldIdLst>
  <p:sldSz cx="28800425" cy="36036250"/>
  <p:notesSz cx="9144000" cy="6858000"/>
  <p:defaultTextStyle>
    <a:defPPr>
      <a:defRPr lang="fr-FR"/>
    </a:defPPr>
    <a:lvl1pPr marL="0" algn="l" defTabSz="3109609" rtl="0" eaLnBrk="1" latinLnBrk="0" hangingPunct="1">
      <a:defRPr sz="6122" kern="1200">
        <a:solidFill>
          <a:schemeClr val="tx1"/>
        </a:solidFill>
        <a:latin typeface="+mn-lt"/>
        <a:ea typeface="+mn-ea"/>
        <a:cs typeface="+mn-cs"/>
      </a:defRPr>
    </a:lvl1pPr>
    <a:lvl2pPr marL="1554803" algn="l" defTabSz="3109609" rtl="0" eaLnBrk="1" latinLnBrk="0" hangingPunct="1">
      <a:defRPr sz="6122" kern="1200">
        <a:solidFill>
          <a:schemeClr val="tx1"/>
        </a:solidFill>
        <a:latin typeface="+mn-lt"/>
        <a:ea typeface="+mn-ea"/>
        <a:cs typeface="+mn-cs"/>
      </a:defRPr>
    </a:lvl2pPr>
    <a:lvl3pPr marL="3109609" algn="l" defTabSz="3109609" rtl="0" eaLnBrk="1" latinLnBrk="0" hangingPunct="1">
      <a:defRPr sz="6122" kern="1200">
        <a:solidFill>
          <a:schemeClr val="tx1"/>
        </a:solidFill>
        <a:latin typeface="+mn-lt"/>
        <a:ea typeface="+mn-ea"/>
        <a:cs typeface="+mn-cs"/>
      </a:defRPr>
    </a:lvl3pPr>
    <a:lvl4pPr marL="4664412" algn="l" defTabSz="3109609" rtl="0" eaLnBrk="1" latinLnBrk="0" hangingPunct="1">
      <a:defRPr sz="6122" kern="1200">
        <a:solidFill>
          <a:schemeClr val="tx1"/>
        </a:solidFill>
        <a:latin typeface="+mn-lt"/>
        <a:ea typeface="+mn-ea"/>
        <a:cs typeface="+mn-cs"/>
      </a:defRPr>
    </a:lvl4pPr>
    <a:lvl5pPr marL="6219213" algn="l" defTabSz="3109609" rtl="0" eaLnBrk="1" latinLnBrk="0" hangingPunct="1">
      <a:defRPr sz="6122" kern="1200">
        <a:solidFill>
          <a:schemeClr val="tx1"/>
        </a:solidFill>
        <a:latin typeface="+mn-lt"/>
        <a:ea typeface="+mn-ea"/>
        <a:cs typeface="+mn-cs"/>
      </a:defRPr>
    </a:lvl5pPr>
    <a:lvl6pPr marL="7774016" algn="l" defTabSz="3109609" rtl="0" eaLnBrk="1" latinLnBrk="0" hangingPunct="1">
      <a:defRPr sz="6122" kern="1200">
        <a:solidFill>
          <a:schemeClr val="tx1"/>
        </a:solidFill>
        <a:latin typeface="+mn-lt"/>
        <a:ea typeface="+mn-ea"/>
        <a:cs typeface="+mn-cs"/>
      </a:defRPr>
    </a:lvl6pPr>
    <a:lvl7pPr marL="9328820" algn="l" defTabSz="3109609" rtl="0" eaLnBrk="1" latinLnBrk="0" hangingPunct="1">
      <a:defRPr sz="6122" kern="1200">
        <a:solidFill>
          <a:schemeClr val="tx1"/>
        </a:solidFill>
        <a:latin typeface="+mn-lt"/>
        <a:ea typeface="+mn-ea"/>
        <a:cs typeface="+mn-cs"/>
      </a:defRPr>
    </a:lvl7pPr>
    <a:lvl8pPr marL="10883624" algn="l" defTabSz="3109609" rtl="0" eaLnBrk="1" latinLnBrk="0" hangingPunct="1">
      <a:defRPr sz="6122" kern="1200">
        <a:solidFill>
          <a:schemeClr val="tx1"/>
        </a:solidFill>
        <a:latin typeface="+mn-lt"/>
        <a:ea typeface="+mn-ea"/>
        <a:cs typeface="+mn-cs"/>
      </a:defRPr>
    </a:lvl8pPr>
    <a:lvl9pPr marL="12438427" algn="l" defTabSz="3109609" rtl="0" eaLnBrk="1" latinLnBrk="0" hangingPunct="1">
      <a:defRPr sz="612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50">
          <p15:clr>
            <a:srgbClr val="A4A3A4"/>
          </p15:clr>
        </p15:guide>
        <p15:guide id="2" pos="907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32" autoAdjust="0"/>
    <p:restoredTop sz="94434" autoAdjust="0"/>
  </p:normalViewPr>
  <p:slideViewPr>
    <p:cSldViewPr snapToGrid="0">
      <p:cViewPr>
        <p:scale>
          <a:sx n="41" d="100"/>
          <a:sy n="41" d="100"/>
        </p:scale>
        <p:origin x="54" y="30"/>
      </p:cViewPr>
      <p:guideLst>
        <p:guide orient="horz" pos="11350"/>
        <p:guide pos="907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1A4B6C6-96A6-4A0F-AAF5-5EACBED257C3}" type="datetimeFigureOut">
              <a:rPr lang="fr-FR" smtClean="0"/>
              <a:t>30/09/2013</a:t>
            </a:fld>
            <a:endParaRPr lang="fr-FR"/>
          </a:p>
        </p:txBody>
      </p:sp>
      <p:sp>
        <p:nvSpPr>
          <p:cNvPr id="4" name="Espace réservé de l'image des diapositives 3"/>
          <p:cNvSpPr>
            <a:spLocks noGrp="1" noRot="1" noChangeAspect="1"/>
          </p:cNvSpPr>
          <p:nvPr>
            <p:ph type="sldImg" idx="2"/>
          </p:nvPr>
        </p:nvSpPr>
        <p:spPr>
          <a:xfrm>
            <a:off x="3646488" y="857250"/>
            <a:ext cx="1851025"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A463076-421B-4174-94AF-4A3EEBE6781D}" type="slidenum">
              <a:rPr lang="fr-FR" smtClean="0"/>
              <a:t>‹N°›</a:t>
            </a:fld>
            <a:endParaRPr lang="fr-FR"/>
          </a:p>
        </p:txBody>
      </p:sp>
    </p:spTree>
    <p:extLst>
      <p:ext uri="{BB962C8B-B14F-4D97-AF65-F5344CB8AC3E}">
        <p14:creationId xmlns:p14="http://schemas.microsoft.com/office/powerpoint/2010/main" val="1811077709"/>
      </p:ext>
    </p:extLst>
  </p:cSld>
  <p:clrMap bg1="lt1" tx1="dk1" bg2="lt2" tx2="dk2" accent1="accent1" accent2="accent2" accent3="accent3" accent4="accent4" accent5="accent5" accent6="accent6" hlink="hlink" folHlink="folHlink"/>
  <p:notesStyle>
    <a:lvl1pPr marL="0" algn="l" defTabSz="3109609" rtl="0" eaLnBrk="1" latinLnBrk="0" hangingPunct="1">
      <a:defRPr sz="4081" kern="1200">
        <a:solidFill>
          <a:schemeClr val="tx1"/>
        </a:solidFill>
        <a:latin typeface="+mn-lt"/>
        <a:ea typeface="+mn-ea"/>
        <a:cs typeface="+mn-cs"/>
      </a:defRPr>
    </a:lvl1pPr>
    <a:lvl2pPr marL="1554803" algn="l" defTabSz="3109609" rtl="0" eaLnBrk="1" latinLnBrk="0" hangingPunct="1">
      <a:defRPr sz="4081" kern="1200">
        <a:solidFill>
          <a:schemeClr val="tx1"/>
        </a:solidFill>
        <a:latin typeface="+mn-lt"/>
        <a:ea typeface="+mn-ea"/>
        <a:cs typeface="+mn-cs"/>
      </a:defRPr>
    </a:lvl2pPr>
    <a:lvl3pPr marL="3109609" algn="l" defTabSz="3109609" rtl="0" eaLnBrk="1" latinLnBrk="0" hangingPunct="1">
      <a:defRPr sz="4081" kern="1200">
        <a:solidFill>
          <a:schemeClr val="tx1"/>
        </a:solidFill>
        <a:latin typeface="+mn-lt"/>
        <a:ea typeface="+mn-ea"/>
        <a:cs typeface="+mn-cs"/>
      </a:defRPr>
    </a:lvl3pPr>
    <a:lvl4pPr marL="4664412" algn="l" defTabSz="3109609" rtl="0" eaLnBrk="1" latinLnBrk="0" hangingPunct="1">
      <a:defRPr sz="4081" kern="1200">
        <a:solidFill>
          <a:schemeClr val="tx1"/>
        </a:solidFill>
        <a:latin typeface="+mn-lt"/>
        <a:ea typeface="+mn-ea"/>
        <a:cs typeface="+mn-cs"/>
      </a:defRPr>
    </a:lvl4pPr>
    <a:lvl5pPr marL="6219213" algn="l" defTabSz="3109609" rtl="0" eaLnBrk="1" latinLnBrk="0" hangingPunct="1">
      <a:defRPr sz="4081" kern="1200">
        <a:solidFill>
          <a:schemeClr val="tx1"/>
        </a:solidFill>
        <a:latin typeface="+mn-lt"/>
        <a:ea typeface="+mn-ea"/>
        <a:cs typeface="+mn-cs"/>
      </a:defRPr>
    </a:lvl5pPr>
    <a:lvl6pPr marL="7774016" algn="l" defTabSz="3109609" rtl="0" eaLnBrk="1" latinLnBrk="0" hangingPunct="1">
      <a:defRPr sz="4081" kern="1200">
        <a:solidFill>
          <a:schemeClr val="tx1"/>
        </a:solidFill>
        <a:latin typeface="+mn-lt"/>
        <a:ea typeface="+mn-ea"/>
        <a:cs typeface="+mn-cs"/>
      </a:defRPr>
    </a:lvl6pPr>
    <a:lvl7pPr marL="9328820" algn="l" defTabSz="3109609" rtl="0" eaLnBrk="1" latinLnBrk="0" hangingPunct="1">
      <a:defRPr sz="4081" kern="1200">
        <a:solidFill>
          <a:schemeClr val="tx1"/>
        </a:solidFill>
        <a:latin typeface="+mn-lt"/>
        <a:ea typeface="+mn-ea"/>
        <a:cs typeface="+mn-cs"/>
      </a:defRPr>
    </a:lvl7pPr>
    <a:lvl8pPr marL="10883624" algn="l" defTabSz="3109609" rtl="0" eaLnBrk="1" latinLnBrk="0" hangingPunct="1">
      <a:defRPr sz="4081" kern="1200">
        <a:solidFill>
          <a:schemeClr val="tx1"/>
        </a:solidFill>
        <a:latin typeface="+mn-lt"/>
        <a:ea typeface="+mn-ea"/>
        <a:cs typeface="+mn-cs"/>
      </a:defRPr>
    </a:lvl8pPr>
    <a:lvl9pPr marL="12438427" algn="l" defTabSz="3109609" rtl="0" eaLnBrk="1" latinLnBrk="0" hangingPunct="1">
      <a:defRPr sz="4081"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160032" y="5897602"/>
            <a:ext cx="24480361" cy="12545954"/>
          </a:xfrm>
        </p:spPr>
        <p:txBody>
          <a:bodyPr anchor="b"/>
          <a:lstStyle>
            <a:lvl1pPr algn="ctr">
              <a:defRPr sz="18898"/>
            </a:lvl1pPr>
          </a:lstStyle>
          <a:p>
            <a:r>
              <a:rPr lang="fr-FR" smtClean="0"/>
              <a:t>Modifiez le style du titre</a:t>
            </a:r>
            <a:endParaRPr lang="en-US" dirty="0"/>
          </a:p>
        </p:txBody>
      </p:sp>
      <p:sp>
        <p:nvSpPr>
          <p:cNvPr id="3" name="Subtitle 2"/>
          <p:cNvSpPr>
            <a:spLocks noGrp="1"/>
          </p:cNvSpPr>
          <p:nvPr>
            <p:ph type="subTitle" idx="1"/>
          </p:nvPr>
        </p:nvSpPr>
        <p:spPr>
          <a:xfrm>
            <a:off x="3600053" y="18927376"/>
            <a:ext cx="21600319" cy="8700416"/>
          </a:xfrm>
        </p:spPr>
        <p:txBody>
          <a:bodyPr/>
          <a:lstStyle>
            <a:lvl1pPr marL="0" indent="0" algn="ctr">
              <a:buNone/>
              <a:defRPr sz="7559"/>
            </a:lvl1pPr>
            <a:lvl2pPr marL="1440043" indent="0" algn="ctr">
              <a:buNone/>
              <a:defRPr sz="6299"/>
            </a:lvl2pPr>
            <a:lvl3pPr marL="2880086" indent="0" algn="ctr">
              <a:buNone/>
              <a:defRPr sz="5669"/>
            </a:lvl3pPr>
            <a:lvl4pPr marL="4320129" indent="0" algn="ctr">
              <a:buNone/>
              <a:defRPr sz="5040"/>
            </a:lvl4pPr>
            <a:lvl5pPr marL="5760171" indent="0" algn="ctr">
              <a:buNone/>
              <a:defRPr sz="5040"/>
            </a:lvl5pPr>
            <a:lvl6pPr marL="7200214" indent="0" algn="ctr">
              <a:buNone/>
              <a:defRPr sz="5040"/>
            </a:lvl6pPr>
            <a:lvl7pPr marL="8640257" indent="0" algn="ctr">
              <a:buNone/>
              <a:defRPr sz="5040"/>
            </a:lvl7pPr>
            <a:lvl8pPr marL="10080300" indent="0" algn="ctr">
              <a:buNone/>
              <a:defRPr sz="5040"/>
            </a:lvl8pPr>
            <a:lvl9pPr marL="11520343" indent="0" algn="ctr">
              <a:buNone/>
              <a:defRPr sz="504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DE5F2BD6-16C9-4459-8F0F-FB85970530C4}" type="datetimeFigureOut">
              <a:rPr lang="fr-FR" smtClean="0"/>
              <a:t>30/09/2013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5F56F53-6D9F-4EC4-A137-8C4494D8C1F4}" type="slidenum">
              <a:rPr lang="fr-FR" smtClean="0"/>
              <a:t>‹N°›</a:t>
            </a:fld>
            <a:endParaRPr lang="fr-FR"/>
          </a:p>
        </p:txBody>
      </p:sp>
    </p:spTree>
    <p:extLst>
      <p:ext uri="{BB962C8B-B14F-4D97-AF65-F5344CB8AC3E}">
        <p14:creationId xmlns:p14="http://schemas.microsoft.com/office/powerpoint/2010/main" val="4106806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E5F2BD6-16C9-4459-8F0F-FB85970530C4}" type="datetimeFigureOut">
              <a:rPr lang="fr-FR" smtClean="0"/>
              <a:t>30/09/2013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5F56F53-6D9F-4EC4-A137-8C4494D8C1F4}" type="slidenum">
              <a:rPr lang="fr-FR" smtClean="0"/>
              <a:t>‹N°›</a:t>
            </a:fld>
            <a:endParaRPr lang="fr-FR"/>
          </a:p>
        </p:txBody>
      </p:sp>
    </p:spTree>
    <p:extLst>
      <p:ext uri="{BB962C8B-B14F-4D97-AF65-F5344CB8AC3E}">
        <p14:creationId xmlns:p14="http://schemas.microsoft.com/office/powerpoint/2010/main" val="2495899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6" y="1918597"/>
            <a:ext cx="6210092" cy="30539056"/>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980031" y="1918597"/>
            <a:ext cx="18270270" cy="30539056"/>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E5F2BD6-16C9-4459-8F0F-FB85970530C4}" type="datetimeFigureOut">
              <a:rPr lang="fr-FR" smtClean="0"/>
              <a:t>30/09/2013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5F56F53-6D9F-4EC4-A137-8C4494D8C1F4}" type="slidenum">
              <a:rPr lang="fr-FR" smtClean="0"/>
              <a:t>‹N°›</a:t>
            </a:fld>
            <a:endParaRPr lang="fr-FR"/>
          </a:p>
        </p:txBody>
      </p:sp>
    </p:spTree>
    <p:extLst>
      <p:ext uri="{BB962C8B-B14F-4D97-AF65-F5344CB8AC3E}">
        <p14:creationId xmlns:p14="http://schemas.microsoft.com/office/powerpoint/2010/main" val="336376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E5F2BD6-16C9-4459-8F0F-FB85970530C4}" type="datetimeFigureOut">
              <a:rPr lang="fr-FR" smtClean="0"/>
              <a:t>30/09/2013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5F56F53-6D9F-4EC4-A137-8C4494D8C1F4}" type="slidenum">
              <a:rPr lang="fr-FR" smtClean="0"/>
              <a:t>‹N°›</a:t>
            </a:fld>
            <a:endParaRPr lang="fr-FR"/>
          </a:p>
        </p:txBody>
      </p:sp>
    </p:spTree>
    <p:extLst>
      <p:ext uri="{BB962C8B-B14F-4D97-AF65-F5344CB8AC3E}">
        <p14:creationId xmlns:p14="http://schemas.microsoft.com/office/powerpoint/2010/main" val="1345464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65030" y="8984048"/>
            <a:ext cx="24840367" cy="14990076"/>
          </a:xfrm>
        </p:spPr>
        <p:txBody>
          <a:bodyPr anchor="b"/>
          <a:lstStyle>
            <a:lvl1pPr>
              <a:defRPr sz="18898"/>
            </a:lvl1pPr>
          </a:lstStyle>
          <a:p>
            <a:r>
              <a:rPr lang="fr-FR" smtClean="0"/>
              <a:t>Modifiez le style du titre</a:t>
            </a:r>
            <a:endParaRPr lang="en-US" dirty="0"/>
          </a:p>
        </p:txBody>
      </p:sp>
      <p:sp>
        <p:nvSpPr>
          <p:cNvPr id="3" name="Text Placeholder 2"/>
          <p:cNvSpPr>
            <a:spLocks noGrp="1"/>
          </p:cNvSpPr>
          <p:nvPr>
            <p:ph type="body" idx="1"/>
          </p:nvPr>
        </p:nvSpPr>
        <p:spPr>
          <a:xfrm>
            <a:off x="1965030" y="24115936"/>
            <a:ext cx="24840367" cy="7882927"/>
          </a:xfrm>
        </p:spPr>
        <p:txBody>
          <a:bodyPr/>
          <a:lstStyle>
            <a:lvl1pPr marL="0" indent="0">
              <a:buNone/>
              <a:defRPr sz="7559">
                <a:solidFill>
                  <a:schemeClr val="tx1"/>
                </a:solidFill>
              </a:defRPr>
            </a:lvl1pPr>
            <a:lvl2pPr marL="1440043" indent="0">
              <a:buNone/>
              <a:defRPr sz="6299">
                <a:solidFill>
                  <a:schemeClr val="tx1">
                    <a:tint val="75000"/>
                  </a:schemeClr>
                </a:solidFill>
              </a:defRPr>
            </a:lvl2pPr>
            <a:lvl3pPr marL="2880086" indent="0">
              <a:buNone/>
              <a:defRPr sz="5669">
                <a:solidFill>
                  <a:schemeClr val="tx1">
                    <a:tint val="75000"/>
                  </a:schemeClr>
                </a:solidFill>
              </a:defRPr>
            </a:lvl3pPr>
            <a:lvl4pPr marL="4320129" indent="0">
              <a:buNone/>
              <a:defRPr sz="5040">
                <a:solidFill>
                  <a:schemeClr val="tx1">
                    <a:tint val="75000"/>
                  </a:schemeClr>
                </a:solidFill>
              </a:defRPr>
            </a:lvl4pPr>
            <a:lvl5pPr marL="5760171" indent="0">
              <a:buNone/>
              <a:defRPr sz="5040">
                <a:solidFill>
                  <a:schemeClr val="tx1">
                    <a:tint val="75000"/>
                  </a:schemeClr>
                </a:solidFill>
              </a:defRPr>
            </a:lvl5pPr>
            <a:lvl6pPr marL="7200214" indent="0">
              <a:buNone/>
              <a:defRPr sz="5040">
                <a:solidFill>
                  <a:schemeClr val="tx1">
                    <a:tint val="75000"/>
                  </a:schemeClr>
                </a:solidFill>
              </a:defRPr>
            </a:lvl6pPr>
            <a:lvl7pPr marL="8640257" indent="0">
              <a:buNone/>
              <a:defRPr sz="5040">
                <a:solidFill>
                  <a:schemeClr val="tx1">
                    <a:tint val="75000"/>
                  </a:schemeClr>
                </a:solidFill>
              </a:defRPr>
            </a:lvl7pPr>
            <a:lvl8pPr marL="10080300" indent="0">
              <a:buNone/>
              <a:defRPr sz="5040">
                <a:solidFill>
                  <a:schemeClr val="tx1">
                    <a:tint val="75000"/>
                  </a:schemeClr>
                </a:solidFill>
              </a:defRPr>
            </a:lvl8pPr>
            <a:lvl9pPr marL="11520343" indent="0">
              <a:buNone/>
              <a:defRPr sz="504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E5F2BD6-16C9-4459-8F0F-FB85970530C4}" type="datetimeFigureOut">
              <a:rPr lang="fr-FR" smtClean="0"/>
              <a:t>30/09/2013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5F56F53-6D9F-4EC4-A137-8C4494D8C1F4}" type="slidenum">
              <a:rPr lang="fr-FR" smtClean="0"/>
              <a:t>‹N°›</a:t>
            </a:fld>
            <a:endParaRPr lang="fr-FR"/>
          </a:p>
        </p:txBody>
      </p:sp>
    </p:spTree>
    <p:extLst>
      <p:ext uri="{BB962C8B-B14F-4D97-AF65-F5344CB8AC3E}">
        <p14:creationId xmlns:p14="http://schemas.microsoft.com/office/powerpoint/2010/main" val="3854463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80029" y="9592983"/>
            <a:ext cx="12240181" cy="2286467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14580215" y="9592983"/>
            <a:ext cx="12240181" cy="2286467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E5F2BD6-16C9-4459-8F0F-FB85970530C4}" type="datetimeFigureOut">
              <a:rPr lang="fr-FR" smtClean="0"/>
              <a:t>30/09/2013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5F56F53-6D9F-4EC4-A137-8C4494D8C1F4}" type="slidenum">
              <a:rPr lang="fr-FR" smtClean="0"/>
              <a:t>‹N°›</a:t>
            </a:fld>
            <a:endParaRPr lang="fr-FR"/>
          </a:p>
        </p:txBody>
      </p:sp>
    </p:spTree>
    <p:extLst>
      <p:ext uri="{BB962C8B-B14F-4D97-AF65-F5344CB8AC3E}">
        <p14:creationId xmlns:p14="http://schemas.microsoft.com/office/powerpoint/2010/main" val="3176498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983780" y="1918604"/>
            <a:ext cx="24840367" cy="696534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983784" y="8833889"/>
            <a:ext cx="12183928" cy="4329352"/>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fr-FR" smtClean="0"/>
              <a:t>Modifiez les styles du texte du masque</a:t>
            </a:r>
          </a:p>
        </p:txBody>
      </p:sp>
      <p:sp>
        <p:nvSpPr>
          <p:cNvPr id="4" name="Content Placeholder 3"/>
          <p:cNvSpPr>
            <a:spLocks noGrp="1"/>
          </p:cNvSpPr>
          <p:nvPr>
            <p:ph sz="half" idx="2"/>
          </p:nvPr>
        </p:nvSpPr>
        <p:spPr>
          <a:xfrm>
            <a:off x="1983784" y="13163241"/>
            <a:ext cx="12183928" cy="1936114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14580217" y="8833889"/>
            <a:ext cx="12243932" cy="4329352"/>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fr-FR" smtClean="0"/>
              <a:t>Modifiez les styles du texte du masque</a:t>
            </a:r>
          </a:p>
        </p:txBody>
      </p:sp>
      <p:sp>
        <p:nvSpPr>
          <p:cNvPr id="6" name="Content Placeholder 5"/>
          <p:cNvSpPr>
            <a:spLocks noGrp="1"/>
          </p:cNvSpPr>
          <p:nvPr>
            <p:ph sz="quarter" idx="4"/>
          </p:nvPr>
        </p:nvSpPr>
        <p:spPr>
          <a:xfrm>
            <a:off x="14580217" y="13163241"/>
            <a:ext cx="12243932" cy="1936114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E5F2BD6-16C9-4459-8F0F-FB85970530C4}" type="datetimeFigureOut">
              <a:rPr lang="fr-FR" smtClean="0"/>
              <a:t>30/09/2013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5F56F53-6D9F-4EC4-A137-8C4494D8C1F4}" type="slidenum">
              <a:rPr lang="fr-FR" smtClean="0"/>
              <a:t>‹N°›</a:t>
            </a:fld>
            <a:endParaRPr lang="fr-FR"/>
          </a:p>
        </p:txBody>
      </p:sp>
    </p:spTree>
    <p:extLst>
      <p:ext uri="{BB962C8B-B14F-4D97-AF65-F5344CB8AC3E}">
        <p14:creationId xmlns:p14="http://schemas.microsoft.com/office/powerpoint/2010/main" val="3171172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DE5F2BD6-16C9-4459-8F0F-FB85970530C4}" type="datetimeFigureOut">
              <a:rPr lang="fr-FR" smtClean="0"/>
              <a:t>30/09/2013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5F56F53-6D9F-4EC4-A137-8C4494D8C1F4}" type="slidenum">
              <a:rPr lang="fr-FR" smtClean="0"/>
              <a:t>‹N°›</a:t>
            </a:fld>
            <a:endParaRPr lang="fr-FR"/>
          </a:p>
        </p:txBody>
      </p:sp>
    </p:spTree>
    <p:extLst>
      <p:ext uri="{BB962C8B-B14F-4D97-AF65-F5344CB8AC3E}">
        <p14:creationId xmlns:p14="http://schemas.microsoft.com/office/powerpoint/2010/main" val="3433628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F2BD6-16C9-4459-8F0F-FB85970530C4}" type="datetimeFigureOut">
              <a:rPr lang="fr-FR" smtClean="0"/>
              <a:t>30/09/2013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5F56F53-6D9F-4EC4-A137-8C4494D8C1F4}" type="slidenum">
              <a:rPr lang="fr-FR" smtClean="0"/>
              <a:t>‹N°›</a:t>
            </a:fld>
            <a:endParaRPr lang="fr-FR"/>
          </a:p>
        </p:txBody>
      </p:sp>
    </p:spTree>
    <p:extLst>
      <p:ext uri="{BB962C8B-B14F-4D97-AF65-F5344CB8AC3E}">
        <p14:creationId xmlns:p14="http://schemas.microsoft.com/office/powerpoint/2010/main" val="1491102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83780" y="2402417"/>
            <a:ext cx="9288887" cy="8408458"/>
          </a:xfrm>
        </p:spPr>
        <p:txBody>
          <a:bodyPr anchor="b"/>
          <a:lstStyle>
            <a:lvl1pPr>
              <a:defRPr sz="10079"/>
            </a:lvl1pPr>
          </a:lstStyle>
          <a:p>
            <a:r>
              <a:rPr lang="fr-FR" smtClean="0"/>
              <a:t>Modifiez le style du titre</a:t>
            </a:r>
            <a:endParaRPr lang="en-US" dirty="0"/>
          </a:p>
        </p:txBody>
      </p:sp>
      <p:sp>
        <p:nvSpPr>
          <p:cNvPr id="3" name="Content Placeholder 2"/>
          <p:cNvSpPr>
            <a:spLocks noGrp="1"/>
          </p:cNvSpPr>
          <p:nvPr>
            <p:ph idx="1"/>
          </p:nvPr>
        </p:nvSpPr>
        <p:spPr>
          <a:xfrm>
            <a:off x="12243932" y="5188561"/>
            <a:ext cx="14580215" cy="25609094"/>
          </a:xfrm>
        </p:spPr>
        <p:txBody>
          <a:bodyPr/>
          <a:lstStyle>
            <a:lvl1pPr>
              <a:defRPr sz="10079"/>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83780" y="10810875"/>
            <a:ext cx="9288887" cy="20028483"/>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E5F2BD6-16C9-4459-8F0F-FB85970530C4}" type="datetimeFigureOut">
              <a:rPr lang="fr-FR" smtClean="0"/>
              <a:t>30/09/2013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5F56F53-6D9F-4EC4-A137-8C4494D8C1F4}" type="slidenum">
              <a:rPr lang="fr-FR" smtClean="0"/>
              <a:t>‹N°›</a:t>
            </a:fld>
            <a:endParaRPr lang="fr-FR"/>
          </a:p>
        </p:txBody>
      </p:sp>
    </p:spTree>
    <p:extLst>
      <p:ext uri="{BB962C8B-B14F-4D97-AF65-F5344CB8AC3E}">
        <p14:creationId xmlns:p14="http://schemas.microsoft.com/office/powerpoint/2010/main" val="3588190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83780" y="2402417"/>
            <a:ext cx="9288887" cy="8408458"/>
          </a:xfrm>
        </p:spPr>
        <p:txBody>
          <a:bodyPr anchor="b"/>
          <a:lstStyle>
            <a:lvl1pPr>
              <a:defRPr sz="10079"/>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2243932" y="5188561"/>
            <a:ext cx="14580215" cy="25609094"/>
          </a:xfrm>
        </p:spPr>
        <p:txBody>
          <a:bodyPr anchor="t"/>
          <a:lstStyle>
            <a:lvl1pPr marL="0" indent="0">
              <a:buNone/>
              <a:defRPr sz="10079"/>
            </a:lvl1pPr>
            <a:lvl2pPr marL="1440043" indent="0">
              <a:buNone/>
              <a:defRPr sz="8819"/>
            </a:lvl2pPr>
            <a:lvl3pPr marL="2880086" indent="0">
              <a:buNone/>
              <a:defRPr sz="7559"/>
            </a:lvl3pPr>
            <a:lvl4pPr marL="4320129" indent="0">
              <a:buNone/>
              <a:defRPr sz="6299"/>
            </a:lvl4pPr>
            <a:lvl5pPr marL="5760171" indent="0">
              <a:buNone/>
              <a:defRPr sz="6299"/>
            </a:lvl5pPr>
            <a:lvl6pPr marL="7200214" indent="0">
              <a:buNone/>
              <a:defRPr sz="6299"/>
            </a:lvl6pPr>
            <a:lvl7pPr marL="8640257" indent="0">
              <a:buNone/>
              <a:defRPr sz="6299"/>
            </a:lvl7pPr>
            <a:lvl8pPr marL="10080300" indent="0">
              <a:buNone/>
              <a:defRPr sz="6299"/>
            </a:lvl8pPr>
            <a:lvl9pPr marL="11520343" indent="0">
              <a:buNone/>
              <a:defRPr sz="6299"/>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83780" y="10810875"/>
            <a:ext cx="9288887" cy="20028483"/>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E5F2BD6-16C9-4459-8F0F-FB85970530C4}" type="datetimeFigureOut">
              <a:rPr lang="fr-FR" smtClean="0"/>
              <a:t>30/09/2013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5F56F53-6D9F-4EC4-A137-8C4494D8C1F4}" type="slidenum">
              <a:rPr lang="fr-FR" smtClean="0"/>
              <a:t>‹N°›</a:t>
            </a:fld>
            <a:endParaRPr lang="fr-FR"/>
          </a:p>
        </p:txBody>
      </p:sp>
    </p:spTree>
    <p:extLst>
      <p:ext uri="{BB962C8B-B14F-4D97-AF65-F5344CB8AC3E}">
        <p14:creationId xmlns:p14="http://schemas.microsoft.com/office/powerpoint/2010/main" val="476487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1918604"/>
            <a:ext cx="24840367" cy="696534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980029" y="9592983"/>
            <a:ext cx="24840367" cy="2286467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980029" y="33400273"/>
            <a:ext cx="6480096" cy="1918597"/>
          </a:xfrm>
          <a:prstGeom prst="rect">
            <a:avLst/>
          </a:prstGeom>
        </p:spPr>
        <p:txBody>
          <a:bodyPr vert="horz" lIns="91440" tIns="45720" rIns="91440" bIns="45720" rtlCol="0" anchor="ctr"/>
          <a:lstStyle>
            <a:lvl1pPr algn="l">
              <a:defRPr sz="3780">
                <a:solidFill>
                  <a:schemeClr val="tx1">
                    <a:tint val="75000"/>
                  </a:schemeClr>
                </a:solidFill>
              </a:defRPr>
            </a:lvl1pPr>
          </a:lstStyle>
          <a:p>
            <a:fld id="{DE5F2BD6-16C9-4459-8F0F-FB85970530C4}" type="datetimeFigureOut">
              <a:rPr lang="fr-FR" smtClean="0"/>
              <a:t>30/09/2013</a:t>
            </a:fld>
            <a:endParaRPr lang="fr-FR"/>
          </a:p>
        </p:txBody>
      </p:sp>
      <p:sp>
        <p:nvSpPr>
          <p:cNvPr id="5" name="Footer Placeholder 4"/>
          <p:cNvSpPr>
            <a:spLocks noGrp="1"/>
          </p:cNvSpPr>
          <p:nvPr>
            <p:ph type="ftr" sz="quarter" idx="3"/>
          </p:nvPr>
        </p:nvSpPr>
        <p:spPr>
          <a:xfrm>
            <a:off x="9540141" y="33400273"/>
            <a:ext cx="9720143" cy="1918597"/>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0340300" y="33400273"/>
            <a:ext cx="6480096" cy="1918597"/>
          </a:xfrm>
          <a:prstGeom prst="rect">
            <a:avLst/>
          </a:prstGeom>
        </p:spPr>
        <p:txBody>
          <a:bodyPr vert="horz" lIns="91440" tIns="45720" rIns="91440" bIns="45720" rtlCol="0" anchor="ctr"/>
          <a:lstStyle>
            <a:lvl1pPr algn="r">
              <a:defRPr sz="3780">
                <a:solidFill>
                  <a:schemeClr val="tx1">
                    <a:tint val="75000"/>
                  </a:schemeClr>
                </a:solidFill>
              </a:defRPr>
            </a:lvl1pPr>
          </a:lstStyle>
          <a:p>
            <a:fld id="{25F56F53-6D9F-4EC4-A137-8C4494D8C1F4}" type="slidenum">
              <a:rPr lang="fr-FR" smtClean="0"/>
              <a:t>‹N°›</a:t>
            </a:fld>
            <a:endParaRPr lang="fr-FR"/>
          </a:p>
        </p:txBody>
      </p:sp>
    </p:spTree>
    <p:extLst>
      <p:ext uri="{BB962C8B-B14F-4D97-AF65-F5344CB8AC3E}">
        <p14:creationId xmlns:p14="http://schemas.microsoft.com/office/powerpoint/2010/main" val="125826041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p:titleStyle>
    <p:body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80086" rtl="0" eaLnBrk="1" latinLnBrk="0" hangingPunct="1">
        <a:defRPr sz="5669" kern="1200">
          <a:solidFill>
            <a:schemeClr val="tx1"/>
          </a:solidFill>
          <a:latin typeface="+mn-lt"/>
          <a:ea typeface="+mn-ea"/>
          <a:cs typeface="+mn-cs"/>
        </a:defRPr>
      </a:lvl1pPr>
      <a:lvl2pPr marL="1440043" algn="l" defTabSz="2880086" rtl="0" eaLnBrk="1" latinLnBrk="0" hangingPunct="1">
        <a:defRPr sz="5669" kern="1200">
          <a:solidFill>
            <a:schemeClr val="tx1"/>
          </a:solidFill>
          <a:latin typeface="+mn-lt"/>
          <a:ea typeface="+mn-ea"/>
          <a:cs typeface="+mn-cs"/>
        </a:defRPr>
      </a:lvl2pPr>
      <a:lvl3pPr marL="2880086" algn="l" defTabSz="2880086" rtl="0" eaLnBrk="1" latinLnBrk="0" hangingPunct="1">
        <a:defRPr sz="5669" kern="1200">
          <a:solidFill>
            <a:schemeClr val="tx1"/>
          </a:solidFill>
          <a:latin typeface="+mn-lt"/>
          <a:ea typeface="+mn-ea"/>
          <a:cs typeface="+mn-cs"/>
        </a:defRPr>
      </a:lvl3pPr>
      <a:lvl4pPr marL="4320129" algn="l" defTabSz="2880086" rtl="0" eaLnBrk="1" latinLnBrk="0" hangingPunct="1">
        <a:defRPr sz="5669" kern="1200">
          <a:solidFill>
            <a:schemeClr val="tx1"/>
          </a:solidFill>
          <a:latin typeface="+mn-lt"/>
          <a:ea typeface="+mn-ea"/>
          <a:cs typeface="+mn-cs"/>
        </a:defRPr>
      </a:lvl4pPr>
      <a:lvl5pPr marL="5760171" algn="l" defTabSz="2880086" rtl="0" eaLnBrk="1" latinLnBrk="0" hangingPunct="1">
        <a:defRPr sz="5669" kern="1200">
          <a:solidFill>
            <a:schemeClr val="tx1"/>
          </a:solidFill>
          <a:latin typeface="+mn-lt"/>
          <a:ea typeface="+mn-ea"/>
          <a:cs typeface="+mn-cs"/>
        </a:defRPr>
      </a:lvl5pPr>
      <a:lvl6pPr marL="7200214" algn="l" defTabSz="2880086" rtl="0" eaLnBrk="1" latinLnBrk="0" hangingPunct="1">
        <a:defRPr sz="5669" kern="1200">
          <a:solidFill>
            <a:schemeClr val="tx1"/>
          </a:solidFill>
          <a:latin typeface="+mn-lt"/>
          <a:ea typeface="+mn-ea"/>
          <a:cs typeface="+mn-cs"/>
        </a:defRPr>
      </a:lvl6pPr>
      <a:lvl7pPr marL="8640257" algn="l" defTabSz="2880086" rtl="0" eaLnBrk="1" latinLnBrk="0" hangingPunct="1">
        <a:defRPr sz="5669" kern="1200">
          <a:solidFill>
            <a:schemeClr val="tx1"/>
          </a:solidFill>
          <a:latin typeface="+mn-lt"/>
          <a:ea typeface="+mn-ea"/>
          <a:cs typeface="+mn-cs"/>
        </a:defRPr>
      </a:lvl7pPr>
      <a:lvl8pPr marL="10080300" algn="l" defTabSz="2880086" rtl="0" eaLnBrk="1" latinLnBrk="0" hangingPunct="1">
        <a:defRPr sz="5669" kern="1200">
          <a:solidFill>
            <a:schemeClr val="tx1"/>
          </a:solidFill>
          <a:latin typeface="+mn-lt"/>
          <a:ea typeface="+mn-ea"/>
          <a:cs typeface="+mn-cs"/>
        </a:defRPr>
      </a:lvl8pPr>
      <a:lvl9pPr marL="11520343" algn="l" defTabSz="2880086"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2.wmf"/><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4.jpeg"/><Relationship Id="rId2" Type="http://schemas.openxmlformats.org/officeDocument/2006/relationships/image" Target="../media/image1.jpe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2.png"/><Relationship Id="rId10" Type="http://schemas.openxmlformats.org/officeDocument/2006/relationships/image" Target="../media/image8.png"/><Relationship Id="rId4" Type="http://schemas.openxmlformats.org/officeDocument/2006/relationships/hyperlink" Target="mailto:entomologie.gembloux@ulg.ac.be" TargetMode="External"/><Relationship Id="rId9" Type="http://schemas.openxmlformats.org/officeDocument/2006/relationships/image" Target="../media/image7.jpeg"/><Relationship Id="rId1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descr="http://www.cge-news.com/contenus/223/cms_pc/encadre/127/110125164023_ga15_gembloux-agro-bio-tech_logo.jpg"/>
          <p:cNvPicPr/>
          <p:nvPr/>
        </p:nvPicPr>
        <p:blipFill>
          <a:blip r:embed="rId2">
            <a:extLst>
              <a:ext uri="{28A0092B-C50C-407E-A947-70E740481C1C}">
                <a14:useLocalDpi xmlns:a14="http://schemas.microsoft.com/office/drawing/2010/main" val="0"/>
              </a:ext>
            </a:extLst>
          </a:blip>
          <a:srcRect/>
          <a:stretch>
            <a:fillRect/>
          </a:stretch>
        </p:blipFill>
        <p:spPr bwMode="auto">
          <a:xfrm>
            <a:off x="25377531" y="228814"/>
            <a:ext cx="3320318" cy="2285786"/>
          </a:xfrm>
          <a:prstGeom prst="rect">
            <a:avLst/>
          </a:prstGeom>
          <a:noFill/>
          <a:ln>
            <a:noFill/>
          </a:ln>
        </p:spPr>
      </p:pic>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8365" y="2156732"/>
            <a:ext cx="4404045" cy="161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à coins arrondis 5"/>
          <p:cNvSpPr/>
          <p:nvPr/>
        </p:nvSpPr>
        <p:spPr>
          <a:xfrm>
            <a:off x="2391232" y="534939"/>
            <a:ext cx="22910099" cy="24395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8702" tIns="354350" rIns="708702" bIns="354350" numCol="1" spcCol="0" rtlCol="0" fromWordArt="0" anchor="ctr" anchorCtr="0" forceAA="0" compatLnSpc="1">
            <a:prstTxWarp prst="textNoShape">
              <a:avLst/>
            </a:prstTxWarp>
            <a:noAutofit/>
          </a:bodyPr>
          <a:lstStyle/>
          <a:p>
            <a:pPr algn="ctr"/>
            <a:endParaRPr lang="fr-FR" sz="5315" dirty="0">
              <a:latin typeface="Arial" panose="020B0604020202020204" pitchFamily="34" charset="0"/>
              <a:cs typeface="Arial" panose="020B0604020202020204" pitchFamily="34" charset="0"/>
            </a:endParaRPr>
          </a:p>
        </p:txBody>
      </p:sp>
      <p:sp>
        <p:nvSpPr>
          <p:cNvPr id="4" name="Rectangle 3"/>
          <p:cNvSpPr/>
          <p:nvPr/>
        </p:nvSpPr>
        <p:spPr>
          <a:xfrm>
            <a:off x="1562867" y="551149"/>
            <a:ext cx="23814664" cy="2310665"/>
          </a:xfrm>
          <a:prstGeom prst="rect">
            <a:avLst/>
          </a:prstGeom>
          <a:ln w="3175">
            <a:noFill/>
          </a:ln>
        </p:spPr>
        <p:txBody>
          <a:bodyPr wrap="square">
            <a:spAutoFit/>
          </a:bodyPr>
          <a:lstStyle/>
          <a:p>
            <a:pPr marL="974446" algn="ctr">
              <a:spcBef>
                <a:spcPts val="14727"/>
              </a:spcBef>
              <a:spcAft>
                <a:spcPts val="8526"/>
              </a:spcAft>
            </a:pPr>
            <a:r>
              <a:rPr lang="en-US" sz="7200" b="1"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Assessment of bacterial persistence in mosquitoes according to microinjection assays in Belgium</a:t>
            </a:r>
            <a:endParaRPr lang="fr-FR" sz="7200" b="1"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421923" y="2953431"/>
            <a:ext cx="23967560" cy="2000548"/>
          </a:xfrm>
          <a:prstGeom prst="rect">
            <a:avLst/>
          </a:prstGeom>
        </p:spPr>
        <p:txBody>
          <a:bodyPr wrap="square">
            <a:spAutoFit/>
          </a:bodyPr>
          <a:lstStyle/>
          <a:p>
            <a:pPr marL="3543443" algn="just"/>
            <a:r>
              <a:rPr lang="en-US" sz="4200" b="1" u="sng" dirty="0">
                <a:latin typeface="Arial" panose="020B0604020202020204" pitchFamily="34" charset="0"/>
                <a:ea typeface="Calibri" panose="020F0502020204030204" pitchFamily="34" charset="0"/>
                <a:cs typeface="Arial" panose="020B0604020202020204" pitchFamily="34" charset="0"/>
              </a:rPr>
              <a:t>F.N. </a:t>
            </a:r>
            <a:r>
              <a:rPr lang="en-US" sz="4200" b="1" u="sng" dirty="0" err="1">
                <a:latin typeface="Arial" panose="020B0604020202020204" pitchFamily="34" charset="0"/>
                <a:ea typeface="Calibri" panose="020F0502020204030204" pitchFamily="34" charset="0"/>
                <a:cs typeface="Arial" panose="020B0604020202020204" pitchFamily="34" charset="0"/>
              </a:rPr>
              <a:t>Raharimalala</a:t>
            </a:r>
            <a:r>
              <a:rPr lang="en-US" sz="4200" b="1" u="sng" dirty="0">
                <a:latin typeface="Arial" panose="020B0604020202020204" pitchFamily="34" charset="0"/>
                <a:ea typeface="Calibri" panose="020F0502020204030204" pitchFamily="34" charset="0"/>
                <a:cs typeface="Arial" panose="020B0604020202020204" pitchFamily="34" charset="0"/>
              </a:rPr>
              <a:t> </a:t>
            </a:r>
            <a:r>
              <a:rPr lang="en-US" sz="4200" b="1" baseline="30000" dirty="0">
                <a:latin typeface="Arial" panose="020B0604020202020204" pitchFamily="34" charset="0"/>
                <a:ea typeface="Calibri" panose="020F0502020204030204" pitchFamily="34" charset="0"/>
                <a:cs typeface="Arial" panose="020B0604020202020204" pitchFamily="34" charset="0"/>
              </a:rPr>
              <a:t>1 , 2,</a:t>
            </a:r>
            <a:r>
              <a:rPr lang="en-US" sz="4200" b="1" dirty="0">
                <a:latin typeface="Arial" panose="020B0604020202020204" pitchFamily="34" charset="0"/>
                <a:ea typeface="Calibri" panose="020F0502020204030204" pitchFamily="34" charset="0"/>
                <a:cs typeface="Arial" panose="020B0604020202020204" pitchFamily="34" charset="0"/>
              </a:rPr>
              <a:t> T. </a:t>
            </a:r>
            <a:r>
              <a:rPr lang="en-US" sz="4200" b="1" dirty="0" err="1">
                <a:latin typeface="Arial" panose="020B0604020202020204" pitchFamily="34" charset="0"/>
                <a:ea typeface="Calibri" panose="020F0502020204030204" pitchFamily="34" charset="0"/>
                <a:cs typeface="Arial" panose="020B0604020202020204" pitchFamily="34" charset="0"/>
              </a:rPr>
              <a:t>Bawin</a:t>
            </a:r>
            <a:r>
              <a:rPr lang="en-US" sz="4200" b="1" dirty="0">
                <a:latin typeface="Arial" panose="020B0604020202020204" pitchFamily="34" charset="0"/>
                <a:ea typeface="Calibri" panose="020F0502020204030204" pitchFamily="34" charset="0"/>
                <a:cs typeface="Arial" panose="020B0604020202020204" pitchFamily="34" charset="0"/>
              </a:rPr>
              <a:t> </a:t>
            </a:r>
            <a:r>
              <a:rPr lang="en-US" sz="4200" b="1" baseline="30000" dirty="0">
                <a:latin typeface="Arial" panose="020B0604020202020204" pitchFamily="34" charset="0"/>
                <a:ea typeface="Calibri" panose="020F0502020204030204" pitchFamily="34" charset="0"/>
                <a:cs typeface="Arial" panose="020B0604020202020204" pitchFamily="34" charset="0"/>
              </a:rPr>
              <a:t>1</a:t>
            </a:r>
            <a:r>
              <a:rPr lang="en-US" sz="4200" b="1" dirty="0">
                <a:latin typeface="Arial" panose="020B0604020202020204" pitchFamily="34" charset="0"/>
                <a:ea typeface="Calibri" panose="020F0502020204030204" pitchFamily="34" charset="0"/>
                <a:cs typeface="Arial" panose="020B0604020202020204" pitchFamily="34" charset="0"/>
              </a:rPr>
              <a:t>, S. Boukraa</a:t>
            </a:r>
            <a:r>
              <a:rPr lang="en-US" sz="4200" b="1" baseline="30000" dirty="0">
                <a:latin typeface="Arial" panose="020B0604020202020204" pitchFamily="34" charset="0"/>
                <a:ea typeface="Calibri" panose="020F0502020204030204" pitchFamily="34" charset="0"/>
                <a:cs typeface="Arial" panose="020B0604020202020204" pitchFamily="34" charset="0"/>
              </a:rPr>
              <a:t>1</a:t>
            </a:r>
            <a:r>
              <a:rPr lang="en-US" sz="4200" b="1" dirty="0">
                <a:latin typeface="Arial" panose="020B0604020202020204" pitchFamily="34" charset="0"/>
                <a:ea typeface="Calibri" panose="020F0502020204030204" pitchFamily="34" charset="0"/>
                <a:cs typeface="Arial" panose="020B0604020202020204" pitchFamily="34" charset="0"/>
              </a:rPr>
              <a:t> , J.-Y. Zimmer </a:t>
            </a:r>
            <a:r>
              <a:rPr lang="en-US" sz="4200" b="1" baseline="30000" dirty="0">
                <a:latin typeface="Arial" panose="020B0604020202020204" pitchFamily="34" charset="0"/>
                <a:ea typeface="Calibri" panose="020F0502020204030204" pitchFamily="34" charset="0"/>
                <a:cs typeface="Arial" panose="020B0604020202020204" pitchFamily="34" charset="0"/>
              </a:rPr>
              <a:t>1</a:t>
            </a:r>
            <a:r>
              <a:rPr lang="en-US" sz="4200" b="1" dirty="0">
                <a:latin typeface="Arial" panose="020B0604020202020204" pitchFamily="34" charset="0"/>
                <a:ea typeface="Calibri" panose="020F0502020204030204" pitchFamily="34" charset="0"/>
                <a:cs typeface="Arial" panose="020B0604020202020204" pitchFamily="34" charset="0"/>
              </a:rPr>
              <a:t>, F. Francis </a:t>
            </a:r>
            <a:r>
              <a:rPr lang="en-US" sz="4200" b="1" baseline="30000" dirty="0">
                <a:latin typeface="Arial" panose="020B0604020202020204" pitchFamily="34" charset="0"/>
                <a:ea typeface="Calibri" panose="020F0502020204030204" pitchFamily="34" charset="0"/>
                <a:cs typeface="Arial" panose="020B0604020202020204" pitchFamily="34" charset="0"/>
              </a:rPr>
              <a:t>1</a:t>
            </a:r>
            <a:endParaRPr lang="fr-FR" sz="4200" dirty="0">
              <a:latin typeface="Arial" panose="020B0604020202020204" pitchFamily="34" charset="0"/>
              <a:ea typeface="Calibri" panose="020F0502020204030204" pitchFamily="34" charset="0"/>
              <a:cs typeface="Arial" panose="020B0604020202020204" pitchFamily="34" charset="0"/>
            </a:endParaRPr>
          </a:p>
          <a:p>
            <a:pPr marL="3543443" algn="ctr"/>
            <a:r>
              <a:rPr lang="en-US" sz="4000" baseline="30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Functional and Evolutionary Entomology – University of Liege (</a:t>
            </a:r>
            <a:r>
              <a:rPr lang="en-US" sz="4000" dirty="0" err="1">
                <a:latin typeface="Arial" panose="020B0604020202020204" pitchFamily="34" charset="0"/>
                <a:ea typeface="Calibri" panose="020F0502020204030204" pitchFamily="34" charset="0"/>
                <a:cs typeface="Arial" panose="020B0604020202020204" pitchFamily="34" charset="0"/>
              </a:rPr>
              <a:t>GxABT</a:t>
            </a:r>
            <a:r>
              <a:rPr lang="en-US" sz="4000" dirty="0">
                <a:latin typeface="Arial" panose="020B0604020202020204" pitchFamily="34" charset="0"/>
                <a:ea typeface="Calibri" panose="020F0502020204030204" pitchFamily="34" charset="0"/>
                <a:cs typeface="Arial" panose="020B0604020202020204" pitchFamily="34" charset="0"/>
              </a:rPr>
              <a:t>) – </a:t>
            </a:r>
            <a:r>
              <a:rPr lang="en-US" sz="4000" dirty="0" smtClean="0">
                <a:latin typeface="Arial" panose="020B0604020202020204" pitchFamily="34" charset="0"/>
                <a:ea typeface="Calibri" panose="020F0502020204030204" pitchFamily="34" charset="0"/>
                <a:cs typeface="Arial" panose="020B0604020202020204" pitchFamily="34" charset="0"/>
              </a:rPr>
              <a:t>Belgium; </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Institut </a:t>
            </a:r>
            <a:r>
              <a:rPr lang="en-US" sz="4000" dirty="0">
                <a:latin typeface="Arial" panose="020B0604020202020204" pitchFamily="34" charset="0"/>
                <a:ea typeface="Calibri" panose="020F0502020204030204" pitchFamily="34" charset="0"/>
                <a:cs typeface="Arial" panose="020B0604020202020204" pitchFamily="34" charset="0"/>
              </a:rPr>
              <a:t>Pasteur – </a:t>
            </a:r>
            <a:r>
              <a:rPr lang="en-US" sz="4000" smtClean="0">
                <a:latin typeface="Arial" panose="020B0604020202020204" pitchFamily="34" charset="0"/>
                <a:ea typeface="Calibri" panose="020F0502020204030204" pitchFamily="34" charset="0"/>
                <a:cs typeface="Arial" panose="020B0604020202020204" pitchFamily="34" charset="0"/>
              </a:rPr>
              <a:t>Madagascar; </a:t>
            </a:r>
            <a:r>
              <a:rPr lang="en-US" sz="4200" smtClean="0">
                <a:latin typeface="Arial" panose="020B0604020202020204" pitchFamily="34" charset="0"/>
                <a:cs typeface="Arial" panose="020B0604020202020204" pitchFamily="34" charset="0"/>
              </a:rPr>
              <a:t>E-mail</a:t>
            </a:r>
            <a:r>
              <a:rPr lang="en-US" sz="4200" dirty="0">
                <a:latin typeface="Arial" panose="020B0604020202020204" pitchFamily="34" charset="0"/>
                <a:cs typeface="Arial" panose="020B0604020202020204" pitchFamily="34" charset="0"/>
              </a:rPr>
              <a:t>: </a:t>
            </a:r>
            <a:r>
              <a:rPr lang="en-US" sz="4200" u="sng" dirty="0">
                <a:latin typeface="Arial" panose="020B0604020202020204" pitchFamily="34" charset="0"/>
                <a:cs typeface="Arial" panose="020B0604020202020204" pitchFamily="34" charset="0"/>
                <a:hlinkClick r:id="rId4"/>
              </a:rPr>
              <a:t>entomologie.gembloux@ulg.ac.be</a:t>
            </a:r>
            <a:endParaRPr lang="fr-FR" sz="4200" dirty="0">
              <a:latin typeface="Arial" panose="020B0604020202020204" pitchFamily="34" charset="0"/>
              <a:cs typeface="Arial" panose="020B0604020202020204" pitchFamily="34" charset="0"/>
            </a:endParaRPr>
          </a:p>
        </p:txBody>
      </p:sp>
      <p:sp>
        <p:nvSpPr>
          <p:cNvPr id="14" name="ZoneTexte 13"/>
          <p:cNvSpPr txBox="1"/>
          <p:nvPr/>
        </p:nvSpPr>
        <p:spPr>
          <a:xfrm>
            <a:off x="648791" y="5550369"/>
            <a:ext cx="5946057" cy="738664"/>
          </a:xfrm>
          <a:prstGeom prst="rect">
            <a:avLst/>
          </a:prstGeom>
          <a:noFill/>
        </p:spPr>
        <p:txBody>
          <a:bodyPr wrap="square" rtlCol="0">
            <a:spAutoFit/>
          </a:bodyPr>
          <a:lstStyle/>
          <a:p>
            <a:r>
              <a:rPr lang="fr-FR" sz="4200" b="1" u="sng" dirty="0">
                <a:latin typeface="Arial" panose="020B0604020202020204" pitchFamily="34" charset="0"/>
                <a:cs typeface="Arial" panose="020B0604020202020204" pitchFamily="34" charset="0"/>
              </a:rPr>
              <a:t>Abstract</a:t>
            </a:r>
            <a:r>
              <a:rPr lang="fr-FR" sz="4200" b="1" dirty="0">
                <a:latin typeface="Arial" panose="020B0604020202020204" pitchFamily="34" charset="0"/>
                <a:cs typeface="Arial" panose="020B0604020202020204" pitchFamily="34" charset="0"/>
              </a:rPr>
              <a:t>:</a:t>
            </a:r>
          </a:p>
        </p:txBody>
      </p:sp>
      <p:sp>
        <p:nvSpPr>
          <p:cNvPr id="17" name="ZoneTexte 16"/>
          <p:cNvSpPr txBox="1"/>
          <p:nvPr/>
        </p:nvSpPr>
        <p:spPr>
          <a:xfrm>
            <a:off x="631515" y="6127699"/>
            <a:ext cx="27515297" cy="3327514"/>
          </a:xfrm>
          <a:prstGeom prst="rect">
            <a:avLst/>
          </a:prstGeom>
          <a:noFill/>
        </p:spPr>
        <p:txBody>
          <a:bodyPr wrap="square" rtlCol="0">
            <a:spAutoFit/>
          </a:bodyPr>
          <a:lstStyle/>
          <a:p>
            <a:pPr algn="just">
              <a:lnSpc>
                <a:spcPct val="150000"/>
              </a:lnSpc>
            </a:pPr>
            <a:r>
              <a:rPr lang="en-US" sz="2803" dirty="0">
                <a:latin typeface="Arial" panose="020B0604020202020204" pitchFamily="34" charset="0"/>
                <a:cs typeface="Arial" panose="020B0604020202020204" pitchFamily="34" charset="0"/>
              </a:rPr>
              <a:t>The problems caused by the massive used of pesticides have resulted in the establishment of resistant vectors besides the destruction of the environment. Furthermore, climate change has consequently modified the comportment of disease vectors. Current research tends to look for alternative means to overcome the </a:t>
            </a:r>
            <a:r>
              <a:rPr lang="en-US" sz="2803" dirty="0" smtClean="0">
                <a:latin typeface="Arial" panose="020B0604020202020204" pitchFamily="34" charset="0"/>
                <a:cs typeface="Arial" panose="020B0604020202020204" pitchFamily="34" charset="0"/>
              </a:rPr>
              <a:t>problem (1). </a:t>
            </a:r>
            <a:r>
              <a:rPr lang="en-US" sz="2803" dirty="0">
                <a:latin typeface="Arial" panose="020B0604020202020204" pitchFamily="34" charset="0"/>
                <a:cs typeface="Arial" panose="020B0604020202020204" pitchFamily="34" charset="0"/>
              </a:rPr>
              <a:t>The aims of our research were to study the effect of the introduction of </a:t>
            </a:r>
            <a:r>
              <a:rPr lang="en-US" sz="2803" dirty="0" err="1">
                <a:latin typeface="Arial" panose="020B0604020202020204" pitchFamily="34" charset="0"/>
                <a:cs typeface="Arial" panose="020B0604020202020204" pitchFamily="34" charset="0"/>
              </a:rPr>
              <a:t>endosymbiotic</a:t>
            </a:r>
            <a:r>
              <a:rPr lang="en-US" sz="2803" dirty="0">
                <a:latin typeface="Arial" panose="020B0604020202020204" pitchFamily="34" charset="0"/>
                <a:cs typeface="Arial" panose="020B0604020202020204" pitchFamily="34" charset="0"/>
              </a:rPr>
              <a:t> bacteria in the mosquito </a:t>
            </a:r>
            <a:r>
              <a:rPr lang="en-US" sz="2803" dirty="0" smtClean="0">
                <a:latin typeface="Arial" panose="020B0604020202020204" pitchFamily="34" charset="0"/>
                <a:cs typeface="Arial" panose="020B0604020202020204" pitchFamily="34" charset="0"/>
              </a:rPr>
              <a:t>species exempted, </a:t>
            </a:r>
            <a:r>
              <a:rPr lang="en-US" sz="2803" dirty="0">
                <a:latin typeface="Arial" panose="020B0604020202020204" pitchFamily="34" charset="0"/>
                <a:cs typeface="Arial" panose="020B0604020202020204" pitchFamily="34" charset="0"/>
              </a:rPr>
              <a:t>that could be potential vectors of disease in Belgium, by microinjection </a:t>
            </a:r>
            <a:r>
              <a:rPr lang="en-US" sz="2803" dirty="0" smtClean="0">
                <a:latin typeface="Arial" panose="020B0604020202020204" pitchFamily="34" charset="0"/>
                <a:cs typeface="Arial" panose="020B0604020202020204" pitchFamily="34" charset="0"/>
              </a:rPr>
              <a:t>method (2) or artificial blood feeder</a:t>
            </a:r>
            <a:r>
              <a:rPr lang="en-US" sz="2803" dirty="0">
                <a:latin typeface="Arial" panose="020B0604020202020204" pitchFamily="34" charset="0"/>
                <a:cs typeface="Arial" panose="020B0604020202020204" pitchFamily="34" charset="0"/>
              </a:rPr>
              <a:t>. R</a:t>
            </a:r>
            <a:r>
              <a:rPr lang="en-US" sz="2803" dirty="0" smtClean="0">
                <a:latin typeface="Arial" panose="020B0604020202020204" pitchFamily="34" charset="0"/>
                <a:cs typeface="Arial" panose="020B0604020202020204" pitchFamily="34" charset="0"/>
              </a:rPr>
              <a:t>esearch </a:t>
            </a:r>
            <a:r>
              <a:rPr lang="en-US" sz="2803" dirty="0">
                <a:latin typeface="Arial" panose="020B0604020202020204" pitchFamily="34" charset="0"/>
                <a:cs typeface="Arial" panose="020B0604020202020204" pitchFamily="34" charset="0"/>
              </a:rPr>
              <a:t>has been done </a:t>
            </a:r>
            <a:r>
              <a:rPr lang="en-US" sz="2803" dirty="0" smtClean="0">
                <a:latin typeface="Arial" panose="020B0604020202020204" pitchFamily="34" charset="0"/>
                <a:cs typeface="Arial" panose="020B0604020202020204" pitchFamily="34" charset="0"/>
              </a:rPr>
              <a:t>with </a:t>
            </a:r>
            <a:r>
              <a:rPr lang="en-US" sz="2803" i="1" dirty="0" err="1">
                <a:latin typeface="Arial" panose="020B0604020202020204" pitchFamily="34" charset="0"/>
                <a:cs typeface="Arial" panose="020B0604020202020204" pitchFamily="34" charset="0"/>
              </a:rPr>
              <a:t>Culex</a:t>
            </a:r>
            <a:r>
              <a:rPr lang="en-US" sz="2803" i="1" dirty="0">
                <a:latin typeface="Arial" panose="020B0604020202020204" pitchFamily="34" charset="0"/>
                <a:cs typeface="Arial" panose="020B0604020202020204" pitchFamily="34" charset="0"/>
              </a:rPr>
              <a:t> </a:t>
            </a:r>
            <a:r>
              <a:rPr lang="en-US" sz="2803" i="1" dirty="0" err="1" smtClean="0">
                <a:latin typeface="Arial" panose="020B0604020202020204" pitchFamily="34" charset="0"/>
                <a:cs typeface="Arial" panose="020B0604020202020204" pitchFamily="34" charset="0"/>
              </a:rPr>
              <a:t>quinquefasciatus</a:t>
            </a:r>
            <a:r>
              <a:rPr lang="en-US" sz="2803" i="1" dirty="0" smtClean="0">
                <a:latin typeface="Arial" panose="020B0604020202020204" pitchFamily="34" charset="0"/>
                <a:cs typeface="Arial" panose="020B0604020202020204" pitchFamily="34" charset="0"/>
              </a:rPr>
              <a:t>, </a:t>
            </a:r>
            <a:r>
              <a:rPr lang="en-US" sz="2803" dirty="0" smtClean="0">
                <a:latin typeface="Arial" panose="020B0604020202020204" pitchFamily="34" charset="0"/>
                <a:cs typeface="Arial" panose="020B0604020202020204" pitchFamily="34" charset="0"/>
              </a:rPr>
              <a:t>a</a:t>
            </a:r>
            <a:r>
              <a:rPr lang="en-US" sz="2803" i="1" dirty="0" smtClean="0">
                <a:latin typeface="Arial" panose="020B0604020202020204" pitchFamily="34" charset="0"/>
                <a:cs typeface="Arial" panose="020B0604020202020204" pitchFamily="34" charset="0"/>
              </a:rPr>
              <a:t> </a:t>
            </a:r>
            <a:r>
              <a:rPr lang="en-US" sz="2803" dirty="0" smtClean="0">
                <a:latin typeface="Arial" panose="020B0604020202020204" pitchFamily="34" charset="0"/>
                <a:cs typeface="Arial" panose="020B0604020202020204" pitchFamily="34" charset="0"/>
              </a:rPr>
              <a:t>reference strain from </a:t>
            </a:r>
            <a:r>
              <a:rPr lang="en-US" sz="2803" dirty="0">
                <a:latin typeface="Arial" panose="020B0604020202020204" pitchFamily="34" charset="0"/>
                <a:cs typeface="Arial" panose="020B0604020202020204" pitchFamily="34" charset="0"/>
              </a:rPr>
              <a:t>the University of Montpellier </a:t>
            </a:r>
            <a:r>
              <a:rPr lang="en-US" sz="2803" dirty="0" smtClean="0">
                <a:latin typeface="Arial" panose="020B0604020202020204" pitchFamily="34" charset="0"/>
                <a:cs typeface="Arial" panose="020B0604020202020204" pitchFamily="34" charset="0"/>
              </a:rPr>
              <a:t>II and in breeding in our laboratory until 2011. For bacteria, </a:t>
            </a:r>
            <a:r>
              <a:rPr lang="en-US" sz="2803" i="1" dirty="0" err="1" smtClean="0">
                <a:latin typeface="Arial" panose="020B0604020202020204" pitchFamily="34" charset="0"/>
                <a:cs typeface="Arial" panose="020B0604020202020204" pitchFamily="34" charset="0"/>
              </a:rPr>
              <a:t>Commamonas</a:t>
            </a:r>
            <a:r>
              <a:rPr lang="en-US" sz="2803" dirty="0" smtClean="0">
                <a:latin typeface="Arial" panose="020B0604020202020204" pitchFamily="34" charset="0"/>
                <a:cs typeface="Arial" panose="020B0604020202020204" pitchFamily="34" charset="0"/>
              </a:rPr>
              <a:t> </a:t>
            </a:r>
            <a:r>
              <a:rPr lang="en-US" sz="2803" dirty="0" err="1" smtClean="0">
                <a:latin typeface="Arial" panose="020B0604020202020204" pitchFamily="34" charset="0"/>
                <a:cs typeface="Arial" panose="020B0604020202020204" pitchFamily="34" charset="0"/>
              </a:rPr>
              <a:t>sp</a:t>
            </a:r>
            <a:r>
              <a:rPr lang="en-US" sz="2803" dirty="0" smtClean="0">
                <a:latin typeface="Arial" panose="020B0604020202020204" pitchFamily="34" charset="0"/>
                <a:cs typeface="Arial" panose="020B0604020202020204" pitchFamily="34" charset="0"/>
              </a:rPr>
              <a:t> was used for infection because of it was absent in </a:t>
            </a:r>
            <a:r>
              <a:rPr lang="en-US" sz="2803" i="1" dirty="0" err="1" smtClean="0">
                <a:latin typeface="Arial" panose="020B0604020202020204" pitchFamily="34" charset="0"/>
                <a:cs typeface="Arial" panose="020B0604020202020204" pitchFamily="34" charset="0"/>
              </a:rPr>
              <a:t>Cx</a:t>
            </a:r>
            <a:r>
              <a:rPr lang="en-US" sz="2803" i="1" dirty="0" smtClean="0">
                <a:latin typeface="Arial" panose="020B0604020202020204" pitchFamily="34" charset="0"/>
                <a:cs typeface="Arial" panose="020B0604020202020204" pitchFamily="34" charset="0"/>
              </a:rPr>
              <a:t>. </a:t>
            </a:r>
            <a:r>
              <a:rPr lang="en-US" sz="2803" i="1" dirty="0" err="1" smtClean="0">
                <a:latin typeface="Arial" panose="020B0604020202020204" pitchFamily="34" charset="0"/>
                <a:cs typeface="Arial" panose="020B0604020202020204" pitchFamily="34" charset="0"/>
              </a:rPr>
              <a:t>quinquefasciatus</a:t>
            </a:r>
            <a:r>
              <a:rPr lang="en-US" sz="2803" dirty="0" smtClean="0">
                <a:latin typeface="Arial" panose="020B0604020202020204" pitchFamily="34" charset="0"/>
                <a:cs typeface="Arial" panose="020B0604020202020204" pitchFamily="34" charset="0"/>
              </a:rPr>
              <a:t>.</a:t>
            </a:r>
            <a:endParaRPr lang="fr-FR" sz="2803" dirty="0">
              <a:latin typeface="Arial" panose="020B0604020202020204" pitchFamily="34" charset="0"/>
              <a:cs typeface="Arial" panose="020B0604020202020204" pitchFamily="34" charset="0"/>
            </a:endParaRPr>
          </a:p>
        </p:txBody>
      </p:sp>
      <p:pic>
        <p:nvPicPr>
          <p:cNvPr id="11"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069" y="461506"/>
            <a:ext cx="1833155" cy="3607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 name="Image 1"/>
          <p:cNvPicPr>
            <a:picLocks noChangeAspect="1"/>
          </p:cNvPicPr>
          <p:nvPr/>
        </p:nvPicPr>
        <p:blipFill>
          <a:blip r:embed="rId6"/>
          <a:stretch>
            <a:fillRect/>
          </a:stretch>
        </p:blipFill>
        <p:spPr>
          <a:xfrm>
            <a:off x="17386117" y="9995253"/>
            <a:ext cx="10965215" cy="2702713"/>
          </a:xfrm>
          <a:prstGeom prst="rect">
            <a:avLst/>
          </a:prstGeom>
        </p:spPr>
      </p:pic>
      <p:sp>
        <p:nvSpPr>
          <p:cNvPr id="7" name="Rectangle 6"/>
          <p:cNvSpPr/>
          <p:nvPr/>
        </p:nvSpPr>
        <p:spPr>
          <a:xfrm>
            <a:off x="318669" y="5505544"/>
            <a:ext cx="28051341" cy="386745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318668" y="9771172"/>
            <a:ext cx="28051341" cy="116781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p:cNvSpPr/>
          <p:nvPr/>
        </p:nvSpPr>
        <p:spPr>
          <a:xfrm>
            <a:off x="318669" y="21588305"/>
            <a:ext cx="28051341" cy="52934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p:cNvSpPr/>
          <p:nvPr/>
        </p:nvSpPr>
        <p:spPr>
          <a:xfrm>
            <a:off x="318669" y="27009930"/>
            <a:ext cx="28051341" cy="64007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ZoneTexte 20"/>
          <p:cNvSpPr txBox="1"/>
          <p:nvPr/>
        </p:nvSpPr>
        <p:spPr>
          <a:xfrm>
            <a:off x="493945" y="9758013"/>
            <a:ext cx="7556661" cy="738664"/>
          </a:xfrm>
          <a:prstGeom prst="rect">
            <a:avLst/>
          </a:prstGeom>
          <a:noFill/>
        </p:spPr>
        <p:txBody>
          <a:bodyPr wrap="square" rtlCol="0">
            <a:spAutoFit/>
          </a:bodyPr>
          <a:lstStyle/>
          <a:p>
            <a:r>
              <a:rPr lang="fr-FR" sz="4200" b="1" u="sng" dirty="0" err="1" smtClean="0">
                <a:latin typeface="Arial" panose="020B0604020202020204" pitchFamily="34" charset="0"/>
                <a:cs typeface="Arial" panose="020B0604020202020204" pitchFamily="34" charset="0"/>
              </a:rPr>
              <a:t>Materials</a:t>
            </a:r>
            <a:r>
              <a:rPr lang="fr-FR" sz="4200" b="1" u="sng" dirty="0" smtClean="0">
                <a:latin typeface="Arial" panose="020B0604020202020204" pitchFamily="34" charset="0"/>
                <a:cs typeface="Arial" panose="020B0604020202020204" pitchFamily="34" charset="0"/>
              </a:rPr>
              <a:t> and </a:t>
            </a:r>
            <a:r>
              <a:rPr lang="fr-FR" sz="4200" b="1" u="sng" dirty="0" err="1" smtClean="0">
                <a:latin typeface="Arial" panose="020B0604020202020204" pitchFamily="34" charset="0"/>
                <a:cs typeface="Arial" panose="020B0604020202020204" pitchFamily="34" charset="0"/>
              </a:rPr>
              <a:t>methods</a:t>
            </a:r>
            <a:r>
              <a:rPr lang="fr-FR" sz="4200" b="1" dirty="0" smtClean="0">
                <a:latin typeface="Arial" panose="020B0604020202020204" pitchFamily="34" charset="0"/>
                <a:cs typeface="Arial" panose="020B0604020202020204" pitchFamily="34" charset="0"/>
              </a:rPr>
              <a:t>:</a:t>
            </a:r>
            <a:endParaRPr lang="fr-FR" sz="4200" b="1" dirty="0">
              <a:latin typeface="Arial" panose="020B0604020202020204" pitchFamily="34" charset="0"/>
              <a:cs typeface="Arial" panose="020B0604020202020204" pitchFamily="34" charset="0"/>
            </a:endParaRPr>
          </a:p>
        </p:txBody>
      </p:sp>
      <p:sp>
        <p:nvSpPr>
          <p:cNvPr id="22" name="ZoneTexte 21"/>
          <p:cNvSpPr txBox="1"/>
          <p:nvPr/>
        </p:nvSpPr>
        <p:spPr>
          <a:xfrm>
            <a:off x="421923" y="21533010"/>
            <a:ext cx="3630686" cy="738664"/>
          </a:xfrm>
          <a:prstGeom prst="rect">
            <a:avLst/>
          </a:prstGeom>
          <a:noFill/>
        </p:spPr>
        <p:txBody>
          <a:bodyPr wrap="square" rtlCol="0">
            <a:spAutoFit/>
          </a:bodyPr>
          <a:lstStyle/>
          <a:p>
            <a:r>
              <a:rPr lang="fr-FR" sz="4200" b="1" u="sng" dirty="0" err="1" smtClean="0">
                <a:latin typeface="Arial" panose="020B0604020202020204" pitchFamily="34" charset="0"/>
                <a:cs typeface="Arial" panose="020B0604020202020204" pitchFamily="34" charset="0"/>
              </a:rPr>
              <a:t>Results</a:t>
            </a:r>
            <a:r>
              <a:rPr lang="fr-FR" sz="4200" b="1" dirty="0" smtClean="0">
                <a:latin typeface="Arial" panose="020B0604020202020204" pitchFamily="34" charset="0"/>
                <a:cs typeface="Arial" panose="020B0604020202020204" pitchFamily="34" charset="0"/>
              </a:rPr>
              <a:t>:        </a:t>
            </a:r>
            <a:endParaRPr lang="fr-FR" sz="4200" b="1" dirty="0">
              <a:latin typeface="Arial" panose="020B0604020202020204" pitchFamily="34" charset="0"/>
              <a:cs typeface="Arial" panose="020B0604020202020204" pitchFamily="34" charset="0"/>
            </a:endParaRPr>
          </a:p>
        </p:txBody>
      </p:sp>
      <p:sp>
        <p:nvSpPr>
          <p:cNvPr id="23" name="ZoneTexte 22"/>
          <p:cNvSpPr txBox="1"/>
          <p:nvPr/>
        </p:nvSpPr>
        <p:spPr>
          <a:xfrm>
            <a:off x="422751" y="26964405"/>
            <a:ext cx="3424209" cy="738664"/>
          </a:xfrm>
          <a:prstGeom prst="rect">
            <a:avLst/>
          </a:prstGeom>
          <a:noFill/>
        </p:spPr>
        <p:txBody>
          <a:bodyPr wrap="square" rtlCol="0">
            <a:spAutoFit/>
          </a:bodyPr>
          <a:lstStyle/>
          <a:p>
            <a:r>
              <a:rPr lang="fr-FR" sz="4200" b="1" u="sng" dirty="0" smtClean="0">
                <a:latin typeface="Arial" panose="020B0604020202020204" pitchFamily="34" charset="0"/>
                <a:cs typeface="Arial" panose="020B0604020202020204" pitchFamily="34" charset="0"/>
              </a:rPr>
              <a:t>Discussion</a:t>
            </a:r>
            <a:r>
              <a:rPr lang="fr-FR" sz="4200" b="1" dirty="0" smtClean="0">
                <a:latin typeface="Arial" panose="020B0604020202020204" pitchFamily="34" charset="0"/>
                <a:cs typeface="Arial" panose="020B0604020202020204" pitchFamily="34" charset="0"/>
              </a:rPr>
              <a:t>:</a:t>
            </a:r>
            <a:endParaRPr lang="fr-FR" sz="4200" b="1" dirty="0">
              <a:latin typeface="Arial" panose="020B0604020202020204" pitchFamily="34" charset="0"/>
              <a:cs typeface="Arial" panose="020B0604020202020204" pitchFamily="34" charset="0"/>
            </a:endParaRPr>
          </a:p>
        </p:txBody>
      </p:sp>
      <p:sp>
        <p:nvSpPr>
          <p:cNvPr id="24" name="ZoneTexte 23"/>
          <p:cNvSpPr txBox="1"/>
          <p:nvPr/>
        </p:nvSpPr>
        <p:spPr>
          <a:xfrm>
            <a:off x="445539" y="30771383"/>
            <a:ext cx="3424209" cy="738664"/>
          </a:xfrm>
          <a:prstGeom prst="rect">
            <a:avLst/>
          </a:prstGeom>
          <a:noFill/>
        </p:spPr>
        <p:txBody>
          <a:bodyPr wrap="square" rtlCol="0">
            <a:spAutoFit/>
          </a:bodyPr>
          <a:lstStyle/>
          <a:p>
            <a:r>
              <a:rPr lang="fr-FR" sz="4200" b="1" u="sng" dirty="0" smtClean="0">
                <a:latin typeface="Arial" panose="020B0604020202020204" pitchFamily="34" charset="0"/>
                <a:cs typeface="Arial" panose="020B0604020202020204" pitchFamily="34" charset="0"/>
              </a:rPr>
              <a:t>Conclusion</a:t>
            </a:r>
            <a:r>
              <a:rPr lang="fr-FR" sz="4200" b="1" dirty="0" smtClean="0">
                <a:latin typeface="Arial" panose="020B0604020202020204" pitchFamily="34" charset="0"/>
                <a:cs typeface="Arial" panose="020B0604020202020204" pitchFamily="34" charset="0"/>
              </a:rPr>
              <a:t>:</a:t>
            </a:r>
            <a:endParaRPr lang="fr-FR" sz="4200" b="1" dirty="0">
              <a:latin typeface="Arial" panose="020B0604020202020204" pitchFamily="34" charset="0"/>
              <a:cs typeface="Arial" panose="020B0604020202020204" pitchFamily="34" charset="0"/>
            </a:endParaRPr>
          </a:p>
        </p:txBody>
      </p:sp>
      <p:sp>
        <p:nvSpPr>
          <p:cNvPr id="10" name="Rectangle 9"/>
          <p:cNvSpPr/>
          <p:nvPr/>
        </p:nvSpPr>
        <p:spPr>
          <a:xfrm>
            <a:off x="318669" y="33533824"/>
            <a:ext cx="16691487" cy="523220"/>
          </a:xfrm>
          <a:prstGeom prst="rect">
            <a:avLst/>
          </a:prstGeom>
        </p:spPr>
        <p:txBody>
          <a:bodyPr wrap="square">
            <a:spAutoFit/>
          </a:bodyPr>
          <a:lstStyle/>
          <a:p>
            <a:r>
              <a:rPr lang="en-US" sz="2800" u="sng" dirty="0">
                <a:latin typeface="Arial" panose="020B0604020202020204" pitchFamily="34" charset="0"/>
                <a:ea typeface="Times New Roman" panose="02020603050405020304" pitchFamily="18" charset="0"/>
                <a:cs typeface="Arial" panose="020B0604020202020204" pitchFamily="34" charset="0"/>
              </a:rPr>
              <a:t>Key words</a:t>
            </a:r>
            <a:r>
              <a:rPr lang="en-US" sz="2800" dirty="0">
                <a:latin typeface="Arial" panose="020B0604020202020204" pitchFamily="34" charset="0"/>
                <a:ea typeface="Times New Roman" panose="02020603050405020304" pitchFamily="18" charset="0"/>
                <a:cs typeface="Arial" panose="020B0604020202020204" pitchFamily="34" charset="0"/>
              </a:rPr>
              <a:t>: Bio-manipulation, Microinjection, </a:t>
            </a:r>
            <a:r>
              <a:rPr lang="en-US" sz="2800" dirty="0" err="1">
                <a:latin typeface="Arial" panose="020B0604020202020204" pitchFamily="34" charset="0"/>
                <a:ea typeface="Times New Roman" panose="02020603050405020304" pitchFamily="18" charset="0"/>
                <a:cs typeface="Arial" panose="020B0604020202020204" pitchFamily="34" charset="0"/>
              </a:rPr>
              <a:t>Endosymbiotic</a:t>
            </a:r>
            <a:r>
              <a:rPr lang="en-US" sz="2800" dirty="0">
                <a:latin typeface="Arial" panose="020B0604020202020204" pitchFamily="34" charset="0"/>
                <a:ea typeface="Times New Roman" panose="02020603050405020304" pitchFamily="18" charset="0"/>
                <a:cs typeface="Arial" panose="020B0604020202020204" pitchFamily="34" charset="0"/>
              </a:rPr>
              <a:t> bacteria, </a:t>
            </a:r>
            <a:r>
              <a:rPr lang="en-US" sz="2800" dirty="0" smtClean="0">
                <a:latin typeface="Arial" panose="020B0604020202020204" pitchFamily="34" charset="0"/>
                <a:ea typeface="Times New Roman" panose="02020603050405020304" pitchFamily="18" charset="0"/>
                <a:cs typeface="Arial" panose="020B0604020202020204" pitchFamily="34" charset="0"/>
              </a:rPr>
              <a:t>Mosquito, vector</a:t>
            </a:r>
            <a:endParaRPr lang="fr-FR" sz="2800" dirty="0">
              <a:latin typeface="Arial" panose="020B0604020202020204" pitchFamily="34" charset="0"/>
              <a:cs typeface="Arial" panose="020B0604020202020204" pitchFamily="34" charset="0"/>
            </a:endParaRPr>
          </a:p>
        </p:txBody>
      </p:sp>
      <p:sp>
        <p:nvSpPr>
          <p:cNvPr id="12" name="Rectangle 11"/>
          <p:cNvSpPr/>
          <p:nvPr/>
        </p:nvSpPr>
        <p:spPr>
          <a:xfrm>
            <a:off x="18985196" y="12700528"/>
            <a:ext cx="6487335" cy="461665"/>
          </a:xfrm>
          <a:prstGeom prst="rect">
            <a:avLst/>
          </a:prstGeom>
        </p:spPr>
        <p:txBody>
          <a:bodyPr wrap="square">
            <a:spAutoFit/>
          </a:bodyPr>
          <a:lstStyle/>
          <a:p>
            <a:r>
              <a:rPr lang="en-US" sz="2400" dirty="0" smtClean="0">
                <a:latin typeface="Arial" panose="020B0604020202020204" pitchFamily="34" charset="0"/>
                <a:cs typeface="Arial" panose="020B0604020202020204" pitchFamily="34" charset="0"/>
              </a:rPr>
              <a:t>Method for </a:t>
            </a:r>
            <a:r>
              <a:rPr lang="en-US" sz="2400" dirty="0" err="1" smtClean="0">
                <a:latin typeface="Arial" panose="020B0604020202020204" pitchFamily="34" charset="0"/>
                <a:cs typeface="Arial" panose="020B0604020202020204" pitchFamily="34" charset="0"/>
              </a:rPr>
              <a:t>intrathoracic</a:t>
            </a:r>
            <a:r>
              <a:rPr lang="en-US" sz="2400" dirty="0" smtClean="0">
                <a:latin typeface="Arial" panose="020B0604020202020204" pitchFamily="34" charset="0"/>
                <a:cs typeface="Arial" panose="020B0604020202020204" pitchFamily="34" charset="0"/>
              </a:rPr>
              <a:t> microinjection</a:t>
            </a:r>
            <a:endParaRPr lang="fr-FR" sz="2400" dirty="0">
              <a:latin typeface="Arial" panose="020B0604020202020204" pitchFamily="34" charset="0"/>
              <a:cs typeface="Arial" panose="020B0604020202020204" pitchFamily="34" charset="0"/>
            </a:endParaRPr>
          </a:p>
        </p:txBody>
      </p:sp>
      <p:sp>
        <p:nvSpPr>
          <p:cNvPr id="25" name="Rectangle 24"/>
          <p:cNvSpPr/>
          <p:nvPr/>
        </p:nvSpPr>
        <p:spPr>
          <a:xfrm>
            <a:off x="20232781" y="16560774"/>
            <a:ext cx="5870730" cy="461665"/>
          </a:xfrm>
          <a:prstGeom prst="rect">
            <a:avLst/>
          </a:prstGeom>
        </p:spPr>
        <p:txBody>
          <a:bodyPr wrap="square">
            <a:spAutoFit/>
          </a:bodyPr>
          <a:lstStyle/>
          <a:p>
            <a:r>
              <a:rPr lang="en-US" sz="2400" dirty="0" smtClean="0">
                <a:latin typeface="Arial" panose="020B0604020202020204" pitchFamily="34" charset="0"/>
                <a:cs typeface="Arial" panose="020B0604020202020204" pitchFamily="34" charset="0"/>
              </a:rPr>
              <a:t>Method for artificial blood feeder</a:t>
            </a:r>
            <a:endParaRPr lang="fr-FR" sz="2400" dirty="0">
              <a:latin typeface="Arial" panose="020B0604020202020204" pitchFamily="34" charset="0"/>
              <a:cs typeface="Arial" panose="020B0604020202020204" pitchFamily="34" charset="0"/>
            </a:endParaRPr>
          </a:p>
        </p:txBody>
      </p:sp>
      <p:sp>
        <p:nvSpPr>
          <p:cNvPr id="27" name="ZoneTexte 26"/>
          <p:cNvSpPr txBox="1"/>
          <p:nvPr/>
        </p:nvSpPr>
        <p:spPr>
          <a:xfrm>
            <a:off x="220215" y="33960563"/>
            <a:ext cx="28149794" cy="2585323"/>
          </a:xfrm>
          <a:prstGeom prst="rect">
            <a:avLst/>
          </a:prstGeom>
          <a:noFill/>
        </p:spPr>
        <p:txBody>
          <a:bodyPr wrap="square" rtlCol="0">
            <a:spAutoFit/>
          </a:bodyPr>
          <a:lstStyle/>
          <a:p>
            <a:r>
              <a:rPr lang="fr-FR" sz="1800" u="sng" dirty="0" err="1" smtClean="0">
                <a:latin typeface="Arial" panose="020B0604020202020204" pitchFamily="34" charset="0"/>
                <a:cs typeface="Arial" panose="020B0604020202020204" pitchFamily="34" charset="0"/>
              </a:rPr>
              <a:t>References</a:t>
            </a:r>
            <a:r>
              <a:rPr lang="fr-FR" sz="1800" dirty="0" smtClean="0">
                <a:latin typeface="Arial" panose="020B0604020202020204" pitchFamily="34" charset="0"/>
                <a:cs typeface="Arial" panose="020B0604020202020204" pitchFamily="34" charset="0"/>
              </a:rPr>
              <a:t>:</a:t>
            </a:r>
          </a:p>
          <a:p>
            <a:pPr marL="342900" indent="-342900">
              <a:buFontTx/>
              <a:buAutoNum type="arabicParenBoth"/>
            </a:pPr>
            <a:r>
              <a:rPr lang="en-US" sz="1800" b="1" dirty="0" smtClean="0">
                <a:latin typeface="Arial" panose="020B0604020202020204" pitchFamily="34" charset="0"/>
                <a:cs typeface="Arial" panose="020B0604020202020204" pitchFamily="34" charset="0"/>
              </a:rPr>
              <a:t>Christodoulou M., </a:t>
            </a:r>
            <a:r>
              <a:rPr lang="en-US" sz="1800" dirty="0" smtClean="0">
                <a:latin typeface="Arial" panose="020B0604020202020204" pitchFamily="34" charset="0"/>
                <a:cs typeface="Arial" panose="020B0604020202020204" pitchFamily="34" charset="0"/>
              </a:rPr>
              <a:t>2011</a:t>
            </a:r>
            <a:r>
              <a:rPr lang="en-US" sz="1800" dirty="0">
                <a:latin typeface="Arial" panose="020B0604020202020204" pitchFamily="34" charset="0"/>
                <a:cs typeface="Arial" panose="020B0604020202020204" pitchFamily="34" charset="0"/>
              </a:rPr>
              <a:t>.</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Biological vector control </a:t>
            </a:r>
            <a:r>
              <a:rPr lang="en-US" sz="1800" dirty="0" smtClean="0">
                <a:latin typeface="Arial" panose="020B0604020202020204" pitchFamily="34" charset="0"/>
                <a:cs typeface="Arial" panose="020B0604020202020204" pitchFamily="34" charset="0"/>
              </a:rPr>
              <a:t>of </a:t>
            </a:r>
            <a:r>
              <a:rPr lang="fr-FR" sz="1800" dirty="0" smtClean="0">
                <a:latin typeface="Arial" panose="020B0604020202020204" pitchFamily="34" charset="0"/>
                <a:cs typeface="Arial" panose="020B0604020202020204" pitchFamily="34" charset="0"/>
              </a:rPr>
              <a:t>mosquito-borne </a:t>
            </a:r>
            <a:r>
              <a:rPr lang="fr-FR" sz="1800" dirty="0" err="1">
                <a:latin typeface="Arial" panose="020B0604020202020204" pitchFamily="34" charset="0"/>
                <a:cs typeface="Arial" panose="020B0604020202020204" pitchFamily="34" charset="0"/>
              </a:rPr>
              <a:t>diseases</a:t>
            </a:r>
            <a:r>
              <a:rPr lang="fr-FR" sz="1800" dirty="0">
                <a:latin typeface="Arial" panose="020B0604020202020204" pitchFamily="34" charset="0"/>
                <a:cs typeface="Arial" panose="020B0604020202020204" pitchFamily="34" charset="0"/>
              </a:rPr>
              <a:t>. Lancet Infect Dis 11: </a:t>
            </a:r>
            <a:r>
              <a:rPr lang="fr-FR" sz="1800" dirty="0" smtClean="0">
                <a:latin typeface="Arial" panose="020B0604020202020204" pitchFamily="34" charset="0"/>
                <a:cs typeface="Arial" panose="020B0604020202020204" pitchFamily="34" charset="0"/>
              </a:rPr>
              <a:t>84–85. </a:t>
            </a:r>
          </a:p>
          <a:p>
            <a:pPr marL="342900" indent="-342900">
              <a:buFontTx/>
              <a:buAutoNum type="arabicParenBoth"/>
            </a:pPr>
            <a:r>
              <a:rPr lang="en-US" sz="1800" b="1" dirty="0">
                <a:latin typeface="Arial" panose="020B0604020202020204" pitchFamily="34" charset="0"/>
                <a:cs typeface="Arial" panose="020B0604020202020204" pitchFamily="34" charset="0"/>
              </a:rPr>
              <a:t>Kumar, S., S. &amp; </a:t>
            </a:r>
            <a:r>
              <a:rPr lang="en-US" sz="1800" b="1" dirty="0" err="1">
                <a:latin typeface="Arial" panose="020B0604020202020204" pitchFamily="34" charset="0"/>
                <a:cs typeface="Arial" panose="020B0604020202020204" pitchFamily="34" charset="0"/>
              </a:rPr>
              <a:t>Puttaraju</a:t>
            </a:r>
            <a:r>
              <a:rPr lang="en-US" sz="1800" b="1" dirty="0">
                <a:latin typeface="Arial" panose="020B0604020202020204" pitchFamily="34" charset="0"/>
                <a:cs typeface="Arial" panose="020B0604020202020204" pitchFamily="34" charset="0"/>
              </a:rPr>
              <a:t> H.P.,</a:t>
            </a:r>
            <a:r>
              <a:rPr lang="en-US" sz="1800" dirty="0">
                <a:latin typeface="Arial" panose="020B0604020202020204" pitchFamily="34" charset="0"/>
                <a:cs typeface="Arial" panose="020B0604020202020204" pitchFamily="34" charset="0"/>
              </a:rPr>
              <a:t> 2012. Improvised microinjection technique for mosquito vectors. Indian J Med Res (136): </a:t>
            </a:r>
            <a:r>
              <a:rPr lang="en-US" sz="1800" dirty="0" smtClean="0">
                <a:latin typeface="Arial" panose="020B0604020202020204" pitchFamily="34" charset="0"/>
                <a:cs typeface="Arial" panose="020B0604020202020204" pitchFamily="34" charset="0"/>
              </a:rPr>
              <a:t>971-978</a:t>
            </a:r>
            <a:endParaRPr lang="fr-FR" sz="1800" dirty="0" smtClean="0">
              <a:latin typeface="Arial" panose="020B0604020202020204" pitchFamily="34" charset="0"/>
              <a:cs typeface="Arial" panose="020B0604020202020204" pitchFamily="34" charset="0"/>
            </a:endParaRPr>
          </a:p>
          <a:p>
            <a:pPr marL="342900" indent="-342900">
              <a:buFontTx/>
              <a:buAutoNum type="arabicParenBoth"/>
            </a:pPr>
            <a:r>
              <a:rPr lang="fr-FR" sz="1800" b="1" dirty="0" smtClean="0">
                <a:latin typeface="Arial" panose="020B0604020202020204" pitchFamily="34" charset="0"/>
                <a:cs typeface="Arial" panose="020B0604020202020204" pitchFamily="34" charset="0"/>
              </a:rPr>
              <a:t>Lindh</a:t>
            </a:r>
            <a:r>
              <a:rPr lang="fr-FR" sz="1800" b="1" dirty="0">
                <a:latin typeface="Arial" panose="020B0604020202020204" pitchFamily="34" charset="0"/>
                <a:cs typeface="Arial" panose="020B0604020202020204" pitchFamily="34" charset="0"/>
              </a:rPr>
              <a:t>, J., </a:t>
            </a:r>
            <a:r>
              <a:rPr lang="fr-FR" sz="1800" dirty="0">
                <a:latin typeface="Arial" panose="020B0604020202020204" pitchFamily="34" charset="0"/>
                <a:cs typeface="Arial" panose="020B0604020202020204" pitchFamily="34" charset="0"/>
              </a:rPr>
              <a:t>2007. Identification of </a:t>
            </a:r>
            <a:r>
              <a:rPr lang="fr-FR" sz="1800" dirty="0" err="1">
                <a:latin typeface="Arial" panose="020B0604020202020204" pitchFamily="34" charset="0"/>
                <a:cs typeface="Arial" panose="020B0604020202020204" pitchFamily="34" charset="0"/>
              </a:rPr>
              <a:t>bacteria</a:t>
            </a:r>
            <a:r>
              <a:rPr lang="fr-FR" sz="1800" dirty="0">
                <a:latin typeface="Arial" panose="020B0604020202020204" pitchFamily="34" charset="0"/>
                <a:cs typeface="Arial" panose="020B0604020202020204" pitchFamily="34" charset="0"/>
              </a:rPr>
              <a:t> </a:t>
            </a:r>
            <a:r>
              <a:rPr lang="fr-FR" sz="1800" dirty="0" err="1">
                <a:latin typeface="Arial" panose="020B0604020202020204" pitchFamily="34" charset="0"/>
                <a:cs typeface="Arial" panose="020B0604020202020204" pitchFamily="34" charset="0"/>
              </a:rPr>
              <a:t>associated</a:t>
            </a:r>
            <a:r>
              <a:rPr lang="fr-FR" sz="1800" dirty="0">
                <a:latin typeface="Arial" panose="020B0604020202020204" pitchFamily="34" charset="0"/>
                <a:cs typeface="Arial" panose="020B0604020202020204" pitchFamily="34" charset="0"/>
              </a:rPr>
              <a:t> </a:t>
            </a:r>
            <a:r>
              <a:rPr lang="fr-FR" sz="1800" dirty="0" err="1">
                <a:latin typeface="Arial" panose="020B0604020202020204" pitchFamily="34" charset="0"/>
                <a:cs typeface="Arial" panose="020B0604020202020204" pitchFamily="34" charset="0"/>
              </a:rPr>
              <a:t>with</a:t>
            </a:r>
            <a:r>
              <a:rPr lang="fr-FR" sz="1800" dirty="0">
                <a:latin typeface="Arial" panose="020B0604020202020204" pitchFamily="34" charset="0"/>
                <a:cs typeface="Arial" panose="020B0604020202020204" pitchFamily="34" charset="0"/>
              </a:rPr>
              <a:t> malaria </a:t>
            </a:r>
            <a:r>
              <a:rPr lang="fr-FR" sz="1800" dirty="0" err="1">
                <a:latin typeface="Arial" panose="020B0604020202020204" pitchFamily="34" charset="0"/>
                <a:cs typeface="Arial" panose="020B0604020202020204" pitchFamily="34" charset="0"/>
              </a:rPr>
              <a:t>mosquitoes</a:t>
            </a:r>
            <a:r>
              <a:rPr lang="fr-FR"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–Their </a:t>
            </a:r>
            <a:r>
              <a:rPr lang="en-US" sz="1800" dirty="0" err="1">
                <a:latin typeface="Arial" panose="020B0604020202020204" pitchFamily="34" charset="0"/>
                <a:cs typeface="Arial" panose="020B0604020202020204" pitchFamily="34" charset="0"/>
              </a:rPr>
              <a:t>characterisation</a:t>
            </a:r>
            <a:r>
              <a:rPr lang="en-US" sz="1800" dirty="0">
                <a:latin typeface="Arial" panose="020B0604020202020204" pitchFamily="34" charset="0"/>
                <a:cs typeface="Arial" panose="020B0604020202020204" pitchFamily="34" charset="0"/>
              </a:rPr>
              <a:t> and potential use. Doctoral thesis, comprehensive summary (Other academic). Stockholm University, Faculty of Science, Department of Genetics, Microbiology and </a:t>
            </a:r>
            <a:r>
              <a:rPr lang="en-US" sz="1800" dirty="0" smtClean="0">
                <a:latin typeface="Arial" panose="020B0604020202020204" pitchFamily="34" charset="0"/>
                <a:cs typeface="Arial" panose="020B0604020202020204" pitchFamily="34" charset="0"/>
              </a:rPr>
              <a:t>Toxicology. </a:t>
            </a:r>
          </a:p>
          <a:p>
            <a:pPr marL="342900" indent="-342900">
              <a:buFontTx/>
              <a:buAutoNum type="arabicParenBoth"/>
            </a:pPr>
            <a:r>
              <a:rPr lang="fr-FR" sz="1800" b="1" dirty="0" err="1" smtClean="0">
                <a:latin typeface="Arial" panose="020B0604020202020204" pitchFamily="34" charset="0"/>
                <a:cs typeface="Arial" panose="020B0604020202020204" pitchFamily="34" charset="0"/>
              </a:rPr>
              <a:t>Zouache</a:t>
            </a:r>
            <a:r>
              <a:rPr lang="fr-FR" sz="1800" b="1" dirty="0" smtClean="0">
                <a:latin typeface="Arial" panose="020B0604020202020204" pitchFamily="34" charset="0"/>
                <a:cs typeface="Arial" panose="020B0604020202020204" pitchFamily="34" charset="0"/>
              </a:rPr>
              <a:t>, K., </a:t>
            </a:r>
            <a:r>
              <a:rPr lang="fr-FR" sz="1800" b="1" dirty="0" err="1" smtClean="0">
                <a:latin typeface="Arial" panose="020B0604020202020204" pitchFamily="34" charset="0"/>
                <a:cs typeface="Arial" panose="020B0604020202020204" pitchFamily="34" charset="0"/>
              </a:rPr>
              <a:t>Voronin</a:t>
            </a:r>
            <a:r>
              <a:rPr lang="fr-FR" sz="1800" b="1" dirty="0" smtClean="0">
                <a:latin typeface="Arial" panose="020B0604020202020204" pitchFamily="34" charset="0"/>
                <a:cs typeface="Arial" panose="020B0604020202020204" pitchFamily="34" charset="0"/>
              </a:rPr>
              <a:t>, D., </a:t>
            </a:r>
            <a:r>
              <a:rPr lang="fr-FR" sz="1800" b="1" dirty="0" err="1">
                <a:latin typeface="Arial" panose="020B0604020202020204" pitchFamily="34" charset="0"/>
                <a:cs typeface="Arial" panose="020B0604020202020204" pitchFamily="34" charset="0"/>
              </a:rPr>
              <a:t>Tran</a:t>
            </a:r>
            <a:r>
              <a:rPr lang="fr-FR" sz="1800" b="1" dirty="0">
                <a:latin typeface="Arial" panose="020B0604020202020204" pitchFamily="34" charset="0"/>
                <a:cs typeface="Arial" panose="020B0604020202020204" pitchFamily="34" charset="0"/>
              </a:rPr>
              <a:t>-Van </a:t>
            </a:r>
            <a:r>
              <a:rPr lang="fr-FR" sz="1800" b="1" dirty="0" smtClean="0">
                <a:latin typeface="Arial" panose="020B0604020202020204" pitchFamily="34" charset="0"/>
                <a:cs typeface="Arial" panose="020B0604020202020204" pitchFamily="34" charset="0"/>
              </a:rPr>
              <a:t>V., Mousson, L., </a:t>
            </a:r>
            <a:r>
              <a:rPr lang="fr-FR" sz="1800" b="1" dirty="0" err="1" smtClean="0">
                <a:latin typeface="Arial" panose="020B0604020202020204" pitchFamily="34" charset="0"/>
                <a:cs typeface="Arial" panose="020B0604020202020204" pitchFamily="34" charset="0"/>
              </a:rPr>
              <a:t>Failloux</a:t>
            </a:r>
            <a:r>
              <a:rPr lang="fr-FR" sz="1800" b="1" dirty="0" smtClean="0">
                <a:latin typeface="Arial" panose="020B0604020202020204" pitchFamily="34" charset="0"/>
                <a:cs typeface="Arial" panose="020B0604020202020204" pitchFamily="34" charset="0"/>
              </a:rPr>
              <a:t>, A-B </a:t>
            </a:r>
            <a:r>
              <a:rPr lang="en-US" sz="1800" b="1" dirty="0" smtClean="0">
                <a:latin typeface="Arial" panose="020B0604020202020204" pitchFamily="34" charset="0"/>
                <a:cs typeface="Arial" panose="020B0604020202020204" pitchFamily="34" charset="0"/>
              </a:rPr>
              <a:t>&amp; </a:t>
            </a:r>
            <a:r>
              <a:rPr lang="en-US" sz="1800" b="1" dirty="0" err="1" smtClean="0">
                <a:latin typeface="Arial" panose="020B0604020202020204" pitchFamily="34" charset="0"/>
                <a:cs typeface="Arial" panose="020B0604020202020204" pitchFamily="34" charset="0"/>
              </a:rPr>
              <a:t>Mavingui</a:t>
            </a:r>
            <a:r>
              <a:rPr lang="en-US" sz="1800" b="1" dirty="0" smtClean="0">
                <a:latin typeface="Arial" panose="020B0604020202020204" pitchFamily="34" charset="0"/>
                <a:cs typeface="Arial" panose="020B0604020202020204" pitchFamily="34" charset="0"/>
              </a:rPr>
              <a:t>, P.,</a:t>
            </a:r>
            <a:r>
              <a:rPr lang="en-US" sz="1800" dirty="0" smtClean="0">
                <a:latin typeface="Arial" panose="020B0604020202020204" pitchFamily="34" charset="0"/>
                <a:cs typeface="Arial" panose="020B0604020202020204" pitchFamily="34" charset="0"/>
              </a:rPr>
              <a:t> 2009</a:t>
            </a:r>
            <a:r>
              <a:rPr lang="en-US" sz="1800" dirty="0">
                <a:latin typeface="Arial" panose="020B0604020202020204" pitchFamily="34" charset="0"/>
                <a:cs typeface="Arial" panose="020B0604020202020204" pitchFamily="34" charset="0"/>
              </a:rPr>
              <a:t>.</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Persistent </a:t>
            </a:r>
            <a:r>
              <a:rPr lang="en-US" sz="1800" dirty="0" err="1">
                <a:latin typeface="Arial" panose="020B0604020202020204" pitchFamily="34" charset="0"/>
                <a:cs typeface="Arial" panose="020B0604020202020204" pitchFamily="34" charset="0"/>
              </a:rPr>
              <a:t>Wolbachia</a:t>
            </a:r>
            <a:r>
              <a:rPr lang="en-US" sz="1800" dirty="0">
                <a:latin typeface="Arial" panose="020B0604020202020204" pitchFamily="34" charset="0"/>
                <a:cs typeface="Arial" panose="020B0604020202020204" pitchFamily="34" charset="0"/>
              </a:rPr>
              <a:t> and </a:t>
            </a:r>
            <a:r>
              <a:rPr lang="en-US" sz="1800" dirty="0" smtClean="0">
                <a:latin typeface="Arial" panose="020B0604020202020204" pitchFamily="34" charset="0"/>
                <a:cs typeface="Arial" panose="020B0604020202020204" pitchFamily="34" charset="0"/>
              </a:rPr>
              <a:t>cultivable bacteria </a:t>
            </a:r>
            <a:r>
              <a:rPr lang="en-US" sz="1800" dirty="0">
                <a:latin typeface="Arial" panose="020B0604020202020204" pitchFamily="34" charset="0"/>
                <a:cs typeface="Arial" panose="020B0604020202020204" pitchFamily="34" charset="0"/>
              </a:rPr>
              <a:t>infection in the reproductive and somatic tissues </a:t>
            </a:r>
            <a:r>
              <a:rPr lang="en-US" sz="1800" dirty="0" smtClean="0">
                <a:latin typeface="Arial" panose="020B0604020202020204" pitchFamily="34" charset="0"/>
                <a:cs typeface="Arial" panose="020B0604020202020204" pitchFamily="34" charset="0"/>
              </a:rPr>
              <a:t>of </a:t>
            </a:r>
            <a:r>
              <a:rPr lang="fr-FR" sz="1800" dirty="0" smtClean="0">
                <a:latin typeface="Arial" panose="020B0604020202020204" pitchFamily="34" charset="0"/>
                <a:cs typeface="Arial" panose="020B0604020202020204" pitchFamily="34" charset="0"/>
              </a:rPr>
              <a:t>the </a:t>
            </a:r>
            <a:r>
              <a:rPr lang="fr-FR" sz="1800" dirty="0">
                <a:latin typeface="Arial" panose="020B0604020202020204" pitchFamily="34" charset="0"/>
                <a:cs typeface="Arial" panose="020B0604020202020204" pitchFamily="34" charset="0"/>
              </a:rPr>
              <a:t>mosquito </a:t>
            </a:r>
            <a:r>
              <a:rPr lang="fr-FR" sz="1800" dirty="0" err="1">
                <a:latin typeface="Arial" panose="020B0604020202020204" pitchFamily="34" charset="0"/>
                <a:cs typeface="Arial" panose="020B0604020202020204" pitchFamily="34" charset="0"/>
              </a:rPr>
              <a:t>vector</a:t>
            </a:r>
            <a:r>
              <a:rPr lang="fr-FR" sz="1800" dirty="0">
                <a:latin typeface="Arial" panose="020B0604020202020204" pitchFamily="34" charset="0"/>
                <a:cs typeface="Arial" panose="020B0604020202020204" pitchFamily="34" charset="0"/>
              </a:rPr>
              <a:t> </a:t>
            </a:r>
            <a:r>
              <a:rPr lang="fr-FR" sz="1800" i="1" dirty="0" err="1">
                <a:latin typeface="Arial" panose="020B0604020202020204" pitchFamily="34" charset="0"/>
                <a:cs typeface="Arial" panose="020B0604020202020204" pitchFamily="34" charset="0"/>
              </a:rPr>
              <a:t>Aedes</a:t>
            </a:r>
            <a:r>
              <a:rPr lang="fr-FR" sz="1800" i="1" dirty="0">
                <a:latin typeface="Arial" panose="020B0604020202020204" pitchFamily="34" charset="0"/>
                <a:cs typeface="Arial" panose="020B0604020202020204" pitchFamily="34" charset="0"/>
              </a:rPr>
              <a:t> </a:t>
            </a:r>
            <a:r>
              <a:rPr lang="fr-FR" sz="1800" i="1" dirty="0" err="1">
                <a:latin typeface="Arial" panose="020B0604020202020204" pitchFamily="34" charset="0"/>
                <a:cs typeface="Arial" panose="020B0604020202020204" pitchFamily="34" charset="0"/>
              </a:rPr>
              <a:t>albopictus</a:t>
            </a:r>
            <a:r>
              <a:rPr lang="fr-FR" sz="1800" dirty="0">
                <a:latin typeface="Arial" panose="020B0604020202020204" pitchFamily="34" charset="0"/>
                <a:cs typeface="Arial" panose="020B0604020202020204" pitchFamily="34" charset="0"/>
              </a:rPr>
              <a:t>. </a:t>
            </a:r>
            <a:r>
              <a:rPr lang="fr-FR" sz="1800" dirty="0" err="1">
                <a:latin typeface="Arial" panose="020B0604020202020204" pitchFamily="34" charset="0"/>
                <a:cs typeface="Arial" panose="020B0604020202020204" pitchFamily="34" charset="0"/>
              </a:rPr>
              <a:t>PLoS</a:t>
            </a:r>
            <a:r>
              <a:rPr lang="fr-FR" sz="1800" dirty="0">
                <a:latin typeface="Arial" panose="020B0604020202020204" pitchFamily="34" charset="0"/>
                <a:cs typeface="Arial" panose="020B0604020202020204" pitchFamily="34" charset="0"/>
              </a:rPr>
              <a:t> ONE 4: e6388.</a:t>
            </a:r>
          </a:p>
          <a:p>
            <a:r>
              <a:rPr lang="en-US" sz="1800" dirty="0">
                <a:latin typeface="Arial" panose="020B0604020202020204" pitchFamily="34" charset="0"/>
                <a:cs typeface="Arial" panose="020B0604020202020204" pitchFamily="34" charset="0"/>
              </a:rPr>
              <a:t>	</a:t>
            </a:r>
          </a:p>
          <a:p>
            <a:endParaRPr lang="fr-FR" sz="1800" dirty="0">
              <a:latin typeface="Arial" panose="020B0604020202020204" pitchFamily="34" charset="0"/>
              <a:cs typeface="Arial" panose="020B0604020202020204" pitchFamily="34" charset="0"/>
            </a:endParaRPr>
          </a:p>
          <a:p>
            <a:endParaRPr lang="fr-FR" sz="1800" dirty="0">
              <a:latin typeface="Arial" panose="020B0604020202020204" pitchFamily="34" charset="0"/>
              <a:cs typeface="Arial" panose="020B0604020202020204" pitchFamily="34" charset="0"/>
            </a:endParaRPr>
          </a:p>
        </p:txBody>
      </p:sp>
      <p:pic>
        <p:nvPicPr>
          <p:cNvPr id="16" name="irc_mi" descr="img001"/>
          <p:cNvPicPr>
            <a:picLocks noChangeAspect="1" noChangeArrowheads="1"/>
          </p:cNvPicPr>
          <p:nvPr/>
        </p:nvPicPr>
        <p:blipFill>
          <a:blip r:embed="rId7">
            <a:extLst>
              <a:ext uri="{28A0092B-C50C-407E-A947-70E740481C1C}">
                <a14:useLocalDpi xmlns:a14="http://schemas.microsoft.com/office/drawing/2010/main" val="0"/>
              </a:ext>
            </a:extLst>
          </a:blip>
          <a:srcRect l="925" t="10356" r="925" b="1234"/>
          <a:stretch>
            <a:fillRect/>
          </a:stretch>
        </p:blipFill>
        <p:spPr bwMode="auto">
          <a:xfrm>
            <a:off x="5772713" y="10574039"/>
            <a:ext cx="3568610" cy="2404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rc_mi" descr="trgcultur"/>
          <p:cNvPicPr>
            <a:picLocks noChangeAspect="1" noChangeArrowheads="1"/>
          </p:cNvPicPr>
          <p:nvPr/>
        </p:nvPicPr>
        <p:blipFill>
          <a:blip r:embed="rId8">
            <a:extLst>
              <a:ext uri="{28A0092B-C50C-407E-A947-70E740481C1C}">
                <a14:useLocalDpi xmlns:a14="http://schemas.microsoft.com/office/drawing/2010/main" val="0"/>
              </a:ext>
            </a:extLst>
          </a:blip>
          <a:srcRect l="40376" r="4756" b="12454"/>
          <a:stretch>
            <a:fillRect/>
          </a:stretch>
        </p:blipFill>
        <p:spPr bwMode="auto">
          <a:xfrm>
            <a:off x="613581" y="11641268"/>
            <a:ext cx="2252511" cy="268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Image 29" descr="http://referentiel.nouvelobs.com/file/1318890-un-nouveau-moustique-porteur-du-paludisme.jpg"/>
          <p:cNvPicPr/>
          <p:nvPr/>
        </p:nvPicPr>
        <p:blipFill>
          <a:blip r:embed="rId9">
            <a:extLst>
              <a:ext uri="{28A0092B-C50C-407E-A947-70E740481C1C}">
                <a14:useLocalDpi xmlns:a14="http://schemas.microsoft.com/office/drawing/2010/main" val="0"/>
              </a:ext>
            </a:extLst>
          </a:blip>
          <a:srcRect/>
          <a:stretch>
            <a:fillRect/>
          </a:stretch>
        </p:blipFill>
        <p:spPr bwMode="auto">
          <a:xfrm>
            <a:off x="15160439" y="12588733"/>
            <a:ext cx="1652753" cy="1250841"/>
          </a:xfrm>
          <a:prstGeom prst="rect">
            <a:avLst/>
          </a:prstGeom>
          <a:noFill/>
          <a:ln>
            <a:noFill/>
          </a:ln>
        </p:spPr>
      </p:pic>
      <p:grpSp>
        <p:nvGrpSpPr>
          <p:cNvPr id="55" name="Groupe 54"/>
          <p:cNvGrpSpPr/>
          <p:nvPr/>
        </p:nvGrpSpPr>
        <p:grpSpPr>
          <a:xfrm>
            <a:off x="17386118" y="14240239"/>
            <a:ext cx="10608294" cy="2268874"/>
            <a:chOff x="17386118" y="14387724"/>
            <a:chExt cx="10608294" cy="2268874"/>
          </a:xfrm>
        </p:grpSpPr>
        <p:pic>
          <p:nvPicPr>
            <p:cNvPr id="3" name="Image 2"/>
            <p:cNvPicPr>
              <a:picLocks noChangeAspect="1"/>
            </p:cNvPicPr>
            <p:nvPr/>
          </p:nvPicPr>
          <p:blipFill rotWithShape="1">
            <a:blip r:embed="rId10"/>
            <a:srcRect t="5623" b="4971"/>
            <a:stretch/>
          </p:blipFill>
          <p:spPr>
            <a:xfrm>
              <a:off x="17386118" y="14400014"/>
              <a:ext cx="5591870" cy="2201630"/>
            </a:xfrm>
            <a:prstGeom prst="rect">
              <a:avLst/>
            </a:prstGeom>
          </p:spPr>
        </p:pic>
        <p:pic>
          <p:nvPicPr>
            <p:cNvPr id="31" name="Picture 11" descr="DSC00384"/>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47279" t="57143" b="28711"/>
            <a:stretch/>
          </p:blipFill>
          <p:spPr bwMode="auto">
            <a:xfrm>
              <a:off x="23317957" y="14387724"/>
              <a:ext cx="4676455" cy="226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 name="Picture 10" descr="100_0651"/>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8860" b="69817"/>
          <a:stretch/>
        </p:blipFill>
        <p:spPr bwMode="auto">
          <a:xfrm>
            <a:off x="17386117" y="18881025"/>
            <a:ext cx="4176025" cy="2141766"/>
          </a:xfrm>
          <a:prstGeom prst="rect">
            <a:avLst/>
          </a:prstGeom>
          <a:noFill/>
          <a:extLst>
            <a:ext uri="{909E8E84-426E-40DD-AFC4-6F175D3DCCD1}">
              <a14:hiddenFill xmlns:a14="http://schemas.microsoft.com/office/drawing/2010/main">
                <a:solidFill>
                  <a:srgbClr val="FFFFFF"/>
                </a:solidFill>
              </a14:hiddenFill>
            </a:ext>
          </a:extLst>
        </p:spPr>
      </p:pic>
      <p:sp>
        <p:nvSpPr>
          <p:cNvPr id="41" name="Flèche vers le bas 40"/>
          <p:cNvSpPr/>
          <p:nvPr/>
        </p:nvSpPr>
        <p:spPr>
          <a:xfrm>
            <a:off x="17321969" y="16863484"/>
            <a:ext cx="530942" cy="18964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Flèche droite 43"/>
          <p:cNvSpPr/>
          <p:nvPr/>
        </p:nvSpPr>
        <p:spPr>
          <a:xfrm rot="19782742">
            <a:off x="15480410" y="11484151"/>
            <a:ext cx="1680985" cy="589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Flèche droite 45"/>
          <p:cNvSpPr/>
          <p:nvPr/>
        </p:nvSpPr>
        <p:spPr>
          <a:xfrm rot="2014460">
            <a:off x="15479584" y="14318514"/>
            <a:ext cx="1855315" cy="6147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lèche droite 46"/>
          <p:cNvSpPr/>
          <p:nvPr/>
        </p:nvSpPr>
        <p:spPr>
          <a:xfrm>
            <a:off x="21945600" y="19585863"/>
            <a:ext cx="1917290" cy="6489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1" name="Image 50" descr="C:\Users\FARA\Documents\10mai13\Postdoc Liège\Recherche\Manipulations\Photo des gels\microinjection.jpg"/>
          <p:cNvPicPr/>
          <p:nvPr/>
        </p:nvPicPr>
        <p:blipFill rotWithShape="1">
          <a:blip r:embed="rId13" cstate="print">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val="0"/>
              </a:ext>
            </a:extLst>
          </a:blip>
          <a:srcRect b="1650"/>
          <a:stretch/>
        </p:blipFill>
        <p:spPr bwMode="auto">
          <a:xfrm>
            <a:off x="24098000" y="19007910"/>
            <a:ext cx="3540477" cy="2082293"/>
          </a:xfrm>
          <a:prstGeom prst="rect">
            <a:avLst/>
          </a:prstGeom>
          <a:noFill/>
          <a:ln>
            <a:noFill/>
          </a:ln>
          <a:extLst>
            <a:ext uri="{53640926-AAD7-44D8-BBD7-CCE9431645EC}">
              <a14:shadowObscured xmlns:a14="http://schemas.microsoft.com/office/drawing/2010/main"/>
            </a:ext>
          </a:extLst>
        </p:spPr>
      </p:pic>
      <p:grpSp>
        <p:nvGrpSpPr>
          <p:cNvPr id="49" name="Groupe 48"/>
          <p:cNvGrpSpPr/>
          <p:nvPr/>
        </p:nvGrpSpPr>
        <p:grpSpPr>
          <a:xfrm>
            <a:off x="5842577" y="13148803"/>
            <a:ext cx="3471015" cy="2461445"/>
            <a:chOff x="5842577" y="12883331"/>
            <a:chExt cx="2829475" cy="3084830"/>
          </a:xfrm>
        </p:grpSpPr>
        <p:pic>
          <p:nvPicPr>
            <p:cNvPr id="53" name="Image 52"/>
            <p:cNvPicPr/>
            <p:nvPr/>
          </p:nvPicPr>
          <p:blipFill rotWithShape="1">
            <a:blip r:embed="rId15">
              <a:extLst>
                <a:ext uri="{28A0092B-C50C-407E-A947-70E740481C1C}">
                  <a14:useLocalDpi xmlns:a14="http://schemas.microsoft.com/office/drawing/2010/main" val="0"/>
                </a:ext>
              </a:extLst>
            </a:blip>
            <a:srcRect r="53052"/>
            <a:stretch/>
          </p:blipFill>
          <p:spPr bwMode="auto">
            <a:xfrm>
              <a:off x="5842577" y="12883331"/>
              <a:ext cx="2829475" cy="3084830"/>
            </a:xfrm>
            <a:prstGeom prst="rect">
              <a:avLst/>
            </a:prstGeom>
            <a:noFill/>
            <a:ln>
              <a:noFill/>
            </a:ln>
          </p:spPr>
        </p:pic>
        <p:sp>
          <p:nvSpPr>
            <p:cNvPr id="48" name="Ellipse 47"/>
            <p:cNvSpPr/>
            <p:nvPr/>
          </p:nvSpPr>
          <p:spPr>
            <a:xfrm>
              <a:off x="6666272" y="14748389"/>
              <a:ext cx="1067728" cy="4555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028" name="Picture 4" descr="Deux tubes de sang, dont l’un traité à l’anticoagulant, permettant d’observer la composante cellulaire et le plasma."/>
          <p:cNvPicPr>
            <a:picLocks noChangeAspect="1" noChangeArrowheads="1"/>
          </p:cNvPicPr>
          <p:nvPr/>
        </p:nvPicPr>
        <p:blipFill>
          <a:blip r:embed="rId16">
            <a:extLst>
              <a:ext uri="{28A0092B-C50C-407E-A947-70E740481C1C}">
                <a14:useLocalDpi xmlns:a14="http://schemas.microsoft.com/office/drawing/2010/main" val="0"/>
              </a:ext>
            </a:extLst>
          </a:blip>
          <a:srcRect l="45514" r="13414" b="5376"/>
          <a:stretch>
            <a:fillRect/>
          </a:stretch>
        </p:blipFill>
        <p:spPr bwMode="auto">
          <a:xfrm>
            <a:off x="1110991" y="17141135"/>
            <a:ext cx="84455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Image 56" descr="C:\Users\FARA\Documents\10mai13\Postdoc Liège\Recherche\Manipulations\Photo des gels\repas sanguin.jpg"/>
          <p:cNvPicPr/>
          <p:nvPr/>
        </p:nvPicPr>
        <p:blipFill rotWithShape="1">
          <a:blip r:embed="rId17">
            <a:extLst>
              <a:ext uri="{28A0092B-C50C-407E-A947-70E740481C1C}">
                <a14:useLocalDpi xmlns:a14="http://schemas.microsoft.com/office/drawing/2010/main" val="0"/>
              </a:ext>
            </a:extLst>
          </a:blip>
          <a:srcRect r="47124" b="47956"/>
          <a:stretch/>
        </p:blipFill>
        <p:spPr bwMode="auto">
          <a:xfrm>
            <a:off x="5741800" y="17398733"/>
            <a:ext cx="3571792" cy="2511593"/>
          </a:xfrm>
          <a:prstGeom prst="rect">
            <a:avLst/>
          </a:prstGeom>
          <a:noFill/>
          <a:ln>
            <a:noFill/>
          </a:ln>
          <a:extLst>
            <a:ext uri="{53640926-AAD7-44D8-BBD7-CCE9431645EC}">
              <a14:shadowObscured xmlns:a14="http://schemas.microsoft.com/office/drawing/2010/main"/>
            </a:ext>
          </a:extLst>
        </p:spPr>
      </p:pic>
      <p:sp>
        <p:nvSpPr>
          <p:cNvPr id="58" name="Flèche droite 57"/>
          <p:cNvSpPr/>
          <p:nvPr/>
        </p:nvSpPr>
        <p:spPr>
          <a:xfrm rot="2014460">
            <a:off x="3302322" y="13409029"/>
            <a:ext cx="1855315" cy="6147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Flèche droite 58"/>
          <p:cNvSpPr/>
          <p:nvPr/>
        </p:nvSpPr>
        <p:spPr>
          <a:xfrm rot="20287275">
            <a:off x="3332644" y="11489070"/>
            <a:ext cx="1680985" cy="589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Flèche droite 59"/>
          <p:cNvSpPr/>
          <p:nvPr/>
        </p:nvSpPr>
        <p:spPr>
          <a:xfrm>
            <a:off x="2866093" y="18086436"/>
            <a:ext cx="1917290" cy="6489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61"/>
          <p:cNvSpPr/>
          <p:nvPr/>
        </p:nvSpPr>
        <p:spPr>
          <a:xfrm>
            <a:off x="495594" y="15614683"/>
            <a:ext cx="8727741" cy="954107"/>
          </a:xfrm>
          <a:prstGeom prst="rect">
            <a:avLst/>
          </a:prstGeom>
        </p:spPr>
        <p:txBody>
          <a:bodyPr wrap="square">
            <a:spAutoFit/>
          </a:bodyPr>
          <a:lstStyle/>
          <a:p>
            <a:pPr algn="just"/>
            <a:r>
              <a:rPr lang="en-US" sz="2800" i="1" dirty="0" err="1" smtClean="0">
                <a:latin typeface="Arial" panose="020B0604020202020204" pitchFamily="34" charset="0"/>
                <a:cs typeface="Arial" panose="020B0604020202020204" pitchFamily="34" charset="0"/>
              </a:rPr>
              <a:t>Commamonas</a:t>
            </a:r>
            <a:r>
              <a:rPr lang="en-US" sz="2800" i="1"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sp</a:t>
            </a:r>
            <a:r>
              <a:rPr lang="en-US" sz="2800" i="1"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was grown in a liquid medium and then tested by PCR and enumerate on </a:t>
            </a:r>
            <a:r>
              <a:rPr lang="en-US" sz="2800" dirty="0" err="1" smtClean="0">
                <a:latin typeface="Arial" panose="020B0604020202020204" pitchFamily="34" charset="0"/>
                <a:cs typeface="Arial" panose="020B0604020202020204" pitchFamily="34" charset="0"/>
              </a:rPr>
              <a:t>Malassez</a:t>
            </a:r>
            <a:r>
              <a:rPr lang="en-US" sz="2800" dirty="0" smtClean="0">
                <a:latin typeface="Arial" panose="020B0604020202020204" pitchFamily="34" charset="0"/>
                <a:cs typeface="Arial" panose="020B0604020202020204" pitchFamily="34" charset="0"/>
              </a:rPr>
              <a:t> cell </a:t>
            </a:r>
            <a:endParaRPr lang="fr-FR" sz="2800" dirty="0">
              <a:latin typeface="Arial" panose="020B0604020202020204" pitchFamily="34" charset="0"/>
              <a:cs typeface="Arial" panose="020B0604020202020204" pitchFamily="34" charset="0"/>
            </a:endParaRPr>
          </a:p>
        </p:txBody>
      </p:sp>
      <p:sp>
        <p:nvSpPr>
          <p:cNvPr id="63" name="Rectangle 62"/>
          <p:cNvSpPr/>
          <p:nvPr/>
        </p:nvSpPr>
        <p:spPr>
          <a:xfrm>
            <a:off x="613583" y="20031008"/>
            <a:ext cx="8316552" cy="954107"/>
          </a:xfrm>
          <a:prstGeom prst="rect">
            <a:avLst/>
          </a:prstGeom>
        </p:spPr>
        <p:txBody>
          <a:bodyPr wrap="square">
            <a:spAutoFit/>
          </a:bodyPr>
          <a:lstStyle/>
          <a:p>
            <a:pPr algn="just"/>
            <a:r>
              <a:rPr lang="en-US" sz="2800" dirty="0">
                <a:latin typeface="Arial" panose="020B0604020202020204" pitchFamily="34" charset="0"/>
                <a:cs typeface="Arial" panose="020B0604020202020204" pitchFamily="34" charset="0"/>
              </a:rPr>
              <a:t>P</a:t>
            </a:r>
            <a:r>
              <a:rPr lang="en-US" sz="2800" dirty="0" smtClean="0">
                <a:latin typeface="Arial" panose="020B0604020202020204" pitchFamily="34" charset="0"/>
                <a:cs typeface="Arial" panose="020B0604020202020204" pitchFamily="34" charset="0"/>
              </a:rPr>
              <a:t>resence </a:t>
            </a:r>
            <a:r>
              <a:rPr lang="en-US" sz="2800" dirty="0">
                <a:latin typeface="Arial" panose="020B0604020202020204" pitchFamily="34" charset="0"/>
                <a:cs typeface="Arial" panose="020B0604020202020204" pitchFamily="34" charset="0"/>
              </a:rPr>
              <a:t>of</a:t>
            </a:r>
            <a:r>
              <a:rPr lang="en-US" sz="2800" i="1" dirty="0">
                <a:latin typeface="Arial" panose="020B0604020202020204" pitchFamily="34" charset="0"/>
                <a:cs typeface="Arial" panose="020B0604020202020204" pitchFamily="34" charset="0"/>
              </a:rPr>
              <a:t> </a:t>
            </a:r>
            <a:r>
              <a:rPr lang="en-US" sz="2800" i="1" dirty="0" err="1" smtClean="0">
                <a:latin typeface="Arial" panose="020B0604020202020204" pitchFamily="34" charset="0"/>
                <a:cs typeface="Arial" panose="020B0604020202020204" pitchFamily="34" charset="0"/>
              </a:rPr>
              <a:t>Commamonas</a:t>
            </a:r>
            <a:r>
              <a:rPr lang="en-US" sz="2800" i="1"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sp</a:t>
            </a:r>
            <a:r>
              <a:rPr lang="en-US" sz="2800" dirty="0" smtClean="0">
                <a:latin typeface="Arial" panose="020B0604020202020204" pitchFamily="34" charset="0"/>
                <a:cs typeface="Arial" panose="020B0604020202020204" pitchFamily="34" charset="0"/>
              </a:rPr>
              <a:t> in</a:t>
            </a:r>
            <a:r>
              <a:rPr lang="en-US" sz="2800" i="1"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blood was tested </a:t>
            </a:r>
            <a:r>
              <a:rPr lang="en-US" sz="2800" dirty="0">
                <a:latin typeface="Arial" panose="020B0604020202020204" pitchFamily="34" charset="0"/>
                <a:cs typeface="Arial" panose="020B0604020202020204" pitchFamily="34" charset="0"/>
              </a:rPr>
              <a:t>by PCR before the infectious </a:t>
            </a:r>
            <a:r>
              <a:rPr lang="en-US" sz="2800" dirty="0" smtClean="0">
                <a:latin typeface="Arial" panose="020B0604020202020204" pitchFamily="34" charset="0"/>
                <a:cs typeface="Arial" panose="020B0604020202020204" pitchFamily="34" charset="0"/>
              </a:rPr>
              <a:t>artificial blood meal</a:t>
            </a:r>
            <a:endParaRPr lang="fr-FR" sz="2800" dirty="0">
              <a:latin typeface="Arial" panose="020B0604020202020204" pitchFamily="34" charset="0"/>
              <a:cs typeface="Arial" panose="020B0604020202020204" pitchFamily="34" charset="0"/>
            </a:endParaRPr>
          </a:p>
        </p:txBody>
      </p:sp>
      <p:sp>
        <p:nvSpPr>
          <p:cNvPr id="56" name="Accolade fermante 55"/>
          <p:cNvSpPr/>
          <p:nvPr/>
        </p:nvSpPr>
        <p:spPr>
          <a:xfrm>
            <a:off x="9313592" y="10297000"/>
            <a:ext cx="953051" cy="10488438"/>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1" name="ZoneTexte 60"/>
          <p:cNvSpPr txBox="1"/>
          <p:nvPr/>
        </p:nvSpPr>
        <p:spPr>
          <a:xfrm>
            <a:off x="10412362" y="15279327"/>
            <a:ext cx="1500118" cy="523220"/>
          </a:xfrm>
          <a:prstGeom prst="rect">
            <a:avLst/>
          </a:prstGeom>
          <a:noFill/>
          <a:ln>
            <a:solidFill>
              <a:srgbClr val="FF0000"/>
            </a:solidFill>
          </a:ln>
        </p:spPr>
        <p:txBody>
          <a:bodyPr wrap="square" rtlCol="0">
            <a:spAutoFit/>
          </a:bodyPr>
          <a:lstStyle/>
          <a:p>
            <a:r>
              <a:rPr lang="en-US" sz="2800" dirty="0">
                <a:latin typeface="Arial" panose="020B0604020202020204" pitchFamily="34" charset="0"/>
                <a:cs typeface="Arial" panose="020B0604020202020204" pitchFamily="34" charset="0"/>
              </a:rPr>
              <a:t>1</a:t>
            </a:r>
            <a:r>
              <a:rPr lang="en-US" sz="2800" baseline="30000" dirty="0">
                <a:latin typeface="Arial" panose="020B0604020202020204" pitchFamily="34" charset="0"/>
                <a:cs typeface="Arial" panose="020B0604020202020204" pitchFamily="34" charset="0"/>
              </a:rPr>
              <a:t>st</a:t>
            </a:r>
            <a:r>
              <a:rPr lang="en-US" sz="2800" dirty="0">
                <a:latin typeface="Arial" panose="020B0604020202020204" pitchFamily="34" charset="0"/>
                <a:cs typeface="Arial" panose="020B0604020202020204" pitchFamily="34" charset="0"/>
              </a:rPr>
              <a:t> Step</a:t>
            </a:r>
            <a:endParaRPr lang="fr-FR" sz="2800" dirty="0">
              <a:latin typeface="Arial" panose="020B0604020202020204" pitchFamily="34" charset="0"/>
              <a:cs typeface="Arial" panose="020B0604020202020204" pitchFamily="34" charset="0"/>
            </a:endParaRPr>
          </a:p>
        </p:txBody>
      </p:sp>
      <p:sp>
        <p:nvSpPr>
          <p:cNvPr id="1025" name="Accolade ouvrante 1024"/>
          <p:cNvSpPr/>
          <p:nvPr/>
        </p:nvSpPr>
        <p:spPr>
          <a:xfrm>
            <a:off x="14264154" y="10127345"/>
            <a:ext cx="1465683" cy="1085777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2" name="Rectangle 71"/>
          <p:cNvSpPr/>
          <p:nvPr/>
        </p:nvSpPr>
        <p:spPr>
          <a:xfrm>
            <a:off x="17111299" y="13128759"/>
            <a:ext cx="11214631" cy="954107"/>
          </a:xfrm>
          <a:prstGeom prst="rect">
            <a:avLst/>
          </a:prstGeom>
        </p:spPr>
        <p:txBody>
          <a:bodyPr wrap="square">
            <a:spAutoFit/>
          </a:bodyPr>
          <a:lstStyle/>
          <a:p>
            <a:pPr algn="just"/>
            <a:r>
              <a:rPr lang="en-US" sz="2800" dirty="0" smtClean="0">
                <a:latin typeface="Arial" panose="020B0604020202020204" pitchFamily="34" charset="0"/>
                <a:cs typeface="Arial" panose="020B0604020202020204" pitchFamily="34" charset="0"/>
              </a:rPr>
              <a:t>Mosquitoes were </a:t>
            </a:r>
            <a:r>
              <a:rPr lang="en-US" sz="2800" dirty="0">
                <a:latin typeface="Arial" panose="020B0604020202020204" pitchFamily="34" charset="0"/>
                <a:cs typeface="Arial" panose="020B0604020202020204" pitchFamily="34" charset="0"/>
              </a:rPr>
              <a:t>anesthetized in the ice for 45 seconds, then </a:t>
            </a:r>
            <a:r>
              <a:rPr lang="en-US" sz="2800" dirty="0" smtClean="0">
                <a:latin typeface="Arial" panose="020B0604020202020204" pitchFamily="34" charset="0"/>
                <a:cs typeface="Arial" panose="020B0604020202020204" pitchFamily="34" charset="0"/>
              </a:rPr>
              <a:t>infected </a:t>
            </a:r>
            <a:r>
              <a:rPr lang="en-US" sz="2800" dirty="0">
                <a:latin typeface="Arial" panose="020B0604020202020204" pitchFamily="34" charset="0"/>
                <a:cs typeface="Arial" panose="020B0604020202020204" pitchFamily="34" charset="0"/>
              </a:rPr>
              <a:t>by </a:t>
            </a:r>
            <a:r>
              <a:rPr lang="en-US" sz="2800" dirty="0" err="1">
                <a:latin typeface="Arial" panose="020B0604020202020204" pitchFamily="34" charset="0"/>
                <a:cs typeface="Arial" panose="020B0604020202020204" pitchFamily="34" charset="0"/>
              </a:rPr>
              <a:t>intrathoracic</a:t>
            </a:r>
            <a:r>
              <a:rPr lang="en-US" sz="2800" dirty="0">
                <a:latin typeface="Arial" panose="020B0604020202020204" pitchFamily="34" charset="0"/>
                <a:cs typeface="Arial" panose="020B0604020202020204" pitchFamily="34" charset="0"/>
              </a:rPr>
              <a:t> inoculation </a:t>
            </a:r>
            <a:r>
              <a:rPr lang="en-US" sz="2800" dirty="0" smtClean="0">
                <a:latin typeface="Arial" panose="020B0604020202020204" pitchFamily="34" charset="0"/>
                <a:cs typeface="Arial" panose="020B0604020202020204" pitchFamily="34" charset="0"/>
              </a:rPr>
              <a:t>with </a:t>
            </a:r>
            <a:r>
              <a:rPr lang="en-US" sz="2800" dirty="0">
                <a:latin typeface="Arial" panose="020B0604020202020204" pitchFamily="34" charset="0"/>
                <a:cs typeface="Arial" panose="020B0604020202020204" pitchFamily="34" charset="0"/>
              </a:rPr>
              <a:t>500nl of </a:t>
            </a:r>
            <a:r>
              <a:rPr lang="en-US" sz="2800" i="1" dirty="0" err="1" smtClean="0">
                <a:latin typeface="Arial" panose="020B0604020202020204" pitchFamily="34" charset="0"/>
                <a:cs typeface="Arial" panose="020B0604020202020204" pitchFamily="34" charset="0"/>
              </a:rPr>
              <a:t>Commamonas</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sp</a:t>
            </a:r>
            <a:endParaRPr lang="fr-FR" sz="2800" dirty="0">
              <a:latin typeface="Arial" panose="020B0604020202020204" pitchFamily="34" charset="0"/>
              <a:cs typeface="Arial" panose="020B0604020202020204" pitchFamily="34" charset="0"/>
            </a:endParaRPr>
          </a:p>
        </p:txBody>
      </p:sp>
      <p:sp>
        <p:nvSpPr>
          <p:cNvPr id="73" name="Rectangle 72"/>
          <p:cNvSpPr/>
          <p:nvPr/>
        </p:nvSpPr>
        <p:spPr>
          <a:xfrm>
            <a:off x="17852911" y="16997753"/>
            <a:ext cx="10293901" cy="1815882"/>
          </a:xfrm>
          <a:prstGeom prst="rect">
            <a:avLst/>
          </a:prstGeom>
        </p:spPr>
        <p:txBody>
          <a:bodyPr wrap="square">
            <a:spAutoFit/>
          </a:bodyPr>
          <a:lstStyle/>
          <a:p>
            <a:pPr algn="just"/>
            <a:r>
              <a:rPr lang="en-US" sz="2800" dirty="0" smtClean="0">
                <a:latin typeface="Arial" panose="020B0604020202020204" pitchFamily="34" charset="0"/>
                <a:cs typeface="Arial" panose="020B0604020202020204" pitchFamily="34" charset="0"/>
              </a:rPr>
              <a:t>Female mosquitoes were feed with blood infected by </a:t>
            </a:r>
            <a:r>
              <a:rPr lang="en-US" sz="2800" i="1" dirty="0" err="1" smtClean="0">
                <a:latin typeface="Arial" panose="020B0604020202020204" pitchFamily="34" charset="0"/>
                <a:cs typeface="Arial" panose="020B0604020202020204" pitchFamily="34" charset="0"/>
              </a:rPr>
              <a:t>Commamonas</a:t>
            </a:r>
            <a:r>
              <a:rPr lang="en-US" sz="2800" i="1"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sp</a:t>
            </a:r>
            <a:r>
              <a:rPr lang="en-US" sz="2800" i="1"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then engorged females were caged for laying. Adults and larvae were screening for the presence of </a:t>
            </a:r>
            <a:r>
              <a:rPr lang="en-US" sz="2800" i="1" dirty="0" err="1" smtClean="0">
                <a:latin typeface="Arial" panose="020B0604020202020204" pitchFamily="34" charset="0"/>
                <a:cs typeface="Arial" panose="020B0604020202020204" pitchFamily="34" charset="0"/>
              </a:rPr>
              <a:t>Commamonas</a:t>
            </a:r>
            <a:r>
              <a:rPr lang="en-US" sz="2800" i="1"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sp</a:t>
            </a:r>
            <a:endParaRPr lang="fr-FR" sz="2800" dirty="0">
              <a:latin typeface="Arial" panose="020B0604020202020204" pitchFamily="34" charset="0"/>
              <a:cs typeface="Arial" panose="020B0604020202020204" pitchFamily="34" charset="0"/>
            </a:endParaRPr>
          </a:p>
        </p:txBody>
      </p:sp>
      <p:sp>
        <p:nvSpPr>
          <p:cNvPr id="1032" name="Flèche courbée vers la gauche 1031"/>
          <p:cNvSpPr/>
          <p:nvPr/>
        </p:nvSpPr>
        <p:spPr>
          <a:xfrm>
            <a:off x="27638477" y="16669757"/>
            <a:ext cx="712856" cy="346990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7" name="Rectangle 76"/>
          <p:cNvSpPr/>
          <p:nvPr/>
        </p:nvSpPr>
        <p:spPr>
          <a:xfrm>
            <a:off x="9939488" y="12184866"/>
            <a:ext cx="4958484" cy="1815882"/>
          </a:xfrm>
          <a:prstGeom prst="rect">
            <a:avLst/>
          </a:prstGeom>
          <a:ln>
            <a:solidFill>
              <a:srgbClr val="0070C0"/>
            </a:solidFill>
          </a:ln>
        </p:spPr>
        <p:txBody>
          <a:bodyPr wrap="square">
            <a:spAutoFit/>
          </a:bodyPr>
          <a:lstStyle/>
          <a:p>
            <a:pPr algn="just"/>
            <a:r>
              <a:rPr lang="en-US" sz="2800" b="1" dirty="0" smtClean="0">
                <a:latin typeface="Arial" panose="020B0604020202020204" pitchFamily="34" charset="0"/>
                <a:cs typeface="Arial" panose="020B0604020202020204" pitchFamily="34" charset="0"/>
              </a:rPr>
              <a:t>1</a:t>
            </a:r>
            <a:r>
              <a:rPr lang="en-US" sz="2800" b="1" baseline="30000" dirty="0" smtClean="0">
                <a:latin typeface="Arial" panose="020B0604020202020204" pitchFamily="34" charset="0"/>
                <a:cs typeface="Arial" panose="020B0604020202020204" pitchFamily="34" charset="0"/>
              </a:rPr>
              <a:t>st</a:t>
            </a:r>
            <a:r>
              <a:rPr lang="en-US" sz="2800" b="1" dirty="0" smtClean="0">
                <a:latin typeface="Arial" panose="020B0604020202020204" pitchFamily="34" charset="0"/>
                <a:cs typeface="Arial" panose="020B0604020202020204" pitchFamily="34" charset="0"/>
              </a:rPr>
              <a:t> Step</a:t>
            </a: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Culture, bacterial counts and test on PCR of </a:t>
            </a:r>
            <a:r>
              <a:rPr lang="en-US" sz="2800" dirty="0" smtClean="0">
                <a:latin typeface="Arial" panose="020B0604020202020204" pitchFamily="34" charset="0"/>
                <a:cs typeface="Arial" panose="020B0604020202020204" pitchFamily="34" charset="0"/>
              </a:rPr>
              <a:t>bacteria, </a:t>
            </a:r>
            <a:r>
              <a:rPr lang="en-US" sz="2800" dirty="0">
                <a:latin typeface="Arial" panose="020B0604020202020204" pitchFamily="34" charset="0"/>
                <a:cs typeface="Arial" panose="020B0604020202020204" pitchFamily="34" charset="0"/>
              </a:rPr>
              <a:t>blood for the artificial </a:t>
            </a:r>
            <a:r>
              <a:rPr lang="en-US" sz="2800" dirty="0" smtClean="0">
                <a:latin typeface="Arial" panose="020B0604020202020204" pitchFamily="34" charset="0"/>
                <a:cs typeface="Arial" panose="020B0604020202020204" pitchFamily="34" charset="0"/>
              </a:rPr>
              <a:t>feeder and mosquito</a:t>
            </a:r>
            <a:endParaRPr lang="fr-FR" sz="2800" dirty="0">
              <a:latin typeface="Arial" panose="020B0604020202020204" pitchFamily="34" charset="0"/>
              <a:cs typeface="Arial" panose="020B0604020202020204" pitchFamily="34" charset="0"/>
            </a:endParaRPr>
          </a:p>
        </p:txBody>
      </p:sp>
      <p:sp>
        <p:nvSpPr>
          <p:cNvPr id="78" name="Rectangle 77"/>
          <p:cNvSpPr/>
          <p:nvPr/>
        </p:nvSpPr>
        <p:spPr>
          <a:xfrm>
            <a:off x="9939488" y="17098248"/>
            <a:ext cx="4910771" cy="2246769"/>
          </a:xfrm>
          <a:prstGeom prst="rect">
            <a:avLst/>
          </a:prstGeom>
          <a:ln>
            <a:solidFill>
              <a:srgbClr val="0070C0"/>
            </a:solidFill>
          </a:ln>
        </p:spPr>
        <p:txBody>
          <a:bodyPr wrap="square">
            <a:spAutoFit/>
          </a:bodyPr>
          <a:lstStyle/>
          <a:p>
            <a:r>
              <a:rPr lang="en-US" sz="2800" b="1" dirty="0" smtClean="0">
                <a:latin typeface="Arial" panose="020B0604020202020204" pitchFamily="34" charset="0"/>
                <a:cs typeface="Arial" panose="020B0604020202020204" pitchFamily="34" charset="0"/>
              </a:rPr>
              <a:t>2</a:t>
            </a:r>
            <a:r>
              <a:rPr lang="en-US" sz="2800" b="1" baseline="30000" dirty="0" smtClean="0">
                <a:latin typeface="Arial" panose="020B0604020202020204" pitchFamily="34" charset="0"/>
                <a:cs typeface="Arial" panose="020B0604020202020204" pitchFamily="34" charset="0"/>
              </a:rPr>
              <a:t>nd</a:t>
            </a:r>
            <a:r>
              <a:rPr lang="en-US" sz="2800" b="1" dirty="0" smtClean="0">
                <a:latin typeface="Arial" panose="020B0604020202020204" pitchFamily="34" charset="0"/>
                <a:cs typeface="Arial" panose="020B0604020202020204" pitchFamily="34" charset="0"/>
              </a:rPr>
              <a:t> Step: </a:t>
            </a:r>
            <a:r>
              <a:rPr lang="en-US" sz="2800" dirty="0" smtClean="0">
                <a:latin typeface="Arial" panose="020B0604020202020204" pitchFamily="34" charset="0"/>
                <a:cs typeface="Arial" panose="020B0604020202020204" pitchFamily="34" charset="0"/>
              </a:rPr>
              <a:t>Microinjection and infection with artificial blood feeder. Presence of </a:t>
            </a:r>
            <a:r>
              <a:rPr lang="en-US" sz="2800" i="1" dirty="0" err="1" smtClean="0">
                <a:latin typeface="Arial" panose="020B0604020202020204" pitchFamily="34" charset="0"/>
                <a:cs typeface="Arial" panose="020B0604020202020204" pitchFamily="34" charset="0"/>
              </a:rPr>
              <a:t>Commamonas</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was </a:t>
            </a:r>
            <a:r>
              <a:rPr lang="en-US" sz="2800" dirty="0">
                <a:latin typeface="Arial" panose="020B0604020202020204" pitchFamily="34" charset="0"/>
                <a:cs typeface="Arial" panose="020B0604020202020204" pitchFamily="34" charset="0"/>
              </a:rPr>
              <a:t>checked  </a:t>
            </a:r>
            <a:r>
              <a:rPr lang="en-US" sz="2800" dirty="0" smtClean="0">
                <a:latin typeface="Arial" panose="020B0604020202020204" pitchFamily="34" charset="0"/>
                <a:cs typeface="Arial" panose="020B0604020202020204" pitchFamily="34" charset="0"/>
              </a:rPr>
              <a:t>by PCR in J0, J7 and J10</a:t>
            </a:r>
            <a:endParaRPr lang="fr-FR" sz="2800" dirty="0">
              <a:latin typeface="Arial" panose="020B0604020202020204" pitchFamily="34" charset="0"/>
              <a:cs typeface="Arial" panose="020B0604020202020204" pitchFamily="34" charset="0"/>
            </a:endParaRPr>
          </a:p>
        </p:txBody>
      </p:sp>
      <p:sp>
        <p:nvSpPr>
          <p:cNvPr id="79" name="ZoneTexte 78"/>
          <p:cNvSpPr txBox="1"/>
          <p:nvPr/>
        </p:nvSpPr>
        <p:spPr>
          <a:xfrm>
            <a:off x="12541053" y="15313739"/>
            <a:ext cx="1500118" cy="523220"/>
          </a:xfrm>
          <a:prstGeom prst="rect">
            <a:avLst/>
          </a:prstGeom>
          <a:noFill/>
          <a:ln>
            <a:solidFill>
              <a:srgbClr val="FF0000"/>
            </a:solidFill>
          </a:ln>
        </p:spPr>
        <p:txBody>
          <a:bodyPr wrap="square" rtlCol="0">
            <a:spAutoFit/>
          </a:bodyPr>
          <a:lstStyle/>
          <a:p>
            <a:r>
              <a:rPr lang="en-US" sz="2800" dirty="0" smtClean="0">
                <a:latin typeface="Arial" panose="020B0604020202020204" pitchFamily="34" charset="0"/>
                <a:cs typeface="Arial" panose="020B0604020202020204" pitchFamily="34" charset="0"/>
              </a:rPr>
              <a:t>2</a:t>
            </a:r>
            <a:r>
              <a:rPr lang="en-US" sz="2800" baseline="30000" dirty="0" smtClean="0">
                <a:latin typeface="Arial" panose="020B0604020202020204" pitchFamily="34" charset="0"/>
                <a:cs typeface="Arial" panose="020B0604020202020204" pitchFamily="34" charset="0"/>
              </a:rPr>
              <a:t>nd</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Step</a:t>
            </a:r>
            <a:endParaRPr lang="fr-FR" sz="2800" dirty="0">
              <a:latin typeface="Arial" panose="020B0604020202020204" pitchFamily="34" charset="0"/>
              <a:cs typeface="Arial" panose="020B0604020202020204" pitchFamily="34" charset="0"/>
            </a:endParaRPr>
          </a:p>
        </p:txBody>
      </p:sp>
      <p:sp>
        <p:nvSpPr>
          <p:cNvPr id="80" name="Rectangle 79"/>
          <p:cNvSpPr/>
          <p:nvPr/>
        </p:nvSpPr>
        <p:spPr>
          <a:xfrm>
            <a:off x="10061303" y="19692349"/>
            <a:ext cx="1248479" cy="461665"/>
          </a:xfrm>
          <a:prstGeom prst="rect">
            <a:avLst/>
          </a:prstGeom>
        </p:spPr>
        <p:txBody>
          <a:bodyPr wrap="square">
            <a:spAutoFit/>
          </a:bodyPr>
          <a:lstStyle/>
          <a:p>
            <a:r>
              <a:rPr lang="en-US" sz="2400" dirty="0" smtClean="0">
                <a:latin typeface="Arial" panose="020B0604020202020204" pitchFamily="34" charset="0"/>
                <a:cs typeface="Arial" panose="020B0604020202020204" pitchFamily="34" charset="0"/>
              </a:rPr>
              <a:t>J: day</a:t>
            </a:r>
            <a:endParaRPr lang="fr-FR" sz="2400" dirty="0">
              <a:latin typeface="Arial" panose="020B0604020202020204" pitchFamily="34" charset="0"/>
              <a:cs typeface="Arial" panose="020B0604020202020204" pitchFamily="34" charset="0"/>
            </a:endParaRPr>
          </a:p>
        </p:txBody>
      </p:sp>
      <p:sp>
        <p:nvSpPr>
          <p:cNvPr id="1033" name="Rectangle 1032"/>
          <p:cNvSpPr/>
          <p:nvPr/>
        </p:nvSpPr>
        <p:spPr>
          <a:xfrm>
            <a:off x="400730" y="22271493"/>
            <a:ext cx="27593681" cy="4616648"/>
          </a:xfrm>
          <a:prstGeom prst="rect">
            <a:avLst/>
          </a:prstGeom>
        </p:spPr>
        <p:txBody>
          <a:bodyPr wrap="square">
            <a:spAutoFit/>
          </a:bodyPr>
          <a:lstStyle/>
          <a:p>
            <a:pPr marL="457200" indent="-457200" algn="just">
              <a:lnSpc>
                <a:spcPct val="150000"/>
              </a:lnSpc>
              <a:buFontTx/>
              <a:buChar char="-"/>
            </a:pPr>
            <a:r>
              <a:rPr lang="fr-FR" sz="2800" dirty="0" err="1" smtClean="0">
                <a:latin typeface="Arial" panose="020B0604020202020204" pitchFamily="34" charset="0"/>
                <a:ea typeface="Times New Roman" panose="02020603050405020304" pitchFamily="18" charset="0"/>
                <a:cs typeface="Arial" panose="020B0604020202020204" pitchFamily="34" charset="0"/>
              </a:rPr>
              <a:t>Density</a:t>
            </a:r>
            <a:r>
              <a:rPr lang="fr-FR" sz="2800" dirty="0" smtClean="0">
                <a:latin typeface="Arial" panose="020B0604020202020204" pitchFamily="34" charset="0"/>
                <a:ea typeface="Times New Roman" panose="02020603050405020304" pitchFamily="18" charset="0"/>
                <a:cs typeface="Arial" panose="020B0604020202020204" pitchFamily="34" charset="0"/>
              </a:rPr>
              <a:t> of </a:t>
            </a:r>
            <a:r>
              <a:rPr lang="fr-FR" sz="2800" dirty="0" err="1" smtClean="0">
                <a:latin typeface="Arial" panose="020B0604020202020204" pitchFamily="34" charset="0"/>
                <a:ea typeface="Times New Roman" panose="02020603050405020304" pitchFamily="18" charset="0"/>
                <a:cs typeface="Arial" panose="020B0604020202020204" pitchFamily="34" charset="0"/>
              </a:rPr>
              <a:t>bacteria</a:t>
            </a:r>
            <a:r>
              <a:rPr lang="fr-FR" sz="2800" dirty="0" smtClean="0">
                <a:latin typeface="Arial" panose="020B0604020202020204" pitchFamily="34" charset="0"/>
                <a:ea typeface="Times New Roman" panose="02020603050405020304" pitchFamily="18" charset="0"/>
                <a:cs typeface="Arial" panose="020B0604020202020204" pitchFamily="34" charset="0"/>
              </a:rPr>
              <a:t> per </a:t>
            </a:r>
            <a:r>
              <a:rPr lang="fr-FR" sz="2800" dirty="0" err="1" smtClean="0">
                <a:latin typeface="Arial" panose="020B0604020202020204" pitchFamily="34" charset="0"/>
                <a:ea typeface="Times New Roman" panose="02020603050405020304" pitchFamily="18" charset="0"/>
                <a:cs typeface="Arial" panose="020B0604020202020204" pitchFamily="34" charset="0"/>
              </a:rPr>
              <a:t>mililiter</a:t>
            </a:r>
            <a:r>
              <a:rPr lang="fr-FR" sz="2800" dirty="0" smtClean="0">
                <a:latin typeface="Arial" panose="020B0604020202020204" pitchFamily="34" charset="0"/>
                <a:ea typeface="Times New Roman" panose="02020603050405020304" pitchFamily="18" charset="0"/>
                <a:cs typeface="Arial" panose="020B0604020202020204" pitchFamily="34" charset="0"/>
              </a:rPr>
              <a:t> </a:t>
            </a:r>
            <a:r>
              <a:rPr lang="fr-FR" sz="2800" dirty="0" err="1" smtClean="0">
                <a:latin typeface="Arial" panose="020B0604020202020204" pitchFamily="34" charset="0"/>
                <a:ea typeface="Times New Roman" panose="02020603050405020304" pitchFamily="18" charset="0"/>
                <a:cs typeface="Arial" panose="020B0604020202020204" pitchFamily="34" charset="0"/>
              </a:rPr>
              <a:t>used</a:t>
            </a:r>
            <a:r>
              <a:rPr lang="fr-FR" sz="2800" dirty="0" smtClean="0">
                <a:latin typeface="Arial" panose="020B0604020202020204" pitchFamily="34" charset="0"/>
                <a:ea typeface="Times New Roman" panose="02020603050405020304" pitchFamily="18" charset="0"/>
                <a:cs typeface="Arial" panose="020B0604020202020204" pitchFamily="34" charset="0"/>
              </a:rPr>
              <a:t> for the infection </a:t>
            </a:r>
            <a:r>
              <a:rPr lang="fr-FR" sz="2800" dirty="0" err="1" smtClean="0">
                <a:latin typeface="Arial" panose="020B0604020202020204" pitchFamily="34" charset="0"/>
                <a:ea typeface="Times New Roman" panose="02020603050405020304" pitchFamily="18" charset="0"/>
                <a:cs typeface="Arial" panose="020B0604020202020204" pitchFamily="34" charset="0"/>
              </a:rPr>
              <a:t>was</a:t>
            </a:r>
            <a:r>
              <a:rPr lang="fr-FR" sz="2800" dirty="0" smtClean="0">
                <a:latin typeface="Arial" panose="020B0604020202020204" pitchFamily="34" charset="0"/>
                <a:ea typeface="Times New Roman" panose="02020603050405020304" pitchFamily="18" charset="0"/>
                <a:cs typeface="Arial" panose="020B0604020202020204" pitchFamily="34" charset="0"/>
              </a:rPr>
              <a:t> 8,78*</a:t>
            </a:r>
            <a:r>
              <a:rPr lang="fr-FR" sz="2800" dirty="0" smtClean="0">
                <a:latin typeface="Arial" panose="020B0604020202020204" pitchFamily="34" charset="0"/>
                <a:ea typeface="MS Mincho" panose="02020609040205080304" pitchFamily="49" charset="-128"/>
                <a:cs typeface="Arial" panose="020B0604020202020204" pitchFamily="34" charset="0"/>
              </a:rPr>
              <a:t>10</a:t>
            </a:r>
            <a:r>
              <a:rPr lang="fr-FR" sz="2800" baseline="30000" dirty="0" smtClean="0">
                <a:latin typeface="Arial" panose="020B0604020202020204" pitchFamily="34" charset="0"/>
                <a:ea typeface="MS Mincho" panose="02020609040205080304" pitchFamily="49" charset="-128"/>
                <a:cs typeface="Arial" panose="020B0604020202020204" pitchFamily="34" charset="0"/>
              </a:rPr>
              <a:t>-7</a:t>
            </a:r>
            <a:r>
              <a:rPr lang="fr-FR" sz="2800" dirty="0" smtClean="0">
                <a:latin typeface="Arial" panose="020B0604020202020204" pitchFamily="34" charset="0"/>
                <a:ea typeface="MS Mincho" panose="02020609040205080304" pitchFamily="49" charset="-128"/>
                <a:cs typeface="Arial" panose="020B0604020202020204" pitchFamily="34" charset="0"/>
              </a:rPr>
              <a:t>. </a:t>
            </a:r>
          </a:p>
          <a:p>
            <a:pPr marL="457200" indent="-457200" algn="just">
              <a:lnSpc>
                <a:spcPct val="150000"/>
              </a:lnSpc>
              <a:buFontTx/>
              <a:buChar char="-"/>
            </a:pPr>
            <a:r>
              <a:rPr lang="en-US" sz="2800" b="1" dirty="0" smtClean="0">
                <a:latin typeface="Arial" panose="020B0604020202020204" pitchFamily="34" charset="0"/>
                <a:ea typeface="MS Mincho" panose="02020609040205080304" pitchFamily="49" charset="-128"/>
                <a:cs typeface="Arial" panose="020B0604020202020204" pitchFamily="34" charset="0"/>
              </a:rPr>
              <a:t>For microinjection</a:t>
            </a:r>
            <a:r>
              <a:rPr lang="en-US" sz="2800" dirty="0" smtClean="0">
                <a:latin typeface="Arial" panose="020B0604020202020204" pitchFamily="34" charset="0"/>
                <a:ea typeface="MS Mincho" panose="02020609040205080304" pitchFamily="49" charset="-128"/>
                <a:cs typeface="Arial" panose="020B0604020202020204" pitchFamily="34" charset="0"/>
              </a:rPr>
              <a:t>: on the </a:t>
            </a:r>
            <a:r>
              <a:rPr lang="en-US" sz="2800" dirty="0">
                <a:latin typeface="Arial" panose="020B0604020202020204" pitchFamily="34" charset="0"/>
                <a:ea typeface="MS Mincho" panose="02020609040205080304" pitchFamily="49" charset="-128"/>
                <a:cs typeface="Arial" panose="020B0604020202020204" pitchFamily="34" charset="0"/>
              </a:rPr>
              <a:t>30 females and 30 males used, 20 have survived </a:t>
            </a:r>
            <a:r>
              <a:rPr lang="en-US" sz="2800" dirty="0" smtClean="0">
                <a:latin typeface="Arial" panose="020B0604020202020204" pitchFamily="34" charset="0"/>
                <a:ea typeface="MS Mincho" panose="02020609040205080304" pitchFamily="49" charset="-128"/>
                <a:cs typeface="Arial" panose="020B0604020202020204" pitchFamily="34" charset="0"/>
              </a:rPr>
              <a:t>to the </a:t>
            </a:r>
            <a:r>
              <a:rPr lang="en-US" sz="2800" dirty="0">
                <a:latin typeface="Arial" panose="020B0604020202020204" pitchFamily="34" charset="0"/>
                <a:ea typeface="MS Mincho" panose="02020609040205080304" pitchFamily="49" charset="-128"/>
                <a:cs typeface="Arial" panose="020B0604020202020204" pitchFamily="34" charset="0"/>
              </a:rPr>
              <a:t>injection</a:t>
            </a:r>
            <a:r>
              <a:rPr lang="en-US" sz="2800" dirty="0" smtClean="0">
                <a:latin typeface="Arial" panose="020B0604020202020204" pitchFamily="34" charset="0"/>
                <a:ea typeface="MS Mincho" panose="02020609040205080304" pitchFamily="49" charset="-128"/>
                <a:cs typeface="Arial" panose="020B0604020202020204" pitchFamily="34" charset="0"/>
              </a:rPr>
              <a:t>. Four were sacrificed in J0 and tested with PCR for the presence of </a:t>
            </a:r>
            <a:r>
              <a:rPr lang="en-US" sz="2800" i="1" dirty="0" err="1" smtClean="0">
                <a:latin typeface="Arial" panose="020B0604020202020204" pitchFamily="34" charset="0"/>
                <a:ea typeface="MS Mincho" panose="02020609040205080304" pitchFamily="49" charset="-128"/>
                <a:cs typeface="Arial" panose="020B0604020202020204" pitchFamily="34" charset="0"/>
              </a:rPr>
              <a:t>Commamonas</a:t>
            </a:r>
            <a:r>
              <a:rPr lang="en-US" sz="2800" i="1" dirty="0" smtClean="0">
                <a:latin typeface="Arial" panose="020B0604020202020204" pitchFamily="34" charset="0"/>
                <a:ea typeface="MS Mincho" panose="02020609040205080304" pitchFamily="49" charset="-128"/>
                <a:cs typeface="Arial" panose="020B0604020202020204" pitchFamily="34" charset="0"/>
              </a:rPr>
              <a:t> </a:t>
            </a:r>
            <a:r>
              <a:rPr lang="en-US" sz="2800" dirty="0" err="1" smtClean="0">
                <a:latin typeface="Arial" panose="020B0604020202020204" pitchFamily="34" charset="0"/>
                <a:ea typeface="MS Mincho" panose="02020609040205080304" pitchFamily="49" charset="-128"/>
                <a:cs typeface="Arial" panose="020B0604020202020204" pitchFamily="34" charset="0"/>
              </a:rPr>
              <a:t>sp</a:t>
            </a:r>
            <a:r>
              <a:rPr lang="en-US" sz="2800" dirty="0" smtClean="0">
                <a:latin typeface="Arial" panose="020B0604020202020204" pitchFamily="34" charset="0"/>
                <a:ea typeface="MS Mincho" panose="02020609040205080304" pitchFamily="49" charset="-128"/>
                <a:cs typeface="Arial" panose="020B0604020202020204" pitchFamily="34" charset="0"/>
              </a:rPr>
              <a:t>, all were positive.</a:t>
            </a:r>
            <a:r>
              <a:rPr lang="fr-FR" sz="2800" dirty="0" smtClean="0">
                <a:latin typeface="Arial" panose="020B0604020202020204" pitchFamily="34" charset="0"/>
                <a:ea typeface="MS Mincho" panose="02020609040205080304" pitchFamily="49" charset="-128"/>
                <a:cs typeface="Arial" panose="020B0604020202020204" pitchFamily="34" charset="0"/>
              </a:rPr>
              <a:t> In J7, </a:t>
            </a:r>
            <a:r>
              <a:rPr lang="fr-FR" sz="2800" dirty="0" err="1" smtClean="0">
                <a:latin typeface="Arial" panose="020B0604020202020204" pitchFamily="34" charset="0"/>
                <a:ea typeface="MS Mincho" panose="02020609040205080304" pitchFamily="49" charset="-128"/>
                <a:cs typeface="Arial" panose="020B0604020202020204" pitchFamily="34" charset="0"/>
              </a:rPr>
              <a:t>another</a:t>
            </a:r>
            <a:r>
              <a:rPr lang="fr-FR" sz="2800" dirty="0" smtClean="0">
                <a:latin typeface="Arial" panose="020B0604020202020204" pitchFamily="34" charset="0"/>
                <a:ea typeface="MS Mincho" panose="02020609040205080304" pitchFamily="49" charset="-128"/>
                <a:cs typeface="Arial" panose="020B0604020202020204" pitchFamily="34" charset="0"/>
              </a:rPr>
              <a:t> four </a:t>
            </a:r>
            <a:r>
              <a:rPr lang="fr-FR" sz="2800" dirty="0" err="1" smtClean="0">
                <a:latin typeface="Arial" panose="020B0604020202020204" pitchFamily="34" charset="0"/>
                <a:ea typeface="MS Mincho" panose="02020609040205080304" pitchFamily="49" charset="-128"/>
                <a:cs typeface="Arial" panose="020B0604020202020204" pitchFamily="34" charset="0"/>
              </a:rPr>
              <a:t>individuals</a:t>
            </a:r>
            <a:r>
              <a:rPr lang="fr-FR" sz="2800" dirty="0" smtClean="0">
                <a:latin typeface="Arial" panose="020B0604020202020204" pitchFamily="34" charset="0"/>
                <a:ea typeface="MS Mincho" panose="02020609040205080304" pitchFamily="49" charset="-128"/>
                <a:cs typeface="Arial" panose="020B0604020202020204" pitchFamily="34" charset="0"/>
              </a:rPr>
              <a:t> </a:t>
            </a:r>
            <a:r>
              <a:rPr lang="fr-FR" sz="2800" dirty="0" err="1" smtClean="0">
                <a:latin typeface="Arial" panose="020B0604020202020204" pitchFamily="34" charset="0"/>
                <a:ea typeface="MS Mincho" panose="02020609040205080304" pitchFamily="49" charset="-128"/>
                <a:cs typeface="Arial" panose="020B0604020202020204" pitchFamily="34" charset="0"/>
              </a:rPr>
              <a:t>were</a:t>
            </a:r>
            <a:r>
              <a:rPr lang="fr-FR" sz="2800" dirty="0" smtClean="0">
                <a:latin typeface="Arial" panose="020B0604020202020204" pitchFamily="34" charset="0"/>
                <a:ea typeface="MS Mincho" panose="02020609040205080304" pitchFamily="49" charset="-128"/>
                <a:cs typeface="Arial" panose="020B0604020202020204" pitchFamily="34" charset="0"/>
              </a:rPr>
              <a:t> </a:t>
            </a:r>
            <a:r>
              <a:rPr lang="fr-FR" sz="2800" dirty="0" err="1" smtClean="0">
                <a:latin typeface="Arial" panose="020B0604020202020204" pitchFamily="34" charset="0"/>
                <a:ea typeface="MS Mincho" panose="02020609040205080304" pitchFamily="49" charset="-128"/>
                <a:cs typeface="Arial" panose="020B0604020202020204" pitchFamily="34" charset="0"/>
              </a:rPr>
              <a:t>sacrificed</a:t>
            </a:r>
            <a:r>
              <a:rPr lang="fr-FR" sz="2800" dirty="0" smtClean="0">
                <a:latin typeface="Arial" panose="020B0604020202020204" pitchFamily="34" charset="0"/>
                <a:ea typeface="MS Mincho" panose="02020609040205080304" pitchFamily="49" charset="-128"/>
                <a:cs typeface="Arial" panose="020B0604020202020204" pitchFamily="34" charset="0"/>
              </a:rPr>
              <a:t> for test PCR. None </a:t>
            </a:r>
            <a:r>
              <a:rPr lang="fr-FR" sz="2800" dirty="0" err="1" smtClean="0">
                <a:latin typeface="Arial" panose="020B0604020202020204" pitchFamily="34" charset="0"/>
                <a:ea typeface="MS Mincho" panose="02020609040205080304" pitchFamily="49" charset="-128"/>
                <a:cs typeface="Arial" panose="020B0604020202020204" pitchFamily="34" charset="0"/>
              </a:rPr>
              <a:t>was</a:t>
            </a:r>
            <a:r>
              <a:rPr lang="fr-FR" sz="2800" dirty="0" smtClean="0">
                <a:latin typeface="Arial" panose="020B0604020202020204" pitchFamily="34" charset="0"/>
                <a:ea typeface="MS Mincho" panose="02020609040205080304" pitchFamily="49" charset="-128"/>
                <a:cs typeface="Arial" panose="020B0604020202020204" pitchFamily="34" charset="0"/>
              </a:rPr>
              <a:t> positive. In J10, </a:t>
            </a:r>
            <a:r>
              <a:rPr lang="en-US" sz="2800" dirty="0">
                <a:latin typeface="Arial" panose="020B0604020202020204" pitchFamily="34" charset="0"/>
                <a:ea typeface="MS Mincho" panose="02020609040205080304" pitchFamily="49" charset="-128"/>
                <a:cs typeface="Arial" panose="020B0604020202020204" pitchFamily="34" charset="0"/>
              </a:rPr>
              <a:t>the remains of individuals, 14 </a:t>
            </a:r>
            <a:r>
              <a:rPr lang="en-US" sz="2800" dirty="0" smtClean="0">
                <a:latin typeface="Arial" panose="020B0604020202020204" pitchFamily="34" charset="0"/>
                <a:ea typeface="MS Mincho" panose="02020609040205080304" pitchFamily="49" charset="-128"/>
                <a:cs typeface="Arial" panose="020B0604020202020204" pitchFamily="34" charset="0"/>
              </a:rPr>
              <a:t>were </a:t>
            </a:r>
            <a:r>
              <a:rPr lang="en-US" sz="2800" dirty="0">
                <a:latin typeface="Arial" panose="020B0604020202020204" pitchFamily="34" charset="0"/>
                <a:ea typeface="MS Mincho" panose="02020609040205080304" pitchFamily="49" charset="-128"/>
                <a:cs typeface="Arial" panose="020B0604020202020204" pitchFamily="34" charset="0"/>
              </a:rPr>
              <a:t>killed and tested by PCR, but none was </a:t>
            </a:r>
            <a:r>
              <a:rPr lang="en-US" sz="2800" dirty="0" smtClean="0">
                <a:latin typeface="Arial" panose="020B0604020202020204" pitchFamily="34" charset="0"/>
                <a:ea typeface="MS Mincho" panose="02020609040205080304" pitchFamily="49" charset="-128"/>
                <a:cs typeface="Arial" panose="020B0604020202020204" pitchFamily="34" charset="0"/>
              </a:rPr>
              <a:t>positive.</a:t>
            </a:r>
          </a:p>
          <a:p>
            <a:pPr marL="457200" indent="-457200" algn="just">
              <a:lnSpc>
                <a:spcPct val="150000"/>
              </a:lnSpc>
              <a:buFontTx/>
              <a:buChar char="-"/>
            </a:pPr>
            <a:r>
              <a:rPr lang="en-US" sz="2800" b="1" dirty="0" smtClean="0">
                <a:latin typeface="Arial" panose="020B0604020202020204" pitchFamily="34" charset="0"/>
                <a:ea typeface="MS Mincho" panose="02020609040205080304" pitchFamily="49" charset="-128"/>
                <a:cs typeface="Arial" panose="020B0604020202020204" pitchFamily="34" charset="0"/>
              </a:rPr>
              <a:t>For artificial blood feeder infected</a:t>
            </a:r>
            <a:r>
              <a:rPr lang="en-US" sz="2800" dirty="0" smtClean="0">
                <a:latin typeface="Arial" panose="020B0604020202020204" pitchFamily="34" charset="0"/>
                <a:ea typeface="MS Mincho" panose="02020609040205080304" pitchFamily="49" charset="-128"/>
                <a:cs typeface="Arial" panose="020B0604020202020204" pitchFamily="34" charset="0"/>
              </a:rPr>
              <a:t>: on the 30 females used for the artificial blood feeder infected, 15 females were taken blood. Two were sacrificed in J0 and tested with PCR for the presence of </a:t>
            </a:r>
            <a:r>
              <a:rPr lang="en-US" sz="2800" i="1" dirty="0" err="1" smtClean="0">
                <a:latin typeface="Arial" panose="020B0604020202020204" pitchFamily="34" charset="0"/>
                <a:ea typeface="MS Mincho" panose="02020609040205080304" pitchFamily="49" charset="-128"/>
                <a:cs typeface="Arial" panose="020B0604020202020204" pitchFamily="34" charset="0"/>
              </a:rPr>
              <a:t>Commamonas</a:t>
            </a:r>
            <a:r>
              <a:rPr lang="en-US" sz="2800" i="1" dirty="0" smtClean="0">
                <a:latin typeface="Arial" panose="020B0604020202020204" pitchFamily="34" charset="0"/>
                <a:ea typeface="MS Mincho" panose="02020609040205080304" pitchFamily="49" charset="-128"/>
                <a:cs typeface="Arial" panose="020B0604020202020204" pitchFamily="34" charset="0"/>
              </a:rPr>
              <a:t> </a:t>
            </a:r>
            <a:r>
              <a:rPr lang="en-US" sz="2800" dirty="0" smtClean="0">
                <a:latin typeface="Arial" panose="020B0604020202020204" pitchFamily="34" charset="0"/>
                <a:ea typeface="MS Mincho" panose="02020609040205080304" pitchFamily="49" charset="-128"/>
                <a:cs typeface="Arial" panose="020B0604020202020204" pitchFamily="34" charset="0"/>
              </a:rPr>
              <a:t>sp. All were positive. In J7, </a:t>
            </a:r>
            <a:r>
              <a:rPr lang="en-US" sz="2800" dirty="0">
                <a:latin typeface="Arial" panose="020B0604020202020204" pitchFamily="34" charset="0"/>
                <a:ea typeface="MS Mincho" panose="02020609040205080304" pitchFamily="49" charset="-128"/>
                <a:cs typeface="Arial" panose="020B0604020202020204" pitchFamily="34" charset="0"/>
              </a:rPr>
              <a:t>two females </a:t>
            </a:r>
            <a:r>
              <a:rPr lang="en-US" sz="2800" dirty="0" smtClean="0">
                <a:latin typeface="Arial" panose="020B0604020202020204" pitchFamily="34" charset="0"/>
                <a:ea typeface="MS Mincho" panose="02020609040205080304" pitchFamily="49" charset="-128"/>
                <a:cs typeface="Arial" panose="020B0604020202020204" pitchFamily="34" charset="0"/>
              </a:rPr>
              <a:t>having </a:t>
            </a:r>
            <a:r>
              <a:rPr lang="en-US" sz="2800" dirty="0">
                <a:latin typeface="Arial" panose="020B0604020202020204" pitchFamily="34" charset="0"/>
                <a:ea typeface="MS Mincho" panose="02020609040205080304" pitchFamily="49" charset="-128"/>
                <a:cs typeface="Arial" panose="020B0604020202020204" pitchFamily="34" charset="0"/>
              </a:rPr>
              <a:t>laid were sacrificed and then tested by </a:t>
            </a:r>
            <a:r>
              <a:rPr lang="en-US" sz="2800" dirty="0" smtClean="0">
                <a:latin typeface="Arial" panose="020B0604020202020204" pitchFamily="34" charset="0"/>
                <a:ea typeface="MS Mincho" panose="02020609040205080304" pitchFamily="49" charset="-128"/>
                <a:cs typeface="Arial" panose="020B0604020202020204" pitchFamily="34" charset="0"/>
              </a:rPr>
              <a:t>PCR, but none was positive</a:t>
            </a:r>
            <a:r>
              <a:rPr lang="en-US" sz="2800" dirty="0">
                <a:latin typeface="Arial" panose="020B0604020202020204" pitchFamily="34" charset="0"/>
                <a:ea typeface="MS Mincho" panose="02020609040205080304" pitchFamily="49" charset="-128"/>
                <a:cs typeface="Arial" panose="020B0604020202020204" pitchFamily="34" charset="0"/>
              </a:rPr>
              <a:t>. The eggs hatched only at J10, we could therefore not have usable stages (L3 or L4) </a:t>
            </a:r>
            <a:r>
              <a:rPr lang="en-US" sz="2800" dirty="0" smtClean="0">
                <a:latin typeface="Arial" panose="020B0604020202020204" pitchFamily="34" charset="0"/>
                <a:ea typeface="MS Mincho" panose="02020609040205080304" pitchFamily="49" charset="-128"/>
                <a:cs typeface="Arial" panose="020B0604020202020204" pitchFamily="34" charset="0"/>
              </a:rPr>
              <a:t>for PCR. </a:t>
            </a:r>
            <a:endParaRPr lang="fr-FR" sz="2800" dirty="0">
              <a:latin typeface="Arial" panose="020B0604020202020204" pitchFamily="34" charset="0"/>
              <a:cs typeface="Arial" panose="020B0604020202020204" pitchFamily="34" charset="0"/>
            </a:endParaRPr>
          </a:p>
        </p:txBody>
      </p:sp>
      <p:grpSp>
        <p:nvGrpSpPr>
          <p:cNvPr id="1046" name="Groupe 1045"/>
          <p:cNvGrpSpPr/>
          <p:nvPr/>
        </p:nvGrpSpPr>
        <p:grpSpPr>
          <a:xfrm>
            <a:off x="26515805" y="10229768"/>
            <a:ext cx="1122672" cy="852386"/>
            <a:chOff x="26515805" y="10229768"/>
            <a:chExt cx="1122672" cy="852386"/>
          </a:xfrm>
        </p:grpSpPr>
        <p:cxnSp>
          <p:nvCxnSpPr>
            <p:cNvPr id="1037" name="Connecteur droit avec flèche 1036"/>
            <p:cNvCxnSpPr/>
            <p:nvPr/>
          </p:nvCxnSpPr>
          <p:spPr>
            <a:xfrm flipH="1">
              <a:off x="26515805" y="10536369"/>
              <a:ext cx="785150" cy="5457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45" name="ZoneTexte 1044"/>
            <p:cNvSpPr txBox="1"/>
            <p:nvPr/>
          </p:nvSpPr>
          <p:spPr>
            <a:xfrm>
              <a:off x="27314769" y="10229768"/>
              <a:ext cx="323708" cy="523220"/>
            </a:xfrm>
            <a:prstGeom prst="rect">
              <a:avLst/>
            </a:prstGeom>
            <a:noFill/>
            <a:ln>
              <a:solidFill>
                <a:srgbClr val="FF0000"/>
              </a:solidFill>
            </a:ln>
          </p:spPr>
          <p:txBody>
            <a:bodyPr wrap="square" rtlCol="0">
              <a:spAutoFit/>
            </a:bodyPr>
            <a:lstStyle/>
            <a:p>
              <a:r>
                <a:rPr lang="fr-FR" sz="2800" dirty="0" smtClean="0">
                  <a:latin typeface="Arial" panose="020B0604020202020204" pitchFamily="34" charset="0"/>
                  <a:cs typeface="Arial" panose="020B0604020202020204" pitchFamily="34" charset="0"/>
                </a:rPr>
                <a:t>A</a:t>
              </a:r>
              <a:endParaRPr lang="fr-FR" sz="2800" dirty="0">
                <a:latin typeface="Arial" panose="020B0604020202020204" pitchFamily="34" charset="0"/>
                <a:cs typeface="Arial" panose="020B0604020202020204" pitchFamily="34" charset="0"/>
              </a:endParaRPr>
            </a:p>
          </p:txBody>
        </p:sp>
      </p:grpSp>
      <p:sp>
        <p:nvSpPr>
          <p:cNvPr id="95" name="Rectangle 94"/>
          <p:cNvSpPr/>
          <p:nvPr/>
        </p:nvSpPr>
        <p:spPr>
          <a:xfrm>
            <a:off x="17430969" y="21003818"/>
            <a:ext cx="5870730" cy="461665"/>
          </a:xfrm>
          <a:prstGeom prst="rect">
            <a:avLst/>
          </a:prstGeom>
        </p:spPr>
        <p:txBody>
          <a:bodyPr wrap="square">
            <a:spAutoFit/>
          </a:bodyPr>
          <a:lstStyle/>
          <a:p>
            <a:r>
              <a:rPr lang="en-US" sz="2400" dirty="0" smtClean="0">
                <a:latin typeface="Arial" panose="020B0604020202020204" pitchFamily="34" charset="0"/>
                <a:cs typeface="Arial" panose="020B0604020202020204" pitchFamily="34" charset="0"/>
              </a:rPr>
              <a:t>A with arrow: abdomen colored in blue</a:t>
            </a:r>
            <a:endParaRPr lang="fr-FR" sz="2400" dirty="0">
              <a:latin typeface="Arial" panose="020B0604020202020204" pitchFamily="34" charset="0"/>
              <a:cs typeface="Arial" panose="020B0604020202020204" pitchFamily="34" charset="0"/>
            </a:endParaRPr>
          </a:p>
        </p:txBody>
      </p:sp>
      <p:sp>
        <p:nvSpPr>
          <p:cNvPr id="1047" name="ZoneTexte 1046"/>
          <p:cNvSpPr txBox="1"/>
          <p:nvPr/>
        </p:nvSpPr>
        <p:spPr>
          <a:xfrm>
            <a:off x="400730" y="27567753"/>
            <a:ext cx="27593681" cy="3323987"/>
          </a:xfrm>
          <a:prstGeom prst="rect">
            <a:avLst/>
          </a:prstGeom>
          <a:noFill/>
        </p:spPr>
        <p:txBody>
          <a:bodyPr wrap="square" rtlCol="0">
            <a:spAutoFit/>
          </a:bodyPr>
          <a:lstStyle/>
          <a:p>
            <a:pPr algn="just">
              <a:lnSpc>
                <a:spcPct val="150000"/>
              </a:lnSpc>
            </a:pPr>
            <a:r>
              <a:rPr lang="en-US" sz="2800" dirty="0">
                <a:latin typeface="Arial" panose="020B0604020202020204" pitchFamily="34" charset="0"/>
                <a:cs typeface="Arial" panose="020B0604020202020204" pitchFamily="34" charset="0"/>
              </a:rPr>
              <a:t>We </a:t>
            </a:r>
            <a:r>
              <a:rPr lang="en-US" sz="2800" dirty="0" smtClean="0">
                <a:latin typeface="Arial" panose="020B0604020202020204" pitchFamily="34" charset="0"/>
                <a:cs typeface="Arial" panose="020B0604020202020204" pitchFamily="34" charset="0"/>
              </a:rPr>
              <a:t>have chosen </a:t>
            </a:r>
            <a:r>
              <a:rPr lang="en-US" sz="2800" dirty="0">
                <a:latin typeface="Arial" panose="020B0604020202020204" pitchFamily="34" charset="0"/>
                <a:cs typeface="Arial" panose="020B0604020202020204" pitchFamily="34" charset="0"/>
              </a:rPr>
              <a:t>to work with </a:t>
            </a:r>
            <a:r>
              <a:rPr lang="en-US" sz="2800" i="1" dirty="0" err="1" smtClean="0">
                <a:latin typeface="Arial" panose="020B0604020202020204" pitchFamily="34" charset="0"/>
                <a:cs typeface="Arial" panose="020B0604020202020204" pitchFamily="34" charset="0"/>
              </a:rPr>
              <a:t>Commamonas</a:t>
            </a:r>
            <a:r>
              <a:rPr lang="en-US" sz="2800" i="1"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sp</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because of its absence in </a:t>
            </a:r>
            <a:r>
              <a:rPr lang="en-US" sz="2800" i="1" dirty="0" err="1" smtClean="0">
                <a:latin typeface="Arial" panose="020B0604020202020204" pitchFamily="34" charset="0"/>
                <a:cs typeface="Arial" panose="020B0604020202020204" pitchFamily="34" charset="0"/>
              </a:rPr>
              <a:t>Cx</a:t>
            </a:r>
            <a:r>
              <a:rPr lang="en-US" sz="2800" i="1" dirty="0" smtClean="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quinquefasciatus</a:t>
            </a:r>
            <a:r>
              <a:rPr lang="en-US" sz="2800" i="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and its likely role in regulating the biology of the </a:t>
            </a:r>
            <a:r>
              <a:rPr lang="en-US" sz="2800" dirty="0" smtClean="0">
                <a:latin typeface="Arial" panose="020B0604020202020204" pitchFamily="34" charset="0"/>
                <a:cs typeface="Arial" panose="020B0604020202020204" pitchFamily="34" charset="0"/>
              </a:rPr>
              <a:t>mosquito (3, </a:t>
            </a:r>
            <a:r>
              <a:rPr lang="en-US" sz="2800" dirty="0">
                <a:latin typeface="Arial" panose="020B0604020202020204" pitchFamily="34" charset="0"/>
                <a:cs typeface="Arial" panose="020B0604020202020204" pitchFamily="34" charset="0"/>
              </a:rPr>
              <a:t>4</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but very little </a:t>
            </a:r>
            <a:r>
              <a:rPr lang="en-US" sz="2800" dirty="0" smtClean="0">
                <a:latin typeface="Arial" panose="020B0604020202020204" pitchFamily="34" charset="0"/>
                <a:cs typeface="Arial" panose="020B0604020202020204" pitchFamily="34" charset="0"/>
              </a:rPr>
              <a:t>was </a:t>
            </a:r>
            <a:r>
              <a:rPr lang="en-US" sz="2800" dirty="0">
                <a:latin typeface="Arial" panose="020B0604020202020204" pitchFamily="34" charset="0"/>
                <a:cs typeface="Arial" panose="020B0604020202020204" pitchFamily="34" charset="0"/>
              </a:rPr>
              <a:t>known in the literature for the real action of this bacterium within the mosquito. The PCR test shows that to J0, bacteria </a:t>
            </a:r>
            <a:r>
              <a:rPr lang="en-US" sz="2800" dirty="0" smtClean="0">
                <a:latin typeface="Arial" panose="020B0604020202020204" pitchFamily="34" charset="0"/>
                <a:cs typeface="Arial" panose="020B0604020202020204" pitchFamily="34" charset="0"/>
              </a:rPr>
              <a:t>was </a:t>
            </a:r>
            <a:r>
              <a:rPr lang="en-US" sz="2800" dirty="0">
                <a:latin typeface="Arial" panose="020B0604020202020204" pitchFamily="34" charset="0"/>
                <a:cs typeface="Arial" panose="020B0604020202020204" pitchFamily="34" charset="0"/>
              </a:rPr>
              <a:t>really </a:t>
            </a:r>
            <a:r>
              <a:rPr lang="en-US" sz="2800" dirty="0" smtClean="0">
                <a:latin typeface="Arial" panose="020B0604020202020204" pitchFamily="34" charset="0"/>
                <a:cs typeface="Arial" panose="020B0604020202020204" pitchFamily="34" charset="0"/>
              </a:rPr>
              <a:t>incorporate </a:t>
            </a:r>
            <a:r>
              <a:rPr lang="en-US" sz="2800" dirty="0">
                <a:latin typeface="Arial" panose="020B0604020202020204" pitchFamily="34" charset="0"/>
                <a:cs typeface="Arial" panose="020B0604020202020204" pitchFamily="34" charset="0"/>
              </a:rPr>
              <a:t>inside the mosquito. To check, we injected a dye instead of the bacteria and it was found in the abdomen of the mosquito (arrow A). But the absence of the bacterium to J7 and J10 means that she was unable to remain inside the mosquito. This non subsistence can be explained by two factors: either the amount of injected or ingested bacteria were not dense enough to allow the </a:t>
            </a:r>
            <a:r>
              <a:rPr lang="en-US" sz="2800" dirty="0" smtClean="0">
                <a:latin typeface="Arial" panose="020B0604020202020204" pitchFamily="34" charset="0"/>
                <a:cs typeface="Arial" panose="020B0604020202020204" pitchFamily="34" charset="0"/>
              </a:rPr>
              <a:t>proliferation </a:t>
            </a:r>
            <a:r>
              <a:rPr lang="en-US" sz="2800" dirty="0">
                <a:latin typeface="Arial" panose="020B0604020202020204" pitchFamily="34" charset="0"/>
                <a:cs typeface="Arial" panose="020B0604020202020204" pitchFamily="34" charset="0"/>
              </a:rPr>
              <a:t>in-mosquito</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either that the bacteria have been eliminated by the different barriers inside the </a:t>
            </a:r>
            <a:r>
              <a:rPr lang="en-US" sz="2800" dirty="0" smtClean="0">
                <a:latin typeface="Arial" panose="020B0604020202020204" pitchFamily="34" charset="0"/>
                <a:cs typeface="Arial" panose="020B0604020202020204" pitchFamily="34" charset="0"/>
              </a:rPr>
              <a:t>mosquito. </a:t>
            </a:r>
            <a:endParaRPr lang="fr-FR" sz="2800" dirty="0">
              <a:latin typeface="Arial" panose="020B0604020202020204" pitchFamily="34" charset="0"/>
              <a:cs typeface="Arial" panose="020B0604020202020204" pitchFamily="34" charset="0"/>
            </a:endParaRPr>
          </a:p>
        </p:txBody>
      </p:sp>
      <p:sp>
        <p:nvSpPr>
          <p:cNvPr id="1049" name="ZoneTexte 1048"/>
          <p:cNvSpPr txBox="1"/>
          <p:nvPr/>
        </p:nvSpPr>
        <p:spPr>
          <a:xfrm>
            <a:off x="421922" y="31361441"/>
            <a:ext cx="27929409" cy="2031325"/>
          </a:xfrm>
          <a:prstGeom prst="rect">
            <a:avLst/>
          </a:prstGeom>
          <a:noFill/>
        </p:spPr>
        <p:txBody>
          <a:bodyPr wrap="square" rtlCol="0">
            <a:spAutoFit/>
          </a:bodyPr>
          <a:lstStyle/>
          <a:p>
            <a:pPr algn="just">
              <a:lnSpc>
                <a:spcPct val="150000"/>
              </a:lnSpc>
            </a:pPr>
            <a:r>
              <a:rPr lang="en-US" sz="2800" dirty="0">
                <a:latin typeface="Arial" panose="020B0604020202020204" pitchFamily="34" charset="0"/>
                <a:cs typeface="Arial" panose="020B0604020202020204" pitchFamily="34" charset="0"/>
              </a:rPr>
              <a:t>These preliminary results show us that the introduction of </a:t>
            </a:r>
            <a:r>
              <a:rPr lang="en-US" sz="2800" i="1" dirty="0" err="1" smtClean="0">
                <a:latin typeface="Arial" panose="020B0604020202020204" pitchFamily="34" charset="0"/>
                <a:cs typeface="Arial" panose="020B0604020202020204" pitchFamily="34" charset="0"/>
              </a:rPr>
              <a:t>Commamonas</a:t>
            </a:r>
            <a:r>
              <a:rPr lang="en-US" sz="2800" i="1"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sp</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inside of </a:t>
            </a:r>
            <a:r>
              <a:rPr lang="en-US" sz="2800" i="1" dirty="0" err="1" smtClean="0">
                <a:latin typeface="Arial" panose="020B0604020202020204" pitchFamily="34" charset="0"/>
                <a:cs typeface="Arial" panose="020B0604020202020204" pitchFamily="34" charset="0"/>
              </a:rPr>
              <a:t>Cx</a:t>
            </a:r>
            <a:r>
              <a:rPr lang="en-US" sz="2800" i="1" dirty="0" smtClean="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quinquefasciatus</a:t>
            </a:r>
            <a:r>
              <a:rPr lang="en-US" sz="2800" i="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(which has been demonstrate free) was possible, either by microinjection or artificial infected blood meal. However its persistence within the mosquito still requires updates to the points which have been limited by time, the availability of necessary biological material and the repeat of the manipulations</a:t>
            </a:r>
            <a:r>
              <a:rPr lang="en-US" sz="2800" dirty="0" smtClean="0">
                <a:latin typeface="Arial" panose="020B0604020202020204" pitchFamily="34" charset="0"/>
                <a:cs typeface="Arial" panose="020B0604020202020204" pitchFamily="34" charset="0"/>
              </a:rPr>
              <a:t>.</a:t>
            </a:r>
            <a:endParaRPr lang="fr-F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886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2414</TotalTime>
  <Words>874</Words>
  <Application>Microsoft Office PowerPoint</Application>
  <PresentationFormat>Personnalisé</PresentationFormat>
  <Paragraphs>34</Paragraphs>
  <Slides>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MS Mincho</vt:lpstr>
      <vt:lpstr>Arial</vt:lpstr>
      <vt:lpstr>Calibri</vt:lpstr>
      <vt:lpstr>Calibri Light</vt:lpstr>
      <vt:lpstr>Times New Roman</vt:lpstr>
      <vt:lpstr>Thème Office</vt:lpstr>
      <vt:lpstr>Présentation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FARA</dc:creator>
  <cp:lastModifiedBy>FARA</cp:lastModifiedBy>
  <cp:revision>157</cp:revision>
  <dcterms:created xsi:type="dcterms:W3CDTF">2013-08-19T12:36:46Z</dcterms:created>
  <dcterms:modified xsi:type="dcterms:W3CDTF">2013-09-30T09:02:32Z</dcterms:modified>
</cp:coreProperties>
</file>