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1" r:id="rId3"/>
    <p:sldId id="285" r:id="rId4"/>
    <p:sldId id="258" r:id="rId5"/>
    <p:sldId id="260" r:id="rId6"/>
    <p:sldId id="259" r:id="rId7"/>
    <p:sldId id="269" r:id="rId8"/>
    <p:sldId id="284" r:id="rId9"/>
    <p:sldId id="282" r:id="rId10"/>
    <p:sldId id="283" r:id="rId11"/>
    <p:sldId id="263" r:id="rId12"/>
    <p:sldId id="274" r:id="rId13"/>
    <p:sldId id="277" r:id="rId14"/>
    <p:sldId id="278" r:id="rId15"/>
    <p:sldId id="276" r:id="rId16"/>
    <p:sldId id="275" r:id="rId17"/>
    <p:sldId id="286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B7524-4F91-48CA-A2D0-823B0D16A887}" type="datetimeFigureOut">
              <a:rPr lang="fr-BE" smtClean="0"/>
              <a:pPr/>
              <a:t>4/02/2013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48C62-9B2B-4019-BD60-6D190B56B215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600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48C62-9B2B-4019-BD60-6D190B56B215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48C62-9B2B-4019-BD60-6D190B56B215}" type="slidenum">
              <a:rPr lang="fr-BE" smtClean="0"/>
              <a:pPr/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48C62-9B2B-4019-BD60-6D190B56B215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48C62-9B2B-4019-BD60-6D190B56B215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48C62-9B2B-4019-BD60-6D190B56B215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48C62-9B2B-4019-BD60-6D190B56B215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48C62-9B2B-4019-BD60-6D190B56B215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48C62-9B2B-4019-BD60-6D190B56B215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48C62-9B2B-4019-BD60-6D190B56B215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48C62-9B2B-4019-BD60-6D190B56B215}" type="slidenum">
              <a:rPr lang="fr-BE" smtClean="0"/>
              <a:pPr/>
              <a:t>15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79BF-B0A2-4592-85E1-A08C5A93CDE2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B6A7-F856-48B3-9FCC-07EBDA89901F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D78C-54D9-4666-B1A3-69505173A5FE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B6A7-F856-48B3-9FCC-07EBDA8990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FFD8-343B-4848-825C-FC19434C2044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B6A7-F856-48B3-9FCC-07EBDA8990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3365-A435-465E-B723-20C37145EC9E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B6A7-F856-48B3-9FCC-07EBDA8990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BE654-FB2F-40B1-997C-D4DD3BC386FA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BCB6A7-F856-48B3-9FCC-07EBDA8990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E7D9E-5F17-4362-AF52-A503F99A6F64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B6A7-F856-48B3-9FCC-07EBDA8990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5856D-1A27-4F6F-8A14-E3DCA64DE201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B6A7-F856-48B3-9FCC-07EBDA8990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73C7-F791-4B30-A2D2-42A9B7D98A26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B6A7-F856-48B3-9FCC-07EBDA8990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148F-DFF9-4D58-9DC3-8C18A2A61A85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B6A7-F856-48B3-9FCC-07EBDA8990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53FD2-DEFF-46B7-80A2-ABB2FD287CC4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B6A7-F856-48B3-9FCC-07EBDA8990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4232-886C-4ED8-8CFB-2C1848A5C7A7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CB6A7-F856-48B3-9FCC-07EBDA8990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4C793C-1209-4DD3-A741-898B3194A804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fr-BE" smtClean="0"/>
              <a:t>Francine Blaffart ECCP</a:t>
            </a:r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BCB6A7-F856-48B3-9FCC-07EBDA89901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Le coût du monitoring est-il compensé par le bénéfice offert au patient?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i="1" dirty="0" smtClean="0"/>
              <a:t>Service de chirurgie cardio-vasculaire et thoracique</a:t>
            </a:r>
          </a:p>
          <a:p>
            <a:r>
              <a:rPr lang="fr-BE" i="1" dirty="0" smtClean="0"/>
              <a:t>Professeur JO </a:t>
            </a:r>
            <a:r>
              <a:rPr lang="fr-BE" i="1" dirty="0" err="1" smtClean="0"/>
              <a:t>Defraigne</a:t>
            </a:r>
            <a:endParaRPr lang="fr-BE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5FD5-8AC2-4469-9485-D0A62FFB7939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Accident </a:t>
            </a:r>
            <a:r>
              <a:rPr lang="fr-BE" dirty="0"/>
              <a:t>neurologique et incidence économique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3365-A435-465E-B723-20C37145EC9E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590" t="26474" r="28972" b="10283"/>
          <a:stretch>
            <a:fillRect/>
          </a:stretch>
        </p:blipFill>
        <p:spPr bwMode="auto">
          <a:xfrm>
            <a:off x="395536" y="1484784"/>
            <a:ext cx="849694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43608" y="5157192"/>
            <a:ext cx="3600400" cy="7200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4644008" y="4277250"/>
            <a:ext cx="3600400" cy="145600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37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26170"/>
          </a:xfrm>
        </p:spPr>
        <p:txBody>
          <a:bodyPr>
            <a:normAutofit fontScale="90000"/>
          </a:bodyPr>
          <a:lstStyle/>
          <a:p>
            <a:r>
              <a:rPr lang="fr-BE" sz="3600" dirty="0" smtClean="0"/>
              <a:t>Projets des Départements de chirurgie cardio-vasculaire, d’anesthésie et réanimation au CHU de Liège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/>
          <a:lstStyle/>
          <a:p>
            <a:pPr marL="137160" indent="0">
              <a:buNone/>
            </a:pPr>
            <a:r>
              <a:rPr lang="fr-BE" sz="2400" dirty="0" smtClean="0"/>
              <a:t>   </a:t>
            </a:r>
          </a:p>
          <a:p>
            <a:pPr marL="137160" indent="0">
              <a:buNone/>
            </a:pPr>
            <a:r>
              <a:rPr lang="fr-BE" sz="2400" b="1" dirty="0" smtClean="0"/>
              <a:t>  </a:t>
            </a:r>
            <a:r>
              <a:rPr lang="fr-BE" sz="2400" b="1" dirty="0" smtClean="0">
                <a:solidFill>
                  <a:schemeClr val="bg1"/>
                </a:solidFill>
              </a:rPr>
              <a:t>NIRS et études prospectives</a:t>
            </a:r>
          </a:p>
          <a:p>
            <a:r>
              <a:rPr lang="fr-BE" sz="2400" dirty="0" smtClean="0"/>
              <a:t>Tolérance  individualisée du seuil transfusionnel (Marie </a:t>
            </a:r>
            <a:r>
              <a:rPr lang="fr-BE" sz="2400" dirty="0" err="1" smtClean="0"/>
              <a:t>Erpicum</a:t>
            </a:r>
            <a:r>
              <a:rPr lang="fr-BE" sz="2400" dirty="0" smtClean="0"/>
              <a:t>)</a:t>
            </a:r>
          </a:p>
          <a:p>
            <a:endParaRPr lang="fr-BE" sz="2400" dirty="0" smtClean="0"/>
          </a:p>
          <a:p>
            <a:r>
              <a:rPr lang="fr-BE" sz="2400" dirty="0" smtClean="0"/>
              <a:t>Hémodynamique et protection cérébrale chez les patients à risque (Docteur </a:t>
            </a:r>
            <a:r>
              <a:rPr lang="fr-BE" sz="2400" dirty="0" err="1" smtClean="0"/>
              <a:t>Roediger</a:t>
            </a:r>
            <a:r>
              <a:rPr lang="fr-BE" sz="2400" dirty="0" smtClean="0"/>
              <a:t>, Département d’anesthésie)</a:t>
            </a:r>
          </a:p>
          <a:p>
            <a:endParaRPr lang="fr-BE" sz="2400" dirty="0" smtClean="0"/>
          </a:p>
          <a:p>
            <a:r>
              <a:rPr lang="fr-BE" sz="2400" dirty="0" smtClean="0"/>
              <a:t>Détection précoce d’une désaturation cérébrale chez le patient atteint d’un traumatisme crânien (Docteur Pol </a:t>
            </a:r>
            <a:r>
              <a:rPr lang="fr-BE" sz="2400" dirty="0" err="1" smtClean="0"/>
              <a:t>Massion</a:t>
            </a:r>
            <a:r>
              <a:rPr lang="fr-BE" sz="2400" dirty="0" smtClean="0"/>
              <a:t>, </a:t>
            </a:r>
            <a:r>
              <a:rPr lang="fr-BE" sz="2400" dirty="0"/>
              <a:t>D</a:t>
            </a:r>
            <a:r>
              <a:rPr lang="fr-BE" sz="2400" dirty="0" smtClean="0"/>
              <a:t>épartement de réanimation et soins intensifs)</a:t>
            </a:r>
          </a:p>
          <a:p>
            <a:endParaRPr lang="fr-BE" dirty="0" smtClean="0"/>
          </a:p>
          <a:p>
            <a:endParaRPr lang="fr-BE" dirty="0" smtClean="0"/>
          </a:p>
          <a:p>
            <a:pPr>
              <a:buNone/>
            </a:pPr>
            <a:endParaRPr lang="fr-BE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3365-A435-465E-B723-20C37145EC9E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NIRS et indicateur de seuil transfusionnel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3365-A435-465E-B723-20C37145EC9E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767" t="20488" r="32795" b="34333"/>
          <a:stretch>
            <a:fillRect/>
          </a:stretch>
        </p:blipFill>
        <p:spPr bwMode="auto">
          <a:xfrm>
            <a:off x="457200" y="1858624"/>
            <a:ext cx="8229600" cy="419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6032" t="11313" r="39486" b="22927"/>
          <a:stretch>
            <a:fillRect/>
          </a:stretch>
        </p:blipFill>
        <p:spPr bwMode="auto">
          <a:xfrm>
            <a:off x="467544" y="116632"/>
            <a:ext cx="8208912" cy="622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NIRS: Standardisation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3365-A435-465E-B723-20C37145EC9E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8016" t="19103" r="27060" b="4575"/>
          <a:stretch/>
        </p:blipFill>
        <p:spPr bwMode="auto">
          <a:xfrm>
            <a:off x="4860032" y="1451428"/>
            <a:ext cx="4099836" cy="43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8675" t="22018" r="26402" b="12222"/>
          <a:stretch>
            <a:fillRect/>
          </a:stretch>
        </p:blipFill>
        <p:spPr bwMode="auto">
          <a:xfrm>
            <a:off x="107504" y="1431482"/>
            <a:ext cx="4591230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076056" y="2943402"/>
            <a:ext cx="3600400" cy="7200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889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???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3365-A435-465E-B723-20C37145EC9E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09" t="14371" r="2209" b="4575"/>
          <a:stretch>
            <a:fillRect/>
          </a:stretch>
        </p:blipFill>
        <p:spPr bwMode="auto">
          <a:xfrm>
            <a:off x="755576" y="1556792"/>
            <a:ext cx="7200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51720" y="5517232"/>
            <a:ext cx="4680520" cy="52920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48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 smtClean="0"/>
              <a:t>Conclusions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3365-A435-465E-B723-20C37145EC9E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pic>
        <p:nvPicPr>
          <p:cNvPr id="1026" name="Picture 2" descr="C:\Users\francine blaffart\Picture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484784"/>
            <a:ext cx="1224136" cy="1224136"/>
          </a:xfrm>
          <a:prstGeom prst="rect">
            <a:avLst/>
          </a:prstGeom>
          <a:noFill/>
        </p:spPr>
      </p:pic>
      <p:pic>
        <p:nvPicPr>
          <p:cNvPr id="1027" name="Picture 3" descr="C:\Users\francine blaffart\Pictures\XVVUWCA3JYKFOCAXY9ZGECAHPA5QSCANZ4H62CA75HVQ6CATUXKHXCAHOJCTCCAVBFRYECAFCSCOJCAT596G9CAIMVFDTCA6DNFTACA2AO0CGCATQML0CCAV4H5QTCAZU14BLCA6MC3U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338" y="2708920"/>
            <a:ext cx="1368152" cy="1512168"/>
          </a:xfrm>
          <a:prstGeom prst="rect">
            <a:avLst/>
          </a:prstGeom>
          <a:noFill/>
        </p:spPr>
      </p:pic>
      <p:pic>
        <p:nvPicPr>
          <p:cNvPr id="1028" name="Picture 4" descr="C:\Users\francine blaffart\Pictures\BNB16CAKMMLNBCAX1HFC2CA28HE72CAUSODC1CAJYM0JZCAVBWBNICAPY4S7TCAIG2CJ6CARNTKVDCAN6V731CAXXXZ0ACAQLJA6KCA209MDECA7J4JDGCAQRAT1PCAJJDXJDCAG8T9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2414" y="4233513"/>
            <a:ext cx="1066800" cy="1186433"/>
          </a:xfrm>
          <a:prstGeom prst="rect">
            <a:avLst/>
          </a:prstGeom>
          <a:noFill/>
        </p:spPr>
      </p:pic>
      <p:pic>
        <p:nvPicPr>
          <p:cNvPr id="1029" name="Picture 5" descr="C:\Users\francine blaffart\Pictures\HEBL7CAWBHI6PCATN7WP9CA6GSPUKCAQS16G9CATLQB7RCAY689ICCAW8HO1KCA39T7YVCA3YG4BYCAD6IM0KCA0Y2AXSCAYY0AQLCA9FQL0FCARQK9WMCAB2O8ESCAZPEMNKCAVVSF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2289" y="4233513"/>
            <a:ext cx="1000125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The </a:t>
            </a:r>
            <a:r>
              <a:rPr lang="fr-BE" dirty="0" err="1" smtClean="0"/>
              <a:t>Near</a:t>
            </a:r>
            <a:r>
              <a:rPr lang="fr-BE" dirty="0" smtClean="0"/>
              <a:t> </a:t>
            </a:r>
            <a:r>
              <a:rPr lang="fr-BE" dirty="0" err="1"/>
              <a:t>I</a:t>
            </a:r>
            <a:r>
              <a:rPr lang="fr-BE" dirty="0" err="1" smtClean="0"/>
              <a:t>nfrared</a:t>
            </a:r>
            <a:r>
              <a:rPr lang="fr-BE" dirty="0" smtClean="0"/>
              <a:t> </a:t>
            </a:r>
            <a:r>
              <a:rPr lang="fr-BE" dirty="0" err="1"/>
              <a:t>S</a:t>
            </a:r>
            <a:r>
              <a:rPr lang="fr-BE" dirty="0" err="1" smtClean="0"/>
              <a:t>pectroscopy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err="1"/>
              <a:t>T</a:t>
            </a:r>
            <a:r>
              <a:rPr lang="fr-BE" dirty="0" err="1" smtClean="0"/>
              <a:t>echnology</a:t>
            </a:r>
            <a:r>
              <a:rPr lang="fr-BE" dirty="0" smtClean="0"/>
              <a:t/>
            </a:r>
            <a:br>
              <a:rPr lang="fr-BE" dirty="0" smtClean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BE" dirty="0" smtClean="0"/>
          </a:p>
          <a:p>
            <a:pPr>
              <a:buNone/>
            </a:pPr>
            <a:endParaRPr lang="fr-BE" dirty="0"/>
          </a:p>
          <a:p>
            <a:pPr algn="ctr">
              <a:buNone/>
            </a:pPr>
            <a:r>
              <a:rPr lang="fr-BE" dirty="0" err="1" smtClean="0"/>
              <a:t>Theoretical</a:t>
            </a:r>
            <a:r>
              <a:rPr lang="fr-BE" dirty="0" smtClean="0"/>
              <a:t> and </a:t>
            </a:r>
            <a:r>
              <a:rPr lang="fr-BE" dirty="0" err="1" smtClean="0"/>
              <a:t>clinical</a:t>
            </a:r>
            <a:r>
              <a:rPr lang="fr-BE" dirty="0" smtClean="0"/>
              <a:t> </a:t>
            </a:r>
            <a:r>
              <a:rPr lang="fr-BE" dirty="0" err="1" smtClean="0"/>
              <a:t>approaches</a:t>
            </a:r>
            <a:endParaRPr lang="fr-BE" dirty="0" smtClean="0"/>
          </a:p>
          <a:p>
            <a:pPr>
              <a:buNone/>
            </a:pPr>
            <a:endParaRPr lang="fr-BE" dirty="0" smtClean="0"/>
          </a:p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sz="2400" dirty="0" smtClean="0"/>
              <a:t>Simone </a:t>
            </a:r>
            <a:r>
              <a:rPr lang="fr-BE" sz="2400" dirty="0" err="1" smtClean="0"/>
              <a:t>Bonfanti</a:t>
            </a:r>
            <a:endParaRPr lang="fr-BE" sz="2400" dirty="0" smtClean="0"/>
          </a:p>
          <a:p>
            <a:pPr>
              <a:buNone/>
            </a:pPr>
            <a:r>
              <a:rPr lang="fr-BE" sz="2400" dirty="0" smtClean="0"/>
              <a:t>Field Marketing Manager </a:t>
            </a:r>
            <a:r>
              <a:rPr lang="fr-BE" sz="2400" dirty="0" err="1" smtClean="0"/>
              <a:t>Sorin</a:t>
            </a:r>
            <a:r>
              <a:rPr lang="fr-BE" sz="2400" dirty="0" smtClean="0"/>
              <a:t> Group</a:t>
            </a:r>
          </a:p>
          <a:p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3365-A435-465E-B723-20C37145EC9E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Monitorage : sécurité et qualité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3365-A435-465E-B723-20C37145EC9E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pic>
        <p:nvPicPr>
          <p:cNvPr id="1026" name="Picture 2" descr="\\fileadm01.st.chulg\users\c005593\Mes documents\My Pictures\PTDC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023" b="28788"/>
          <a:stretch>
            <a:fillRect/>
          </a:stretch>
        </p:blipFill>
        <p:spPr bwMode="auto">
          <a:xfrm>
            <a:off x="3779912" y="1556792"/>
            <a:ext cx="4824537" cy="3384376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5834684"/>
            <a:ext cx="4211960" cy="1228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800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800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800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800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800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800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800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800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800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800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800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800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800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800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800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800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800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800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800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1000" b="1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1000" b="1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1000" b="1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1000" b="1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1000" b="1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1000" b="1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1000" b="1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1000" b="1" dirty="0" smtClean="0">
              <a:latin typeface="Calibri" pitchFamily="34" charset="0"/>
              <a:ea typeface="Calibri" pitchFamily="34" charset="0"/>
              <a:cs typeface="AdvTT5843c571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Tableau 1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Dispositifs de surveillance et de sécurité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Recommandations générales Pourcentage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Utilisation de protocoles 67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Utilisation de « check-list » 79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Feuille de surveillance spécifique 100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Informatisation de la feuille de surveillance 37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Répertoire d'événements indésirables 33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Maintenance préventive des consoles 98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Désinfection régulière de l'eau du générateur thermique 88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Contrôle bactériologique de l'eau du générateur thermique 45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Fonction cardiovasculaire liée à la CEC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Monitorage segment ST 64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Mesure de la PVC pendant la CEC 70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Surveillance des pressions de la ligne artérielle 21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Surveillance des pressions de la ligne artérielle avec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Asservissement</a:t>
            </a:r>
            <a:r>
              <a:rPr lang="fr-BE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18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Surveillance des pressions de la </a:t>
            </a:r>
            <a:r>
              <a:rPr kumimoji="0" lang="fr-BE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cardioplégie</a:t>
            </a: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 69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Surveillance des pressions de la </a:t>
            </a:r>
            <a:r>
              <a:rPr kumimoji="0" lang="fr-BE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cardioplégie</a:t>
            </a: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 avec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Asservissement</a:t>
            </a:r>
            <a:r>
              <a:rPr lang="fr-BE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14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Fonction respiratoire liée à la CEC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Analyse de la FiO2 39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Surveillance SvO2 95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Surveillance continue de la PaO2 adulte/pédiatrie 40 / 44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Surveillance de la </a:t>
            </a:r>
            <a:r>
              <a:rPr kumimoji="0" lang="fr-BE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capnographie</a:t>
            </a: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 7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Surveillance de la température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Un site (ou plus) de surveillance en </a:t>
            </a:r>
            <a:r>
              <a:rPr kumimoji="0" lang="fr-BE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normothermie</a:t>
            </a: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 95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Deux sites (ou plus) de surveillance hypothermie modérée 69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Deux sites (ou plus) de surveillance en hypothermie profonde 87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Température de la ligne veineuse 77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Température de la ligne artérielle 84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dvTT5843c571"/>
              </a:rPr>
              <a:t>Température de l'eau du générateur thermique 89</a:t>
            </a:r>
            <a:endParaRPr kumimoji="0" lang="fr-B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2030" y="116632"/>
            <a:ext cx="8229600" cy="2160240"/>
          </a:xfrm>
        </p:spPr>
        <p:txBody>
          <a:bodyPr>
            <a:normAutofit/>
          </a:bodyPr>
          <a:lstStyle/>
          <a:p>
            <a:r>
              <a:rPr lang="fr-BE" sz="1800" dirty="0" smtClean="0"/>
              <a:t>Le coût du monitoring est-il compensé par le bénéfice offert au patient?</a:t>
            </a:r>
            <a:br>
              <a:rPr lang="fr-BE" sz="1800" dirty="0" smtClean="0"/>
            </a:br>
            <a:r>
              <a:rPr lang="fr-BE" sz="1800" dirty="0"/>
              <a:t/>
            </a:r>
            <a:br>
              <a:rPr lang="fr-BE" sz="1800" dirty="0"/>
            </a:br>
            <a:endParaRPr lang="fr-BE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512168"/>
          </a:xfrm>
        </p:spPr>
        <p:txBody>
          <a:bodyPr>
            <a:normAutofit/>
          </a:bodyPr>
          <a:lstStyle/>
          <a:p>
            <a:r>
              <a:rPr lang="fr-BE" sz="1400" i="1" dirty="0" smtClean="0"/>
              <a:t>Service de chirurgie cardio-vasculaire et thoracique</a:t>
            </a:r>
          </a:p>
          <a:p>
            <a:r>
              <a:rPr lang="fr-BE" sz="1400" i="1" dirty="0" smtClean="0"/>
              <a:t>Professeur JO </a:t>
            </a:r>
            <a:r>
              <a:rPr lang="fr-BE" sz="1400" i="1" dirty="0" err="1" smtClean="0"/>
              <a:t>Defraigne</a:t>
            </a:r>
            <a:endParaRPr lang="fr-BE" sz="1400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5FD5-8AC2-4469-9485-D0A62FFB7939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0" y="2492896"/>
            <a:ext cx="8858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solidFill>
                  <a:schemeClr val="bg1"/>
                </a:solidFill>
              </a:rPr>
              <a:t>Un exemple: le monitorage de la saturation en oxygène cérébrale</a:t>
            </a:r>
          </a:p>
          <a:p>
            <a:pPr algn="ctr"/>
            <a:r>
              <a:rPr lang="fr-BE" sz="2400" b="1" dirty="0" smtClean="0">
                <a:solidFill>
                  <a:schemeClr val="bg1"/>
                </a:solidFill>
              </a:rPr>
              <a:t> en chirurgie cardiaque</a:t>
            </a:r>
          </a:p>
          <a:p>
            <a:pPr algn="ctr"/>
            <a:r>
              <a:rPr lang="fr-BE" sz="2400" b="1" dirty="0" smtClean="0">
                <a:solidFill>
                  <a:schemeClr val="bg1"/>
                </a:solidFill>
              </a:rPr>
              <a:t> par technique de spectroscopie proche infra rouge (NIRS)</a:t>
            </a:r>
            <a:endParaRPr lang="fr-B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3365-A435-465E-B723-20C37145EC9E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671733" cy="452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CHU Liège\Pictures\sopjuge-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64654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U Liège\Pictures\13108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56" y="1556792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0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Monitorage en Chirurgie Cardiaque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Anesthésie et Chirurgie.</a:t>
            </a:r>
          </a:p>
          <a:p>
            <a:r>
              <a:rPr lang="fr-BE" dirty="0" smtClean="0"/>
              <a:t>Circulation extracorporelle.</a:t>
            </a:r>
          </a:p>
          <a:p>
            <a:r>
              <a:rPr lang="fr-BE" dirty="0" smtClean="0"/>
              <a:t>Réanimation.</a:t>
            </a:r>
          </a:p>
          <a:p>
            <a:endParaRPr lang="fr-BE" dirty="0" smtClean="0"/>
          </a:p>
          <a:p>
            <a:pPr>
              <a:buNone/>
            </a:pPr>
            <a:r>
              <a:rPr lang="fr-BE" dirty="0" smtClean="0"/>
              <a:t>Monitorage en temps réel.</a:t>
            </a:r>
          </a:p>
          <a:p>
            <a:pPr>
              <a:buNone/>
            </a:pP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3365-A435-465E-B723-20C37145EC9E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Les Besoins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137160" indent="0">
              <a:buNone/>
            </a:pPr>
            <a:endParaRPr lang="fr-BE" dirty="0" smtClean="0"/>
          </a:p>
          <a:p>
            <a:endParaRPr lang="fr-BE" dirty="0"/>
          </a:p>
          <a:p>
            <a:r>
              <a:rPr lang="fr-BE" dirty="0" smtClean="0"/>
              <a:t>Monitorage « différencié »: </a:t>
            </a:r>
            <a:r>
              <a:rPr lang="fr-BE" b="1" dirty="0" smtClean="0">
                <a:solidFill>
                  <a:schemeClr val="bg1"/>
                </a:solidFill>
              </a:rPr>
              <a:t>cérébral</a:t>
            </a:r>
            <a:r>
              <a:rPr lang="fr-BE" dirty="0" smtClean="0"/>
              <a:t>, rénal, réseau splanchnique.</a:t>
            </a:r>
          </a:p>
          <a:p>
            <a:pPr marL="137160" indent="0">
              <a:buNone/>
            </a:pPr>
            <a:endParaRPr lang="fr-BE" dirty="0" smtClean="0"/>
          </a:p>
          <a:p>
            <a:r>
              <a:rPr lang="fr-BE" dirty="0" smtClean="0"/>
              <a:t>Rapport DO</a:t>
            </a:r>
            <a:r>
              <a:rPr lang="fr-BE" baseline="-25000" dirty="0" smtClean="0"/>
              <a:t>2</a:t>
            </a:r>
            <a:r>
              <a:rPr lang="fr-BE" dirty="0" smtClean="0"/>
              <a:t>/VO</a:t>
            </a:r>
            <a:r>
              <a:rPr lang="fr-BE" baseline="-25000" dirty="0" smtClean="0"/>
              <a:t>2</a:t>
            </a:r>
            <a:r>
              <a:rPr lang="fr-BE" dirty="0" smtClean="0"/>
              <a:t> « individualisé ».</a:t>
            </a:r>
          </a:p>
          <a:p>
            <a:pPr marL="137160" indent="0">
              <a:buNone/>
            </a:pPr>
            <a:endParaRPr lang="fr-BE" dirty="0" smtClean="0"/>
          </a:p>
          <a:p>
            <a:pPr marL="137160" indent="0">
              <a:buNone/>
            </a:pP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3365-A435-465E-B723-20C37145EC9E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pic>
        <p:nvPicPr>
          <p:cNvPr id="6" name="Picture 2" descr="F:\DCIM\100_PANA\P1000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339751" cy="147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NIRS:</a:t>
            </a:r>
            <a:br>
              <a:rPr lang="fr-BE" dirty="0" smtClean="0"/>
            </a:br>
            <a:r>
              <a:rPr lang="fr-BE" dirty="0" smtClean="0"/>
              <a:t>EBM?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3365-A435-465E-B723-20C37145EC9E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pic>
        <p:nvPicPr>
          <p:cNvPr id="1027" name="Picture 3" descr="\\fileadm01.st.chulg\users\c005593\Mes documents\My Pictures\PTDC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195" r="15303" b="-13"/>
          <a:stretch>
            <a:fillRect/>
          </a:stretch>
        </p:blipFill>
        <p:spPr bwMode="auto">
          <a:xfrm>
            <a:off x="1331640" y="1844824"/>
            <a:ext cx="6192688" cy="4464496"/>
          </a:xfrm>
          <a:prstGeom prst="rect">
            <a:avLst/>
          </a:prstGeom>
          <a:noFill/>
        </p:spPr>
      </p:pic>
      <p:pic>
        <p:nvPicPr>
          <p:cNvPr id="6" name="Picture 2" descr="\\fileadm01.st.chulg\users\c005593\Mes documents\PTDC0002.jpg"/>
          <p:cNvPicPr>
            <a:picLocks noChangeAspect="1" noChangeArrowheads="1"/>
          </p:cNvPicPr>
          <p:nvPr/>
        </p:nvPicPr>
        <p:blipFill>
          <a:blip r:embed="rId4" cstate="print"/>
          <a:srcRect l="44581" t="31433" r="12057" b="-13"/>
          <a:stretch>
            <a:fillRect/>
          </a:stretch>
        </p:blipFill>
        <p:spPr bwMode="auto">
          <a:xfrm>
            <a:off x="2195736" y="1484784"/>
            <a:ext cx="4752528" cy="489654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339752" y="5517232"/>
            <a:ext cx="3384376" cy="14401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3615" t="22060" r="53007" b="18416"/>
          <a:stretch>
            <a:fillRect/>
          </a:stretch>
        </p:blipFill>
        <p:spPr bwMode="auto">
          <a:xfrm>
            <a:off x="683568" y="1412776"/>
            <a:ext cx="72008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031940" y="5791619"/>
            <a:ext cx="2232248" cy="43204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4427984" y="4437112"/>
            <a:ext cx="3168352" cy="43204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ectangle 11"/>
          <p:cNvSpPr/>
          <p:nvPr/>
        </p:nvSpPr>
        <p:spPr>
          <a:xfrm>
            <a:off x="1403648" y="4869160"/>
            <a:ext cx="4464496" cy="50405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CEC en 2013</a:t>
            </a:r>
            <a:b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Etat de l’ART: </a:t>
            </a:r>
            <a:r>
              <a:rPr lang="fr-BE" dirty="0"/>
              <a:t>Les besoins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  Intérêt du monitorage cérébral en chirurgie cardiaque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BE" sz="2200" i="1" dirty="0" smtClean="0"/>
          </a:p>
          <a:p>
            <a:pPr>
              <a:buNone/>
            </a:pPr>
            <a:r>
              <a:rPr lang="fr-BE" sz="2200" i="1" dirty="0" smtClean="0"/>
              <a:t>NEUROSCIENCES AND NEUROANAESTHESIA 2011</a:t>
            </a:r>
          </a:p>
          <a:p>
            <a:pPr>
              <a:buNone/>
            </a:pPr>
            <a:endParaRPr lang="fr-BE" sz="1800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3365-A435-465E-B723-20C37145EC9E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9414" t="20488" r="47133" b="58102"/>
          <a:stretch>
            <a:fillRect/>
          </a:stretch>
        </p:blipFill>
        <p:spPr bwMode="auto">
          <a:xfrm>
            <a:off x="1547664" y="2852936"/>
            <a:ext cx="59046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9414" t="12842" r="46177" b="71865"/>
          <a:stretch>
            <a:fillRect/>
          </a:stretch>
        </p:blipFill>
        <p:spPr bwMode="auto">
          <a:xfrm>
            <a:off x="0" y="4041068"/>
            <a:ext cx="59766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9"/>
          <p:cNvCxnSpPr/>
          <p:nvPr/>
        </p:nvCxnSpPr>
        <p:spPr>
          <a:xfrm>
            <a:off x="2843808" y="3284984"/>
            <a:ext cx="36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004048" y="3861048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691680" y="4221088"/>
            <a:ext cx="936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NIRS : bénéfice  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3365-A435-465E-B723-20C37145EC9E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Francine </a:t>
            </a:r>
            <a:r>
              <a:rPr lang="fr-BE" dirty="0" err="1" smtClean="0"/>
              <a:t>Blaffart</a:t>
            </a:r>
            <a:r>
              <a:rPr lang="fr-BE" dirty="0" smtClean="0"/>
              <a:t> ECCP</a:t>
            </a:r>
            <a:endParaRPr lang="fr-B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767" t="20488" r="32795" b="30574"/>
          <a:stretch>
            <a:fillRect/>
          </a:stretch>
        </p:blipFill>
        <p:spPr bwMode="auto">
          <a:xfrm>
            <a:off x="395536" y="1484784"/>
            <a:ext cx="835292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760404" y="3573016"/>
            <a:ext cx="2331876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619944" y="5877272"/>
            <a:ext cx="7984504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883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Accident neurologique </a:t>
            </a:r>
            <a:r>
              <a:rPr lang="fr-BE" dirty="0"/>
              <a:t>et incidence économique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3365-A435-465E-B723-20C37145EC9E}" type="datetime1">
              <a:rPr lang="fr-BE" smtClean="0"/>
              <a:pPr/>
              <a:t>4/02/2013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Francine Blaffart ECCP</a:t>
            </a:r>
            <a:endParaRPr lang="fr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884" t="26606" r="31839" b="16810"/>
          <a:stretch>
            <a:fillRect/>
          </a:stretch>
        </p:blipFill>
        <p:spPr bwMode="auto">
          <a:xfrm>
            <a:off x="1259632" y="1484784"/>
            <a:ext cx="72008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0884" t="11313" r="31839" b="51984"/>
          <a:stretch>
            <a:fillRect/>
          </a:stretch>
        </p:blipFill>
        <p:spPr bwMode="auto">
          <a:xfrm>
            <a:off x="1259632" y="1484784"/>
            <a:ext cx="66967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148064" y="1628800"/>
            <a:ext cx="2664296" cy="36004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814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577</TotalTime>
  <Words>497</Words>
  <Application>Microsoft Office PowerPoint</Application>
  <PresentationFormat>Affichage à l'écran (4:3)</PresentationFormat>
  <Paragraphs>183</Paragraphs>
  <Slides>17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Apex</vt:lpstr>
      <vt:lpstr>Le coût du monitoring est-il compensé par le bénéfice offert au patient?</vt:lpstr>
      <vt:lpstr>Le coût du monitoring est-il compensé par le bénéfice offert au patient?  </vt:lpstr>
      <vt:lpstr>Introduction</vt:lpstr>
      <vt:lpstr>Monitorage en Chirurgie Cardiaque</vt:lpstr>
      <vt:lpstr>Les Besoins</vt:lpstr>
      <vt:lpstr>NIRS: EBM?</vt:lpstr>
      <vt:lpstr>  Intérêt du monitorage cérébral en chirurgie cardiaque</vt:lpstr>
      <vt:lpstr>NIRS : bénéfice  </vt:lpstr>
      <vt:lpstr>Accident neurologique et incidence économique</vt:lpstr>
      <vt:lpstr>Accident neurologique et incidence économique</vt:lpstr>
      <vt:lpstr>Projets des Départements de chirurgie cardio-vasculaire, d’anesthésie et réanimation au CHU de Liège</vt:lpstr>
      <vt:lpstr>NIRS et indicateur de seuil transfusionnel</vt:lpstr>
      <vt:lpstr>NIRS: Standardisation</vt:lpstr>
      <vt:lpstr>???</vt:lpstr>
      <vt:lpstr>Conclusions</vt:lpstr>
      <vt:lpstr>The Near Infrared Spectroscopy Technology </vt:lpstr>
      <vt:lpstr>Monitorage : sécurité et qualité</vt:lpstr>
    </vt:vector>
  </TitlesOfParts>
  <Company>C.H.U. de Liège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coût du monitoring est-il compensé par le bénéfice offert au patient?</dc:title>
  <dc:creator>c005593</dc:creator>
  <cp:lastModifiedBy>CHU Liège</cp:lastModifiedBy>
  <cp:revision>82</cp:revision>
  <dcterms:created xsi:type="dcterms:W3CDTF">2012-11-05T10:05:28Z</dcterms:created>
  <dcterms:modified xsi:type="dcterms:W3CDTF">2013-02-04T13:11:29Z</dcterms:modified>
</cp:coreProperties>
</file>