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FB09"/>
    <a:srgbClr val="A6D9FC"/>
    <a:srgbClr val="C906D8"/>
    <a:srgbClr val="F970FC"/>
    <a:srgbClr val="CC3300"/>
    <a:srgbClr val="2FF5B3"/>
    <a:srgbClr val="1CB69C"/>
    <a:srgbClr val="198F62"/>
    <a:srgbClr val="4A89F0"/>
    <a:srgbClr val="0E42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07" d="100"/>
          <a:sy n="107" d="100"/>
        </p:scale>
        <p:origin x="-11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1D01C-4873-2142-A463-045FB878E8A2}" type="datetimeFigureOut">
              <a:rPr lang="de-DE" smtClean="0"/>
              <a:pPr/>
              <a:t>30/06/13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7A721-8953-C94E-8CE2-AFF860FF112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D8FB09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A6D9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" y="6349400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414358" y="1459243"/>
            <a:ext cx="82741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latin typeface="Arial"/>
                <a:cs typeface="Arial"/>
              </a:rPr>
              <a:t>Donation after </a:t>
            </a:r>
            <a:r>
              <a:rPr lang="de-DE" sz="1600" b="1" dirty="0" err="1" smtClean="0">
                <a:latin typeface="Arial"/>
                <a:cs typeface="Arial"/>
              </a:rPr>
              <a:t>circulatory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death</a:t>
            </a:r>
            <a:r>
              <a:rPr lang="de-DE" sz="1600" b="1" dirty="0" smtClean="0">
                <a:latin typeface="Arial"/>
                <a:cs typeface="Arial"/>
              </a:rPr>
              <a:t> (DCD) </a:t>
            </a:r>
            <a:r>
              <a:rPr lang="de-DE" sz="1600" b="1" dirty="0" err="1" smtClean="0">
                <a:latin typeface="Arial"/>
                <a:cs typeface="Arial"/>
              </a:rPr>
              <a:t>liver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transplantation</a:t>
            </a:r>
            <a:r>
              <a:rPr lang="de-DE" sz="1600" b="1" dirty="0" smtClean="0">
                <a:latin typeface="Arial"/>
                <a:cs typeface="Arial"/>
              </a:rPr>
              <a:t> (LT) </a:t>
            </a:r>
            <a:r>
              <a:rPr lang="de-DE" sz="1600" b="1" dirty="0" err="1" smtClean="0">
                <a:latin typeface="Arial"/>
                <a:cs typeface="Arial"/>
              </a:rPr>
              <a:t>has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been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introduced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to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partially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overcome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the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organ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donor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shortage</a:t>
            </a:r>
            <a:endParaRPr lang="de-DE" sz="1600" b="1" dirty="0" smtClean="0">
              <a:latin typeface="Arial"/>
              <a:cs typeface="Arial"/>
            </a:endParaRPr>
          </a:p>
          <a:p>
            <a:endParaRPr lang="de-DE" sz="1600" b="1" dirty="0">
              <a:latin typeface="Arial"/>
              <a:cs typeface="Arial"/>
            </a:endParaRPr>
          </a:p>
          <a:p>
            <a:r>
              <a:rPr lang="de-DE" sz="1600" b="1" dirty="0" smtClean="0">
                <a:latin typeface="Arial"/>
                <a:cs typeface="Arial"/>
              </a:rPr>
              <a:t>DCD LT </a:t>
            </a:r>
            <a:r>
              <a:rPr lang="de-DE" sz="1600" b="1" dirty="0" err="1" smtClean="0">
                <a:latin typeface="Arial"/>
                <a:cs typeface="Arial"/>
              </a:rPr>
              <a:t>has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lower</a:t>
            </a:r>
            <a:r>
              <a:rPr lang="de-DE" sz="1600" b="1" dirty="0" smtClean="0">
                <a:latin typeface="Arial"/>
                <a:cs typeface="Arial"/>
              </a:rPr>
              <a:t> graft </a:t>
            </a:r>
            <a:r>
              <a:rPr lang="de-DE" sz="1600" b="1" dirty="0" err="1" smtClean="0">
                <a:latin typeface="Arial"/>
                <a:cs typeface="Arial"/>
              </a:rPr>
              <a:t>survival</a:t>
            </a:r>
            <a:r>
              <a:rPr lang="de-DE" sz="1600" b="1" dirty="0" smtClean="0">
                <a:latin typeface="Arial"/>
                <a:cs typeface="Arial"/>
              </a:rPr>
              <a:t> due </a:t>
            </a:r>
            <a:r>
              <a:rPr lang="de-DE" sz="1600" b="1" dirty="0" err="1" smtClean="0">
                <a:latin typeface="Arial"/>
                <a:cs typeface="Arial"/>
              </a:rPr>
              <a:t>to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increase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rates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of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primary</a:t>
            </a:r>
            <a:r>
              <a:rPr lang="de-DE" sz="1600" b="1" dirty="0" smtClean="0">
                <a:latin typeface="Arial"/>
                <a:cs typeface="Arial"/>
              </a:rPr>
              <a:t> non-</a:t>
            </a:r>
            <a:r>
              <a:rPr lang="de-DE" sz="1600" b="1" dirty="0" err="1" smtClean="0">
                <a:latin typeface="Arial"/>
                <a:cs typeface="Arial"/>
              </a:rPr>
              <a:t>function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and</a:t>
            </a:r>
            <a:r>
              <a:rPr lang="de-DE" sz="1600" b="1" dirty="0" smtClean="0">
                <a:latin typeface="Arial"/>
                <a:cs typeface="Arial"/>
              </a:rPr>
              <a:t> graft </a:t>
            </a:r>
            <a:r>
              <a:rPr lang="de-DE" sz="1600" b="1" dirty="0" err="1" smtClean="0">
                <a:latin typeface="Arial"/>
                <a:cs typeface="Arial"/>
              </a:rPr>
              <a:t>loss</a:t>
            </a:r>
            <a:r>
              <a:rPr lang="de-DE" sz="1600" b="1" dirty="0" smtClean="0">
                <a:latin typeface="Arial"/>
                <a:cs typeface="Arial"/>
              </a:rPr>
              <a:t> due </a:t>
            </a:r>
            <a:r>
              <a:rPr lang="de-DE" sz="1600" b="1" dirty="0" err="1" smtClean="0">
                <a:latin typeface="Arial"/>
                <a:cs typeface="Arial"/>
              </a:rPr>
              <a:t>to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ischemic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cholangiopathy</a:t>
            </a:r>
            <a:r>
              <a:rPr lang="de-DE" sz="1600" b="1" dirty="0" smtClean="0">
                <a:latin typeface="Arial"/>
                <a:cs typeface="Arial"/>
              </a:rPr>
              <a:t>  </a:t>
            </a:r>
            <a:r>
              <a:rPr lang="de-DE" sz="1600" b="1" dirty="0" err="1" smtClean="0">
                <a:latin typeface="Arial"/>
                <a:cs typeface="Arial"/>
              </a:rPr>
              <a:t>with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difficult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to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treat</a:t>
            </a:r>
            <a:r>
              <a:rPr lang="de-DE" sz="1600" b="1" dirty="0" smtClean="0">
                <a:latin typeface="Arial"/>
                <a:cs typeface="Arial"/>
              </a:rPr>
              <a:t> non-</a:t>
            </a:r>
            <a:r>
              <a:rPr lang="de-DE" sz="1600" b="1" dirty="0" err="1" smtClean="0">
                <a:latin typeface="Arial"/>
                <a:cs typeface="Arial"/>
              </a:rPr>
              <a:t>anastomotic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biliary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strictures</a:t>
            </a:r>
            <a:endParaRPr lang="de-DE" sz="1600" b="1" dirty="0" smtClean="0">
              <a:latin typeface="Arial"/>
              <a:cs typeface="Arial"/>
            </a:endParaRPr>
          </a:p>
          <a:p>
            <a:endParaRPr lang="de-DE" sz="1600" b="1" dirty="0">
              <a:latin typeface="Arial"/>
              <a:cs typeface="Arial"/>
            </a:endParaRPr>
          </a:p>
          <a:p>
            <a:r>
              <a:rPr lang="de-DE" sz="1600" b="1" dirty="0" err="1" smtClean="0">
                <a:latin typeface="Arial"/>
                <a:cs typeface="Arial"/>
              </a:rPr>
              <a:t>Aim</a:t>
            </a:r>
            <a:r>
              <a:rPr lang="de-DE" sz="1600" b="1" dirty="0" smtClean="0">
                <a:latin typeface="Arial"/>
                <a:cs typeface="Arial"/>
              </a:rPr>
              <a:t>: Report </a:t>
            </a:r>
            <a:r>
              <a:rPr lang="de-DE" sz="1600" b="1" dirty="0" err="1" smtClean="0">
                <a:latin typeface="Arial"/>
                <a:cs typeface="Arial"/>
              </a:rPr>
              <a:t>the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authors</a:t>
            </a:r>
            <a:r>
              <a:rPr lang="de-DE" sz="1600" b="1" dirty="0" smtClean="0">
                <a:latin typeface="Arial"/>
                <a:cs typeface="Arial"/>
              </a:rPr>
              <a:t>‘ </a:t>
            </a:r>
            <a:r>
              <a:rPr lang="de-DE" sz="1600" b="1" dirty="0" err="1" smtClean="0">
                <a:latin typeface="Arial"/>
                <a:cs typeface="Arial"/>
              </a:rPr>
              <a:t>experience</a:t>
            </a:r>
            <a:r>
              <a:rPr lang="de-DE" sz="1600" b="1" dirty="0" smtClean="0">
                <a:latin typeface="Arial"/>
                <a:cs typeface="Arial"/>
              </a:rPr>
              <a:t> in DCD-LT, </a:t>
            </a:r>
            <a:r>
              <a:rPr lang="de-DE" sz="1600" b="1" dirty="0" err="1" smtClean="0">
                <a:latin typeface="Arial"/>
                <a:cs typeface="Arial"/>
              </a:rPr>
              <a:t>with</a:t>
            </a:r>
            <a:r>
              <a:rPr lang="de-DE" sz="1600" b="1" dirty="0" smtClean="0">
                <a:latin typeface="Arial"/>
                <a:cs typeface="Arial"/>
              </a:rPr>
              <a:t> a </a:t>
            </a:r>
            <a:r>
              <a:rPr lang="de-DE" sz="1600" b="1" dirty="0" err="1" smtClean="0">
                <a:latin typeface="Arial"/>
                <a:cs typeface="Arial"/>
              </a:rPr>
              <a:t>short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cold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ischemia</a:t>
            </a:r>
            <a:r>
              <a:rPr lang="de-DE" sz="1600" b="1" dirty="0" smtClean="0">
                <a:latin typeface="Arial"/>
                <a:cs typeface="Arial"/>
              </a:rPr>
              <a:t> time </a:t>
            </a:r>
            <a:r>
              <a:rPr lang="de-DE" sz="1600" b="1" dirty="0" err="1" smtClean="0">
                <a:latin typeface="Arial"/>
                <a:cs typeface="Arial"/>
              </a:rPr>
              <a:t>and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without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upper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limit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age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criteria</a:t>
            </a:r>
            <a:endParaRPr lang="de-DE" sz="1600" b="1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506" y="4190946"/>
            <a:ext cx="8254305" cy="1984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err="1" smtClean="0">
                <a:latin typeface="Arial"/>
                <a:cs typeface="Arial"/>
              </a:rPr>
              <a:t>Retrospective</a:t>
            </a:r>
            <a:r>
              <a:rPr lang="de-DE" sz="1600" b="1" dirty="0" smtClean="0">
                <a:latin typeface="Arial"/>
                <a:cs typeface="Arial"/>
              </a:rPr>
              <a:t> 10 </a:t>
            </a:r>
            <a:r>
              <a:rPr lang="de-DE" sz="1600" b="1" dirty="0" err="1" smtClean="0">
                <a:latin typeface="Arial"/>
                <a:cs typeface="Arial"/>
              </a:rPr>
              <a:t>years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monocentric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experience</a:t>
            </a:r>
            <a:endParaRPr lang="de-DE" sz="1600" b="1" dirty="0" smtClean="0">
              <a:latin typeface="Arial"/>
              <a:cs typeface="Arial"/>
            </a:endParaRP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smtClean="0">
                <a:latin typeface="Arial"/>
                <a:cs typeface="Arial"/>
              </a:rPr>
              <a:t>Center-</a:t>
            </a:r>
            <a:r>
              <a:rPr lang="de-DE" sz="1600" b="1" dirty="0" err="1" smtClean="0">
                <a:latin typeface="Arial"/>
                <a:cs typeface="Arial"/>
              </a:rPr>
              <a:t>oriented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allocation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within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the</a:t>
            </a:r>
            <a:r>
              <a:rPr lang="de-DE" sz="1600" b="1" dirty="0" smtClean="0">
                <a:latin typeface="Arial"/>
                <a:cs typeface="Arial"/>
              </a:rPr>
              <a:t> Eurotransplant </a:t>
            </a:r>
            <a:r>
              <a:rPr lang="de-DE" sz="1600" b="1" dirty="0" err="1" smtClean="0">
                <a:latin typeface="Arial"/>
                <a:cs typeface="Arial"/>
              </a:rPr>
              <a:t>organisation</a:t>
            </a:r>
            <a:endParaRPr lang="de-DE" sz="1600" b="1" dirty="0" smtClean="0">
              <a:latin typeface="Arial"/>
              <a:cs typeface="Arial"/>
            </a:endParaRP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err="1" smtClean="0">
                <a:latin typeface="Arial"/>
                <a:cs typeface="Arial"/>
              </a:rPr>
              <a:t>No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upper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limit</a:t>
            </a:r>
            <a:r>
              <a:rPr lang="de-DE" sz="1600" b="1" dirty="0" smtClean="0">
                <a:latin typeface="Arial"/>
                <a:cs typeface="Arial"/>
              </a:rPr>
              <a:t> DCD </a:t>
            </a:r>
            <a:r>
              <a:rPr lang="de-DE" sz="1600" b="1" dirty="0" err="1" smtClean="0">
                <a:latin typeface="Arial"/>
                <a:cs typeface="Arial"/>
              </a:rPr>
              <a:t>donor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age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criteria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smtClean="0">
                <a:latin typeface="Arial"/>
                <a:cs typeface="Arial"/>
              </a:rPr>
              <a:t>70 </a:t>
            </a:r>
            <a:r>
              <a:rPr lang="de-DE" sz="1600" b="1" dirty="0" err="1" smtClean="0">
                <a:latin typeface="Arial"/>
                <a:cs typeface="Arial"/>
              </a:rPr>
              <a:t>consecutive</a:t>
            </a:r>
            <a:r>
              <a:rPr lang="de-DE" sz="1600" b="1" dirty="0" smtClean="0">
                <a:latin typeface="Arial"/>
                <a:cs typeface="Arial"/>
              </a:rPr>
              <a:t> DCD-LT</a:t>
            </a:r>
            <a:endParaRPr lang="de-DE" sz="1600" b="1" dirty="0">
              <a:latin typeface="Arial"/>
              <a:cs typeface="Arial"/>
            </a:endParaRP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smtClean="0">
                <a:latin typeface="Arial"/>
                <a:cs typeface="Arial"/>
              </a:rPr>
              <a:t>DCD in OR, </a:t>
            </a:r>
            <a:r>
              <a:rPr lang="de-DE" sz="1600" b="1" dirty="0" err="1" smtClean="0">
                <a:latin typeface="Arial"/>
                <a:cs typeface="Arial"/>
              </a:rPr>
              <a:t>with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heparin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and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donor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comfort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therapy</a:t>
            </a:r>
            <a:endParaRPr lang="de-DE" sz="1600" b="1" dirty="0" smtClean="0">
              <a:latin typeface="Arial"/>
              <a:cs typeface="Arial"/>
            </a:endParaRP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smtClean="0">
                <a:latin typeface="Arial"/>
                <a:cs typeface="Arial"/>
              </a:rPr>
              <a:t>Death on </a:t>
            </a:r>
            <a:r>
              <a:rPr lang="de-DE" sz="1600" b="1" dirty="0" err="1" smtClean="0">
                <a:latin typeface="Arial"/>
                <a:cs typeface="Arial"/>
              </a:rPr>
              <a:t>circulatory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criteria</a:t>
            </a:r>
            <a:endParaRPr lang="de-DE" sz="1600" b="1" dirty="0" smtClean="0">
              <a:latin typeface="Arial"/>
              <a:cs typeface="Arial"/>
            </a:endParaRPr>
          </a:p>
          <a:p>
            <a:pPr marL="171450" indent="-171450">
              <a:lnSpc>
                <a:spcPct val="110000"/>
              </a:lnSpc>
              <a:buFontTx/>
              <a:buChar char="-"/>
            </a:pPr>
            <a:r>
              <a:rPr lang="de-DE" sz="1600" b="1" dirty="0" smtClean="0">
                <a:latin typeface="Arial"/>
                <a:cs typeface="Arial"/>
              </a:rPr>
              <a:t>5 min </a:t>
            </a:r>
            <a:r>
              <a:rPr lang="de-DE" sz="1600" b="1" dirty="0" err="1" smtClean="0">
                <a:latin typeface="Arial"/>
                <a:cs typeface="Arial"/>
              </a:rPr>
              <a:t>no-touch</a:t>
            </a:r>
            <a:r>
              <a:rPr lang="de-DE" sz="1600" b="1" dirty="0" smtClean="0">
                <a:latin typeface="Arial"/>
                <a:cs typeface="Arial"/>
              </a:rPr>
              <a:t> </a:t>
            </a:r>
            <a:r>
              <a:rPr lang="de-DE" sz="1600" b="1" dirty="0" err="1" smtClean="0">
                <a:latin typeface="Arial"/>
                <a:cs typeface="Arial"/>
              </a:rPr>
              <a:t>period</a:t>
            </a:r>
            <a:endParaRPr lang="de-DE" sz="1600" b="1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 rot="10800000">
            <a:off x="0" y="-2"/>
            <a:ext cx="9144000" cy="1049596"/>
          </a:xfrm>
          <a:prstGeom prst="rect">
            <a:avLst/>
          </a:prstGeom>
          <a:solidFill>
            <a:srgbClr val="D8FB09"/>
          </a:solidFill>
          <a:ln>
            <a:gradFill flip="none" rotWithShape="1">
              <a:gsLst>
                <a:gs pos="0">
                  <a:srgbClr val="FFFF00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Box 6"/>
          <p:cNvSpPr txBox="1"/>
          <p:nvPr/>
        </p:nvSpPr>
        <p:spPr>
          <a:xfrm>
            <a:off x="790481" y="58428"/>
            <a:ext cx="8353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Arial"/>
                <a:ea typeface="Cambria"/>
                <a:cs typeface="Times New Roman"/>
              </a:rPr>
              <a:t>IS ULTRA-SHORT COLD ISCHEMIA THE KEY TO ISCHEMIC CHOLANGIOPATHY AVOIDANCE IN DCD-LT?</a:t>
            </a:r>
            <a:endParaRPr lang="fr-FR" sz="1200" b="1" dirty="0">
              <a:latin typeface="Cambria"/>
              <a:ea typeface="Cambria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0481" y="352376"/>
            <a:ext cx="7779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O Detry, A </a:t>
            </a:r>
            <a:r>
              <a:rPr lang="en-GB" sz="1400" b="1" dirty="0" err="1"/>
              <a:t>Deroover</a:t>
            </a:r>
            <a:r>
              <a:rPr lang="en-GB" sz="1400" b="1" dirty="0"/>
              <a:t>, S </a:t>
            </a:r>
            <a:r>
              <a:rPr lang="en-GB" sz="1400" b="1" dirty="0" err="1"/>
              <a:t>Cheham</a:t>
            </a:r>
            <a:r>
              <a:rPr lang="en-GB" sz="1400" b="1" dirty="0"/>
              <a:t>, H </a:t>
            </a:r>
            <a:r>
              <a:rPr lang="en-GB" sz="1400" b="1" dirty="0" err="1"/>
              <a:t>Ledinh</a:t>
            </a:r>
            <a:r>
              <a:rPr lang="en-GB" sz="1400" b="1" dirty="0"/>
              <a:t>, C Coimbra, E Decker, L </a:t>
            </a:r>
            <a:r>
              <a:rPr lang="en-GB" sz="1400" b="1" dirty="0" err="1"/>
              <a:t>Kohnen</a:t>
            </a:r>
            <a:r>
              <a:rPr lang="en-GB" sz="1400" b="1" dirty="0"/>
              <a:t>, MF Hans, J </a:t>
            </a:r>
            <a:r>
              <a:rPr lang="en-GB" sz="1400" b="1" dirty="0" err="1"/>
              <a:t>Joris</a:t>
            </a:r>
            <a:r>
              <a:rPr lang="en-GB" sz="1400" b="1" dirty="0"/>
              <a:t>, S </a:t>
            </a:r>
            <a:r>
              <a:rPr lang="en-GB" sz="1400" b="1" dirty="0" err="1"/>
              <a:t>Lauwick</a:t>
            </a:r>
            <a:r>
              <a:rPr lang="en-GB" sz="1400" b="1" dirty="0"/>
              <a:t>, A </a:t>
            </a:r>
            <a:r>
              <a:rPr lang="en-GB" sz="1400" b="1" dirty="0" err="1"/>
              <a:t>Kaba</a:t>
            </a:r>
            <a:r>
              <a:rPr lang="en-GB" sz="1400" b="1" dirty="0"/>
              <a:t>, J </a:t>
            </a:r>
            <a:r>
              <a:rPr lang="en-GB" sz="1400" b="1" dirty="0" err="1"/>
              <a:t>Delwaide</a:t>
            </a:r>
            <a:r>
              <a:rPr lang="en-GB" sz="1400" b="1" dirty="0"/>
              <a:t>, M </a:t>
            </a:r>
            <a:r>
              <a:rPr lang="en-GB" sz="1400" b="1" dirty="0" err="1"/>
              <a:t>Meurisse</a:t>
            </a:r>
            <a:r>
              <a:rPr lang="en-GB" sz="1400" b="1" dirty="0"/>
              <a:t>, P </a:t>
            </a:r>
            <a:r>
              <a:rPr lang="en-GB" sz="1400" b="1" dirty="0" err="1"/>
              <a:t>Honoré</a:t>
            </a:r>
            <a:endParaRPr lang="fr-FR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11133" y="693557"/>
            <a:ext cx="7593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latin typeface="Arial"/>
                <a:cs typeface="Arial"/>
              </a:rPr>
              <a:t>University </a:t>
            </a:r>
            <a:r>
              <a:rPr lang="de-DE" sz="1200" b="1" dirty="0" err="1" smtClean="0">
                <a:latin typeface="Arial"/>
                <a:cs typeface="Arial"/>
              </a:rPr>
              <a:t>of</a:t>
            </a:r>
            <a:r>
              <a:rPr lang="de-DE" sz="1200" b="1" dirty="0" smtClean="0">
                <a:latin typeface="Arial"/>
                <a:cs typeface="Arial"/>
              </a:rPr>
              <a:t> Liege, CHU Liege, </a:t>
            </a:r>
            <a:r>
              <a:rPr lang="de-DE" sz="1200" b="1" dirty="0" err="1" smtClean="0">
                <a:latin typeface="Arial"/>
                <a:cs typeface="Arial"/>
              </a:rPr>
              <a:t>Belgium</a:t>
            </a:r>
            <a:endParaRPr lang="de-DE" sz="1200" b="1" dirty="0">
              <a:latin typeface="Arial"/>
              <a:cs typeface="Arial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" y="15090"/>
            <a:ext cx="785028" cy="1046704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204227" y="1243967"/>
            <a:ext cx="8744036" cy="2666252"/>
          </a:xfrm>
          <a:prstGeom prst="roundRect">
            <a:avLst/>
          </a:prstGeom>
          <a:noFill/>
          <a:ln>
            <a:solidFill>
              <a:srgbClr val="D8FB09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ounded Rectangle 15"/>
          <p:cNvSpPr/>
          <p:nvPr/>
        </p:nvSpPr>
        <p:spPr>
          <a:xfrm>
            <a:off x="236315" y="4057266"/>
            <a:ext cx="8744036" cy="2199149"/>
          </a:xfrm>
          <a:prstGeom prst="roundRect">
            <a:avLst/>
          </a:prstGeom>
          <a:noFill/>
          <a:ln>
            <a:solidFill>
              <a:srgbClr val="D8FB09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D8FB09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A6D9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" y="6336442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ounded Rectangle 14"/>
          <p:cNvSpPr/>
          <p:nvPr/>
        </p:nvSpPr>
        <p:spPr>
          <a:xfrm>
            <a:off x="204227" y="142537"/>
            <a:ext cx="8744036" cy="6012494"/>
          </a:xfrm>
          <a:prstGeom prst="roundRect">
            <a:avLst/>
          </a:prstGeom>
          <a:noFill/>
          <a:ln>
            <a:solidFill>
              <a:srgbClr val="D8FB09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685814"/>
              </p:ext>
            </p:extLst>
          </p:nvPr>
        </p:nvGraphicFramePr>
        <p:xfrm>
          <a:off x="645647" y="652860"/>
          <a:ext cx="7924161" cy="5122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297"/>
                <a:gridCol w="2872704"/>
                <a:gridCol w="882953"/>
                <a:gridCol w="1400207"/>
              </a:tblGrid>
              <a:tr h="6561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Median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n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IQR</a:t>
                      </a:r>
                      <a:endParaRPr lang="fr-FR" sz="1600" dirty="0" smtClean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  <a:p>
                      <a:pPr algn="ctr"/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692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DONORS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            Age </a:t>
                      </a: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(years)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DRI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59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2.1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60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44.7 – 70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1.8-2.5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6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RECIPIENTS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     Age</a:t>
                      </a:r>
                      <a:r>
                        <a:rPr lang="en-US" sz="1600" baseline="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(</a:t>
                      </a: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years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Lab MELD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58.5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15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51.7-</a:t>
                      </a: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64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11-20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0919">
                <a:tc>
                  <a:txBody>
                    <a:bodyPr/>
                    <a:lstStyle/>
                    <a:p>
                      <a:r>
                        <a:rPr lang="fr-FR" sz="1600" b="1" dirty="0" smtClean="0">
                          <a:latin typeface="Times New Roman"/>
                          <a:cs typeface="Times New Roman"/>
                        </a:rPr>
                        <a:t>RECIPIENTS      </a:t>
                      </a:r>
                      <a:r>
                        <a:rPr lang="fr-FR" sz="1600" b="1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600" b="0" baseline="0" dirty="0" smtClean="0">
                          <a:latin typeface="Times New Roman"/>
                          <a:cs typeface="Times New Roman"/>
                        </a:rPr>
                        <a:t>indication</a:t>
                      </a:r>
                      <a:endParaRPr lang="fr-FR" sz="16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HCC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on </a:t>
                      </a:r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cirrhotic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liver</a:t>
                      </a:r>
                      <a:endParaRPr lang="fr-FR" sz="1600" baseline="0" dirty="0" smtClean="0">
                        <a:latin typeface="Times New Roman"/>
                        <a:cs typeface="Times New Roman"/>
                      </a:endParaRPr>
                    </a:p>
                    <a:p>
                      <a:pPr algn="ctr"/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Other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cancers</a:t>
                      </a:r>
                    </a:p>
                    <a:p>
                      <a:pPr algn="ctr"/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Cirrhosis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without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cancer</a:t>
                      </a:r>
                    </a:p>
                    <a:p>
                      <a:pPr algn="ctr"/>
                      <a:r>
                        <a:rPr lang="fr-FR" sz="1600" baseline="0" dirty="0" err="1" smtClean="0">
                          <a:latin typeface="Times New Roman"/>
                          <a:cs typeface="Times New Roman"/>
                        </a:rPr>
                        <a:t>ReTx</a:t>
                      </a:r>
                      <a:r>
                        <a:rPr lang="fr-FR" sz="1600" baseline="0" dirty="0" smtClean="0">
                          <a:latin typeface="Times New Roman"/>
                          <a:cs typeface="Times New Roman"/>
                        </a:rPr>
                        <a:t> for HAT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26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6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36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160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PROCEDURES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DWIT </a:t>
                      </a:r>
                      <a:r>
                        <a:rPr lang="en-GB" sz="1600" dirty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(min</a:t>
                      </a: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Withdrawal phase (min)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Acirculatory</a:t>
                      </a:r>
                      <a:r>
                        <a:rPr lang="fr-FR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 phase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dirty="0" smtClean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19.5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9</a:t>
                      </a:r>
                      <a:endParaRPr lang="fr-FR" sz="1600" dirty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dirty="0" smtClean="0">
                        <a:effectLst/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16 – 24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Cambria"/>
                          <a:cs typeface="Times New Roman"/>
                        </a:rPr>
                        <a:t>7-15.5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8-10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656159"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CIT (min)</a:t>
                      </a:r>
                    </a:p>
                    <a:p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lang="fr-FR" sz="1600" dirty="0" err="1" smtClean="0">
                          <a:latin typeface="Times New Roman"/>
                          <a:cs typeface="Times New Roman"/>
                        </a:rPr>
                        <a:t>ischemia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235.5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292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200-285</a:t>
                      </a:r>
                    </a:p>
                    <a:p>
                      <a:pPr algn="ctr"/>
                      <a:r>
                        <a:rPr lang="fr-FR" sz="1600" dirty="0" smtClean="0">
                          <a:latin typeface="Times New Roman"/>
                          <a:cs typeface="Times New Roman"/>
                        </a:rPr>
                        <a:t>268-340</a:t>
                      </a:r>
                      <a:endParaRPr lang="fr-FR" sz="16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800000">
            <a:off x="0" y="6336441"/>
            <a:ext cx="9144000" cy="505366"/>
          </a:xfrm>
          <a:prstGeom prst="rect">
            <a:avLst/>
          </a:prstGeom>
          <a:gradFill flip="none" rotWithShape="1">
            <a:gsLst>
              <a:gs pos="0">
                <a:srgbClr val="D8FB09"/>
              </a:gs>
              <a:gs pos="73000">
                <a:srgbClr val="FFFFFF"/>
              </a:gs>
            </a:gsLst>
            <a:lin ang="0" scaled="1"/>
            <a:tileRect/>
          </a:gradFill>
          <a:ln>
            <a:gradFill flip="none" rotWithShape="1">
              <a:gsLst>
                <a:gs pos="0">
                  <a:srgbClr val="A6D9FC"/>
                </a:gs>
                <a:gs pos="73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Picture 3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3" y="6336442"/>
            <a:ext cx="1254250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3817" y="4195294"/>
            <a:ext cx="8283472" cy="1481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30000"/>
              </a:lnSpc>
              <a:buFontTx/>
              <a:buChar char="-"/>
            </a:pPr>
            <a:r>
              <a:rPr lang="de-DE" sz="1400" b="1" dirty="0" smtClean="0">
                <a:latin typeface="Arial"/>
                <a:cs typeface="Arial"/>
              </a:rPr>
              <a:t>DCD </a:t>
            </a:r>
            <a:r>
              <a:rPr lang="de-DE" sz="1400" b="1" dirty="0" err="1" smtClean="0">
                <a:latin typeface="Arial"/>
                <a:cs typeface="Arial"/>
              </a:rPr>
              <a:t>may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be</a:t>
            </a:r>
            <a:r>
              <a:rPr lang="de-DE" sz="1400" b="1" dirty="0" smtClean="0">
                <a:latin typeface="Arial"/>
                <a:cs typeface="Arial"/>
              </a:rPr>
              <a:t> a </a:t>
            </a:r>
            <a:r>
              <a:rPr lang="de-DE" sz="1400" b="1" dirty="0" err="1" smtClean="0">
                <a:latin typeface="Arial"/>
                <a:cs typeface="Arial"/>
              </a:rPr>
              <a:t>valuable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source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of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liver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grafts</a:t>
            </a:r>
            <a:endParaRPr lang="de-DE" sz="1400" b="1" dirty="0">
              <a:latin typeface="Arial"/>
              <a:cs typeface="Arial"/>
            </a:endParaRPr>
          </a:p>
          <a:p>
            <a:pPr marL="171450" indent="-171450">
              <a:lnSpc>
                <a:spcPct val="130000"/>
              </a:lnSpc>
              <a:buFontTx/>
              <a:buChar char="-"/>
            </a:pPr>
            <a:r>
              <a:rPr lang="de-DE" sz="1400" b="1" dirty="0" smtClean="0">
                <a:latin typeface="Arial"/>
                <a:cs typeface="Arial"/>
              </a:rPr>
              <a:t>DWIT &lt; 30 min &amp; CIT &lt; 5 </a:t>
            </a:r>
            <a:r>
              <a:rPr lang="de-DE" sz="1400" b="1" dirty="0" err="1" smtClean="0">
                <a:latin typeface="Arial"/>
                <a:cs typeface="Arial"/>
              </a:rPr>
              <a:t>hours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may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lead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to</a:t>
            </a:r>
            <a:r>
              <a:rPr lang="de-DE" sz="1400" b="1" dirty="0" smtClean="0">
                <a:latin typeface="Arial"/>
                <a:cs typeface="Arial"/>
              </a:rPr>
              <a:t> a </a:t>
            </a:r>
            <a:r>
              <a:rPr lang="de-DE" sz="1400" b="1" dirty="0" err="1" smtClean="0">
                <a:latin typeface="Arial"/>
                <a:cs typeface="Arial"/>
              </a:rPr>
              <a:t>low</a:t>
            </a:r>
            <a:r>
              <a:rPr lang="de-DE" sz="1400" b="1" dirty="0" smtClean="0">
                <a:latin typeface="Arial"/>
                <a:cs typeface="Arial"/>
              </a:rPr>
              <a:t> rate </a:t>
            </a:r>
            <a:r>
              <a:rPr lang="de-DE" sz="1400" b="1" dirty="0" err="1" smtClean="0">
                <a:latin typeface="Arial"/>
                <a:cs typeface="Arial"/>
              </a:rPr>
              <a:t>of</a:t>
            </a:r>
            <a:r>
              <a:rPr lang="de-DE" sz="1400" b="1" dirty="0" smtClean="0">
                <a:latin typeface="Arial"/>
                <a:cs typeface="Arial"/>
              </a:rPr>
              <a:t> graft </a:t>
            </a:r>
            <a:r>
              <a:rPr lang="de-DE" sz="1400" b="1" dirty="0" err="1" smtClean="0">
                <a:latin typeface="Arial"/>
                <a:cs typeface="Arial"/>
              </a:rPr>
              <a:t>loss</a:t>
            </a:r>
            <a:r>
              <a:rPr lang="de-DE" sz="1400" b="1" dirty="0" smtClean="0">
                <a:latin typeface="Arial"/>
                <a:cs typeface="Arial"/>
              </a:rPr>
              <a:t> due </a:t>
            </a:r>
            <a:r>
              <a:rPr lang="de-DE" sz="1400" b="1" dirty="0" err="1" smtClean="0">
                <a:latin typeface="Arial"/>
                <a:cs typeface="Arial"/>
              </a:rPr>
              <a:t>to</a:t>
            </a:r>
            <a:r>
              <a:rPr lang="de-DE" sz="1400" b="1" dirty="0" smtClean="0">
                <a:latin typeface="Arial"/>
                <a:cs typeface="Arial"/>
              </a:rPr>
              <a:t> PNF </a:t>
            </a:r>
            <a:r>
              <a:rPr lang="de-DE" sz="1400" b="1" dirty="0" err="1" smtClean="0">
                <a:latin typeface="Arial"/>
                <a:cs typeface="Arial"/>
              </a:rPr>
              <a:t>and</a:t>
            </a:r>
            <a:r>
              <a:rPr lang="de-DE" sz="1400" b="1" dirty="0" smtClean="0">
                <a:latin typeface="Arial"/>
                <a:cs typeface="Arial"/>
              </a:rPr>
              <a:t>/</a:t>
            </a:r>
            <a:r>
              <a:rPr lang="de-DE" sz="1400" b="1" dirty="0" err="1" smtClean="0">
                <a:latin typeface="Arial"/>
                <a:cs typeface="Arial"/>
              </a:rPr>
              <a:t>or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ischemic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cholangiopathy</a:t>
            </a:r>
            <a:endParaRPr lang="de-DE" sz="1400" b="1" dirty="0" smtClean="0">
              <a:latin typeface="Arial"/>
              <a:cs typeface="Arial"/>
            </a:endParaRPr>
          </a:p>
          <a:p>
            <a:pPr marL="171450" indent="-171450">
              <a:lnSpc>
                <a:spcPct val="130000"/>
              </a:lnSpc>
              <a:buFontTx/>
              <a:buChar char="-"/>
            </a:pPr>
            <a:r>
              <a:rPr lang="de-DE" sz="1400" b="1" dirty="0" err="1" smtClean="0">
                <a:latin typeface="Arial"/>
                <a:cs typeface="Arial"/>
              </a:rPr>
              <a:t>With</a:t>
            </a:r>
            <a:r>
              <a:rPr lang="de-DE" sz="1400" b="1" dirty="0" smtClean="0">
                <a:latin typeface="Arial"/>
                <a:cs typeface="Arial"/>
              </a:rPr>
              <a:t> DWIT </a:t>
            </a:r>
            <a:r>
              <a:rPr lang="de-DE" sz="1400" b="1" dirty="0">
                <a:latin typeface="Arial"/>
                <a:cs typeface="Arial"/>
              </a:rPr>
              <a:t>&lt; 30 min &amp; CIT &lt; 5 </a:t>
            </a:r>
            <a:r>
              <a:rPr lang="de-DE" sz="1400" b="1" dirty="0" err="1" smtClean="0">
                <a:latin typeface="Arial"/>
                <a:cs typeface="Arial"/>
              </a:rPr>
              <a:t>hours</a:t>
            </a:r>
            <a:r>
              <a:rPr lang="de-DE" sz="1400" b="1" dirty="0" smtClean="0">
                <a:latin typeface="Arial"/>
                <a:cs typeface="Arial"/>
              </a:rPr>
              <a:t>, DCD </a:t>
            </a:r>
            <a:r>
              <a:rPr lang="de-DE" sz="1400" b="1" dirty="0" err="1" smtClean="0">
                <a:latin typeface="Arial"/>
                <a:cs typeface="Arial"/>
              </a:rPr>
              <a:t>donors</a:t>
            </a:r>
            <a:r>
              <a:rPr lang="de-DE" sz="1400" b="1" dirty="0" smtClean="0">
                <a:latin typeface="Arial"/>
                <a:cs typeface="Arial"/>
              </a:rPr>
              <a:t> &gt; 60 </a:t>
            </a:r>
            <a:r>
              <a:rPr lang="de-DE" sz="1400" b="1" dirty="0" err="1" smtClean="0">
                <a:latin typeface="Arial"/>
                <a:cs typeface="Arial"/>
              </a:rPr>
              <a:t>years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sould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be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considered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to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really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increase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the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cadaveric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donor</a:t>
            </a:r>
            <a:r>
              <a:rPr lang="de-DE" sz="1400" b="1" dirty="0" smtClean="0">
                <a:latin typeface="Arial"/>
                <a:cs typeface="Arial"/>
              </a:rPr>
              <a:t> </a:t>
            </a:r>
            <a:r>
              <a:rPr lang="de-DE" sz="1400" b="1" dirty="0" err="1" smtClean="0">
                <a:latin typeface="Arial"/>
                <a:cs typeface="Arial"/>
              </a:rPr>
              <a:t>pool</a:t>
            </a:r>
            <a:endParaRPr lang="de-DE" sz="1400" b="1" dirty="0">
              <a:latin typeface="Arial"/>
              <a:cs typeface="Arial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4227" y="285075"/>
            <a:ext cx="8744036" cy="3560354"/>
          </a:xfrm>
          <a:prstGeom prst="roundRect">
            <a:avLst/>
          </a:prstGeom>
          <a:noFill/>
          <a:ln>
            <a:solidFill>
              <a:srgbClr val="D8FB09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ounded Rectangle 7"/>
          <p:cNvSpPr/>
          <p:nvPr/>
        </p:nvSpPr>
        <p:spPr>
          <a:xfrm>
            <a:off x="236315" y="4005804"/>
            <a:ext cx="8744036" cy="2185821"/>
          </a:xfrm>
          <a:prstGeom prst="roundRect">
            <a:avLst/>
          </a:prstGeom>
          <a:noFill/>
          <a:ln>
            <a:solidFill>
              <a:srgbClr val="D8FB09"/>
            </a:solidFill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676997"/>
              </p:ext>
            </p:extLst>
          </p:nvPr>
        </p:nvGraphicFramePr>
        <p:xfrm>
          <a:off x="569739" y="458629"/>
          <a:ext cx="7964463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7559"/>
                <a:gridCol w="2639385"/>
                <a:gridCol w="1317519"/>
              </a:tblGrid>
              <a:tr h="35371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Median</a:t>
                      </a:r>
                      <a:r>
                        <a:rPr lang="fr-FR" dirty="0" smtClean="0"/>
                        <a:t>/n/%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Peak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smtClean="0"/>
                        <a:t>AST (UI/L)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1,163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702-</a:t>
                      </a:r>
                      <a:r>
                        <a:rPr lang="fr-FR" dirty="0" smtClean="0"/>
                        <a:t>2,810</a:t>
                      </a:r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Peak</a:t>
                      </a:r>
                      <a:r>
                        <a:rPr lang="fr-FR" dirty="0" smtClean="0"/>
                        <a:t> total </a:t>
                      </a:r>
                      <a:r>
                        <a:rPr lang="fr-FR" dirty="0" err="1" smtClean="0"/>
                        <a:t>bili</a:t>
                      </a:r>
                      <a:r>
                        <a:rPr lang="fr-FR" dirty="0" smtClean="0"/>
                        <a:t> (mg/</a:t>
                      </a:r>
                      <a:r>
                        <a:rPr lang="fr-FR" dirty="0" err="1" smtClean="0"/>
                        <a:t>dL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30.4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18.6-62.2</a:t>
                      </a:r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smtClean="0"/>
                        <a:t>PNF (n)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smtClean="0"/>
                        <a:t>HAT (n)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smtClean="0"/>
                        <a:t>1 </a:t>
                      </a:r>
                      <a:r>
                        <a:rPr lang="fr-FR" dirty="0" err="1" smtClean="0"/>
                        <a:t>year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graft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survival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91.3%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smtClean="0"/>
                        <a:t>3 </a:t>
                      </a:r>
                      <a:r>
                        <a:rPr lang="fr-FR" dirty="0" err="1" smtClean="0"/>
                        <a:t>year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graft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survival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77.7%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Graft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loss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HAT: 1, cancer: 8, </a:t>
                      </a:r>
                      <a:r>
                        <a:rPr lang="fr-FR" dirty="0" smtClean="0"/>
                        <a:t>MOF: 4,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other</a:t>
                      </a:r>
                      <a:r>
                        <a:rPr lang="fr-FR" baseline="0" dirty="0" smtClean="0"/>
                        <a:t>: 2</a:t>
                      </a:r>
                      <a:endParaRPr lang="fr-FR" dirty="0"/>
                    </a:p>
                  </a:txBody>
                  <a:tcPr/>
                </a:tc>
              </a:tr>
              <a:tr h="35371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Intrahepatic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symptomatic</a:t>
                      </a:r>
                      <a:r>
                        <a:rPr lang="fr-FR" baseline="0" dirty="0" smtClean="0"/>
                        <a:t> NA </a:t>
                      </a:r>
                      <a:r>
                        <a:rPr lang="fr-FR" baseline="0" dirty="0" err="1" smtClean="0"/>
                        <a:t>stricture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410</Words>
  <Application>Microsoft Macintosh PowerPoint</Application>
  <PresentationFormat>Présentation à l'écran (4:3)</PresentationFormat>
  <Paragraphs>81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Sucher</dc:creator>
  <cp:lastModifiedBy>Olivier Detry</cp:lastModifiedBy>
  <cp:revision>29</cp:revision>
  <dcterms:created xsi:type="dcterms:W3CDTF">2013-05-08T23:04:11Z</dcterms:created>
  <dcterms:modified xsi:type="dcterms:W3CDTF">2013-06-30T14:22:06Z</dcterms:modified>
</cp:coreProperties>
</file>