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0756" autoAdjust="0"/>
  </p:normalViewPr>
  <p:slideViewPr>
    <p:cSldViewPr snapToGrid="0" snapToObjects="1">
      <p:cViewPr varScale="1">
        <p:scale>
          <a:sx n="88" d="100"/>
          <a:sy n="88" d="100"/>
        </p:scale>
        <p:origin x="-12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‹N°›</a:t>
            </a:fld>
            <a:endParaRPr lang="en-US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70BA1CFD-BFF0-48BC-9BA5-4974D7A6AB15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D12AA694-00EB-4F4B-AABB-6F50FB178914}" type="slidenum">
              <a:rPr lang="en-US" smtClean="0"/>
              <a:t>‹N°›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3.png"/><Relationship Id="rId7" Type="http://schemas.openxmlformats.org/officeDocument/2006/relationships/image" Target="../media/image13.tif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157" y="107577"/>
            <a:ext cx="8327307" cy="1200523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r>
              <a:rPr lang="fr-FR" sz="2400" b="0" dirty="0" err="1" smtClean="0">
                <a:effectLst/>
                <a:latin typeface="Arial"/>
                <a:cs typeface="Arial"/>
              </a:rPr>
              <a:t>Recent</a:t>
            </a:r>
            <a:r>
              <a:rPr lang="fr-FR" sz="2400" b="0" dirty="0" smtClean="0">
                <a:effectLst/>
                <a:latin typeface="Arial"/>
                <a:cs typeface="Arial"/>
              </a:rPr>
              <a:t> </a:t>
            </a:r>
            <a:r>
              <a:rPr lang="fr-FR" sz="2400" b="0" dirty="0" err="1" smtClean="0">
                <a:effectLst/>
                <a:latin typeface="Arial"/>
                <a:cs typeface="Arial"/>
              </a:rPr>
              <a:t>advances</a:t>
            </a:r>
            <a:r>
              <a:rPr lang="fr-FR" sz="2400" b="0" dirty="0" smtClean="0">
                <a:effectLst/>
                <a:latin typeface="Arial"/>
                <a:cs typeface="Arial"/>
              </a:rPr>
              <a:t> in the biomonitoring of trace </a:t>
            </a:r>
            <a:r>
              <a:rPr lang="fr-FR" sz="2400" b="0" dirty="0" err="1" smtClean="0">
                <a:effectLst/>
                <a:latin typeface="Arial"/>
                <a:cs typeface="Arial"/>
              </a:rPr>
              <a:t>elements</a:t>
            </a:r>
            <a:r>
              <a:rPr lang="fr-FR" sz="2400" b="0" dirty="0" smtClean="0">
                <a:effectLst/>
                <a:latin typeface="Arial"/>
                <a:cs typeface="Arial"/>
              </a:rPr>
              <a:t> </a:t>
            </a:r>
            <a:r>
              <a:rPr lang="fr-FR" sz="2400" b="0" dirty="0" err="1" smtClean="0">
                <a:effectLst/>
                <a:latin typeface="Arial"/>
                <a:cs typeface="Arial"/>
              </a:rPr>
              <a:t>using</a:t>
            </a:r>
            <a:r>
              <a:rPr lang="fr-FR" sz="2400" b="0" dirty="0" smtClean="0">
                <a:effectLst/>
                <a:latin typeface="Arial"/>
                <a:cs typeface="Arial"/>
              </a:rPr>
              <a:t> </a:t>
            </a:r>
            <a:r>
              <a:rPr lang="fr-FR" sz="2400" b="0" i="1" dirty="0" smtClean="0">
                <a:effectLst/>
                <a:latin typeface="Arial"/>
                <a:cs typeface="Arial"/>
              </a:rPr>
              <a:t>Posidonia oceanica</a:t>
            </a:r>
            <a:r>
              <a:rPr lang="fr-FR" sz="2400" b="0" dirty="0" smtClean="0">
                <a:effectLst/>
                <a:latin typeface="Arial"/>
                <a:cs typeface="Arial"/>
              </a:rPr>
              <a:t> </a:t>
            </a:r>
            <a:r>
              <a:rPr lang="fr-FR" sz="2400" b="0" dirty="0" smtClean="0">
                <a:effectLst/>
              </a:rPr>
              <a:t>(L.) </a:t>
            </a:r>
            <a:r>
              <a:rPr lang="fr-FR" sz="2400" b="0" dirty="0" err="1" smtClean="0">
                <a:effectLst/>
              </a:rPr>
              <a:t>Dellile</a:t>
            </a:r>
            <a:endParaRPr lang="fr-FR" sz="2400" b="0" dirty="0">
              <a:effectLst/>
              <a:latin typeface="Arial"/>
              <a:cs typeface="Arial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157" y="1783859"/>
            <a:ext cx="8327307" cy="743441"/>
          </a:xfrm>
          <a:solidFill>
            <a:schemeClr val="bg1"/>
          </a:solidFill>
        </p:spPr>
        <p:txBody>
          <a:bodyPr anchor="ctr" anchorCtr="0">
            <a:normAutofit fontScale="92500"/>
          </a:bodyPr>
          <a:lstStyle/>
          <a:p>
            <a:pPr algn="just"/>
            <a:r>
              <a:rPr lang="en-GB" sz="2000" b="0" dirty="0" smtClean="0">
                <a:effectLst/>
                <a:latin typeface="Arial"/>
                <a:cs typeface="Arial"/>
              </a:rPr>
              <a:t>Is </a:t>
            </a:r>
            <a:r>
              <a:rPr lang="en-GB" sz="2000" b="0" i="1" dirty="0" smtClean="0">
                <a:effectLst/>
                <a:latin typeface="Arial"/>
                <a:cs typeface="Arial"/>
              </a:rPr>
              <a:t>Posidonia oceanica </a:t>
            </a:r>
            <a:r>
              <a:rPr lang="en-GB" sz="2000" b="0" dirty="0" smtClean="0">
                <a:effectLst/>
                <a:latin typeface="Arial"/>
                <a:cs typeface="Arial"/>
              </a:rPr>
              <a:t>a</a:t>
            </a:r>
            <a:r>
              <a:rPr lang="en-GB" sz="2000" b="0" i="1" dirty="0" smtClean="0">
                <a:effectLst/>
                <a:latin typeface="Arial"/>
                <a:cs typeface="Arial"/>
              </a:rPr>
              <a:t> </a:t>
            </a:r>
            <a:r>
              <a:rPr lang="en-GB" sz="2000" b="0" dirty="0" smtClean="0">
                <a:effectLst/>
                <a:latin typeface="Arial"/>
                <a:cs typeface="Arial"/>
              </a:rPr>
              <a:t>good candidate to </a:t>
            </a:r>
            <a:r>
              <a:rPr lang="en-GB" sz="2000" b="0" dirty="0" err="1" smtClean="0">
                <a:effectLst/>
                <a:latin typeface="Arial"/>
                <a:cs typeface="Arial"/>
              </a:rPr>
              <a:t>biomonitor</a:t>
            </a:r>
            <a:r>
              <a:rPr lang="en-GB" sz="2000" b="0" dirty="0" smtClean="0">
                <a:effectLst/>
                <a:latin typeface="Arial"/>
                <a:cs typeface="Arial"/>
              </a:rPr>
              <a:t> the coastal pollution by trace elements (TEs) of “environmental emerging concern”? </a:t>
            </a:r>
            <a:endParaRPr lang="en-GB" sz="2000" b="0" dirty="0">
              <a:effectLst/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59202" y="1341934"/>
            <a:ext cx="3449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Jonathan </a:t>
            </a:r>
            <a:r>
              <a:rPr lang="fr-FR" dirty="0" err="1" smtClean="0"/>
              <a:t>Richir</a:t>
            </a:r>
            <a:r>
              <a:rPr lang="fr-FR" dirty="0"/>
              <a:t> </a:t>
            </a:r>
            <a:r>
              <a:rPr lang="fr-FR" dirty="0" smtClean="0"/>
              <a:t>and Sylvie </a:t>
            </a:r>
            <a:r>
              <a:rPr lang="fr-FR" dirty="0" err="1" smtClean="0"/>
              <a:t>Gobert</a:t>
            </a:r>
            <a:endParaRPr lang="fr-FR" dirty="0"/>
          </a:p>
        </p:txBody>
      </p:sp>
      <p:pic>
        <p:nvPicPr>
          <p:cNvPr id="6" name="Image 5" descr="IMG_506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1900" y="3629565"/>
            <a:ext cx="4114231" cy="30856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407857" y="2647459"/>
            <a:ext cx="8327307" cy="74344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000" b="0" dirty="0" smtClean="0">
                <a:effectLst/>
                <a:latin typeface="Arial"/>
                <a:cs typeface="Arial"/>
              </a:rPr>
              <a:t>How do the environmental pollution and the plant </a:t>
            </a:r>
            <a:r>
              <a:rPr lang="en-GB" sz="2000" b="0" dirty="0" err="1" smtClean="0">
                <a:effectLst/>
                <a:latin typeface="Arial"/>
                <a:cs typeface="Arial"/>
              </a:rPr>
              <a:t>ecophysiology</a:t>
            </a:r>
            <a:r>
              <a:rPr lang="en-GB" sz="2000" b="0" dirty="0" smtClean="0">
                <a:effectLst/>
                <a:latin typeface="Arial"/>
                <a:cs typeface="Arial"/>
              </a:rPr>
              <a:t> influence TE kinetics in </a:t>
            </a:r>
            <a:r>
              <a:rPr lang="en-GB" sz="2000" b="0" i="1" dirty="0" smtClean="0">
                <a:effectLst/>
                <a:latin typeface="Arial"/>
                <a:cs typeface="Arial"/>
              </a:rPr>
              <a:t>Posidonia oceanica</a:t>
            </a:r>
            <a:r>
              <a:rPr lang="en-GB" sz="2000" b="0" dirty="0" smtClean="0">
                <a:effectLst/>
                <a:latin typeface="Arial"/>
                <a:cs typeface="Arial"/>
              </a:rPr>
              <a:t>?</a:t>
            </a:r>
            <a:endParaRPr lang="en-GB" sz="2000" b="0" dirty="0">
              <a:effectLst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381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272" y="152400"/>
            <a:ext cx="8276619" cy="850900"/>
          </a:xfrm>
          <a:solidFill>
            <a:schemeClr val="bg1"/>
          </a:solidFill>
        </p:spPr>
        <p:txBody>
          <a:bodyPr anchor="ctr" anchorCtr="0"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  <a:buFont typeface="Wingdings" charset="2"/>
              <a:buChar char="Ø"/>
            </a:pPr>
            <a:r>
              <a:rPr lang="en-GB" sz="20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TEs </a:t>
            </a:r>
            <a:r>
              <a:rPr lang="en-GB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like As, V, Ag, Be, Al, </a:t>
            </a:r>
            <a:r>
              <a:rPr lang="en-GB" sz="2000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GB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Co, Se, Mo, </a:t>
            </a:r>
            <a:r>
              <a:rPr lang="en-GB" sz="2000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Sn</a:t>
            </a:r>
            <a:r>
              <a:rPr lang="en-GB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Sb</a:t>
            </a:r>
            <a:r>
              <a:rPr lang="en-GB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Bi have been subject to nearly no </a:t>
            </a:r>
            <a:r>
              <a:rPr lang="en-GB" sz="2000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ecotoxicological</a:t>
            </a:r>
            <a:r>
              <a:rPr lang="en-GB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survey with </a:t>
            </a:r>
            <a:r>
              <a:rPr lang="en-GB" sz="2000" b="0" i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P. oceanica</a:t>
            </a:r>
            <a:r>
              <a:rPr lang="en-GB" sz="20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</p:txBody>
      </p:sp>
      <p:sp>
        <p:nvSpPr>
          <p:cNvPr id="7" name="Rectangle 6"/>
          <p:cNvSpPr/>
          <p:nvPr/>
        </p:nvSpPr>
        <p:spPr>
          <a:xfrm>
            <a:off x="3911600" y="2200385"/>
            <a:ext cx="1727200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latin typeface="Arial"/>
                <a:cs typeface="Arial"/>
              </a:rPr>
              <a:t>We studied:</a:t>
            </a:r>
            <a:endParaRPr lang="en-GB" sz="2000" dirty="0">
              <a:latin typeface="Arial"/>
              <a:cs typeface="Arial"/>
            </a:endParaRPr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430972" y="1143000"/>
            <a:ext cx="8276619" cy="8509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  <a:buFont typeface="Wingdings" charset="2"/>
              <a:buChar char="Ø"/>
            </a:pPr>
            <a:r>
              <a:rPr lang="en-GB" sz="20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Very little is known about TE kinetics within </a:t>
            </a:r>
            <a:r>
              <a:rPr lang="en-GB" sz="2000" b="0" i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P. oceanica </a:t>
            </a:r>
            <a:r>
              <a:rPr lang="en-GB" sz="20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meadows.  </a:t>
            </a:r>
          </a:p>
        </p:txBody>
      </p:sp>
      <p:grpSp>
        <p:nvGrpSpPr>
          <p:cNvPr id="22" name="Groupe 21"/>
          <p:cNvGrpSpPr/>
          <p:nvPr/>
        </p:nvGrpSpPr>
        <p:grpSpPr>
          <a:xfrm>
            <a:off x="4861729" y="2781301"/>
            <a:ext cx="3845354" cy="3894734"/>
            <a:chOff x="4849537" y="2781301"/>
            <a:chExt cx="3845354" cy="3894734"/>
          </a:xfrm>
        </p:grpSpPr>
        <p:sp>
          <p:nvSpPr>
            <p:cNvPr id="17" name="Rectangle 16"/>
            <p:cNvSpPr/>
            <p:nvPr/>
          </p:nvSpPr>
          <p:spPr>
            <a:xfrm>
              <a:off x="4849537" y="2781301"/>
              <a:ext cx="3845354" cy="389473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noAutofit/>
            </a:bodyPr>
            <a:lstStyle/>
            <a:p>
              <a:pPr lvl="0" algn="just"/>
              <a:r>
                <a:rPr lang="en-GB" dirty="0" smtClean="0">
                  <a:solidFill>
                    <a:srgbClr val="FFFFFF"/>
                  </a:solidFill>
                  <a:latin typeface="Arial"/>
                  <a:cs typeface="Arial"/>
                </a:rPr>
                <a:t>2. TE kinetics in </a:t>
              </a:r>
              <a:r>
                <a:rPr lang="en-GB" i="1" dirty="0" smtClean="0">
                  <a:solidFill>
                    <a:srgbClr val="FFFFFF"/>
                  </a:solidFill>
                  <a:latin typeface="Arial"/>
                  <a:cs typeface="Arial"/>
                </a:rPr>
                <a:t>P. oceanica </a:t>
              </a:r>
              <a:r>
                <a:rPr lang="en-GB" dirty="0" smtClean="0">
                  <a:solidFill>
                    <a:srgbClr val="FFFFFF"/>
                  </a:solidFill>
                  <a:latin typeface="Arial"/>
                  <a:cs typeface="Arial"/>
                </a:rPr>
                <a:t>through </a:t>
              </a:r>
              <a:r>
                <a:rPr lang="en-GB" i="1" dirty="0">
                  <a:solidFill>
                    <a:srgbClr val="FFFFFF"/>
                  </a:solidFill>
                  <a:latin typeface="Arial"/>
                  <a:cs typeface="Arial"/>
                </a:rPr>
                <a:t>in situ </a:t>
              </a:r>
              <a:endParaRPr lang="en-GB" i="1" dirty="0" smtClean="0">
                <a:solidFill>
                  <a:srgbClr val="FFFFFF"/>
                </a:solidFill>
                <a:latin typeface="Arial"/>
                <a:cs typeface="Arial"/>
              </a:endParaRPr>
            </a:p>
            <a:p>
              <a:pPr lvl="0" algn="just"/>
              <a:r>
                <a:rPr lang="en-GB" dirty="0" smtClean="0">
                  <a:solidFill>
                    <a:srgbClr val="FFFFFF"/>
                  </a:solidFill>
                  <a:latin typeface="Arial"/>
                  <a:cs typeface="Arial"/>
                </a:rPr>
                <a:t>contaminations.</a:t>
              </a:r>
            </a:p>
            <a:p>
              <a:pPr lvl="0"/>
              <a:endParaRPr lang="en-GB" dirty="0" smtClean="0">
                <a:solidFill>
                  <a:srgbClr val="FFFFFF"/>
                </a:solidFill>
                <a:latin typeface="Arial"/>
                <a:cs typeface="Arial"/>
              </a:endParaRPr>
            </a:p>
            <a:p>
              <a:pPr lvl="0"/>
              <a:endParaRPr lang="en-GB" dirty="0">
                <a:solidFill>
                  <a:srgbClr val="FFFFFF"/>
                </a:solidFill>
                <a:latin typeface="Arial"/>
                <a:cs typeface="Arial"/>
              </a:endParaRPr>
            </a:p>
            <a:p>
              <a:pPr lvl="0"/>
              <a:endParaRPr lang="en-GB" dirty="0" smtClean="0">
                <a:solidFill>
                  <a:srgbClr val="FFFFFF"/>
                </a:solidFill>
                <a:latin typeface="Arial"/>
                <a:cs typeface="Arial"/>
              </a:endParaRPr>
            </a:p>
            <a:p>
              <a:pPr lvl="0"/>
              <a:endParaRPr lang="en-GB" dirty="0" smtClean="0">
                <a:solidFill>
                  <a:srgbClr val="FFFFFF"/>
                </a:solidFill>
                <a:latin typeface="Arial"/>
                <a:cs typeface="Arial"/>
              </a:endParaRPr>
            </a:p>
            <a:p>
              <a:pPr lvl="0"/>
              <a:endParaRPr lang="en-GB" dirty="0">
                <a:solidFill>
                  <a:srgbClr val="FFFFFF"/>
                </a:solidFill>
                <a:latin typeface="Arial"/>
                <a:cs typeface="Arial"/>
              </a:endParaRPr>
            </a:p>
            <a:p>
              <a:pPr lvl="0"/>
              <a:endParaRPr lang="en-GB" dirty="0" smtClean="0">
                <a:solidFill>
                  <a:srgbClr val="FFFFFF"/>
                </a:solidFill>
                <a:latin typeface="Arial"/>
                <a:cs typeface="Arial"/>
              </a:endParaRPr>
            </a:p>
            <a:p>
              <a:pPr lvl="0"/>
              <a:endParaRPr lang="en-GB" dirty="0">
                <a:solidFill>
                  <a:srgbClr val="FFFFFF"/>
                </a:solidFill>
                <a:latin typeface="Arial"/>
                <a:cs typeface="Arial"/>
              </a:endParaRPr>
            </a:p>
            <a:p>
              <a:pPr lvl="0"/>
              <a:endParaRPr lang="en-GB" dirty="0" smtClean="0">
                <a:solidFill>
                  <a:srgbClr val="FFFFFF"/>
                </a:solidFill>
                <a:latin typeface="Arial"/>
                <a:cs typeface="Arial"/>
              </a:endParaRPr>
            </a:p>
            <a:p>
              <a:pPr lvl="0"/>
              <a:endParaRPr lang="en-GB" dirty="0">
                <a:solidFill>
                  <a:srgbClr val="FFFFFF"/>
                </a:solidFill>
                <a:latin typeface="Arial"/>
                <a:cs typeface="Arial"/>
              </a:endParaRPr>
            </a:p>
            <a:p>
              <a:pPr lvl="0"/>
              <a:endParaRPr lang="en-GB" dirty="0" smtClean="0">
                <a:solidFill>
                  <a:srgbClr val="FFFFFF"/>
                </a:solidFill>
                <a:latin typeface="Arial"/>
                <a:cs typeface="Arial"/>
              </a:endParaRPr>
            </a:p>
            <a:p>
              <a:pPr lvl="0"/>
              <a:endParaRPr lang="en-GB" dirty="0">
                <a:solidFill>
                  <a:srgbClr val="FFFFFF"/>
                </a:solidFill>
                <a:latin typeface="Arial"/>
                <a:cs typeface="Arial"/>
              </a:endParaRPr>
            </a:p>
            <a:p>
              <a:pPr lvl="0"/>
              <a:endParaRPr lang="en-GB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04" t="-349" r="17188" b="-152"/>
            <a:stretch/>
          </p:blipFill>
          <p:spPr>
            <a:xfrm>
              <a:off x="4874321" y="3789363"/>
              <a:ext cx="2213866" cy="2876749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0"/>
            <a:stretch/>
          </p:blipFill>
          <p:spPr>
            <a:xfrm>
              <a:off x="7083836" y="3262313"/>
              <a:ext cx="1599281" cy="3395979"/>
            </a:xfrm>
            <a:prstGeom prst="rect">
              <a:avLst/>
            </a:prstGeom>
          </p:spPr>
        </p:pic>
      </p:grpSp>
      <p:grpSp>
        <p:nvGrpSpPr>
          <p:cNvPr id="4" name="Groupe 3"/>
          <p:cNvGrpSpPr/>
          <p:nvPr/>
        </p:nvGrpSpPr>
        <p:grpSpPr>
          <a:xfrm>
            <a:off x="418272" y="2781300"/>
            <a:ext cx="4373860" cy="3900387"/>
            <a:chOff x="418272" y="2781300"/>
            <a:chExt cx="4373860" cy="3900387"/>
          </a:xfrm>
        </p:grpSpPr>
        <p:sp>
          <p:nvSpPr>
            <p:cNvPr id="13" name="Rectangle 12"/>
            <p:cNvSpPr/>
            <p:nvPr/>
          </p:nvSpPr>
          <p:spPr>
            <a:xfrm>
              <a:off x="418272" y="2781300"/>
              <a:ext cx="4373860" cy="390038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72000" rIns="72000" rtlCol="0" anchor="t" anchorCtr="0">
              <a:noAutofit/>
            </a:bodyPr>
            <a:lstStyle/>
            <a:p>
              <a:pPr algn="just"/>
              <a:r>
                <a:rPr lang="en-GB" dirty="0" smtClean="0">
                  <a:solidFill>
                    <a:srgbClr val="FFFFFF"/>
                  </a:solidFill>
                  <a:latin typeface="Arial"/>
                  <a:cs typeface="Arial"/>
                </a:rPr>
                <a:t>1. </a:t>
              </a:r>
              <a:r>
                <a:rPr lang="en-GB" dirty="0">
                  <a:solidFill>
                    <a:srgbClr val="FFFFFF"/>
                  </a:solidFill>
                  <a:latin typeface="Arial"/>
                  <a:cs typeface="Arial"/>
                </a:rPr>
                <a:t>t</a:t>
              </a:r>
              <a:r>
                <a:rPr lang="en-GB" dirty="0" smtClean="0">
                  <a:solidFill>
                    <a:srgbClr val="FFFFFF"/>
                  </a:solidFill>
                  <a:latin typeface="Arial"/>
                  <a:cs typeface="Arial"/>
                </a:rPr>
                <a:t>he </a:t>
              </a:r>
              <a:r>
                <a:rPr lang="en-GB" dirty="0">
                  <a:solidFill>
                    <a:srgbClr val="FFFFFF"/>
                  </a:solidFill>
                  <a:latin typeface="Arial"/>
                  <a:cs typeface="Arial"/>
                </a:rPr>
                <a:t>spatial variability of TE levels at the scale of the French Mediterranean </a:t>
              </a:r>
              <a:r>
                <a:rPr lang="en-GB" dirty="0" smtClean="0">
                  <a:solidFill>
                    <a:srgbClr val="FFFFFF"/>
                  </a:solidFill>
                  <a:latin typeface="Arial"/>
                  <a:cs typeface="Arial"/>
                </a:rPr>
                <a:t>littoral.</a:t>
              </a:r>
              <a:endParaRPr lang="en-GB" dirty="0">
                <a:solidFill>
                  <a:srgbClr val="FFFFFF"/>
                </a:solidFill>
                <a:latin typeface="Arial"/>
                <a:cs typeface="Arial"/>
              </a:endParaRPr>
            </a:p>
            <a:p>
              <a:pPr algn="ctr"/>
              <a:endParaRPr lang="fr-FR" dirty="0">
                <a:latin typeface="Arial"/>
                <a:cs typeface="Arial"/>
              </a:endParaRPr>
            </a:p>
          </p:txBody>
        </p:sp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819" y="3449322"/>
              <a:ext cx="4207189" cy="31624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099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5122" y="259075"/>
            <a:ext cx="3950528" cy="6274604"/>
          </a:xfrm>
          <a:prstGeom prst="rect">
            <a:avLst/>
          </a:prstGeom>
          <a:noFill/>
          <a:ln w="571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endParaRPr lang="fr-FR"/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79" y="4956235"/>
            <a:ext cx="3398145" cy="1493959"/>
          </a:xfrm>
          <a:prstGeom prst="rect">
            <a:avLst/>
          </a:prstGeom>
        </p:spPr>
      </p:pic>
      <p:sp>
        <p:nvSpPr>
          <p:cNvPr id="4" name="Espace réservé du contenu 2"/>
          <p:cNvSpPr txBox="1">
            <a:spLocks/>
          </p:cNvSpPr>
          <p:nvPr/>
        </p:nvSpPr>
        <p:spPr>
          <a:xfrm>
            <a:off x="325122" y="243390"/>
            <a:ext cx="3950528" cy="727585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accent1"/>
            </a:solidFill>
          </a:ln>
        </p:spPr>
        <p:txBody>
          <a:bodyPr vert="horz" lIns="91440" tIns="45720" rIns="90000" bIns="45720" rtlCol="0" anchor="ctr" anchorCtr="0">
            <a:no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FFFF00"/>
              </a:buClr>
              <a:buNone/>
            </a:pPr>
            <a:r>
              <a:rPr lang="en-GB" sz="2000" b="0" dirty="0" smtClean="0">
                <a:solidFill>
                  <a:srgbClr val="FFFF00"/>
                </a:solidFill>
                <a:effectLst/>
                <a:latin typeface="Arial"/>
                <a:cs typeface="Arial"/>
              </a:rPr>
              <a:t>1. </a:t>
            </a:r>
            <a:r>
              <a:rPr lang="en-GB" sz="2000" b="0" dirty="0" smtClean="0">
                <a:effectLst/>
                <a:latin typeface="Arial"/>
                <a:cs typeface="Arial"/>
              </a:rPr>
              <a:t>TEs of emerging concern ARE of concern.</a:t>
            </a:r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325122" y="3941983"/>
            <a:ext cx="3950528" cy="942181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accent1"/>
            </a:solidFill>
          </a:ln>
        </p:spPr>
        <p:txBody>
          <a:bodyPr vert="horz" lIns="91440" tIns="45720" rIns="180000" bIns="45720" rtlCol="0" anchor="ctr" anchorCtr="0">
            <a:no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accent1"/>
              </a:buClr>
              <a:buFont typeface="Wingdings" charset="2"/>
              <a:buChar char="Ø"/>
            </a:pPr>
            <a:r>
              <a:rPr lang="fr-FR" sz="1400" dirty="0" err="1" smtClean="0">
                <a:latin typeface="Arial"/>
                <a:cs typeface="Arial"/>
              </a:rPr>
              <a:t>Related</a:t>
            </a:r>
            <a:r>
              <a:rPr lang="fr-FR" sz="1400" dirty="0" smtClean="0">
                <a:latin typeface="Arial"/>
                <a:cs typeface="Arial"/>
              </a:rPr>
              <a:t> </a:t>
            </a:r>
            <a:r>
              <a:rPr lang="fr-FR" sz="1400" dirty="0">
                <a:latin typeface="Arial"/>
                <a:cs typeface="Arial"/>
              </a:rPr>
              <a:t>to </a:t>
            </a:r>
            <a:r>
              <a:rPr lang="fr-FR" sz="1400" dirty="0" err="1">
                <a:latin typeface="Arial"/>
                <a:cs typeface="Arial"/>
              </a:rPr>
              <a:t>anthropic</a:t>
            </a:r>
            <a:r>
              <a:rPr lang="fr-FR" sz="1400" dirty="0">
                <a:latin typeface="Arial"/>
                <a:cs typeface="Arial"/>
              </a:rPr>
              <a:t> </a:t>
            </a:r>
            <a:r>
              <a:rPr lang="fr-FR" sz="1400" dirty="0" err="1" smtClean="0">
                <a:latin typeface="Arial"/>
                <a:cs typeface="Arial"/>
              </a:rPr>
              <a:t>activities</a:t>
            </a:r>
            <a:r>
              <a:rPr lang="fr-FR" sz="1400" dirty="0" smtClean="0">
                <a:latin typeface="Arial"/>
                <a:cs typeface="Arial"/>
              </a:rPr>
              <a:t>: </a:t>
            </a:r>
            <a:r>
              <a:rPr lang="fr-FR" sz="1400" dirty="0" err="1" smtClean="0">
                <a:latin typeface="Arial"/>
                <a:cs typeface="Arial"/>
              </a:rPr>
              <a:t>mining</a:t>
            </a:r>
            <a:r>
              <a:rPr lang="fr-FR" sz="1400" dirty="0" smtClean="0">
                <a:latin typeface="Arial"/>
                <a:cs typeface="Arial"/>
              </a:rPr>
              <a:t> (Sb), </a:t>
            </a:r>
            <a:r>
              <a:rPr lang="fr-FR" sz="1400" dirty="0">
                <a:latin typeface="Arial"/>
                <a:cs typeface="Arial"/>
              </a:rPr>
              <a:t>agriculture (Mo), </a:t>
            </a:r>
            <a:r>
              <a:rPr lang="fr-FR" sz="1400" dirty="0" err="1">
                <a:latin typeface="Arial"/>
                <a:cs typeface="Arial"/>
              </a:rPr>
              <a:t>storage</a:t>
            </a:r>
            <a:r>
              <a:rPr lang="fr-FR" sz="1400" dirty="0">
                <a:latin typeface="Arial"/>
                <a:cs typeface="Arial"/>
              </a:rPr>
              <a:t> and </a:t>
            </a:r>
            <a:r>
              <a:rPr lang="fr-FR" sz="1400" dirty="0" err="1">
                <a:latin typeface="Arial"/>
                <a:cs typeface="Arial"/>
              </a:rPr>
              <a:t>refinement</a:t>
            </a:r>
            <a:r>
              <a:rPr lang="fr-FR" sz="1400" dirty="0">
                <a:latin typeface="Arial"/>
                <a:cs typeface="Arial"/>
              </a:rPr>
              <a:t> of </a:t>
            </a:r>
            <a:r>
              <a:rPr lang="fr-FR" sz="1400" dirty="0" err="1">
                <a:latin typeface="Arial"/>
                <a:cs typeface="Arial"/>
              </a:rPr>
              <a:t>oil</a:t>
            </a:r>
            <a:r>
              <a:rPr lang="fr-FR" sz="1400" dirty="0">
                <a:latin typeface="Arial"/>
                <a:cs typeface="Arial"/>
              </a:rPr>
              <a:t> </a:t>
            </a:r>
            <a:r>
              <a:rPr lang="fr-FR" sz="1400" dirty="0" err="1" smtClean="0">
                <a:latin typeface="Arial"/>
                <a:cs typeface="Arial"/>
              </a:rPr>
              <a:t>products</a:t>
            </a:r>
            <a:r>
              <a:rPr lang="fr-FR" sz="1400" dirty="0" smtClean="0">
                <a:latin typeface="Arial"/>
                <a:cs typeface="Arial"/>
              </a:rPr>
              <a:t> (V), </a:t>
            </a:r>
            <a:r>
              <a:rPr lang="fr-FR" sz="1400" dirty="0" err="1">
                <a:latin typeface="Arial"/>
                <a:cs typeface="Arial"/>
              </a:rPr>
              <a:t>presence</a:t>
            </a:r>
            <a:r>
              <a:rPr lang="fr-FR" sz="1400" dirty="0">
                <a:latin typeface="Arial"/>
                <a:cs typeface="Arial"/>
              </a:rPr>
              <a:t> of </a:t>
            </a:r>
            <a:r>
              <a:rPr lang="fr-FR" sz="1400" dirty="0" smtClean="0">
                <a:latin typeface="Arial"/>
                <a:cs typeface="Arial"/>
              </a:rPr>
              <a:t>major </a:t>
            </a:r>
            <a:r>
              <a:rPr lang="fr-FR" sz="1400" dirty="0" err="1">
                <a:latin typeface="Arial"/>
                <a:cs typeface="Arial"/>
              </a:rPr>
              <a:t>urban</a:t>
            </a:r>
            <a:r>
              <a:rPr lang="fr-FR" sz="1400" dirty="0">
                <a:latin typeface="Arial"/>
                <a:cs typeface="Arial"/>
              </a:rPr>
              <a:t> </a:t>
            </a:r>
            <a:r>
              <a:rPr lang="fr-FR" sz="1400" dirty="0" smtClean="0">
                <a:latin typeface="Arial"/>
                <a:cs typeface="Arial"/>
              </a:rPr>
              <a:t>centres (Bi).</a:t>
            </a:r>
            <a:endParaRPr lang="fr-FR" sz="1400" dirty="0">
              <a:latin typeface="Arial"/>
              <a:cs typeface="Arial"/>
            </a:endParaRPr>
          </a:p>
        </p:txBody>
      </p:sp>
      <p:pic>
        <p:nvPicPr>
          <p:cNvPr id="1026" name="Picture 2" descr="conta-déconta_Cu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" t="2029" r="1575" b="6435"/>
          <a:stretch>
            <a:fillRect/>
          </a:stretch>
        </p:blipFill>
        <p:spPr bwMode="auto">
          <a:xfrm>
            <a:off x="117824000" y="105784649"/>
            <a:ext cx="7063038" cy="63674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1028700"/>
            <a:ext cx="3816631" cy="2868834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4544291" y="243390"/>
            <a:ext cx="4770889" cy="6290289"/>
            <a:chOff x="4544291" y="252915"/>
            <a:chExt cx="4770889" cy="6290289"/>
          </a:xfrm>
        </p:grpSpPr>
        <p:sp>
          <p:nvSpPr>
            <p:cNvPr id="20" name="Espace réservé du contenu 2"/>
            <p:cNvSpPr txBox="1">
              <a:spLocks/>
            </p:cNvSpPr>
            <p:nvPr/>
          </p:nvSpPr>
          <p:spPr>
            <a:xfrm>
              <a:off x="4556330" y="259075"/>
              <a:ext cx="2157340" cy="23153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lIns="91440" tIns="45720" rIns="90000" bIns="45720" rtlCol="0" anchor="ctr" anchorCtr="0">
              <a:noAutofit/>
            </a:bodyPr>
            <a:lstStyle>
              <a:lvl1pPr marL="403225" indent="-403225" algn="l" defTabSz="914400" rtl="0" eaLnBrk="1" latinLnBrk="0" hangingPunct="1">
                <a:spcBef>
                  <a:spcPts val="2000"/>
                </a:spcBef>
                <a:buFontTx/>
                <a:buBlip>
                  <a:blip r:embed="rId3"/>
                </a:buBlip>
                <a:defRPr sz="2400" b="1" kern="1200">
                  <a:solidFill>
                    <a:schemeClr val="tx1"/>
                  </a:solidFill>
                  <a:effectLst>
                    <a:outerShdw blurRad="101600" dist="63500" dir="2700000" algn="tl" rotWithShape="0">
                      <a:prstClr val="black">
                        <a:alpha val="75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806450" indent="-403225" algn="l" defTabSz="914400" rtl="0" eaLnBrk="1" latinLnBrk="0" hangingPunct="1">
                <a:spcBef>
                  <a:spcPts val="600"/>
                </a:spcBef>
                <a:buFontTx/>
                <a:buBlip>
                  <a:blip r:embed="rId3"/>
                </a:buBlip>
                <a:defRPr sz="2200" b="1" kern="1200">
                  <a:solidFill>
                    <a:schemeClr val="tx1"/>
                  </a:solidFill>
                  <a:effectLst>
                    <a:outerShdw blurRad="101600" dist="63500" dir="2700000" algn="tl" rotWithShape="0">
                      <a:prstClr val="black">
                        <a:alpha val="75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143000" indent="-336550" algn="l" defTabSz="914400" rtl="0" eaLnBrk="1" latinLnBrk="0" hangingPunct="1">
                <a:spcBef>
                  <a:spcPts val="600"/>
                </a:spcBef>
                <a:buFontTx/>
                <a:buBlip>
                  <a:blip r:embed="rId3"/>
                </a:buBlip>
                <a:defRPr sz="2000" b="1" kern="1200">
                  <a:solidFill>
                    <a:schemeClr val="tx1"/>
                  </a:solidFill>
                  <a:effectLst>
                    <a:outerShdw blurRad="101600" dist="63500" dir="2700000" algn="tl" rotWithShape="0">
                      <a:prstClr val="black">
                        <a:alpha val="75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492250" indent="-349250" algn="l" defTabSz="914400" rtl="0" eaLnBrk="1" latinLnBrk="0" hangingPunct="1">
                <a:spcBef>
                  <a:spcPts val="600"/>
                </a:spcBef>
                <a:buFontTx/>
                <a:buBlip>
                  <a:blip r:embed="rId3"/>
                </a:buBlip>
                <a:defRPr sz="1800" b="1" kern="1200">
                  <a:solidFill>
                    <a:schemeClr val="tx1"/>
                  </a:solidFill>
                  <a:effectLst>
                    <a:outerShdw blurRad="101600" dist="63500" dir="2700000" algn="tl" rotWithShape="0">
                      <a:prstClr val="black">
                        <a:alpha val="75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828800" indent="-336550" algn="l" defTabSz="914400" rtl="0" eaLnBrk="1" latinLnBrk="0" hangingPunct="1">
                <a:spcBef>
                  <a:spcPts val="600"/>
                </a:spcBef>
                <a:buFontTx/>
                <a:buBlip>
                  <a:blip r:embed="rId3"/>
                </a:buBlip>
                <a:defRPr sz="1800" b="1" kern="1200">
                  <a:solidFill>
                    <a:schemeClr val="tx1"/>
                  </a:solidFill>
                  <a:effectLst>
                    <a:outerShdw blurRad="101600" dist="63500" dir="2700000" algn="tl" rotWithShape="0">
                      <a:prstClr val="black">
                        <a:alpha val="75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173288" indent="-344488" algn="l" defTabSz="914400" rtl="0" eaLnBrk="1" latinLnBrk="0" hangingPunct="1">
                <a:spcBef>
                  <a:spcPct val="20000"/>
                </a:spcBef>
                <a:buFontTx/>
                <a:buBlip>
                  <a:blip r:embed="rId3"/>
                </a:buBlip>
                <a:defRPr lang="en-US" sz="1800" b="1" kern="1200" dirty="0" smtClean="0">
                  <a:solidFill>
                    <a:schemeClr val="tx1"/>
                  </a:solidFill>
                  <a:effectLst>
                    <a:outerShdw blurRad="101600" dist="63500" dir="2700000" algn="tl" rotWithShape="0">
                      <a:prstClr val="black">
                        <a:alpha val="75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516188" indent="-344488" algn="l" defTabSz="914400" rtl="0" eaLnBrk="1" latinLnBrk="0" hangingPunct="1">
                <a:spcBef>
                  <a:spcPct val="20000"/>
                </a:spcBef>
                <a:buFontTx/>
                <a:buBlip>
                  <a:blip r:embed="rId3"/>
                </a:buBlip>
                <a:defRPr lang="en-US" sz="1800" b="1" kern="1200" dirty="0" smtClean="0">
                  <a:solidFill>
                    <a:schemeClr val="tx1"/>
                  </a:solidFill>
                  <a:effectLst>
                    <a:outerShdw blurRad="101600" dist="63500" dir="2700000" algn="tl" rotWithShape="0">
                      <a:prstClr val="black">
                        <a:alpha val="75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2860675" indent="-344488" algn="l" defTabSz="914400" rtl="0" eaLnBrk="1" latinLnBrk="0" hangingPunct="1">
                <a:spcBef>
                  <a:spcPct val="20000"/>
                </a:spcBef>
                <a:buFontTx/>
                <a:buBlip>
                  <a:blip r:embed="rId3"/>
                </a:buBlip>
                <a:defRPr lang="en-US" sz="1800" b="1" kern="1200" dirty="0" smtClean="0">
                  <a:solidFill>
                    <a:schemeClr val="tx1"/>
                  </a:solidFill>
                  <a:effectLst>
                    <a:outerShdw blurRad="101600" dist="63500" dir="2700000" algn="tl" rotWithShape="0">
                      <a:prstClr val="black">
                        <a:alpha val="75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205163" indent="-344488" algn="l" defTabSz="914400" rtl="0" eaLnBrk="1" latinLnBrk="0" hangingPunct="1">
                <a:spcBef>
                  <a:spcPct val="20000"/>
                </a:spcBef>
                <a:buFontTx/>
                <a:buBlip>
                  <a:blip r:embed="rId3"/>
                </a:buBlip>
                <a:defRPr lang="en-US" sz="1800" b="1" kern="1200" dirty="0">
                  <a:solidFill>
                    <a:schemeClr val="tx1"/>
                  </a:solidFill>
                  <a:effectLst>
                    <a:outerShdw blurRad="101600" dist="63500" dir="2700000" algn="tl" rotWithShape="0">
                      <a:prstClr val="black">
                        <a:alpha val="75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Clr>
                  <a:schemeClr val="accent3">
                    <a:lumMod val="60000"/>
                    <a:lumOff val="40000"/>
                  </a:schemeClr>
                </a:buClr>
                <a:buNone/>
              </a:pPr>
              <a:r>
                <a:rPr lang="fr-FR" sz="2000" b="0" i="1" dirty="0" smtClean="0">
                  <a:solidFill>
                    <a:srgbClr val="00B0F0"/>
                  </a:solidFill>
                  <a:latin typeface="Arial"/>
                  <a:cs typeface="Arial"/>
                </a:rPr>
                <a:t>2. </a:t>
              </a:r>
              <a:r>
                <a:rPr lang="fr-FR" sz="2000" b="0" i="1" dirty="0" smtClean="0">
                  <a:latin typeface="Arial"/>
                  <a:cs typeface="Arial"/>
                </a:rPr>
                <a:t>P. oceanica </a:t>
              </a:r>
              <a:r>
                <a:rPr lang="fr-FR" sz="2000" b="0" dirty="0" err="1" smtClean="0">
                  <a:latin typeface="Arial"/>
                  <a:cs typeface="Arial"/>
                </a:rPr>
                <a:t>is</a:t>
              </a:r>
              <a:r>
                <a:rPr lang="fr-FR" sz="2000" b="0" dirty="0" smtClean="0">
                  <a:latin typeface="Arial"/>
                  <a:cs typeface="Arial"/>
                </a:rPr>
                <a:t> a </a:t>
              </a:r>
              <a:r>
                <a:rPr lang="fr-FR" sz="2000" b="0" dirty="0">
                  <a:latin typeface="Arial"/>
                  <a:cs typeface="Arial"/>
                </a:rPr>
                <a:t>sensitive </a:t>
              </a:r>
              <a:r>
                <a:rPr lang="fr-FR" sz="2000" b="0" dirty="0" err="1">
                  <a:latin typeface="Arial"/>
                  <a:cs typeface="Arial"/>
                </a:rPr>
                <a:t>bioindicator</a:t>
              </a:r>
              <a:r>
                <a:rPr lang="fr-FR" sz="2000" b="0" dirty="0">
                  <a:latin typeface="Arial"/>
                  <a:cs typeface="Arial"/>
                </a:rPr>
                <a:t> for the </a:t>
              </a:r>
              <a:r>
                <a:rPr lang="fr-FR" sz="2000" b="0" dirty="0" smtClean="0">
                  <a:latin typeface="Arial"/>
                  <a:cs typeface="Arial"/>
                </a:rPr>
                <a:t>monitoring </a:t>
              </a:r>
              <a:r>
                <a:rPr lang="fr-FR" sz="2000" b="0" dirty="0">
                  <a:latin typeface="Arial"/>
                  <a:cs typeface="Arial"/>
                </a:rPr>
                <a:t>of </a:t>
              </a:r>
              <a:r>
                <a:rPr lang="fr-FR" sz="2000" b="0" dirty="0" err="1" smtClean="0">
                  <a:latin typeface="Arial"/>
                  <a:cs typeface="Arial"/>
                </a:rPr>
                <a:t>past</a:t>
              </a:r>
              <a:r>
                <a:rPr lang="fr-FR" sz="2000" b="0" dirty="0" smtClean="0">
                  <a:latin typeface="Arial"/>
                  <a:cs typeface="Arial"/>
                </a:rPr>
                <a:t> </a:t>
              </a:r>
              <a:r>
                <a:rPr lang="fr-FR" sz="2000" b="0" dirty="0">
                  <a:latin typeface="Arial"/>
                  <a:cs typeface="Arial"/>
                </a:rPr>
                <a:t>and </a:t>
              </a:r>
              <a:r>
                <a:rPr lang="fr-FR" sz="2000" b="0" dirty="0" err="1">
                  <a:latin typeface="Arial"/>
                  <a:cs typeface="Arial"/>
                </a:rPr>
                <a:t>present</a:t>
              </a:r>
              <a:r>
                <a:rPr lang="fr-FR" sz="2000" b="0" dirty="0">
                  <a:latin typeface="Arial"/>
                  <a:cs typeface="Arial"/>
                </a:rPr>
                <a:t> </a:t>
              </a:r>
              <a:r>
                <a:rPr lang="fr-FR" sz="2000" b="0" dirty="0" err="1">
                  <a:latin typeface="Arial"/>
                  <a:cs typeface="Arial"/>
                </a:rPr>
                <a:t>coastal</a:t>
              </a:r>
              <a:r>
                <a:rPr lang="fr-FR" sz="2000" b="0" dirty="0">
                  <a:latin typeface="Arial"/>
                  <a:cs typeface="Arial"/>
                </a:rPr>
                <a:t> </a:t>
              </a:r>
              <a:r>
                <a:rPr lang="fr-FR" sz="2000" b="0" dirty="0" smtClean="0">
                  <a:latin typeface="Arial"/>
                  <a:cs typeface="Arial"/>
                </a:rPr>
                <a:t>pollutions </a:t>
              </a:r>
              <a:r>
                <a:rPr lang="fr-FR" sz="2000" b="0" dirty="0">
                  <a:latin typeface="Arial"/>
                  <a:cs typeface="Arial"/>
                </a:rPr>
                <a:t>by </a:t>
              </a:r>
              <a:r>
                <a:rPr lang="nl-BE" sz="2000" b="0" dirty="0" err="1" smtClean="0">
                  <a:latin typeface="Arial"/>
                  <a:cs typeface="Arial"/>
                </a:rPr>
                <a:t>TEs</a:t>
              </a:r>
              <a:r>
                <a:rPr lang="nl-BE" sz="2000" b="0" dirty="0" smtClean="0">
                  <a:latin typeface="Arial"/>
                  <a:cs typeface="Arial"/>
                </a:rPr>
                <a:t>.</a:t>
              </a:r>
              <a:endParaRPr lang="en-GB" sz="2000" b="0" dirty="0">
                <a:effectLst/>
                <a:latin typeface="Arial"/>
                <a:cs typeface="Arial"/>
              </a:endParaRPr>
            </a:p>
          </p:txBody>
        </p:sp>
        <p:grpSp>
          <p:nvGrpSpPr>
            <p:cNvPr id="6" name="Groupe 5"/>
            <p:cNvGrpSpPr>
              <a:grpSpLocks noChangeAspect="1"/>
            </p:cNvGrpSpPr>
            <p:nvPr/>
          </p:nvGrpSpPr>
          <p:grpSpPr>
            <a:xfrm>
              <a:off x="6736842" y="283035"/>
              <a:ext cx="1629410" cy="2310620"/>
              <a:chOff x="1167461" y="-2222"/>
              <a:chExt cx="5105837" cy="7240441"/>
            </a:xfrm>
          </p:grpSpPr>
          <p:pic>
            <p:nvPicPr>
              <p:cNvPr id="33" name="Picture 2" descr="http://flora.nhm-wien.ac.at/Bilder-P-Z/Posidonia-oceanica-1.jpg"/>
              <p:cNvPicPr>
                <a:picLocks noChangeAspect="1" noChangeArrowheads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913" r="17497"/>
              <a:stretch/>
            </p:blipFill>
            <p:spPr bwMode="auto">
              <a:xfrm>
                <a:off x="1167461" y="-2222"/>
                <a:ext cx="4630559" cy="72404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34" name="Connecteur droit avec flèche 33"/>
              <p:cNvCxnSpPr/>
              <p:nvPr/>
            </p:nvCxnSpPr>
            <p:spPr>
              <a:xfrm flipH="1">
                <a:off x="3725880" y="1412776"/>
                <a:ext cx="1720543" cy="5191224"/>
              </a:xfrm>
              <a:prstGeom prst="straightConnector1">
                <a:avLst/>
              </a:prstGeom>
              <a:ln w="38100">
                <a:solidFill>
                  <a:srgbClr val="FF66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avec flèche 37"/>
              <p:cNvCxnSpPr/>
              <p:nvPr/>
            </p:nvCxnSpPr>
            <p:spPr>
              <a:xfrm flipH="1">
                <a:off x="3187160" y="972458"/>
                <a:ext cx="963925" cy="5739882"/>
              </a:xfrm>
              <a:prstGeom prst="straightConnector1">
                <a:avLst/>
              </a:prstGeom>
              <a:ln w="38100">
                <a:solidFill>
                  <a:srgbClr val="FF66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avec flèche 38"/>
              <p:cNvCxnSpPr/>
              <p:nvPr/>
            </p:nvCxnSpPr>
            <p:spPr>
              <a:xfrm>
                <a:off x="2525486" y="478971"/>
                <a:ext cx="215112" cy="6125029"/>
              </a:xfrm>
              <a:prstGeom prst="straightConnector1">
                <a:avLst/>
              </a:prstGeom>
              <a:ln w="38100">
                <a:solidFill>
                  <a:srgbClr val="FF66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Forme libre 39"/>
              <p:cNvSpPr/>
              <p:nvPr/>
            </p:nvSpPr>
            <p:spPr>
              <a:xfrm>
                <a:off x="2555777" y="254300"/>
                <a:ext cx="3717521" cy="1005562"/>
              </a:xfrm>
              <a:custGeom>
                <a:avLst/>
                <a:gdLst>
                  <a:gd name="connsiteX0" fmla="*/ 1219200 w 1219200"/>
                  <a:gd name="connsiteY0" fmla="*/ 795598 h 795598"/>
                  <a:gd name="connsiteX1" fmla="*/ 647700 w 1219200"/>
                  <a:gd name="connsiteY1" fmla="*/ 58998 h 795598"/>
                  <a:gd name="connsiteX2" fmla="*/ 0 w 1219200"/>
                  <a:gd name="connsiteY2" fmla="*/ 46298 h 795598"/>
                  <a:gd name="connsiteX3" fmla="*/ 0 w 1219200"/>
                  <a:gd name="connsiteY3" fmla="*/ 46298 h 795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200" h="795598">
                    <a:moveTo>
                      <a:pt x="1219200" y="795598"/>
                    </a:moveTo>
                    <a:cubicBezTo>
                      <a:pt x="1035050" y="489739"/>
                      <a:pt x="850900" y="183881"/>
                      <a:pt x="647700" y="58998"/>
                    </a:cubicBezTo>
                    <a:cubicBezTo>
                      <a:pt x="444500" y="-65885"/>
                      <a:pt x="0" y="46298"/>
                      <a:pt x="0" y="46298"/>
                    </a:cubicBezTo>
                    <a:lnTo>
                      <a:pt x="0" y="46298"/>
                    </a:lnTo>
                  </a:path>
                </a:pathLst>
              </a:custGeom>
              <a:noFill/>
              <a:ln w="38100">
                <a:solidFill>
                  <a:srgbClr val="FF660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4544291" y="252915"/>
              <a:ext cx="4287858" cy="6290289"/>
            </a:xfrm>
            <a:prstGeom prst="rect">
              <a:avLst/>
            </a:prstGeom>
            <a:noFill/>
            <a:ln w="57150" cmpd="sng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Ins="180000"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58393">
              <a:off x="8057986" y="617309"/>
              <a:ext cx="1257194" cy="1261371"/>
            </a:xfrm>
            <a:prstGeom prst="rect">
              <a:avLst/>
            </a:prstGeom>
          </p:spPr>
        </p:pic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864" y="2628905"/>
            <a:ext cx="4088141" cy="3826008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9" name="Rectangle 18"/>
          <p:cNvSpPr/>
          <p:nvPr/>
        </p:nvSpPr>
        <p:spPr>
          <a:xfrm>
            <a:off x="3695981" y="2897980"/>
            <a:ext cx="476250" cy="223361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5164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e">
  <a:themeElements>
    <a:clrScheme name="Orbit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Orbite.thmx</Template>
  <TotalTime>712</TotalTime>
  <Words>204</Words>
  <Application>Microsoft Office PowerPoint</Application>
  <PresentationFormat>Affichage à l'écran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Orbite</vt:lpstr>
      <vt:lpstr>Recent advances in the biomonitoring of trace elements using Posidonia oceanica (L.) Dellile</vt:lpstr>
      <vt:lpstr>Présentation PowerPoint</vt:lpstr>
      <vt:lpstr>Présentation PowerPoint</vt:lpstr>
    </vt:vector>
  </TitlesOfParts>
  <Company>Université de Liège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COASTAL POLLUTION OF THE MEDITERRANEAN AND EXTENSION OF ITS MONITORING TO TRACE ELEMENTS OF EMERGING CONCERN</dc:title>
  <dc:creator>Sylvie Gobert</dc:creator>
  <cp:lastModifiedBy>uset</cp:lastModifiedBy>
  <cp:revision>68</cp:revision>
  <cp:lastPrinted>2013-10-21T06:43:14Z</cp:lastPrinted>
  <dcterms:created xsi:type="dcterms:W3CDTF">2013-08-22T08:03:16Z</dcterms:created>
  <dcterms:modified xsi:type="dcterms:W3CDTF">2013-10-21T06:47:01Z</dcterms:modified>
</cp:coreProperties>
</file>