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0279975" cy="42808525"/>
  <p:notesSz cx="6858000" cy="9144000"/>
  <p:defaultTextStyle>
    <a:defPPr>
      <a:defRPr lang="fr-FR"/>
    </a:defPPr>
    <a:lvl1pPr marL="0" algn="l" defTabSz="135313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76569" algn="l" defTabSz="135313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53139" algn="l" defTabSz="135313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29707" algn="l" defTabSz="135313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06276" algn="l" defTabSz="135313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382846" algn="l" defTabSz="135313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059414" algn="l" defTabSz="135313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735983" algn="l" defTabSz="135313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12553" algn="l" defTabSz="1353139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-1152" y="-78"/>
      </p:cViewPr>
      <p:guideLst>
        <p:guide orient="horz" pos="13483"/>
        <p:guide pos="95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388CD-E019-4B43-A210-8A5E759FAF16}" type="datetimeFigureOut">
              <a:rPr lang="fr-FR" smtClean="0"/>
              <a:t>16/09/2013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9A1B4B-15DC-427E-A4D9-F9150B9CE40E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998" y="13298405"/>
            <a:ext cx="25737979" cy="9176087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996" y="24258163"/>
            <a:ext cx="21195983" cy="109399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65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53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9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062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82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59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3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125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02778438" y="7570777"/>
            <a:ext cx="31893854" cy="1612751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086361" y="7570777"/>
            <a:ext cx="95187416" cy="1612751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910" y="27508458"/>
            <a:ext cx="25737979" cy="8502248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1910" y="18144096"/>
            <a:ext cx="25737979" cy="9364361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76569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531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297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0627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38284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05941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73598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1255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086361" y="44106657"/>
            <a:ext cx="63540637" cy="12473928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1131659" y="44106657"/>
            <a:ext cx="63540633" cy="124739286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000" y="1714327"/>
            <a:ext cx="27251977" cy="713475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6569" indent="0">
              <a:buNone/>
              <a:defRPr sz="3000" b="1"/>
            </a:lvl2pPr>
            <a:lvl3pPr marL="1353139" indent="0">
              <a:buNone/>
              <a:defRPr sz="2700" b="1"/>
            </a:lvl3pPr>
            <a:lvl4pPr marL="2029707" indent="0">
              <a:buNone/>
              <a:defRPr sz="2400" b="1"/>
            </a:lvl4pPr>
            <a:lvl5pPr marL="2706276" indent="0">
              <a:buNone/>
              <a:defRPr sz="2400" b="1"/>
            </a:lvl5pPr>
            <a:lvl6pPr marL="3382846" indent="0">
              <a:buNone/>
              <a:defRPr sz="2400" b="1"/>
            </a:lvl6pPr>
            <a:lvl7pPr marL="4059414" indent="0">
              <a:buNone/>
              <a:defRPr sz="2400" b="1"/>
            </a:lvl7pPr>
            <a:lvl8pPr marL="4735983" indent="0">
              <a:buNone/>
              <a:defRPr sz="2400" b="1"/>
            </a:lvl8pPr>
            <a:lvl9pPr marL="5412553" indent="0">
              <a:buNone/>
              <a:defRPr sz="2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999" y="13575851"/>
            <a:ext cx="13378914" cy="2466445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812" y="9582375"/>
            <a:ext cx="13384170" cy="399347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76569" indent="0">
              <a:buNone/>
              <a:defRPr sz="3000" b="1"/>
            </a:lvl2pPr>
            <a:lvl3pPr marL="1353139" indent="0">
              <a:buNone/>
              <a:defRPr sz="2700" b="1"/>
            </a:lvl3pPr>
            <a:lvl4pPr marL="2029707" indent="0">
              <a:buNone/>
              <a:defRPr sz="2400" b="1"/>
            </a:lvl4pPr>
            <a:lvl5pPr marL="2706276" indent="0">
              <a:buNone/>
              <a:defRPr sz="2400" b="1"/>
            </a:lvl5pPr>
            <a:lvl6pPr marL="3382846" indent="0">
              <a:buNone/>
              <a:defRPr sz="2400" b="1"/>
            </a:lvl6pPr>
            <a:lvl7pPr marL="4059414" indent="0">
              <a:buNone/>
              <a:defRPr sz="2400" b="1"/>
            </a:lvl7pPr>
            <a:lvl8pPr marL="4735983" indent="0">
              <a:buNone/>
              <a:defRPr sz="2400" b="1"/>
            </a:lvl8pPr>
            <a:lvl9pPr marL="5412553" indent="0">
              <a:buNone/>
              <a:defRPr sz="24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812" y="13575851"/>
            <a:ext cx="13384170" cy="2466445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001" y="1704413"/>
            <a:ext cx="9961903" cy="7253667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8629" y="1704430"/>
            <a:ext cx="16927347" cy="36535890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001" y="8958090"/>
            <a:ext cx="9961903" cy="29282223"/>
          </a:xfrm>
        </p:spPr>
        <p:txBody>
          <a:bodyPr/>
          <a:lstStyle>
            <a:lvl1pPr marL="0" indent="0">
              <a:buNone/>
              <a:defRPr sz="2100"/>
            </a:lvl1pPr>
            <a:lvl2pPr marL="676569" indent="0">
              <a:buNone/>
              <a:defRPr sz="1800"/>
            </a:lvl2pPr>
            <a:lvl3pPr marL="1353139" indent="0">
              <a:buNone/>
              <a:defRPr sz="1500"/>
            </a:lvl3pPr>
            <a:lvl4pPr marL="2029707" indent="0">
              <a:buNone/>
              <a:defRPr sz="1300"/>
            </a:lvl4pPr>
            <a:lvl5pPr marL="2706276" indent="0">
              <a:buNone/>
              <a:defRPr sz="1300"/>
            </a:lvl5pPr>
            <a:lvl6pPr marL="3382846" indent="0">
              <a:buNone/>
              <a:defRPr sz="1300"/>
            </a:lvl6pPr>
            <a:lvl7pPr marL="4059414" indent="0">
              <a:buNone/>
              <a:defRPr sz="1300"/>
            </a:lvl7pPr>
            <a:lvl8pPr marL="4735983" indent="0">
              <a:buNone/>
              <a:defRPr sz="1300"/>
            </a:lvl8pPr>
            <a:lvl9pPr marL="5412553" indent="0">
              <a:buNone/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088" y="29965967"/>
            <a:ext cx="18167985" cy="3537652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5088" y="3825022"/>
            <a:ext cx="18167985" cy="25685115"/>
          </a:xfrm>
        </p:spPr>
        <p:txBody>
          <a:bodyPr/>
          <a:lstStyle>
            <a:lvl1pPr marL="0" indent="0">
              <a:buNone/>
              <a:defRPr sz="4700"/>
            </a:lvl1pPr>
            <a:lvl2pPr marL="676569" indent="0">
              <a:buNone/>
              <a:defRPr sz="4100"/>
            </a:lvl2pPr>
            <a:lvl3pPr marL="1353139" indent="0">
              <a:buNone/>
              <a:defRPr sz="3600"/>
            </a:lvl3pPr>
            <a:lvl4pPr marL="2029707" indent="0">
              <a:buNone/>
              <a:defRPr sz="3000"/>
            </a:lvl4pPr>
            <a:lvl5pPr marL="2706276" indent="0">
              <a:buNone/>
              <a:defRPr sz="3000"/>
            </a:lvl5pPr>
            <a:lvl6pPr marL="3382846" indent="0">
              <a:buNone/>
              <a:defRPr sz="3000"/>
            </a:lvl6pPr>
            <a:lvl7pPr marL="4059414" indent="0">
              <a:buNone/>
              <a:defRPr sz="3000"/>
            </a:lvl7pPr>
            <a:lvl8pPr marL="4735983" indent="0">
              <a:buNone/>
              <a:defRPr sz="3000"/>
            </a:lvl8pPr>
            <a:lvl9pPr marL="5412553" indent="0">
              <a:buNone/>
              <a:defRPr sz="3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088" y="33503620"/>
            <a:ext cx="18167985" cy="5024053"/>
          </a:xfrm>
        </p:spPr>
        <p:txBody>
          <a:bodyPr/>
          <a:lstStyle>
            <a:lvl1pPr marL="0" indent="0">
              <a:buNone/>
              <a:defRPr sz="2100"/>
            </a:lvl1pPr>
            <a:lvl2pPr marL="676569" indent="0">
              <a:buNone/>
              <a:defRPr sz="1800"/>
            </a:lvl2pPr>
            <a:lvl3pPr marL="1353139" indent="0">
              <a:buNone/>
              <a:defRPr sz="1500"/>
            </a:lvl3pPr>
            <a:lvl4pPr marL="2029707" indent="0">
              <a:buNone/>
              <a:defRPr sz="1300"/>
            </a:lvl4pPr>
            <a:lvl5pPr marL="2706276" indent="0">
              <a:buNone/>
              <a:defRPr sz="1300"/>
            </a:lvl5pPr>
            <a:lvl6pPr marL="3382846" indent="0">
              <a:buNone/>
              <a:defRPr sz="1300"/>
            </a:lvl6pPr>
            <a:lvl7pPr marL="4059414" indent="0">
              <a:buNone/>
              <a:defRPr sz="1300"/>
            </a:lvl7pPr>
            <a:lvl8pPr marL="4735983" indent="0">
              <a:buNone/>
              <a:defRPr sz="1300"/>
            </a:lvl8pPr>
            <a:lvl9pPr marL="5412553" indent="0">
              <a:buNone/>
              <a:defRPr sz="13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4000" y="1714327"/>
            <a:ext cx="27251977" cy="7134755"/>
          </a:xfrm>
          <a:prstGeom prst="rect">
            <a:avLst/>
          </a:prstGeom>
        </p:spPr>
        <p:txBody>
          <a:bodyPr vert="horz" lIns="135314" tIns="67657" rIns="135314" bIns="67657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4000" y="9988671"/>
            <a:ext cx="27251977" cy="28251648"/>
          </a:xfrm>
          <a:prstGeom prst="rect">
            <a:avLst/>
          </a:prstGeom>
        </p:spPr>
        <p:txBody>
          <a:bodyPr vert="horz" lIns="135314" tIns="67657" rIns="135314" bIns="67657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3999" y="39677171"/>
            <a:ext cx="7065328" cy="2279157"/>
          </a:xfrm>
          <a:prstGeom prst="rect">
            <a:avLst/>
          </a:prstGeom>
        </p:spPr>
        <p:txBody>
          <a:bodyPr vert="horz" lIns="135314" tIns="67657" rIns="135314" bIns="67657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62B27-C6AA-4EFD-84AD-1A8CAAF7BDDF}" type="datetimeFigureOut">
              <a:rPr lang="fr-FR" smtClean="0"/>
              <a:pPr/>
              <a:t>16/09/2013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45659" y="39677171"/>
            <a:ext cx="9588659" cy="2279157"/>
          </a:xfrm>
          <a:prstGeom prst="rect">
            <a:avLst/>
          </a:prstGeom>
        </p:spPr>
        <p:txBody>
          <a:bodyPr vert="horz" lIns="135314" tIns="67657" rIns="135314" bIns="67657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700649" y="39677171"/>
            <a:ext cx="7065328" cy="2279157"/>
          </a:xfrm>
          <a:prstGeom prst="rect">
            <a:avLst/>
          </a:prstGeom>
        </p:spPr>
        <p:txBody>
          <a:bodyPr vert="horz" lIns="135314" tIns="67657" rIns="135314" bIns="67657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C593B-A42C-44B7-A75F-9B55095C338B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53139" rtl="0" eaLnBrk="1" latinLnBrk="0" hangingPunct="1">
        <a:spcBef>
          <a:spcPct val="0"/>
        </a:spcBef>
        <a:buNone/>
        <a:defRPr sz="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7427" indent="-507427" algn="l" defTabSz="1353139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099424" indent="-422856" algn="l" defTabSz="1353139" rtl="0" eaLnBrk="1" latinLnBrk="0" hangingPunct="1">
        <a:spcBef>
          <a:spcPct val="20000"/>
        </a:spcBef>
        <a:buFont typeface="Arial" pitchFamily="34" charset="0"/>
        <a:buChar char="–"/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1691423" indent="-338284" algn="l" defTabSz="1353139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367991" indent="-338284" algn="l" defTabSz="1353139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4561" indent="-338284" algn="l" defTabSz="1353139" rtl="0" eaLnBrk="1" latinLnBrk="0" hangingPunct="1">
        <a:spcBef>
          <a:spcPct val="20000"/>
        </a:spcBef>
        <a:buFont typeface="Arial" pitchFamily="34" charset="0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21130" indent="-338284" algn="l" defTabSz="135313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397698" indent="-338284" algn="l" defTabSz="135313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074268" indent="-338284" algn="l" defTabSz="135313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750837" indent="-338284" algn="l" defTabSz="1353139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35313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6569" algn="l" defTabSz="135313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53139" algn="l" defTabSz="135313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29707" algn="l" defTabSz="135313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06276" algn="l" defTabSz="135313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82846" algn="l" defTabSz="135313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59414" algn="l" defTabSz="135313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35983" algn="l" defTabSz="135313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12553" algn="l" defTabSz="1353139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2.png"/><Relationship Id="rId18" Type="http://schemas.openxmlformats.org/officeDocument/2006/relationships/image" Target="../media/image16.png"/><Relationship Id="rId3" Type="http://schemas.openxmlformats.org/officeDocument/2006/relationships/package" Target="../embeddings/Feuille_Microsoft_Office_Excel1.xlsx"/><Relationship Id="rId7" Type="http://schemas.openxmlformats.org/officeDocument/2006/relationships/image" Target="../media/image7.png"/><Relationship Id="rId12" Type="http://schemas.openxmlformats.org/officeDocument/2006/relationships/image" Target="../media/image11.png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15.gi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11" Type="http://schemas.openxmlformats.org/officeDocument/2006/relationships/package" Target="../embeddings/Feuille_Microsoft_Office_Excel2.xlsx"/><Relationship Id="rId5" Type="http://schemas.openxmlformats.org/officeDocument/2006/relationships/image" Target="../media/image5.png"/><Relationship Id="rId15" Type="http://schemas.openxmlformats.org/officeDocument/2006/relationships/image" Target="../media/image14.gif"/><Relationship Id="rId10" Type="http://schemas.openxmlformats.org/officeDocument/2006/relationships/image" Target="../media/image10.png"/><Relationship Id="rId19" Type="http://schemas.openxmlformats.org/officeDocument/2006/relationships/image" Target="../media/image17.jpe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24683" y="458538"/>
            <a:ext cx="17534122" cy="6801000"/>
          </a:xfrm>
          <a:prstGeom prst="rect">
            <a:avLst/>
          </a:prstGeom>
          <a:noFill/>
        </p:spPr>
        <p:txBody>
          <a:bodyPr wrap="square" lIns="29626" tIns="14813" rIns="29626" bIns="14813" rtlCol="0">
            <a:spAutoFit/>
          </a:bodyPr>
          <a:lstStyle/>
          <a:p>
            <a:pPr algn="ctr"/>
            <a:r>
              <a:rPr lang="en-GB" sz="11000" b="1" dirty="0">
                <a:solidFill>
                  <a:schemeClr val="accent3">
                    <a:lumMod val="75000"/>
                  </a:schemeClr>
                </a:solidFill>
              </a:rPr>
              <a:t>Impacts of local ecological conditions on ecosystem services delivery</a:t>
            </a:r>
          </a:p>
          <a:p>
            <a:endParaRPr lang="fr-BE" sz="11000" dirty="0"/>
          </a:p>
        </p:txBody>
      </p:sp>
      <p:sp>
        <p:nvSpPr>
          <p:cNvPr id="8" name="ZoneTexte 7"/>
          <p:cNvSpPr txBox="1"/>
          <p:nvPr/>
        </p:nvSpPr>
        <p:spPr>
          <a:xfrm>
            <a:off x="0" y="5545026"/>
            <a:ext cx="30279975" cy="110713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29626" tIns="14813" rIns="29626" bIns="14813" rtlCol="0">
            <a:spAutoFit/>
          </a:bodyPr>
          <a:lstStyle/>
          <a:p>
            <a:r>
              <a:rPr lang="fr-BE" sz="4000" dirty="0" smtClean="0"/>
              <a:t>	</a:t>
            </a:r>
            <a:r>
              <a:rPr lang="fr-BE" sz="3000" b="1" dirty="0" smtClean="0">
                <a:solidFill>
                  <a:schemeClr val="accent3">
                    <a:lumMod val="50000"/>
                  </a:schemeClr>
                </a:solidFill>
              </a:rPr>
              <a:t>Marc </a:t>
            </a:r>
            <a:r>
              <a:rPr lang="fr-BE" sz="3000" b="1" dirty="0" err="1" smtClean="0">
                <a:solidFill>
                  <a:schemeClr val="accent3">
                    <a:lumMod val="50000"/>
                  </a:schemeClr>
                </a:solidFill>
              </a:rPr>
              <a:t>Dufrêne</a:t>
            </a:r>
            <a:r>
              <a:rPr lang="fr-BE" sz="3000" b="1" dirty="0" smtClean="0">
                <a:solidFill>
                  <a:schemeClr val="accent3">
                    <a:lumMod val="50000"/>
                  </a:schemeClr>
                </a:solidFill>
              </a:rPr>
              <a:t> &amp; Fanny </a:t>
            </a:r>
            <a:r>
              <a:rPr lang="fr-BE" sz="3000" b="1" dirty="0" err="1" smtClean="0">
                <a:solidFill>
                  <a:schemeClr val="accent3">
                    <a:lumMod val="50000"/>
                  </a:schemeClr>
                </a:solidFill>
              </a:rPr>
              <a:t>Boeraeve</a:t>
            </a:r>
            <a:endParaRPr lang="fr-BE" sz="3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fr-BE" sz="3000" b="1" dirty="0" smtClean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fr-BE" sz="3000" b="1" dirty="0" err="1" smtClean="0">
                <a:solidFill>
                  <a:schemeClr val="accent3">
                    <a:lumMod val="50000"/>
                  </a:schemeClr>
                </a:solidFill>
              </a:rPr>
              <a:t>Ulg</a:t>
            </a:r>
            <a:r>
              <a:rPr lang="fr-BE" sz="3000" b="1" dirty="0" smtClean="0">
                <a:solidFill>
                  <a:schemeClr val="accent3">
                    <a:lumMod val="50000"/>
                  </a:schemeClr>
                </a:solidFill>
              </a:rPr>
              <a:t>- Gembloux Agro-Bio Tech</a:t>
            </a:r>
            <a:endParaRPr lang="fr-BE" sz="3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25" name="Groupe 24"/>
          <p:cNvGrpSpPr/>
          <p:nvPr/>
        </p:nvGrpSpPr>
        <p:grpSpPr>
          <a:xfrm>
            <a:off x="1066701" y="20854694"/>
            <a:ext cx="9001188" cy="4765021"/>
            <a:chOff x="2902887" y="5795074"/>
            <a:chExt cx="35837275" cy="19518845"/>
          </a:xfrm>
        </p:grpSpPr>
        <p:graphicFrame>
          <p:nvGraphicFramePr>
            <p:cNvPr id="26" name="Objet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677396186"/>
                </p:ext>
              </p:extLst>
            </p:nvPr>
          </p:nvGraphicFramePr>
          <p:xfrm>
            <a:off x="2902887" y="5795074"/>
            <a:ext cx="35837275" cy="16541840"/>
          </p:xfrm>
          <a:graphic>
            <a:graphicData uri="http://schemas.openxmlformats.org/presentationml/2006/ole">
              <p:oleObj spid="_x0000_s1028" name="Feuille de calcul" r:id="rId3" imgW="5876857" imgH="2876640" progId="Excel.Sheet.12">
                <p:embed/>
              </p:oleObj>
            </a:graphicData>
          </a:graphic>
        </p:graphicFrame>
        <p:pic>
          <p:nvPicPr>
            <p:cNvPr id="27" name="Picture 6" descr="http://www.teebweb.org/media/Raw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62441" y="22853668"/>
              <a:ext cx="2541755" cy="2355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8" descr="http://www.teebweb.org/media/Carbon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96451" y="22895725"/>
              <a:ext cx="2987678" cy="22710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10" descr="http://www.teebweb.org/media/Erosi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5878" y="22748528"/>
              <a:ext cx="2407980" cy="2565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12" descr="http://www.teebweb.org/media/Moderation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97172" y="22895725"/>
              <a:ext cx="2407980" cy="22710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14" descr="http://www.teebweb.org/media/Waste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39889" y="22748528"/>
              <a:ext cx="2853902" cy="2565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16" descr="http://www.teebweb.org/media/Tourism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48127" y="22874700"/>
              <a:ext cx="2497164" cy="2313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Groupe 32"/>
          <p:cNvGrpSpPr/>
          <p:nvPr/>
        </p:nvGrpSpPr>
        <p:grpSpPr>
          <a:xfrm>
            <a:off x="1995395" y="27619368"/>
            <a:ext cx="8072494" cy="5490506"/>
            <a:chOff x="6235484" y="4012253"/>
            <a:chExt cx="30337569" cy="21515339"/>
          </a:xfrm>
        </p:grpSpPr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35484" y="4012253"/>
              <a:ext cx="30337569" cy="20137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5" name="Picture 6" descr="http://www.teebweb.org/media/Raw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12030" y="23067341"/>
              <a:ext cx="2541755" cy="2355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8" descr="http://www.teebweb.org/media/Carbon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42185" y="23109399"/>
              <a:ext cx="2987678" cy="22710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10" descr="http://www.teebweb.org/media/Erosi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87154" y="22962201"/>
              <a:ext cx="2407980" cy="2565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12" descr="http://www.teebweb.org/media/Moderation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84233" y="23109399"/>
              <a:ext cx="2407980" cy="22710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14" descr="http://www.teebweb.org/media/Waste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68275" y="22962201"/>
              <a:ext cx="2853902" cy="2565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6" descr="http://www.teebweb.org/media/Tourism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21692" y="23088373"/>
              <a:ext cx="2497164" cy="2313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1" name="Groupe 40"/>
          <p:cNvGrpSpPr/>
          <p:nvPr/>
        </p:nvGrpSpPr>
        <p:grpSpPr>
          <a:xfrm>
            <a:off x="11032301" y="21030074"/>
            <a:ext cx="8643999" cy="4414261"/>
            <a:chOff x="2575349" y="7509542"/>
            <a:chExt cx="35869944" cy="17245565"/>
          </a:xfrm>
        </p:grpSpPr>
        <p:graphicFrame>
          <p:nvGraphicFramePr>
            <p:cNvPr id="42" name="Objet 4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4088143260"/>
                </p:ext>
              </p:extLst>
            </p:nvPr>
          </p:nvGraphicFramePr>
          <p:xfrm>
            <a:off x="2575349" y="7509542"/>
            <a:ext cx="35869944" cy="14639317"/>
          </p:xfrm>
          <a:graphic>
            <a:graphicData uri="http://schemas.openxmlformats.org/presentationml/2006/ole">
              <p:oleObj spid="_x0000_s1029" name="Feuille de calcul" r:id="rId11" imgW="5876857" imgH="2543175" progId="Excel.Sheet.12">
                <p:embed/>
              </p:oleObj>
            </a:graphicData>
          </a:graphic>
        </p:graphicFrame>
        <p:pic>
          <p:nvPicPr>
            <p:cNvPr id="43" name="Picture 6" descr="http://www.teebweb.org/media/Raw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62439" y="22294857"/>
              <a:ext cx="2541756" cy="2355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8" descr="http://www.teebweb.org/media/Carbon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96451" y="22336914"/>
              <a:ext cx="2987678" cy="22710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10" descr="http://www.teebweb.org/media/Erosi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5877" y="22189716"/>
              <a:ext cx="2407980" cy="2565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12" descr="http://www.teebweb.org/media/Moderation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897172" y="22336914"/>
              <a:ext cx="2407980" cy="22710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14" descr="http://www.teebweb.org/media/Waste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39889" y="22189716"/>
              <a:ext cx="2853902" cy="2565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16" descr="http://www.teebweb.org/media/Tourism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948126" y="22315889"/>
              <a:ext cx="2497164" cy="2313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9" name="Groupe 48"/>
          <p:cNvGrpSpPr/>
          <p:nvPr/>
        </p:nvGrpSpPr>
        <p:grpSpPr>
          <a:xfrm>
            <a:off x="12051623" y="27619368"/>
            <a:ext cx="7874710" cy="5574587"/>
            <a:chOff x="6220620" y="4030273"/>
            <a:chExt cx="30367297" cy="21497319"/>
          </a:xfrm>
        </p:grpSpPr>
        <p:pic>
          <p:nvPicPr>
            <p:cNvPr id="50" name="Picture 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0620" y="4030273"/>
              <a:ext cx="30367297" cy="201375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1" name="Picture 6" descr="http://www.teebweb.org/media/Raw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06247" y="23067341"/>
              <a:ext cx="2541755" cy="23551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8" descr="http://www.teebweb.org/media/Carbon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236403" y="23109399"/>
              <a:ext cx="2987678" cy="22710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10" descr="http://www.teebweb.org/media/Erosi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81371" y="22962201"/>
              <a:ext cx="2407980" cy="2565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12" descr="http://www.teebweb.org/media/Moderation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78450" y="23109399"/>
              <a:ext cx="2407980" cy="22710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5" name="Picture 14" descr="http://www.teebweb.org/media/Waste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62492" y="22962201"/>
              <a:ext cx="2853902" cy="2565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" name="Picture 16" descr="http://www.teebweb.org/media/Tourism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15909" y="23088373"/>
              <a:ext cx="2497164" cy="23130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0712151" y="21118510"/>
            <a:ext cx="8753445" cy="666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7" name="Groupe 56"/>
          <p:cNvGrpSpPr/>
          <p:nvPr/>
        </p:nvGrpSpPr>
        <p:grpSpPr>
          <a:xfrm>
            <a:off x="21283655" y="27976558"/>
            <a:ext cx="7215238" cy="5411826"/>
            <a:chOff x="1331913" y="772979"/>
            <a:chExt cx="6480175" cy="4860488"/>
          </a:xfrm>
        </p:grpSpPr>
        <p:pic>
          <p:nvPicPr>
            <p:cNvPr id="58" name="Picture 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1913" y="772979"/>
              <a:ext cx="6480175" cy="4560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9" name="Picture 6" descr="http://www.teebweb.org/media/Raw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1760" y="5076254"/>
              <a:ext cx="542925" cy="533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Picture 8" descr="http://www.teebweb.org/media/Carbon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288" y="5085779"/>
              <a:ext cx="638175" cy="5143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10" descr="http://www.teebweb.org/media/Erosi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8868" y="5052441"/>
              <a:ext cx="514350" cy="5810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12" descr="http://www.teebweb.org/media/Moderation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7437" y="5085779"/>
              <a:ext cx="514350" cy="5143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14" descr="http://www.teebweb.org/media/Waste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44282" y="5052441"/>
              <a:ext cx="609600" cy="5810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4" name="Picture 16" descr="http://www.teebweb.org/media/Tourism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1940" y="5081017"/>
              <a:ext cx="533400" cy="523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5" name="Image 64" descr="logo gxabt.gif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38139" y="1732645"/>
            <a:ext cx="6346286" cy="2097869"/>
          </a:xfrm>
          <a:prstGeom prst="rect">
            <a:avLst/>
          </a:prstGeom>
        </p:spPr>
      </p:pic>
      <p:pic>
        <p:nvPicPr>
          <p:cNvPr id="66" name="Image 65" descr="Logo Ulg.gif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4784117" y="1258747"/>
            <a:ext cx="4190987" cy="3055790"/>
          </a:xfrm>
          <a:prstGeom prst="rect">
            <a:avLst/>
          </a:prstGeom>
        </p:spPr>
      </p:pic>
      <p:sp>
        <p:nvSpPr>
          <p:cNvPr id="67" name="ZoneTexte 66"/>
          <p:cNvSpPr txBox="1"/>
          <p:nvPr/>
        </p:nvSpPr>
        <p:spPr>
          <a:xfrm>
            <a:off x="709511" y="7188100"/>
            <a:ext cx="28860952" cy="501675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GB" sz="3500" b="1" dirty="0" smtClean="0">
                <a:solidFill>
                  <a:srgbClr val="C00000"/>
                </a:solidFill>
              </a:rPr>
              <a:t>CONTEXT: </a:t>
            </a:r>
            <a:endParaRPr lang="en-GB" sz="3500" b="1" dirty="0" smtClean="0">
              <a:solidFill>
                <a:srgbClr val="C00000"/>
              </a:solidFill>
            </a:endParaRPr>
          </a:p>
          <a:p>
            <a:pPr algn="just"/>
            <a:endParaRPr lang="en-GB" sz="3500" b="1" dirty="0" smtClean="0">
              <a:solidFill>
                <a:srgbClr val="C00000"/>
              </a:solidFill>
            </a:endParaRPr>
          </a:p>
          <a:p>
            <a:pPr algn="just"/>
            <a:r>
              <a:rPr lang="en-US" sz="3500" dirty="0">
                <a:solidFill>
                  <a:schemeClr val="accent6">
                    <a:lumMod val="50000"/>
                  </a:schemeClr>
                </a:solidFill>
              </a:rPr>
              <a:t>To assess bundles of ecosystem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services (ES), </a:t>
            </a:r>
            <a:r>
              <a:rPr lang="en-US" sz="3500" dirty="0">
                <a:solidFill>
                  <a:schemeClr val="accent6">
                    <a:lumMod val="50000"/>
                  </a:schemeClr>
                </a:solidFill>
              </a:rPr>
              <a:t>the method presented by </a:t>
            </a:r>
            <a:r>
              <a:rPr lang="en-US" sz="3500" dirty="0" err="1" smtClean="0">
                <a:solidFill>
                  <a:schemeClr val="accent6">
                    <a:lumMod val="50000"/>
                  </a:schemeClr>
                </a:solidFill>
              </a:rPr>
              <a:t>Burkhard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500" i="1" dirty="0" smtClean="0">
                <a:solidFill>
                  <a:schemeClr val="accent6">
                    <a:lumMod val="50000"/>
                  </a:schemeClr>
                </a:solidFill>
              </a:rPr>
              <a:t>et </a:t>
            </a:r>
            <a:r>
              <a:rPr lang="en-US" sz="3500" i="1" dirty="0">
                <a:solidFill>
                  <a:schemeClr val="accent6">
                    <a:lumMod val="50000"/>
                  </a:schemeClr>
                </a:solidFill>
              </a:rPr>
              <a:t>al. </a:t>
            </a:r>
            <a:r>
              <a:rPr lang="en-US" sz="3500" dirty="0">
                <a:solidFill>
                  <a:schemeClr val="accent6">
                    <a:lumMod val="50000"/>
                  </a:schemeClr>
                </a:solidFill>
              </a:rPr>
              <a:t>(2009) is a widely-used reference. However, this method relies on broad land use classes (</a:t>
            </a:r>
            <a:r>
              <a:rPr lang="en-US" sz="3500" dirty="0" err="1">
                <a:solidFill>
                  <a:schemeClr val="accent6">
                    <a:lumMod val="50000"/>
                  </a:schemeClr>
                </a:solidFill>
              </a:rPr>
              <a:t>eg</a:t>
            </a:r>
            <a:r>
              <a:rPr lang="en-US" sz="3500" dirty="0">
                <a:solidFill>
                  <a:schemeClr val="accent6">
                    <a:lumMod val="50000"/>
                  </a:schemeClr>
                </a:solidFill>
              </a:rPr>
              <a:t>. CORINE) which often fail to represent landscape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heterogeneity.</a:t>
            </a:r>
            <a:r>
              <a:rPr lang="fr-BE" sz="3500" dirty="0" smtClean="0">
                <a:solidFill>
                  <a:schemeClr val="accent6">
                    <a:lumMod val="50000"/>
                  </a:schemeClr>
                </a:solidFill>
              </a:rPr>
              <a:t> The impact of </a:t>
            </a:r>
            <a:r>
              <a:rPr lang="fr-BE" sz="3500" dirty="0" err="1" smtClean="0">
                <a:solidFill>
                  <a:schemeClr val="accent6">
                    <a:lumMod val="50000"/>
                  </a:schemeClr>
                </a:solidFill>
              </a:rPr>
              <a:t>using</a:t>
            </a:r>
            <a:r>
              <a:rPr lang="fr-BE" sz="3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more detailed </a:t>
            </a:r>
            <a:r>
              <a:rPr lang="en-GB" sz="3500" dirty="0" err="1" smtClean="0">
                <a:solidFill>
                  <a:schemeClr val="accent6">
                    <a:lumMod val="50000"/>
                  </a:schemeClr>
                </a:solidFill>
              </a:rPr>
              <a:t>landuse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 classes </a:t>
            </a:r>
            <a:r>
              <a:rPr lang="fr-BE" sz="3500" dirty="0" err="1" smtClean="0">
                <a:solidFill>
                  <a:schemeClr val="accent6">
                    <a:lumMod val="50000"/>
                  </a:schemeClr>
                </a:solidFill>
              </a:rPr>
              <a:t>was</a:t>
            </a:r>
            <a:r>
              <a:rPr lang="fr-BE" sz="3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fr-BE" sz="3500" dirty="0" err="1" smtClean="0">
                <a:solidFill>
                  <a:schemeClr val="accent6">
                    <a:lumMod val="50000"/>
                  </a:schemeClr>
                </a:solidFill>
              </a:rPr>
              <a:t>illustrated</a:t>
            </a:r>
            <a:r>
              <a:rPr lang="fr-BE" sz="3500" dirty="0" smtClean="0">
                <a:solidFill>
                  <a:schemeClr val="accent6">
                    <a:lumMod val="50000"/>
                  </a:schemeClr>
                </a:solidFill>
              </a:rPr>
              <a:t> to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Forestry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master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students who applied the </a:t>
            </a:r>
            <a:r>
              <a:rPr lang="en-GB" sz="3500" dirty="0" err="1" smtClean="0">
                <a:solidFill>
                  <a:schemeClr val="accent6">
                    <a:lumMod val="50000"/>
                  </a:schemeClr>
                </a:solidFill>
              </a:rPr>
              <a:t>Burkhard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 approach taking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in account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soil conditions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for deciduous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and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spruce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forest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s. The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students’ outcomes (C) were then compared to the ones of </a:t>
            </a:r>
            <a:r>
              <a:rPr lang="en-GB" sz="3500" dirty="0" err="1" smtClean="0">
                <a:solidFill>
                  <a:schemeClr val="accent6">
                    <a:lumMod val="50000"/>
                  </a:schemeClr>
                </a:solidFill>
              </a:rPr>
              <a:t>Burkhard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 (A) and the ones of a Walloon case (B).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Each matrix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(A, B, C) was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applied to three scenarios of </a:t>
            </a:r>
            <a:r>
              <a:rPr lang="en-US" sz="3500" dirty="0" err="1" smtClean="0">
                <a:solidFill>
                  <a:schemeClr val="accent6">
                    <a:lumMod val="50000"/>
                  </a:schemeClr>
                </a:solidFill>
              </a:rPr>
              <a:t>landuse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change between deciduous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forests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, spruce plantations and restored open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habitats.</a:t>
            </a:r>
            <a:endParaRPr lang="fr-BE" sz="3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en-GB" sz="3500" b="1" dirty="0" smtClean="0">
              <a:solidFill>
                <a:srgbClr val="C00000"/>
              </a:solidFill>
            </a:endParaRPr>
          </a:p>
          <a:p>
            <a:pPr algn="just"/>
            <a:endParaRPr lang="fr-BE" sz="3500" b="1" dirty="0">
              <a:solidFill>
                <a:srgbClr val="C00000"/>
              </a:solidFill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780949" y="12831702"/>
            <a:ext cx="9858444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/>
            <a:r>
              <a:rPr lang="en-GB" sz="3500" b="1" dirty="0" smtClean="0">
                <a:solidFill>
                  <a:srgbClr val="C00000"/>
                </a:solidFill>
              </a:rPr>
              <a:t>SCENARIOS (2010 =&gt; 2030):</a:t>
            </a:r>
          </a:p>
          <a:p>
            <a:pPr marL="285750" indent="-285750">
              <a:buFont typeface="Arial" pitchFamily="34" charset="0"/>
              <a:buChar char="•"/>
            </a:pPr>
            <a:endParaRPr lang="en-GB" sz="3500" dirty="0" smtClean="0">
              <a:solidFill>
                <a:srgbClr val="C00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sz="3500" dirty="0" smtClean="0">
                <a:solidFill>
                  <a:srgbClr val="C00000"/>
                </a:solidFill>
              </a:rPr>
              <a:t>BAU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 (B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usiness As Usual) =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Present trends                                   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500" dirty="0" smtClean="0">
                <a:solidFill>
                  <a:srgbClr val="C00000"/>
                </a:solidFill>
              </a:rPr>
              <a:t>PROD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(Production)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=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Active restoration of spruce plantations but with deciduous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compensation</a:t>
            </a:r>
            <a:endParaRPr lang="en-GB" sz="3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sz="3500" dirty="0" smtClean="0">
                <a:solidFill>
                  <a:srgbClr val="C00000"/>
                </a:solidFill>
              </a:rPr>
              <a:t>ESR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(Ecosystem Service Restoration)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= </a:t>
            </a:r>
            <a:r>
              <a:rPr lang="en-GB" sz="3500" dirty="0">
                <a:solidFill>
                  <a:schemeClr val="accent6">
                    <a:lumMod val="50000"/>
                  </a:schemeClr>
                </a:solidFill>
              </a:rPr>
              <a:t>Active restoration of spruce plantations but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without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deciduous compensation</a:t>
            </a:r>
            <a:endParaRPr lang="en-GB" sz="35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2" name="ZoneTexte 71"/>
          <p:cNvSpPr txBox="1"/>
          <p:nvPr/>
        </p:nvSpPr>
        <p:spPr>
          <a:xfrm>
            <a:off x="21732544" y="12831702"/>
            <a:ext cx="7837919" cy="440120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/>
            <a:r>
              <a:rPr lang="en-GB" sz="3500" b="1" dirty="0" smtClean="0">
                <a:solidFill>
                  <a:srgbClr val="C00000"/>
                </a:solidFill>
              </a:rPr>
              <a:t>STEPS: </a:t>
            </a:r>
          </a:p>
          <a:p>
            <a:pPr marL="285750" indent="-285750"/>
            <a:endParaRPr lang="en-GB" sz="3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Defining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expected surface for each habitat for each scenarios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Use LU x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ES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matrix (</a:t>
            </a:r>
            <a:r>
              <a:rPr lang="en-GB" sz="3500" dirty="0" err="1" smtClean="0">
                <a:solidFill>
                  <a:schemeClr val="accent6">
                    <a:lumMod val="50000"/>
                  </a:schemeClr>
                </a:solidFill>
              </a:rPr>
              <a:t>Burkhard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 et al, 2009) to estimate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ES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 quantities </a:t>
            </a:r>
            <a:endParaRPr lang="en-GB" sz="3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Multiply surface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x ES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quantities and sum for each </a:t>
            </a:r>
            <a:r>
              <a:rPr lang="en-GB" sz="3500" dirty="0" smtClean="0">
                <a:solidFill>
                  <a:schemeClr val="accent6">
                    <a:lumMod val="50000"/>
                  </a:schemeClr>
                </a:solidFill>
              </a:rPr>
              <a:t>ES</a:t>
            </a:r>
            <a:endParaRPr lang="en-GB" sz="35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2" name="ZoneTexte 91"/>
          <p:cNvSpPr txBox="1"/>
          <p:nvPr/>
        </p:nvSpPr>
        <p:spPr>
          <a:xfrm>
            <a:off x="2138271" y="33870193"/>
            <a:ext cx="90011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I</a:t>
            </a: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mpacts </a:t>
            </a: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are low but negative. As ES are identical for spruce and deciduous, PRO = ESR</a:t>
            </a:r>
            <a:r>
              <a:rPr lang="en-GB" sz="3500" b="1" dirty="0" smtClean="0">
                <a:solidFill>
                  <a:srgbClr val="C00000"/>
                </a:solidFill>
              </a:rPr>
              <a:t>.</a:t>
            </a:r>
            <a:endParaRPr lang="en-GB" sz="3500" b="1" dirty="0">
              <a:solidFill>
                <a:srgbClr val="C00000"/>
              </a:solidFill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11850980" y="33870193"/>
            <a:ext cx="8363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 ESR </a:t>
            </a: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scenario seems to be more positive but not for wood, carbon and </a:t>
            </a: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floods</a:t>
            </a:r>
          </a:p>
        </p:txBody>
      </p:sp>
      <p:sp>
        <p:nvSpPr>
          <p:cNvPr id="94" name="ZoneTexte 93"/>
          <p:cNvSpPr txBox="1"/>
          <p:nvPr/>
        </p:nvSpPr>
        <p:spPr>
          <a:xfrm>
            <a:off x="20926465" y="33870193"/>
            <a:ext cx="84962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 ESR </a:t>
            </a: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scenario seems to be </a:t>
            </a: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MUCH</a:t>
            </a: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500" b="1" dirty="0" smtClean="0">
                <a:solidFill>
                  <a:schemeClr val="accent6">
                    <a:lumMod val="50000"/>
                  </a:schemeClr>
                </a:solidFill>
              </a:rPr>
              <a:t>more positive. No effect on wood.</a:t>
            </a:r>
          </a:p>
        </p:txBody>
      </p:sp>
      <p:sp>
        <p:nvSpPr>
          <p:cNvPr id="95" name="ZoneTexte 94"/>
          <p:cNvSpPr txBox="1"/>
          <p:nvPr/>
        </p:nvSpPr>
        <p:spPr>
          <a:xfrm>
            <a:off x="709511" y="35763300"/>
            <a:ext cx="28718076" cy="504753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BE" sz="3500" b="1" dirty="0" smtClean="0">
                <a:solidFill>
                  <a:srgbClr val="C00000"/>
                </a:solidFill>
              </a:rPr>
              <a:t>CONCLUSIONS:</a:t>
            </a:r>
          </a:p>
          <a:p>
            <a:pPr algn="just"/>
            <a:endParaRPr lang="fr-BE" sz="3500" dirty="0" smtClean="0">
              <a:solidFill>
                <a:srgbClr val="C00000"/>
              </a:solidFill>
            </a:endParaRPr>
          </a:p>
          <a:p>
            <a:pPr algn="just"/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Each matrix leads to substantial divergent conclusions regarding the scenarios in terms of ES performance.</a:t>
            </a:r>
          </a:p>
          <a:p>
            <a:pPr algn="just"/>
            <a:endParaRPr lang="en-US" sz="3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 algn="just">
              <a:buFont typeface="Wingdings" pitchFamily="2" charset="2"/>
              <a:buChar char="ü"/>
            </a:pP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This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clearly underlines the limitation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of </a:t>
            </a:r>
            <a:r>
              <a:rPr lang="en-US" sz="3500" dirty="0" err="1" smtClean="0">
                <a:solidFill>
                  <a:schemeClr val="accent6">
                    <a:lumMod val="50000"/>
                  </a:schemeClr>
                </a:solidFill>
              </a:rPr>
              <a:t>Burkhard’s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qualitative method using large </a:t>
            </a:r>
            <a:r>
              <a:rPr lang="en-US" sz="3500" dirty="0" err="1" smtClean="0">
                <a:solidFill>
                  <a:schemeClr val="accent6">
                    <a:lumMod val="50000"/>
                  </a:schemeClr>
                </a:solidFill>
              </a:rPr>
              <a:t>landuse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classes; </a:t>
            </a:r>
          </a:p>
          <a:p>
            <a:pPr lvl="1" algn="just">
              <a:buFont typeface="Wingdings" pitchFamily="2" charset="2"/>
              <a:buChar char="ü"/>
            </a:pP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In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terms on policy making and spatial planning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it is therefore important to rely on more detailed </a:t>
            </a:r>
            <a:r>
              <a:rPr lang="en-US" sz="3500" dirty="0" err="1" smtClean="0">
                <a:solidFill>
                  <a:schemeClr val="accent6">
                    <a:lumMod val="50000"/>
                  </a:schemeClr>
                </a:solidFill>
              </a:rPr>
              <a:t>landuse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classes since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the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outcomes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are highly dependent on the factor precision and field heterogeneity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fidelity taken into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account in the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matrix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;</a:t>
            </a:r>
            <a:endParaRPr lang="en-US" sz="35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 algn="just">
              <a:buFont typeface="Wingdings" pitchFamily="2" charset="2"/>
              <a:buChar char="ü"/>
            </a:pP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For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students, this exercise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reveals the 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sensitivity of outcomes, the importance of scientific background to rank the </a:t>
            </a:r>
            <a:r>
              <a:rPr lang="en-US" sz="3500" dirty="0" err="1" smtClean="0">
                <a:solidFill>
                  <a:schemeClr val="accent6">
                    <a:lumMod val="50000"/>
                  </a:schemeClr>
                </a:solidFill>
              </a:rPr>
              <a:t>landuse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 class and the diversity of opinion by working on small groups</a:t>
            </a:r>
            <a:r>
              <a:rPr lang="en-US" sz="35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110" name="ZoneTexte 109"/>
          <p:cNvSpPr txBox="1"/>
          <p:nvPr/>
        </p:nvSpPr>
        <p:spPr>
          <a:xfrm>
            <a:off x="1138139" y="19761188"/>
            <a:ext cx="614366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500" b="1" dirty="0" smtClean="0">
                <a:solidFill>
                  <a:srgbClr val="C00000"/>
                </a:solidFill>
              </a:rPr>
              <a:t>A. Original </a:t>
            </a:r>
            <a:r>
              <a:rPr lang="fr-BE" sz="3500" b="1" dirty="0" err="1" smtClean="0">
                <a:solidFill>
                  <a:srgbClr val="C00000"/>
                </a:solidFill>
              </a:rPr>
              <a:t>Burkhard</a:t>
            </a:r>
            <a:r>
              <a:rPr lang="fr-BE" sz="3500" b="1" dirty="0" smtClean="0">
                <a:solidFill>
                  <a:srgbClr val="C00000"/>
                </a:solidFill>
              </a:rPr>
              <a:t> matrix</a:t>
            </a:r>
            <a:endParaRPr lang="fr-BE" sz="3500" b="1" dirty="0">
              <a:solidFill>
                <a:srgbClr val="C00000"/>
              </a:solidFill>
            </a:endParaRPr>
          </a:p>
        </p:txBody>
      </p:sp>
      <p:sp>
        <p:nvSpPr>
          <p:cNvPr id="111" name="ZoneTexte 110"/>
          <p:cNvSpPr txBox="1"/>
          <p:nvPr/>
        </p:nvSpPr>
        <p:spPr>
          <a:xfrm>
            <a:off x="11126103" y="19761188"/>
            <a:ext cx="5956066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500" b="1" dirty="0" smtClean="0">
                <a:solidFill>
                  <a:srgbClr val="C00000"/>
                </a:solidFill>
              </a:rPr>
              <a:t>B. </a:t>
            </a:r>
            <a:r>
              <a:rPr lang="fr-BE" sz="3500" b="1" dirty="0" err="1" smtClean="0">
                <a:solidFill>
                  <a:srgbClr val="C00000"/>
                </a:solidFill>
              </a:rPr>
              <a:t>Provisional</a:t>
            </a:r>
            <a:r>
              <a:rPr lang="fr-BE" sz="3500" b="1" dirty="0" smtClean="0">
                <a:solidFill>
                  <a:srgbClr val="C00000"/>
                </a:solidFill>
              </a:rPr>
              <a:t> </a:t>
            </a:r>
            <a:r>
              <a:rPr lang="fr-BE" sz="3500" b="1" dirty="0" err="1">
                <a:solidFill>
                  <a:srgbClr val="C00000"/>
                </a:solidFill>
              </a:rPr>
              <a:t>Walloon</a:t>
            </a:r>
            <a:r>
              <a:rPr lang="fr-BE" sz="3500" b="1" dirty="0">
                <a:solidFill>
                  <a:srgbClr val="C00000"/>
                </a:solidFill>
              </a:rPr>
              <a:t> </a:t>
            </a:r>
            <a:r>
              <a:rPr lang="fr-BE" sz="3500" b="1" dirty="0" smtClean="0">
                <a:solidFill>
                  <a:srgbClr val="C00000"/>
                </a:solidFill>
              </a:rPr>
              <a:t>matrix</a:t>
            </a:r>
            <a:endParaRPr lang="fr-BE" sz="3500" b="1" dirty="0">
              <a:solidFill>
                <a:srgbClr val="C00000"/>
              </a:solidFill>
            </a:endParaRPr>
          </a:p>
        </p:txBody>
      </p:sp>
      <p:sp>
        <p:nvSpPr>
          <p:cNvPr id="112" name="ZoneTexte 111"/>
          <p:cNvSpPr txBox="1"/>
          <p:nvPr/>
        </p:nvSpPr>
        <p:spPr>
          <a:xfrm>
            <a:off x="20926465" y="19761188"/>
            <a:ext cx="885344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3500" b="1" dirty="0" smtClean="0">
                <a:solidFill>
                  <a:srgbClr val="C00000"/>
                </a:solidFill>
              </a:rPr>
              <a:t>C. </a:t>
            </a:r>
            <a:r>
              <a:rPr lang="fr-BE" sz="3500" b="1" dirty="0" err="1" smtClean="0">
                <a:solidFill>
                  <a:srgbClr val="C00000"/>
                </a:solidFill>
              </a:rPr>
              <a:t>Deliberative</a:t>
            </a:r>
            <a:r>
              <a:rPr lang="fr-BE" sz="3500" b="1" dirty="0" smtClean="0">
                <a:solidFill>
                  <a:srgbClr val="C00000"/>
                </a:solidFill>
              </a:rPr>
              <a:t> </a:t>
            </a:r>
            <a:r>
              <a:rPr lang="fr-BE" sz="3500" b="1" dirty="0" err="1" smtClean="0">
                <a:solidFill>
                  <a:srgbClr val="C00000"/>
                </a:solidFill>
              </a:rPr>
              <a:t>process</a:t>
            </a:r>
            <a:r>
              <a:rPr lang="fr-BE" sz="3500" b="1" dirty="0" smtClean="0">
                <a:solidFill>
                  <a:srgbClr val="C00000"/>
                </a:solidFill>
              </a:rPr>
              <a:t> </a:t>
            </a:r>
            <a:r>
              <a:rPr lang="fr-BE" sz="3500" b="1" dirty="0" err="1" smtClean="0">
                <a:solidFill>
                  <a:srgbClr val="C00000"/>
                </a:solidFill>
              </a:rPr>
              <a:t>with</a:t>
            </a:r>
            <a:r>
              <a:rPr lang="fr-BE" sz="3500" b="1" dirty="0" smtClean="0">
                <a:solidFill>
                  <a:srgbClr val="C00000"/>
                </a:solidFill>
              </a:rPr>
              <a:t> </a:t>
            </a:r>
            <a:r>
              <a:rPr lang="fr-BE" sz="3500" b="1" dirty="0" err="1" smtClean="0">
                <a:solidFill>
                  <a:srgbClr val="C00000"/>
                </a:solidFill>
              </a:rPr>
              <a:t>forestry</a:t>
            </a:r>
            <a:r>
              <a:rPr lang="fr-BE" sz="3500" b="1" dirty="0" smtClean="0">
                <a:solidFill>
                  <a:srgbClr val="C00000"/>
                </a:solidFill>
              </a:rPr>
              <a:t> </a:t>
            </a:r>
            <a:r>
              <a:rPr lang="fr-BE" sz="3500" b="1" dirty="0" err="1" smtClean="0">
                <a:solidFill>
                  <a:srgbClr val="C00000"/>
                </a:solidFill>
              </a:rPr>
              <a:t>students</a:t>
            </a:r>
            <a:endParaRPr lang="fr-BE" sz="3500" b="1" dirty="0">
              <a:solidFill>
                <a:srgbClr val="C00000"/>
              </a:solidFill>
            </a:endParaRPr>
          </a:p>
        </p:txBody>
      </p:sp>
      <p:grpSp>
        <p:nvGrpSpPr>
          <p:cNvPr id="114" name="Groupe 113"/>
          <p:cNvGrpSpPr/>
          <p:nvPr/>
        </p:nvGrpSpPr>
        <p:grpSpPr>
          <a:xfrm>
            <a:off x="12282467" y="12838755"/>
            <a:ext cx="8143932" cy="5993739"/>
            <a:chOff x="467126" y="-738830"/>
            <a:chExt cx="8143932" cy="5993739"/>
          </a:xfrm>
        </p:grpSpPr>
        <p:graphicFrame>
          <p:nvGraphicFramePr>
            <p:cNvPr id="115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="" xmlns:p14="http://schemas.microsoft.com/office/powerpoint/2010/main" val="2602261871"/>
                </p:ext>
              </p:extLst>
            </p:nvPr>
          </p:nvGraphicFramePr>
          <p:xfrm>
            <a:off x="5603394" y="2411843"/>
            <a:ext cx="520287" cy="1252626"/>
          </p:xfrm>
          <a:graphic>
            <a:graphicData uri="http://schemas.openxmlformats.org/presentationml/2006/ole">
              <p:oleObj spid="_x0000_s1031" name="CorelPhotoPaint.Image.11" r:id="rId17" imgW="1295238" imgH="2438095" progId="">
                <p:embed/>
              </p:oleObj>
            </a:graphicData>
          </a:graphic>
        </p:graphicFrame>
        <p:pic>
          <p:nvPicPr>
            <p:cNvPr id="116" name="Picture 235"/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3141" y="2488976"/>
              <a:ext cx="576064" cy="1161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" name="Double flèche horizontale 116"/>
            <p:cNvSpPr/>
            <p:nvPr/>
          </p:nvSpPr>
          <p:spPr>
            <a:xfrm>
              <a:off x="3828820" y="3129205"/>
              <a:ext cx="1538993" cy="358578"/>
            </a:xfrm>
            <a:prstGeom prst="left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3500"/>
            </a:p>
          </p:txBody>
        </p:sp>
        <p:sp>
          <p:nvSpPr>
            <p:cNvPr id="118" name="Double flèche horizontale 117"/>
            <p:cNvSpPr/>
            <p:nvPr/>
          </p:nvSpPr>
          <p:spPr>
            <a:xfrm rot="3086932">
              <a:off x="4804358" y="2133527"/>
              <a:ext cx="882951" cy="358578"/>
            </a:xfrm>
            <a:prstGeom prst="left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3500"/>
            </a:p>
          </p:txBody>
        </p:sp>
        <p:sp>
          <p:nvSpPr>
            <p:cNvPr id="119" name="Double flèche horizontale 118"/>
            <p:cNvSpPr/>
            <p:nvPr/>
          </p:nvSpPr>
          <p:spPr>
            <a:xfrm rot="7794982">
              <a:off x="3463532" y="2078866"/>
              <a:ext cx="828679" cy="358578"/>
            </a:xfrm>
            <a:prstGeom prst="left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 sz="3500"/>
            </a:p>
          </p:txBody>
        </p:sp>
        <p:sp>
          <p:nvSpPr>
            <p:cNvPr id="120" name="ZoneTexte 119"/>
            <p:cNvSpPr txBox="1"/>
            <p:nvPr/>
          </p:nvSpPr>
          <p:spPr>
            <a:xfrm>
              <a:off x="3038894" y="-738830"/>
              <a:ext cx="3143272" cy="1708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3500" b="1" dirty="0" smtClean="0">
                  <a:solidFill>
                    <a:schemeClr val="accent6">
                      <a:lumMod val="75000"/>
                    </a:schemeClr>
                  </a:solidFill>
                </a:rPr>
                <a:t>Open habitats</a:t>
              </a:r>
            </a:p>
            <a:p>
              <a:pPr algn="ctr"/>
              <a:r>
                <a:rPr lang="fr-BE" sz="3500" b="1" dirty="0" smtClean="0">
                  <a:solidFill>
                    <a:schemeClr val="accent6">
                      <a:lumMod val="75000"/>
                    </a:schemeClr>
                  </a:solidFill>
                </a:rPr>
                <a:t>(Nature conservation)</a:t>
              </a:r>
              <a:endParaRPr lang="fr-BE" sz="3500" b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21" name="ZoneTexte 120"/>
            <p:cNvSpPr txBox="1"/>
            <p:nvPr/>
          </p:nvSpPr>
          <p:spPr>
            <a:xfrm>
              <a:off x="5997269" y="2447797"/>
              <a:ext cx="2613789" cy="27853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3500" b="1" dirty="0" err="1" smtClean="0">
                  <a:solidFill>
                    <a:schemeClr val="accent1">
                      <a:lumMod val="75000"/>
                    </a:schemeClr>
                  </a:solidFill>
                </a:rPr>
                <a:t>Spruce</a:t>
              </a:r>
              <a:r>
                <a:rPr lang="fr-BE" sz="3500" b="1" dirty="0" smtClean="0">
                  <a:solidFill>
                    <a:schemeClr val="accent1">
                      <a:lumMod val="75000"/>
                    </a:schemeClr>
                  </a:solidFill>
                </a:rPr>
                <a:t> plantations</a:t>
              </a:r>
            </a:p>
            <a:p>
              <a:pPr algn="ctr"/>
              <a:r>
                <a:rPr lang="fr-BE" sz="3500" b="1" dirty="0" smtClean="0">
                  <a:solidFill>
                    <a:schemeClr val="accent1">
                      <a:lumMod val="75000"/>
                    </a:schemeClr>
                  </a:solidFill>
                </a:rPr>
                <a:t>(Wood production</a:t>
              </a:r>
              <a:r>
                <a:rPr lang="fr-BE" sz="3500" b="1" dirty="0" smtClean="0">
                  <a:solidFill>
                    <a:schemeClr val="accent1">
                      <a:lumMod val="75000"/>
                    </a:schemeClr>
                  </a:solidFill>
                </a:rPr>
                <a:t>) 230.000 ha</a:t>
              </a:r>
              <a:endParaRPr lang="fr-BE" sz="350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122" name="ZoneTexte 121"/>
            <p:cNvSpPr txBox="1"/>
            <p:nvPr/>
          </p:nvSpPr>
          <p:spPr>
            <a:xfrm>
              <a:off x="467126" y="2469531"/>
              <a:ext cx="2662283" cy="27853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BE" sz="3500" b="1" dirty="0" err="1" smtClean="0">
                  <a:solidFill>
                    <a:schemeClr val="accent3">
                      <a:lumMod val="75000"/>
                    </a:schemeClr>
                  </a:solidFill>
                </a:rPr>
                <a:t>Deciduous</a:t>
              </a:r>
              <a:r>
                <a:rPr lang="fr-BE" sz="3500" b="1" dirty="0" smtClean="0">
                  <a:solidFill>
                    <a:schemeClr val="accent3">
                      <a:lumMod val="75000"/>
                    </a:schemeClr>
                  </a:solidFill>
                </a:rPr>
                <a:t> plantations</a:t>
              </a:r>
            </a:p>
            <a:p>
              <a:pPr algn="ctr"/>
              <a:r>
                <a:rPr lang="fr-BE" sz="3500" b="1" dirty="0" smtClean="0">
                  <a:solidFill>
                    <a:schemeClr val="accent3">
                      <a:lumMod val="75000"/>
                    </a:schemeClr>
                  </a:solidFill>
                </a:rPr>
                <a:t>(Multi-</a:t>
              </a:r>
              <a:r>
                <a:rPr lang="fr-BE" sz="3500" b="1" dirty="0" err="1" smtClean="0">
                  <a:solidFill>
                    <a:schemeClr val="accent3">
                      <a:lumMod val="75000"/>
                    </a:schemeClr>
                  </a:solidFill>
                </a:rPr>
                <a:t>fonctionnal</a:t>
              </a:r>
              <a:r>
                <a:rPr lang="fr-BE" sz="3500" b="1" dirty="0" smtClean="0">
                  <a:solidFill>
                    <a:schemeClr val="accent3">
                      <a:lumMod val="75000"/>
                    </a:schemeClr>
                  </a:solidFill>
                </a:rPr>
                <a:t>) 300.000 ha</a:t>
              </a:r>
              <a:endParaRPr lang="fr-BE" sz="3500" b="1" dirty="0">
                <a:solidFill>
                  <a:schemeClr val="accent3">
                    <a:lumMod val="75000"/>
                  </a:schemeClr>
                </a:solidFill>
              </a:endParaRPr>
            </a:p>
          </p:txBody>
        </p:sp>
        <p:pic>
          <p:nvPicPr>
            <p:cNvPr id="123" name="Image 122"/>
            <p:cNvPicPr>
              <a:picLocks noChangeAspect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7048" y="980396"/>
              <a:ext cx="1094117" cy="820588"/>
            </a:xfrm>
            <a:prstGeom prst="rect">
              <a:avLst/>
            </a:prstGeom>
          </p:spPr>
        </p:pic>
      </p:grpSp>
      <p:sp>
        <p:nvSpPr>
          <p:cNvPr id="124" name="Flèche vers le bas 123"/>
          <p:cNvSpPr/>
          <p:nvPr/>
        </p:nvSpPr>
        <p:spPr>
          <a:xfrm>
            <a:off x="5210105" y="25976294"/>
            <a:ext cx="1071570" cy="1500198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126" name="Flèche vers le bas 125"/>
          <p:cNvSpPr/>
          <p:nvPr/>
        </p:nvSpPr>
        <p:spPr>
          <a:xfrm>
            <a:off x="15211425" y="25976294"/>
            <a:ext cx="1071570" cy="1500198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423</Words>
  <Application>Microsoft Office PowerPoint</Application>
  <PresentationFormat>Personnalisé</PresentationFormat>
  <Paragraphs>35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Thème Office</vt:lpstr>
      <vt:lpstr>Feuille de calcul</vt:lpstr>
      <vt:lpstr>CorelPhotoPaint.Image.11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Fanny</dc:creator>
  <cp:lastModifiedBy>Fanny</cp:lastModifiedBy>
  <cp:revision>27</cp:revision>
  <dcterms:created xsi:type="dcterms:W3CDTF">2013-09-16T08:37:45Z</dcterms:created>
  <dcterms:modified xsi:type="dcterms:W3CDTF">2013-09-16T14:01:06Z</dcterms:modified>
</cp:coreProperties>
</file>