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38"/>
  </p:notesMasterIdLst>
  <p:sldIdLst>
    <p:sldId id="307" r:id="rId2"/>
    <p:sldId id="260" r:id="rId3"/>
    <p:sldId id="318" r:id="rId4"/>
    <p:sldId id="319" r:id="rId5"/>
    <p:sldId id="308" r:id="rId6"/>
    <p:sldId id="263" r:id="rId7"/>
    <p:sldId id="264" r:id="rId8"/>
    <p:sldId id="265" r:id="rId9"/>
    <p:sldId id="310" r:id="rId10"/>
    <p:sldId id="311" r:id="rId11"/>
    <p:sldId id="268" r:id="rId12"/>
    <p:sldId id="269" r:id="rId13"/>
    <p:sldId id="270" r:id="rId14"/>
    <p:sldId id="271" r:id="rId15"/>
    <p:sldId id="277" r:id="rId16"/>
    <p:sldId id="274" r:id="rId17"/>
    <p:sldId id="275" r:id="rId18"/>
    <p:sldId id="276" r:id="rId19"/>
    <p:sldId id="280" r:id="rId20"/>
    <p:sldId id="309" r:id="rId21"/>
    <p:sldId id="314" r:id="rId22"/>
    <p:sldId id="281" r:id="rId23"/>
    <p:sldId id="290" r:id="rId24"/>
    <p:sldId id="292" r:id="rId25"/>
    <p:sldId id="283" r:id="rId26"/>
    <p:sldId id="291" r:id="rId27"/>
    <p:sldId id="303" r:id="rId28"/>
    <p:sldId id="285" r:id="rId29"/>
    <p:sldId id="286" r:id="rId30"/>
    <p:sldId id="312" r:id="rId31"/>
    <p:sldId id="315" r:id="rId32"/>
    <p:sldId id="317" r:id="rId33"/>
    <p:sldId id="313" r:id="rId34"/>
    <p:sldId id="316" r:id="rId35"/>
    <p:sldId id="299" r:id="rId36"/>
    <p:sldId id="298" r:id="rId37"/>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00"/>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4" d="100"/>
          <a:sy n="114" d="100"/>
        </p:scale>
        <p:origin x="-918" y="-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E:\2012\NCKH2012\Trig\noi%20dung%20nghien%20cuu.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2012\NCKH2012\Trig\lorenz%20curve%202012.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950251754245011"/>
          <c:y val="0.12034200270420743"/>
          <c:w val="0.49227609941614436"/>
          <c:h val="0.73095542034518446"/>
        </c:manualLayout>
      </c:layout>
      <c:radarChart>
        <c:radarStyle val="marker"/>
        <c:varyColors val="0"/>
        <c:ser>
          <c:idx val="0"/>
          <c:order val="0"/>
          <c:tx>
            <c:strRef>
              <c:f>webdicu!$F$5</c:f>
              <c:strCache>
                <c:ptCount val="1"/>
                <c:pt idx="0">
                  <c:v>Internation migration</c:v>
                </c:pt>
              </c:strCache>
            </c:strRef>
          </c:tx>
          <c:spPr>
            <a:ln w="50800"/>
          </c:spPr>
          <c:marker>
            <c:symbol val="none"/>
          </c:marker>
          <c:cat>
            <c:strRef>
              <c:f>webdicu!$E$6:$E$14</c:f>
              <c:strCache>
                <c:ptCount val="9"/>
                <c:pt idx="0">
                  <c:v>Support for finding job</c:v>
                </c:pt>
                <c:pt idx="1">
                  <c:v>Mental supports</c:v>
                </c:pt>
                <c:pt idx="2">
                  <c:v>Provide production means</c:v>
                </c:pt>
                <c:pt idx="3">
                  <c:v>Provide capitals</c:v>
                </c:pt>
                <c:pt idx="4">
                  <c:v>Support for meals and housing</c:v>
                </c:pt>
                <c:pt idx="5">
                  <c:v>Provide information at destination</c:v>
                </c:pt>
                <c:pt idx="6">
                  <c:v>Support the social relations</c:v>
                </c:pt>
                <c:pt idx="7">
                  <c:v>Support in administrative issues</c:v>
                </c:pt>
                <c:pt idx="8">
                  <c:v>Support in remittance sending</c:v>
                </c:pt>
              </c:strCache>
            </c:strRef>
          </c:cat>
          <c:val>
            <c:numRef>
              <c:f>webdicu!$F$6:$F$14</c:f>
              <c:numCache>
                <c:formatCode>General</c:formatCode>
                <c:ptCount val="9"/>
                <c:pt idx="0">
                  <c:v>3</c:v>
                </c:pt>
                <c:pt idx="1">
                  <c:v>8</c:v>
                </c:pt>
                <c:pt idx="2">
                  <c:v>2</c:v>
                </c:pt>
                <c:pt idx="3">
                  <c:v>1</c:v>
                </c:pt>
                <c:pt idx="4">
                  <c:v>6</c:v>
                </c:pt>
                <c:pt idx="5">
                  <c:v>9</c:v>
                </c:pt>
                <c:pt idx="6">
                  <c:v>4</c:v>
                </c:pt>
                <c:pt idx="7">
                  <c:v>7</c:v>
                </c:pt>
                <c:pt idx="8">
                  <c:v>5</c:v>
                </c:pt>
              </c:numCache>
            </c:numRef>
          </c:val>
        </c:ser>
        <c:ser>
          <c:idx val="1"/>
          <c:order val="1"/>
          <c:tx>
            <c:strRef>
              <c:f>webdicu!$G$5</c:f>
              <c:strCache>
                <c:ptCount val="1"/>
                <c:pt idx="0">
                  <c:v>Out province migration</c:v>
                </c:pt>
              </c:strCache>
            </c:strRef>
          </c:tx>
          <c:spPr>
            <a:ln w="50800"/>
          </c:spPr>
          <c:marker>
            <c:symbol val="none"/>
          </c:marker>
          <c:cat>
            <c:strRef>
              <c:f>webdicu!$E$6:$E$14</c:f>
              <c:strCache>
                <c:ptCount val="9"/>
                <c:pt idx="0">
                  <c:v>Support for finding job</c:v>
                </c:pt>
                <c:pt idx="1">
                  <c:v>Mental supports</c:v>
                </c:pt>
                <c:pt idx="2">
                  <c:v>Provide production means</c:v>
                </c:pt>
                <c:pt idx="3">
                  <c:v>Provide capitals</c:v>
                </c:pt>
                <c:pt idx="4">
                  <c:v>Support for meals and housing</c:v>
                </c:pt>
                <c:pt idx="5">
                  <c:v>Provide information at destination</c:v>
                </c:pt>
                <c:pt idx="6">
                  <c:v>Support the social relations</c:v>
                </c:pt>
                <c:pt idx="7">
                  <c:v>Support in administrative issues</c:v>
                </c:pt>
                <c:pt idx="8">
                  <c:v>Support in remittance sending</c:v>
                </c:pt>
              </c:strCache>
            </c:strRef>
          </c:cat>
          <c:val>
            <c:numRef>
              <c:f>webdicu!$G$6:$G$14</c:f>
              <c:numCache>
                <c:formatCode>General</c:formatCode>
                <c:ptCount val="9"/>
                <c:pt idx="0">
                  <c:v>9</c:v>
                </c:pt>
                <c:pt idx="1">
                  <c:v>3</c:v>
                </c:pt>
                <c:pt idx="2">
                  <c:v>6</c:v>
                </c:pt>
                <c:pt idx="3">
                  <c:v>5</c:v>
                </c:pt>
                <c:pt idx="4">
                  <c:v>7</c:v>
                </c:pt>
                <c:pt idx="5">
                  <c:v>8</c:v>
                </c:pt>
                <c:pt idx="6">
                  <c:v>4</c:v>
                </c:pt>
                <c:pt idx="7">
                  <c:v>2</c:v>
                </c:pt>
                <c:pt idx="8">
                  <c:v>1</c:v>
                </c:pt>
              </c:numCache>
            </c:numRef>
          </c:val>
        </c:ser>
        <c:ser>
          <c:idx val="2"/>
          <c:order val="2"/>
          <c:tx>
            <c:strRef>
              <c:f>webdicu!$H$5</c:f>
              <c:strCache>
                <c:ptCount val="1"/>
                <c:pt idx="0">
                  <c:v>Within province migration</c:v>
                </c:pt>
              </c:strCache>
            </c:strRef>
          </c:tx>
          <c:spPr>
            <a:ln w="50800"/>
          </c:spPr>
          <c:marker>
            <c:symbol val="none"/>
          </c:marker>
          <c:cat>
            <c:strRef>
              <c:f>webdicu!$E$6:$E$14</c:f>
              <c:strCache>
                <c:ptCount val="9"/>
                <c:pt idx="0">
                  <c:v>Support for finding job</c:v>
                </c:pt>
                <c:pt idx="1">
                  <c:v>Mental supports</c:v>
                </c:pt>
                <c:pt idx="2">
                  <c:v>Provide production means</c:v>
                </c:pt>
                <c:pt idx="3">
                  <c:v>Provide capitals</c:v>
                </c:pt>
                <c:pt idx="4">
                  <c:v>Support for meals and housing</c:v>
                </c:pt>
                <c:pt idx="5">
                  <c:v>Provide information at destination</c:v>
                </c:pt>
                <c:pt idx="6">
                  <c:v>Support the social relations</c:v>
                </c:pt>
                <c:pt idx="7">
                  <c:v>Support in administrative issues</c:v>
                </c:pt>
                <c:pt idx="8">
                  <c:v>Support in remittance sending</c:v>
                </c:pt>
              </c:strCache>
            </c:strRef>
          </c:cat>
          <c:val>
            <c:numRef>
              <c:f>webdicu!$H$6:$H$14</c:f>
              <c:numCache>
                <c:formatCode>General</c:formatCode>
                <c:ptCount val="9"/>
                <c:pt idx="0">
                  <c:v>9</c:v>
                </c:pt>
                <c:pt idx="1">
                  <c:v>4</c:v>
                </c:pt>
                <c:pt idx="2">
                  <c:v>8</c:v>
                </c:pt>
                <c:pt idx="3">
                  <c:v>7</c:v>
                </c:pt>
                <c:pt idx="4">
                  <c:v>5</c:v>
                </c:pt>
                <c:pt idx="5">
                  <c:v>6</c:v>
                </c:pt>
                <c:pt idx="6">
                  <c:v>3</c:v>
                </c:pt>
                <c:pt idx="7">
                  <c:v>2</c:v>
                </c:pt>
                <c:pt idx="8">
                  <c:v>1</c:v>
                </c:pt>
              </c:numCache>
            </c:numRef>
          </c:val>
        </c:ser>
        <c:dLbls>
          <c:showLegendKey val="0"/>
          <c:showVal val="0"/>
          <c:showCatName val="0"/>
          <c:showSerName val="0"/>
          <c:showPercent val="0"/>
          <c:showBubbleSize val="0"/>
        </c:dLbls>
        <c:axId val="43704320"/>
        <c:axId val="34690112"/>
      </c:radarChart>
      <c:catAx>
        <c:axId val="43704320"/>
        <c:scaling>
          <c:orientation val="minMax"/>
        </c:scaling>
        <c:delete val="0"/>
        <c:axPos val="b"/>
        <c:majorGridlines/>
        <c:majorTickMark val="out"/>
        <c:minorTickMark val="none"/>
        <c:tickLblPos val="nextTo"/>
        <c:txPr>
          <a:bodyPr/>
          <a:lstStyle/>
          <a:p>
            <a:pPr>
              <a:defRPr sz="1600" b="1" i="0" baseline="0"/>
            </a:pPr>
            <a:endParaRPr lang="fr-FR"/>
          </a:p>
        </c:txPr>
        <c:crossAx val="34690112"/>
        <c:crosses val="autoZero"/>
        <c:auto val="1"/>
        <c:lblAlgn val="ctr"/>
        <c:lblOffset val="100"/>
        <c:noMultiLvlLbl val="0"/>
      </c:catAx>
      <c:valAx>
        <c:axId val="34690112"/>
        <c:scaling>
          <c:orientation val="minMax"/>
        </c:scaling>
        <c:delete val="0"/>
        <c:axPos val="l"/>
        <c:majorGridlines/>
        <c:numFmt formatCode="General" sourceLinked="1"/>
        <c:majorTickMark val="cross"/>
        <c:minorTickMark val="none"/>
        <c:tickLblPos val="nextTo"/>
        <c:crossAx val="43704320"/>
        <c:crosses val="autoZero"/>
        <c:crossBetween val="between"/>
      </c:valAx>
    </c:plotArea>
    <c:legend>
      <c:legendPos val="r"/>
      <c:layout>
        <c:manualLayout>
          <c:xMode val="edge"/>
          <c:yMode val="edge"/>
          <c:x val="0.79362616437651179"/>
          <c:y val="0.26883993667458234"/>
          <c:w val="0.19584748597601778"/>
          <c:h val="0.4464469024705246"/>
        </c:manualLayout>
      </c:layout>
      <c:overlay val="0"/>
      <c:spPr>
        <a:solidFill>
          <a:schemeClr val="bg1">
            <a:lumMod val="95000"/>
          </a:schemeClr>
        </a:solidFill>
      </c:spPr>
      <c:txPr>
        <a:bodyPr/>
        <a:lstStyle/>
        <a:p>
          <a:pPr>
            <a:defRPr sz="1600" b="1" i="0" baseline="0"/>
          </a:pPr>
          <a:endParaRPr lang="fr-FR"/>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708070145078021"/>
          <c:y val="1.9444444444444445E-2"/>
          <c:w val="0.64811600473017794"/>
          <c:h val="0.72911997413366803"/>
        </c:manualLayout>
      </c:layout>
      <c:scatterChart>
        <c:scatterStyle val="smoothMarker"/>
        <c:varyColors val="0"/>
        <c:ser>
          <c:idx val="0"/>
          <c:order val="0"/>
          <c:tx>
            <c:strRef>
              <c:f>lorez!$B$4</c:f>
              <c:strCache>
                <c:ptCount val="1"/>
                <c:pt idx="0">
                  <c:v>Equal distribution</c:v>
                </c:pt>
              </c:strCache>
            </c:strRef>
          </c:tx>
          <c:spPr>
            <a:ln w="50800">
              <a:solidFill>
                <a:srgbClr val="333300"/>
              </a:solidFill>
              <a:prstDash val="solid"/>
            </a:ln>
          </c:spPr>
          <c:marker>
            <c:symbol val="square"/>
            <c:size val="5"/>
            <c:spPr>
              <a:noFill/>
              <a:ln w="9525">
                <a:noFill/>
              </a:ln>
            </c:spPr>
          </c:marker>
          <c:xVal>
            <c:numRef>
              <c:f>lorez!$B$6:$B$140</c:f>
              <c:numCache>
                <c:formatCode>0.00</c:formatCode>
                <c:ptCount val="135"/>
                <c:pt idx="0">
                  <c:v>0.7000000000000004</c:v>
                </c:pt>
                <c:pt idx="1">
                  <c:v>1.5</c:v>
                </c:pt>
                <c:pt idx="2">
                  <c:v>2.2000000000000002</c:v>
                </c:pt>
                <c:pt idx="3">
                  <c:v>3</c:v>
                </c:pt>
                <c:pt idx="4">
                  <c:v>3.7</c:v>
                </c:pt>
                <c:pt idx="5">
                  <c:v>4.4000000000000004</c:v>
                </c:pt>
                <c:pt idx="6">
                  <c:v>5.2</c:v>
                </c:pt>
                <c:pt idx="7">
                  <c:v>5.9</c:v>
                </c:pt>
                <c:pt idx="8">
                  <c:v>6.7</c:v>
                </c:pt>
                <c:pt idx="9">
                  <c:v>7.4</c:v>
                </c:pt>
                <c:pt idx="10">
                  <c:v>8.1</c:v>
                </c:pt>
                <c:pt idx="11">
                  <c:v>8.9</c:v>
                </c:pt>
                <c:pt idx="12">
                  <c:v>9.6</c:v>
                </c:pt>
                <c:pt idx="13">
                  <c:v>10.4</c:v>
                </c:pt>
                <c:pt idx="14">
                  <c:v>11.1</c:v>
                </c:pt>
                <c:pt idx="15">
                  <c:v>11.9</c:v>
                </c:pt>
                <c:pt idx="16">
                  <c:v>12.6</c:v>
                </c:pt>
                <c:pt idx="17">
                  <c:v>13.3</c:v>
                </c:pt>
                <c:pt idx="18">
                  <c:v>14.1</c:v>
                </c:pt>
                <c:pt idx="19">
                  <c:v>14.8</c:v>
                </c:pt>
                <c:pt idx="20">
                  <c:v>15.6</c:v>
                </c:pt>
                <c:pt idx="21">
                  <c:v>16.3</c:v>
                </c:pt>
                <c:pt idx="22">
                  <c:v>17</c:v>
                </c:pt>
                <c:pt idx="23">
                  <c:v>17.8</c:v>
                </c:pt>
                <c:pt idx="24">
                  <c:v>18.5</c:v>
                </c:pt>
                <c:pt idx="25">
                  <c:v>19.3</c:v>
                </c:pt>
                <c:pt idx="26">
                  <c:v>20</c:v>
                </c:pt>
                <c:pt idx="27">
                  <c:v>20.7</c:v>
                </c:pt>
                <c:pt idx="28">
                  <c:v>21.5</c:v>
                </c:pt>
                <c:pt idx="29">
                  <c:v>22.2</c:v>
                </c:pt>
                <c:pt idx="30">
                  <c:v>23</c:v>
                </c:pt>
                <c:pt idx="31">
                  <c:v>23.7</c:v>
                </c:pt>
                <c:pt idx="32">
                  <c:v>24.4</c:v>
                </c:pt>
                <c:pt idx="33">
                  <c:v>25.2</c:v>
                </c:pt>
                <c:pt idx="34">
                  <c:v>25.9</c:v>
                </c:pt>
                <c:pt idx="35">
                  <c:v>26.7</c:v>
                </c:pt>
                <c:pt idx="36">
                  <c:v>27.4</c:v>
                </c:pt>
                <c:pt idx="37">
                  <c:v>28.1</c:v>
                </c:pt>
                <c:pt idx="38">
                  <c:v>28.9</c:v>
                </c:pt>
                <c:pt idx="39">
                  <c:v>29.6</c:v>
                </c:pt>
                <c:pt idx="40">
                  <c:v>30.4</c:v>
                </c:pt>
                <c:pt idx="41">
                  <c:v>31.1</c:v>
                </c:pt>
                <c:pt idx="42">
                  <c:v>31.9</c:v>
                </c:pt>
                <c:pt idx="43">
                  <c:v>32.6</c:v>
                </c:pt>
                <c:pt idx="44">
                  <c:v>33.300000000000004</c:v>
                </c:pt>
                <c:pt idx="45">
                  <c:v>34.1</c:v>
                </c:pt>
                <c:pt idx="46">
                  <c:v>34.800000000000004</c:v>
                </c:pt>
                <c:pt idx="47">
                  <c:v>35.6</c:v>
                </c:pt>
                <c:pt idx="48">
                  <c:v>36.300000000000004</c:v>
                </c:pt>
                <c:pt idx="49">
                  <c:v>37</c:v>
                </c:pt>
                <c:pt idx="50">
                  <c:v>37.800000000000004</c:v>
                </c:pt>
                <c:pt idx="51">
                  <c:v>38.5</c:v>
                </c:pt>
                <c:pt idx="52">
                  <c:v>39.300000000000004</c:v>
                </c:pt>
                <c:pt idx="53">
                  <c:v>40</c:v>
                </c:pt>
                <c:pt idx="54">
                  <c:v>40.700000000000003</c:v>
                </c:pt>
                <c:pt idx="55">
                  <c:v>41.5</c:v>
                </c:pt>
                <c:pt idx="56">
                  <c:v>42.2</c:v>
                </c:pt>
                <c:pt idx="57">
                  <c:v>43</c:v>
                </c:pt>
                <c:pt idx="58">
                  <c:v>43.7</c:v>
                </c:pt>
                <c:pt idx="59">
                  <c:v>44.4</c:v>
                </c:pt>
                <c:pt idx="60">
                  <c:v>45.2</c:v>
                </c:pt>
                <c:pt idx="61">
                  <c:v>45.9</c:v>
                </c:pt>
                <c:pt idx="62">
                  <c:v>46.7</c:v>
                </c:pt>
                <c:pt idx="63">
                  <c:v>47.4</c:v>
                </c:pt>
                <c:pt idx="64">
                  <c:v>48.1</c:v>
                </c:pt>
                <c:pt idx="65">
                  <c:v>48.9</c:v>
                </c:pt>
                <c:pt idx="66">
                  <c:v>49.6</c:v>
                </c:pt>
                <c:pt idx="67">
                  <c:v>50.4</c:v>
                </c:pt>
                <c:pt idx="68">
                  <c:v>51.1</c:v>
                </c:pt>
                <c:pt idx="69">
                  <c:v>51.9</c:v>
                </c:pt>
                <c:pt idx="70">
                  <c:v>52.6</c:v>
                </c:pt>
                <c:pt idx="71">
                  <c:v>53.3</c:v>
                </c:pt>
                <c:pt idx="72">
                  <c:v>54.1</c:v>
                </c:pt>
                <c:pt idx="73">
                  <c:v>54.8</c:v>
                </c:pt>
                <c:pt idx="74">
                  <c:v>55.6</c:v>
                </c:pt>
                <c:pt idx="75">
                  <c:v>56.3</c:v>
                </c:pt>
                <c:pt idx="76">
                  <c:v>57</c:v>
                </c:pt>
                <c:pt idx="77">
                  <c:v>57.8</c:v>
                </c:pt>
                <c:pt idx="78">
                  <c:v>58.5</c:v>
                </c:pt>
                <c:pt idx="79">
                  <c:v>59.3</c:v>
                </c:pt>
                <c:pt idx="80">
                  <c:v>60</c:v>
                </c:pt>
                <c:pt idx="81">
                  <c:v>60.7</c:v>
                </c:pt>
                <c:pt idx="82">
                  <c:v>61.5</c:v>
                </c:pt>
                <c:pt idx="83">
                  <c:v>62.2</c:v>
                </c:pt>
                <c:pt idx="84">
                  <c:v>63</c:v>
                </c:pt>
                <c:pt idx="85">
                  <c:v>63.7</c:v>
                </c:pt>
                <c:pt idx="86">
                  <c:v>64.400000000000006</c:v>
                </c:pt>
                <c:pt idx="87">
                  <c:v>65.2</c:v>
                </c:pt>
                <c:pt idx="88">
                  <c:v>65.900000000000006</c:v>
                </c:pt>
                <c:pt idx="89">
                  <c:v>66.7</c:v>
                </c:pt>
                <c:pt idx="90">
                  <c:v>67.400000000000006</c:v>
                </c:pt>
                <c:pt idx="91">
                  <c:v>68.099999999999994</c:v>
                </c:pt>
                <c:pt idx="92">
                  <c:v>68.900000000000006</c:v>
                </c:pt>
                <c:pt idx="93">
                  <c:v>69.599999999999994</c:v>
                </c:pt>
                <c:pt idx="94">
                  <c:v>70.400000000000006</c:v>
                </c:pt>
                <c:pt idx="95">
                  <c:v>71.099999999999994</c:v>
                </c:pt>
                <c:pt idx="96">
                  <c:v>71.900000000000006</c:v>
                </c:pt>
                <c:pt idx="97">
                  <c:v>72.599999999999994</c:v>
                </c:pt>
                <c:pt idx="98">
                  <c:v>73.3</c:v>
                </c:pt>
                <c:pt idx="99">
                  <c:v>74.099999999999994</c:v>
                </c:pt>
                <c:pt idx="100">
                  <c:v>74.8</c:v>
                </c:pt>
                <c:pt idx="101">
                  <c:v>75.599999999999994</c:v>
                </c:pt>
                <c:pt idx="102">
                  <c:v>76.3</c:v>
                </c:pt>
                <c:pt idx="103">
                  <c:v>77</c:v>
                </c:pt>
                <c:pt idx="104">
                  <c:v>77.8</c:v>
                </c:pt>
                <c:pt idx="105">
                  <c:v>78.5</c:v>
                </c:pt>
                <c:pt idx="106">
                  <c:v>79.3</c:v>
                </c:pt>
                <c:pt idx="107">
                  <c:v>80</c:v>
                </c:pt>
                <c:pt idx="108">
                  <c:v>80.7</c:v>
                </c:pt>
                <c:pt idx="109">
                  <c:v>81.5</c:v>
                </c:pt>
                <c:pt idx="110">
                  <c:v>82.2</c:v>
                </c:pt>
                <c:pt idx="111">
                  <c:v>83</c:v>
                </c:pt>
                <c:pt idx="112">
                  <c:v>83.7</c:v>
                </c:pt>
                <c:pt idx="113">
                  <c:v>84.4</c:v>
                </c:pt>
                <c:pt idx="114">
                  <c:v>85.2</c:v>
                </c:pt>
                <c:pt idx="115">
                  <c:v>85.9</c:v>
                </c:pt>
                <c:pt idx="116">
                  <c:v>86.7</c:v>
                </c:pt>
                <c:pt idx="117">
                  <c:v>87.4</c:v>
                </c:pt>
                <c:pt idx="118">
                  <c:v>88.1</c:v>
                </c:pt>
                <c:pt idx="119">
                  <c:v>88.9</c:v>
                </c:pt>
                <c:pt idx="120">
                  <c:v>89.6</c:v>
                </c:pt>
                <c:pt idx="121">
                  <c:v>90.4</c:v>
                </c:pt>
                <c:pt idx="122">
                  <c:v>91.1</c:v>
                </c:pt>
                <c:pt idx="123">
                  <c:v>91.9</c:v>
                </c:pt>
                <c:pt idx="124">
                  <c:v>92.6</c:v>
                </c:pt>
                <c:pt idx="125">
                  <c:v>93.3</c:v>
                </c:pt>
                <c:pt idx="126">
                  <c:v>94.1</c:v>
                </c:pt>
                <c:pt idx="127">
                  <c:v>94.8</c:v>
                </c:pt>
                <c:pt idx="128">
                  <c:v>95.6</c:v>
                </c:pt>
                <c:pt idx="129">
                  <c:v>96.3</c:v>
                </c:pt>
                <c:pt idx="130">
                  <c:v>97</c:v>
                </c:pt>
                <c:pt idx="131">
                  <c:v>97.8</c:v>
                </c:pt>
                <c:pt idx="132">
                  <c:v>98.5</c:v>
                </c:pt>
                <c:pt idx="133">
                  <c:v>99.3</c:v>
                </c:pt>
                <c:pt idx="134">
                  <c:v>100</c:v>
                </c:pt>
              </c:numCache>
            </c:numRef>
          </c:xVal>
          <c:yVal>
            <c:numRef>
              <c:f>lorez!$C$6:$C$140</c:f>
              <c:numCache>
                <c:formatCode>0.00</c:formatCode>
                <c:ptCount val="135"/>
                <c:pt idx="0">
                  <c:v>0.7000000000000004</c:v>
                </c:pt>
                <c:pt idx="1">
                  <c:v>1.5</c:v>
                </c:pt>
                <c:pt idx="2">
                  <c:v>2.2000000000000002</c:v>
                </c:pt>
                <c:pt idx="3">
                  <c:v>3</c:v>
                </c:pt>
                <c:pt idx="4">
                  <c:v>3.7</c:v>
                </c:pt>
                <c:pt idx="5">
                  <c:v>4.4000000000000004</c:v>
                </c:pt>
                <c:pt idx="6">
                  <c:v>5.2</c:v>
                </c:pt>
                <c:pt idx="7">
                  <c:v>5.9</c:v>
                </c:pt>
                <c:pt idx="8">
                  <c:v>6.7</c:v>
                </c:pt>
                <c:pt idx="9">
                  <c:v>7.4</c:v>
                </c:pt>
                <c:pt idx="10">
                  <c:v>8.1</c:v>
                </c:pt>
                <c:pt idx="11">
                  <c:v>8.9</c:v>
                </c:pt>
                <c:pt idx="12">
                  <c:v>9.6</c:v>
                </c:pt>
                <c:pt idx="13">
                  <c:v>10.4</c:v>
                </c:pt>
                <c:pt idx="14">
                  <c:v>11.1</c:v>
                </c:pt>
                <c:pt idx="15">
                  <c:v>11.9</c:v>
                </c:pt>
                <c:pt idx="16">
                  <c:v>12.6</c:v>
                </c:pt>
                <c:pt idx="17">
                  <c:v>13.3</c:v>
                </c:pt>
                <c:pt idx="18">
                  <c:v>14.1</c:v>
                </c:pt>
                <c:pt idx="19">
                  <c:v>14.8</c:v>
                </c:pt>
                <c:pt idx="20">
                  <c:v>15.6</c:v>
                </c:pt>
                <c:pt idx="21">
                  <c:v>16.3</c:v>
                </c:pt>
                <c:pt idx="22">
                  <c:v>17</c:v>
                </c:pt>
                <c:pt idx="23">
                  <c:v>17.8</c:v>
                </c:pt>
                <c:pt idx="24">
                  <c:v>18.5</c:v>
                </c:pt>
                <c:pt idx="25">
                  <c:v>19.3</c:v>
                </c:pt>
                <c:pt idx="26">
                  <c:v>20</c:v>
                </c:pt>
                <c:pt idx="27">
                  <c:v>20.7</c:v>
                </c:pt>
                <c:pt idx="28">
                  <c:v>21.5</c:v>
                </c:pt>
                <c:pt idx="29">
                  <c:v>22.2</c:v>
                </c:pt>
                <c:pt idx="30">
                  <c:v>23</c:v>
                </c:pt>
                <c:pt idx="31">
                  <c:v>23.7</c:v>
                </c:pt>
                <c:pt idx="32">
                  <c:v>24.4</c:v>
                </c:pt>
                <c:pt idx="33">
                  <c:v>25.2</c:v>
                </c:pt>
                <c:pt idx="34">
                  <c:v>25.9</c:v>
                </c:pt>
                <c:pt idx="35">
                  <c:v>26.7</c:v>
                </c:pt>
                <c:pt idx="36">
                  <c:v>27.4</c:v>
                </c:pt>
                <c:pt idx="37">
                  <c:v>28.1</c:v>
                </c:pt>
                <c:pt idx="38">
                  <c:v>28.9</c:v>
                </c:pt>
                <c:pt idx="39">
                  <c:v>29.6</c:v>
                </c:pt>
                <c:pt idx="40">
                  <c:v>30.4</c:v>
                </c:pt>
                <c:pt idx="41">
                  <c:v>31.1</c:v>
                </c:pt>
                <c:pt idx="42">
                  <c:v>31.9</c:v>
                </c:pt>
                <c:pt idx="43">
                  <c:v>32.6</c:v>
                </c:pt>
                <c:pt idx="44">
                  <c:v>33.300000000000004</c:v>
                </c:pt>
                <c:pt idx="45">
                  <c:v>34.1</c:v>
                </c:pt>
                <c:pt idx="46">
                  <c:v>34.800000000000004</c:v>
                </c:pt>
                <c:pt idx="47">
                  <c:v>35.6</c:v>
                </c:pt>
                <c:pt idx="48">
                  <c:v>36.300000000000004</c:v>
                </c:pt>
                <c:pt idx="49">
                  <c:v>37</c:v>
                </c:pt>
                <c:pt idx="50">
                  <c:v>37.800000000000004</c:v>
                </c:pt>
                <c:pt idx="51">
                  <c:v>38.5</c:v>
                </c:pt>
                <c:pt idx="52">
                  <c:v>39.300000000000004</c:v>
                </c:pt>
                <c:pt idx="53">
                  <c:v>40</c:v>
                </c:pt>
                <c:pt idx="54">
                  <c:v>40.700000000000003</c:v>
                </c:pt>
                <c:pt idx="55">
                  <c:v>41.5</c:v>
                </c:pt>
                <c:pt idx="56">
                  <c:v>42.2</c:v>
                </c:pt>
                <c:pt idx="57">
                  <c:v>43</c:v>
                </c:pt>
                <c:pt idx="58">
                  <c:v>43.7</c:v>
                </c:pt>
                <c:pt idx="59">
                  <c:v>44.4</c:v>
                </c:pt>
                <c:pt idx="60">
                  <c:v>45.2</c:v>
                </c:pt>
                <c:pt idx="61">
                  <c:v>45.9</c:v>
                </c:pt>
                <c:pt idx="62">
                  <c:v>46.7</c:v>
                </c:pt>
                <c:pt idx="63">
                  <c:v>47.4</c:v>
                </c:pt>
                <c:pt idx="64">
                  <c:v>48.1</c:v>
                </c:pt>
                <c:pt idx="65">
                  <c:v>48.9</c:v>
                </c:pt>
                <c:pt idx="66">
                  <c:v>49.6</c:v>
                </c:pt>
                <c:pt idx="67">
                  <c:v>50.4</c:v>
                </c:pt>
                <c:pt idx="68">
                  <c:v>51.1</c:v>
                </c:pt>
                <c:pt idx="69">
                  <c:v>51.9</c:v>
                </c:pt>
                <c:pt idx="70">
                  <c:v>52.6</c:v>
                </c:pt>
                <c:pt idx="71">
                  <c:v>53.3</c:v>
                </c:pt>
                <c:pt idx="72">
                  <c:v>54.1</c:v>
                </c:pt>
                <c:pt idx="73">
                  <c:v>54.8</c:v>
                </c:pt>
                <c:pt idx="74">
                  <c:v>55.6</c:v>
                </c:pt>
                <c:pt idx="75">
                  <c:v>56.3</c:v>
                </c:pt>
                <c:pt idx="76">
                  <c:v>57</c:v>
                </c:pt>
                <c:pt idx="77">
                  <c:v>57.8</c:v>
                </c:pt>
                <c:pt idx="78">
                  <c:v>58.5</c:v>
                </c:pt>
                <c:pt idx="79">
                  <c:v>59.3</c:v>
                </c:pt>
                <c:pt idx="80">
                  <c:v>60</c:v>
                </c:pt>
                <c:pt idx="81">
                  <c:v>60.7</c:v>
                </c:pt>
                <c:pt idx="82">
                  <c:v>61.5</c:v>
                </c:pt>
                <c:pt idx="83">
                  <c:v>62.2</c:v>
                </c:pt>
                <c:pt idx="84">
                  <c:v>63</c:v>
                </c:pt>
                <c:pt idx="85">
                  <c:v>63.7</c:v>
                </c:pt>
                <c:pt idx="86">
                  <c:v>64.400000000000006</c:v>
                </c:pt>
                <c:pt idx="87">
                  <c:v>65.2</c:v>
                </c:pt>
                <c:pt idx="88">
                  <c:v>65.900000000000006</c:v>
                </c:pt>
                <c:pt idx="89">
                  <c:v>66.7</c:v>
                </c:pt>
                <c:pt idx="90">
                  <c:v>67.400000000000006</c:v>
                </c:pt>
                <c:pt idx="91">
                  <c:v>68.099999999999994</c:v>
                </c:pt>
                <c:pt idx="92">
                  <c:v>68.900000000000006</c:v>
                </c:pt>
                <c:pt idx="93">
                  <c:v>69.599999999999994</c:v>
                </c:pt>
                <c:pt idx="94">
                  <c:v>70.400000000000006</c:v>
                </c:pt>
                <c:pt idx="95">
                  <c:v>71.099999999999994</c:v>
                </c:pt>
                <c:pt idx="96">
                  <c:v>71.900000000000006</c:v>
                </c:pt>
                <c:pt idx="97">
                  <c:v>72.599999999999994</c:v>
                </c:pt>
                <c:pt idx="98">
                  <c:v>73.3</c:v>
                </c:pt>
                <c:pt idx="99">
                  <c:v>74.099999999999994</c:v>
                </c:pt>
                <c:pt idx="100">
                  <c:v>74.8</c:v>
                </c:pt>
                <c:pt idx="101">
                  <c:v>75.599999999999994</c:v>
                </c:pt>
                <c:pt idx="102">
                  <c:v>76.3</c:v>
                </c:pt>
                <c:pt idx="103">
                  <c:v>77</c:v>
                </c:pt>
                <c:pt idx="104">
                  <c:v>77.8</c:v>
                </c:pt>
                <c:pt idx="105">
                  <c:v>78.5</c:v>
                </c:pt>
                <c:pt idx="106">
                  <c:v>79.3</c:v>
                </c:pt>
                <c:pt idx="107">
                  <c:v>80</c:v>
                </c:pt>
                <c:pt idx="108">
                  <c:v>80.7</c:v>
                </c:pt>
                <c:pt idx="109">
                  <c:v>81.5</c:v>
                </c:pt>
                <c:pt idx="110">
                  <c:v>82.2</c:v>
                </c:pt>
                <c:pt idx="111">
                  <c:v>83</c:v>
                </c:pt>
                <c:pt idx="112">
                  <c:v>83.7</c:v>
                </c:pt>
                <c:pt idx="113">
                  <c:v>84.4</c:v>
                </c:pt>
                <c:pt idx="114">
                  <c:v>85.2</c:v>
                </c:pt>
                <c:pt idx="115">
                  <c:v>85.9</c:v>
                </c:pt>
                <c:pt idx="116">
                  <c:v>86.7</c:v>
                </c:pt>
                <c:pt idx="117">
                  <c:v>87.4</c:v>
                </c:pt>
                <c:pt idx="118">
                  <c:v>88.1</c:v>
                </c:pt>
                <c:pt idx="119">
                  <c:v>88.9</c:v>
                </c:pt>
                <c:pt idx="120">
                  <c:v>89.6</c:v>
                </c:pt>
                <c:pt idx="121">
                  <c:v>90.4</c:v>
                </c:pt>
                <c:pt idx="122">
                  <c:v>91.1</c:v>
                </c:pt>
                <c:pt idx="123">
                  <c:v>91.9</c:v>
                </c:pt>
                <c:pt idx="124">
                  <c:v>92.6</c:v>
                </c:pt>
                <c:pt idx="125">
                  <c:v>93.3</c:v>
                </c:pt>
                <c:pt idx="126">
                  <c:v>94.1</c:v>
                </c:pt>
                <c:pt idx="127">
                  <c:v>94.8</c:v>
                </c:pt>
                <c:pt idx="128">
                  <c:v>95.6</c:v>
                </c:pt>
                <c:pt idx="129">
                  <c:v>96.3</c:v>
                </c:pt>
                <c:pt idx="130">
                  <c:v>97</c:v>
                </c:pt>
                <c:pt idx="131">
                  <c:v>97.8</c:v>
                </c:pt>
                <c:pt idx="132">
                  <c:v>98.5</c:v>
                </c:pt>
                <c:pt idx="133">
                  <c:v>99.3</c:v>
                </c:pt>
                <c:pt idx="134">
                  <c:v>100</c:v>
                </c:pt>
              </c:numCache>
            </c:numRef>
          </c:yVal>
          <c:smooth val="1"/>
        </c:ser>
        <c:ser>
          <c:idx val="1"/>
          <c:order val="1"/>
          <c:tx>
            <c:strRef>
              <c:f>lorez!$D$5</c:f>
              <c:strCache>
                <c:ptCount val="1"/>
                <c:pt idx="0">
                  <c:v>Income 2000</c:v>
                </c:pt>
              </c:strCache>
            </c:strRef>
          </c:tx>
          <c:spPr>
            <a:ln w="50800">
              <a:solidFill>
                <a:srgbClr val="0000FF"/>
              </a:solidFill>
              <a:prstDash val="solid"/>
            </a:ln>
          </c:spPr>
          <c:marker>
            <c:symbol val="square"/>
            <c:size val="5"/>
            <c:spPr>
              <a:noFill/>
              <a:ln w="9525">
                <a:noFill/>
              </a:ln>
            </c:spPr>
          </c:marker>
          <c:xVal>
            <c:numRef>
              <c:f>lorez!$B$6:$B$140</c:f>
              <c:numCache>
                <c:formatCode>0.00</c:formatCode>
                <c:ptCount val="135"/>
                <c:pt idx="0">
                  <c:v>0.7000000000000004</c:v>
                </c:pt>
                <c:pt idx="1">
                  <c:v>1.5</c:v>
                </c:pt>
                <c:pt idx="2">
                  <c:v>2.2000000000000002</c:v>
                </c:pt>
                <c:pt idx="3">
                  <c:v>3</c:v>
                </c:pt>
                <c:pt idx="4">
                  <c:v>3.7</c:v>
                </c:pt>
                <c:pt idx="5">
                  <c:v>4.4000000000000004</c:v>
                </c:pt>
                <c:pt idx="6">
                  <c:v>5.2</c:v>
                </c:pt>
                <c:pt idx="7">
                  <c:v>5.9</c:v>
                </c:pt>
                <c:pt idx="8">
                  <c:v>6.7</c:v>
                </c:pt>
                <c:pt idx="9">
                  <c:v>7.4</c:v>
                </c:pt>
                <c:pt idx="10">
                  <c:v>8.1</c:v>
                </c:pt>
                <c:pt idx="11">
                  <c:v>8.9</c:v>
                </c:pt>
                <c:pt idx="12">
                  <c:v>9.6</c:v>
                </c:pt>
                <c:pt idx="13">
                  <c:v>10.4</c:v>
                </c:pt>
                <c:pt idx="14">
                  <c:v>11.1</c:v>
                </c:pt>
                <c:pt idx="15">
                  <c:v>11.9</c:v>
                </c:pt>
                <c:pt idx="16">
                  <c:v>12.6</c:v>
                </c:pt>
                <c:pt idx="17">
                  <c:v>13.3</c:v>
                </c:pt>
                <c:pt idx="18">
                  <c:v>14.1</c:v>
                </c:pt>
                <c:pt idx="19">
                  <c:v>14.8</c:v>
                </c:pt>
                <c:pt idx="20">
                  <c:v>15.6</c:v>
                </c:pt>
                <c:pt idx="21">
                  <c:v>16.3</c:v>
                </c:pt>
                <c:pt idx="22">
                  <c:v>17</c:v>
                </c:pt>
                <c:pt idx="23">
                  <c:v>17.8</c:v>
                </c:pt>
                <c:pt idx="24">
                  <c:v>18.5</c:v>
                </c:pt>
                <c:pt idx="25">
                  <c:v>19.3</c:v>
                </c:pt>
                <c:pt idx="26">
                  <c:v>20</c:v>
                </c:pt>
                <c:pt idx="27">
                  <c:v>20.7</c:v>
                </c:pt>
                <c:pt idx="28">
                  <c:v>21.5</c:v>
                </c:pt>
                <c:pt idx="29">
                  <c:v>22.2</c:v>
                </c:pt>
                <c:pt idx="30">
                  <c:v>23</c:v>
                </c:pt>
                <c:pt idx="31">
                  <c:v>23.7</c:v>
                </c:pt>
                <c:pt idx="32">
                  <c:v>24.4</c:v>
                </c:pt>
                <c:pt idx="33">
                  <c:v>25.2</c:v>
                </c:pt>
                <c:pt idx="34">
                  <c:v>25.9</c:v>
                </c:pt>
                <c:pt idx="35">
                  <c:v>26.7</c:v>
                </c:pt>
                <c:pt idx="36">
                  <c:v>27.4</c:v>
                </c:pt>
                <c:pt idx="37">
                  <c:v>28.1</c:v>
                </c:pt>
                <c:pt idx="38">
                  <c:v>28.9</c:v>
                </c:pt>
                <c:pt idx="39">
                  <c:v>29.6</c:v>
                </c:pt>
                <c:pt idx="40">
                  <c:v>30.4</c:v>
                </c:pt>
                <c:pt idx="41">
                  <c:v>31.1</c:v>
                </c:pt>
                <c:pt idx="42">
                  <c:v>31.9</c:v>
                </c:pt>
                <c:pt idx="43">
                  <c:v>32.6</c:v>
                </c:pt>
                <c:pt idx="44">
                  <c:v>33.300000000000004</c:v>
                </c:pt>
                <c:pt idx="45">
                  <c:v>34.1</c:v>
                </c:pt>
                <c:pt idx="46">
                  <c:v>34.800000000000004</c:v>
                </c:pt>
                <c:pt idx="47">
                  <c:v>35.6</c:v>
                </c:pt>
                <c:pt idx="48">
                  <c:v>36.300000000000004</c:v>
                </c:pt>
                <c:pt idx="49">
                  <c:v>37</c:v>
                </c:pt>
                <c:pt idx="50">
                  <c:v>37.800000000000004</c:v>
                </c:pt>
                <c:pt idx="51">
                  <c:v>38.5</c:v>
                </c:pt>
                <c:pt idx="52">
                  <c:v>39.300000000000004</c:v>
                </c:pt>
                <c:pt idx="53">
                  <c:v>40</c:v>
                </c:pt>
                <c:pt idx="54">
                  <c:v>40.700000000000003</c:v>
                </c:pt>
                <c:pt idx="55">
                  <c:v>41.5</c:v>
                </c:pt>
                <c:pt idx="56">
                  <c:v>42.2</c:v>
                </c:pt>
                <c:pt idx="57">
                  <c:v>43</c:v>
                </c:pt>
                <c:pt idx="58">
                  <c:v>43.7</c:v>
                </c:pt>
                <c:pt idx="59">
                  <c:v>44.4</c:v>
                </c:pt>
                <c:pt idx="60">
                  <c:v>45.2</c:v>
                </c:pt>
                <c:pt idx="61">
                  <c:v>45.9</c:v>
                </c:pt>
                <c:pt idx="62">
                  <c:v>46.7</c:v>
                </c:pt>
                <c:pt idx="63">
                  <c:v>47.4</c:v>
                </c:pt>
                <c:pt idx="64">
                  <c:v>48.1</c:v>
                </c:pt>
                <c:pt idx="65">
                  <c:v>48.9</c:v>
                </c:pt>
                <c:pt idx="66">
                  <c:v>49.6</c:v>
                </c:pt>
                <c:pt idx="67">
                  <c:v>50.4</c:v>
                </c:pt>
                <c:pt idx="68">
                  <c:v>51.1</c:v>
                </c:pt>
                <c:pt idx="69">
                  <c:v>51.9</c:v>
                </c:pt>
                <c:pt idx="70">
                  <c:v>52.6</c:v>
                </c:pt>
                <c:pt idx="71">
                  <c:v>53.3</c:v>
                </c:pt>
                <c:pt idx="72">
                  <c:v>54.1</c:v>
                </c:pt>
                <c:pt idx="73">
                  <c:v>54.8</c:v>
                </c:pt>
                <c:pt idx="74">
                  <c:v>55.6</c:v>
                </c:pt>
                <c:pt idx="75">
                  <c:v>56.3</c:v>
                </c:pt>
                <c:pt idx="76">
                  <c:v>57</c:v>
                </c:pt>
                <c:pt idx="77">
                  <c:v>57.8</c:v>
                </c:pt>
                <c:pt idx="78">
                  <c:v>58.5</c:v>
                </c:pt>
                <c:pt idx="79">
                  <c:v>59.3</c:v>
                </c:pt>
                <c:pt idx="80">
                  <c:v>60</c:v>
                </c:pt>
                <c:pt idx="81">
                  <c:v>60.7</c:v>
                </c:pt>
                <c:pt idx="82">
                  <c:v>61.5</c:v>
                </c:pt>
                <c:pt idx="83">
                  <c:v>62.2</c:v>
                </c:pt>
                <c:pt idx="84">
                  <c:v>63</c:v>
                </c:pt>
                <c:pt idx="85">
                  <c:v>63.7</c:v>
                </c:pt>
                <c:pt idx="86">
                  <c:v>64.400000000000006</c:v>
                </c:pt>
                <c:pt idx="87">
                  <c:v>65.2</c:v>
                </c:pt>
                <c:pt idx="88">
                  <c:v>65.900000000000006</c:v>
                </c:pt>
                <c:pt idx="89">
                  <c:v>66.7</c:v>
                </c:pt>
                <c:pt idx="90">
                  <c:v>67.400000000000006</c:v>
                </c:pt>
                <c:pt idx="91">
                  <c:v>68.099999999999994</c:v>
                </c:pt>
                <c:pt idx="92">
                  <c:v>68.900000000000006</c:v>
                </c:pt>
                <c:pt idx="93">
                  <c:v>69.599999999999994</c:v>
                </c:pt>
                <c:pt idx="94">
                  <c:v>70.400000000000006</c:v>
                </c:pt>
                <c:pt idx="95">
                  <c:v>71.099999999999994</c:v>
                </c:pt>
                <c:pt idx="96">
                  <c:v>71.900000000000006</c:v>
                </c:pt>
                <c:pt idx="97">
                  <c:v>72.599999999999994</c:v>
                </c:pt>
                <c:pt idx="98">
                  <c:v>73.3</c:v>
                </c:pt>
                <c:pt idx="99">
                  <c:v>74.099999999999994</c:v>
                </c:pt>
                <c:pt idx="100">
                  <c:v>74.8</c:v>
                </c:pt>
                <c:pt idx="101">
                  <c:v>75.599999999999994</c:v>
                </c:pt>
                <c:pt idx="102">
                  <c:v>76.3</c:v>
                </c:pt>
                <c:pt idx="103">
                  <c:v>77</c:v>
                </c:pt>
                <c:pt idx="104">
                  <c:v>77.8</c:v>
                </c:pt>
                <c:pt idx="105">
                  <c:v>78.5</c:v>
                </c:pt>
                <c:pt idx="106">
                  <c:v>79.3</c:v>
                </c:pt>
                <c:pt idx="107">
                  <c:v>80</c:v>
                </c:pt>
                <c:pt idx="108">
                  <c:v>80.7</c:v>
                </c:pt>
                <c:pt idx="109">
                  <c:v>81.5</c:v>
                </c:pt>
                <c:pt idx="110">
                  <c:v>82.2</c:v>
                </c:pt>
                <c:pt idx="111">
                  <c:v>83</c:v>
                </c:pt>
                <c:pt idx="112">
                  <c:v>83.7</c:v>
                </c:pt>
                <c:pt idx="113">
                  <c:v>84.4</c:v>
                </c:pt>
                <c:pt idx="114">
                  <c:v>85.2</c:v>
                </c:pt>
                <c:pt idx="115">
                  <c:v>85.9</c:v>
                </c:pt>
                <c:pt idx="116">
                  <c:v>86.7</c:v>
                </c:pt>
                <c:pt idx="117">
                  <c:v>87.4</c:v>
                </c:pt>
                <c:pt idx="118">
                  <c:v>88.1</c:v>
                </c:pt>
                <c:pt idx="119">
                  <c:v>88.9</c:v>
                </c:pt>
                <c:pt idx="120">
                  <c:v>89.6</c:v>
                </c:pt>
                <c:pt idx="121">
                  <c:v>90.4</c:v>
                </c:pt>
                <c:pt idx="122">
                  <c:v>91.1</c:v>
                </c:pt>
                <c:pt idx="123">
                  <c:v>91.9</c:v>
                </c:pt>
                <c:pt idx="124">
                  <c:v>92.6</c:v>
                </c:pt>
                <c:pt idx="125">
                  <c:v>93.3</c:v>
                </c:pt>
                <c:pt idx="126">
                  <c:v>94.1</c:v>
                </c:pt>
                <c:pt idx="127">
                  <c:v>94.8</c:v>
                </c:pt>
                <c:pt idx="128">
                  <c:v>95.6</c:v>
                </c:pt>
                <c:pt idx="129">
                  <c:v>96.3</c:v>
                </c:pt>
                <c:pt idx="130">
                  <c:v>97</c:v>
                </c:pt>
                <c:pt idx="131">
                  <c:v>97.8</c:v>
                </c:pt>
                <c:pt idx="132">
                  <c:v>98.5</c:v>
                </c:pt>
                <c:pt idx="133">
                  <c:v>99.3</c:v>
                </c:pt>
                <c:pt idx="134">
                  <c:v>100</c:v>
                </c:pt>
              </c:numCache>
            </c:numRef>
          </c:xVal>
          <c:yVal>
            <c:numRef>
              <c:f>lorez!$D$6:$D$140</c:f>
              <c:numCache>
                <c:formatCode>0.00</c:formatCode>
                <c:ptCount val="135"/>
                <c:pt idx="0">
                  <c:v>0.11000000000000001</c:v>
                </c:pt>
                <c:pt idx="1">
                  <c:v>0.29475908494154168</c:v>
                </c:pt>
                <c:pt idx="2">
                  <c:v>0.48037353601707211</c:v>
                </c:pt>
                <c:pt idx="3">
                  <c:v>0.6796738452364206</c:v>
                </c:pt>
                <c:pt idx="4">
                  <c:v>0.88314406435896253</c:v>
                </c:pt>
                <c:pt idx="5">
                  <c:v>1.1010485869925639</c:v>
                </c:pt>
                <c:pt idx="6">
                  <c:v>1.3208776834276379</c:v>
                </c:pt>
                <c:pt idx="7">
                  <c:v>1.5674369715498582</c:v>
                </c:pt>
                <c:pt idx="8">
                  <c:v>1.8206253472104879</c:v>
                </c:pt>
                <c:pt idx="9">
                  <c:v>2.0744552474716111</c:v>
                </c:pt>
                <c:pt idx="10">
                  <c:v>2.3304235630677037</c:v>
                </c:pt>
                <c:pt idx="11">
                  <c:v>2.6175058217876352</c:v>
                </c:pt>
                <c:pt idx="12">
                  <c:v>2.9331359252294349</c:v>
                </c:pt>
                <c:pt idx="13">
                  <c:v>3.2588165807456018</c:v>
                </c:pt>
                <c:pt idx="14">
                  <c:v>3.6086613295469472</c:v>
                </c:pt>
                <c:pt idx="15">
                  <c:v>3.9625690674847371</c:v>
                </c:pt>
                <c:pt idx="16">
                  <c:v>4.3171183300230158</c:v>
                </c:pt>
                <c:pt idx="17">
                  <c:v>4.6720952756282914</c:v>
                </c:pt>
                <c:pt idx="18">
                  <c:v>5.0272860627670664</c:v>
                </c:pt>
                <c:pt idx="19">
                  <c:v>5.4000118556526111</c:v>
                </c:pt>
                <c:pt idx="20">
                  <c:v>5.7894001808282525</c:v>
                </c:pt>
                <c:pt idx="21">
                  <c:v>6.1813717117285334</c:v>
                </c:pt>
                <c:pt idx="22">
                  <c:v>6.5748401333632982</c:v>
                </c:pt>
                <c:pt idx="23">
                  <c:v>6.9732269102684974</c:v>
                </c:pt>
                <c:pt idx="24">
                  <c:v>7.3831611299825477</c:v>
                </c:pt>
                <c:pt idx="25">
                  <c:v>7.805712000172921</c:v>
                </c:pt>
                <c:pt idx="26">
                  <c:v>8.2292251572640289</c:v>
                </c:pt>
                <c:pt idx="27">
                  <c:v>8.6530590766554027</c:v>
                </c:pt>
                <c:pt idx="28">
                  <c:v>9.0837359251186705</c:v>
                </c:pt>
                <c:pt idx="29">
                  <c:v>9.516765030450399</c:v>
                </c:pt>
                <c:pt idx="30">
                  <c:v>9.9525740757176191</c:v>
                </c:pt>
                <c:pt idx="31">
                  <c:v>10.405918126731565</c:v>
                </c:pt>
                <c:pt idx="32">
                  <c:v>10.862469800748016</c:v>
                </c:pt>
                <c:pt idx="33">
                  <c:v>11.321373731632882</c:v>
                </c:pt>
                <c:pt idx="34">
                  <c:v>11.78327144398674</c:v>
                </c:pt>
                <c:pt idx="35">
                  <c:v>12.246024522474581</c:v>
                </c:pt>
                <c:pt idx="36">
                  <c:v>12.712626748565379</c:v>
                </c:pt>
                <c:pt idx="37">
                  <c:v>13.182115835358386</c:v>
                </c:pt>
                <c:pt idx="38">
                  <c:v>13.655133307454086</c:v>
                </c:pt>
                <c:pt idx="39">
                  <c:v>14.129861511817769</c:v>
                </c:pt>
                <c:pt idx="40">
                  <c:v>14.607369656116916</c:v>
                </c:pt>
                <c:pt idx="41">
                  <c:v>15.091186125654227</c:v>
                </c:pt>
                <c:pt idx="42">
                  <c:v>15.577034089759769</c:v>
                </c:pt>
                <c:pt idx="43">
                  <c:v>16.083838524148018</c:v>
                </c:pt>
                <c:pt idx="44">
                  <c:v>16.607536439682548</c:v>
                </c:pt>
                <c:pt idx="45">
                  <c:v>17.132089721351068</c:v>
                </c:pt>
                <c:pt idx="46">
                  <c:v>17.659209101421553</c:v>
                </c:pt>
                <c:pt idx="47">
                  <c:v>18.193064489797198</c:v>
                </c:pt>
                <c:pt idx="48">
                  <c:v>18.72916521427458</c:v>
                </c:pt>
                <c:pt idx="49">
                  <c:v>19.272322709357319</c:v>
                </c:pt>
                <c:pt idx="50">
                  <c:v>19.820826242777525</c:v>
                </c:pt>
                <c:pt idx="51">
                  <c:v>20.37788343753763</c:v>
                </c:pt>
                <c:pt idx="52">
                  <c:v>20.935172222678496</c:v>
                </c:pt>
                <c:pt idx="53">
                  <c:v>21.495223198907524</c:v>
                </c:pt>
                <c:pt idx="54">
                  <c:v>22.057198748938077</c:v>
                </c:pt>
                <c:pt idx="55">
                  <c:v>22.622809605038036</c:v>
                </c:pt>
                <c:pt idx="56">
                  <c:v>23.199112537812869</c:v>
                </c:pt>
                <c:pt idx="57">
                  <c:v>23.779050776657151</c:v>
                </c:pt>
                <c:pt idx="58">
                  <c:v>24.364335053838865</c:v>
                </c:pt>
                <c:pt idx="59">
                  <c:v>24.952826954023013</c:v>
                </c:pt>
                <c:pt idx="60">
                  <c:v>25.551583247815064</c:v>
                </c:pt>
                <c:pt idx="61">
                  <c:v>26.150874145440863</c:v>
                </c:pt>
                <c:pt idx="62">
                  <c:v>26.757542575972234</c:v>
                </c:pt>
                <c:pt idx="63">
                  <c:v>27.36806015410664</c:v>
                </c:pt>
                <c:pt idx="64">
                  <c:v>27.989055967382377</c:v>
                </c:pt>
                <c:pt idx="65">
                  <c:v>28.615611660529026</c:v>
                </c:pt>
                <c:pt idx="66">
                  <c:v>29.246444184345624</c:v>
                </c:pt>
                <c:pt idx="67">
                  <c:v>29.879842806564206</c:v>
                </c:pt>
                <c:pt idx="68">
                  <c:v>30.51366911184979</c:v>
                </c:pt>
                <c:pt idx="69">
                  <c:v>31.149419990936813</c:v>
                </c:pt>
                <c:pt idx="70">
                  <c:v>31.790409987594533</c:v>
                </c:pt>
                <c:pt idx="71">
                  <c:v>32.457060968271925</c:v>
                </c:pt>
                <c:pt idx="72">
                  <c:v>33.129164908053482</c:v>
                </c:pt>
                <c:pt idx="73">
                  <c:v>33.802979580103006</c:v>
                </c:pt>
                <c:pt idx="74">
                  <c:v>34.484278705824948</c:v>
                </c:pt>
                <c:pt idx="75">
                  <c:v>35.172634602152286</c:v>
                </c:pt>
                <c:pt idx="76">
                  <c:v>35.861632023080105</c:v>
                </c:pt>
                <c:pt idx="77">
                  <c:v>36.56046615454882</c:v>
                </c:pt>
                <c:pt idx="78">
                  <c:v>37.260048731384792</c:v>
                </c:pt>
                <c:pt idx="79">
                  <c:v>37.962732010456413</c:v>
                </c:pt>
                <c:pt idx="80">
                  <c:v>38.670547486331998</c:v>
                </c:pt>
                <c:pt idx="81">
                  <c:v>39.382639792877505</c:v>
                </c:pt>
                <c:pt idx="82">
                  <c:v>40.1091664029341</c:v>
                </c:pt>
                <c:pt idx="83">
                  <c:v>40.856114879439644</c:v>
                </c:pt>
                <c:pt idx="84">
                  <c:v>41.606698662014644</c:v>
                </c:pt>
                <c:pt idx="85">
                  <c:v>42.358351652257134</c:v>
                </c:pt>
                <c:pt idx="86">
                  <c:v>43.112784582435125</c:v>
                </c:pt>
                <c:pt idx="87">
                  <c:v>43.879834163089392</c:v>
                </c:pt>
                <c:pt idx="88">
                  <c:v>44.663777224890012</c:v>
                </c:pt>
                <c:pt idx="89">
                  <c:v>45.454990898829472</c:v>
                </c:pt>
                <c:pt idx="90">
                  <c:v>46.271010190654614</c:v>
                </c:pt>
                <c:pt idx="91">
                  <c:v>47.093658570018171</c:v>
                </c:pt>
                <c:pt idx="92">
                  <c:v>47.920797621585166</c:v>
                </c:pt>
                <c:pt idx="93">
                  <c:v>48.757131859092489</c:v>
                </c:pt>
                <c:pt idx="94">
                  <c:v>49.597315244202896</c:v>
                </c:pt>
                <c:pt idx="95">
                  <c:v>50.448297626754787</c:v>
                </c:pt>
                <c:pt idx="96">
                  <c:v>51.304626047644078</c:v>
                </c:pt>
                <c:pt idx="97">
                  <c:v>52.176671821245499</c:v>
                </c:pt>
                <c:pt idx="98">
                  <c:v>53.0542774747178</c:v>
                </c:pt>
                <c:pt idx="99">
                  <c:v>53.974651434889594</c:v>
                </c:pt>
                <c:pt idx="100">
                  <c:v>54.896949968862835</c:v>
                </c:pt>
                <c:pt idx="101">
                  <c:v>55.822456125838521</c:v>
                </c:pt>
                <c:pt idx="102">
                  <c:v>56.761006616357534</c:v>
                </c:pt>
                <c:pt idx="103">
                  <c:v>57.714739855754843</c:v>
                </c:pt>
                <c:pt idx="104">
                  <c:v>58.67381913348958</c:v>
                </c:pt>
                <c:pt idx="105">
                  <c:v>59.633967618891802</c:v>
                </c:pt>
                <c:pt idx="106">
                  <c:v>60.602455924100468</c:v>
                </c:pt>
                <c:pt idx="107">
                  <c:v>61.596819054862159</c:v>
                </c:pt>
                <c:pt idx="108">
                  <c:v>62.596528223961414</c:v>
                </c:pt>
                <c:pt idx="109">
                  <c:v>63.601583431397977</c:v>
                </c:pt>
                <c:pt idx="110">
                  <c:v>64.620538338511821</c:v>
                </c:pt>
                <c:pt idx="111">
                  <c:v>65.659808191308088</c:v>
                </c:pt>
                <c:pt idx="112">
                  <c:v>66.727946651126402</c:v>
                </c:pt>
                <c:pt idx="113">
                  <c:v>67.808915602954457</c:v>
                </c:pt>
                <c:pt idx="114">
                  <c:v>68.955747747099664</c:v>
                </c:pt>
                <c:pt idx="115">
                  <c:v>70.11091971105138</c:v>
                </c:pt>
                <c:pt idx="116">
                  <c:v>71.324470413647688</c:v>
                </c:pt>
                <c:pt idx="117">
                  <c:v>72.551706974387898</c:v>
                </c:pt>
                <c:pt idx="118">
                  <c:v>73.796050857807842</c:v>
                </c:pt>
                <c:pt idx="119">
                  <c:v>75.050231451768653</c:v>
                </c:pt>
                <c:pt idx="120">
                  <c:v>76.312644944769104</c:v>
                </c:pt>
                <c:pt idx="121">
                  <c:v>77.618361348302713</c:v>
                </c:pt>
                <c:pt idx="122">
                  <c:v>78.947814162054541</c:v>
                </c:pt>
                <c:pt idx="123">
                  <c:v>80.309984730431324</c:v>
                </c:pt>
                <c:pt idx="124">
                  <c:v>81.681564326282157</c:v>
                </c:pt>
                <c:pt idx="125">
                  <c:v>83.062552949606783</c:v>
                </c:pt>
                <c:pt idx="126">
                  <c:v>84.55602221955084</c:v>
                </c:pt>
                <c:pt idx="127">
                  <c:v>86.10958096040774</c:v>
                </c:pt>
                <c:pt idx="128">
                  <c:v>87.684523854614284</c:v>
                </c:pt>
                <c:pt idx="129">
                  <c:v>89.311857924527629</c:v>
                </c:pt>
                <c:pt idx="130">
                  <c:v>90.978538836604287</c:v>
                </c:pt>
                <c:pt idx="131">
                  <c:v>92.771600094978126</c:v>
                </c:pt>
                <c:pt idx="132">
                  <c:v>94.575353430026496</c:v>
                </c:pt>
                <c:pt idx="133">
                  <c:v>96.607703364383553</c:v>
                </c:pt>
                <c:pt idx="134">
                  <c:v>100.00136850098338</c:v>
                </c:pt>
              </c:numCache>
            </c:numRef>
          </c:yVal>
          <c:smooth val="1"/>
        </c:ser>
        <c:ser>
          <c:idx val="2"/>
          <c:order val="2"/>
          <c:tx>
            <c:strRef>
              <c:f>lorez!$E$5</c:f>
              <c:strCache>
                <c:ptCount val="1"/>
                <c:pt idx="0">
                  <c:v>Income 2007</c:v>
                </c:pt>
              </c:strCache>
            </c:strRef>
          </c:tx>
          <c:spPr>
            <a:ln w="50800">
              <a:solidFill>
                <a:srgbClr val="FF0000"/>
              </a:solidFill>
              <a:prstDash val="solid"/>
            </a:ln>
          </c:spPr>
          <c:marker>
            <c:symbol val="none"/>
          </c:marker>
          <c:xVal>
            <c:numRef>
              <c:f>lorez!$B$6:$B$140</c:f>
              <c:numCache>
                <c:formatCode>0.00</c:formatCode>
                <c:ptCount val="135"/>
                <c:pt idx="0">
                  <c:v>0.7000000000000004</c:v>
                </c:pt>
                <c:pt idx="1">
                  <c:v>1.5</c:v>
                </c:pt>
                <c:pt idx="2">
                  <c:v>2.2000000000000002</c:v>
                </c:pt>
                <c:pt idx="3">
                  <c:v>3</c:v>
                </c:pt>
                <c:pt idx="4">
                  <c:v>3.7</c:v>
                </c:pt>
                <c:pt idx="5">
                  <c:v>4.4000000000000004</c:v>
                </c:pt>
                <c:pt idx="6">
                  <c:v>5.2</c:v>
                </c:pt>
                <c:pt idx="7">
                  <c:v>5.9</c:v>
                </c:pt>
                <c:pt idx="8">
                  <c:v>6.7</c:v>
                </c:pt>
                <c:pt idx="9">
                  <c:v>7.4</c:v>
                </c:pt>
                <c:pt idx="10">
                  <c:v>8.1</c:v>
                </c:pt>
                <c:pt idx="11">
                  <c:v>8.9</c:v>
                </c:pt>
                <c:pt idx="12">
                  <c:v>9.6</c:v>
                </c:pt>
                <c:pt idx="13">
                  <c:v>10.4</c:v>
                </c:pt>
                <c:pt idx="14">
                  <c:v>11.1</c:v>
                </c:pt>
                <c:pt idx="15">
                  <c:v>11.9</c:v>
                </c:pt>
                <c:pt idx="16">
                  <c:v>12.6</c:v>
                </c:pt>
                <c:pt idx="17">
                  <c:v>13.3</c:v>
                </c:pt>
                <c:pt idx="18">
                  <c:v>14.1</c:v>
                </c:pt>
                <c:pt idx="19">
                  <c:v>14.8</c:v>
                </c:pt>
                <c:pt idx="20">
                  <c:v>15.6</c:v>
                </c:pt>
                <c:pt idx="21">
                  <c:v>16.3</c:v>
                </c:pt>
                <c:pt idx="22">
                  <c:v>17</c:v>
                </c:pt>
                <c:pt idx="23">
                  <c:v>17.8</c:v>
                </c:pt>
                <c:pt idx="24">
                  <c:v>18.5</c:v>
                </c:pt>
                <c:pt idx="25">
                  <c:v>19.3</c:v>
                </c:pt>
                <c:pt idx="26">
                  <c:v>20</c:v>
                </c:pt>
                <c:pt idx="27">
                  <c:v>20.7</c:v>
                </c:pt>
                <c:pt idx="28">
                  <c:v>21.5</c:v>
                </c:pt>
                <c:pt idx="29">
                  <c:v>22.2</c:v>
                </c:pt>
                <c:pt idx="30">
                  <c:v>23</c:v>
                </c:pt>
                <c:pt idx="31">
                  <c:v>23.7</c:v>
                </c:pt>
                <c:pt idx="32">
                  <c:v>24.4</c:v>
                </c:pt>
                <c:pt idx="33">
                  <c:v>25.2</c:v>
                </c:pt>
                <c:pt idx="34">
                  <c:v>25.9</c:v>
                </c:pt>
                <c:pt idx="35">
                  <c:v>26.7</c:v>
                </c:pt>
                <c:pt idx="36">
                  <c:v>27.4</c:v>
                </c:pt>
                <c:pt idx="37">
                  <c:v>28.1</c:v>
                </c:pt>
                <c:pt idx="38">
                  <c:v>28.9</c:v>
                </c:pt>
                <c:pt idx="39">
                  <c:v>29.6</c:v>
                </c:pt>
                <c:pt idx="40">
                  <c:v>30.4</c:v>
                </c:pt>
                <c:pt idx="41">
                  <c:v>31.1</c:v>
                </c:pt>
                <c:pt idx="42">
                  <c:v>31.9</c:v>
                </c:pt>
                <c:pt idx="43">
                  <c:v>32.6</c:v>
                </c:pt>
                <c:pt idx="44">
                  <c:v>33.300000000000004</c:v>
                </c:pt>
                <c:pt idx="45">
                  <c:v>34.1</c:v>
                </c:pt>
                <c:pt idx="46">
                  <c:v>34.800000000000004</c:v>
                </c:pt>
                <c:pt idx="47">
                  <c:v>35.6</c:v>
                </c:pt>
                <c:pt idx="48">
                  <c:v>36.300000000000004</c:v>
                </c:pt>
                <c:pt idx="49">
                  <c:v>37</c:v>
                </c:pt>
                <c:pt idx="50">
                  <c:v>37.800000000000004</c:v>
                </c:pt>
                <c:pt idx="51">
                  <c:v>38.5</c:v>
                </c:pt>
                <c:pt idx="52">
                  <c:v>39.300000000000004</c:v>
                </c:pt>
                <c:pt idx="53">
                  <c:v>40</c:v>
                </c:pt>
                <c:pt idx="54">
                  <c:v>40.700000000000003</c:v>
                </c:pt>
                <c:pt idx="55">
                  <c:v>41.5</c:v>
                </c:pt>
                <c:pt idx="56">
                  <c:v>42.2</c:v>
                </c:pt>
                <c:pt idx="57">
                  <c:v>43</c:v>
                </c:pt>
                <c:pt idx="58">
                  <c:v>43.7</c:v>
                </c:pt>
                <c:pt idx="59">
                  <c:v>44.4</c:v>
                </c:pt>
                <c:pt idx="60">
                  <c:v>45.2</c:v>
                </c:pt>
                <c:pt idx="61">
                  <c:v>45.9</c:v>
                </c:pt>
                <c:pt idx="62">
                  <c:v>46.7</c:v>
                </c:pt>
                <c:pt idx="63">
                  <c:v>47.4</c:v>
                </c:pt>
                <c:pt idx="64">
                  <c:v>48.1</c:v>
                </c:pt>
                <c:pt idx="65">
                  <c:v>48.9</c:v>
                </c:pt>
                <c:pt idx="66">
                  <c:v>49.6</c:v>
                </c:pt>
                <c:pt idx="67">
                  <c:v>50.4</c:v>
                </c:pt>
                <c:pt idx="68">
                  <c:v>51.1</c:v>
                </c:pt>
                <c:pt idx="69">
                  <c:v>51.9</c:v>
                </c:pt>
                <c:pt idx="70">
                  <c:v>52.6</c:v>
                </c:pt>
                <c:pt idx="71">
                  <c:v>53.3</c:v>
                </c:pt>
                <c:pt idx="72">
                  <c:v>54.1</c:v>
                </c:pt>
                <c:pt idx="73">
                  <c:v>54.8</c:v>
                </c:pt>
                <c:pt idx="74">
                  <c:v>55.6</c:v>
                </c:pt>
                <c:pt idx="75">
                  <c:v>56.3</c:v>
                </c:pt>
                <c:pt idx="76">
                  <c:v>57</c:v>
                </c:pt>
                <c:pt idx="77">
                  <c:v>57.8</c:v>
                </c:pt>
                <c:pt idx="78">
                  <c:v>58.5</c:v>
                </c:pt>
                <c:pt idx="79">
                  <c:v>59.3</c:v>
                </c:pt>
                <c:pt idx="80">
                  <c:v>60</c:v>
                </c:pt>
                <c:pt idx="81">
                  <c:v>60.7</c:v>
                </c:pt>
                <c:pt idx="82">
                  <c:v>61.5</c:v>
                </c:pt>
                <c:pt idx="83">
                  <c:v>62.2</c:v>
                </c:pt>
                <c:pt idx="84">
                  <c:v>63</c:v>
                </c:pt>
                <c:pt idx="85">
                  <c:v>63.7</c:v>
                </c:pt>
                <c:pt idx="86">
                  <c:v>64.400000000000006</c:v>
                </c:pt>
                <c:pt idx="87">
                  <c:v>65.2</c:v>
                </c:pt>
                <c:pt idx="88">
                  <c:v>65.900000000000006</c:v>
                </c:pt>
                <c:pt idx="89">
                  <c:v>66.7</c:v>
                </c:pt>
                <c:pt idx="90">
                  <c:v>67.400000000000006</c:v>
                </c:pt>
                <c:pt idx="91">
                  <c:v>68.099999999999994</c:v>
                </c:pt>
                <c:pt idx="92">
                  <c:v>68.900000000000006</c:v>
                </c:pt>
                <c:pt idx="93">
                  <c:v>69.599999999999994</c:v>
                </c:pt>
                <c:pt idx="94">
                  <c:v>70.400000000000006</c:v>
                </c:pt>
                <c:pt idx="95">
                  <c:v>71.099999999999994</c:v>
                </c:pt>
                <c:pt idx="96">
                  <c:v>71.900000000000006</c:v>
                </c:pt>
                <c:pt idx="97">
                  <c:v>72.599999999999994</c:v>
                </c:pt>
                <c:pt idx="98">
                  <c:v>73.3</c:v>
                </c:pt>
                <c:pt idx="99">
                  <c:v>74.099999999999994</c:v>
                </c:pt>
                <c:pt idx="100">
                  <c:v>74.8</c:v>
                </c:pt>
                <c:pt idx="101">
                  <c:v>75.599999999999994</c:v>
                </c:pt>
                <c:pt idx="102">
                  <c:v>76.3</c:v>
                </c:pt>
                <c:pt idx="103">
                  <c:v>77</c:v>
                </c:pt>
                <c:pt idx="104">
                  <c:v>77.8</c:v>
                </c:pt>
                <c:pt idx="105">
                  <c:v>78.5</c:v>
                </c:pt>
                <c:pt idx="106">
                  <c:v>79.3</c:v>
                </c:pt>
                <c:pt idx="107">
                  <c:v>80</c:v>
                </c:pt>
                <c:pt idx="108">
                  <c:v>80.7</c:v>
                </c:pt>
                <c:pt idx="109">
                  <c:v>81.5</c:v>
                </c:pt>
                <c:pt idx="110">
                  <c:v>82.2</c:v>
                </c:pt>
                <c:pt idx="111">
                  <c:v>83</c:v>
                </c:pt>
                <c:pt idx="112">
                  <c:v>83.7</c:v>
                </c:pt>
                <c:pt idx="113">
                  <c:v>84.4</c:v>
                </c:pt>
                <c:pt idx="114">
                  <c:v>85.2</c:v>
                </c:pt>
                <c:pt idx="115">
                  <c:v>85.9</c:v>
                </c:pt>
                <c:pt idx="116">
                  <c:v>86.7</c:v>
                </c:pt>
                <c:pt idx="117">
                  <c:v>87.4</c:v>
                </c:pt>
                <c:pt idx="118">
                  <c:v>88.1</c:v>
                </c:pt>
                <c:pt idx="119">
                  <c:v>88.9</c:v>
                </c:pt>
                <c:pt idx="120">
                  <c:v>89.6</c:v>
                </c:pt>
                <c:pt idx="121">
                  <c:v>90.4</c:v>
                </c:pt>
                <c:pt idx="122">
                  <c:v>91.1</c:v>
                </c:pt>
                <c:pt idx="123">
                  <c:v>91.9</c:v>
                </c:pt>
                <c:pt idx="124">
                  <c:v>92.6</c:v>
                </c:pt>
                <c:pt idx="125">
                  <c:v>93.3</c:v>
                </c:pt>
                <c:pt idx="126">
                  <c:v>94.1</c:v>
                </c:pt>
                <c:pt idx="127">
                  <c:v>94.8</c:v>
                </c:pt>
                <c:pt idx="128">
                  <c:v>95.6</c:v>
                </c:pt>
                <c:pt idx="129">
                  <c:v>96.3</c:v>
                </c:pt>
                <c:pt idx="130">
                  <c:v>97</c:v>
                </c:pt>
                <c:pt idx="131">
                  <c:v>97.8</c:v>
                </c:pt>
                <c:pt idx="132">
                  <c:v>98.5</c:v>
                </c:pt>
                <c:pt idx="133">
                  <c:v>99.3</c:v>
                </c:pt>
                <c:pt idx="134">
                  <c:v>100</c:v>
                </c:pt>
              </c:numCache>
            </c:numRef>
          </c:xVal>
          <c:yVal>
            <c:numRef>
              <c:f>lorez!$E$6:$E$140</c:f>
              <c:numCache>
                <c:formatCode>0.00</c:formatCode>
                <c:ptCount val="135"/>
                <c:pt idx="0">
                  <c:v>0.13</c:v>
                </c:pt>
                <c:pt idx="1">
                  <c:v>0.28970521432374835</c:v>
                </c:pt>
                <c:pt idx="2">
                  <c:v>0.45588749858077837</c:v>
                </c:pt>
                <c:pt idx="3">
                  <c:v>0.6308693655979466</c:v>
                </c:pt>
                <c:pt idx="4">
                  <c:v>0.80645710552646888</c:v>
                </c:pt>
                <c:pt idx="5">
                  <c:v>0.98308348473159757</c:v>
                </c:pt>
                <c:pt idx="6">
                  <c:v>1.1743950692643008</c:v>
                </c:pt>
                <c:pt idx="7">
                  <c:v>1.392220806441484</c:v>
                </c:pt>
                <c:pt idx="8">
                  <c:v>1.6300114986023244</c:v>
                </c:pt>
                <c:pt idx="9">
                  <c:v>1.8686100213116386</c:v>
                </c:pt>
                <c:pt idx="10">
                  <c:v>2.1090838649370456</c:v>
                </c:pt>
                <c:pt idx="11">
                  <c:v>2.3542460108526893</c:v>
                </c:pt>
                <c:pt idx="12">
                  <c:v>2.6167909391059831</c:v>
                </c:pt>
                <c:pt idx="13">
                  <c:v>2.8816439546406243</c:v>
                </c:pt>
                <c:pt idx="14">
                  <c:v>3.1518632731044023</c:v>
                </c:pt>
                <c:pt idx="15">
                  <c:v>3.4234674439369854</c:v>
                </c:pt>
                <c:pt idx="16">
                  <c:v>3.7051983477164847</c:v>
                </c:pt>
                <c:pt idx="17">
                  <c:v>4.0062594824772724</c:v>
                </c:pt>
                <c:pt idx="18">
                  <c:v>4.3123695581659902</c:v>
                </c:pt>
                <c:pt idx="19">
                  <c:v>4.6240478944209755</c:v>
                </c:pt>
                <c:pt idx="20">
                  <c:v>4.9558354411147008</c:v>
                </c:pt>
                <c:pt idx="21">
                  <c:v>5.2916621405507893</c:v>
                </c:pt>
                <c:pt idx="22">
                  <c:v>5.6344131018309085</c:v>
                </c:pt>
                <c:pt idx="23">
                  <c:v>5.9781738512966234</c:v>
                </c:pt>
                <c:pt idx="24">
                  <c:v>6.3232328998580956</c:v>
                </c:pt>
                <c:pt idx="25">
                  <c:v>6.6694748431512538</c:v>
                </c:pt>
                <c:pt idx="26">
                  <c:v>7.0200588756424542</c:v>
                </c:pt>
                <c:pt idx="27">
                  <c:v>7.3792549588021839</c:v>
                </c:pt>
                <c:pt idx="28">
                  <c:v>7.7398935965127533</c:v>
                </c:pt>
                <c:pt idx="29">
                  <c:v>8.1020945208018844</c:v>
                </c:pt>
                <c:pt idx="30">
                  <c:v>8.4699459312666736</c:v>
                </c:pt>
                <c:pt idx="31">
                  <c:v>8.8414758558360926</c:v>
                </c:pt>
                <c:pt idx="32">
                  <c:v>9.2185596154262708</c:v>
                </c:pt>
                <c:pt idx="33">
                  <c:v>9.6043395266152771</c:v>
                </c:pt>
                <c:pt idx="34">
                  <c:v>9.994839043528291</c:v>
                </c:pt>
                <c:pt idx="35">
                  <c:v>10.385699199079012</c:v>
                </c:pt>
                <c:pt idx="36">
                  <c:v>10.787162130578398</c:v>
                </c:pt>
                <c:pt idx="37">
                  <c:v>11.191077404814241</c:v>
                </c:pt>
                <c:pt idx="38">
                  <c:v>11.599781960158868</c:v>
                </c:pt>
                <c:pt idx="39">
                  <c:v>12.010621496238748</c:v>
                </c:pt>
                <c:pt idx="40">
                  <c:v>12.421749543228804</c:v>
                </c:pt>
                <c:pt idx="41">
                  <c:v>12.835041422045117</c:v>
                </c:pt>
                <c:pt idx="42">
                  <c:v>13.253647671826739</c:v>
                </c:pt>
                <c:pt idx="43">
                  <c:v>13.673863812487095</c:v>
                </c:pt>
                <c:pt idx="44">
                  <c:v>14.132019137834595</c:v>
                </c:pt>
                <c:pt idx="45">
                  <c:v>14.602688623910659</c:v>
                </c:pt>
                <c:pt idx="46">
                  <c:v>15.081905245700463</c:v>
                </c:pt>
                <c:pt idx="47">
                  <c:v>15.569921450250398</c:v>
                </c:pt>
                <c:pt idx="48">
                  <c:v>16.060822763902028</c:v>
                </c:pt>
                <c:pt idx="49">
                  <c:v>16.554464931200258</c:v>
                </c:pt>
                <c:pt idx="50">
                  <c:v>17.048972631228974</c:v>
                </c:pt>
                <c:pt idx="51">
                  <c:v>17.548428293367078</c:v>
                </c:pt>
                <c:pt idx="52">
                  <c:v>18.059900434913747</c:v>
                </c:pt>
                <c:pt idx="53">
                  <c:v>18.573666238196211</c:v>
                </c:pt>
                <c:pt idx="54">
                  <c:v>19.088369701936724</c:v>
                </c:pt>
                <c:pt idx="55">
                  <c:v>19.604400315864048</c:v>
                </c:pt>
                <c:pt idx="56">
                  <c:v>20.126749318724016</c:v>
                </c:pt>
                <c:pt idx="57">
                  <c:v>20.656022583428069</c:v>
                </c:pt>
                <c:pt idx="58">
                  <c:v>21.201740970011684</c:v>
                </c:pt>
                <c:pt idx="59">
                  <c:v>21.74760361205043</c:v>
                </c:pt>
                <c:pt idx="60">
                  <c:v>22.299308600020034</c:v>
                </c:pt>
                <c:pt idx="61">
                  <c:v>22.85324954754347</c:v>
                </c:pt>
                <c:pt idx="62">
                  <c:v>23.411950925084728</c:v>
                </c:pt>
                <c:pt idx="63">
                  <c:v>23.974114433547918</c:v>
                </c:pt>
                <c:pt idx="64">
                  <c:v>24.536710708376425</c:v>
                </c:pt>
                <c:pt idx="65">
                  <c:v>25.1039938429406</c:v>
                </c:pt>
                <c:pt idx="66">
                  <c:v>25.675245445074143</c:v>
                </c:pt>
                <c:pt idx="67">
                  <c:v>26.25789322815934</c:v>
                </c:pt>
                <c:pt idx="68">
                  <c:v>26.841550799430131</c:v>
                </c:pt>
                <c:pt idx="69">
                  <c:v>27.428093479802587</c:v>
                </c:pt>
                <c:pt idx="70">
                  <c:v>28.028196172952967</c:v>
                </c:pt>
                <c:pt idx="71">
                  <c:v>28.631760997025392</c:v>
                </c:pt>
                <c:pt idx="72">
                  <c:v>29.236768375648644</c:v>
                </c:pt>
                <c:pt idx="73">
                  <c:v>29.84264128700238</c:v>
                </c:pt>
                <c:pt idx="74">
                  <c:v>30.460920167493416</c:v>
                </c:pt>
                <c:pt idx="75">
                  <c:v>31.081146496628026</c:v>
                </c:pt>
                <c:pt idx="76">
                  <c:v>31.710028153067732</c:v>
                </c:pt>
                <c:pt idx="77">
                  <c:v>32.359177700946745</c:v>
                </c:pt>
                <c:pt idx="78">
                  <c:v>33.01294342338845</c:v>
                </c:pt>
                <c:pt idx="79">
                  <c:v>33.677528304961513</c:v>
                </c:pt>
                <c:pt idx="80">
                  <c:v>34.351345535659924</c:v>
                </c:pt>
                <c:pt idx="81">
                  <c:v>35.034827881848969</c:v>
                </c:pt>
                <c:pt idx="82">
                  <c:v>35.719897038043996</c:v>
                </c:pt>
                <c:pt idx="83">
                  <c:v>36.424007914310124</c:v>
                </c:pt>
                <c:pt idx="84">
                  <c:v>37.130859644222838</c:v>
                </c:pt>
                <c:pt idx="85">
                  <c:v>37.839846354870801</c:v>
                </c:pt>
                <c:pt idx="86">
                  <c:v>38.556218944819108</c:v>
                </c:pt>
                <c:pt idx="87">
                  <c:v>39.273457067497844</c:v>
                </c:pt>
                <c:pt idx="88">
                  <c:v>39.997330941110512</c:v>
                </c:pt>
                <c:pt idx="89">
                  <c:v>40.724089923824863</c:v>
                </c:pt>
                <c:pt idx="90">
                  <c:v>41.451425928359505</c:v>
                </c:pt>
                <c:pt idx="91">
                  <c:v>42.194630032953462</c:v>
                </c:pt>
                <c:pt idx="92">
                  <c:v>42.944758399391446</c:v>
                </c:pt>
                <c:pt idx="93">
                  <c:v>43.695031021284514</c:v>
                </c:pt>
                <c:pt idx="94">
                  <c:v>44.473289201463885</c:v>
                </c:pt>
                <c:pt idx="95">
                  <c:v>45.258038877122118</c:v>
                </c:pt>
                <c:pt idx="96">
                  <c:v>46.060027079662824</c:v>
                </c:pt>
                <c:pt idx="97">
                  <c:v>46.877089977259921</c:v>
                </c:pt>
                <c:pt idx="98">
                  <c:v>47.703385223982401</c:v>
                </c:pt>
                <c:pt idx="99">
                  <c:v>48.536027710728554</c:v>
                </c:pt>
                <c:pt idx="100">
                  <c:v>49.387711917545843</c:v>
                </c:pt>
                <c:pt idx="101">
                  <c:v>50.240838678913967</c:v>
                </c:pt>
                <c:pt idx="102">
                  <c:v>51.109400773976098</c:v>
                </c:pt>
                <c:pt idx="103">
                  <c:v>51.981136489050058</c:v>
                </c:pt>
                <c:pt idx="104">
                  <c:v>52.875520310572313</c:v>
                </c:pt>
                <c:pt idx="105">
                  <c:v>53.789234363075813</c:v>
                </c:pt>
                <c:pt idx="106">
                  <c:v>54.703958203764913</c:v>
                </c:pt>
                <c:pt idx="107">
                  <c:v>55.627366222850071</c:v>
                </c:pt>
                <c:pt idx="108">
                  <c:v>56.565170936352636</c:v>
                </c:pt>
                <c:pt idx="109">
                  <c:v>57.526777799944071</c:v>
                </c:pt>
                <c:pt idx="110">
                  <c:v>58.501367654493059</c:v>
                </c:pt>
                <c:pt idx="111">
                  <c:v>59.477111552682793</c:v>
                </c:pt>
                <c:pt idx="112">
                  <c:v>60.458048647255545</c:v>
                </c:pt>
                <c:pt idx="113">
                  <c:v>61.445967705854365</c:v>
                </c:pt>
                <c:pt idx="114">
                  <c:v>62.455755891443985</c:v>
                </c:pt>
                <c:pt idx="115">
                  <c:v>63.494395168050431</c:v>
                </c:pt>
                <c:pt idx="116">
                  <c:v>64.5907366266905</c:v>
                </c:pt>
                <c:pt idx="117">
                  <c:v>65.745790055549918</c:v>
                </c:pt>
                <c:pt idx="118">
                  <c:v>66.946716719126172</c:v>
                </c:pt>
                <c:pt idx="119">
                  <c:v>68.156567025153848</c:v>
                </c:pt>
                <c:pt idx="120">
                  <c:v>69.38273839336965</c:v>
                </c:pt>
                <c:pt idx="121">
                  <c:v>70.637414639510396</c:v>
                </c:pt>
                <c:pt idx="122">
                  <c:v>71.990819319110656</c:v>
                </c:pt>
                <c:pt idx="123">
                  <c:v>73.371615657288586</c:v>
                </c:pt>
                <c:pt idx="124">
                  <c:v>74.791522101682645</c:v>
                </c:pt>
                <c:pt idx="125">
                  <c:v>76.218497063375821</c:v>
                </c:pt>
                <c:pt idx="126">
                  <c:v>77.710098468946796</c:v>
                </c:pt>
                <c:pt idx="127">
                  <c:v>79.220164572768439</c:v>
                </c:pt>
                <c:pt idx="128">
                  <c:v>80.779566042228879</c:v>
                </c:pt>
                <c:pt idx="129">
                  <c:v>82.409905131727101</c:v>
                </c:pt>
                <c:pt idx="130">
                  <c:v>84.098847999853177</c:v>
                </c:pt>
                <c:pt idx="131">
                  <c:v>86.262679826116653</c:v>
                </c:pt>
                <c:pt idx="132">
                  <c:v>88.498639379922196</c:v>
                </c:pt>
                <c:pt idx="133">
                  <c:v>90.781049190264838</c:v>
                </c:pt>
                <c:pt idx="134">
                  <c:v>99.998972770146949</c:v>
                </c:pt>
              </c:numCache>
            </c:numRef>
          </c:yVal>
          <c:smooth val="1"/>
        </c:ser>
        <c:ser>
          <c:idx val="3"/>
          <c:order val="3"/>
          <c:tx>
            <c:strRef>
              <c:f>lorez!$F$5</c:f>
              <c:strCache>
                <c:ptCount val="1"/>
                <c:pt idx="0">
                  <c:v>Income 2011</c:v>
                </c:pt>
              </c:strCache>
            </c:strRef>
          </c:tx>
          <c:spPr>
            <a:ln w="50800">
              <a:solidFill>
                <a:schemeClr val="tx1"/>
              </a:solidFill>
            </a:ln>
          </c:spPr>
          <c:marker>
            <c:symbol val="none"/>
          </c:marker>
          <c:xVal>
            <c:numRef>
              <c:f>lorez!$B$6:$B$140</c:f>
              <c:numCache>
                <c:formatCode>0.00</c:formatCode>
                <c:ptCount val="135"/>
                <c:pt idx="0">
                  <c:v>0.7000000000000004</c:v>
                </c:pt>
                <c:pt idx="1">
                  <c:v>1.5</c:v>
                </c:pt>
                <c:pt idx="2">
                  <c:v>2.2000000000000002</c:v>
                </c:pt>
                <c:pt idx="3">
                  <c:v>3</c:v>
                </c:pt>
                <c:pt idx="4">
                  <c:v>3.7</c:v>
                </c:pt>
                <c:pt idx="5">
                  <c:v>4.4000000000000004</c:v>
                </c:pt>
                <c:pt idx="6">
                  <c:v>5.2</c:v>
                </c:pt>
                <c:pt idx="7">
                  <c:v>5.9</c:v>
                </c:pt>
                <c:pt idx="8">
                  <c:v>6.7</c:v>
                </c:pt>
                <c:pt idx="9">
                  <c:v>7.4</c:v>
                </c:pt>
                <c:pt idx="10">
                  <c:v>8.1</c:v>
                </c:pt>
                <c:pt idx="11">
                  <c:v>8.9</c:v>
                </c:pt>
                <c:pt idx="12">
                  <c:v>9.6</c:v>
                </c:pt>
                <c:pt idx="13">
                  <c:v>10.4</c:v>
                </c:pt>
                <c:pt idx="14">
                  <c:v>11.1</c:v>
                </c:pt>
                <c:pt idx="15">
                  <c:v>11.9</c:v>
                </c:pt>
                <c:pt idx="16">
                  <c:v>12.6</c:v>
                </c:pt>
                <c:pt idx="17">
                  <c:v>13.3</c:v>
                </c:pt>
                <c:pt idx="18">
                  <c:v>14.1</c:v>
                </c:pt>
                <c:pt idx="19">
                  <c:v>14.8</c:v>
                </c:pt>
                <c:pt idx="20">
                  <c:v>15.6</c:v>
                </c:pt>
                <c:pt idx="21">
                  <c:v>16.3</c:v>
                </c:pt>
                <c:pt idx="22">
                  <c:v>17</c:v>
                </c:pt>
                <c:pt idx="23">
                  <c:v>17.8</c:v>
                </c:pt>
                <c:pt idx="24">
                  <c:v>18.5</c:v>
                </c:pt>
                <c:pt idx="25">
                  <c:v>19.3</c:v>
                </c:pt>
                <c:pt idx="26">
                  <c:v>20</c:v>
                </c:pt>
                <c:pt idx="27">
                  <c:v>20.7</c:v>
                </c:pt>
                <c:pt idx="28">
                  <c:v>21.5</c:v>
                </c:pt>
                <c:pt idx="29">
                  <c:v>22.2</c:v>
                </c:pt>
                <c:pt idx="30">
                  <c:v>23</c:v>
                </c:pt>
                <c:pt idx="31">
                  <c:v>23.7</c:v>
                </c:pt>
                <c:pt idx="32">
                  <c:v>24.4</c:v>
                </c:pt>
                <c:pt idx="33">
                  <c:v>25.2</c:v>
                </c:pt>
                <c:pt idx="34">
                  <c:v>25.9</c:v>
                </c:pt>
                <c:pt idx="35">
                  <c:v>26.7</c:v>
                </c:pt>
                <c:pt idx="36">
                  <c:v>27.4</c:v>
                </c:pt>
                <c:pt idx="37">
                  <c:v>28.1</c:v>
                </c:pt>
                <c:pt idx="38">
                  <c:v>28.9</c:v>
                </c:pt>
                <c:pt idx="39">
                  <c:v>29.6</c:v>
                </c:pt>
                <c:pt idx="40">
                  <c:v>30.4</c:v>
                </c:pt>
                <c:pt idx="41">
                  <c:v>31.1</c:v>
                </c:pt>
                <c:pt idx="42">
                  <c:v>31.9</c:v>
                </c:pt>
                <c:pt idx="43">
                  <c:v>32.6</c:v>
                </c:pt>
                <c:pt idx="44">
                  <c:v>33.300000000000004</c:v>
                </c:pt>
                <c:pt idx="45">
                  <c:v>34.1</c:v>
                </c:pt>
                <c:pt idx="46">
                  <c:v>34.800000000000004</c:v>
                </c:pt>
                <c:pt idx="47">
                  <c:v>35.6</c:v>
                </c:pt>
                <c:pt idx="48">
                  <c:v>36.300000000000004</c:v>
                </c:pt>
                <c:pt idx="49">
                  <c:v>37</c:v>
                </c:pt>
                <c:pt idx="50">
                  <c:v>37.800000000000004</c:v>
                </c:pt>
                <c:pt idx="51">
                  <c:v>38.5</c:v>
                </c:pt>
                <c:pt idx="52">
                  <c:v>39.300000000000004</c:v>
                </c:pt>
                <c:pt idx="53">
                  <c:v>40</c:v>
                </c:pt>
                <c:pt idx="54">
                  <c:v>40.700000000000003</c:v>
                </c:pt>
                <c:pt idx="55">
                  <c:v>41.5</c:v>
                </c:pt>
                <c:pt idx="56">
                  <c:v>42.2</c:v>
                </c:pt>
                <c:pt idx="57">
                  <c:v>43</c:v>
                </c:pt>
                <c:pt idx="58">
                  <c:v>43.7</c:v>
                </c:pt>
                <c:pt idx="59">
                  <c:v>44.4</c:v>
                </c:pt>
                <c:pt idx="60">
                  <c:v>45.2</c:v>
                </c:pt>
                <c:pt idx="61">
                  <c:v>45.9</c:v>
                </c:pt>
                <c:pt idx="62">
                  <c:v>46.7</c:v>
                </c:pt>
                <c:pt idx="63">
                  <c:v>47.4</c:v>
                </c:pt>
                <c:pt idx="64">
                  <c:v>48.1</c:v>
                </c:pt>
                <c:pt idx="65">
                  <c:v>48.9</c:v>
                </c:pt>
                <c:pt idx="66">
                  <c:v>49.6</c:v>
                </c:pt>
                <c:pt idx="67">
                  <c:v>50.4</c:v>
                </c:pt>
                <c:pt idx="68">
                  <c:v>51.1</c:v>
                </c:pt>
                <c:pt idx="69">
                  <c:v>51.9</c:v>
                </c:pt>
                <c:pt idx="70">
                  <c:v>52.6</c:v>
                </c:pt>
                <c:pt idx="71">
                  <c:v>53.3</c:v>
                </c:pt>
                <c:pt idx="72">
                  <c:v>54.1</c:v>
                </c:pt>
                <c:pt idx="73">
                  <c:v>54.8</c:v>
                </c:pt>
                <c:pt idx="74">
                  <c:v>55.6</c:v>
                </c:pt>
                <c:pt idx="75">
                  <c:v>56.3</c:v>
                </c:pt>
                <c:pt idx="76">
                  <c:v>57</c:v>
                </c:pt>
                <c:pt idx="77">
                  <c:v>57.8</c:v>
                </c:pt>
                <c:pt idx="78">
                  <c:v>58.5</c:v>
                </c:pt>
                <c:pt idx="79">
                  <c:v>59.3</c:v>
                </c:pt>
                <c:pt idx="80">
                  <c:v>60</c:v>
                </c:pt>
                <c:pt idx="81">
                  <c:v>60.7</c:v>
                </c:pt>
                <c:pt idx="82">
                  <c:v>61.5</c:v>
                </c:pt>
                <c:pt idx="83">
                  <c:v>62.2</c:v>
                </c:pt>
                <c:pt idx="84">
                  <c:v>63</c:v>
                </c:pt>
                <c:pt idx="85">
                  <c:v>63.7</c:v>
                </c:pt>
                <c:pt idx="86">
                  <c:v>64.400000000000006</c:v>
                </c:pt>
                <c:pt idx="87">
                  <c:v>65.2</c:v>
                </c:pt>
                <c:pt idx="88">
                  <c:v>65.900000000000006</c:v>
                </c:pt>
                <c:pt idx="89">
                  <c:v>66.7</c:v>
                </c:pt>
                <c:pt idx="90">
                  <c:v>67.400000000000006</c:v>
                </c:pt>
                <c:pt idx="91">
                  <c:v>68.099999999999994</c:v>
                </c:pt>
                <c:pt idx="92">
                  <c:v>68.900000000000006</c:v>
                </c:pt>
                <c:pt idx="93">
                  <c:v>69.599999999999994</c:v>
                </c:pt>
                <c:pt idx="94">
                  <c:v>70.400000000000006</c:v>
                </c:pt>
                <c:pt idx="95">
                  <c:v>71.099999999999994</c:v>
                </c:pt>
                <c:pt idx="96">
                  <c:v>71.900000000000006</c:v>
                </c:pt>
                <c:pt idx="97">
                  <c:v>72.599999999999994</c:v>
                </c:pt>
                <c:pt idx="98">
                  <c:v>73.3</c:v>
                </c:pt>
                <c:pt idx="99">
                  <c:v>74.099999999999994</c:v>
                </c:pt>
                <c:pt idx="100">
                  <c:v>74.8</c:v>
                </c:pt>
                <c:pt idx="101">
                  <c:v>75.599999999999994</c:v>
                </c:pt>
                <c:pt idx="102">
                  <c:v>76.3</c:v>
                </c:pt>
                <c:pt idx="103">
                  <c:v>77</c:v>
                </c:pt>
                <c:pt idx="104">
                  <c:v>77.8</c:v>
                </c:pt>
                <c:pt idx="105">
                  <c:v>78.5</c:v>
                </c:pt>
                <c:pt idx="106">
                  <c:v>79.3</c:v>
                </c:pt>
                <c:pt idx="107">
                  <c:v>80</c:v>
                </c:pt>
                <c:pt idx="108">
                  <c:v>80.7</c:v>
                </c:pt>
                <c:pt idx="109">
                  <c:v>81.5</c:v>
                </c:pt>
                <c:pt idx="110">
                  <c:v>82.2</c:v>
                </c:pt>
                <c:pt idx="111">
                  <c:v>83</c:v>
                </c:pt>
                <c:pt idx="112">
                  <c:v>83.7</c:v>
                </c:pt>
                <c:pt idx="113">
                  <c:v>84.4</c:v>
                </c:pt>
                <c:pt idx="114">
                  <c:v>85.2</c:v>
                </c:pt>
                <c:pt idx="115">
                  <c:v>85.9</c:v>
                </c:pt>
                <c:pt idx="116">
                  <c:v>86.7</c:v>
                </c:pt>
                <c:pt idx="117">
                  <c:v>87.4</c:v>
                </c:pt>
                <c:pt idx="118">
                  <c:v>88.1</c:v>
                </c:pt>
                <c:pt idx="119">
                  <c:v>88.9</c:v>
                </c:pt>
                <c:pt idx="120">
                  <c:v>89.6</c:v>
                </c:pt>
                <c:pt idx="121">
                  <c:v>90.4</c:v>
                </c:pt>
                <c:pt idx="122">
                  <c:v>91.1</c:v>
                </c:pt>
                <c:pt idx="123">
                  <c:v>91.9</c:v>
                </c:pt>
                <c:pt idx="124">
                  <c:v>92.6</c:v>
                </c:pt>
                <c:pt idx="125">
                  <c:v>93.3</c:v>
                </c:pt>
                <c:pt idx="126">
                  <c:v>94.1</c:v>
                </c:pt>
                <c:pt idx="127">
                  <c:v>94.8</c:v>
                </c:pt>
                <c:pt idx="128">
                  <c:v>95.6</c:v>
                </c:pt>
                <c:pt idx="129">
                  <c:v>96.3</c:v>
                </c:pt>
                <c:pt idx="130">
                  <c:v>97</c:v>
                </c:pt>
                <c:pt idx="131">
                  <c:v>97.8</c:v>
                </c:pt>
                <c:pt idx="132">
                  <c:v>98.5</c:v>
                </c:pt>
                <c:pt idx="133">
                  <c:v>99.3</c:v>
                </c:pt>
                <c:pt idx="134">
                  <c:v>100</c:v>
                </c:pt>
              </c:numCache>
            </c:numRef>
          </c:xVal>
          <c:yVal>
            <c:numRef>
              <c:f>lorez!$F$6:$F$140</c:f>
              <c:numCache>
                <c:formatCode>0.00</c:formatCode>
                <c:ptCount val="135"/>
                <c:pt idx="0">
                  <c:v>0.10726426614739762</c:v>
                </c:pt>
                <c:pt idx="1">
                  <c:v>0.2227796296907488</c:v>
                </c:pt>
                <c:pt idx="2">
                  <c:v>0.35232185880722156</c:v>
                </c:pt>
                <c:pt idx="3">
                  <c:v>0.49011518531964809</c:v>
                </c:pt>
                <c:pt idx="4">
                  <c:v>0.63038384105085976</c:v>
                </c:pt>
                <c:pt idx="5">
                  <c:v>0.78302914287600267</c:v>
                </c:pt>
                <c:pt idx="6">
                  <c:v>0.98518102907686678</c:v>
                </c:pt>
                <c:pt idx="7">
                  <c:v>1.190633354236114</c:v>
                </c:pt>
                <c:pt idx="8">
                  <c:v>1.4</c:v>
                </c:pt>
                <c:pt idx="9">
                  <c:v>1.4</c:v>
                </c:pt>
                <c:pt idx="10">
                  <c:v>1.6196904188257037</c:v>
                </c:pt>
                <c:pt idx="11">
                  <c:v>1.8465955972144286</c:v>
                </c:pt>
                <c:pt idx="12">
                  <c:v>2.0900029703950627</c:v>
                </c:pt>
                <c:pt idx="13">
                  <c:v>2.3416614409716487</c:v>
                </c:pt>
                <c:pt idx="14">
                  <c:v>2.6362256180071948</c:v>
                </c:pt>
                <c:pt idx="15">
                  <c:v>2.9332651242615237</c:v>
                </c:pt>
                <c:pt idx="16">
                  <c:v>3.2426812766097886</c:v>
                </c:pt>
                <c:pt idx="17">
                  <c:v>3.58</c:v>
                </c:pt>
                <c:pt idx="18">
                  <c:v>3.58</c:v>
                </c:pt>
                <c:pt idx="19">
                  <c:v>3.92</c:v>
                </c:pt>
                <c:pt idx="20">
                  <c:v>3.92</c:v>
                </c:pt>
                <c:pt idx="21">
                  <c:v>4.2658173537080391</c:v>
                </c:pt>
                <c:pt idx="22">
                  <c:v>4.6164889930360715</c:v>
                </c:pt>
                <c:pt idx="23">
                  <c:v>4.96963596158289</c:v>
                </c:pt>
                <c:pt idx="24">
                  <c:v>5.3244331496088941</c:v>
                </c:pt>
                <c:pt idx="25">
                  <c:v>5.6833558863328815</c:v>
                </c:pt>
                <c:pt idx="26">
                  <c:v>6.0488795009736327</c:v>
                </c:pt>
                <c:pt idx="27">
                  <c:v>6.42</c:v>
                </c:pt>
                <c:pt idx="28">
                  <c:v>6.42</c:v>
                </c:pt>
                <c:pt idx="29">
                  <c:v>6.8199999999999985</c:v>
                </c:pt>
                <c:pt idx="30">
                  <c:v>7.23</c:v>
                </c:pt>
                <c:pt idx="31">
                  <c:v>7.23</c:v>
                </c:pt>
                <c:pt idx="32">
                  <c:v>7.6726954684973085</c:v>
                </c:pt>
                <c:pt idx="33">
                  <c:v>8.1223802765767843</c:v>
                </c:pt>
                <c:pt idx="34">
                  <c:v>8.5803161820522131</c:v>
                </c:pt>
                <c:pt idx="35">
                  <c:v>9.0500000000000007</c:v>
                </c:pt>
                <c:pt idx="36">
                  <c:v>9.0500000000000007</c:v>
                </c:pt>
                <c:pt idx="37">
                  <c:v>9.520941285190931</c:v>
                </c:pt>
                <c:pt idx="38">
                  <c:v>10.007756031552205</c:v>
                </c:pt>
                <c:pt idx="39">
                  <c:v>10.504472094788618</c:v>
                </c:pt>
                <c:pt idx="40">
                  <c:v>11.002013267764621</c:v>
                </c:pt>
                <c:pt idx="41">
                  <c:v>11.50945575761577</c:v>
                </c:pt>
                <c:pt idx="42">
                  <c:v>12.020198686425296</c:v>
                </c:pt>
                <c:pt idx="43">
                  <c:v>12.535067163932798</c:v>
                </c:pt>
                <c:pt idx="44">
                  <c:v>13.054886299877898</c:v>
                </c:pt>
                <c:pt idx="45">
                  <c:v>13.58</c:v>
                </c:pt>
                <c:pt idx="46">
                  <c:v>13.58</c:v>
                </c:pt>
                <c:pt idx="47">
                  <c:v>14.103600778903596</c:v>
                </c:pt>
                <c:pt idx="48">
                  <c:v>14.630845902505035</c:v>
                </c:pt>
                <c:pt idx="49">
                  <c:v>15.15891613584607</c:v>
                </c:pt>
                <c:pt idx="50">
                  <c:v>15.703488563979016</c:v>
                </c:pt>
                <c:pt idx="51">
                  <c:v>16.260437638205861</c:v>
                </c:pt>
                <c:pt idx="52">
                  <c:v>16.822337370870308</c:v>
                </c:pt>
                <c:pt idx="53">
                  <c:v>17.395788639889091</c:v>
                </c:pt>
                <c:pt idx="54">
                  <c:v>17.976665896564224</c:v>
                </c:pt>
                <c:pt idx="55">
                  <c:v>18.562493811676923</c:v>
                </c:pt>
                <c:pt idx="56">
                  <c:v>19.157397933925196</c:v>
                </c:pt>
                <c:pt idx="57">
                  <c:v>19.753952275652665</c:v>
                </c:pt>
                <c:pt idx="58">
                  <c:v>20.350000000000001</c:v>
                </c:pt>
                <c:pt idx="59">
                  <c:v>20.350000000000001</c:v>
                </c:pt>
                <c:pt idx="60">
                  <c:v>20.961087824680693</c:v>
                </c:pt>
                <c:pt idx="61">
                  <c:v>21.572494141720831</c:v>
                </c:pt>
                <c:pt idx="62">
                  <c:v>22.186375787979802</c:v>
                </c:pt>
                <c:pt idx="63">
                  <c:v>22.801082543978335</c:v>
                </c:pt>
                <c:pt idx="64">
                  <c:v>23.419914848674875</c:v>
                </c:pt>
                <c:pt idx="65">
                  <c:v>24.051123799465326</c:v>
                </c:pt>
                <c:pt idx="66">
                  <c:v>24.683982969734977</c:v>
                </c:pt>
                <c:pt idx="67">
                  <c:v>25.324268127661004</c:v>
                </c:pt>
                <c:pt idx="68">
                  <c:v>25.97</c:v>
                </c:pt>
                <c:pt idx="69">
                  <c:v>25.97</c:v>
                </c:pt>
                <c:pt idx="70">
                  <c:v>26.621340638304886</c:v>
                </c:pt>
                <c:pt idx="71">
                  <c:v>27.283078649460382</c:v>
                </c:pt>
                <c:pt idx="72">
                  <c:v>27.949767319053439</c:v>
                </c:pt>
                <c:pt idx="73">
                  <c:v>28.622231756823663</c:v>
                </c:pt>
                <c:pt idx="74">
                  <c:v>29.296346414073064</c:v>
                </c:pt>
                <c:pt idx="75">
                  <c:v>29.972111290801667</c:v>
                </c:pt>
                <c:pt idx="76">
                  <c:v>30.648701277269861</c:v>
                </c:pt>
                <c:pt idx="77">
                  <c:v>31.333542361134029</c:v>
                </c:pt>
                <c:pt idx="78">
                  <c:v>32.021683883956534</c:v>
                </c:pt>
                <c:pt idx="79">
                  <c:v>32.718901613914646</c:v>
                </c:pt>
                <c:pt idx="80">
                  <c:v>33.42</c:v>
                </c:pt>
                <c:pt idx="81">
                  <c:v>33.42</c:v>
                </c:pt>
                <c:pt idx="82">
                  <c:v>34.138090366018687</c:v>
                </c:pt>
                <c:pt idx="83">
                  <c:v>34.855935839466646</c:v>
                </c:pt>
                <c:pt idx="84">
                  <c:v>35.582857520050155</c:v>
                </c:pt>
                <c:pt idx="85">
                  <c:v>36.321330736988067</c:v>
                </c:pt>
                <c:pt idx="86">
                  <c:v>37.077131258457378</c:v>
                </c:pt>
                <c:pt idx="87">
                  <c:v>37.844483316281043</c:v>
                </c:pt>
                <c:pt idx="88">
                  <c:v>38.620086471500706</c:v>
                </c:pt>
                <c:pt idx="89">
                  <c:v>39.403940724116296</c:v>
                </c:pt>
                <c:pt idx="90">
                  <c:v>40.196046074127892</c:v>
                </c:pt>
                <c:pt idx="91">
                  <c:v>40.99</c:v>
                </c:pt>
                <c:pt idx="92">
                  <c:v>40.99</c:v>
                </c:pt>
                <c:pt idx="93">
                  <c:v>41.792633420244911</c:v>
                </c:pt>
                <c:pt idx="94">
                  <c:v>42.60536651374629</c:v>
                </c:pt>
                <c:pt idx="95">
                  <c:v>43.422225155945753</c:v>
                </c:pt>
                <c:pt idx="96">
                  <c:v>44.240734017624348</c:v>
                </c:pt>
                <c:pt idx="97">
                  <c:v>45.070794415657247</c:v>
                </c:pt>
                <c:pt idx="98">
                  <c:v>45.902505033169419</c:v>
                </c:pt>
                <c:pt idx="99">
                  <c:v>46.747417406515076</c:v>
                </c:pt>
                <c:pt idx="100">
                  <c:v>47.613782633090196</c:v>
                </c:pt>
                <c:pt idx="101">
                  <c:v>48.508201590811574</c:v>
                </c:pt>
                <c:pt idx="102">
                  <c:v>49.432324499158398</c:v>
                </c:pt>
                <c:pt idx="103">
                  <c:v>50.372949602297076</c:v>
                </c:pt>
                <c:pt idx="104">
                  <c:v>51.317700254133804</c:v>
                </c:pt>
                <c:pt idx="105">
                  <c:v>52.332585233836106</c:v>
                </c:pt>
                <c:pt idx="106">
                  <c:v>53.355721310934356</c:v>
                </c:pt>
                <c:pt idx="107">
                  <c:v>54.39</c:v>
                </c:pt>
                <c:pt idx="108">
                  <c:v>54.39</c:v>
                </c:pt>
                <c:pt idx="109">
                  <c:v>55.428396976797949</c:v>
                </c:pt>
                <c:pt idx="110">
                  <c:v>56.476286346084038</c:v>
                </c:pt>
                <c:pt idx="111">
                  <c:v>57.577807848443854</c:v>
                </c:pt>
                <c:pt idx="112">
                  <c:v>58.680154460543235</c:v>
                </c:pt>
                <c:pt idx="113">
                  <c:v>59.784151292121905</c:v>
                </c:pt>
                <c:pt idx="114">
                  <c:v>60.893923891877627</c:v>
                </c:pt>
                <c:pt idx="115">
                  <c:v>62.007822040331355</c:v>
                </c:pt>
                <c:pt idx="116">
                  <c:v>63.171226773160825</c:v>
                </c:pt>
                <c:pt idx="117">
                  <c:v>64.417142479949888</c:v>
                </c:pt>
                <c:pt idx="118">
                  <c:v>65.691937027624576</c:v>
                </c:pt>
                <c:pt idx="119">
                  <c:v>66.970857123997448</c:v>
                </c:pt>
                <c:pt idx="120">
                  <c:v>68.2605036469851</c:v>
                </c:pt>
                <c:pt idx="121">
                  <c:v>69.550975279712191</c:v>
                </c:pt>
                <c:pt idx="122">
                  <c:v>70.857949107231249</c:v>
                </c:pt>
                <c:pt idx="123">
                  <c:v>72.260635664543429</c:v>
                </c:pt>
                <c:pt idx="124">
                  <c:v>73.7</c:v>
                </c:pt>
                <c:pt idx="125">
                  <c:v>73.7</c:v>
                </c:pt>
                <c:pt idx="126">
                  <c:v>75.165021947919072</c:v>
                </c:pt>
                <c:pt idx="127">
                  <c:v>76.713752929139574</c:v>
                </c:pt>
                <c:pt idx="128">
                  <c:v>78.283111653849943</c:v>
                </c:pt>
                <c:pt idx="129">
                  <c:v>79.887950097362932</c:v>
                </c:pt>
                <c:pt idx="130">
                  <c:v>82.338526023961151</c:v>
                </c:pt>
                <c:pt idx="131">
                  <c:v>84.941747252384488</c:v>
                </c:pt>
                <c:pt idx="132">
                  <c:v>87.788375853988427</c:v>
                </c:pt>
                <c:pt idx="133">
                  <c:v>91.872669064985615</c:v>
                </c:pt>
                <c:pt idx="134">
                  <c:v>100</c:v>
                </c:pt>
              </c:numCache>
            </c:numRef>
          </c:yVal>
          <c:smooth val="1"/>
        </c:ser>
        <c:dLbls>
          <c:showLegendKey val="0"/>
          <c:showVal val="0"/>
          <c:showCatName val="0"/>
          <c:showSerName val="0"/>
          <c:showPercent val="0"/>
          <c:showBubbleSize val="0"/>
        </c:dLbls>
        <c:axId val="97752128"/>
        <c:axId val="97752704"/>
      </c:scatterChart>
      <c:valAx>
        <c:axId val="97752128"/>
        <c:scaling>
          <c:orientation val="minMax"/>
          <c:max val="100"/>
        </c:scaling>
        <c:delete val="0"/>
        <c:axPos val="b"/>
        <c:majorGridlines>
          <c:spPr>
            <a:ln w="12700">
              <a:solidFill>
                <a:srgbClr val="000000">
                  <a:alpha val="99000"/>
                </a:srgbClr>
              </a:solidFill>
              <a:prstDash val="solid"/>
            </a:ln>
          </c:spPr>
        </c:majorGridlines>
        <c:title>
          <c:tx>
            <c:rich>
              <a:bodyPr/>
              <a:lstStyle/>
              <a:p>
                <a:pPr>
                  <a:defRPr sz="1500" b="1" i="0" u="none" strike="noStrike" baseline="0">
                    <a:solidFill>
                      <a:srgbClr val="000000"/>
                    </a:solidFill>
                    <a:latin typeface="Arial"/>
                    <a:ea typeface="Arial"/>
                    <a:cs typeface="Arial"/>
                  </a:defRPr>
                </a:pPr>
                <a:r>
                  <a:rPr lang="vi-VN" sz="1500" baseline="0"/>
                  <a:t>% c</a:t>
                </a:r>
                <a:r>
                  <a:rPr lang="en-US" sz="1500" baseline="0"/>
                  <a:t>umulative of household</a:t>
                </a:r>
                <a:endParaRPr lang="vi-VN" sz="1500" baseline="0"/>
              </a:p>
            </c:rich>
          </c:tx>
          <c:layout>
            <c:manualLayout>
              <c:xMode val="edge"/>
              <c:yMode val="edge"/>
              <c:x val="0.31901459432955553"/>
              <c:y val="0.80945699722317366"/>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300" b="0" i="0" u="none" strike="noStrike" baseline="0">
                <a:solidFill>
                  <a:srgbClr val="000000"/>
                </a:solidFill>
                <a:latin typeface="Arial"/>
                <a:ea typeface="Arial"/>
                <a:cs typeface="Arial"/>
              </a:defRPr>
            </a:pPr>
            <a:endParaRPr lang="fr-FR"/>
          </a:p>
        </c:txPr>
        <c:crossAx val="97752704"/>
        <c:crosses val="autoZero"/>
        <c:crossBetween val="midCat"/>
        <c:majorUnit val="10"/>
      </c:valAx>
      <c:valAx>
        <c:axId val="97752704"/>
        <c:scaling>
          <c:orientation val="minMax"/>
          <c:max val="100"/>
        </c:scaling>
        <c:delete val="0"/>
        <c:axPos val="l"/>
        <c:majorGridlines>
          <c:spPr>
            <a:ln w="12700">
              <a:solidFill>
                <a:srgbClr val="000000"/>
              </a:solidFill>
              <a:prstDash val="solid"/>
            </a:ln>
          </c:spPr>
        </c:majorGridlines>
        <c:title>
          <c:tx>
            <c:rich>
              <a:bodyPr/>
              <a:lstStyle/>
              <a:p>
                <a:pPr>
                  <a:defRPr sz="1500" b="1" i="0" u="none" strike="noStrike" baseline="0">
                    <a:solidFill>
                      <a:srgbClr val="000000"/>
                    </a:solidFill>
                    <a:latin typeface="Arial"/>
                    <a:ea typeface="Arial"/>
                    <a:cs typeface="Arial"/>
                  </a:defRPr>
                </a:pPr>
                <a:r>
                  <a:rPr lang="en-US" sz="1500" baseline="0" dirty="0"/>
                  <a:t>% cumulative of income </a:t>
                </a:r>
              </a:p>
            </c:rich>
          </c:tx>
          <c:layout>
            <c:manualLayout>
              <c:xMode val="edge"/>
              <c:yMode val="edge"/>
              <c:x val="5.4290617518964024E-2"/>
              <c:y val="0.17460338291046967"/>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sz="1400" b="0" i="0" u="none" strike="noStrike" baseline="0">
                <a:solidFill>
                  <a:srgbClr val="000000"/>
                </a:solidFill>
                <a:latin typeface="Arial"/>
                <a:ea typeface="Arial"/>
                <a:cs typeface="Arial"/>
              </a:defRPr>
            </a:pPr>
            <a:endParaRPr lang="fr-FR"/>
          </a:p>
        </c:txPr>
        <c:crossAx val="97752128"/>
        <c:crosses val="autoZero"/>
        <c:crossBetween val="midCat"/>
        <c:majorUnit val="10"/>
      </c:valAx>
      <c:spPr>
        <a:solidFill>
          <a:schemeClr val="accent6">
            <a:lumMod val="20000"/>
            <a:lumOff val="80000"/>
          </a:schemeClr>
        </a:solidFill>
        <a:ln w="12700">
          <a:solidFill>
            <a:srgbClr val="FFFFFF"/>
          </a:solidFill>
          <a:prstDash val="solid"/>
        </a:ln>
      </c:spPr>
    </c:plotArea>
    <c:legend>
      <c:legendPos val="b"/>
      <c:layout>
        <c:manualLayout>
          <c:xMode val="edge"/>
          <c:yMode val="edge"/>
          <c:x val="0.19681491736609849"/>
          <c:y val="0.87265321001541518"/>
          <c:w val="0.59257073635026358"/>
          <c:h val="9.9324812659287276E-2"/>
        </c:manualLayout>
      </c:layout>
      <c:overlay val="0"/>
      <c:spPr>
        <a:solidFill>
          <a:srgbClr val="FFFFFF"/>
        </a:solidFill>
        <a:ln w="3175">
          <a:solidFill>
            <a:srgbClr val="000000"/>
          </a:solidFill>
          <a:prstDash val="solid"/>
        </a:ln>
      </c:spPr>
      <c:txPr>
        <a:bodyPr/>
        <a:lstStyle/>
        <a:p>
          <a:pPr>
            <a:defRPr sz="1500" b="1" i="0" u="none" strike="noStrike" baseline="0">
              <a:solidFill>
                <a:srgbClr val="000000"/>
              </a:solidFill>
              <a:latin typeface="Arial"/>
              <a:ea typeface="Arial"/>
              <a:cs typeface="Arial"/>
            </a:defRPr>
          </a:pPr>
          <a:endParaRPr lang="fr-FR"/>
        </a:p>
      </c:txPr>
    </c:legend>
    <c:plotVisOnly val="1"/>
    <c:dispBlanksAs val="gap"/>
    <c:showDLblsOverMax val="0"/>
  </c:chart>
  <c:spPr>
    <a:solidFill>
      <a:srgbClr val="FFFFFF"/>
    </a:solidFill>
    <a:ln w="9525">
      <a:noFill/>
    </a:ln>
  </c:spPr>
  <c:txPr>
    <a:bodyPr/>
    <a:lstStyle/>
    <a:p>
      <a:pPr>
        <a:defRPr sz="850" b="0" i="0" u="none" strike="noStrike" baseline="0">
          <a:solidFill>
            <a:srgbClr val="000000"/>
          </a:solidFill>
          <a:latin typeface="Arial"/>
          <a:ea typeface="Arial"/>
          <a:cs typeface="Arial"/>
        </a:defRPr>
      </a:pPr>
      <a:endParaRPr lang="fr-FR"/>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DAD13BCD-ADE3-4956-A3FC-BFF4CA06582D}" type="datetimeFigureOut">
              <a:rPr lang="en-US" smtClean="0"/>
              <a:pPr/>
              <a:t>10/23/2013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79517580-D9ED-4AF8-AA02-D6D86A10DEC1}" type="slidenum">
              <a:rPr lang="en-US" smtClean="0"/>
              <a:pPr/>
              <a:t>‹N°›</a:t>
            </a:fld>
            <a:endParaRPr lang="en-US"/>
          </a:p>
        </p:txBody>
      </p:sp>
    </p:spTree>
    <p:extLst>
      <p:ext uri="{BB962C8B-B14F-4D97-AF65-F5344CB8AC3E}">
        <p14:creationId xmlns:p14="http://schemas.microsoft.com/office/powerpoint/2010/main" val="2456847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3C319F-B5C8-4380-A327-C3C8731D1E41}" type="slidenum">
              <a:rPr lang="en-US"/>
              <a:pPr/>
              <a:t>1</a:t>
            </a:fld>
            <a:endParaRPr lang="en-US"/>
          </a:p>
        </p:txBody>
      </p:sp>
      <p:sp>
        <p:nvSpPr>
          <p:cNvPr id="30722" name="Rectangle 2"/>
          <p:cNvSpPr>
            <a:spLocks noGrp="1" noRot="1" noChangeAspect="1" noChangeArrowheads="1" noTextEdit="1"/>
          </p:cNvSpPr>
          <p:nvPr>
            <p:ph type="sldImg"/>
          </p:nvPr>
        </p:nvSpPr>
        <p:spPr>
          <a:xfrm>
            <a:off x="1258888" y="720725"/>
            <a:ext cx="4797425" cy="3598863"/>
          </a:xfrm>
          <a:ln/>
        </p:spPr>
      </p:sp>
      <p:sp>
        <p:nvSpPr>
          <p:cNvPr id="30723" name="Rectangle 3"/>
          <p:cNvSpPr>
            <a:spLocks noGrp="1" noChangeArrowheads="1"/>
          </p:cNvSpPr>
          <p:nvPr>
            <p:ph type="body" idx="1"/>
          </p:nvPr>
        </p:nvSpPr>
        <p:spPr/>
        <p:txBody>
          <a:bodyPr/>
          <a:lstStyle/>
          <a:p>
            <a:r>
              <a:rPr lang="en-US"/>
              <a:t>Notes: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D7A746-0496-4DA3-869C-921930141534}" type="slidenum">
              <a:rPr lang="en-US"/>
              <a:pPr/>
              <a:t>7</a:t>
            </a:fld>
            <a:endParaRPr lang="en-US"/>
          </a:p>
        </p:txBody>
      </p:sp>
      <p:sp>
        <p:nvSpPr>
          <p:cNvPr id="97282" name="Rectangle 2"/>
          <p:cNvSpPr>
            <a:spLocks noGrp="1" noRot="1" noChangeAspect="1" noChangeArrowheads="1" noTextEdit="1"/>
          </p:cNvSpPr>
          <p:nvPr>
            <p:ph type="sldImg"/>
          </p:nvPr>
        </p:nvSpPr>
        <p:spPr>
          <a:xfrm>
            <a:off x="1258888" y="722313"/>
            <a:ext cx="4797425" cy="3598862"/>
          </a:xfrm>
          <a:ln/>
        </p:spPr>
      </p:sp>
      <p:sp>
        <p:nvSpPr>
          <p:cNvPr id="97283" name="Rectangle 3"/>
          <p:cNvSpPr>
            <a:spLocks noGrp="1" noChangeArrowheads="1"/>
          </p:cNvSpPr>
          <p:nvPr>
            <p:ph type="body" idx="1"/>
          </p:nvPr>
        </p:nvSpPr>
        <p:spPr/>
        <p:txBody>
          <a:bodyPr/>
          <a:lstStyle/>
          <a:p>
            <a:r>
              <a:rPr lang="en-US"/>
              <a:t>Circle: Targeted village: Chieu Dong</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87FB05-7581-4286-8EFA-F298D53A802E}" type="slidenum">
              <a:rPr lang="en-US"/>
              <a:pPr/>
              <a:t>8</a:t>
            </a:fld>
            <a:endParaRPr lang="en-US"/>
          </a:p>
        </p:txBody>
      </p:sp>
      <p:sp>
        <p:nvSpPr>
          <p:cNvPr id="98306" name="Rectangle 2"/>
          <p:cNvSpPr>
            <a:spLocks noGrp="1" noRot="1" noChangeAspect="1" noChangeArrowheads="1" noTextEdit="1"/>
          </p:cNvSpPr>
          <p:nvPr>
            <p:ph type="sldImg"/>
          </p:nvPr>
        </p:nvSpPr>
        <p:spPr>
          <a:xfrm>
            <a:off x="1258888" y="722313"/>
            <a:ext cx="4797425" cy="3598862"/>
          </a:xfrm>
          <a:ln/>
        </p:spPr>
      </p:sp>
      <p:sp>
        <p:nvSpPr>
          <p:cNvPr id="98307" name="Rectangle 3"/>
          <p:cNvSpPr>
            <a:spLocks noGrp="1" noChangeArrowheads="1"/>
          </p:cNvSpPr>
          <p:nvPr>
            <p:ph type="body" idx="1"/>
          </p:nvPr>
        </p:nvSpPr>
        <p:spPr/>
        <p:txBody>
          <a:bodyPr/>
          <a:lstStyle/>
          <a:p>
            <a:r>
              <a:rPr lang="en-US"/>
              <a:t>Circle: Targeted village: Luong Hoi</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E5719C-0407-4922-A76B-02E886236442}" type="datetime1">
              <a:rPr lang="en-US" smtClean="0"/>
              <a:pPr/>
              <a:t>10/23/2013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BE8E1-31B9-4747-95D7-6FCA2F7CC5D7}"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23518C-DBFD-46C5-B78A-4605E7AC65FC}" type="datetime1">
              <a:rPr lang="en-US" smtClean="0"/>
              <a:pPr/>
              <a:t>10/23/2013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BE8E1-31B9-4747-95D7-6FCA2F7CC5D7}"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BBC400-501D-4F88-B672-89A1081FA7D4}" type="datetime1">
              <a:rPr lang="en-US" smtClean="0"/>
              <a:pPr/>
              <a:t>10/23/2013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BE8E1-31B9-4747-95D7-6FCA2F7CC5D7}"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89D2C0-56A7-4BE3-B693-A88E6A13DB87}" type="datetime1">
              <a:rPr lang="en-US" smtClean="0"/>
              <a:pPr/>
              <a:t>10/23/2013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BE8E1-31B9-4747-95D7-6FCA2F7CC5D7}"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115241-4787-4FF2-88F0-974A169F80A4}" type="datetime1">
              <a:rPr lang="en-US" smtClean="0"/>
              <a:pPr/>
              <a:t>10/23/2013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9BE8E1-31B9-4747-95D7-6FCA2F7CC5D7}"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089526A-79A4-42A1-A2E3-E2329A3E65A9}" type="datetime1">
              <a:rPr lang="en-US" smtClean="0"/>
              <a:pPr/>
              <a:t>10/23/2013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9BE8E1-31B9-4747-95D7-6FCA2F7CC5D7}"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F8E849-C4B0-4049-A2B8-92788D8BBFB5}" type="datetime1">
              <a:rPr lang="en-US" smtClean="0"/>
              <a:pPr/>
              <a:t>10/23/2013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9BE8E1-31B9-4747-95D7-6FCA2F7CC5D7}"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8EA61F-3B6D-4488-9376-89D29D5225D2}" type="datetime1">
              <a:rPr lang="en-US" smtClean="0"/>
              <a:pPr/>
              <a:t>10/23/2013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9BE8E1-31B9-4747-95D7-6FCA2F7CC5D7}"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3C38DC-16ED-410A-9A8C-A46D7BD26FEF}" type="datetime1">
              <a:rPr lang="en-US" smtClean="0"/>
              <a:pPr/>
              <a:t>10/23/2013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9BE8E1-31B9-4747-95D7-6FCA2F7CC5D7}"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A18347-B2FE-4F2B-AEA2-E7B659FC6456}" type="datetime1">
              <a:rPr lang="en-US" smtClean="0"/>
              <a:pPr/>
              <a:t>10/23/2013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9BE8E1-31B9-4747-95D7-6FCA2F7CC5D7}"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EFE9EB-1F3B-4FC8-B913-2F8972D78DDF}" type="datetime1">
              <a:rPr lang="en-US" smtClean="0"/>
              <a:pPr/>
              <a:t>10/23/2013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9BE8E1-31B9-4747-95D7-6FCA2F7CC5D7}"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F429A5-E3B5-400A-93DC-8EA057E42B88}" type="datetime1">
              <a:rPr lang="en-US" smtClean="0"/>
              <a:pPr/>
              <a:t>10/23/2013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9BE8E1-31B9-4747-95D7-6FCA2F7CC5D7}"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package" Target="../embeddings/Microsoft_Word_Document1.docx"/></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0.emf"/><Relationship Id="rId4" Type="http://schemas.openxmlformats.org/officeDocument/2006/relationships/package" Target="../embeddings/Microsoft_Word_Document2.docx"/></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1.emf"/><Relationship Id="rId4" Type="http://schemas.openxmlformats.org/officeDocument/2006/relationships/package" Target="../embeddings/Microsoft_Word_Document3.docx"/></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2.emf"/><Relationship Id="rId4" Type="http://schemas.openxmlformats.org/officeDocument/2006/relationships/package" Target="../embeddings/Microsoft_Word_Document4.docx"/></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4.emf"/><Relationship Id="rId4" Type="http://schemas.openxmlformats.org/officeDocument/2006/relationships/package" Target="../embeddings/Microsoft_Excel_Worksheet5.xlsx"/></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19.emf"/><Relationship Id="rId4" Type="http://schemas.openxmlformats.org/officeDocument/2006/relationships/package" Target="../embeddings/Microsoft_Word_Document6.docx"/></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24.emf"/><Relationship Id="rId4" Type="http://schemas.openxmlformats.org/officeDocument/2006/relationships/package" Target="../embeddings/Microsoft_Word_Document7.docx"/></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30.emf"/><Relationship Id="rId4" Type="http://schemas.openxmlformats.org/officeDocument/2006/relationships/package" Target="../embeddings/Microsoft_Word_Document8.docx"/></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31.emf"/><Relationship Id="rId4" Type="http://schemas.openxmlformats.org/officeDocument/2006/relationships/package" Target="../embeddings/Microsoft_Word_Document9.docx"/></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2057400" y="5029200"/>
            <a:ext cx="5562600" cy="1600200"/>
          </a:xfrm>
        </p:spPr>
        <p:style>
          <a:lnRef idx="0">
            <a:schemeClr val="accent3"/>
          </a:lnRef>
          <a:fillRef idx="3">
            <a:schemeClr val="accent3"/>
          </a:fillRef>
          <a:effectRef idx="3">
            <a:schemeClr val="accent3"/>
          </a:effectRef>
          <a:fontRef idx="minor">
            <a:schemeClr val="lt1"/>
          </a:fontRef>
        </p:style>
        <p:txBody>
          <a:bodyPr/>
          <a:lstStyle/>
          <a:p>
            <a:pPr algn="l"/>
            <a:r>
              <a:rPr lang="en-US" sz="2800" b="1" dirty="0">
                <a:solidFill>
                  <a:schemeClr val="tx1"/>
                </a:solidFill>
              </a:rPr>
              <a:t>Nguyen </a:t>
            </a:r>
            <a:r>
              <a:rPr lang="en-US" sz="2800" b="1" dirty="0" err="1">
                <a:solidFill>
                  <a:schemeClr val="tx1"/>
                </a:solidFill>
              </a:rPr>
              <a:t>Thi</a:t>
            </a:r>
            <a:r>
              <a:rPr lang="en-US" sz="2800" b="1" dirty="0">
                <a:solidFill>
                  <a:schemeClr val="tx1"/>
                </a:solidFill>
              </a:rPr>
              <a:t> </a:t>
            </a:r>
            <a:r>
              <a:rPr lang="en-US" sz="2800" b="1" dirty="0" err="1">
                <a:solidFill>
                  <a:schemeClr val="tx1"/>
                </a:solidFill>
              </a:rPr>
              <a:t>Dien</a:t>
            </a:r>
            <a:r>
              <a:rPr lang="en-US" sz="2800" b="1" dirty="0">
                <a:solidFill>
                  <a:schemeClr val="tx1"/>
                </a:solidFill>
              </a:rPr>
              <a:t>, HUA, Vietnam</a:t>
            </a:r>
          </a:p>
          <a:p>
            <a:pPr algn="l"/>
            <a:r>
              <a:rPr lang="en-US" sz="2800" b="1" dirty="0">
                <a:solidFill>
                  <a:schemeClr val="tx1"/>
                </a:solidFill>
              </a:rPr>
              <a:t>Philippe </a:t>
            </a:r>
            <a:r>
              <a:rPr lang="en-US" sz="2800" b="1" dirty="0" err="1">
                <a:solidFill>
                  <a:schemeClr val="tx1"/>
                </a:solidFill>
              </a:rPr>
              <a:t>Lebailly</a:t>
            </a:r>
            <a:r>
              <a:rPr lang="en-US" sz="2800" b="1" dirty="0">
                <a:solidFill>
                  <a:schemeClr val="tx1"/>
                </a:solidFill>
              </a:rPr>
              <a:t>, </a:t>
            </a:r>
            <a:r>
              <a:rPr lang="en-US" sz="2800" b="1" dirty="0" err="1">
                <a:solidFill>
                  <a:schemeClr val="tx1"/>
                </a:solidFill>
              </a:rPr>
              <a:t>ULg</a:t>
            </a:r>
            <a:r>
              <a:rPr lang="en-US" sz="2800" b="1" dirty="0">
                <a:solidFill>
                  <a:schemeClr val="tx1"/>
                </a:solidFill>
              </a:rPr>
              <a:t>, Belgium</a:t>
            </a:r>
          </a:p>
          <a:p>
            <a:pPr algn="l"/>
            <a:r>
              <a:rPr lang="en-US" sz="2800" b="1" dirty="0">
                <a:solidFill>
                  <a:schemeClr val="tx1"/>
                </a:solidFill>
              </a:rPr>
              <a:t>Vu </a:t>
            </a:r>
            <a:r>
              <a:rPr lang="en-US" sz="2800" b="1" dirty="0" err="1">
                <a:solidFill>
                  <a:schemeClr val="tx1"/>
                </a:solidFill>
              </a:rPr>
              <a:t>Dinh</a:t>
            </a:r>
            <a:r>
              <a:rPr lang="en-US" sz="2800" b="1" dirty="0">
                <a:solidFill>
                  <a:schemeClr val="tx1"/>
                </a:solidFill>
              </a:rPr>
              <a:t> Ton, HUA, Vietnam</a:t>
            </a:r>
          </a:p>
        </p:txBody>
      </p:sp>
      <p:sp>
        <p:nvSpPr>
          <p:cNvPr id="2061" name="Rectangle 13"/>
          <p:cNvSpPr>
            <a:spLocks noChangeArrowheads="1"/>
          </p:cNvSpPr>
          <p:nvPr/>
        </p:nvSpPr>
        <p:spPr bwMode="auto">
          <a:xfrm>
            <a:off x="304800" y="304800"/>
            <a:ext cx="8534400" cy="4462760"/>
          </a:xfrm>
          <a:prstGeom prst="rect">
            <a:avLst/>
          </a:prstGeom>
          <a:solidFill>
            <a:schemeClr val="bg1"/>
          </a:solidFill>
          <a:ln>
            <a:headEnd/>
            <a:tailEnd/>
          </a:ln>
          <a:effectLst>
            <a:innerShdw blurRad="63500" dist="50800" dir="13500000">
              <a:prstClr val="black">
                <a:alpha val="50000"/>
              </a:prstClr>
            </a:innerShdw>
          </a:effectLst>
        </p:spPr>
        <p:style>
          <a:lnRef idx="1">
            <a:schemeClr val="accent3"/>
          </a:lnRef>
          <a:fillRef idx="2">
            <a:schemeClr val="accent3"/>
          </a:fillRef>
          <a:effectRef idx="1">
            <a:schemeClr val="accent3"/>
          </a:effectRef>
          <a:fontRef idx="minor">
            <a:schemeClr val="dk1"/>
          </a:fontRef>
        </p:style>
        <p:txBody>
          <a:bodyPr wrap="square" anchor="ctr">
            <a:spAutoFit/>
          </a:bodyPr>
          <a:lstStyle/>
          <a:p>
            <a:pPr algn="ctr"/>
            <a:r>
              <a:rPr lang="fr-FR" sz="2600" b="1" dirty="0" smtClean="0">
                <a:solidFill>
                  <a:srgbClr val="009900"/>
                </a:solidFill>
                <a:latin typeface="Tahoma" pitchFamily="34" charset="0"/>
              </a:rPr>
              <a:t>Groupe de Recherches Asie de l’Est et du Sud Est</a:t>
            </a:r>
            <a:endParaRPr lang="en-US" sz="2600" b="1" dirty="0">
              <a:solidFill>
                <a:srgbClr val="009900"/>
              </a:solidFill>
              <a:latin typeface="Tahoma" pitchFamily="34" charset="0"/>
            </a:endParaRPr>
          </a:p>
          <a:p>
            <a:pPr algn="ctr"/>
            <a:r>
              <a:rPr lang="en-US" sz="2700" b="1" dirty="0" smtClean="0">
                <a:solidFill>
                  <a:srgbClr val="009900"/>
                </a:solidFill>
                <a:latin typeface="Tahoma" pitchFamily="34" charset="0"/>
              </a:rPr>
              <a:t>GRAESE</a:t>
            </a:r>
            <a:r>
              <a:rPr lang="en-US" sz="2800" dirty="0" smtClean="0">
                <a:solidFill>
                  <a:srgbClr val="00FF00"/>
                </a:solidFill>
              </a:rPr>
              <a:t> </a:t>
            </a:r>
          </a:p>
          <a:p>
            <a:pPr algn="ctr"/>
            <a:endParaRPr lang="en-US" sz="2800" dirty="0" smtClean="0">
              <a:solidFill>
                <a:srgbClr val="00FF00"/>
              </a:solidFill>
            </a:endParaRPr>
          </a:p>
          <a:p>
            <a:pPr algn="ctr"/>
            <a:endParaRPr lang="en-US" sz="2800" dirty="0" smtClean="0">
              <a:solidFill>
                <a:srgbClr val="00FF00"/>
              </a:solidFill>
            </a:endParaRPr>
          </a:p>
          <a:p>
            <a:pPr algn="ctr"/>
            <a:endParaRPr lang="en-US" sz="4000" b="1" dirty="0" smtClean="0"/>
          </a:p>
          <a:p>
            <a:pPr algn="ctr"/>
            <a:endParaRPr lang="en-US" sz="4000" b="1" dirty="0" smtClean="0"/>
          </a:p>
          <a:p>
            <a:pPr algn="ctr"/>
            <a:r>
              <a:rPr lang="en-US" sz="4000" b="1" dirty="0" smtClean="0"/>
              <a:t>The impact of industrialization upon rural – urban relations in Vietnam</a:t>
            </a:r>
          </a:p>
          <a:p>
            <a:pPr algn="ctr"/>
            <a:endParaRPr lang="en-US" sz="1600" b="1" dirty="0" smtClean="0">
              <a:solidFill>
                <a:srgbClr val="00FF00"/>
              </a:solidFill>
            </a:endParaRPr>
          </a:p>
        </p:txBody>
      </p:sp>
      <p:pic>
        <p:nvPicPr>
          <p:cNvPr id="2064" name="Picture 16"/>
          <p:cNvPicPr>
            <a:picLocks noChangeAspect="1" noChangeArrowheads="1"/>
          </p:cNvPicPr>
          <p:nvPr/>
        </p:nvPicPr>
        <p:blipFill>
          <a:blip r:embed="rId3"/>
          <a:srcRect/>
          <a:stretch>
            <a:fillRect/>
          </a:stretch>
        </p:blipFill>
        <p:spPr bwMode="auto">
          <a:xfrm>
            <a:off x="3581400" y="1371601"/>
            <a:ext cx="1981200" cy="1676399"/>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5105400"/>
          </a:xfrm>
        </p:spPr>
        <p:txBody>
          <a:bodyPr>
            <a:normAutofit fontScale="92500" lnSpcReduction="10000"/>
          </a:bodyPr>
          <a:lstStyle/>
          <a:p>
            <a:r>
              <a:rPr lang="en-US" b="1" i="1" dirty="0" smtClean="0"/>
              <a:t>Household survey</a:t>
            </a:r>
            <a:endParaRPr lang="en-US" dirty="0"/>
          </a:p>
          <a:p>
            <a:pPr>
              <a:buFontTx/>
              <a:buChar char="-"/>
            </a:pPr>
            <a:r>
              <a:rPr lang="en-US" dirty="0" smtClean="0"/>
              <a:t>Indicators to select surveyed households</a:t>
            </a:r>
          </a:p>
          <a:p>
            <a:pPr>
              <a:buNone/>
            </a:pPr>
            <a:r>
              <a:rPr lang="en-US" dirty="0" smtClean="0"/>
              <a:t>+ The rate of agricultural land lost </a:t>
            </a:r>
          </a:p>
          <a:p>
            <a:pPr>
              <a:buNone/>
            </a:pPr>
            <a:r>
              <a:rPr lang="en-US" dirty="0" smtClean="0"/>
              <a:t>+ The professional background of household before land conversion</a:t>
            </a:r>
          </a:p>
          <a:p>
            <a:pPr>
              <a:buFontTx/>
              <a:buChar char="-"/>
            </a:pPr>
            <a:r>
              <a:rPr lang="en-US" dirty="0" smtClean="0"/>
              <a:t>Sample size: 135 Households </a:t>
            </a:r>
          </a:p>
          <a:p>
            <a:r>
              <a:rPr lang="en-US" b="1" i="1" dirty="0" smtClean="0"/>
              <a:t>PRA techniques</a:t>
            </a:r>
            <a:endParaRPr lang="en-US" dirty="0" smtClean="0"/>
          </a:p>
          <a:p>
            <a:pPr>
              <a:buNone/>
            </a:pPr>
            <a:r>
              <a:rPr lang="en-US" dirty="0" smtClean="0"/>
              <a:t>Interview (household, key informants, local leaders) Group discussion, participation observation, case studies</a:t>
            </a:r>
            <a:endParaRPr lang="en-US" dirty="0"/>
          </a:p>
        </p:txBody>
      </p:sp>
      <p:sp>
        <p:nvSpPr>
          <p:cNvPr id="2" name="Title 1"/>
          <p:cNvSpPr>
            <a:spLocks noGrp="1"/>
          </p:cNvSpPr>
          <p:nvPr>
            <p:ph type="title"/>
          </p:nvPr>
        </p:nvSpPr>
        <p:spPr>
          <a:xfrm>
            <a:off x="1676400" y="274638"/>
            <a:ext cx="6324600" cy="639762"/>
          </a:xfrm>
        </p:spPr>
        <p:style>
          <a:lnRef idx="1">
            <a:schemeClr val="accent1"/>
          </a:lnRef>
          <a:fillRef idx="2">
            <a:schemeClr val="accent1"/>
          </a:fillRef>
          <a:effectRef idx="1">
            <a:schemeClr val="accent1"/>
          </a:effectRef>
          <a:fontRef idx="minor">
            <a:schemeClr val="dk1"/>
          </a:fontRef>
        </p:style>
        <p:txBody>
          <a:bodyPr>
            <a:normAutofit/>
          </a:bodyPr>
          <a:lstStyle/>
          <a:p>
            <a:pPr algn="ctr"/>
            <a:r>
              <a:rPr lang="en-US" sz="3200" dirty="0" smtClean="0"/>
              <a:t>Primary data</a:t>
            </a:r>
            <a:endParaRPr lang="en-US" sz="3200" dirty="0"/>
          </a:p>
        </p:txBody>
      </p:sp>
      <p:sp>
        <p:nvSpPr>
          <p:cNvPr id="4" name="Slide Number Placeholder 3"/>
          <p:cNvSpPr>
            <a:spLocks noGrp="1"/>
          </p:cNvSpPr>
          <p:nvPr>
            <p:ph type="sldNum" sz="quarter" idx="12"/>
          </p:nvPr>
        </p:nvSpPr>
        <p:spPr/>
        <p:txBody>
          <a:bodyPr/>
          <a:lstStyle/>
          <a:p>
            <a:fld id="{A98163C5-1144-401D-BE50-77CD1E857D7C}" type="slidenum">
              <a:rPr lang="en-US" smtClean="0"/>
              <a:pPr/>
              <a:t>10</a:t>
            </a:fld>
            <a:endParaRPr lang="en-US"/>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style>
          <a:lnRef idx="0">
            <a:schemeClr val="accent1"/>
          </a:lnRef>
          <a:fillRef idx="3">
            <a:schemeClr val="accent1"/>
          </a:fillRef>
          <a:effectRef idx="3">
            <a:schemeClr val="accent1"/>
          </a:effectRef>
          <a:fontRef idx="minor">
            <a:schemeClr val="lt1"/>
          </a:fontRef>
        </p:style>
        <p:txBody>
          <a:bodyPr/>
          <a:lstStyle/>
          <a:p>
            <a:r>
              <a:rPr lang="en-US" b="1" dirty="0" smtClean="0"/>
              <a:t>Research results</a:t>
            </a:r>
            <a:endParaRPr lang="en-US" b="1" dirty="0"/>
          </a:p>
        </p:txBody>
      </p:sp>
      <p:sp>
        <p:nvSpPr>
          <p:cNvPr id="3" name="Content Placeholder 2"/>
          <p:cNvSpPr>
            <a:spLocks noGrp="1"/>
          </p:cNvSpPr>
          <p:nvPr>
            <p:ph idx="1"/>
          </p:nvPr>
        </p:nvSpPr>
        <p:spPr>
          <a:xfrm>
            <a:off x="457200" y="1981200"/>
            <a:ext cx="8229600" cy="3352800"/>
          </a:xfrm>
        </p:spPr>
        <p:style>
          <a:lnRef idx="1">
            <a:schemeClr val="accent1"/>
          </a:lnRef>
          <a:fillRef idx="2">
            <a:schemeClr val="accent1"/>
          </a:fillRef>
          <a:effectRef idx="1">
            <a:schemeClr val="accent1"/>
          </a:effectRef>
          <a:fontRef idx="minor">
            <a:schemeClr val="dk1"/>
          </a:fontRef>
        </p:style>
        <p:txBody>
          <a:bodyPr/>
          <a:lstStyle/>
          <a:p>
            <a:pPr algn="ctr">
              <a:buNone/>
            </a:pPr>
            <a:endParaRPr lang="en-US" dirty="0" smtClean="0"/>
          </a:p>
          <a:p>
            <a:pPr algn="ctr">
              <a:buNone/>
            </a:pPr>
            <a:r>
              <a:rPr lang="en-US" b="1" dirty="0" smtClean="0"/>
              <a:t>1. Impacts of industrialization and socio-economic contexts of rural – urban relations</a:t>
            </a:r>
            <a:endParaRPr lang="en-US" b="1" dirty="0"/>
          </a:p>
        </p:txBody>
      </p:sp>
      <p:sp>
        <p:nvSpPr>
          <p:cNvPr id="4" name="Slide Number Placeholder 3"/>
          <p:cNvSpPr>
            <a:spLocks noGrp="1"/>
          </p:cNvSpPr>
          <p:nvPr>
            <p:ph type="sldNum" sz="quarter" idx="12"/>
          </p:nvPr>
        </p:nvSpPr>
        <p:spPr/>
        <p:txBody>
          <a:bodyPr/>
          <a:lstStyle/>
          <a:p>
            <a:fld id="{FE9BE8E1-31B9-4747-95D7-6FCA2F7CC5D7}"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838200"/>
          </a:xfrm>
        </p:spPr>
        <p:style>
          <a:lnRef idx="0">
            <a:schemeClr val="accent1"/>
          </a:lnRef>
          <a:fillRef idx="3">
            <a:schemeClr val="accent1"/>
          </a:fillRef>
          <a:effectRef idx="3">
            <a:schemeClr val="accent1"/>
          </a:effectRef>
          <a:fontRef idx="minor">
            <a:schemeClr val="lt1"/>
          </a:fontRef>
        </p:style>
        <p:txBody>
          <a:bodyPr>
            <a:normAutofit/>
          </a:bodyPr>
          <a:lstStyle/>
          <a:p>
            <a:r>
              <a:rPr lang="en-US" sz="3200" b="1" dirty="0" smtClean="0"/>
              <a:t>The decline of household agricultural landholdings</a:t>
            </a:r>
            <a:endParaRPr lang="en-US" sz="3200" b="1" dirty="0"/>
          </a:p>
        </p:txBody>
      </p:sp>
      <p:graphicFrame>
        <p:nvGraphicFramePr>
          <p:cNvPr id="1025" name="Object 1"/>
          <p:cNvGraphicFramePr>
            <a:graphicFrameLocks noChangeAspect="1"/>
          </p:cNvGraphicFramePr>
          <p:nvPr/>
        </p:nvGraphicFramePr>
        <p:xfrm>
          <a:off x="381001" y="1447800"/>
          <a:ext cx="8288338" cy="5181600"/>
        </p:xfrm>
        <a:graphic>
          <a:graphicData uri="http://schemas.openxmlformats.org/presentationml/2006/ole">
            <mc:AlternateContent xmlns:mc="http://schemas.openxmlformats.org/markup-compatibility/2006">
              <mc:Choice xmlns:v="urn:schemas-microsoft-com:vml" Requires="v">
                <p:oleObj spid="_x0000_s1026" name="Document" r:id="rId4" imgW="5849451" imgH="2965606" progId="Word.Document.12">
                  <p:embed/>
                </p:oleObj>
              </mc:Choice>
              <mc:Fallback>
                <p:oleObj name="Document" r:id="rId4" imgW="5849451" imgH="2965606" progId="Word.Document.12">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1" y="1447800"/>
                        <a:ext cx="8288338"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Slide Number Placeholder 5"/>
          <p:cNvSpPr>
            <a:spLocks noGrp="1"/>
          </p:cNvSpPr>
          <p:nvPr>
            <p:ph type="sldNum" sz="quarter" idx="12"/>
          </p:nvPr>
        </p:nvSpPr>
        <p:spPr/>
        <p:txBody>
          <a:bodyPr/>
          <a:lstStyle/>
          <a:p>
            <a:fld id="{FE9BE8E1-31B9-4747-95D7-6FCA2F7CC5D7}"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5943600" cy="715962"/>
          </a:xfrm>
        </p:spPr>
        <p:style>
          <a:lnRef idx="0">
            <a:schemeClr val="accent1"/>
          </a:lnRef>
          <a:fillRef idx="3">
            <a:schemeClr val="accent1"/>
          </a:fillRef>
          <a:effectRef idx="3">
            <a:schemeClr val="accent1"/>
          </a:effectRef>
          <a:fontRef idx="minor">
            <a:schemeClr val="lt1"/>
          </a:fontRef>
        </p:style>
        <p:txBody>
          <a:bodyPr>
            <a:normAutofit/>
          </a:bodyPr>
          <a:lstStyle/>
          <a:p>
            <a:pPr algn="ctr"/>
            <a:r>
              <a:rPr lang="en-US" sz="3600" b="1" dirty="0" smtClean="0"/>
              <a:t> Evolution of job structure</a:t>
            </a:r>
            <a:r>
              <a:rPr lang="en-US" sz="3200" b="1" dirty="0" smtClean="0"/>
              <a:t> </a:t>
            </a:r>
            <a:endParaRPr lang="en-US" sz="3200" b="1" dirty="0"/>
          </a:p>
        </p:txBody>
      </p:sp>
      <p:graphicFrame>
        <p:nvGraphicFramePr>
          <p:cNvPr id="22530" name="Object 2"/>
          <p:cNvGraphicFramePr>
            <a:graphicFrameLocks noChangeAspect="1"/>
          </p:cNvGraphicFramePr>
          <p:nvPr/>
        </p:nvGraphicFramePr>
        <p:xfrm>
          <a:off x="381000" y="1524000"/>
          <a:ext cx="8763000" cy="4806951"/>
        </p:xfrm>
        <a:graphic>
          <a:graphicData uri="http://schemas.openxmlformats.org/presentationml/2006/ole">
            <mc:AlternateContent xmlns:mc="http://schemas.openxmlformats.org/markup-compatibility/2006">
              <mc:Choice xmlns:v="urn:schemas-microsoft-com:vml" Requires="v">
                <p:oleObj spid="_x0000_s26627" name="Document" r:id="rId4" imgW="6565879" imgH="3104765" progId="Word.Document.12">
                  <p:embed/>
                </p:oleObj>
              </mc:Choice>
              <mc:Fallback>
                <p:oleObj name="Document" r:id="rId4" imgW="6565879" imgH="3104765"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1524000"/>
                        <a:ext cx="8763000" cy="4806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Slide Number Placeholder 3"/>
          <p:cNvSpPr>
            <a:spLocks noGrp="1"/>
          </p:cNvSpPr>
          <p:nvPr>
            <p:ph type="sldNum" sz="quarter" idx="12"/>
          </p:nvPr>
        </p:nvSpPr>
        <p:spPr/>
        <p:txBody>
          <a:bodyPr/>
          <a:lstStyle/>
          <a:p>
            <a:fld id="{A98163C5-1144-401D-BE50-77CD1E857D7C}" type="slidenum">
              <a:rPr lang="en-US" smtClean="0"/>
              <a:pPr/>
              <a:t>13</a:t>
            </a:fld>
            <a:endParaRPr lang="en-US"/>
          </a:p>
        </p:txBody>
      </p:sp>
      <p:sp>
        <p:nvSpPr>
          <p:cNvPr id="6" name="Oval 5"/>
          <p:cNvSpPr/>
          <p:nvPr/>
        </p:nvSpPr>
        <p:spPr>
          <a:xfrm>
            <a:off x="8001000" y="2362200"/>
            <a:ext cx="533400" cy="3048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001000" y="3581400"/>
            <a:ext cx="533400" cy="3048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001000" y="4724400"/>
            <a:ext cx="533400" cy="3048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style>
          <a:lnRef idx="0">
            <a:schemeClr val="accent1"/>
          </a:lnRef>
          <a:fillRef idx="3">
            <a:schemeClr val="accent1"/>
          </a:fillRef>
          <a:effectRef idx="3">
            <a:schemeClr val="accent1"/>
          </a:effectRef>
          <a:fontRef idx="minor">
            <a:schemeClr val="lt1"/>
          </a:fontRef>
        </p:style>
        <p:txBody>
          <a:bodyPr>
            <a:noAutofit/>
          </a:bodyPr>
          <a:lstStyle/>
          <a:p>
            <a:r>
              <a:rPr lang="en-US" sz="3600" b="1" dirty="0" smtClean="0"/>
              <a:t>Changes of working location</a:t>
            </a:r>
            <a:endParaRPr lang="en-US" sz="3600" b="1" dirty="0"/>
          </a:p>
        </p:txBody>
      </p:sp>
      <p:graphicFrame>
        <p:nvGraphicFramePr>
          <p:cNvPr id="27650" name="Object 2"/>
          <p:cNvGraphicFramePr>
            <a:graphicFrameLocks noChangeAspect="1"/>
          </p:cNvGraphicFramePr>
          <p:nvPr/>
        </p:nvGraphicFramePr>
        <p:xfrm>
          <a:off x="298449" y="1905000"/>
          <a:ext cx="8624141" cy="4419600"/>
        </p:xfrm>
        <a:graphic>
          <a:graphicData uri="http://schemas.openxmlformats.org/presentationml/2006/ole">
            <mc:AlternateContent xmlns:mc="http://schemas.openxmlformats.org/markup-compatibility/2006">
              <mc:Choice xmlns:v="urn:schemas-microsoft-com:vml" Requires="v">
                <p:oleObj spid="_x0000_s27651" name="Document" r:id="rId4" imgW="7201344" imgH="3194533" progId="Word.Document.12">
                  <p:embed/>
                </p:oleObj>
              </mc:Choice>
              <mc:Fallback>
                <p:oleObj name="Document" r:id="rId4" imgW="7201344" imgH="3194533"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449" y="1905000"/>
                        <a:ext cx="8624141"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Slide Number Placeholder 4"/>
          <p:cNvSpPr>
            <a:spLocks noGrp="1"/>
          </p:cNvSpPr>
          <p:nvPr>
            <p:ph type="sldNum" sz="quarter" idx="12"/>
          </p:nvPr>
        </p:nvSpPr>
        <p:spPr/>
        <p:txBody>
          <a:bodyPr/>
          <a:lstStyle/>
          <a:p>
            <a:fld id="{FE9BE8E1-31B9-4747-95D7-6FCA2F7CC5D7}"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1"/>
          </a:lnRef>
          <a:fillRef idx="3">
            <a:schemeClr val="accent1"/>
          </a:fillRef>
          <a:effectRef idx="3">
            <a:schemeClr val="accent1"/>
          </a:effectRef>
          <a:fontRef idx="minor">
            <a:schemeClr val="lt1"/>
          </a:fontRef>
        </p:style>
        <p:txBody>
          <a:bodyPr>
            <a:normAutofit/>
          </a:bodyPr>
          <a:lstStyle/>
          <a:p>
            <a:r>
              <a:rPr lang="en-US" sz="3600" b="1" dirty="0" smtClean="0"/>
              <a:t>Changes in household income</a:t>
            </a:r>
            <a:endParaRPr lang="en-US" sz="3600" b="1" dirty="0"/>
          </a:p>
        </p:txBody>
      </p:sp>
      <p:sp>
        <p:nvSpPr>
          <p:cNvPr id="4" name="Slide Number Placeholder 3"/>
          <p:cNvSpPr>
            <a:spLocks noGrp="1"/>
          </p:cNvSpPr>
          <p:nvPr>
            <p:ph type="sldNum" sz="quarter" idx="12"/>
          </p:nvPr>
        </p:nvSpPr>
        <p:spPr/>
        <p:txBody>
          <a:bodyPr/>
          <a:lstStyle/>
          <a:p>
            <a:fld id="{FE9BE8E1-31B9-4747-95D7-6FCA2F7CC5D7}" type="slidenum">
              <a:rPr lang="en-US" smtClean="0"/>
              <a:pPr/>
              <a:t>15</a:t>
            </a:fld>
            <a:endParaRPr lang="en-US"/>
          </a:p>
        </p:txBody>
      </p:sp>
      <p:graphicFrame>
        <p:nvGraphicFramePr>
          <p:cNvPr id="28674" name="Object 2"/>
          <p:cNvGraphicFramePr>
            <a:graphicFrameLocks noChangeAspect="1"/>
          </p:cNvGraphicFramePr>
          <p:nvPr/>
        </p:nvGraphicFramePr>
        <p:xfrm>
          <a:off x="298450" y="1828800"/>
          <a:ext cx="8283575" cy="3709988"/>
        </p:xfrm>
        <a:graphic>
          <a:graphicData uri="http://schemas.openxmlformats.org/presentationml/2006/ole">
            <mc:AlternateContent xmlns:mc="http://schemas.openxmlformats.org/markup-compatibility/2006">
              <mc:Choice xmlns:v="urn:schemas-microsoft-com:vml" Requires="v">
                <p:oleObj spid="_x0000_s32771" name="Document" r:id="rId4" imgW="7469060" imgH="3286826" progId="Word.Document.12">
                  <p:embed/>
                </p:oleObj>
              </mc:Choice>
              <mc:Fallback>
                <p:oleObj name="Document" r:id="rId4" imgW="7469060" imgH="3286826"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450" y="1828800"/>
                        <a:ext cx="8283575" cy="370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944562"/>
          </a:xfrm>
        </p:spPr>
        <p:style>
          <a:lnRef idx="0">
            <a:schemeClr val="accent1"/>
          </a:lnRef>
          <a:fillRef idx="3">
            <a:schemeClr val="accent1"/>
          </a:fillRef>
          <a:effectRef idx="3">
            <a:schemeClr val="accent1"/>
          </a:effectRef>
          <a:fontRef idx="minor">
            <a:schemeClr val="lt1"/>
          </a:fontRef>
        </p:style>
        <p:txBody>
          <a:bodyPr>
            <a:normAutofit/>
          </a:bodyPr>
          <a:lstStyle/>
          <a:p>
            <a:r>
              <a:rPr lang="en-US" sz="3600" b="1" dirty="0" smtClean="0"/>
              <a:t>Job types and working conditions</a:t>
            </a:r>
            <a:endParaRPr lang="en-US" sz="3600" b="1" dirty="0"/>
          </a:p>
        </p:txBody>
      </p:sp>
      <p:sp>
        <p:nvSpPr>
          <p:cNvPr id="3" name="Content Placeholder 2"/>
          <p:cNvSpPr>
            <a:spLocks noGrp="1"/>
          </p:cNvSpPr>
          <p:nvPr>
            <p:ph idx="1"/>
          </p:nvPr>
        </p:nvSpPr>
        <p:spPr>
          <a:xfrm>
            <a:off x="457200" y="1905000"/>
            <a:ext cx="8229600" cy="3657600"/>
          </a:xfrm>
        </p:spPr>
        <p:txBody>
          <a:bodyPr>
            <a:normAutofit/>
          </a:bodyPr>
          <a:lstStyle/>
          <a:p>
            <a:r>
              <a:rPr lang="en-US" dirty="0" smtClean="0"/>
              <a:t>3D (Dirty, Dangerous and Demeaning) job</a:t>
            </a:r>
          </a:p>
          <a:p>
            <a:pPr>
              <a:buNone/>
            </a:pPr>
            <a:endParaRPr lang="en-US" dirty="0" smtClean="0"/>
          </a:p>
          <a:p>
            <a:r>
              <a:rPr lang="en-US" dirty="0" smtClean="0"/>
              <a:t>Informal job (71.5% of total laborers)</a:t>
            </a:r>
          </a:p>
          <a:p>
            <a:pPr>
              <a:buNone/>
            </a:pPr>
            <a:endParaRPr lang="en-US" dirty="0" smtClean="0"/>
          </a:p>
          <a:p>
            <a:r>
              <a:rPr lang="en-US" dirty="0" smtClean="0"/>
              <a:t>The constraints in accessing to the social services (social and health insurance) </a:t>
            </a:r>
          </a:p>
        </p:txBody>
      </p:sp>
      <p:sp>
        <p:nvSpPr>
          <p:cNvPr id="4" name="Slide Number Placeholder 3"/>
          <p:cNvSpPr>
            <a:spLocks noGrp="1"/>
          </p:cNvSpPr>
          <p:nvPr>
            <p:ph type="sldNum" sz="quarter" idx="12"/>
          </p:nvPr>
        </p:nvSpPr>
        <p:spPr/>
        <p:txBody>
          <a:bodyPr/>
          <a:lstStyle/>
          <a:p>
            <a:fld id="{FE9BE8E1-31B9-4747-95D7-6FCA2F7CC5D7}"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1020762"/>
          </a:xfrm>
        </p:spPr>
        <p:style>
          <a:lnRef idx="0">
            <a:schemeClr val="accent1"/>
          </a:lnRef>
          <a:fillRef idx="3">
            <a:schemeClr val="accent1"/>
          </a:fillRef>
          <a:effectRef idx="3">
            <a:schemeClr val="accent1"/>
          </a:effectRef>
          <a:fontRef idx="minor">
            <a:schemeClr val="lt1"/>
          </a:fontRef>
        </p:style>
        <p:txBody>
          <a:bodyPr>
            <a:noAutofit/>
          </a:bodyPr>
          <a:lstStyle/>
          <a:p>
            <a:r>
              <a:rPr lang="en-US" sz="3200" b="1" dirty="0" smtClean="0"/>
              <a:t>Infrastructure  </a:t>
            </a:r>
            <a:endParaRPr lang="en-US" sz="3200" b="1" dirty="0"/>
          </a:p>
        </p:txBody>
      </p:sp>
      <p:sp>
        <p:nvSpPr>
          <p:cNvPr id="3" name="Content Placeholder 2"/>
          <p:cNvSpPr>
            <a:spLocks noGrp="1"/>
          </p:cNvSpPr>
          <p:nvPr>
            <p:ph idx="1"/>
          </p:nvPr>
        </p:nvSpPr>
        <p:spPr>
          <a:xfrm>
            <a:off x="457200" y="1676400"/>
            <a:ext cx="8229600" cy="3429000"/>
          </a:xfrm>
        </p:spPr>
        <p:txBody>
          <a:bodyPr>
            <a:normAutofit/>
          </a:bodyPr>
          <a:lstStyle/>
          <a:p>
            <a:r>
              <a:rPr lang="en-US" dirty="0" smtClean="0"/>
              <a:t>Infrastructure (road, transportation vehicles, electricity,…) is improved</a:t>
            </a:r>
          </a:p>
          <a:p>
            <a:pPr>
              <a:buNone/>
            </a:pPr>
            <a:endParaRPr lang="en-US" dirty="0" smtClean="0"/>
          </a:p>
          <a:p>
            <a:r>
              <a:rPr lang="en-US" dirty="0" smtClean="0"/>
              <a:t>Facilitate the rural – urban linkages by reducing the transportation cost and time</a:t>
            </a:r>
          </a:p>
          <a:p>
            <a:pPr>
              <a:buNone/>
            </a:pPr>
            <a:endParaRPr lang="en-US" dirty="0" smtClean="0"/>
          </a:p>
          <a:p>
            <a:pPr>
              <a:buNone/>
            </a:pPr>
            <a:endParaRPr lang="en-US" dirty="0"/>
          </a:p>
        </p:txBody>
      </p:sp>
      <p:sp>
        <p:nvSpPr>
          <p:cNvPr id="4" name="Slide Number Placeholder 3"/>
          <p:cNvSpPr>
            <a:spLocks noGrp="1"/>
          </p:cNvSpPr>
          <p:nvPr>
            <p:ph type="sldNum" sz="quarter" idx="12"/>
          </p:nvPr>
        </p:nvSpPr>
        <p:spPr/>
        <p:txBody>
          <a:bodyPr/>
          <a:lstStyle/>
          <a:p>
            <a:fld id="{FE9BE8E1-31B9-4747-95D7-6FCA2F7CC5D7}"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style>
          <a:lnRef idx="0">
            <a:schemeClr val="accent4"/>
          </a:lnRef>
          <a:fillRef idx="3">
            <a:schemeClr val="accent4"/>
          </a:fillRef>
          <a:effectRef idx="3">
            <a:schemeClr val="accent4"/>
          </a:effectRef>
          <a:fontRef idx="minor">
            <a:schemeClr val="lt1"/>
          </a:fontRef>
        </p:style>
        <p:txBody>
          <a:bodyPr>
            <a:normAutofit/>
          </a:bodyPr>
          <a:lstStyle/>
          <a:p>
            <a:pPr algn="l"/>
            <a:r>
              <a:rPr lang="en-US" sz="3200" b="1" dirty="0" smtClean="0"/>
              <a:t>2. Livelihood adaptations and rural – urban relations</a:t>
            </a:r>
            <a:endParaRPr lang="en-US" sz="3200" dirty="0"/>
          </a:p>
        </p:txBody>
      </p:sp>
      <p:sp>
        <p:nvSpPr>
          <p:cNvPr id="4" name="Slide Number Placeholder 3"/>
          <p:cNvSpPr>
            <a:spLocks noGrp="1"/>
          </p:cNvSpPr>
          <p:nvPr>
            <p:ph type="sldNum" sz="quarter" idx="12"/>
          </p:nvPr>
        </p:nvSpPr>
        <p:spPr/>
        <p:txBody>
          <a:bodyPr/>
          <a:lstStyle/>
          <a:p>
            <a:fld id="{FE9BE8E1-31B9-4747-95D7-6FCA2F7CC5D7}"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a:ln/>
        </p:spPr>
        <p:style>
          <a:lnRef idx="1">
            <a:schemeClr val="accent4"/>
          </a:lnRef>
          <a:fillRef idx="2">
            <a:schemeClr val="accent4"/>
          </a:fillRef>
          <a:effectRef idx="1">
            <a:schemeClr val="accent4"/>
          </a:effectRef>
          <a:fontRef idx="minor">
            <a:schemeClr val="dk1"/>
          </a:fontRef>
        </p:style>
        <p:txBody>
          <a:bodyPr>
            <a:normAutofit/>
          </a:bodyPr>
          <a:lstStyle/>
          <a:p>
            <a:pPr algn="ctr"/>
            <a:r>
              <a:rPr lang="en-US" sz="3200" b="1" dirty="0" smtClean="0"/>
              <a:t> Livelihood activities</a:t>
            </a:r>
            <a:endParaRPr lang="en-US" sz="3200" b="1" dirty="0"/>
          </a:p>
        </p:txBody>
      </p:sp>
      <p:graphicFrame>
        <p:nvGraphicFramePr>
          <p:cNvPr id="30722" name="Object 2"/>
          <p:cNvGraphicFramePr>
            <a:graphicFrameLocks noChangeAspect="1"/>
          </p:cNvGraphicFramePr>
          <p:nvPr/>
        </p:nvGraphicFramePr>
        <p:xfrm>
          <a:off x="223838" y="982662"/>
          <a:ext cx="8593137" cy="5341938"/>
        </p:xfrm>
        <a:graphic>
          <a:graphicData uri="http://schemas.openxmlformats.org/presentationml/2006/ole">
            <mc:AlternateContent xmlns:mc="http://schemas.openxmlformats.org/markup-compatibility/2006">
              <mc:Choice xmlns:v="urn:schemas-microsoft-com:vml" Requires="v">
                <p:oleObj spid="_x0000_s34819" name="Worksheet" r:id="rId4" imgW="6118873" imgH="2933646" progId="Excel.Sheet.12">
                  <p:embed/>
                </p:oleObj>
              </mc:Choice>
              <mc:Fallback>
                <p:oleObj name="Worksheet" r:id="rId4" imgW="6118873" imgH="2933646" progId="Excel.Shee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38" y="982662"/>
                        <a:ext cx="8593137" cy="534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Slide Number Placeholder 3"/>
          <p:cNvSpPr>
            <a:spLocks noGrp="1"/>
          </p:cNvSpPr>
          <p:nvPr>
            <p:ph type="sldNum" sz="quarter" idx="12"/>
          </p:nvPr>
        </p:nvSpPr>
        <p:spPr/>
        <p:txBody>
          <a:bodyPr/>
          <a:lstStyle/>
          <a:p>
            <a:fld id="{A98163C5-1144-401D-BE50-77CD1E857D7C}" type="slidenum">
              <a:rPr lang="en-US" smtClean="0"/>
              <a:pPr/>
              <a:t>19</a:t>
            </a:fld>
            <a:endParaRPr 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4648200" cy="609600"/>
          </a:xfrm>
          <a:solidFill>
            <a:srgbClr val="99CC00"/>
          </a:solidFill>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US" sz="3600" b="1" dirty="0" smtClean="0">
                <a:solidFill>
                  <a:schemeClr val="tx1"/>
                </a:solidFill>
              </a:rPr>
              <a:t>Introduction</a:t>
            </a:r>
            <a:endParaRPr lang="en-US" sz="3600" b="1" dirty="0">
              <a:solidFill>
                <a:schemeClr val="tx1"/>
              </a:solidFill>
            </a:endParaRPr>
          </a:p>
        </p:txBody>
      </p:sp>
      <p:sp>
        <p:nvSpPr>
          <p:cNvPr id="3" name="Content Placeholder 2"/>
          <p:cNvSpPr>
            <a:spLocks noGrp="1"/>
          </p:cNvSpPr>
          <p:nvPr>
            <p:ph idx="1"/>
          </p:nvPr>
        </p:nvSpPr>
        <p:spPr>
          <a:xfrm>
            <a:off x="152400" y="914400"/>
            <a:ext cx="4876800" cy="5791200"/>
          </a:xfr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a:normAutofit/>
          </a:bodyPr>
          <a:lstStyle/>
          <a:p>
            <a:r>
              <a:rPr lang="en-US" dirty="0" smtClean="0"/>
              <a:t>Complex impacts of agricultural land conversion for industrialization as the driving forces for livelihood adaptations.</a:t>
            </a:r>
          </a:p>
          <a:p>
            <a:pPr>
              <a:buNone/>
            </a:pPr>
            <a:endParaRPr lang="en-US" sz="1200" dirty="0" smtClean="0"/>
          </a:p>
          <a:p>
            <a:r>
              <a:rPr lang="en-US" dirty="0" smtClean="0"/>
              <a:t>Peasant livelihood shifts between the farm and non-farm sectors along rural – urban continuum.</a:t>
            </a:r>
          </a:p>
          <a:p>
            <a:pPr>
              <a:buNone/>
            </a:pPr>
            <a:endParaRPr lang="en-US" sz="1000" dirty="0" smtClean="0"/>
          </a:p>
        </p:txBody>
      </p:sp>
      <p:sp>
        <p:nvSpPr>
          <p:cNvPr id="4" name="Slide Number Placeholder 3"/>
          <p:cNvSpPr>
            <a:spLocks noGrp="1"/>
          </p:cNvSpPr>
          <p:nvPr>
            <p:ph type="sldNum" sz="quarter" idx="12"/>
          </p:nvPr>
        </p:nvSpPr>
        <p:spPr/>
        <p:txBody>
          <a:bodyPr/>
          <a:lstStyle/>
          <a:p>
            <a:fld id="{A98163C5-1144-401D-BE50-77CD1E857D7C}" type="slidenum">
              <a:rPr lang="en-US" smtClean="0"/>
              <a:pPr/>
              <a:t>2</a:t>
            </a:fld>
            <a:endParaRPr lang="en-US"/>
          </a:p>
        </p:txBody>
      </p:sp>
      <p:pic>
        <p:nvPicPr>
          <p:cNvPr id="7" name="Picture 2"/>
          <p:cNvPicPr>
            <a:picLocks noChangeAspect="1" noChangeArrowheads="1"/>
          </p:cNvPicPr>
          <p:nvPr/>
        </p:nvPicPr>
        <p:blipFill>
          <a:blip r:embed="rId2"/>
          <a:stretch>
            <a:fillRect/>
          </a:stretch>
        </p:blipFill>
        <p:spPr bwMode="auto">
          <a:xfrm>
            <a:off x="5486400" y="3429000"/>
            <a:ext cx="3657600" cy="3276600"/>
          </a:xfrm>
          <a:prstGeom prst="rect">
            <a:avLst/>
          </a:prstGeom>
          <a:noFill/>
          <a:ln w="9525">
            <a:noFill/>
            <a:miter lim="800000"/>
            <a:headEnd/>
            <a:tailEnd/>
          </a:ln>
          <a:effectLst/>
        </p:spPr>
      </p:pic>
      <p:pic>
        <p:nvPicPr>
          <p:cNvPr id="11265" name="Picture 1" descr="F:\Pictures\Pictures\Pictures\20120512-fieldtrip with Dien\IMG_1118.JPG"/>
          <p:cNvPicPr>
            <a:picLocks noChangeAspect="1" noChangeArrowheads="1"/>
          </p:cNvPicPr>
          <p:nvPr/>
        </p:nvPicPr>
        <p:blipFill>
          <a:blip r:embed="rId3" cstate="print"/>
          <a:srcRect/>
          <a:stretch>
            <a:fillRect/>
          </a:stretch>
        </p:blipFill>
        <p:spPr bwMode="auto">
          <a:xfrm>
            <a:off x="5257800" y="0"/>
            <a:ext cx="3886200" cy="3352800"/>
          </a:xfrm>
          <a:prstGeom prst="rect">
            <a:avLst/>
          </a:prstGeom>
          <a:noFill/>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5029200"/>
          </a:xfrm>
        </p:spPr>
        <p:txBody>
          <a:bodyPr>
            <a:normAutofit fontScale="92500" lnSpcReduction="10000"/>
          </a:bodyPr>
          <a:lstStyle/>
          <a:p>
            <a:pPr>
              <a:buNone/>
            </a:pPr>
            <a:endParaRPr lang="en-US" sz="1000" b="1" dirty="0" smtClean="0"/>
          </a:p>
          <a:p>
            <a:pPr>
              <a:buFontTx/>
              <a:buChar char="-"/>
            </a:pPr>
            <a:r>
              <a:rPr lang="en-US" sz="2800" dirty="0" smtClean="0"/>
              <a:t>Increasing demand for agricultural products as agricultural land decline and population growth</a:t>
            </a:r>
          </a:p>
          <a:p>
            <a:pPr>
              <a:buNone/>
            </a:pPr>
            <a:endParaRPr lang="en-US" sz="1000" dirty="0" smtClean="0"/>
          </a:p>
          <a:p>
            <a:pPr>
              <a:buFontTx/>
              <a:buChar char="-"/>
            </a:pPr>
            <a:r>
              <a:rPr lang="en-US" sz="2800" dirty="0" smtClean="0"/>
              <a:t>City oriented agricultural production (orchard, bonsai, fighting cock, fish for wedding dishes…)</a:t>
            </a:r>
          </a:p>
          <a:p>
            <a:pPr>
              <a:buNone/>
            </a:pPr>
            <a:endParaRPr lang="en-US" sz="1200" dirty="0" smtClean="0"/>
          </a:p>
          <a:p>
            <a:pPr>
              <a:buFontTx/>
              <a:buChar char="-"/>
            </a:pPr>
            <a:r>
              <a:rPr lang="en-US" sz="2800" dirty="0" smtClean="0"/>
              <a:t>Agricultural concentration (large – scale farms) and production for sales</a:t>
            </a:r>
          </a:p>
          <a:p>
            <a:pPr>
              <a:buNone/>
            </a:pPr>
            <a:endParaRPr lang="en-US" sz="1200" dirty="0" smtClean="0"/>
          </a:p>
          <a:p>
            <a:pPr>
              <a:buFontTx/>
              <a:buChar char="-"/>
            </a:pPr>
            <a:r>
              <a:rPr lang="en-US" sz="2800" dirty="0" smtClean="0"/>
              <a:t>Small and medium towns play important roles in providing market information for  producers and consumers and create the close linkages between rural - urban </a:t>
            </a:r>
          </a:p>
          <a:p>
            <a:pPr>
              <a:buNone/>
            </a:pPr>
            <a:endParaRPr lang="en-US" sz="1000" dirty="0" smtClean="0"/>
          </a:p>
          <a:p>
            <a:pPr>
              <a:buFontTx/>
              <a:buChar char="-"/>
            </a:pPr>
            <a:endParaRPr lang="en-US" sz="1000" dirty="0" smtClean="0"/>
          </a:p>
          <a:p>
            <a:pPr>
              <a:buNone/>
            </a:pPr>
            <a:endParaRPr lang="en-US" sz="2800" dirty="0" smtClean="0"/>
          </a:p>
          <a:p>
            <a:pPr>
              <a:buNone/>
            </a:pPr>
            <a:endParaRPr lang="en-US" sz="2800" dirty="0"/>
          </a:p>
        </p:txBody>
      </p:sp>
      <p:sp>
        <p:nvSpPr>
          <p:cNvPr id="2" name="Title 1"/>
          <p:cNvSpPr>
            <a:spLocks noGrp="1"/>
          </p:cNvSpPr>
          <p:nvPr>
            <p:ph type="title"/>
          </p:nvPr>
        </p:nvSpPr>
        <p:spPr>
          <a:xfrm>
            <a:off x="457200" y="152400"/>
            <a:ext cx="8229600" cy="914400"/>
          </a:xfrm>
          <a:gradFill>
            <a:gsLst>
              <a:gs pos="0">
                <a:schemeClr val="tx2">
                  <a:lumMod val="60000"/>
                  <a:lumOff val="40000"/>
                </a:schemeClr>
              </a:gs>
              <a:gs pos="35000">
                <a:schemeClr val="accent3">
                  <a:tint val="37000"/>
                  <a:satMod val="300000"/>
                </a:schemeClr>
              </a:gs>
              <a:gs pos="100000">
                <a:schemeClr val="accent3">
                  <a:tint val="15000"/>
                  <a:satMod val="350000"/>
                </a:schemeClr>
              </a:gs>
            </a:gsLst>
          </a:gradFill>
        </p:spPr>
        <p:style>
          <a:lnRef idx="1">
            <a:schemeClr val="accent3"/>
          </a:lnRef>
          <a:fillRef idx="2">
            <a:schemeClr val="accent3"/>
          </a:fillRef>
          <a:effectRef idx="1">
            <a:schemeClr val="accent3"/>
          </a:effectRef>
          <a:fontRef idx="minor">
            <a:schemeClr val="dk1"/>
          </a:fontRef>
        </p:style>
        <p:txBody>
          <a:bodyPr>
            <a:normAutofit fontScale="90000"/>
          </a:bodyPr>
          <a:lstStyle/>
          <a:p>
            <a:pPr lvl="0" algn="ctr"/>
            <a:r>
              <a:rPr lang="en-US" sz="3200" b="1" dirty="0" smtClean="0"/>
              <a:t>2.1 Agricultural production and rural – urban relations</a:t>
            </a:r>
            <a:endParaRPr lang="en-US" sz="3200" b="1" dirty="0"/>
          </a:p>
        </p:txBody>
      </p:sp>
      <p:sp>
        <p:nvSpPr>
          <p:cNvPr id="4" name="Slide Number Placeholder 3"/>
          <p:cNvSpPr>
            <a:spLocks noGrp="1"/>
          </p:cNvSpPr>
          <p:nvPr>
            <p:ph type="sldNum" sz="quarter" idx="12"/>
          </p:nvPr>
        </p:nvSpPr>
        <p:spPr/>
        <p:txBody>
          <a:bodyPr/>
          <a:lstStyle/>
          <a:p>
            <a:fld id="{A98163C5-1144-401D-BE50-77CD1E857D7C}" type="slidenum">
              <a:rPr lang="en-US" smtClean="0"/>
              <a:pPr/>
              <a:t>20</a:t>
            </a:fld>
            <a:endParaRPr 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0"/>
            <a:ext cx="5257800" cy="715962"/>
          </a:xfrm>
          <a:gradFill>
            <a:gsLst>
              <a:gs pos="0">
                <a:schemeClr val="tx2">
                  <a:lumMod val="60000"/>
                  <a:lumOff val="40000"/>
                </a:schemeClr>
              </a:gs>
              <a:gs pos="35000">
                <a:schemeClr val="accent4">
                  <a:tint val="37000"/>
                  <a:satMod val="300000"/>
                </a:schemeClr>
              </a:gs>
              <a:gs pos="100000">
                <a:schemeClr val="accent4">
                  <a:tint val="15000"/>
                  <a:satMod val="350000"/>
                </a:schemeClr>
              </a:gs>
            </a:gsLst>
          </a:gradFill>
        </p:spPr>
        <p:style>
          <a:lnRef idx="1">
            <a:schemeClr val="accent4"/>
          </a:lnRef>
          <a:fillRef idx="2">
            <a:schemeClr val="accent4"/>
          </a:fillRef>
          <a:effectRef idx="1">
            <a:schemeClr val="accent4"/>
          </a:effectRef>
          <a:fontRef idx="minor">
            <a:schemeClr val="dk1"/>
          </a:fontRef>
        </p:style>
        <p:txBody>
          <a:bodyPr>
            <a:noAutofit/>
          </a:bodyPr>
          <a:lstStyle/>
          <a:p>
            <a:r>
              <a:rPr lang="en-US" sz="2800" b="1" dirty="0" smtClean="0"/>
              <a:t> Agricultural production </a:t>
            </a:r>
            <a:endParaRPr lang="en-US" sz="2800" b="1" dirty="0"/>
          </a:p>
        </p:txBody>
      </p:sp>
      <p:sp>
        <p:nvSpPr>
          <p:cNvPr id="6" name="Slide Number Placeholder 5"/>
          <p:cNvSpPr>
            <a:spLocks noGrp="1"/>
          </p:cNvSpPr>
          <p:nvPr>
            <p:ph type="sldNum" sz="quarter" idx="12"/>
          </p:nvPr>
        </p:nvSpPr>
        <p:spPr/>
        <p:txBody>
          <a:bodyPr/>
          <a:lstStyle/>
          <a:p>
            <a:fld id="{A98163C5-1144-401D-BE50-77CD1E857D7C}" type="slidenum">
              <a:rPr lang="en-US" smtClean="0"/>
              <a:pPr/>
              <a:t>21</a:t>
            </a:fld>
            <a:endParaRPr lang="en-US"/>
          </a:p>
        </p:txBody>
      </p:sp>
      <p:pic>
        <p:nvPicPr>
          <p:cNvPr id="37889" name="Picture 1" descr="F:\Pictures\Pictures\Pictures\2012-11-17 sinh nhat Ngan, Kim dong\sinh nhat Ngan, Kim dong 038.JPG"/>
          <p:cNvPicPr>
            <a:picLocks noChangeAspect="1" noChangeArrowheads="1"/>
          </p:cNvPicPr>
          <p:nvPr/>
        </p:nvPicPr>
        <p:blipFill>
          <a:blip r:embed="rId2" cstate="print"/>
          <a:srcRect/>
          <a:stretch>
            <a:fillRect/>
          </a:stretch>
        </p:blipFill>
        <p:spPr bwMode="auto">
          <a:xfrm>
            <a:off x="4572000" y="3810000"/>
            <a:ext cx="4343400" cy="3048000"/>
          </a:xfrm>
          <a:prstGeom prst="rect">
            <a:avLst/>
          </a:prstGeom>
          <a:noFill/>
        </p:spPr>
      </p:pic>
      <p:pic>
        <p:nvPicPr>
          <p:cNvPr id="37891" name="Picture 3" descr="F:\Pictures\Pictures\Pictures\2012-05-12 Wageningen and Chieu dong 2012\Wageningen and Chieu dong 2012 266.JPG"/>
          <p:cNvPicPr>
            <a:picLocks noChangeAspect="1" noChangeArrowheads="1"/>
          </p:cNvPicPr>
          <p:nvPr/>
        </p:nvPicPr>
        <p:blipFill>
          <a:blip r:embed="rId3" cstate="print"/>
          <a:srcRect/>
          <a:stretch>
            <a:fillRect/>
          </a:stretch>
        </p:blipFill>
        <p:spPr bwMode="auto">
          <a:xfrm>
            <a:off x="152400" y="3836233"/>
            <a:ext cx="4343400" cy="3021767"/>
          </a:xfrm>
          <a:prstGeom prst="rect">
            <a:avLst/>
          </a:prstGeom>
          <a:noFill/>
        </p:spPr>
      </p:pic>
      <p:pic>
        <p:nvPicPr>
          <p:cNvPr id="37892" name="Picture 4" descr="F:\Pictures\Pictures\Pictures\2012-05-12 Wageningen and Chieu dong 2012\Wageningen and Chieu dong 2012 267.JPG"/>
          <p:cNvPicPr>
            <a:picLocks noChangeAspect="1" noChangeArrowheads="1"/>
          </p:cNvPicPr>
          <p:nvPr/>
        </p:nvPicPr>
        <p:blipFill>
          <a:blip r:embed="rId4" cstate="print"/>
          <a:srcRect/>
          <a:stretch>
            <a:fillRect/>
          </a:stretch>
        </p:blipFill>
        <p:spPr bwMode="auto">
          <a:xfrm>
            <a:off x="4648200" y="762000"/>
            <a:ext cx="4343400" cy="2971800"/>
          </a:xfrm>
          <a:prstGeom prst="rect">
            <a:avLst/>
          </a:prstGeom>
          <a:noFill/>
        </p:spPr>
      </p:pic>
      <p:pic>
        <p:nvPicPr>
          <p:cNvPr id="47106" name="Picture 2" descr="F:\Pictures\Pictures\Pictures\2012-05-12 Wageningen and Chieu dong 2012\Wageningen and Chieu dong 2012 287.JPG"/>
          <p:cNvPicPr>
            <a:picLocks noChangeAspect="1" noChangeArrowheads="1"/>
          </p:cNvPicPr>
          <p:nvPr/>
        </p:nvPicPr>
        <p:blipFill>
          <a:blip r:embed="rId5" cstate="print"/>
          <a:srcRect/>
          <a:stretch>
            <a:fillRect/>
          </a:stretch>
        </p:blipFill>
        <p:spPr bwMode="auto">
          <a:xfrm>
            <a:off x="228600" y="762000"/>
            <a:ext cx="4267200" cy="2971800"/>
          </a:xfrm>
          <a:prstGeom prst="rect">
            <a:avLst/>
          </a:prstGeom>
          <a:noFill/>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274638"/>
            <a:ext cx="7162800" cy="715962"/>
          </a:xfrm>
          <a:gradFill>
            <a:gsLst>
              <a:gs pos="0">
                <a:srgbClr val="0070C0"/>
              </a:gs>
              <a:gs pos="35000">
                <a:schemeClr val="accent4">
                  <a:tint val="37000"/>
                  <a:satMod val="300000"/>
                </a:schemeClr>
              </a:gs>
              <a:gs pos="100000">
                <a:schemeClr val="accent4">
                  <a:tint val="15000"/>
                  <a:satMod val="350000"/>
                </a:schemeClr>
              </a:gs>
            </a:gsLst>
          </a:gradFill>
        </p:spPr>
        <p:style>
          <a:lnRef idx="1">
            <a:schemeClr val="accent4"/>
          </a:lnRef>
          <a:fillRef idx="2">
            <a:schemeClr val="accent4"/>
          </a:fillRef>
          <a:effectRef idx="1">
            <a:schemeClr val="accent4"/>
          </a:effectRef>
          <a:fontRef idx="minor">
            <a:schemeClr val="dk1"/>
          </a:fontRef>
        </p:style>
        <p:txBody>
          <a:bodyPr>
            <a:noAutofit/>
          </a:bodyPr>
          <a:lstStyle/>
          <a:p>
            <a:r>
              <a:rPr lang="en-US" sz="2800" b="1" dirty="0" smtClean="0">
                <a:solidFill>
                  <a:schemeClr val="tx1"/>
                </a:solidFill>
              </a:rPr>
              <a:t>Market of agricultural production</a:t>
            </a:r>
            <a:endParaRPr lang="en-US" sz="2800" dirty="0">
              <a:solidFill>
                <a:schemeClr val="tx1"/>
              </a:solidFill>
            </a:endParaRPr>
          </a:p>
        </p:txBody>
      </p:sp>
      <p:graphicFrame>
        <p:nvGraphicFramePr>
          <p:cNvPr id="74754" name="Object 2"/>
          <p:cNvGraphicFramePr>
            <a:graphicFrameLocks noChangeAspect="1"/>
          </p:cNvGraphicFramePr>
          <p:nvPr/>
        </p:nvGraphicFramePr>
        <p:xfrm>
          <a:off x="298450" y="1212850"/>
          <a:ext cx="8599488" cy="5557838"/>
        </p:xfrm>
        <a:graphic>
          <a:graphicData uri="http://schemas.openxmlformats.org/presentationml/2006/ole">
            <mc:AlternateContent xmlns:mc="http://schemas.openxmlformats.org/markup-compatibility/2006">
              <mc:Choice xmlns:v="urn:schemas-microsoft-com:vml" Requires="v">
                <p:oleObj spid="_x0000_s35843" name="Document" r:id="rId4" imgW="6358615" imgH="4029849" progId="Word.Document.12">
                  <p:embed/>
                </p:oleObj>
              </mc:Choice>
              <mc:Fallback>
                <p:oleObj name="Document" r:id="rId4" imgW="6358615" imgH="4029849"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450" y="1212850"/>
                        <a:ext cx="8599488" cy="555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Slide Number Placeholder 3"/>
          <p:cNvSpPr>
            <a:spLocks noGrp="1"/>
          </p:cNvSpPr>
          <p:nvPr>
            <p:ph type="sldNum" sz="quarter" idx="12"/>
          </p:nvPr>
        </p:nvSpPr>
        <p:spPr/>
        <p:txBody>
          <a:bodyPr/>
          <a:lstStyle/>
          <a:p>
            <a:fld id="{A98163C5-1144-401D-BE50-77CD1E857D7C}" type="slidenum">
              <a:rPr lang="en-US" smtClean="0"/>
              <a:pPr/>
              <a:t>22</a:t>
            </a:fld>
            <a:endParaRPr lang="en-US"/>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152400"/>
            <a:ext cx="6629400" cy="792162"/>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en-US" sz="3200" dirty="0" smtClean="0"/>
              <a:t>2.2 Rural small industry and artisan</a:t>
            </a:r>
            <a:endParaRPr lang="en-US" sz="3200" dirty="0"/>
          </a:p>
        </p:txBody>
      </p:sp>
      <p:pic>
        <p:nvPicPr>
          <p:cNvPr id="82947" name="Picture 3" descr="G:\My Pictures\Pictures\Pictures\2011-01-22 fieldwork11\fieldwork11 059.JPG"/>
          <p:cNvPicPr>
            <a:picLocks noChangeAspect="1" noChangeArrowheads="1"/>
          </p:cNvPicPr>
          <p:nvPr/>
        </p:nvPicPr>
        <p:blipFill>
          <a:blip r:embed="rId2" cstate="print"/>
          <a:srcRect/>
          <a:stretch>
            <a:fillRect/>
          </a:stretch>
        </p:blipFill>
        <p:spPr bwMode="auto">
          <a:xfrm>
            <a:off x="152400" y="1066800"/>
            <a:ext cx="4038600" cy="2819400"/>
          </a:xfrm>
          <a:prstGeom prst="rect">
            <a:avLst/>
          </a:prstGeom>
          <a:noFill/>
        </p:spPr>
      </p:pic>
      <p:sp>
        <p:nvSpPr>
          <p:cNvPr id="6" name="Slide Number Placeholder 5"/>
          <p:cNvSpPr>
            <a:spLocks noGrp="1"/>
          </p:cNvSpPr>
          <p:nvPr>
            <p:ph type="sldNum" sz="quarter" idx="12"/>
          </p:nvPr>
        </p:nvSpPr>
        <p:spPr/>
        <p:txBody>
          <a:bodyPr/>
          <a:lstStyle/>
          <a:p>
            <a:fld id="{A98163C5-1144-401D-BE50-77CD1E857D7C}" type="slidenum">
              <a:rPr lang="en-US" smtClean="0"/>
              <a:pPr/>
              <a:t>23</a:t>
            </a:fld>
            <a:endParaRPr lang="en-US"/>
          </a:p>
        </p:txBody>
      </p:sp>
      <p:pic>
        <p:nvPicPr>
          <p:cNvPr id="40961" name="Picture 1" descr="F:\Pictures\Pictures\Pictures\20120512-fieldtrip with Dien\IMG_1075.JPG"/>
          <p:cNvPicPr>
            <a:picLocks noChangeAspect="1" noChangeArrowheads="1"/>
          </p:cNvPicPr>
          <p:nvPr/>
        </p:nvPicPr>
        <p:blipFill>
          <a:blip r:embed="rId3" cstate="print"/>
          <a:srcRect/>
          <a:stretch>
            <a:fillRect/>
          </a:stretch>
        </p:blipFill>
        <p:spPr bwMode="auto">
          <a:xfrm>
            <a:off x="152400" y="3962400"/>
            <a:ext cx="4038600" cy="2895600"/>
          </a:xfrm>
          <a:prstGeom prst="rect">
            <a:avLst/>
          </a:prstGeom>
          <a:noFill/>
        </p:spPr>
      </p:pic>
      <p:pic>
        <p:nvPicPr>
          <p:cNvPr id="40962" name="Picture 2" descr="F:\Pictures\Pictures\Pictures\20120512-fieldtrip with Dien\IMG_1091.JPG"/>
          <p:cNvPicPr>
            <a:picLocks noChangeAspect="1" noChangeArrowheads="1"/>
          </p:cNvPicPr>
          <p:nvPr/>
        </p:nvPicPr>
        <p:blipFill>
          <a:blip r:embed="rId4" cstate="print"/>
          <a:srcRect/>
          <a:stretch>
            <a:fillRect/>
          </a:stretch>
        </p:blipFill>
        <p:spPr bwMode="auto">
          <a:xfrm>
            <a:off x="4724400" y="3962400"/>
            <a:ext cx="4191000" cy="2895600"/>
          </a:xfrm>
          <a:prstGeom prst="rect">
            <a:avLst/>
          </a:prstGeom>
          <a:noFill/>
        </p:spPr>
      </p:pic>
      <p:pic>
        <p:nvPicPr>
          <p:cNvPr id="40964" name="Picture 4" descr="F:\Pictures\Pictures\Pictures\20120512-fieldtrip with Dien\IMG_1016.JPG"/>
          <p:cNvPicPr>
            <a:picLocks noChangeAspect="1" noChangeArrowheads="1"/>
          </p:cNvPicPr>
          <p:nvPr/>
        </p:nvPicPr>
        <p:blipFill>
          <a:blip r:embed="rId5" cstate="print"/>
          <a:srcRect/>
          <a:stretch>
            <a:fillRect/>
          </a:stretch>
        </p:blipFill>
        <p:spPr bwMode="auto">
          <a:xfrm>
            <a:off x="4724400" y="1066800"/>
            <a:ext cx="4191000" cy="2819400"/>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28800"/>
            <a:ext cx="8229600" cy="4297363"/>
          </a:xfrm>
        </p:spPr>
        <p:txBody>
          <a:bodyPr>
            <a:normAutofit/>
          </a:bodyPr>
          <a:lstStyle/>
          <a:p>
            <a:r>
              <a:rPr lang="en-US" dirty="0" smtClean="0"/>
              <a:t>The concentration of production</a:t>
            </a:r>
          </a:p>
          <a:p>
            <a:pPr>
              <a:buNone/>
            </a:pPr>
            <a:endParaRPr lang="en-US" sz="1000" dirty="0" smtClean="0"/>
          </a:p>
          <a:p>
            <a:r>
              <a:rPr lang="en-US" dirty="0" smtClean="0"/>
              <a:t>Diversification of industry activities</a:t>
            </a:r>
          </a:p>
          <a:p>
            <a:endParaRPr lang="en-US" sz="1000" dirty="0" smtClean="0"/>
          </a:p>
          <a:p>
            <a:r>
              <a:rPr lang="en-US" dirty="0" smtClean="0"/>
              <a:t>Using mainly family labor and few hired labor</a:t>
            </a:r>
          </a:p>
          <a:p>
            <a:pPr>
              <a:buNone/>
            </a:pPr>
            <a:endParaRPr lang="en-US" sz="1000" dirty="0" smtClean="0"/>
          </a:p>
          <a:p>
            <a:r>
              <a:rPr lang="en-US" dirty="0" smtClean="0"/>
              <a:t>Market places for production depend on the types of industry</a:t>
            </a:r>
            <a:endParaRPr lang="en-US" dirty="0"/>
          </a:p>
        </p:txBody>
      </p:sp>
      <p:sp>
        <p:nvSpPr>
          <p:cNvPr id="3" name="Title 2"/>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ormAutofit/>
          </a:bodyPr>
          <a:lstStyle/>
          <a:p>
            <a:r>
              <a:rPr lang="en-US" sz="3200" b="1" dirty="0" smtClean="0"/>
              <a:t>Main characteristics of rural industry and artisan</a:t>
            </a:r>
            <a:endParaRPr lang="en-US" sz="3200" b="1" dirty="0"/>
          </a:p>
        </p:txBody>
      </p:sp>
      <p:sp>
        <p:nvSpPr>
          <p:cNvPr id="4" name="Slide Number Placeholder 3"/>
          <p:cNvSpPr>
            <a:spLocks noGrp="1"/>
          </p:cNvSpPr>
          <p:nvPr>
            <p:ph type="sldNum" sz="quarter" idx="12"/>
          </p:nvPr>
        </p:nvSpPr>
        <p:spPr/>
        <p:txBody>
          <a:bodyPr/>
          <a:lstStyle/>
          <a:p>
            <a:fld id="{A98163C5-1144-401D-BE50-77CD1E857D7C}" type="slidenum">
              <a:rPr lang="en-US" smtClean="0"/>
              <a:pPr/>
              <a:t>24</a:t>
            </a:fld>
            <a:endParaRPr 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a:gradFill>
            <a:gsLst>
              <a:gs pos="0">
                <a:srgbClr val="00B0F0"/>
              </a:gs>
              <a:gs pos="35000">
                <a:schemeClr val="accent4">
                  <a:tint val="37000"/>
                  <a:satMod val="300000"/>
                </a:schemeClr>
              </a:gs>
              <a:gs pos="100000">
                <a:schemeClr val="accent4">
                  <a:tint val="15000"/>
                  <a:satMod val="350000"/>
                </a:schemeClr>
              </a:gs>
            </a:gsLst>
          </a:gradFill>
        </p:spPr>
        <p:style>
          <a:lnRef idx="1">
            <a:schemeClr val="accent4"/>
          </a:lnRef>
          <a:fillRef idx="2">
            <a:schemeClr val="accent4"/>
          </a:fillRef>
          <a:effectRef idx="1">
            <a:schemeClr val="accent4"/>
          </a:effectRef>
          <a:fontRef idx="minor">
            <a:schemeClr val="dk1"/>
          </a:fontRef>
        </p:style>
        <p:txBody>
          <a:bodyPr>
            <a:normAutofit/>
          </a:bodyPr>
          <a:lstStyle/>
          <a:p>
            <a:r>
              <a:rPr lang="en-US" sz="3200" b="1" dirty="0" smtClean="0"/>
              <a:t>Market place of rural industry and artisan</a:t>
            </a:r>
            <a:endParaRPr lang="en-US" sz="3200" b="1" dirty="0"/>
          </a:p>
        </p:txBody>
      </p:sp>
      <p:graphicFrame>
        <p:nvGraphicFramePr>
          <p:cNvPr id="75778" name="Object 2"/>
          <p:cNvGraphicFramePr>
            <a:graphicFrameLocks noChangeAspect="1"/>
          </p:cNvGraphicFramePr>
          <p:nvPr/>
        </p:nvGraphicFramePr>
        <p:xfrm>
          <a:off x="228600" y="1295400"/>
          <a:ext cx="8534400" cy="5105400"/>
        </p:xfrm>
        <a:graphic>
          <a:graphicData uri="http://schemas.openxmlformats.org/presentationml/2006/ole">
            <mc:AlternateContent xmlns:mc="http://schemas.openxmlformats.org/markup-compatibility/2006">
              <mc:Choice xmlns:v="urn:schemas-microsoft-com:vml" Requires="v">
                <p:oleObj spid="_x0000_s36867" name="Document" r:id="rId4" imgW="6358615" imgH="3194173" progId="Word.Document.12">
                  <p:embed/>
                </p:oleObj>
              </mc:Choice>
              <mc:Fallback>
                <p:oleObj name="Document" r:id="rId4" imgW="6358615" imgH="3194173"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95400"/>
                        <a:ext cx="8534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Slide Number Placeholder 3"/>
          <p:cNvSpPr>
            <a:spLocks noGrp="1"/>
          </p:cNvSpPr>
          <p:nvPr>
            <p:ph type="sldNum" sz="quarter" idx="12"/>
          </p:nvPr>
        </p:nvSpPr>
        <p:spPr/>
        <p:txBody>
          <a:bodyPr/>
          <a:lstStyle/>
          <a:p>
            <a:fld id="{A98163C5-1144-401D-BE50-77CD1E857D7C}" type="slidenum">
              <a:rPr lang="en-US" smtClean="0"/>
              <a:pPr/>
              <a:t>25</a:t>
            </a:fld>
            <a:endParaRPr lang="en-U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rgbClr val="00B0F0"/>
              </a:gs>
              <a:gs pos="35000">
                <a:schemeClr val="accent4">
                  <a:tint val="37000"/>
                  <a:satMod val="300000"/>
                </a:schemeClr>
              </a:gs>
              <a:gs pos="100000">
                <a:schemeClr val="accent4">
                  <a:tint val="15000"/>
                  <a:satMod val="350000"/>
                </a:schemeClr>
              </a:gs>
            </a:gsLst>
          </a:gradFill>
        </p:spPr>
        <p:style>
          <a:lnRef idx="1">
            <a:schemeClr val="accent4"/>
          </a:lnRef>
          <a:fillRef idx="2">
            <a:schemeClr val="accent4"/>
          </a:fillRef>
          <a:effectRef idx="1">
            <a:schemeClr val="accent4"/>
          </a:effectRef>
          <a:fontRef idx="minor">
            <a:schemeClr val="dk1"/>
          </a:fontRef>
        </p:style>
        <p:txBody>
          <a:bodyPr>
            <a:normAutofit/>
          </a:bodyPr>
          <a:lstStyle/>
          <a:p>
            <a:r>
              <a:rPr lang="en-US" sz="3200" b="1" dirty="0" smtClean="0"/>
              <a:t>2.3 Trade and services</a:t>
            </a:r>
            <a:endParaRPr lang="en-US" sz="3200" b="1" dirty="0"/>
          </a:p>
        </p:txBody>
      </p:sp>
      <p:sp>
        <p:nvSpPr>
          <p:cNvPr id="3" name="Content Placeholder 2"/>
          <p:cNvSpPr>
            <a:spLocks noGrp="1"/>
          </p:cNvSpPr>
          <p:nvPr>
            <p:ph idx="1"/>
          </p:nvPr>
        </p:nvSpPr>
        <p:spPr>
          <a:xfrm>
            <a:off x="457200" y="1752600"/>
            <a:ext cx="8229600" cy="4373563"/>
          </a:xfrm>
        </p:spPr>
        <p:txBody>
          <a:bodyPr>
            <a:normAutofit/>
          </a:bodyPr>
          <a:lstStyle/>
          <a:p>
            <a:r>
              <a:rPr lang="en-US" dirty="0" smtClean="0"/>
              <a:t>Rural – urban trade and the economic linkages: information and people flows</a:t>
            </a:r>
          </a:p>
          <a:p>
            <a:pPr>
              <a:buNone/>
            </a:pPr>
            <a:endParaRPr lang="en-US" sz="1100" dirty="0" smtClean="0"/>
          </a:p>
          <a:p>
            <a:r>
              <a:rPr lang="en-US" dirty="0" smtClean="0"/>
              <a:t>Important roles of human and social capitals in trade and services</a:t>
            </a:r>
          </a:p>
          <a:p>
            <a:pPr>
              <a:buNone/>
            </a:pPr>
            <a:endParaRPr lang="en-US" sz="1100" dirty="0" smtClean="0"/>
          </a:p>
          <a:p>
            <a:r>
              <a:rPr lang="en-US" dirty="0" smtClean="0"/>
              <a:t>The differentiation of traders and service owners. </a:t>
            </a:r>
          </a:p>
          <a:p>
            <a:endParaRPr lang="en-US" dirty="0"/>
          </a:p>
        </p:txBody>
      </p:sp>
      <p:sp>
        <p:nvSpPr>
          <p:cNvPr id="4" name="Slide Number Placeholder 3"/>
          <p:cNvSpPr>
            <a:spLocks noGrp="1"/>
          </p:cNvSpPr>
          <p:nvPr>
            <p:ph type="sldNum" sz="quarter" idx="12"/>
          </p:nvPr>
        </p:nvSpPr>
        <p:spPr/>
        <p:txBody>
          <a:bodyPr/>
          <a:lstStyle/>
          <a:p>
            <a:fld id="{FE9BE8E1-31B9-4747-95D7-6FCA2F7CC5D7}"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914400"/>
          </a:xfrm>
        </p:spPr>
        <p:txBody>
          <a:bodyPr>
            <a:noAutofit/>
          </a:bodyPr>
          <a:lstStyle/>
          <a:p>
            <a:pPr algn="ctr"/>
            <a:r>
              <a:rPr lang="en-US" sz="3200" dirty="0" smtClean="0"/>
              <a:t>Diversification of pattern and size in trading and service activities</a:t>
            </a:r>
            <a:endParaRPr lang="en-US" sz="3200" dirty="0"/>
          </a:p>
        </p:txBody>
      </p:sp>
      <p:grpSp>
        <p:nvGrpSpPr>
          <p:cNvPr id="2" name="Group 7"/>
          <p:cNvGrpSpPr/>
          <p:nvPr/>
        </p:nvGrpSpPr>
        <p:grpSpPr>
          <a:xfrm>
            <a:off x="228600" y="1219200"/>
            <a:ext cx="8915400" cy="5638800"/>
            <a:chOff x="228600" y="1219200"/>
            <a:chExt cx="8915400" cy="5638800"/>
          </a:xfrm>
        </p:grpSpPr>
        <p:pic>
          <p:nvPicPr>
            <p:cNvPr id="81922" name="Picture 2" descr="C:\Users\User\Pictures\2012-05-12 Wageningen and Chieu dong 2012\Wageningen and Chieu dong 2012 280.JPG"/>
            <p:cNvPicPr>
              <a:picLocks noChangeAspect="1" noChangeArrowheads="1"/>
            </p:cNvPicPr>
            <p:nvPr/>
          </p:nvPicPr>
          <p:blipFill>
            <a:blip r:embed="rId2" cstate="print"/>
            <a:srcRect/>
            <a:stretch>
              <a:fillRect/>
            </a:stretch>
          </p:blipFill>
          <p:spPr bwMode="auto">
            <a:xfrm>
              <a:off x="4876800" y="1219200"/>
              <a:ext cx="4267200" cy="2743200"/>
            </a:xfrm>
            <a:prstGeom prst="rect">
              <a:avLst/>
            </a:prstGeom>
            <a:noFill/>
          </p:spPr>
        </p:pic>
        <p:pic>
          <p:nvPicPr>
            <p:cNvPr id="81925" name="Picture 5" descr="C:\Users\User\Pictures\20120512-fieldtrip with Dien\IMG_1082.JPG"/>
            <p:cNvPicPr>
              <a:picLocks noChangeAspect="1" noChangeArrowheads="1"/>
            </p:cNvPicPr>
            <p:nvPr/>
          </p:nvPicPr>
          <p:blipFill>
            <a:blip r:embed="rId3" cstate="print"/>
            <a:srcRect/>
            <a:stretch>
              <a:fillRect/>
            </a:stretch>
          </p:blipFill>
          <p:spPr bwMode="auto">
            <a:xfrm>
              <a:off x="228600" y="4038600"/>
              <a:ext cx="4419600" cy="2819400"/>
            </a:xfrm>
            <a:prstGeom prst="rect">
              <a:avLst/>
            </a:prstGeom>
            <a:noFill/>
          </p:spPr>
        </p:pic>
      </p:grpSp>
      <p:sp>
        <p:nvSpPr>
          <p:cNvPr id="9" name="Slide Number Placeholder 8"/>
          <p:cNvSpPr>
            <a:spLocks noGrp="1"/>
          </p:cNvSpPr>
          <p:nvPr>
            <p:ph type="sldNum" sz="quarter" idx="12"/>
          </p:nvPr>
        </p:nvSpPr>
        <p:spPr/>
        <p:txBody>
          <a:bodyPr/>
          <a:lstStyle/>
          <a:p>
            <a:fld id="{A98163C5-1144-401D-BE50-77CD1E857D7C}" type="slidenum">
              <a:rPr lang="en-US" smtClean="0"/>
              <a:pPr/>
              <a:t>27</a:t>
            </a:fld>
            <a:endParaRPr lang="en-US"/>
          </a:p>
        </p:txBody>
      </p:sp>
      <p:pic>
        <p:nvPicPr>
          <p:cNvPr id="43010" name="Picture 2" descr="F:\Pictures\Pictures\Pictures\20120512-fieldtrip with Dien\IMG_1154.JPG"/>
          <p:cNvPicPr>
            <a:picLocks noChangeAspect="1" noChangeArrowheads="1"/>
          </p:cNvPicPr>
          <p:nvPr/>
        </p:nvPicPr>
        <p:blipFill>
          <a:blip r:embed="rId4" cstate="print"/>
          <a:srcRect/>
          <a:stretch>
            <a:fillRect/>
          </a:stretch>
        </p:blipFill>
        <p:spPr bwMode="auto">
          <a:xfrm>
            <a:off x="4876800" y="3962400"/>
            <a:ext cx="4267200" cy="2895600"/>
          </a:xfrm>
          <a:prstGeom prst="rect">
            <a:avLst/>
          </a:prstGeom>
          <a:noFill/>
        </p:spPr>
      </p:pic>
      <p:pic>
        <p:nvPicPr>
          <p:cNvPr id="43011" name="Picture 3" descr="F:\Pictures\2011-03-22, factory and gem march 2011\gem march 2011 063.JPG"/>
          <p:cNvPicPr>
            <a:picLocks noChangeAspect="1" noChangeArrowheads="1"/>
          </p:cNvPicPr>
          <p:nvPr/>
        </p:nvPicPr>
        <p:blipFill>
          <a:blip r:embed="rId5" cstate="print"/>
          <a:srcRect/>
          <a:stretch>
            <a:fillRect/>
          </a:stretch>
        </p:blipFill>
        <p:spPr bwMode="auto">
          <a:xfrm>
            <a:off x="228600" y="1143000"/>
            <a:ext cx="4343400" cy="2819400"/>
          </a:xfrm>
          <a:prstGeom prst="rect">
            <a:avLst/>
          </a:prstGeom>
          <a:noFill/>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smtClean="0"/>
              <a:t>53.5% of surveyed households participate in migration </a:t>
            </a:r>
          </a:p>
          <a:p>
            <a:pPr>
              <a:buNone/>
            </a:pPr>
            <a:endParaRPr lang="en-US" sz="1000" dirty="0" smtClean="0"/>
          </a:p>
          <a:p>
            <a:r>
              <a:rPr lang="en-US" dirty="0" smtClean="0"/>
              <a:t>Different migration patterns in which workforce commuting is the most typical indicator of rural – urban relations.</a:t>
            </a:r>
          </a:p>
          <a:p>
            <a:pPr>
              <a:buNone/>
            </a:pPr>
            <a:endParaRPr lang="en-US" sz="1000" dirty="0" smtClean="0"/>
          </a:p>
          <a:p>
            <a:r>
              <a:rPr lang="en-US" dirty="0" smtClean="0"/>
              <a:t>Social networks play the important roles in migration</a:t>
            </a:r>
          </a:p>
          <a:p>
            <a:pPr>
              <a:buNone/>
            </a:pPr>
            <a:endParaRPr lang="en-US" sz="1000" dirty="0" smtClean="0"/>
          </a:p>
          <a:p>
            <a:r>
              <a:rPr lang="en-US" dirty="0" smtClean="0"/>
              <a:t>The mixed impacts of migration on household economy</a:t>
            </a:r>
          </a:p>
          <a:p>
            <a:pPr>
              <a:buNone/>
            </a:pPr>
            <a:endParaRPr lang="en-US" dirty="0"/>
          </a:p>
        </p:txBody>
      </p:sp>
      <p:sp>
        <p:nvSpPr>
          <p:cNvPr id="3" name="Title 2"/>
          <p:cNvSpPr>
            <a:spLocks noGrp="1"/>
          </p:cNvSpPr>
          <p:nvPr>
            <p:ph type="title"/>
          </p:nvPr>
        </p:nvSpPr>
        <p:spPr>
          <a:xfrm>
            <a:off x="457200" y="274638"/>
            <a:ext cx="8229600" cy="792162"/>
          </a:xfrm>
        </p:spPr>
        <p:style>
          <a:lnRef idx="1">
            <a:schemeClr val="accent4"/>
          </a:lnRef>
          <a:fillRef idx="2">
            <a:schemeClr val="accent4"/>
          </a:fillRef>
          <a:effectRef idx="1">
            <a:schemeClr val="accent4"/>
          </a:effectRef>
          <a:fontRef idx="minor">
            <a:schemeClr val="dk1"/>
          </a:fontRef>
        </p:style>
        <p:txBody>
          <a:bodyPr>
            <a:normAutofit/>
          </a:bodyPr>
          <a:lstStyle/>
          <a:p>
            <a:r>
              <a:rPr lang="en-US" sz="3600" b="1" dirty="0" smtClean="0"/>
              <a:t>2.4 Migration and rural – urban relations</a:t>
            </a:r>
            <a:endParaRPr lang="en-US" sz="3600" b="1" dirty="0"/>
          </a:p>
        </p:txBody>
      </p:sp>
      <p:sp>
        <p:nvSpPr>
          <p:cNvPr id="4" name="Slide Number Placeholder 3"/>
          <p:cNvSpPr>
            <a:spLocks noGrp="1"/>
          </p:cNvSpPr>
          <p:nvPr>
            <p:ph type="sldNum" sz="quarter" idx="12"/>
          </p:nvPr>
        </p:nvSpPr>
        <p:spPr/>
        <p:txBody>
          <a:bodyPr/>
          <a:lstStyle/>
          <a:p>
            <a:fld id="{A98163C5-1144-401D-BE50-77CD1E857D7C}" type="slidenum">
              <a:rPr lang="en-US" smtClean="0"/>
              <a:pPr/>
              <a:t>28</a:t>
            </a:fld>
            <a:endParaRPr 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228600"/>
            <a:ext cx="5791200" cy="868362"/>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en-US" sz="3200" dirty="0" smtClean="0"/>
              <a:t>Social networks in migration</a:t>
            </a:r>
            <a:endParaRPr lang="en-US" sz="3200" dirty="0"/>
          </a:p>
        </p:txBody>
      </p:sp>
      <p:sp>
        <p:nvSpPr>
          <p:cNvPr id="5" name="Slide Number Placeholder 4"/>
          <p:cNvSpPr>
            <a:spLocks noGrp="1"/>
          </p:cNvSpPr>
          <p:nvPr>
            <p:ph type="sldNum" sz="quarter" idx="12"/>
          </p:nvPr>
        </p:nvSpPr>
        <p:spPr/>
        <p:txBody>
          <a:bodyPr/>
          <a:lstStyle/>
          <a:p>
            <a:fld id="{A98163C5-1144-401D-BE50-77CD1E857D7C}" type="slidenum">
              <a:rPr lang="en-US" smtClean="0"/>
              <a:pPr/>
              <a:t>29</a:t>
            </a:fld>
            <a:endParaRPr lang="en-US"/>
          </a:p>
        </p:txBody>
      </p:sp>
      <p:graphicFrame>
        <p:nvGraphicFramePr>
          <p:cNvPr id="6" name="Chart 5"/>
          <p:cNvGraphicFramePr/>
          <p:nvPr/>
        </p:nvGraphicFramePr>
        <p:xfrm>
          <a:off x="228600" y="1447800"/>
          <a:ext cx="8610600" cy="5257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066800"/>
            <a:ext cx="8763000" cy="5562600"/>
          </a:xfrm>
        </p:spPr>
        <p:txBody>
          <a:bodyPr>
            <a:normAutofit fontScale="85000" lnSpcReduction="10000"/>
          </a:bodyPr>
          <a:lstStyle/>
          <a:p>
            <a:r>
              <a:rPr lang="en-US" sz="2800" b="1" dirty="0" smtClean="0"/>
              <a:t>Rural-urban as dichotomous categories </a:t>
            </a:r>
          </a:p>
          <a:p>
            <a:pPr>
              <a:buNone/>
            </a:pPr>
            <a:r>
              <a:rPr lang="en-US" sz="2800" dirty="0" smtClean="0"/>
              <a:t>	Distinguishes rural  from urban by the differences in occupation, environment, size of community, density of population, social stratification, social mobility and migration direction</a:t>
            </a:r>
            <a:r>
              <a:rPr lang="en-US" sz="2800" dirty="0" smtClean="0">
                <a:sym typeface="Wingdings" pitchFamily="2" charset="2"/>
              </a:rPr>
              <a:t> the debate between “urban bias” and “rural ideal society”</a:t>
            </a:r>
            <a:endParaRPr lang="en-US" sz="2800" dirty="0" smtClean="0"/>
          </a:p>
          <a:p>
            <a:pPr>
              <a:buNone/>
            </a:pPr>
            <a:endParaRPr lang="en-US" sz="1100" dirty="0" smtClean="0"/>
          </a:p>
          <a:p>
            <a:r>
              <a:rPr lang="en-US" sz="2800" b="1" dirty="0" smtClean="0"/>
              <a:t>Both village and city are elements of the same civilization</a:t>
            </a:r>
            <a:r>
              <a:rPr lang="en-US" sz="2800" dirty="0" smtClean="0"/>
              <a:t>.</a:t>
            </a:r>
          </a:p>
          <a:p>
            <a:pPr>
              <a:buNone/>
            </a:pPr>
            <a:r>
              <a:rPr lang="en-US" sz="2800" dirty="0" smtClean="0"/>
              <a:t>	The institutions such as religion, castle, kinship can be found in both village and city </a:t>
            </a:r>
            <a:r>
              <a:rPr lang="en-US" sz="2800" dirty="0" smtClean="0">
                <a:sym typeface="Wingdings" pitchFamily="2" charset="2"/>
              </a:rPr>
              <a:t></a:t>
            </a:r>
            <a:r>
              <a:rPr lang="en-US" sz="2800" dirty="0" smtClean="0"/>
              <a:t> simplifies the similarity between village and city</a:t>
            </a:r>
          </a:p>
          <a:p>
            <a:endParaRPr lang="en-US" sz="1100" dirty="0" smtClean="0"/>
          </a:p>
          <a:p>
            <a:r>
              <a:rPr lang="en-US" sz="2800" b="1" dirty="0" smtClean="0"/>
              <a:t>Rural – urban continuum</a:t>
            </a:r>
            <a:endParaRPr lang="en-US" sz="2800" dirty="0" smtClean="0"/>
          </a:p>
          <a:p>
            <a:pPr>
              <a:buNone/>
            </a:pPr>
            <a:r>
              <a:rPr lang="en-US" sz="2800" dirty="0" smtClean="0"/>
              <a:t>	There are no sharp breaking points in the degree or quantity of rural urban differences. The rapid process of urbanization through the establishment of industries, urban traits and facilities have decreased the differences between villages and cities.</a:t>
            </a:r>
          </a:p>
          <a:p>
            <a:pPr>
              <a:buNone/>
            </a:pPr>
            <a:endParaRPr lang="en-US" sz="1100" dirty="0" smtClean="0"/>
          </a:p>
        </p:txBody>
      </p:sp>
      <p:sp>
        <p:nvSpPr>
          <p:cNvPr id="3" name="Title 2"/>
          <p:cNvSpPr>
            <a:spLocks noGrp="1"/>
          </p:cNvSpPr>
          <p:nvPr>
            <p:ph type="title"/>
          </p:nvPr>
        </p:nvSpPr>
        <p:spPr>
          <a:xfrm>
            <a:off x="152400" y="228600"/>
            <a:ext cx="8763000" cy="639762"/>
          </a:xfrm>
          <a:solidFill>
            <a:srgbClr val="99CC00"/>
          </a:solidFill>
        </p:spPr>
        <p:txBody>
          <a:bodyPr>
            <a:normAutofit/>
          </a:bodyPr>
          <a:lstStyle/>
          <a:p>
            <a:pPr algn="ctr"/>
            <a:r>
              <a:rPr lang="en-US" sz="3300" dirty="0" smtClean="0"/>
              <a:t>Theoretical perspectives on rural – urban relations</a:t>
            </a:r>
            <a:endParaRPr lang="en-US" sz="3300" dirty="0"/>
          </a:p>
        </p:txBody>
      </p:sp>
      <p:sp>
        <p:nvSpPr>
          <p:cNvPr id="4" name="Slide Number Placeholder 3"/>
          <p:cNvSpPr>
            <a:spLocks noGrp="1"/>
          </p:cNvSpPr>
          <p:nvPr>
            <p:ph type="sldNum" sz="quarter" idx="12"/>
          </p:nvPr>
        </p:nvSpPr>
        <p:spPr/>
        <p:txBody>
          <a:bodyPr/>
          <a:lstStyle/>
          <a:p>
            <a:fld id="{A98163C5-1144-401D-BE50-77CD1E857D7C}" type="slidenum">
              <a:rPr lang="en-US" smtClean="0"/>
              <a:pPr/>
              <a:t>3</a:t>
            </a:fld>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639762"/>
          </a:xfrm>
        </p:spPr>
        <p:txBody>
          <a:bodyPr>
            <a:normAutofit fontScale="90000"/>
          </a:bodyPr>
          <a:lstStyle/>
          <a:p>
            <a:pPr algn="ctr"/>
            <a:r>
              <a:rPr lang="en-US" sz="4000" b="1" dirty="0" smtClean="0">
                <a:solidFill>
                  <a:srgbClr val="FF0000"/>
                </a:solidFill>
              </a:rPr>
              <a:t>3. Results of livelihood adaptations</a:t>
            </a:r>
            <a:endParaRPr lang="en-US" sz="4000" b="1" dirty="0">
              <a:solidFill>
                <a:srgbClr val="FF0000"/>
              </a:solidFill>
            </a:endParaRPr>
          </a:p>
        </p:txBody>
      </p:sp>
      <p:sp>
        <p:nvSpPr>
          <p:cNvPr id="5" name="Slide Number Placeholder 4"/>
          <p:cNvSpPr>
            <a:spLocks noGrp="1"/>
          </p:cNvSpPr>
          <p:nvPr>
            <p:ph type="sldNum" sz="quarter" idx="12"/>
          </p:nvPr>
        </p:nvSpPr>
        <p:spPr/>
        <p:txBody>
          <a:bodyPr/>
          <a:lstStyle/>
          <a:p>
            <a:fld id="{A98163C5-1144-401D-BE50-77CD1E857D7C}" type="slidenum">
              <a:rPr lang="en-US" smtClean="0"/>
              <a:pPr/>
              <a:t>30</a:t>
            </a:fld>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020762"/>
          </a:xfrm>
        </p:spPr>
        <p:txBody>
          <a:bodyPr>
            <a:normAutofit/>
          </a:bodyPr>
          <a:lstStyle/>
          <a:p>
            <a:r>
              <a:rPr lang="en-US" sz="4000" b="1" dirty="0" smtClean="0"/>
              <a:t> a. Income: structure and distribution</a:t>
            </a:r>
            <a:endParaRPr lang="en-US" sz="4000" b="1" dirty="0"/>
          </a:p>
        </p:txBody>
      </p:sp>
      <p:graphicFrame>
        <p:nvGraphicFramePr>
          <p:cNvPr id="84994" name="Object 2"/>
          <p:cNvGraphicFramePr>
            <a:graphicFrameLocks noChangeAspect="1"/>
          </p:cNvGraphicFramePr>
          <p:nvPr/>
        </p:nvGraphicFramePr>
        <p:xfrm>
          <a:off x="387350" y="1752600"/>
          <a:ext cx="8458200" cy="4314825"/>
        </p:xfrm>
        <a:graphic>
          <a:graphicData uri="http://schemas.openxmlformats.org/presentationml/2006/ole">
            <mc:AlternateContent xmlns:mc="http://schemas.openxmlformats.org/markup-compatibility/2006">
              <mc:Choice xmlns:v="urn:schemas-microsoft-com:vml" Requires="v">
                <p:oleObj spid="_x0000_s49155" name="Document" r:id="rId4" imgW="7628467" imgH="2249981" progId="Word.Document.12">
                  <p:embed/>
                </p:oleObj>
              </mc:Choice>
              <mc:Fallback>
                <p:oleObj name="Document" r:id="rId4" imgW="7628467" imgH="2249981"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350" y="1752600"/>
                        <a:ext cx="8458200" cy="431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Slide Number Placeholder 4"/>
          <p:cNvSpPr>
            <a:spLocks noGrp="1"/>
          </p:cNvSpPr>
          <p:nvPr>
            <p:ph type="sldNum" sz="quarter" idx="12"/>
          </p:nvPr>
        </p:nvSpPr>
        <p:spPr/>
        <p:txBody>
          <a:bodyPr/>
          <a:lstStyle/>
          <a:p>
            <a:fld id="{A98163C5-1144-401D-BE50-77CD1E857D7C}" type="slidenum">
              <a:rPr lang="en-US" smtClean="0"/>
              <a:pPr/>
              <a:t>31</a:t>
            </a:fld>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6400800" cy="715962"/>
          </a:xfrm>
        </p:spPr>
        <p:style>
          <a:lnRef idx="0">
            <a:schemeClr val="accent1"/>
          </a:lnRef>
          <a:fillRef idx="3">
            <a:schemeClr val="accent1"/>
          </a:fillRef>
          <a:effectRef idx="3">
            <a:schemeClr val="accent1"/>
          </a:effectRef>
          <a:fontRef idx="minor">
            <a:schemeClr val="lt1"/>
          </a:fontRef>
        </p:style>
        <p:txBody>
          <a:bodyPr>
            <a:normAutofit/>
          </a:bodyPr>
          <a:lstStyle/>
          <a:p>
            <a:r>
              <a:rPr lang="en-US" sz="3600" b="1" dirty="0" smtClean="0"/>
              <a:t>Evolution of Income distribution</a:t>
            </a:r>
            <a:endParaRPr lang="en-US" sz="3600" b="1" dirty="0"/>
          </a:p>
        </p:txBody>
      </p:sp>
      <p:sp>
        <p:nvSpPr>
          <p:cNvPr id="4" name="Slide Number Placeholder 3"/>
          <p:cNvSpPr>
            <a:spLocks noGrp="1"/>
          </p:cNvSpPr>
          <p:nvPr>
            <p:ph type="sldNum" sz="quarter" idx="12"/>
          </p:nvPr>
        </p:nvSpPr>
        <p:spPr/>
        <p:txBody>
          <a:bodyPr/>
          <a:lstStyle/>
          <a:p>
            <a:fld id="{FE9BE8E1-31B9-4747-95D7-6FCA2F7CC5D7}" type="slidenum">
              <a:rPr lang="en-US" smtClean="0"/>
              <a:pPr/>
              <a:t>32</a:t>
            </a:fld>
            <a:endParaRPr lang="en-US"/>
          </a:p>
        </p:txBody>
      </p:sp>
      <p:graphicFrame>
        <p:nvGraphicFramePr>
          <p:cNvPr id="6" name="Chart 5"/>
          <p:cNvGraphicFramePr>
            <a:graphicFrameLocks/>
          </p:cNvGraphicFramePr>
          <p:nvPr/>
        </p:nvGraphicFramePr>
        <p:xfrm>
          <a:off x="1219200" y="1295400"/>
          <a:ext cx="6705600" cy="5257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792162"/>
          </a:xfrm>
        </p:spPr>
        <p:txBody>
          <a:bodyPr>
            <a:normAutofit/>
          </a:bodyPr>
          <a:lstStyle/>
          <a:p>
            <a:pPr algn="ctr"/>
            <a:r>
              <a:rPr lang="en-US" sz="3600" b="1" dirty="0" smtClean="0"/>
              <a:t>b. Land usage</a:t>
            </a:r>
            <a:endParaRPr lang="en-US" sz="3600" b="1" dirty="0"/>
          </a:p>
        </p:txBody>
      </p:sp>
      <p:graphicFrame>
        <p:nvGraphicFramePr>
          <p:cNvPr id="86018" name="Object 2"/>
          <p:cNvGraphicFramePr>
            <a:graphicFrameLocks noChangeAspect="1"/>
          </p:cNvGraphicFramePr>
          <p:nvPr/>
        </p:nvGraphicFramePr>
        <p:xfrm>
          <a:off x="228600" y="1019175"/>
          <a:ext cx="8686800" cy="5305425"/>
        </p:xfrm>
        <a:graphic>
          <a:graphicData uri="http://schemas.openxmlformats.org/presentationml/2006/ole">
            <mc:AlternateContent xmlns:mc="http://schemas.openxmlformats.org/markup-compatibility/2006">
              <mc:Choice xmlns:v="urn:schemas-microsoft-com:vml" Requires="v">
                <p:oleObj spid="_x0000_s46083" name="Document" r:id="rId4" imgW="6557603" imgH="4240030" progId="Word.Document.12">
                  <p:embed/>
                </p:oleObj>
              </mc:Choice>
              <mc:Fallback>
                <p:oleObj name="Document" r:id="rId4" imgW="6557603" imgH="4240030" progId="Word.Document.12">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019175"/>
                        <a:ext cx="8686800" cy="530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Slide Number Placeholder 3"/>
          <p:cNvSpPr>
            <a:spLocks noGrp="1"/>
          </p:cNvSpPr>
          <p:nvPr>
            <p:ph type="sldNum" sz="quarter" idx="12"/>
          </p:nvPr>
        </p:nvSpPr>
        <p:spPr/>
        <p:txBody>
          <a:bodyPr/>
          <a:lstStyle/>
          <a:p>
            <a:fld id="{A98163C5-1144-401D-BE50-77CD1E857D7C}" type="slidenum">
              <a:rPr lang="en-US" smtClean="0"/>
              <a:pPr/>
              <a:t>33</a:t>
            </a:fld>
            <a:endParaRPr lang="en-US"/>
          </a:p>
        </p:txBody>
      </p:sp>
      <p:sp>
        <p:nvSpPr>
          <p:cNvPr id="5" name="Oval 4"/>
          <p:cNvSpPr/>
          <p:nvPr/>
        </p:nvSpPr>
        <p:spPr>
          <a:xfrm>
            <a:off x="5867400" y="3124200"/>
            <a:ext cx="609600" cy="3048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867400" y="4495800"/>
            <a:ext cx="533400" cy="3048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010400" y="3429000"/>
            <a:ext cx="5334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001000" y="4876800"/>
            <a:ext cx="5334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066800"/>
          </a:xfrm>
        </p:spPr>
        <p:txBody>
          <a:bodyPr>
            <a:normAutofit/>
          </a:bodyPr>
          <a:lstStyle/>
          <a:p>
            <a:r>
              <a:rPr lang="en-US" sz="4800" b="1" dirty="0" smtClean="0"/>
              <a:t>3. Conclusion</a:t>
            </a:r>
            <a:endParaRPr lang="en-US" sz="4800" b="1" dirty="0"/>
          </a:p>
        </p:txBody>
      </p:sp>
      <p:sp>
        <p:nvSpPr>
          <p:cNvPr id="3" name="Content Placeholder 2"/>
          <p:cNvSpPr>
            <a:spLocks noGrp="1"/>
          </p:cNvSpPr>
          <p:nvPr>
            <p:ph idx="1"/>
          </p:nvPr>
        </p:nvSpPr>
        <p:spPr>
          <a:xfrm>
            <a:off x="457200" y="1600200"/>
            <a:ext cx="1447800" cy="4525963"/>
          </a:xfrm>
        </p:spPr>
        <p:txBody>
          <a:bodyPr/>
          <a:lstStyle/>
          <a:p>
            <a:endParaRPr lang="en-US" dirty="0"/>
          </a:p>
        </p:txBody>
      </p:sp>
      <p:sp>
        <p:nvSpPr>
          <p:cNvPr id="4" name="Slide Number Placeholder 3"/>
          <p:cNvSpPr>
            <a:spLocks noGrp="1"/>
          </p:cNvSpPr>
          <p:nvPr>
            <p:ph type="sldNum" sz="quarter" idx="12"/>
          </p:nvPr>
        </p:nvSpPr>
        <p:spPr/>
        <p:txBody>
          <a:bodyPr/>
          <a:lstStyle/>
          <a:p>
            <a:fld id="{FE9BE8E1-31B9-4747-95D7-6FCA2F7CC5D7}" type="slidenum">
              <a:rPr lang="en-US" smtClean="0"/>
              <a:pPr/>
              <a:t>34</a:t>
            </a:fld>
            <a:endParaRPr lang="en-US"/>
          </a:p>
        </p:txBody>
      </p:sp>
      <p:pic>
        <p:nvPicPr>
          <p:cNvPr id="5" name="Picture 3" descr="F:\Pictures\Pictures\Pictures\2012-11-17 sinh nhat Ngan, Kim dong\sinh nhat Ngan, Kim dong 002.JPG"/>
          <p:cNvPicPr>
            <a:picLocks noChangeAspect="1" noChangeArrowheads="1"/>
          </p:cNvPicPr>
          <p:nvPr/>
        </p:nvPicPr>
        <p:blipFill>
          <a:blip r:embed="rId2" cstate="print"/>
          <a:srcRect/>
          <a:stretch>
            <a:fillRect/>
          </a:stretch>
        </p:blipFill>
        <p:spPr bwMode="auto">
          <a:xfrm>
            <a:off x="0" y="1524000"/>
            <a:ext cx="9144000" cy="53340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57200"/>
            <a:ext cx="8229600" cy="6019800"/>
          </a:xfrm>
        </p:spPr>
        <p:txBody>
          <a:bodyPr>
            <a:normAutofit lnSpcReduction="10000"/>
          </a:bodyPr>
          <a:lstStyle/>
          <a:p>
            <a:r>
              <a:rPr lang="en-US" sz="2800" b="1" dirty="0" smtClean="0"/>
              <a:t>Industrialization has the complex impacts on peasant households.</a:t>
            </a:r>
            <a:endParaRPr lang="en-US" sz="2800" dirty="0" smtClean="0"/>
          </a:p>
          <a:p>
            <a:pPr>
              <a:buNone/>
            </a:pPr>
            <a:endParaRPr lang="en-US" sz="1200" dirty="0" smtClean="0"/>
          </a:p>
          <a:p>
            <a:r>
              <a:rPr lang="en-US" sz="2800" b="1" dirty="0" smtClean="0"/>
              <a:t>Diversification of livelihood toward the non-farm activities along rural – urban continuum is the main trend of livelihood adaptation.</a:t>
            </a:r>
          </a:p>
          <a:p>
            <a:pPr>
              <a:buNone/>
            </a:pPr>
            <a:endParaRPr lang="en-US" sz="1100" b="1" dirty="0" smtClean="0"/>
          </a:p>
          <a:p>
            <a:r>
              <a:rPr lang="en-US" sz="2800" b="1" dirty="0" smtClean="0"/>
              <a:t>The small and medium cities play the increasing important roles in peasant livelihood and create the different levels and patterns of rural – urban linkages </a:t>
            </a:r>
          </a:p>
          <a:p>
            <a:pPr>
              <a:buNone/>
            </a:pPr>
            <a:endParaRPr lang="en-US" sz="900" b="1" dirty="0" smtClean="0"/>
          </a:p>
          <a:p>
            <a:r>
              <a:rPr lang="en-US" sz="2800" b="1" dirty="0" smtClean="0"/>
              <a:t>Livelihood adaptation is resulted of industrialization and urbanization meantime it contributes to the rural – </a:t>
            </a:r>
            <a:r>
              <a:rPr lang="en-US" sz="2800" b="1" smtClean="0"/>
              <a:t>urban interactions</a:t>
            </a:r>
            <a:endParaRPr lang="en-US" sz="2800" dirty="0" smtClean="0"/>
          </a:p>
          <a:p>
            <a:pPr>
              <a:buNone/>
            </a:pPr>
            <a:endParaRPr lang="en-US" sz="2800" dirty="0" smtClean="0"/>
          </a:p>
          <a:p>
            <a:pPr>
              <a:buNone/>
            </a:pPr>
            <a:endParaRPr lang="en-US" dirty="0"/>
          </a:p>
        </p:txBody>
      </p:sp>
      <p:sp>
        <p:nvSpPr>
          <p:cNvPr id="3" name="Slide Number Placeholder 2"/>
          <p:cNvSpPr>
            <a:spLocks noGrp="1"/>
          </p:cNvSpPr>
          <p:nvPr>
            <p:ph type="sldNum" sz="quarter" idx="12"/>
          </p:nvPr>
        </p:nvSpPr>
        <p:spPr/>
        <p:txBody>
          <a:bodyPr/>
          <a:lstStyle/>
          <a:p>
            <a:fld id="{A98163C5-1144-401D-BE50-77CD1E857D7C}" type="slidenum">
              <a:rPr lang="en-US" smtClean="0"/>
              <a:pPr/>
              <a:t>35</a:t>
            </a:fld>
            <a:endParaRPr lang="en-US"/>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800600" y="5867400"/>
            <a:ext cx="4343400" cy="990600"/>
          </a:xfrm>
          <a:gradFill>
            <a:gsLst>
              <a:gs pos="0">
                <a:srgbClr val="99CC00"/>
              </a:gs>
              <a:gs pos="50000">
                <a:srgbClr val="9CB86E"/>
              </a:gs>
              <a:gs pos="100000">
                <a:srgbClr val="156B13"/>
              </a:gs>
            </a:gsLst>
            <a:lin ang="16200000" scaled="0"/>
          </a:gradFill>
        </p:spPr>
        <p:style>
          <a:lnRef idx="0">
            <a:schemeClr val="accent6"/>
          </a:lnRef>
          <a:fillRef idx="3">
            <a:schemeClr val="accent6"/>
          </a:fillRef>
          <a:effectRef idx="3">
            <a:schemeClr val="accent6"/>
          </a:effectRef>
          <a:fontRef idx="minor">
            <a:schemeClr val="lt1"/>
          </a:fontRef>
        </p:style>
        <p:txBody>
          <a:bodyPr>
            <a:normAutofit/>
          </a:bodyPr>
          <a:lstStyle/>
          <a:p>
            <a:pPr algn="ctr"/>
            <a:r>
              <a:rPr lang="en-US" sz="4800" b="1" dirty="0" smtClean="0">
                <a:solidFill>
                  <a:schemeClr val="tx1"/>
                </a:solidFill>
              </a:rPr>
              <a:t> </a:t>
            </a:r>
            <a:r>
              <a:rPr lang="en-US" sz="5400" b="1" dirty="0" smtClean="0">
                <a:solidFill>
                  <a:schemeClr val="tx1"/>
                </a:solidFill>
              </a:rPr>
              <a:t>Thank you!</a:t>
            </a:r>
            <a:endParaRPr lang="en-US" sz="5400" b="1" dirty="0">
              <a:solidFill>
                <a:schemeClr val="tx1"/>
              </a:solidFill>
            </a:endParaRPr>
          </a:p>
        </p:txBody>
      </p:sp>
      <p:sp>
        <p:nvSpPr>
          <p:cNvPr id="4" name="Slide Number Placeholder 3"/>
          <p:cNvSpPr>
            <a:spLocks noGrp="1"/>
          </p:cNvSpPr>
          <p:nvPr>
            <p:ph type="sldNum" sz="quarter" idx="12"/>
          </p:nvPr>
        </p:nvSpPr>
        <p:spPr/>
        <p:txBody>
          <a:bodyPr/>
          <a:lstStyle/>
          <a:p>
            <a:fld id="{A98163C5-1144-401D-BE50-77CD1E857D7C}" type="slidenum">
              <a:rPr lang="en-US" smtClean="0"/>
              <a:pPr/>
              <a:t>36</a:t>
            </a:fld>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this research</a:t>
            </a:r>
            <a:endParaRPr lang="en-US" dirty="0"/>
          </a:p>
        </p:txBody>
      </p:sp>
      <p:sp>
        <p:nvSpPr>
          <p:cNvPr id="3" name="Content Placeholder 2"/>
          <p:cNvSpPr>
            <a:spLocks noGrp="1"/>
          </p:cNvSpPr>
          <p:nvPr>
            <p:ph idx="1"/>
          </p:nvPr>
        </p:nvSpPr>
        <p:spPr>
          <a:xfrm>
            <a:off x="457200" y="2057401"/>
            <a:ext cx="8229600" cy="3352800"/>
          </a:xfrm>
        </p:spPr>
        <p:txBody>
          <a:bodyPr>
            <a:normAutofit/>
          </a:bodyPr>
          <a:lstStyle/>
          <a:p>
            <a:r>
              <a:rPr lang="en-US" dirty="0" smtClean="0"/>
              <a:t>Rural – urban continuum is used to explain the socio-economical changes in the rural areas in which there are the interface of farm and non-farm livelihood activities that joint rural and urban </a:t>
            </a:r>
            <a:r>
              <a:rPr lang="en-US" b="1" dirty="0" smtClean="0"/>
              <a:t>spaces</a:t>
            </a:r>
            <a:endParaRPr lang="en-US" b="1" dirty="0"/>
          </a:p>
        </p:txBody>
      </p:sp>
      <p:sp>
        <p:nvSpPr>
          <p:cNvPr id="4" name="Slide Number Placeholder 3"/>
          <p:cNvSpPr>
            <a:spLocks noGrp="1"/>
          </p:cNvSpPr>
          <p:nvPr>
            <p:ph type="sldNum" sz="quarter" idx="12"/>
          </p:nvPr>
        </p:nvSpPr>
        <p:spPr/>
        <p:txBody>
          <a:bodyPr/>
          <a:lstStyle/>
          <a:p>
            <a:fld id="{FE9BE8E1-31B9-4747-95D7-6FCA2F7CC5D7}"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1752600" y="214313"/>
            <a:ext cx="6096000" cy="623887"/>
          </a:xfrm>
          <a:solidFill>
            <a:srgbClr val="92D050"/>
          </a:solidFill>
        </p:spPr>
        <p:txBody>
          <a:bodyPr/>
          <a:lstStyle/>
          <a:p>
            <a:r>
              <a:rPr lang="en-US" sz="2800" b="1" dirty="0">
                <a:solidFill>
                  <a:schemeClr val="tx1"/>
                </a:solidFill>
              </a:rPr>
              <a:t>Research site: </a:t>
            </a:r>
            <a:r>
              <a:rPr lang="en-US" sz="2800" b="1" dirty="0"/>
              <a:t> Hung Yen province</a:t>
            </a:r>
            <a:r>
              <a:rPr lang="en-US" sz="3200" b="1" dirty="0"/>
              <a:t> </a:t>
            </a:r>
          </a:p>
        </p:txBody>
      </p:sp>
      <p:grpSp>
        <p:nvGrpSpPr>
          <p:cNvPr id="2" name="Group 3"/>
          <p:cNvGrpSpPr>
            <a:grpSpLocks/>
          </p:cNvGrpSpPr>
          <p:nvPr/>
        </p:nvGrpSpPr>
        <p:grpSpPr bwMode="auto">
          <a:xfrm>
            <a:off x="152400" y="838200"/>
            <a:ext cx="8839200" cy="5867400"/>
            <a:chOff x="96" y="624"/>
            <a:chExt cx="5568" cy="3600"/>
          </a:xfrm>
        </p:grpSpPr>
        <p:sp>
          <p:nvSpPr>
            <p:cNvPr id="150532" name="Line 4"/>
            <p:cNvSpPr>
              <a:spLocks noChangeShapeType="1"/>
            </p:cNvSpPr>
            <p:nvPr/>
          </p:nvSpPr>
          <p:spPr bwMode="auto">
            <a:xfrm>
              <a:off x="192" y="2352"/>
              <a:ext cx="2304" cy="0"/>
            </a:xfrm>
            <a:prstGeom prst="line">
              <a:avLst/>
            </a:prstGeom>
            <a:noFill/>
            <a:ln w="9525">
              <a:solidFill>
                <a:schemeClr val="tx1"/>
              </a:solidFill>
              <a:round/>
              <a:headEnd/>
              <a:tailEnd/>
            </a:ln>
            <a:effectLst/>
          </p:spPr>
          <p:txBody>
            <a:bodyPr/>
            <a:lstStyle/>
            <a:p>
              <a:endParaRPr lang="en-US"/>
            </a:p>
          </p:txBody>
        </p:sp>
        <p:pic>
          <p:nvPicPr>
            <p:cNvPr id="150533" name="Picture 5"/>
            <p:cNvPicPr>
              <a:picLocks noChangeAspect="1" noChangeArrowheads="1"/>
            </p:cNvPicPr>
            <p:nvPr/>
          </p:nvPicPr>
          <p:blipFill>
            <a:blip r:embed="rId2"/>
            <a:srcRect/>
            <a:stretch>
              <a:fillRect/>
            </a:stretch>
          </p:blipFill>
          <p:spPr bwMode="auto">
            <a:xfrm>
              <a:off x="96" y="720"/>
              <a:ext cx="2448" cy="1550"/>
            </a:xfrm>
            <a:prstGeom prst="rect">
              <a:avLst/>
            </a:prstGeom>
            <a:noFill/>
            <a:ln>
              <a:noFill/>
            </a:ln>
            <a:effectLst/>
          </p:spPr>
        </p:pic>
        <p:pic>
          <p:nvPicPr>
            <p:cNvPr id="150534" name="Picture 6" descr="hung-yen"/>
            <p:cNvPicPr>
              <a:picLocks noChangeAspect="1" noChangeArrowheads="1"/>
            </p:cNvPicPr>
            <p:nvPr/>
          </p:nvPicPr>
          <p:blipFill>
            <a:blip r:embed="rId3" cstate="print"/>
            <a:srcRect/>
            <a:stretch>
              <a:fillRect/>
            </a:stretch>
          </p:blipFill>
          <p:spPr bwMode="auto">
            <a:xfrm>
              <a:off x="2761" y="624"/>
              <a:ext cx="2903" cy="3600"/>
            </a:xfrm>
            <a:prstGeom prst="rect">
              <a:avLst/>
            </a:prstGeom>
            <a:noFill/>
          </p:spPr>
        </p:pic>
        <p:sp>
          <p:nvSpPr>
            <p:cNvPr id="150535" name="Line 7"/>
            <p:cNvSpPr>
              <a:spLocks noChangeShapeType="1"/>
            </p:cNvSpPr>
            <p:nvPr/>
          </p:nvSpPr>
          <p:spPr bwMode="auto">
            <a:xfrm>
              <a:off x="192" y="672"/>
              <a:ext cx="0" cy="1680"/>
            </a:xfrm>
            <a:prstGeom prst="line">
              <a:avLst/>
            </a:prstGeom>
            <a:noFill/>
            <a:ln w="9525">
              <a:solidFill>
                <a:schemeClr val="tx1"/>
              </a:solidFill>
              <a:round/>
              <a:headEnd/>
              <a:tailEnd/>
            </a:ln>
            <a:effectLst/>
          </p:spPr>
          <p:txBody>
            <a:bodyPr/>
            <a:lstStyle/>
            <a:p>
              <a:endParaRPr lang="en-US"/>
            </a:p>
          </p:txBody>
        </p:sp>
        <p:sp>
          <p:nvSpPr>
            <p:cNvPr id="150536" name="Line 8"/>
            <p:cNvSpPr>
              <a:spLocks noChangeShapeType="1"/>
            </p:cNvSpPr>
            <p:nvPr/>
          </p:nvSpPr>
          <p:spPr bwMode="auto">
            <a:xfrm>
              <a:off x="2476" y="672"/>
              <a:ext cx="20" cy="1680"/>
            </a:xfrm>
            <a:prstGeom prst="line">
              <a:avLst/>
            </a:prstGeom>
            <a:noFill/>
            <a:ln w="9525">
              <a:solidFill>
                <a:schemeClr val="tx1"/>
              </a:solidFill>
              <a:round/>
              <a:headEnd/>
              <a:tailEnd/>
            </a:ln>
            <a:effectLst/>
          </p:spPr>
          <p:txBody>
            <a:bodyPr/>
            <a:lstStyle/>
            <a:p>
              <a:endParaRPr lang="en-US"/>
            </a:p>
          </p:txBody>
        </p:sp>
        <p:sp>
          <p:nvSpPr>
            <p:cNvPr id="150537" name="Line 9"/>
            <p:cNvSpPr>
              <a:spLocks noChangeShapeType="1"/>
            </p:cNvSpPr>
            <p:nvPr/>
          </p:nvSpPr>
          <p:spPr bwMode="auto">
            <a:xfrm>
              <a:off x="192" y="672"/>
              <a:ext cx="2284" cy="0"/>
            </a:xfrm>
            <a:prstGeom prst="line">
              <a:avLst/>
            </a:prstGeom>
            <a:noFill/>
            <a:ln w="9525">
              <a:solidFill>
                <a:schemeClr val="tx1"/>
              </a:solidFill>
              <a:round/>
              <a:headEnd/>
              <a:tailEnd/>
            </a:ln>
            <a:effectLst/>
          </p:spPr>
          <p:txBody>
            <a:bodyPr/>
            <a:lstStyle/>
            <a:p>
              <a:endParaRPr lang="en-US"/>
            </a:p>
          </p:txBody>
        </p:sp>
        <p:sp>
          <p:nvSpPr>
            <p:cNvPr id="150538" name="Line 10"/>
            <p:cNvSpPr>
              <a:spLocks noChangeShapeType="1"/>
            </p:cNvSpPr>
            <p:nvPr/>
          </p:nvSpPr>
          <p:spPr bwMode="auto">
            <a:xfrm>
              <a:off x="1524" y="1536"/>
              <a:ext cx="1285" cy="528"/>
            </a:xfrm>
            <a:prstGeom prst="line">
              <a:avLst/>
            </a:prstGeom>
            <a:noFill/>
            <a:ln w="9525">
              <a:solidFill>
                <a:schemeClr val="tx1"/>
              </a:solidFill>
              <a:round/>
              <a:headEnd/>
              <a:tailEnd type="triangle" w="med" len="med"/>
            </a:ln>
            <a:effectLst/>
          </p:spPr>
          <p:txBody>
            <a:bodyPr/>
            <a:lstStyle/>
            <a:p>
              <a:endParaRPr lang="en-US"/>
            </a:p>
          </p:txBody>
        </p:sp>
      </p:grpSp>
      <p:sp>
        <p:nvSpPr>
          <p:cNvPr id="150539" name="Text Box 11"/>
          <p:cNvSpPr txBox="1">
            <a:spLocks noChangeArrowheads="1"/>
          </p:cNvSpPr>
          <p:nvPr/>
        </p:nvSpPr>
        <p:spPr bwMode="auto">
          <a:xfrm>
            <a:off x="228600" y="4191000"/>
            <a:ext cx="3962400" cy="2259013"/>
          </a:xfrm>
          <a:prstGeom prst="rect">
            <a:avLst/>
          </a:prstGeom>
          <a:noFill/>
          <a:ln w="9525">
            <a:noFill/>
            <a:miter lim="800000"/>
            <a:headEnd/>
            <a:tailEnd/>
          </a:ln>
          <a:effectLst/>
        </p:spPr>
        <p:txBody>
          <a:bodyPr>
            <a:spAutoFit/>
          </a:bodyPr>
          <a:lstStyle/>
          <a:p>
            <a:pPr>
              <a:spcBef>
                <a:spcPct val="50000"/>
              </a:spcBef>
            </a:pPr>
            <a:r>
              <a:rPr lang="en-US" sz="1900">
                <a:latin typeface="Tahoma" pitchFamily="34" charset="0"/>
              </a:rPr>
              <a:t>Hung Yen represented to the main features of industrialization in RRD region</a:t>
            </a:r>
          </a:p>
          <a:p>
            <a:pPr>
              <a:spcBef>
                <a:spcPct val="50000"/>
              </a:spcBef>
              <a:buFontTx/>
              <a:buChar char="-"/>
            </a:pPr>
            <a:r>
              <a:rPr lang="en-US" sz="1900">
                <a:latin typeface="Tahoma" pitchFamily="34" charset="0"/>
              </a:rPr>
              <a:t>High level of land conversion</a:t>
            </a:r>
          </a:p>
          <a:p>
            <a:pPr>
              <a:spcBef>
                <a:spcPct val="50000"/>
              </a:spcBef>
              <a:buFontTx/>
              <a:buChar char="-"/>
            </a:pPr>
            <a:r>
              <a:rPr lang="en-US" sz="1900">
                <a:latin typeface="Tahoma" pitchFamily="34" charset="0"/>
              </a:rPr>
              <a:t>Impacts on large number of pop</a:t>
            </a:r>
          </a:p>
          <a:p>
            <a:pPr>
              <a:spcBef>
                <a:spcPct val="50000"/>
              </a:spcBef>
              <a:buFontTx/>
              <a:buChar char="-"/>
            </a:pPr>
            <a:r>
              <a:rPr lang="en-US" sz="1900">
                <a:latin typeface="Tahoma" pitchFamily="34" charset="0"/>
              </a:rPr>
              <a:t>Impacts on environment and land</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CC00"/>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1295400" y="274638"/>
            <a:ext cx="6553200" cy="715962"/>
          </a:xfrm>
          <a:solidFill>
            <a:srgbClr val="99CC00"/>
          </a:solidFill>
        </p:spPr>
        <p:txBody>
          <a:bodyPr>
            <a:normAutofit/>
          </a:bodyPr>
          <a:lstStyle/>
          <a:p>
            <a:r>
              <a:rPr lang="en-US" sz="2800" b="1" dirty="0"/>
              <a:t> </a:t>
            </a:r>
            <a:r>
              <a:rPr lang="en-US" sz="2800" b="1" dirty="0" smtClean="0"/>
              <a:t>Land use in </a:t>
            </a:r>
            <a:r>
              <a:rPr lang="en-US" sz="2800" b="1" dirty="0" err="1" smtClean="0"/>
              <a:t>Tân</a:t>
            </a:r>
            <a:r>
              <a:rPr lang="en-US" sz="2800" b="1" dirty="0" smtClean="0"/>
              <a:t> </a:t>
            </a:r>
            <a:r>
              <a:rPr lang="en-US" sz="2800" b="1" dirty="0" err="1" smtClean="0"/>
              <a:t>Quang</a:t>
            </a:r>
            <a:r>
              <a:rPr lang="en-US" sz="2800" b="1" dirty="0" smtClean="0"/>
              <a:t> commune  (2007) </a:t>
            </a:r>
            <a:endParaRPr lang="en-US" sz="2800" b="1" dirty="0"/>
          </a:p>
        </p:txBody>
      </p:sp>
      <p:grpSp>
        <p:nvGrpSpPr>
          <p:cNvPr id="2" name="Group 3"/>
          <p:cNvGrpSpPr>
            <a:grpSpLocks/>
          </p:cNvGrpSpPr>
          <p:nvPr/>
        </p:nvGrpSpPr>
        <p:grpSpPr bwMode="auto">
          <a:xfrm>
            <a:off x="2438400" y="1447800"/>
            <a:ext cx="4648200" cy="5181600"/>
            <a:chOff x="2928" y="816"/>
            <a:chExt cx="2400" cy="2976"/>
          </a:xfrm>
        </p:grpSpPr>
        <p:pic>
          <p:nvPicPr>
            <p:cNvPr id="102404" name="Picture 4" descr="tan-quang"/>
            <p:cNvPicPr>
              <a:picLocks noChangeAspect="1" noChangeArrowheads="1"/>
            </p:cNvPicPr>
            <p:nvPr/>
          </p:nvPicPr>
          <p:blipFill>
            <a:blip r:embed="rId2" cstate="print"/>
            <a:srcRect/>
            <a:stretch>
              <a:fillRect/>
            </a:stretch>
          </p:blipFill>
          <p:spPr bwMode="auto">
            <a:xfrm>
              <a:off x="2928" y="816"/>
              <a:ext cx="2400" cy="2976"/>
            </a:xfrm>
            <a:prstGeom prst="rect">
              <a:avLst/>
            </a:prstGeom>
            <a:noFill/>
          </p:spPr>
        </p:pic>
        <p:sp>
          <p:nvSpPr>
            <p:cNvPr id="102405" name="Oval 5"/>
            <p:cNvSpPr>
              <a:spLocks noChangeArrowheads="1"/>
            </p:cNvSpPr>
            <p:nvPr/>
          </p:nvSpPr>
          <p:spPr bwMode="auto">
            <a:xfrm>
              <a:off x="3264" y="1536"/>
              <a:ext cx="624" cy="528"/>
            </a:xfrm>
            <a:prstGeom prst="ellipse">
              <a:avLst/>
            </a:prstGeom>
            <a:noFill/>
            <a:ln w="19050">
              <a:solidFill>
                <a:schemeClr val="tx1"/>
              </a:solidFill>
              <a:round/>
              <a:headEnd/>
              <a:tailEnd/>
            </a:ln>
            <a:effectLst/>
          </p:spPr>
          <p:txBody>
            <a:bodyPr wrap="none" anchor="ctr"/>
            <a:lstStyle/>
            <a:p>
              <a:endParaRPr lang="en-US"/>
            </a:p>
          </p:txBody>
        </p:sp>
      </p:grpSp>
      <p:sp>
        <p:nvSpPr>
          <p:cNvPr id="7" name="Slide Number Placeholder 6"/>
          <p:cNvSpPr>
            <a:spLocks noGrp="1"/>
          </p:cNvSpPr>
          <p:nvPr>
            <p:ph type="sldNum" sz="quarter" idx="12"/>
          </p:nvPr>
        </p:nvSpPr>
        <p:spPr/>
        <p:txBody>
          <a:bodyPr/>
          <a:lstStyle/>
          <a:p>
            <a:fld id="{FE9BE8E1-31B9-4747-95D7-6FCA2F7CC5D7}" type="slidenum">
              <a:rPr lang="en-US" smtClean="0"/>
              <a:pPr/>
              <a:t>6</a:t>
            </a:fld>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CC00"/>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066800" y="228600"/>
            <a:ext cx="7239000" cy="1020763"/>
          </a:xfrm>
        </p:spPr>
        <p:txBody>
          <a:bodyPr>
            <a:normAutofit/>
          </a:bodyPr>
          <a:lstStyle/>
          <a:p>
            <a:r>
              <a:rPr lang="en-US" sz="2800" b="1" dirty="0" smtClean="0"/>
              <a:t>Land use in </a:t>
            </a:r>
            <a:r>
              <a:rPr lang="en-US" sz="2800" b="1" dirty="0" err="1" smtClean="0"/>
              <a:t>Vĩnh</a:t>
            </a:r>
            <a:r>
              <a:rPr lang="en-US" sz="2800" b="1" dirty="0" smtClean="0"/>
              <a:t> </a:t>
            </a:r>
            <a:r>
              <a:rPr lang="en-US" sz="2800" b="1" dirty="0" err="1" smtClean="0"/>
              <a:t>Khúc</a:t>
            </a:r>
            <a:r>
              <a:rPr lang="en-US" sz="2800" b="1" dirty="0" smtClean="0"/>
              <a:t> commune 2007</a:t>
            </a:r>
            <a:endParaRPr lang="en-US" sz="2800" b="1" dirty="0"/>
          </a:p>
        </p:txBody>
      </p:sp>
      <p:grpSp>
        <p:nvGrpSpPr>
          <p:cNvPr id="2" name="Group 10"/>
          <p:cNvGrpSpPr>
            <a:grpSpLocks/>
          </p:cNvGrpSpPr>
          <p:nvPr/>
        </p:nvGrpSpPr>
        <p:grpSpPr bwMode="auto">
          <a:xfrm>
            <a:off x="1447800" y="1371600"/>
            <a:ext cx="5867400" cy="4572000"/>
            <a:chOff x="2880" y="1104"/>
            <a:chExt cx="2592" cy="2160"/>
          </a:xfrm>
        </p:grpSpPr>
        <p:pic>
          <p:nvPicPr>
            <p:cNvPr id="7173" name="Picture 5" descr="vinh-khuc"/>
            <p:cNvPicPr>
              <a:picLocks noChangeAspect="1" noChangeArrowheads="1"/>
            </p:cNvPicPr>
            <p:nvPr/>
          </p:nvPicPr>
          <p:blipFill>
            <a:blip r:embed="rId3" cstate="print"/>
            <a:srcRect/>
            <a:stretch>
              <a:fillRect/>
            </a:stretch>
          </p:blipFill>
          <p:spPr bwMode="auto">
            <a:xfrm>
              <a:off x="2880" y="1104"/>
              <a:ext cx="2592" cy="2160"/>
            </a:xfrm>
            <a:prstGeom prst="rect">
              <a:avLst/>
            </a:prstGeom>
            <a:noFill/>
          </p:spPr>
        </p:pic>
        <p:sp>
          <p:nvSpPr>
            <p:cNvPr id="7175" name="Oval 7"/>
            <p:cNvSpPr>
              <a:spLocks noChangeArrowheads="1"/>
            </p:cNvSpPr>
            <p:nvPr/>
          </p:nvSpPr>
          <p:spPr bwMode="auto">
            <a:xfrm>
              <a:off x="4368" y="1248"/>
              <a:ext cx="480" cy="240"/>
            </a:xfrm>
            <a:prstGeom prst="ellipse">
              <a:avLst/>
            </a:prstGeom>
            <a:noFill/>
            <a:ln w="19050">
              <a:solidFill>
                <a:schemeClr val="tx1"/>
              </a:solidFill>
              <a:round/>
              <a:headEnd/>
              <a:tailEnd/>
            </a:ln>
            <a:effectLst/>
          </p:spPr>
          <p:txBody>
            <a:bodyPr wrap="none" anchor="ctr"/>
            <a:lstStyle/>
            <a:p>
              <a:endParaRPr lang="en-US"/>
            </a:p>
          </p:txBody>
        </p:sp>
      </p:grpSp>
      <p:sp>
        <p:nvSpPr>
          <p:cNvPr id="7" name="Slide Number Placeholder 6"/>
          <p:cNvSpPr>
            <a:spLocks noGrp="1"/>
          </p:cNvSpPr>
          <p:nvPr>
            <p:ph type="sldNum" sz="quarter" idx="12"/>
          </p:nvPr>
        </p:nvSpPr>
        <p:spPr/>
        <p:txBody>
          <a:bodyPr/>
          <a:lstStyle/>
          <a:p>
            <a:fld id="{FE9BE8E1-31B9-4747-95D7-6FCA2F7CC5D7}" type="slidenum">
              <a:rPr lang="en-US" smtClean="0"/>
              <a:pPr/>
              <a:t>7</a:t>
            </a:fld>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CC00"/>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a:bodyPr>
          <a:lstStyle/>
          <a:p>
            <a:r>
              <a:rPr lang="en-US" sz="2800" b="1" dirty="0" smtClean="0"/>
              <a:t>Land use in </a:t>
            </a:r>
            <a:r>
              <a:rPr lang="en-US" sz="2800" b="1" dirty="0" err="1" smtClean="0"/>
              <a:t>Lương</a:t>
            </a:r>
            <a:r>
              <a:rPr lang="en-US" sz="2800" b="1" dirty="0" smtClean="0"/>
              <a:t> </a:t>
            </a:r>
            <a:r>
              <a:rPr lang="en-US" sz="2800" b="1" dirty="0" err="1" smtClean="0"/>
              <a:t>Bằng</a:t>
            </a:r>
            <a:r>
              <a:rPr lang="en-US" sz="2800" b="1" dirty="0"/>
              <a:t/>
            </a:r>
            <a:br>
              <a:rPr lang="en-US" sz="2800" b="1" dirty="0"/>
            </a:br>
            <a:r>
              <a:rPr lang="en-US" sz="2800" b="1" dirty="0" smtClean="0"/>
              <a:t>(2007)</a:t>
            </a:r>
            <a:endParaRPr lang="en-US" sz="2800" b="1" dirty="0"/>
          </a:p>
        </p:txBody>
      </p:sp>
      <p:grpSp>
        <p:nvGrpSpPr>
          <p:cNvPr id="2" name="Group 9"/>
          <p:cNvGrpSpPr>
            <a:grpSpLocks/>
          </p:cNvGrpSpPr>
          <p:nvPr/>
        </p:nvGrpSpPr>
        <p:grpSpPr bwMode="auto">
          <a:xfrm>
            <a:off x="1981200" y="1295400"/>
            <a:ext cx="5181600" cy="5257800"/>
            <a:chOff x="3072" y="1008"/>
            <a:chExt cx="2549" cy="2969"/>
          </a:xfrm>
        </p:grpSpPr>
        <p:pic>
          <p:nvPicPr>
            <p:cNvPr id="8196" name="Picture 4" descr="luong-bang"/>
            <p:cNvPicPr>
              <a:picLocks noChangeAspect="1" noChangeArrowheads="1"/>
            </p:cNvPicPr>
            <p:nvPr/>
          </p:nvPicPr>
          <p:blipFill>
            <a:blip r:embed="rId3" cstate="print"/>
            <a:srcRect/>
            <a:stretch>
              <a:fillRect/>
            </a:stretch>
          </p:blipFill>
          <p:spPr bwMode="auto">
            <a:xfrm>
              <a:off x="3072" y="1008"/>
              <a:ext cx="2549" cy="2969"/>
            </a:xfrm>
            <a:prstGeom prst="rect">
              <a:avLst/>
            </a:prstGeom>
            <a:noFill/>
          </p:spPr>
        </p:pic>
        <p:sp>
          <p:nvSpPr>
            <p:cNvPr id="8199" name="Oval 7"/>
            <p:cNvSpPr>
              <a:spLocks noChangeArrowheads="1"/>
            </p:cNvSpPr>
            <p:nvPr/>
          </p:nvSpPr>
          <p:spPr bwMode="auto">
            <a:xfrm>
              <a:off x="3216" y="2256"/>
              <a:ext cx="960" cy="1008"/>
            </a:xfrm>
            <a:prstGeom prst="ellipse">
              <a:avLst/>
            </a:prstGeom>
            <a:noFill/>
            <a:ln w="19050">
              <a:solidFill>
                <a:schemeClr val="tx1"/>
              </a:solidFill>
              <a:round/>
              <a:headEnd/>
              <a:tailEnd/>
            </a:ln>
            <a:effectLst/>
          </p:spPr>
          <p:txBody>
            <a:bodyPr wrap="none" anchor="ctr"/>
            <a:lstStyle/>
            <a:p>
              <a:endParaRPr lang="en-US"/>
            </a:p>
          </p:txBody>
        </p:sp>
      </p:grpSp>
      <p:sp>
        <p:nvSpPr>
          <p:cNvPr id="7" name="Slide Number Placeholder 6"/>
          <p:cNvSpPr>
            <a:spLocks noGrp="1"/>
          </p:cNvSpPr>
          <p:nvPr>
            <p:ph type="sldNum" sz="quarter" idx="12"/>
          </p:nvPr>
        </p:nvSpPr>
        <p:spPr/>
        <p:txBody>
          <a:bodyPr/>
          <a:lstStyle/>
          <a:p>
            <a:fld id="{FE9BE8E1-31B9-4747-95D7-6FCA2F7CC5D7}" type="slidenum">
              <a:rPr lang="en-US" smtClean="0"/>
              <a:pPr/>
              <a:t>8</a:t>
            </a:fld>
            <a:endParaRPr 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b="1" dirty="0" smtClean="0"/>
              <a:t>Secondary data</a:t>
            </a:r>
          </a:p>
          <a:p>
            <a:pPr>
              <a:buNone/>
            </a:pPr>
            <a:endParaRPr lang="en-US" sz="1000" dirty="0" smtClean="0"/>
          </a:p>
          <a:p>
            <a:pPr>
              <a:buFontTx/>
              <a:buChar char="-"/>
            </a:pPr>
            <a:r>
              <a:rPr lang="en-US" dirty="0" smtClean="0"/>
              <a:t>The documents and researches relates to land conversion, industrialization and rural – urban relations. </a:t>
            </a:r>
          </a:p>
          <a:p>
            <a:pPr>
              <a:buNone/>
            </a:pPr>
            <a:endParaRPr lang="en-US" sz="1000" dirty="0" smtClean="0"/>
          </a:p>
          <a:p>
            <a:pPr>
              <a:buFontTx/>
              <a:buChar char="-"/>
            </a:pPr>
            <a:r>
              <a:rPr lang="en-US" dirty="0" smtClean="0"/>
              <a:t>The data and information related to the land use, economic activities, population, labor in the annual reports and statistical data of province, target districts and communes. </a:t>
            </a:r>
            <a:endParaRPr lang="en-US" dirty="0"/>
          </a:p>
        </p:txBody>
      </p:sp>
      <p:sp>
        <p:nvSpPr>
          <p:cNvPr id="2" name="Title 1"/>
          <p:cNvSpPr>
            <a:spLocks noGrp="1"/>
          </p:cNvSpPr>
          <p:nvPr>
            <p:ph type="title"/>
          </p:nvPr>
        </p:nvSpPr>
        <p:spPr>
          <a:xfrm>
            <a:off x="457200" y="274638"/>
            <a:ext cx="8229600" cy="715962"/>
          </a:xfrm>
        </p:spPr>
        <p:style>
          <a:lnRef idx="1">
            <a:schemeClr val="accent1"/>
          </a:lnRef>
          <a:fillRef idx="2">
            <a:schemeClr val="accent1"/>
          </a:fillRef>
          <a:effectRef idx="1">
            <a:schemeClr val="accent1"/>
          </a:effectRef>
          <a:fontRef idx="minor">
            <a:schemeClr val="dk1"/>
          </a:fontRef>
        </p:style>
        <p:txBody>
          <a:bodyPr>
            <a:normAutofit fontScale="90000"/>
          </a:bodyPr>
          <a:lstStyle/>
          <a:p>
            <a:r>
              <a:rPr lang="en-US" dirty="0" smtClean="0"/>
              <a:t>Data collection</a:t>
            </a:r>
            <a:endParaRPr lang="en-US" dirty="0"/>
          </a:p>
        </p:txBody>
      </p:sp>
      <p:sp>
        <p:nvSpPr>
          <p:cNvPr id="4" name="Slide Number Placeholder 3"/>
          <p:cNvSpPr>
            <a:spLocks noGrp="1"/>
          </p:cNvSpPr>
          <p:nvPr>
            <p:ph type="sldNum" sz="quarter" idx="12"/>
          </p:nvPr>
        </p:nvSpPr>
        <p:spPr/>
        <p:txBody>
          <a:bodyPr/>
          <a:lstStyle/>
          <a:p>
            <a:fld id="{A98163C5-1144-401D-BE50-77CD1E857D7C}" type="slidenum">
              <a:rPr lang="en-US" smtClean="0"/>
              <a:pPr/>
              <a:t>9</a:t>
            </a:fld>
            <a:endParaRPr 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13155</TotalTime>
  <Words>773</Words>
  <Application>Microsoft Office PowerPoint</Application>
  <PresentationFormat>Affichage à l'écran (4:3)</PresentationFormat>
  <Paragraphs>160</Paragraphs>
  <Slides>36</Slides>
  <Notes>3</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36</vt:i4>
      </vt:variant>
    </vt:vector>
  </HeadingPairs>
  <TitlesOfParts>
    <vt:vector size="39" baseType="lpstr">
      <vt:lpstr>Office Theme</vt:lpstr>
      <vt:lpstr>Document</vt:lpstr>
      <vt:lpstr>Worksheet</vt:lpstr>
      <vt:lpstr>Présentation PowerPoint</vt:lpstr>
      <vt:lpstr>Introduction</vt:lpstr>
      <vt:lpstr>Theoretical perspectives on rural – urban relations</vt:lpstr>
      <vt:lpstr>In this research</vt:lpstr>
      <vt:lpstr>Research site:  Hung Yen province </vt:lpstr>
      <vt:lpstr> Land use in Tân Quang commune  (2007) </vt:lpstr>
      <vt:lpstr>Land use in Vĩnh Khúc commune 2007</vt:lpstr>
      <vt:lpstr>Land use in Lương Bằng (2007)</vt:lpstr>
      <vt:lpstr>Data collection</vt:lpstr>
      <vt:lpstr>Primary data</vt:lpstr>
      <vt:lpstr>Research results</vt:lpstr>
      <vt:lpstr>The decline of household agricultural landholdings</vt:lpstr>
      <vt:lpstr> Evolution of job structure </vt:lpstr>
      <vt:lpstr>Changes of working location</vt:lpstr>
      <vt:lpstr>Changes in household income</vt:lpstr>
      <vt:lpstr>Job types and working conditions</vt:lpstr>
      <vt:lpstr>Infrastructure  </vt:lpstr>
      <vt:lpstr>2. Livelihood adaptations and rural – urban relations</vt:lpstr>
      <vt:lpstr> Livelihood activities</vt:lpstr>
      <vt:lpstr>2.1 Agricultural production and rural – urban relations</vt:lpstr>
      <vt:lpstr> Agricultural production </vt:lpstr>
      <vt:lpstr>Market of agricultural production</vt:lpstr>
      <vt:lpstr>2.2 Rural small industry and artisan</vt:lpstr>
      <vt:lpstr>Main characteristics of rural industry and artisan</vt:lpstr>
      <vt:lpstr>Market place of rural industry and artisan</vt:lpstr>
      <vt:lpstr>2.3 Trade and services</vt:lpstr>
      <vt:lpstr>Diversification of pattern and size in trading and service activities</vt:lpstr>
      <vt:lpstr>2.4 Migration and rural – urban relations</vt:lpstr>
      <vt:lpstr>Social networks in migration</vt:lpstr>
      <vt:lpstr>3. Results of livelihood adaptations</vt:lpstr>
      <vt:lpstr> a. Income: structure and distribution</vt:lpstr>
      <vt:lpstr>Evolution of Income distribution</vt:lpstr>
      <vt:lpstr>b. Land usage</vt:lpstr>
      <vt:lpstr>3. Conclusion</vt:lpstr>
      <vt:lpstr>Présentation PowerPoint</vt:lpstr>
      <vt:lpstr> 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BIẾN ĐỔI SINH KẾ NÔNG HỘ  VÙNG CÔNG NGHIỆP HÓA VÀ PHÁT TRIỂN BỀN VỮNG NÔNG THÔN TRONG QUÁ TRÌNH HỘI NHẬP</dc:title>
  <dc:creator>User</dc:creator>
  <cp:lastModifiedBy>PRIMINFO</cp:lastModifiedBy>
  <cp:revision>585</cp:revision>
  <dcterms:created xsi:type="dcterms:W3CDTF">2012-11-12T00:38:44Z</dcterms:created>
  <dcterms:modified xsi:type="dcterms:W3CDTF">2013-10-23T07:33:48Z</dcterms:modified>
</cp:coreProperties>
</file>