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300" r:id="rId3"/>
    <p:sldId id="283" r:id="rId4"/>
    <p:sldId id="310" r:id="rId5"/>
    <p:sldId id="302" r:id="rId6"/>
    <p:sldId id="284" r:id="rId7"/>
    <p:sldId id="297" r:id="rId8"/>
    <p:sldId id="298" r:id="rId9"/>
    <p:sldId id="306" r:id="rId10"/>
    <p:sldId id="285" r:id="rId11"/>
    <p:sldId id="309" r:id="rId12"/>
    <p:sldId id="312" r:id="rId13"/>
    <p:sldId id="286" r:id="rId14"/>
    <p:sldId id="288" r:id="rId15"/>
    <p:sldId id="303" r:id="rId16"/>
    <p:sldId id="290" r:id="rId17"/>
    <p:sldId id="296" r:id="rId18"/>
    <p:sldId id="291" r:id="rId19"/>
    <p:sldId id="295" r:id="rId20"/>
    <p:sldId id="289" r:id="rId21"/>
    <p:sldId id="311" r:id="rId22"/>
    <p:sldId id="292" r:id="rId23"/>
    <p:sldId id="294" r:id="rId24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76157" autoAdjust="0"/>
  </p:normalViewPr>
  <p:slideViewPr>
    <p:cSldViewPr>
      <p:cViewPr varScale="1">
        <p:scale>
          <a:sx n="74" d="100"/>
          <a:sy n="7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7C73C-8847-4434-A52B-A15E4D22B2AC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fr-FR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1E4AE8-8E54-401C-A52D-A6D32B62EE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46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Concerning aphids, there is a lot of beneficials, such as: </a:t>
            </a:r>
            <a:r>
              <a:rPr lang="fr-FR" altLang="fr-FR" b="1" smtClean="0"/>
              <a:t>ladybirds, hoverflies, lacewings and parasitic wasps</a:t>
            </a:r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  <a:p>
            <a:pPr eaLnBrk="1" hangingPunct="1">
              <a:spcBef>
                <a:spcPct val="0"/>
              </a:spcBef>
            </a:pPr>
            <a:r>
              <a:rPr lang="fr-FR" altLang="fr-FR" b="1" smtClean="0"/>
              <a:t>Conservation biological control</a:t>
            </a:r>
            <a:r>
              <a:rPr lang="fr-FR" altLang="fr-FR" smtClean="0"/>
              <a:t>: </a:t>
            </a:r>
            <a:r>
              <a:rPr lang="en-US" altLang="fr-FR" smtClean="0"/>
              <a:t>“Enhancement of naturally occurring wild populations of natural enemies, by means of habitat management or manipulation of their behaviour”</a:t>
            </a:r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EB4F7-216F-4AA4-9DF6-871627761DE6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D213-A746-45B8-BCAA-DA0972D4827A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E361-8A58-4BA9-88B6-E92E5BADA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94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39E5-4193-473F-8087-113E24DA403A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A4860-B9B7-4A13-85AC-DBAB1535C4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48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A62C-B182-4A8E-AF3A-178EEFA53A43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32EA-2F78-450E-84A9-EE3A7BC3DB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39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FEF8-D426-4FD1-A27D-0EC7A88A323C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5D2B-6A59-49A1-B0C4-F6235A85C4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56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E1BB-9902-4DFB-AF28-E7363F6B7B24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BB73-B23D-4C48-8D55-13CD4920D3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32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9125-D550-4B3C-BE46-4F43B5C0C4E4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799E3-D0B1-438C-9F3C-8C0E15C5F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3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63D7-DD97-4B2C-90F7-3CB83B35D1F8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B1E6-D9BF-4194-8994-F257E3917C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49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49B9-AAF2-4F28-8574-37EC05E7D88A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4238-6D13-4C6D-9EF1-050FB2F9DB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20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AA40-A1C6-4B09-B1F1-2FA5513E625B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1A07-CCBC-497E-82E7-6DE1B48020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67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A604-A107-4851-AB7A-11F069A5E51D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B228-0099-4DC9-8400-5068005EEE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04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576D-52EC-4F6D-8CDA-4DB60E35D34D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2076-340D-4DA6-8E8E-116381AD05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42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D405FD-D78B-4CDE-8246-2F4774602986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A711E9-7867-4571-A9DD-F255433DF1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0.pn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QvEBaxaj09wqQ3QZj2chiobWQdj_5YEL0oGb405Vai5maZAzaixw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0213"/>
            <a:ext cx="215423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http://t0.gstatic.com/images?q=tbn:ANd9GcSjxnRUCRjgAAv5Ii4WXkSCRf8pJ3erZUaswZaB9194_GcFLvFq8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9400"/>
            <a:ext cx="1577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ZoneTexte 9"/>
          <p:cNvSpPr txBox="1">
            <a:spLocks noChangeArrowheads="1"/>
          </p:cNvSpPr>
          <p:nvPr/>
        </p:nvSpPr>
        <p:spPr bwMode="auto">
          <a:xfrm>
            <a:off x="792163" y="2555875"/>
            <a:ext cx="75596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800"/>
              <a:t>Crop association to improve biological control: case study on pea and wheat aphids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fr-FR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1800" b="1"/>
              <a:t>Lopes, Thomas</a:t>
            </a:r>
            <a:r>
              <a:rPr lang="en-GB" altLang="fr-FR" sz="1800" baseline="30000"/>
              <a:t>1</a:t>
            </a:r>
            <a:r>
              <a:rPr lang="en-GB" altLang="fr-FR" sz="1800"/>
              <a:t>; Bodson, Bernard</a:t>
            </a:r>
            <a:r>
              <a:rPr lang="en-GB" altLang="fr-FR" sz="1800" baseline="30000"/>
              <a:t>2</a:t>
            </a:r>
            <a:r>
              <a:rPr lang="en-GB" altLang="fr-FR" sz="1800"/>
              <a:t> and Francis, Frédéric</a:t>
            </a:r>
            <a:r>
              <a:rPr lang="en-GB" altLang="fr-FR" sz="1800" baseline="30000"/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fr-FR" sz="1800" baseline="30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1400" i="1" baseline="30000"/>
              <a:t>1</a:t>
            </a:r>
            <a:r>
              <a:rPr lang="en-GB" altLang="fr-FR" sz="1400" i="1"/>
              <a:t>Functional &amp; Evolutionary Entomology, Gembloux Agro-Bio-Tech, University of Liège, Gembloux, Belgium</a:t>
            </a:r>
            <a:endParaRPr lang="fr-FR" altLang="fr-FR" sz="14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1400" i="1" baseline="30000"/>
              <a:t>2</a:t>
            </a:r>
            <a:r>
              <a:rPr lang="en-GB" altLang="fr-FR" sz="1400" i="1"/>
              <a:t>Crop Production Unit, Gembloux Agro-Bio-Tech, University of Liège, Gembloux, Belgium</a:t>
            </a:r>
            <a:endParaRPr lang="fr-FR" altLang="fr-FR" sz="1400"/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algn="ctr">
              <a:spcBef>
                <a:spcPct val="0"/>
              </a:spcBef>
              <a:buFontTx/>
              <a:buNone/>
            </a:pPr>
            <a:endParaRPr lang="en-GB" altLang="fr-FR" sz="1400"/>
          </a:p>
        </p:txBody>
      </p:sp>
      <p:pic>
        <p:nvPicPr>
          <p:cNvPr id="2053" name="Picture 2" descr="http://www.fsagx.ac.be/zg/Page_index/Sigle%20Entom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14815" r="13481" b="7407"/>
          <a:stretch>
            <a:fillRect/>
          </a:stretch>
        </p:blipFill>
        <p:spPr bwMode="auto">
          <a:xfrm>
            <a:off x="3851275" y="252413"/>
            <a:ext cx="1441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AutoShape 2" descr="data:image/jpeg;base64,/9j/4AAQSkZJRgABAQAAAQABAAD/2wCEAAkGBhQSERUUExQWFRUWGBcWFRYYGBcUGxgUFxUVFRUUFBUXHCYeGBkkGRQXHy8gIycpLCwsFR4xNTAqNSYrLCkBCQoKDgwOGg8PGjUkHCQsLCktLCkyKiwsLCwpLC0pLCwpLCwsKSwsLCksLCwsLCosKSwsKSkpLCwsLCwsLCwsLP/AABEIAH4AyAMBIgACEQEDEQH/xAAbAAABBQEBAAAAAAAAAAAAAAADAQIEBQYAB//EADsQAAIBAgQEAwYFAgQHAAAAAAECEQADBBIhMQUTQVEiYYEGMnGRofAUQrHB0SNSU2KS8RUkcqKy4fL/xAAZAQADAQEBAAAAAAAAAAAAAAAAAQIDBAX/xAAoEQACAgEEAgEEAgMAAAAAAAAAAQIREgMTIUExUSIEFDLhYbFSkaH/2gAMAwEAAhEDEQA/AK1TUlBQVTWpNtK9lnAjpoTLNSClDKUkMjm3QylTOXTGSqQiLFdFHNqmFKoQPLS5aflpypQIYqUrLUiANqRxUlEWK7LR8lJkpiGBaXLRFWly0gBBKdloi2pomWNt+9AwPK7/ACpMnoKNkpTbpDAx2+dKtuaJkoqW43pNgXHALgRTqNfrVxheKAzppWSB7UZcSVEAxXPLSt2bRnXBp8VxFNia6sob+u9dU7I9wTB8OZ9dh3O1SMRhchjSnWeIkLlIzAbA9KBicWzmT9K3+Tf8GXxSBMDNLy56GiKxNGFho2NVYiIUHnXG0DR3tEUkUWBH5FDazUrJThbp2KiBy6dyqsrGAzmBFWNrgOUySDSeokNQbKNMIY2rnwhFaC5bVRtUG/dnqKlTbG4pEIYEASW9BQThSWhde1SWWpeCuomsS3ftTcmgpMNgfZBm1uNk8h4j61BxvBzaMHUHYipz8XYbE1Fu49n3NZxepfJTwrgiZAOlKuWdRpRbeHZyAoJJ2HfvRLnDLixKMJ20q7RNMFctLEjemjDTuYo34ZwCcrQN9DvQnbyoAYyqNqEzUTIe1N5XxPw/mmICbhrkk08/CmlJpiHlR01+G1dTktxXUhhOXShPWnAU7LQA+3l+BqbZxmUQdagLbqbh8JMSQB3/APVTKuyo30deuq+9KDbiMoq2t3cPb1VQW6MZPrrVXxC8rnwqB5xBPnWcZW6SLarkhva10oyYEnyoGWpFnNtJrVmaGDClGqcuLMamkThrHfQd6aeHmobT8lpNEXFYmehqGQTsKs24W3UiO4/am8qNFHqNz61SkuiWn2QRhgPe37U97XapS4Iz7tGOGPWhyBIrrWFk9Yq5sW7KwDbk9z+4oVsxtJpOU1ZydlR4LmzjBoVQLGgMAQOw8qNc4isSSDVDr1b0pJEbSaw2zXMnYzi+cZEXf70qjv2DOo+lT1V+golrBndv2rWNRIfyKgrFd4umlXTlQNBUbMTsP0q8rJxKwqa5bFWH4OdWogtqKMxYlcuF8qWp5cV1LJjpGWx95XZYHukEb7hgw28xU3DcZRtD4WH5TGp7BtvnFZzhi3FSLknUldNQpiAx67ekmj3hP5ZaI1Bj46EVwb0k20dW3FpI2qYQwCVOoB7794oq4Rux/Ss3axF1FXLdS4kEEBSrLlAIGrkk6bEbCkfirEan76/OtfuG+iNpGq/AdyKVcAnVv0rIvj2MASx7DckmAB59KVuJNmdCGR0bK6OIZTlBExpqCDoaW/INtGm4bhwykufzMBGWCoiDoasFw1tf/ofzWJs4xgAqgt0CruSTsJIH1rl4kSSIIKtlZWEMpUyVYfxSWtLwVto3QvRpMjtI3pt24DuY+X81irONuMyqitcZjARIzE6kxmIGwPyplnipcSJHQg6EFWIIPnIIqd0MDa28UeYQYyBRGgnNOus7RUk3VjYfSsMmJdiSJOnToBrr5VKwS3bp8ClomTIVBtoXOk+Qk0t2vI8LNUb09PqKj4lfCxG4BjbeNKpMVwvEJByluvg8RG8goQCR8AarzimIaJOmsTpqdxuKa178CenXk1NhvAsxMCdR6nQ1zJPb5j+ax6Y4jr0j0rkx7sGcK5RHFprnhyC5lD5DrmmCOkVS1WhYI14wY6kD1H80E2IvAA+DJJJKiXlttdoC/Osv+POmtDGOd0DhW5YdrfMlYzjQrlnNupExBg0nqyY1BI31sjuvzFJcUdSPmKwf/ESBv9inW+IXHtW72RltXQ3LuErD5TBhQcy+oo3WGCNqbQ+4odzQbfv9BWN/GsY8X2Kc2JYweYLYzKpYwQMxEgA6TEnXQRJp7rFgjQcQ4iloeNo7KNz6dPWqDEY/nZWZAFUygJMzBGYn4GKrcdet5/DeF5YhmItrJ/yHNMaRJ9Ka3EAdiv8AqT00molquSoaglybPh3EbVwAHwnbXYnsD/NdWH4RZRbFx7rhsRzZTxe9bIUsYzZRBzaR18hXVS1mGCH2+BW2YKoLEzs28b6ESD5VZcO9j7ZvItxDlYnQsYMDXVd+nWspY4w0RmLD+1oIn1G8VccD9rOXcTwplRiSACpAb3iusExHyrz8ufLOtasGqcUUOOY2MRcVPCFuMFiRorGIYb/GrDhuKvXsxAWBHiJK79PDoTuaFxN1vO1xTBYtKnoS2Ya9dD9KvvZfDhbbExqb5GgaMqDK0HQ6itHNVwxQxk+f5I9m3dVgw5cqQwOZtwZBgjuBRMQ165ca4+Qs5lmzMJMAToOwFX1lVN3Uj3HM5UHiDuAckROgG1LiAiXLjEAhLLXDCpuh1IWMswO1RlP33RvjpeurKCybqOrrywykMpljBGxj+a68LjMzHly5LMczCWO5jpV5wm6l584WFa2rLKoYJuIJyxlnfpUrD2FN59BHLtkHKm5dASFjLJkjanc/+0DjpLrqzO4K7etXFuWzbV0nKZJiQQdD5E1Fe1d1jlyST7zDUkk6fE1ocZjbdjnXWUFVSwdFTdsoJCsMomTR8HlY3HAAGWyy+FD79ssYBGUT5UJz9icdJXx1f+wPCBmwtq9fuWsOHJAV0XISCwXVroDkhSdu8VeWMUzo1xMbYKIIZxbtZUAAMSLsLoQfWsTxfhyrgcOCuUrevhtpyzsfkKLg+HIuCx6iNrJXyIM6Vq4WcmRscDfa8StnH2bhAkqiWmMSBJAudyPnUO89u/cVTjbD3ZyrC2w+bbKCt4Mdois77IcNRcakAQbVyQRpJGUfrVNheFqr4fuzoSSNCM4B+OooUAzLbj+FvLfdP6YCxlaGXOpAIcgEidY0PSo1u5fFprQa2EZg7LLauAAG+MAVrOMBVvFYHi5h0VYJysddJnrp2oOCw4OFnSeW591dT/VglomdB16Vm3KzqhHTcba7oyXKud7fzf8Amii/fFrkhrfLzG5l8UZzu3x1rS2rCnDDQTyWPuruOZ4piZ0FIbS/hZgTygdl97+6YmanKfvqy8NL13RlDaud7X/f/NEe9f5SWs1rl2ySiw/hze9GvWa0GJuLycnXko2y7kLJmJnQ9etPxjLyHWNRaRhosSRZkiBM6nXzoyn76sWGl67ox2Ke6ilptGNY8ff41R4rily5o5mNgBoJ3hdh/tW49qSv4V1HvEWsqwojxWyxECdgfnWPXDgTmOXQ/wDkCD9K1UqXyZzTcL4RpOB8Kt3OHhzbBu88pmIObXQLIIEUr8CQKWy2yAQDluK8EyAGCsYMg/Kqvh3tAyILSEBeYbmoBhxrue3QeXWo+L4qTM3XIJmAQqkz8v8AesZSt8FQ1oRjyi5fhNsKGIQA7S4BOpHulp6dq6sfdx5BJHlp216+nzrqWM+mJ/UrqKICYgrtAnttFHsuwJbNsdesfHz1oD4e4gCtbcEgEaHVZIkRqRoadZuHKVyMWYwBB1nUbb10NHIS/wAWQNT8D0n76VLwnGGTSdQZ+M6EefeKqIIUGD8YMAeUaUdrJYqclzsAEOsbxPnUOCHyXWL4sWOYkgtrMaTMnpoNa2nCOIPdtgC0rM1sowFpWlDoQQQZBEb968ywmHfMFFti5OgCtOm+kfT516RwnBtbs8ph4+VBSDubg8OXfpWbhVUdX07Scm10WODuXLbZEshSFy5BZUQsggZcugmKfbxV4OQtoZsoBHKWQoIKyuXQTFRsJaLIwyb2kGTK2kX7ZjLv0mjrgzkZck/0cMMuRjtctEjLvpRi/fZ1ucf8V+N/oZeZ7pe21hWkIHQ2lOixlzLl0AgRRcNiroZlSyJAUFRaXQKIQEZdIGgoTYaUdMkkWsICmUmIFufBuI+lB4nYJs3lFvOQuFlMhaIske5BI7bUKL99ic4q/ivCf9Gl4Hw+xdwzfi4CI112LhRlPMO4KwN9o7UXhfC8G9y4th1uWLotl4KkSM4OkQNp2qBicMGwbI6n38xX3dJWNO3lUT2VwqhMWFUqGCDSRJyNm17wR860zp4nLhayLK1hsF+KtNhLisQLqPlKmAApWcoHnQfaThuAXKtm4Dfs3bXgDLoDcUEQAJGu1U/svgVt45CiwBbugwNABkC7eZj1qvx3DlGIQqni/EoZ1J1uEsd+sT6ULVTSfsHpNWvRo+M3bwuvlTMomGyI2hXxAErMb/WoNjHX+V4V/pw21tMseLNHh296fWjcewrNjbTLbLALc8fLLZfDc/Pl8PzG/nUPB2STbhJy2bgJyZip/wCb0LRK+8NJG/nUSi78nRDUjh+K8pDlx2I5Wijl5f8ADtxl8Q/t23Hbem/jL/LnKOXl/wAO3GX/AE7UDBlbjDIA5XDsGKqGKmMUILASOgievnSjCEsCEkjDasEkg5HEF8sjaImpxfvo03I3+K/Kv2EfE38klBkyjXl24KD3fyzlqg9rvaG8iojDKHUR4VWVEBQIWY28tquxhGZnYWyQLCjOEnXl2PDnC76bT0rKe3nCLucXBbOUW0JOXLtasgnUDNuB1Oh7VUYc8vox1ppwdLuimfixjViYEyZJOmkdBGm/eotviJJ8zrJ18Xl1jSoT2XGhVu5EHrsaabTb5W120OprVQR53JKvX4G85gCT185HQiPrQLmLk79R8fpvQWBmMsH1/eu5Tdvj84/WqUQFu4gnTXQ6a7df1rqYbDHoddtP0711UkBuDim5gbmgRbVVMAZYfMFUZhETM+ZruB8Yu2HzoxzQgEIGICqyiRP+Y/Q9KsLYUbKB8IH7UTP8a81/UMuypfDlsPbQLezK1smS2WFILQpgCiut9iB4wAIiQADmJ8MvOuh+NWAYdv0pwep+5kWtRoDwW3ctOjuScougrnMAuFCumUjxaGZ023q5v8Sdxl5rKuYNoqlgR2uN4u/Xr2qtn4V2Y0t+V2D1JPyXqcQJib+n/SwJ7Fn3JHf9qLiOMKBoJPdGuz5mWePpWf1pc5+FLfb8jWrJeA2Dzq4Y3LrABhB5aTJmWYNLa95q2XixJIgADbWNyCPGCxeAI171Q56cL1X9zIW4y/v8TuZModRpH5H0naGGtO4XxMqpAZB/dIRMxgagAdoGnas/zTXcw0t9+g3HVF9hMeiuSuVGgjMdsuZSQJMSSAduhqHcxIN7Mbn5gw8CABhMNmAkga796ruYaTmT3o336Husu34mZzEo5820PxyqB9arMMyoxMuxIca5B75BkEAEkRpJMedRp86dP3EUb7FuSF4UgsPP9V9CPGbRGv5vAQSR+9Et4RFDReuSwYTsRmYEsPPSo+lIaT15MFqSSotbPEQvvO12AFAZVAAHUZMuvmZqn4yGuszIcuZcmWBljSYmSCY3p1Iz0LWmnYnqSarogXcECHD2y+ZVynOAQV5m2kBZcaeVQL/Cli3Fq5IKlzzEMwPEFHQzsavPWmlfOr+4mTkzPNw4C7OS6tvLHRzMzBIGxk7VFTh4khi4GVvy9cxhSWjpHrWqn19KabZ7j6/rVL6iQrMo2ESLY5jAmA2iNlZUPuNn1BPeP2rq1JE9j5V1V9zILOFwU8XBUbmb09T9iuNoRJ5o7UvMoAFHFnwzvrHrBNKhnB64XB8fSkCffqf4rktzSoBxftSC4d65bP3PrTWWDQAU3iOv6UqvNBy9vnXRHr+9FASCw86Zm+NDrhSAK33996Z8PvyrkUxpFM/X96YgldHnTQSR8qcxI7UgELUgal1Pahq+tADppDXCDpSK/l9aYHE+ddzO0/OkzUMtv5UxhG+9jQjpvFEGv7UzMD9/SmIYbn2fnXUjkT9mlp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FF0000"/>
              </a:solidFill>
            </a:endParaRPr>
          </a:p>
        </p:txBody>
      </p:sp>
      <p:sp>
        <p:nvSpPr>
          <p:cNvPr id="2055" name="AutoShape 5" descr="data:image/jpeg;base64,/9j/4AAQSkZJRgABAQAAAQABAAD/2wCEAAkGBhQSERUUExQWFRUWGBcWFRYYGBcUGxgUFxUVFRUUFBUXHCYeGBkkGRQXHy8gIycpLCwsFR4xNTAqNSYrLCkBCQoKDgwOGg8PGjUkHCQsLCktLCkyKiwsLCwpLC0pLCwpLCwsKSwsLCksLCwsLCosKSwsKSkpLCwsLCwsLCwsLP/AABEIAH4AyAMBIgACEQEDEQH/xAAbAAABBQEBAAAAAAAAAAAAAAADAQIEBQYAB//EADsQAAIBAgQEAwYFAgQHAAAAAAECEQADBBIhMQUTQVEiYYEGMnGRofAUQrHB0SNSU2KS8RUkcqKy4fL/xAAZAQADAQEBAAAAAAAAAAAAAAAAAQIDBAX/xAAoEQACAgEEAgEEAgMAAAAAAAAAAQIREgMTIUExUSIEFDLhYbFSkaH/2gAMAwEAAhEDEQA/AK1TUlBQVTWpNtK9lnAjpoTLNSClDKUkMjm3QylTOXTGSqQiLFdFHNqmFKoQPLS5aflpypQIYqUrLUiANqRxUlEWK7LR8lJkpiGBaXLRFWly0gBBKdloi2pomWNt+9AwPK7/ACpMnoKNkpTbpDAx2+dKtuaJkoqW43pNgXHALgRTqNfrVxheKAzppWSB7UZcSVEAxXPLSt2bRnXBp8VxFNia6sob+u9dU7I9wTB8OZ9dh3O1SMRhchjSnWeIkLlIzAbA9KBicWzmT9K3+Tf8GXxSBMDNLy56GiKxNGFho2NVYiIUHnXG0DR3tEUkUWBH5FDazUrJThbp2KiBy6dyqsrGAzmBFWNrgOUySDSeokNQbKNMIY2rnwhFaC5bVRtUG/dnqKlTbG4pEIYEASW9BQThSWhde1SWWpeCuomsS3ftTcmgpMNgfZBm1uNk8h4j61BxvBzaMHUHYipz8XYbE1Fu49n3NZxepfJTwrgiZAOlKuWdRpRbeHZyAoJJ2HfvRLnDLixKMJ20q7RNMFctLEjemjDTuYo34ZwCcrQN9DvQnbyoAYyqNqEzUTIe1N5XxPw/mmICbhrkk08/CmlJpiHlR01+G1dTktxXUhhOXShPWnAU7LQA+3l+BqbZxmUQdagLbqbh8JMSQB3/APVTKuyo30deuq+9KDbiMoq2t3cPb1VQW6MZPrrVXxC8rnwqB5xBPnWcZW6SLarkhva10oyYEnyoGWpFnNtJrVmaGDClGqcuLMamkThrHfQd6aeHmobT8lpNEXFYmehqGQTsKs24W3UiO4/am8qNFHqNz61SkuiWn2QRhgPe37U97XapS4Iz7tGOGPWhyBIrrWFk9Yq5sW7KwDbk9z+4oVsxtJpOU1ZydlR4LmzjBoVQLGgMAQOw8qNc4isSSDVDr1b0pJEbSaw2zXMnYzi+cZEXf70qjv2DOo+lT1V+golrBndv2rWNRIfyKgrFd4umlXTlQNBUbMTsP0q8rJxKwqa5bFWH4OdWogtqKMxYlcuF8qWp5cV1LJjpGWx95XZYHukEb7hgw28xU3DcZRtD4WH5TGp7BtvnFZzhi3FSLknUldNQpiAx67ekmj3hP5ZaI1Bj46EVwb0k20dW3FpI2qYQwCVOoB7794oq4Rux/Ss3axF1FXLdS4kEEBSrLlAIGrkk6bEbCkfirEan76/OtfuG+iNpGq/AdyKVcAnVv0rIvj2MASx7DckmAB59KVuJNmdCGR0bK6OIZTlBExpqCDoaW/INtGm4bhwykufzMBGWCoiDoasFw1tf/ofzWJs4xgAqgt0CruSTsJIH1rl4kSSIIKtlZWEMpUyVYfxSWtLwVto3QvRpMjtI3pt24DuY+X81irONuMyqitcZjARIzE6kxmIGwPyplnipcSJHQg6EFWIIPnIIqd0MDa28UeYQYyBRGgnNOus7RUk3VjYfSsMmJdiSJOnToBrr5VKwS3bp8ClomTIVBtoXOk+Qk0t2vI8LNUb09PqKj4lfCxG4BjbeNKpMVwvEJByluvg8RG8goQCR8AarzimIaJOmsTpqdxuKa178CenXk1NhvAsxMCdR6nQ1zJPb5j+ax6Y4jr0j0rkx7sGcK5RHFprnhyC5lD5DrmmCOkVS1WhYI14wY6kD1H80E2IvAA+DJJJKiXlttdoC/Osv+POmtDGOd0DhW5YdrfMlYzjQrlnNupExBg0nqyY1BI31sjuvzFJcUdSPmKwf/ESBv9inW+IXHtW72RltXQ3LuErD5TBhQcy+oo3WGCNqbQ+4odzQbfv9BWN/GsY8X2Kc2JYweYLYzKpYwQMxEgA6TEnXQRJp7rFgjQcQ4iloeNo7KNz6dPWqDEY/nZWZAFUygJMzBGYn4GKrcdet5/DeF5YhmItrJ/yHNMaRJ9Ka3EAdiv8AqT00molquSoaglybPh3EbVwAHwnbXYnsD/NdWH4RZRbFx7rhsRzZTxe9bIUsYzZRBzaR18hXVS1mGCH2+BW2YKoLEzs28b6ESD5VZcO9j7ZvItxDlYnQsYMDXVd+nWspY4w0RmLD+1oIn1G8VccD9rOXcTwplRiSACpAb3iusExHyrz8ufLOtasGqcUUOOY2MRcVPCFuMFiRorGIYb/GrDhuKvXsxAWBHiJK79PDoTuaFxN1vO1xTBYtKnoS2Ya9dD9KvvZfDhbbExqb5GgaMqDK0HQ6itHNVwxQxk+f5I9m3dVgw5cqQwOZtwZBgjuBRMQ165ca4+Qs5lmzMJMAToOwFX1lVN3Uj3HM5UHiDuAckROgG1LiAiXLjEAhLLXDCpuh1IWMswO1RlP33RvjpeurKCybqOrrywykMpljBGxj+a68LjMzHly5LMczCWO5jpV5wm6l584WFa2rLKoYJuIJyxlnfpUrD2FN59BHLtkHKm5dASFjLJkjanc/+0DjpLrqzO4K7etXFuWzbV0nKZJiQQdD5E1Fe1d1jlyST7zDUkk6fE1ocZjbdjnXWUFVSwdFTdsoJCsMomTR8HlY3HAAGWyy+FD79ssYBGUT5UJz9icdJXx1f+wPCBmwtq9fuWsOHJAV0XISCwXVroDkhSdu8VeWMUzo1xMbYKIIZxbtZUAAMSLsLoQfWsTxfhyrgcOCuUrevhtpyzsfkKLg+HIuCx6iNrJXyIM6Vq4WcmRscDfa8StnH2bhAkqiWmMSBJAudyPnUO89u/cVTjbD3ZyrC2w+bbKCt4Mdois77IcNRcakAQbVyQRpJGUfrVNheFqr4fuzoSSNCM4B+OooUAzLbj+FvLfdP6YCxlaGXOpAIcgEidY0PSo1u5fFprQa2EZg7LLauAAG+MAVrOMBVvFYHi5h0VYJysddJnrp2oOCw4OFnSeW591dT/VglomdB16Vm3KzqhHTcba7oyXKud7fzf8Amii/fFrkhrfLzG5l8UZzu3x1rS2rCnDDQTyWPuruOZ4piZ0FIbS/hZgTygdl97+6YmanKfvqy8NL13RlDaud7X/f/NEe9f5SWs1rl2ySiw/hze9GvWa0GJuLycnXko2y7kLJmJnQ9etPxjLyHWNRaRhosSRZkiBM6nXzoyn76sWGl67ox2Ke6ilptGNY8ff41R4rily5o5mNgBoJ3hdh/tW49qSv4V1HvEWsqwojxWyxECdgfnWPXDgTmOXQ/wDkCD9K1UqXyZzTcL4RpOB8Kt3OHhzbBu88pmIObXQLIIEUr8CQKWy2yAQDluK8EyAGCsYMg/Kqvh3tAyILSEBeYbmoBhxrue3QeXWo+L4qTM3XIJmAQqkz8v8AesZSt8FQ1oRjyi5fhNsKGIQA7S4BOpHulp6dq6sfdx5BJHlp216+nzrqWM+mJ/UrqKICYgrtAnttFHsuwJbNsdesfHz1oD4e4gCtbcEgEaHVZIkRqRoadZuHKVyMWYwBB1nUbb10NHIS/wAWQNT8D0n76VLwnGGTSdQZ+M6EefeKqIIUGD8YMAeUaUdrJYqclzsAEOsbxPnUOCHyXWL4sWOYkgtrMaTMnpoNa2nCOIPdtgC0rM1sowFpWlDoQQQZBEb968ywmHfMFFti5OgCtOm+kfT516RwnBtbs8ph4+VBSDubg8OXfpWbhVUdX07Scm10WODuXLbZEshSFy5BZUQsggZcugmKfbxV4OQtoZsoBHKWQoIKyuXQTFRsJaLIwyb2kGTK2kX7ZjLv0mjrgzkZck/0cMMuRjtctEjLvpRi/fZ1ucf8V+N/oZeZ7pe21hWkIHQ2lOixlzLl0AgRRcNiroZlSyJAUFRaXQKIQEZdIGgoTYaUdMkkWsICmUmIFufBuI+lB4nYJs3lFvOQuFlMhaIske5BI7bUKL99ic4q/ivCf9Gl4Hw+xdwzfi4CI112LhRlPMO4KwN9o7UXhfC8G9y4th1uWLotl4KkSM4OkQNp2qBicMGwbI6n38xX3dJWNO3lUT2VwqhMWFUqGCDSRJyNm17wR860zp4nLhayLK1hsF+KtNhLisQLqPlKmAApWcoHnQfaThuAXKtm4Dfs3bXgDLoDcUEQAJGu1U/svgVt45CiwBbugwNABkC7eZj1qvx3DlGIQqni/EoZ1J1uEsd+sT6ULVTSfsHpNWvRo+M3bwuvlTMomGyI2hXxAErMb/WoNjHX+V4V/pw21tMseLNHh296fWjcewrNjbTLbLALc8fLLZfDc/Pl8PzG/nUPB2STbhJy2bgJyZip/wCb0LRK+8NJG/nUSi78nRDUjh+K8pDlx2I5Wijl5f8ADtxl8Q/t23Hbem/jL/LnKOXl/wAO3GX/AE7UDBlbjDIA5XDsGKqGKmMUILASOgievnSjCEsCEkjDasEkg5HEF8sjaImpxfvo03I3+K/Kv2EfE38klBkyjXl24KD3fyzlqg9rvaG8iojDKHUR4VWVEBQIWY28tquxhGZnYWyQLCjOEnXl2PDnC76bT0rKe3nCLucXBbOUW0JOXLtasgnUDNuB1Oh7VUYc8vox1ppwdLuimfixjViYEyZJOmkdBGm/eotviJJ8zrJ18Xl1jSoT2XGhVu5EHrsaabTb5W120OprVQR53JKvX4G85gCT185HQiPrQLmLk79R8fpvQWBmMsH1/eu5Tdvj84/WqUQFu4gnTXQ6a7df1rqYbDHoddtP0711UkBuDim5gbmgRbVVMAZYfMFUZhETM+ZruB8Yu2HzoxzQgEIGICqyiRP+Y/Q9KsLYUbKB8IH7UTP8a81/UMuypfDlsPbQLezK1smS2WFILQpgCiut9iB4wAIiQADmJ8MvOuh+NWAYdv0pwep+5kWtRoDwW3ctOjuScougrnMAuFCumUjxaGZ023q5v8Sdxl5rKuYNoqlgR2uN4u/Xr2qtn4V2Y0t+V2D1JPyXqcQJib+n/SwJ7Fn3JHf9qLiOMKBoJPdGuz5mWePpWf1pc5+FLfb8jWrJeA2Dzq4Y3LrABhB5aTJmWYNLa95q2XixJIgADbWNyCPGCxeAI171Q56cL1X9zIW4y/v8TuZModRpH5H0naGGtO4XxMqpAZB/dIRMxgagAdoGnas/zTXcw0t9+g3HVF9hMeiuSuVGgjMdsuZSQJMSSAduhqHcxIN7Mbn5gw8CABhMNmAkga796ruYaTmT3o336Husu34mZzEo5820PxyqB9arMMyoxMuxIca5B75BkEAEkRpJMedRp86dP3EUb7FuSF4UgsPP9V9CPGbRGv5vAQSR+9Et4RFDReuSwYTsRmYEsPPSo+lIaT15MFqSSotbPEQvvO12AFAZVAAHUZMuvmZqn4yGuszIcuZcmWBljSYmSCY3p1Iz0LWmnYnqSarogXcECHD2y+ZVynOAQV5m2kBZcaeVQL/Cli3Fq5IKlzzEMwPEFHQzsavPWmlfOr+4mTkzPNw4C7OS6tvLHRzMzBIGxk7VFTh4khi4GVvy9cxhSWjpHrWqn19KabZ7j6/rVL6iQrMo2ESLY5jAmA2iNlZUPuNn1BPeP2rq1JE9j5V1V9zILOFwU8XBUbmb09T9iuNoRJ5o7UvMoAFHFnwzvrHrBNKhnB64XB8fSkCffqf4rktzSoBxftSC4d65bP3PrTWWDQAU3iOv6UqvNBy9vnXRHr+9FASCw86Zm+NDrhSAK33996Z8PvyrkUxpFM/X96YgldHnTQSR8qcxI7UgELUgal1Pahq+tADppDXCDpSK/l9aYHE+ddzO0/OkzUMtv5UxhG+9jQjpvFEGv7UzMD9/SmIYbn2fnXUjkT9mlpg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1189038" y="1674813"/>
            <a:ext cx="6765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1600"/>
              <a:t>Functional and evolutionary entomology</a:t>
            </a:r>
          </a:p>
        </p:txBody>
      </p:sp>
      <p:grpSp>
        <p:nvGrpSpPr>
          <p:cNvPr id="2057" name="Groupe 7"/>
          <p:cNvGrpSpPr>
            <a:grpSpLocks/>
          </p:cNvGrpSpPr>
          <p:nvPr/>
        </p:nvGrpSpPr>
        <p:grpSpPr bwMode="auto">
          <a:xfrm>
            <a:off x="1238250" y="5900738"/>
            <a:ext cx="6667500" cy="769937"/>
            <a:chOff x="1545067" y="4100669"/>
            <a:chExt cx="6667331" cy="771013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147" y="4101282"/>
              <a:ext cx="853824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931" y="4101895"/>
              <a:ext cx="852820" cy="76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2" descr="http://upload.wikimedia.org/wikipedia/commons/thumb/d/de/BIEDRONA.JPG/220px-BIEDRON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4" t="21164" r="4555" b="10400"/>
            <a:stretch>
              <a:fillRect/>
            </a:stretch>
          </p:blipFill>
          <p:spPr bwMode="auto">
            <a:xfrm rot="10800000">
              <a:off x="4006852" y="4101282"/>
              <a:ext cx="843404" cy="76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4" descr="http://user.mendelu.cz/xkopta/img/normal/msicomar/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0" t="11678" r="20490" b="17950"/>
            <a:stretch>
              <a:fillRect/>
            </a:stretch>
          </p:blipFill>
          <p:spPr bwMode="auto">
            <a:xfrm>
              <a:off x="6516216" y="4101282"/>
              <a:ext cx="857222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" descr="tiny wasp - Aphelinus - femal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9210" y="4101282"/>
              <a:ext cx="843188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" descr="http://ts4.mm.bing.net/th?id=H.4951926598730603&amp;pid=15.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067" y="4100669"/>
              <a:ext cx="770400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4" descr="http://simonleather.files.wordpress.com/2013/01/sitobion_avenae_aptera_green_form_on_avena_sativa_in_east_sussex.jpg?w=50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203" y="4100669"/>
              <a:ext cx="834440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760538"/>
            <a:ext cx="8496300" cy="534035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 </a:t>
            </a:r>
            <a:endParaRPr lang="en-US" sz="2400" dirty="0" smtClean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defRPr/>
            </a:pPr>
            <a:endParaRPr lang="fr-FR" sz="2400" dirty="0"/>
          </a:p>
        </p:txBody>
      </p:sp>
      <p:sp>
        <p:nvSpPr>
          <p:cNvPr id="4" name="Plus 3"/>
          <p:cNvSpPr/>
          <p:nvPr/>
        </p:nvSpPr>
        <p:spPr>
          <a:xfrm>
            <a:off x="5940425" y="6280150"/>
            <a:ext cx="474663" cy="454025"/>
          </a:xfrm>
          <a:prstGeom prst="mathPl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68" name="Espace réservé du contenu 2"/>
          <p:cNvSpPr txBox="1">
            <a:spLocks/>
          </p:cNvSpPr>
          <p:nvPr/>
        </p:nvSpPr>
        <p:spPr bwMode="auto">
          <a:xfrm>
            <a:off x="395288" y="728663"/>
            <a:ext cx="82899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fr-FR" sz="2400"/>
              <a:t>Observations on plants</a:t>
            </a:r>
          </a:p>
        </p:txBody>
      </p:sp>
      <p:grpSp>
        <p:nvGrpSpPr>
          <p:cNvPr id="11269" name="Groupe 13"/>
          <p:cNvGrpSpPr>
            <a:grpSpLocks/>
          </p:cNvGrpSpPr>
          <p:nvPr/>
        </p:nvGrpSpPr>
        <p:grpSpPr bwMode="auto">
          <a:xfrm>
            <a:off x="5256213" y="3151188"/>
            <a:ext cx="3429000" cy="1549400"/>
            <a:chOff x="5143504" y="5057988"/>
            <a:chExt cx="3429024" cy="1549636"/>
          </a:xfrm>
        </p:grpSpPr>
        <p:sp>
          <p:nvSpPr>
            <p:cNvPr id="11289" name="ZoneTexte 6"/>
            <p:cNvSpPr txBox="1">
              <a:spLocks noChangeArrowheads="1"/>
            </p:cNvSpPr>
            <p:nvPr/>
          </p:nvSpPr>
          <p:spPr bwMode="auto">
            <a:xfrm>
              <a:off x="5143504" y="5057988"/>
              <a:ext cx="3429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BE" altLang="fr-FR" sz="2000" b="1"/>
                <a:t>Aphids</a:t>
              </a:r>
            </a:p>
          </p:txBody>
        </p:sp>
        <p:pic>
          <p:nvPicPr>
            <p:cNvPr id="11290" name="Picture 28" descr="http://www.cetiom.fr/fileadmin/cetiom/Cultures/Colza/insectes_limaces/puceron_vert_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288" y="5511152"/>
              <a:ext cx="1214446" cy="10964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70" name="Groupe 36"/>
          <p:cNvGrpSpPr>
            <a:grpSpLocks/>
          </p:cNvGrpSpPr>
          <p:nvPr/>
        </p:nvGrpSpPr>
        <p:grpSpPr bwMode="auto">
          <a:xfrm>
            <a:off x="1123950" y="4740275"/>
            <a:ext cx="3071813" cy="1763713"/>
            <a:chOff x="750227" y="4583031"/>
            <a:chExt cx="3071441" cy="1764810"/>
          </a:xfrm>
        </p:grpSpPr>
        <p:grpSp>
          <p:nvGrpSpPr>
            <p:cNvPr id="11284" name="Groupe 20"/>
            <p:cNvGrpSpPr>
              <a:grpSpLocks/>
            </p:cNvGrpSpPr>
            <p:nvPr/>
          </p:nvGrpSpPr>
          <p:grpSpPr bwMode="auto">
            <a:xfrm>
              <a:off x="750227" y="4583031"/>
              <a:ext cx="3071441" cy="1435910"/>
              <a:chOff x="5508104" y="4293096"/>
              <a:chExt cx="3071441" cy="1435910"/>
            </a:xfrm>
          </p:grpSpPr>
          <p:pic>
            <p:nvPicPr>
              <p:cNvPr id="11287" name="Picture 3" descr="C:\Users\Thomas Lopes\Desktop\FUSAGx\Doctorat\Essais cultures association - 2012 (avec article 3)\Photos essais 2012\DSCF1848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4293096"/>
                <a:ext cx="1428760" cy="1435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8" name="Picture 2" descr="C:\Users\Thomas Lopes\Desktop\FUSAGx\Doctorat\Essais cultures association 2012\Photos essais 2012\DSCF182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0786" y="4293096"/>
                <a:ext cx="1428759" cy="1434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85" name="Rectangle 32"/>
            <p:cNvSpPr>
              <a:spLocks noChangeArrowheads="1"/>
            </p:cNvSpPr>
            <p:nvPr/>
          </p:nvSpPr>
          <p:spPr bwMode="auto">
            <a:xfrm>
              <a:off x="750227" y="6009287"/>
              <a:ext cx="14287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fr-FR" sz="1600" b="1"/>
                <a:t>Mixing</a:t>
              </a:r>
              <a:endParaRPr lang="fr-FR" altLang="fr-FR" sz="1600"/>
            </a:p>
          </p:txBody>
        </p:sp>
        <p:sp>
          <p:nvSpPr>
            <p:cNvPr id="11286" name="Rectangle 33"/>
            <p:cNvSpPr>
              <a:spLocks noChangeArrowheads="1"/>
            </p:cNvSpPr>
            <p:nvPr/>
          </p:nvSpPr>
          <p:spPr bwMode="auto">
            <a:xfrm>
              <a:off x="2356408" y="5996902"/>
              <a:ext cx="14652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fr-FR" sz="1600" b="1"/>
                <a:t>Strip cropping</a:t>
              </a:r>
              <a:endParaRPr lang="fr-FR" altLang="fr-FR" sz="1600" b="1"/>
            </a:p>
          </p:txBody>
        </p:sp>
      </p:grpSp>
      <p:grpSp>
        <p:nvGrpSpPr>
          <p:cNvPr id="11271" name="Groupe 37"/>
          <p:cNvGrpSpPr>
            <a:grpSpLocks/>
          </p:cNvGrpSpPr>
          <p:nvPr/>
        </p:nvGrpSpPr>
        <p:grpSpPr bwMode="auto">
          <a:xfrm>
            <a:off x="1147763" y="1693863"/>
            <a:ext cx="3178175" cy="2390775"/>
            <a:chOff x="645783" y="1732658"/>
            <a:chExt cx="3178130" cy="2391327"/>
          </a:xfrm>
        </p:grpSpPr>
        <p:grpSp>
          <p:nvGrpSpPr>
            <p:cNvPr id="11277" name="Groupe 21"/>
            <p:cNvGrpSpPr>
              <a:grpSpLocks/>
            </p:cNvGrpSpPr>
            <p:nvPr/>
          </p:nvGrpSpPr>
          <p:grpSpPr bwMode="auto">
            <a:xfrm>
              <a:off x="645783" y="1732658"/>
              <a:ext cx="3073355" cy="1828870"/>
              <a:chOff x="3924967" y="2028875"/>
              <a:chExt cx="3073355" cy="1828870"/>
            </a:xfrm>
          </p:grpSpPr>
          <p:grpSp>
            <p:nvGrpSpPr>
              <p:cNvPr id="11280" name="Groupe 19"/>
              <p:cNvGrpSpPr>
                <a:grpSpLocks/>
              </p:cNvGrpSpPr>
              <p:nvPr/>
            </p:nvGrpSpPr>
            <p:grpSpPr bwMode="auto">
              <a:xfrm>
                <a:off x="3924967" y="2421835"/>
                <a:ext cx="3073355" cy="1435910"/>
                <a:chOff x="5508104" y="1928802"/>
                <a:chExt cx="3073355" cy="1435910"/>
              </a:xfrm>
            </p:grpSpPr>
            <p:pic>
              <p:nvPicPr>
                <p:cNvPr id="11282" name="Picture 30" descr="http://www.gembloux.ulg.ac.be/pt/LIVREBLANC/labellehistoire/fichiers/3/froment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52699" y="1928802"/>
                  <a:ext cx="1428760" cy="1428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83" name="Picture 36" descr="http://olharfeliz.typepad.com/.a/6a00d8341d1d7953ef016303e0f07a970d-800wi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2"/>
                <a:stretch>
                  <a:fillRect/>
                </a:stretch>
              </p:blipFill>
              <p:spPr bwMode="auto">
                <a:xfrm>
                  <a:off x="5508104" y="1935952"/>
                  <a:ext cx="1428760" cy="1428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3924967" y="2028875"/>
                <a:ext cx="14287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fr-FR" sz="2000" b="1">
                    <a:solidFill>
                      <a:srgbClr val="00B050"/>
                    </a:solidFill>
                  </a:rPr>
                  <a:t>20</a:t>
                </a:r>
                <a:r>
                  <a:rPr lang="en-GB" altLang="fr-FR" sz="2000" b="1"/>
                  <a:t>  </a:t>
                </a:r>
                <a:endParaRPr lang="fr-FR" altLang="fr-FR" sz="2000" b="1"/>
              </a:p>
            </p:txBody>
          </p:sp>
        </p:grpSp>
        <p:sp>
          <p:nvSpPr>
            <p:cNvPr id="11278" name="Rectangle 34"/>
            <p:cNvSpPr>
              <a:spLocks noChangeArrowheads="1"/>
            </p:cNvSpPr>
            <p:nvPr/>
          </p:nvSpPr>
          <p:spPr bwMode="auto">
            <a:xfrm>
              <a:off x="2198591" y="3536441"/>
              <a:ext cx="16253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fr-FR" sz="1600" b="1"/>
                <a:t>Wheat in pure stand </a:t>
              </a:r>
              <a:endParaRPr lang="fr-FR" altLang="fr-FR" sz="1600"/>
            </a:p>
          </p:txBody>
        </p:sp>
        <p:sp>
          <p:nvSpPr>
            <p:cNvPr id="11279" name="Rectangle 35"/>
            <p:cNvSpPr>
              <a:spLocks noChangeArrowheads="1"/>
            </p:cNvSpPr>
            <p:nvPr/>
          </p:nvSpPr>
          <p:spPr bwMode="auto">
            <a:xfrm>
              <a:off x="645783" y="3539210"/>
              <a:ext cx="140441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fr-FR" sz="1600" b="1"/>
                <a:t>Pea in pure stand</a:t>
              </a:r>
              <a:endParaRPr lang="fr-FR" altLang="fr-FR" sz="1600"/>
            </a:p>
          </p:txBody>
        </p:sp>
      </p:grpSp>
      <p:sp>
        <p:nvSpPr>
          <p:cNvPr id="39" name="Accolade fermante 38"/>
          <p:cNvSpPr/>
          <p:nvPr/>
        </p:nvSpPr>
        <p:spPr>
          <a:xfrm>
            <a:off x="4787900" y="2771775"/>
            <a:ext cx="1008063" cy="2714625"/>
          </a:xfrm>
          <a:prstGeom prst="rightBrace">
            <a:avLst/>
          </a:prstGeom>
          <a:ln w="857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15088" y="6307138"/>
            <a:ext cx="2643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fr-FR" sz="2000" b="1"/>
              <a:t>Quantitative food web </a:t>
            </a:r>
          </a:p>
        </p:txBody>
      </p:sp>
      <p:sp>
        <p:nvSpPr>
          <p:cNvPr id="11274" name="Rectangle 25"/>
          <p:cNvSpPr>
            <a:spLocks noChangeArrowheads="1"/>
          </p:cNvSpPr>
          <p:nvPr/>
        </p:nvSpPr>
        <p:spPr bwMode="auto">
          <a:xfrm>
            <a:off x="2801938" y="1693863"/>
            <a:ext cx="1406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000" b="1">
                <a:solidFill>
                  <a:srgbClr val="FFC000"/>
                </a:solidFill>
              </a:rPr>
              <a:t>20</a:t>
            </a:r>
            <a:r>
              <a:rPr lang="en-GB" altLang="fr-FR" sz="2000" b="1"/>
              <a:t>  </a:t>
            </a:r>
            <a:endParaRPr lang="fr-FR" altLang="fr-FR" sz="2000" b="1"/>
          </a:p>
        </p:txBody>
      </p: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1123950" y="4324350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000" b="1">
                <a:solidFill>
                  <a:srgbClr val="00B050"/>
                </a:solidFill>
              </a:rPr>
              <a:t>20</a:t>
            </a:r>
            <a:r>
              <a:rPr lang="en-GB" altLang="fr-FR" sz="2000" b="1"/>
              <a:t> + </a:t>
            </a:r>
            <a:r>
              <a:rPr lang="en-GB" altLang="fr-FR" sz="2000" b="1">
                <a:solidFill>
                  <a:srgbClr val="FFC000"/>
                </a:solidFill>
              </a:rPr>
              <a:t>20</a:t>
            </a:r>
            <a:endParaRPr lang="fr-FR" altLang="fr-FR" sz="2000" b="1">
              <a:solidFill>
                <a:srgbClr val="FFC000"/>
              </a:solidFill>
            </a:endParaRPr>
          </a:p>
        </p:txBody>
      </p:sp>
      <p:sp>
        <p:nvSpPr>
          <p:cNvPr id="11276" name="Rectangle 27"/>
          <p:cNvSpPr>
            <a:spLocks noChangeArrowheads="1"/>
          </p:cNvSpPr>
          <p:nvPr/>
        </p:nvSpPr>
        <p:spPr bwMode="auto">
          <a:xfrm>
            <a:off x="2767013" y="4340225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000" b="1">
                <a:solidFill>
                  <a:srgbClr val="00B050"/>
                </a:solidFill>
              </a:rPr>
              <a:t>20</a:t>
            </a:r>
            <a:r>
              <a:rPr lang="en-GB" altLang="fr-FR" sz="2000" b="1"/>
              <a:t> + </a:t>
            </a:r>
            <a:r>
              <a:rPr lang="en-GB" altLang="fr-FR" sz="2000" b="1">
                <a:solidFill>
                  <a:srgbClr val="FFC000"/>
                </a:solidFill>
              </a:rPr>
              <a:t>20</a:t>
            </a:r>
            <a:endParaRPr lang="fr-FR" altLang="fr-FR" sz="20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598738"/>
            <a:ext cx="849947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93700" y="836613"/>
            <a:ext cx="8229600" cy="55451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Observations </a:t>
            </a:r>
            <a:r>
              <a:rPr lang="fr-FR" sz="2400" dirty="0"/>
              <a:t>on plants </a:t>
            </a:r>
            <a:r>
              <a:rPr lang="fr-FR" sz="2400" dirty="0" smtClean="0"/>
              <a:t>– </a:t>
            </a:r>
            <a:r>
              <a:rPr lang="en-GB" sz="2400" b="1" dirty="0"/>
              <a:t>A</a:t>
            </a:r>
            <a:r>
              <a:rPr lang="en-GB" sz="2400" b="1" dirty="0" smtClean="0"/>
              <a:t>phid species</a:t>
            </a:r>
          </a:p>
          <a:p>
            <a:pPr fontAlgn="auto">
              <a:spcAft>
                <a:spcPts val="0"/>
              </a:spcAft>
              <a:defRPr/>
            </a:pPr>
            <a:endParaRPr lang="en-GB" sz="2400" b="1" dirty="0" smtClean="0"/>
          </a:p>
          <a:p>
            <a:pPr fontAlgn="auto">
              <a:spcAft>
                <a:spcPts val="0"/>
              </a:spcAft>
              <a:defRPr/>
            </a:pPr>
            <a:endParaRPr lang="en-GB" sz="2400" b="1" dirty="0"/>
          </a:p>
          <a:p>
            <a:pPr fontAlgn="auto">
              <a:spcAft>
                <a:spcPts val="0"/>
              </a:spcAft>
              <a:defRPr/>
            </a:pPr>
            <a:endParaRPr lang="en-GB" sz="2400" b="1" dirty="0"/>
          </a:p>
          <a:p>
            <a:pPr fontAlgn="auto">
              <a:spcAft>
                <a:spcPts val="0"/>
              </a:spcAft>
              <a:defRPr/>
            </a:pPr>
            <a:endParaRPr lang="en-GB" sz="2400" b="1" dirty="0" smtClean="0"/>
          </a:p>
          <a:p>
            <a:pPr fontAlgn="auto">
              <a:spcAft>
                <a:spcPts val="0"/>
              </a:spcAft>
              <a:defRPr/>
            </a:pPr>
            <a:endParaRPr lang="en-GB" sz="2400" b="1" dirty="0" smtClean="0"/>
          </a:p>
          <a:p>
            <a:pPr fontAlgn="auto">
              <a:spcAft>
                <a:spcPts val="0"/>
              </a:spcAft>
              <a:defRPr/>
            </a:pPr>
            <a:endParaRPr lang="en-GB" sz="2400" b="1" dirty="0"/>
          </a:p>
          <a:p>
            <a:pPr fontAlgn="auto">
              <a:spcAft>
                <a:spcPts val="0"/>
              </a:spcAft>
              <a:defRPr/>
            </a:pPr>
            <a:endParaRPr lang="en-GB" sz="2400" b="1" dirty="0" smtClean="0"/>
          </a:p>
          <a:p>
            <a:pPr fontAlgn="auto">
              <a:spcAft>
                <a:spcPts val="0"/>
              </a:spcAft>
              <a:defRPr/>
            </a:pPr>
            <a:endParaRPr lang="en-GB" sz="2400" b="1" dirty="0"/>
          </a:p>
          <a:p>
            <a:pPr fontAlgn="auto">
              <a:spcAft>
                <a:spcPts val="0"/>
              </a:spcAft>
              <a:defRPr/>
            </a:pPr>
            <a:endParaRPr lang="en-GB" sz="2400" b="1" dirty="0" smtClean="0"/>
          </a:p>
          <a:p>
            <a:pPr fontAlgn="auto">
              <a:spcAft>
                <a:spcPts val="0"/>
              </a:spcAft>
              <a:defRPr/>
            </a:pPr>
            <a:endParaRPr lang="en-GB" sz="2400" b="1" dirty="0"/>
          </a:p>
          <a:p>
            <a:pPr fontAlgn="auto">
              <a:spcAft>
                <a:spcPts val="0"/>
              </a:spcAft>
              <a:defRPr/>
            </a:pPr>
            <a:endParaRPr lang="en-GB" sz="2400" b="1" dirty="0" smtClean="0"/>
          </a:p>
          <a:p>
            <a:pPr fontAlgn="auto">
              <a:spcAft>
                <a:spcPts val="0"/>
              </a:spcAft>
              <a:defRPr/>
            </a:pPr>
            <a:endParaRPr lang="en-GB" sz="24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730250"/>
            <a:ext cx="8461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ítulo 1"/>
          <p:cNvSpPr txBox="1">
            <a:spLocks/>
          </p:cNvSpPr>
          <p:nvPr/>
        </p:nvSpPr>
        <p:spPr bwMode="auto">
          <a:xfrm>
            <a:off x="101600" y="115888"/>
            <a:ext cx="33909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600"/>
          </a:p>
        </p:txBody>
      </p:sp>
      <p:sp>
        <p:nvSpPr>
          <p:cNvPr id="12294" name="Título 1"/>
          <p:cNvSpPr>
            <a:spLocks noGrp="1"/>
          </p:cNvSpPr>
          <p:nvPr>
            <p:ph type="title"/>
          </p:nvPr>
        </p:nvSpPr>
        <p:spPr>
          <a:xfrm>
            <a:off x="0" y="44450"/>
            <a:ext cx="1282700" cy="531813"/>
          </a:xfrm>
        </p:spPr>
        <p:txBody>
          <a:bodyPr/>
          <a:lstStyle/>
          <a:p>
            <a:r>
              <a:rPr lang="fr-FR" altLang="fr-FR" sz="2600" smtClean="0"/>
              <a:t>Results</a:t>
            </a:r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322263" y="4846638"/>
            <a:ext cx="84994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500"/>
              <a:t>M, SC, mixing and strip cropping respectively; WPS, PPS, wheat in pure stand and pea in pure stand respectively</a:t>
            </a:r>
            <a:endParaRPr lang="fr-FR" altLang="fr-FR" sz="1500"/>
          </a:p>
        </p:txBody>
      </p:sp>
      <p:sp>
        <p:nvSpPr>
          <p:cNvPr id="8" name="Rectangle 7"/>
          <p:cNvSpPr/>
          <p:nvPr/>
        </p:nvSpPr>
        <p:spPr>
          <a:xfrm>
            <a:off x="1593850" y="3708400"/>
            <a:ext cx="2473325" cy="276225"/>
          </a:xfrm>
          <a:prstGeom prst="rect">
            <a:avLst/>
          </a:prstGeom>
          <a:solidFill>
            <a:schemeClr val="accent3">
              <a:alpha val="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593850" y="4013200"/>
            <a:ext cx="3049588" cy="487363"/>
          </a:xfrm>
          <a:prstGeom prst="rect">
            <a:avLst/>
          </a:prstGeom>
          <a:solidFill>
            <a:schemeClr val="accent3">
              <a:alpha val="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>
            <a:off x="107950" y="620713"/>
            <a:ext cx="90360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020050" y="3741738"/>
            <a:ext cx="693738" cy="228600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20050" y="3998913"/>
            <a:ext cx="693738" cy="487362"/>
          </a:xfrm>
          <a:prstGeom prst="rect">
            <a:avLst/>
          </a:prstGeom>
          <a:solidFill>
            <a:srgbClr val="00B050">
              <a:alpha val="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393700" y="8604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Observations </a:t>
            </a:r>
            <a:r>
              <a:rPr lang="fr-FR" sz="2400" dirty="0"/>
              <a:t>on </a:t>
            </a:r>
            <a:r>
              <a:rPr lang="fr-FR" sz="2400" dirty="0" smtClean="0"/>
              <a:t>plants </a:t>
            </a:r>
            <a:endParaRPr lang="fr-FR" sz="2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sz="2400" dirty="0"/>
          </a:p>
        </p:txBody>
      </p:sp>
      <p:grpSp>
        <p:nvGrpSpPr>
          <p:cNvPr id="13315" name="Groupe 4"/>
          <p:cNvGrpSpPr>
            <a:grpSpLocks/>
          </p:cNvGrpSpPr>
          <p:nvPr/>
        </p:nvGrpSpPr>
        <p:grpSpPr bwMode="auto">
          <a:xfrm>
            <a:off x="196850" y="2359025"/>
            <a:ext cx="4089400" cy="3905250"/>
            <a:chOff x="196790" y="2358269"/>
            <a:chExt cx="4088989" cy="3906306"/>
          </a:xfrm>
        </p:grpSpPr>
        <p:pic>
          <p:nvPicPr>
            <p:cNvPr id="1333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0" y="2358269"/>
              <a:ext cx="4088989" cy="336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331" name="Groupe 5"/>
            <p:cNvGrpSpPr>
              <a:grpSpLocks/>
            </p:cNvGrpSpPr>
            <p:nvPr/>
          </p:nvGrpSpPr>
          <p:grpSpPr bwMode="auto">
            <a:xfrm>
              <a:off x="240331" y="2880199"/>
              <a:ext cx="4043588" cy="3384376"/>
              <a:chOff x="309363" y="2793964"/>
              <a:chExt cx="4043588" cy="3384376"/>
            </a:xfrm>
          </p:grpSpPr>
          <p:pic>
            <p:nvPicPr>
              <p:cNvPr id="1333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363" y="2793964"/>
                <a:ext cx="4043588" cy="3384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333" name="ZoneTexte 10"/>
              <p:cNvSpPr txBox="1">
                <a:spLocks noChangeArrowheads="1"/>
              </p:cNvSpPr>
              <p:nvPr/>
            </p:nvSpPr>
            <p:spPr bwMode="auto">
              <a:xfrm>
                <a:off x="1244409" y="4403827"/>
                <a:ext cx="4850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/>
                  <a:t>***</a:t>
                </a:r>
              </a:p>
            </p:txBody>
          </p:sp>
          <p:sp>
            <p:nvSpPr>
              <p:cNvPr id="13334" name="ZoneTexte 11"/>
              <p:cNvSpPr txBox="1">
                <a:spLocks noChangeArrowheads="1"/>
              </p:cNvSpPr>
              <p:nvPr/>
            </p:nvSpPr>
            <p:spPr bwMode="auto">
              <a:xfrm>
                <a:off x="1795506" y="2999373"/>
                <a:ext cx="4850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/>
                  <a:t>***</a:t>
                </a:r>
              </a:p>
            </p:txBody>
          </p:sp>
          <p:sp>
            <p:nvSpPr>
              <p:cNvPr id="13335" name="ZoneTexte 12"/>
              <p:cNvSpPr txBox="1">
                <a:spLocks noChangeArrowheads="1"/>
              </p:cNvSpPr>
              <p:nvPr/>
            </p:nvSpPr>
            <p:spPr bwMode="auto">
              <a:xfrm>
                <a:off x="2249984" y="2858364"/>
                <a:ext cx="4850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/>
                  <a:t>***</a:t>
                </a:r>
              </a:p>
            </p:txBody>
          </p:sp>
          <p:sp>
            <p:nvSpPr>
              <p:cNvPr id="13336" name="ZoneTexte 13"/>
              <p:cNvSpPr txBox="1">
                <a:spLocks noChangeArrowheads="1"/>
              </p:cNvSpPr>
              <p:nvPr/>
            </p:nvSpPr>
            <p:spPr bwMode="auto">
              <a:xfrm>
                <a:off x="3268064" y="3998636"/>
                <a:ext cx="4850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/>
                  <a:t>**</a:t>
                </a:r>
              </a:p>
            </p:txBody>
          </p:sp>
          <p:sp>
            <p:nvSpPr>
              <p:cNvPr id="13337" name="ZoneTexte 14"/>
              <p:cNvSpPr txBox="1">
                <a:spLocks noChangeArrowheads="1"/>
              </p:cNvSpPr>
              <p:nvPr/>
            </p:nvSpPr>
            <p:spPr bwMode="auto">
              <a:xfrm>
                <a:off x="2704486" y="3056296"/>
                <a:ext cx="4850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/>
                  <a:t>***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1128713" y="5514975"/>
            <a:ext cx="2266950" cy="461963"/>
          </a:xfrm>
          <a:prstGeom prst="rect">
            <a:avLst/>
          </a:prstGeom>
          <a:solidFill>
            <a:schemeClr val="tx1">
              <a:alpha val="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4683125" y="2359025"/>
            <a:ext cx="4170363" cy="3922713"/>
            <a:chOff x="4682882" y="2358269"/>
            <a:chExt cx="4171182" cy="3924075"/>
          </a:xfrm>
        </p:grpSpPr>
        <p:pic>
          <p:nvPicPr>
            <p:cNvPr id="1332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882" y="2358269"/>
              <a:ext cx="4090987" cy="334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325" name="Groupe 27"/>
            <p:cNvGrpSpPr>
              <a:grpSpLocks/>
            </p:cNvGrpSpPr>
            <p:nvPr/>
          </p:nvGrpSpPr>
          <p:grpSpPr bwMode="auto">
            <a:xfrm>
              <a:off x="4749608" y="2898344"/>
              <a:ext cx="4104456" cy="3384000"/>
              <a:chOff x="280462" y="2721956"/>
              <a:chExt cx="4104456" cy="3384000"/>
            </a:xfrm>
          </p:grpSpPr>
          <p:pic>
            <p:nvPicPr>
              <p:cNvPr id="13326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462" y="2721956"/>
                <a:ext cx="4104456" cy="338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327" name="ZoneTexte 32"/>
              <p:cNvSpPr txBox="1">
                <a:spLocks noChangeArrowheads="1"/>
              </p:cNvSpPr>
              <p:nvPr/>
            </p:nvSpPr>
            <p:spPr bwMode="auto">
              <a:xfrm>
                <a:off x="1774222" y="3239032"/>
                <a:ext cx="4850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/>
                  <a:t>***</a:t>
                </a:r>
              </a:p>
            </p:txBody>
          </p:sp>
          <p:sp>
            <p:nvSpPr>
              <p:cNvPr id="13328" name="ZoneTexte 33"/>
              <p:cNvSpPr txBox="1">
                <a:spLocks noChangeArrowheads="1"/>
              </p:cNvSpPr>
              <p:nvPr/>
            </p:nvSpPr>
            <p:spPr bwMode="auto">
              <a:xfrm>
                <a:off x="2239256" y="2843996"/>
                <a:ext cx="4850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/>
                  <a:t>***</a:t>
                </a:r>
              </a:p>
            </p:txBody>
          </p:sp>
          <p:sp>
            <p:nvSpPr>
              <p:cNvPr id="13329" name="ZoneTexte 34"/>
              <p:cNvSpPr txBox="1">
                <a:spLocks noChangeArrowheads="1"/>
              </p:cNvSpPr>
              <p:nvPr/>
            </p:nvSpPr>
            <p:spPr bwMode="auto">
              <a:xfrm>
                <a:off x="2699792" y="2826908"/>
                <a:ext cx="4850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/>
                  <a:t>***</a:t>
                </a: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6100763" y="5514975"/>
            <a:ext cx="1368425" cy="461963"/>
          </a:xfrm>
          <a:prstGeom prst="rect">
            <a:avLst/>
          </a:prstGeom>
          <a:solidFill>
            <a:schemeClr val="tx1">
              <a:alpha val="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4700588" y="2271713"/>
            <a:ext cx="1747837" cy="51435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209675" y="3054350"/>
            <a:ext cx="155575" cy="19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651500" y="2987675"/>
            <a:ext cx="157163" cy="19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3322" name="Picture 2" descr="http://www.greenpouce.com/image/legume/petit_pois_1_g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400050"/>
            <a:ext cx="11064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220663" y="2271713"/>
            <a:ext cx="1747837" cy="51435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2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4795838" y="2330450"/>
            <a:ext cx="4303712" cy="3921125"/>
            <a:chOff x="4795786" y="2329899"/>
            <a:chExt cx="4303713" cy="3922168"/>
          </a:xfrm>
        </p:grpSpPr>
        <p:grpSp>
          <p:nvGrpSpPr>
            <p:cNvPr id="14355" name="Groupe 32"/>
            <p:cNvGrpSpPr>
              <a:grpSpLocks/>
            </p:cNvGrpSpPr>
            <p:nvPr/>
          </p:nvGrpSpPr>
          <p:grpSpPr bwMode="auto">
            <a:xfrm>
              <a:off x="4795786" y="2868067"/>
              <a:ext cx="4268894" cy="3384000"/>
              <a:chOff x="4769386" y="2708308"/>
              <a:chExt cx="4268894" cy="3384000"/>
            </a:xfrm>
          </p:grpSpPr>
          <p:pic>
            <p:nvPicPr>
              <p:cNvPr id="1435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9386" y="2708308"/>
                <a:ext cx="4068216" cy="338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58" name="ZoneTexte 39"/>
              <p:cNvSpPr txBox="1">
                <a:spLocks noChangeArrowheads="1"/>
              </p:cNvSpPr>
              <p:nvPr/>
            </p:nvSpPr>
            <p:spPr bwMode="auto">
              <a:xfrm>
                <a:off x="8553272" y="3904951"/>
                <a:ext cx="4850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/>
                  <a:t>***</a:t>
                </a:r>
              </a:p>
            </p:txBody>
          </p:sp>
          <p:sp>
            <p:nvSpPr>
              <p:cNvPr id="14359" name="ZoneTexte 40"/>
              <p:cNvSpPr txBox="1">
                <a:spLocks noChangeArrowheads="1"/>
              </p:cNvSpPr>
              <p:nvPr/>
            </p:nvSpPr>
            <p:spPr bwMode="auto">
              <a:xfrm>
                <a:off x="8090265" y="2954950"/>
                <a:ext cx="4850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/>
                  <a:t>***</a:t>
                </a:r>
              </a:p>
            </p:txBody>
          </p:sp>
        </p:grpSp>
        <p:pic>
          <p:nvPicPr>
            <p:cNvPr id="143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786" y="2329899"/>
              <a:ext cx="4303713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393700" y="8604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Observations </a:t>
            </a:r>
            <a:r>
              <a:rPr lang="fr-FR" sz="2400" dirty="0"/>
              <a:t>on plants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sz="2400" dirty="0"/>
          </a:p>
        </p:txBody>
      </p:sp>
      <p:sp>
        <p:nvSpPr>
          <p:cNvPr id="14340" name="AutoShape 2" descr="data:image/jpeg;base64,/9j/4AAQSkZJRgABAQAAAQABAAD/2wCEAAkGBxMTERUSERIVFRUXFyAZFxcYGRgdGhodHhgcGyAfGhgYHSggGx4xHxgdJDIjKCosLi4uGyAzODMsNygtLysBCgoKDg0OGxAQGywkICUtLzAtLS0vLCwuNDQ1LCwvMCwsNDcsLCw0LC8sLDQsLCwtLCwsLCwsLCwsLDQsLCwsLP/AABEIAOEA4QMBIgACEQEDEQH/xAAcAAEAAwEBAQEBAAAAAAAAAAAABQYHBAMCAQj/xABMEAACAQMDAgQDBAUIBgcJAAABAgMABBEFEiEGMRMiQVEHFGEjMnGBM0JSkaEVJFNicrGywTRDc4KS8Bc1VFXR0vEWJmN0k5SzwuH/xAAaAQEAAwEBAQAAAAAAAAAAAAAAAwQFAgEG/8QAMREAAgECBAIJBAIDAQAAAAAAAAECAxEEEiExIkETMlFhcYGRwfAFM6Gx0eEjQvEU/9oADAMBAAIRAxEAPwDcaxv4j6c1lqDX5T+a3QRZXXP2cqjaC64xtIxz77vz2SviWJWUq6hlIwQQCCPYg9xXFSCnFxfM8aurGKxSBgGUgqRkEcgg+oNQmv2BLx3GJZUj/SwJI67190KnysO/1wPzmNe6fXTNREEORbXaNJEhOfDkTl0X+rtIOT9B6c+tYk4yw9UrNOEju03oQXMUd3pWpSiCQZEdyvigckFQ2QybcYxzyvc1JWfwxnYH5nUnzuyBBFGgA9suGY/8965fgmrLPqaAFYRLEUAGEDFX37fTOAmf92tRnmVFZ3OFUFmPsAMk/urYjTpzSllWvcWFFPWxgtj0rE2tXMcplntrMDBuXVgZGCtyAAuz7xxjHlXPfFRWhpdCINbiIQMzNFFNv3rGWJUF1zzg+xGMVZtLvBLpep3SM3273c3J5XKkKB6jCqvFfd70LJZ6fBfWplaRLeM3VsX3qw2gu0fJ2spz2yMA4+sFWm6iajbTkJxurIr4uF8QM6tZXIP2cykYY54xKMB8+sbd/atP6E62eZxZ3+1LvBKOvEdwo7lM9nH6yfmOM4osTx3EIbAeORc4YDsfce/+dRGo6RKijwN0qKwZYmkKvGR2aCcnKEHB5zxmqmHxOR5X6fx2efqQwnbQ/oyqJ8TOpfDX+T7dyLm4TJYf6qHOHfd6MQCq45yc8YqmWfxavY4THLbiSXbhJJEmjYHGAZI443V+ecqygj0FViy6gjBeRfmL2eVi0syRN5mHYHdjaoBAAAwB6dqv1q9ocGrJZS00LNbwqiqiDCqMAD0Ar0qBea+m8qRLar/SOwd8f1UXgN+P76lrCzESbAzt6lnYszH3JP4fhWJKNt3r6lZo6Ku3wft2XS4mZSvivJKoPfY8jFSfxGD+BFUC5tZLh0soM+JcZUsAT4UfZ5W9MAEAAkZLAA1ttnbLFGkaABI1CqOAAqjA4GAOBWn9PptRcnzJqK0ue9KoOo/FiyWQxWqT3rg4Py6bkH4uSAeMkEZHlPIrgHxI1Dbu/kQ4/wDnI8/8Ph5/hV6VSEdJNLzJW0tzTaVm3/S4iHE+magh7DbErAkd8MWUEduRnOa+JPirJKMWOl3Ujepn2QoPfzEsCeV8uQTk+3LpIJXuhdGmUrJT1Tr0mF8KwhwfM/2jbuTyoDHAwQMHnKk5AOK4n0e+kbfcaxelv/gt4C+/3UOO5POO2BxioJ42jH/b0OXUiuZs9Kofwz1y4kku7G6k8Z7UxlZyAGdZULAMo9Vxjd655+t8qzGSkk1zO07ilKV6BSlKAUpSgFKUoDOPjPuVLCQKSouwrH23oygn6cn+71qr3E6ojO33VUs34AZP8BWqdZ9OrqFlLaOxTxANrgAlWVgynB7jIwRxkEjIzmsXuL+axYwaqhikU4WYKzRSjnDKyjvx2/gOQM7HUJTanFXIasW9UcGiRXNzaLDc/Z2zSGaSNeGuXYkhpCDlVACgKMfcBxkA19atq9xaWj6WpZrW5dRE5OTCC3ni5Byp7jkEc9+anLDUIp13wyK49cdx+IPI7etfmp6ek8TRSA7W9jggjsQfeqyxlSNTi0W1uw46Rp6nb0OkKteWJRAGbxRHjhonjSNuPbK4P4/Wp3RtW1GxjjtTapewRqEjljkSKRY1UKokjl8rNgYyGwR3570bX7CQoJrV3S4iHkZWILLwShx94HHY9zx6mrPotveyWq3thdrfRkZltZwiyowUFkWaMcSdhtZQOc+vNrDTlKN4vXmT05KUSt3ai3uZDbQzJbuWke1kQLLDz5ngVCVmh5yRGWKAZIAGTI2tykih42DqexByP/X6VYlMGo2wOHQhjjI2TW8qEjI9Y5FIPNcOkdCLe2wuIZjZ3iu8M7RRr4UrxSsm54BhNxC58pAy571zUw6rNtaS/BzOlfVHBX7ml10xrNucG2ivFBP2kUioxUAYJSTHmPsuexHsT5/J6h/3Xc/8UX/nqnLB1k9iF05H3UXrOtxwFUJUyuQFVmCjzHG53PCJ7sandO6V1O5IVohZRE4aSRleXGP1IlOAc8ZY9ucdq6rn4WXFskj2F0szvkzQ3UaMs4OPKZFAYduB2ye685no4GT1n6HUKXaXPovpdLRPEZlluJFHiTDOCO4SPJO2MZ4xjPc5NVn4mTSXV3FpoJS3EYnuSDgyAuypHwc7coSfy7EVXOmZbiMtDYTtZTxEmTT7j7SAYYhjGTlxGWI8yH1PfNdWpnVJLr5tre1U+AInXxztwrM4YHZleXbOSeMe1Xqs7U3GGj5E8k7aEtZ2iRIscSKiLwFUYA//AL9e5r2qk6nqt0r+G13GZP6GxgMzYJGAZJSFQkE8kcd8Hiuaw6W1KcZvb+SNSCDHG3JBGMMUIT/Fxx61jywzjrUkl6tlZ07bssK3bz3DhXKWsHEjA48WQcld+ciNR97tk5ByM15XHUksgPyFq9xg48RmWOI/2Wcgv+Qx65NeFr0DapEIi07DHP2rAHPJ8q4X+H76sVhZJDGsUQIReFBZmwPYFyTj6elcSlSW2v4Xjvc5bRz6VLcsCbmOKPjgI7MfruyoHt2Jrn1zqKK38nMk7D7OBAWd25wMKCQMjv8Aj3rwjnn1C5Nnp7FEjP8AObrHEYz9yPP3nOP+eSNI6U6QtbBMQRgyEfaTNzLIe5LOeeTzgcVbw+BdTjnouwkjSvqyO+F/T8traM90P5zcSGaYd9pPCpn2CgcZOCWFXClK2EraIsClKV6BSlKAUpSgFKUoBXzIgYEMAQe4PIP5V9UoDJ/il0kltjVbKEK0bH5pIwftI2xubaOAwxuJ47ljnFQ1ndJKiyRsGVhkEf8APB+lbg6ggggEHgg9jVCk+EOml3bEwjfk26yssIb9oKOc+wzge1VMThVWaadmRzp5ipVGW3UTaZerJbhpROf5xaruO4Ej7ZQOFkyAMkebJ+pro6p6du9JDMki3VszqsQlfE+5jgRqP9Z6Hj0ycDBpoemmJWZ8GaU75W+v7KnvsHYCqtKhOhO7f9kVnB3JfRuo7S51O6lt5FRZkiHhP5JGlXfuIRuSQpAOO+PXGatPws1GKSC4SOVHZbudmUEEgPO5UkexHY+tUHVNFguB9og3eki8SLjthxzx7HI+lVbp/p7T4LiWHUxxgPDI0jJG69iMJghwTzyfwGMtchNXciaFRS0P6dpWMWXTvhoLjRL+SL1SMSmS1Y4OQyHPPJ75IPoDV96I6wF5vhnjFveRfpYNwPGFIdMHlCHX8Ccc8EzQqKWxJYtVKVz6heJDFJNKdscaM7nBOFUFicDk8A9q7PCn/EvSWVV1O3GJrUEyjt41v3kRiMZxjeueAQeOag9U1eyuP5jJNg3MO5McbkfOCjkFd3lOB/f2qu6hrt9qZMzXE1nbkHwYYGKOyn7rysCd2Qfu9uBjHc1g3VrFHBHfxPMqJcWj+GsfioqvFJG6FvULISD+I7FqquVOpOyeqPFNPQtFo/8AJTra3Cr8u5xDdKqqM8nZPjgMOcN69/2sW2q7pmqqAljfSJc29wpFrdd0uFGAY5D6TKcDPfOP1sFoufRZrS6itpb+4h06Q7I5VCs0bkYWN5DzGuezDI+g5ZaVbB556aP8MjnSvqi2ahqEUC755EjX0LEDP0A7k/Qc1GWFle6rxbhrSyJAa4cMssy9z4C44UjHmPv34K1ctJ+GVhExeZZLyTnD3jeNgEAYCkBPTuVzz3q5AVYoYCFN3lq/wI0ktyO6e0OCyt0t7ZNka/vY+rMfVj7/AOVSVKVfJRSlKAUpSgFKUoBSlKAUpSgFKUoBSlKAxn4maBLHqEVxHfvJNO+2K2kjDrFHgeIwJcBEAUdl3E4GSSTUbpmoSeK9tcqFmQbgV+5Imcb19Rz3Hp+8CfvZvmdTurknKxH5SEYIwEOZSQe5MuRnHZPWqv8AEqN0hS7hGJIm2lx6JIpU59xuK474J/Gs6pWUq/R+Xn80Kc6idXKfV11VboxBEhRW2vKsbGJGHozD15HYHuK8uorg7bW5t1WYpcIVGRhw2VKgkEckgZ9PyqydOW/h2lvGRgiFAw787QW/iTVVXRnj1S1soRm3uLiOYJ+wI23SgeuMLuHoO2PWvKNWM6mX4zylNSnZHsNSgh3ahpymEwttvrBsocFgmRGMhGVvUDHvjDKbX1NiGS11OJlRoZUWRidoeCV1Rlcn0G8EZ+7ya7vjnoNu9hJeuGWeFQquhALq7hNj/tJlt2O4wcdzmH69cixhtvBMzzSRReEGwW2kSMNw7D7PaW9N2fSrMo5ZRsXjY6oXxp1CSPThDFw11OlsW44Vwxbg98hNvp97vVg6U6qgv42aLckkZ2zQyArLE3s6n88EcHB9QQKt8eICdNSX0guopWGO48yY+nMg5NWHtoeFYijCqFUYVQAB7ADAqoXx8PU0jwcSuk3fgFY5Yz5cev8Al9eLiDnkdjVS10INUsyD5yDuH0y236d9w/L8KwcO+KXgypDdktDBHDL8tOGNheMFbDEG2n35SaMnOzk4OMD3yAAbNbqS02j6mRJIEG1+R8zEclZFB7Ou3nvhlyCcE1D6nZCaJ4m7OuPwPofyOD+VWjTLF9Z0a3llbw76Et4c+PMksb7c8dwwQbh2yc48oq/hZ9NTyvdE9Kd0dHw+1yWCY6TevvdV32k7HmePOSp3H9IvsPQH0GW0SseUHUbd4J0+Wv7Zxu4BaGVSGWRDz9m20HjuMgE4DG79BdTNdRNDc4S9t8LcICO5HldccFWHPHY5HtVynO+j3RKy1UpSpDwUpSgFKUoBSlKAUpSgFKUoBSlKAVG9SaqtraT3Ldoo2f8AEgcD8zgfnUlVH+Llx/M4oFzunuokA47K/ikn12gR9xnnHvXjdlc8bsrlX6esvBtYYyMMEBfPfeRufP8AvE12zwq6lHUMrDBUjII+oNehpXzbk27mM3d3FVjV9bjs9W0+4lVisaTcIuXYtEyKoHqSxAHpzVnqidSa5bpqQ8dsfLxeUBWJLycnkDsExgH1Y+tWcHfpbrlcmw989yT1oXmoN4t3cywAMHit4WwsJB4JbvI/AO7jDE4wOKhdXe/ilt5Li8Z4YWcidYxujZ12gyxr95M+oywVnxztBs1heJNGssTbkbseffHY8jkV93UAdGQgYZSpz25GK0Okd9S2qsk9Txgu55X8eBFh1W12mRAQEuYjjgN2kicAbST5TjkZDVfYtTh1rTLiOLyyPG0UkUnDQy7TgOO/DAEH1x+IFN6bsvndNie3Ph6ppyNABwfEEfaJwxG6JlIAJI2MSQRzmvW3U0rXsd7ptvKk/CX0chCwttO3YxbneMdwMgY4zuFTrgduRZbVrn70ncFrVFdSrxfZOp4ZSnlwwwCpwBweajOr9HjaSO5l8yh0jZeQNhLAnK8lsuMduB65r9k1R4dRnmuYBbxXTBsq26MSY5O/03EsT2xn2GastzbrIhRwGVhgj3H5Vk1b0a2ZbMqvhldHHo1tNEDFIwdEwIn/AFivs49x2yO4q3/BqULJqUA3ZW4SU/s/bR54575Q549u/pA1ZvhAxJ1DP/aVH7oUA/gKlwEnKq33fwdUnxHd190szsNQslxeQ4yAQouIwRujk9DwOD6ED6EVa4vSwt9asFLuiYeLjMsBPnRsH76nJGCeV7HitgrMvlflNWuYB+iul+bi4wA+Qkq9+5O1+3Y/StCqrca3RZRcLvqu2Sx/lDfuhKBl243MWxtQLn75JA2+h74xWY6h1Jq915vmEsV3ErHEgkbB7CSRzyw7eXAJ5x2x89V9KxRxtMl38pCkwuWjZA8PigbQyqMMpOcYGe/A7VTZusfC5M9tcrnAES3MchGe58WPZ29Af31DVqVZJdF89iOalyLSz6gGZ01a6DNjO7ayce0fCrx7Yz61KaX1vqlqCJ0TUIx2YERTD8QAVbj07n3qs2/V9myFvF24GSrAhvwAx5vyzUzbzB1VwCAwyMgg/mD2qj/6cRTfF+UQ55rc1DpTrC01BC1tJ5l4eJxtkQ+zIf7xkcHng1P1gd9pe6RLiFzBcxnMcydxj0YdnGOMH0OO3FW7p34o+GfB1hVgfcAk8auYJM59cEoRxnPHrwK0aGKhV02fYTRmpGnUrnsr2KZQ8MiSKezIwZT+akiuirJ2KUpQClKUApSlAKzX4iMJNUsos/oIJpyuf2ykSkjH9rB+h/PSqybV7lZtbvCOTbwQwA8frb5Tgj6nBz6j6VXxUstKTIq7tTZ1UpSsEyRVf6HHiX+o3HbEiwD3+zG1v8K/j9KnpHCgsewGTj6c1G/DBB/J6SgYaaSSV++NxkZOAewwi/uqejpGT8F7+xNT6rfl89CAm6euP5TmtYt8NnNiZpIxjb5MMsbY2ozPxjGcAHt3l5+hXXPyl/cRc52yYlQdzgBsFRk/X65q50qd156WJHUkZj0jo7Gzv9Zmlb5y1MsUewIqhlhA3ttXzkeJx6eXnOeJbRbRYreKNOyoPzJGSTj1JOakekowui68gOds96P3W6j/ACqE0a/UWUMsrhR4S7mY+uAMkn1J/vq/V1irFqpsiQvbZJI2SVQyMPMD2/H6Ed8+neqK2r/JEiG5iubcHAjLfaIORhGGQQOOfp2HeprrK8EmnyPA4dSQCUOeNwyCR29M1PdYdNrb7b/T4Ewi/awoMB4++9FVfvjOSfYfjmFxTjaSv3HEe88NPuxLGsiqyhhkBxhu+OR+VXL4KwfzO4myCJ7yV0Ydyg2oMn8UbGMjB/GqJd6wi2rXSHcuzcv1PYA+x3cH2rUdAgXStGjEikfL2++RV8xLkF3C885djjkDn0FR4CFnKW3IkpLdnT1P1fBZssRV5p35SCIAyY5G9skBEyMFicfuNZ3qWv3NxqunNPapa5S4XAmEpYeEGIYhFAAKqRjPc8106DYSKGnuTvupzvnfjvjAQeyqAAB9KgerI5J9QtbaJ9n2UjTMPvCJyoYBvQnw9oxzzzwaPG56jgurrr5BVeLuLb1Xp/zVnIkT+cYeJlwfOh3KPzIx+dVXR9QFxEkvG7sw9UcDDLg8j/wI96k+nESyvTZx7VhuEM0a5OVkXCuq57qUAbvxtPpXBpfS0j3WopZvi4inE3gucQzRTKH2r+w6lWG/GOVB45HLpdNDh8UdTWeKaI3Xemop1ygEUoOVkUAHIHG7HJHb6jA/A/ENleqislyCSoJjnUNtbGSPETBPPHapK1vwzmGRHhnX78Mgw4+o9GX2YcGuyqbnUhwS5dpBdrRnBpnzPm+Z8D02+Fv+ud2/8u1dssYYFWAZTwQQCD+IPevqlRN3dzkiG6fRJBPas9rOv3ZITtH4FOxX3HGe1aj8M+qpL2CRLkKLm3k8OYLwG9UkCnkBhn6EqSMDgZpea5BG2xpAXyAI08zknsAq85Pt9RWgfDHp2aIz3l1H4Us+FSIkZSJM7d4HZzkkjJwMDjkVq4GVV3Ur27yek5cy+UpStEmFKUoBSlKAVj1pKHvtSdTlfmymf6yRorDB54PGfX0rYaw7oW48W2afbtM08sp9fvSHu2Bu7Yz9Kp492peZWxT/AMZYqUpWKZpG9SXJjtLh17rE2O3B2kA8/U139FWXg6fbR42nwgxBzkM/nbIPIOWPFQ/WrgWFyScDwyPzJAH8SBVrsf0Uf9hf8IqxD7fn7f2TQ6nme9KUoDOLzqdLdNaskjLT3EoWJEGS/ixFZDtCnsAST3Jcdu9ckWivdyxadLHJaxraNNGsoAdyMwxlkVsrhvOVPJ2n0INXv4cSBNZ1WL1kWCUZIyQEO7A9RmTGfTgetdfxgh8FbTU1B3Wk4EhH9DL5HHA99oH9o+9bEVemmuw0UrwT7jFZ9NaK1EkJ8ORgbaeA5bxHBKeQDOXyM8cd+3IN0+GPUNzCy2Ooxzx7/wDRnmR1JP8AR5ZefUqSfTHsKlNG0mOLqOTPm8S3a5iHojsyxucAY3HYx3ccHByavXU2hx3ts9vLkBuVYd0Ycqw+oP7+R61SlVycMtb637P+EcpLZmbajoENnqlvNOSunSTiQrnyRXA+6ZM/djLeb29DgCtE+Kcv8zjh9Z7qCPt7SiUn6YWIn8qgNDl+at5bK/XdNF9lcKcjepzskBHowGQQeCPwquz61LbyWek3SvKYrgPBcd/EhaGeMbhyVZDIo9RhT2ABawqlqclzs/PQ6jLRrmWqqz0ndCS51A+oudpHGcIuwZ+nkOPzrs6uuZY7VzCFHlO+RsYjXBy23uzY4AGeSM8VzdLdPeBDak5SWOIrIODuDkyFG/su2QfTzDnOaxYpKm23vp7kK2PTq6XwRb3ecC3uEZz3PhufDcAevDirL03Mqa3InrNYqwORgmOZgQB37Op/I1BdXSKtjclyAPBcc+5Uqv57iAPrivHpvUyJtFuXIUur2ku48ligUd8AHxYu3fzY71ofT28vnb3J6L4bGldSdKWt8oFzECy/ckUlZEJ/ZdeR6cdjjkVQLv4c6lFxa3kEyAnaLlXD7fQM8ed7DtnjOM/StapWlOnCfWVyRpPcx9Oi9YcgYsoRkbmLyOcZ52qqgZAzwSM5HIqcsfhTC2DqFxLdEg5jBMUA5yMJGQxxgclue+K0SlcwoU4axR4opbENoXSllZjFraxRn9oLlz+MjZY/mamaUqU6FKUoBSlKAUpSgOfUJCsUjKcEIxB+oUn1rG+hoQmn24GfubufdmLH+LVsWq/oJf8AZt/hNZD0d/oFt/shWf8AUOovEqYzqrxJmlKVkmeVv4jf9W3H+5/+ZKulj+ij/sL/AIRVP6/hLadcAd9qt+SyKx/gDVwsf0Uf9hf8IqzD7S8X+kTx6nm/Y96UpXh4QWlJs6jhfIUS2ToBnBdlfcRj18uDj+qT6Vo2vaYtzbTWzHAljaPdjO3cpGQPUjOfyrL+pz4d/pU6r5xeLDu5xtl8pBx64yR+ffmtfrXwzvTRoUXeCMCW4kSytL3YDPpUxt51Xv4a/ZOMDBzt2nB4xuJ9a2KGUOodTlWAIPuCMg/uqlaxp6Q61NE6nwdStcnOMNJECjouBkDwm3HPqx/Kh6LNqkDzWMeoGMW77QjxpIfDIGxlZ1JClcYUEY44GaqYqmt27W/T/s4lHWxYfidr0dnqFrNbjdchWFyqAEm34fDj34LKcjAUk8Yqx9R6PHf2o8N1D8S204/UbhlZSOcHAz9PqBUT8G9LVrJ7yYeLNdO/iPIAxZQxQjJ5IJDZHrXR0vH8jcPpTZ8MAzWjtjzRscumeMursTxyQSeMc+JpcC3iePu5HH0zqjTxtHcJsuYTsnjIHB9GA7bWHII4744wamqjetdJZGXUbVC08QxIijPjRHAYEd9ygZH4djxXTY3ySxJMh8jruBPtj1+o9fwNZ+JpZXmjs/liNrmjxW1N1qFraDOyM/NzkH9WNh4a9jkNKRkccKcVAXFsUbdJ5VtNeyM/0TTI/P8A9UNmr/8ACqwb5eS9lGHvX8VQe6wgbYVODj7uW4/pKp3xBtt664uceeFu37Nvbvj89uPzrYpUuipRXfqW6cbKxtFK8LGUtEjHuyAn8SAa96tnQpSlAKUpQClKUApSlAKUpQHjexF43QYyykDPbJBHNY50WwNhbEEH7MDj3GQf4jFbTWJdH2pgiltGJ3W08kXIwcbyyn6ghsg+uaofUFemn3lXFrgT7yepSlZBnEN1j/oFz/sjVpsf0Uf9hf8ACKrPVsZaxuQP6Fz+5Sf8qmelboy2VtI33mhTceOTtAJ447jNWIfb8/Ymj1PMlKUpQFZ+INz4NqlxtJ8C4hlGAMjbKOQT2POM/XHrWvVlPXdqJNOulPpEX/4MSf8A6VoPSmoC4sracceJCjEZJwSoyMkDODkZ9a0sE+BrvLuGfCQPxVtH+TW7hQNLZSC4AyoyigiVckdthJOMHyjHIANI64jVJLbU4m+ycLFMe6mN+Y5O/GCe/PDD89nmiDKVYAqwIIPYgjBBHtWUaLpoa3u9HuC5MGYgx7mF8tC4PYkAfkVxXeJgpR122Z3UXM4/hh1FBbK2l3D+FJFI3hGRhtkV23AKxwA2W+76k8c5AtPXmivPAs1uP51bN4tue2SMbkPurKMEZAPGeKqXR3RlhdWUltcWyLcQO0MrpkSZ7rICSe6kHByuQRjA2ivdXdJSWNxCsl3dSWU58IZkbKNjhJMDaysMjjHG7tt5pNRz3vqu7fw159hxZORp3TusR3ltHcR/dccqf1SDhlP4EH8Rg+tUe+6ceK9isI3EdhfykucEGM4LPCjDyrvChVHPc+xz9dM3i2F2IMbbW6YBPaKcLjHvhwAOfUDsM1d+odIS7t3gckbhlWBwVYHKsMexANSU5wlaXJ/PwcrhfcXmGIKoVQAqgAAdgAMAAe1ZN1LMDLr6D7yxKx/BrAAf4DVv+HXUbXUDQ3HF3at4NwCR5iBgSj3VwM5wOd2OME0n4lyLE+sPjG61tgSoGSXaaME+/cDPsPpir1TWPp+y0jWdK/QRf7Nf8Irqrn0+MrFGrDBCKCPqFA9K6KkApSlAKUpQClKUApSlAKUpQCsivozDrN9Cx/TLHcx8H7u3w3ycY+8oAxn+/Gu1nnxas2jFvqSE4tmKTryd0MpUE8Z5VgD29/YVDiKeem4ojrQzQaOOlfgPqOR71+18+ZBy6pEHglRuzRsp/AqQa8/htOX0u2Ld9rL+SyOo/gorskj3KV9wR+8YqM+Fjg6VbgEHHiA4PY+M5wfY4IP5irFP7b8V+mTQ6j8V7lspSlAR3UcJezuUUZZoJFA9yY2A5P1qx/DL/qmy/wBgv91RbxhgVPYjB/A8V9fBiRzpEKSZ3RNJGcnP3ZW4z7AHaPTCir+CejRbwz3ReKzz4gQi0vLfUwdsb/zW6J+6EY7o378EPwTg8H09dDqO6h0lbu1mtnOFljKZxnaSOGA9SDg/lV5q6sWWrqxnetTGy1GC95EE+La64yFPPgvgcg5JUnsBx3Nd/wAWFY6TPs+/ui29vvfMRY71w6L/AD2xls7rAlj3WtwF7hk8ocAgcHAccYzkelZ/1d1XNcwW2kTqyXCzLHcyHDBiDtUrg+fIYOTxyBjvWc6Tc0+zf585FeK18Dq1q7W632lrDJdTDkiLgRFeQxkPAIP7zxwTWg9Gaw9xbYmBFxCfCuFIwRIvc8ccjB445NWTRtJhtYVgt02Rp2Hfuckknkkn1qqdQRCz1KK7UERXeLe4xziQD7F8AZ55Q847fnBQyRXRxPLp6I8+p5XsZ01aBN+wCK7QfrwFh5gP21OMH278Cov4kMk76iqNuE2n29zEy4IaOKSRiw+mcfkfwq9Twq6sjqGVgVZT2IIwQfoQcVl3gi2ku4L+U+DbWjx23rI9vO5GO+X2ttjAJABPoMEXqc7xyktGV9DerWbeivjG5Q2PbIz3r1ql/B7VhcaRbHILRL4LAHODGdqg+x2bD+dXSrZKKUpQClKUApSlAKUpQClKUArxvLZJY3ikUMjqVZSMggjBBB+le1KAxjSY3tZpNNnYl4ADCxXb4sGAEYY4OPuHB7j3BqYq19b9KrfRLtfwriIl7eYYyrYIwxwSYzxuX1wPas//AJRlglFtqEfgTdlk5+Xm4/1Uh9f6p59O/FZGLwrTc47GfiKDTzR2JUVT/g/cBfnLQZxHNuUnHIOUOcDv9mv7/T1uFZ30fE9tqRl34hnvLi0bIONyBXjyQcbmaQAAj0b34jw0c0JruucUVeMka3SlK4OQK+Pg9OTaXMZXBhvp4zznJ3B89uPv4/LPrX3Xj8L7tfH1O3UAFLsSnAx+liUfvzExP41dwT4mizhnqy/UpStEuGc9W2pstRS+XPy93tguv2Y5BgQysQOAclCTgDI55FVH4sdPENFqcCbngZTMoz5kUgq3H7OCCfYj0Wtn1vS47q3kt5hlJVKtjvz6j6g8/lVA6Su5JIZLS8w1zbMYbgHkOCDsfnkq6epwSQ3FV6qyvOvMhqKzzIsuhatHd28VzEfJIobGQSp9VOPUHIP1FeXU+kJd2ssEnAZchs42MPMrZHbDAH9/pWS2IvNHv5La2lR4JB4kUc+4I6DJYKynySrgjPYjzEdhXtqus6zqsW23sylr2kMbhPHXJBCyy7coQMeUH1zntWf0Np8L03OMmt0XboTXfnLGKYnLgbJe2fEUAMTjgZ4bHoGFcHxC03yQ38cYeWxlS4xwC8cbB3Xfjjtu9ex4JNVnojUHtL7wJrWaziuAFVJFYJ464UeG5wG3LwSB5jt5NaoQDwRkHuD2NT3yyUkePhldFei1WPTb17vDHTNRCzeMuSkMzDksACQJMqd3ucdhxZv+kLS/+32//GKhfhy3hPd6VKNyRHxYN2CGgmJ8m0+ituU+hz2qyf8Asbpv/d1n/wDbw/8AlrQTurllO5I6bqcNwgkt5UlQjIZGDD1Hp25BH5H2rrqhdS/DpP8ASdJPyN4g8hhwkUgBDbJI1G0gkD0weMhhxVq6a1b5u0guQuzxY1fbnO0kcjPrz68flXp6SdKUoBSlKAUpSgFKUoBSlKAVxaxpEF1E0NzEssbd1YfTGQe6tzwwwR6Gu2lAZD/J72N41gzs8Jj8W2dzl9oO10Zs+baSMcDj39Im76f/APdxrqDcJoryS7Ur33JO0JJzngIm7jH3B9c6h1r0oL5EKSeDcQktBMFDFSRggg91PqKjOgel7y3tp7XUHtpIZGcrHEHIUSZLqWkAypLNwQTz3OcCCFFRqSktmRRp5Ztrmcum3qzQxzJ92RA4/MZx/lXTVQ6CD2zXOlTY8SzkOw8DfFIS6tgE/tbu/AdR3Bq31l1IZJOJRnHLJoVE9BN4OuX8JHFxBFcKfpGfDbJJ4Jdzxg9vTtUtVO1A3g12FbJ44pJ7JovFkAYKFkaRiiEjc42rxg8EnGASJ8G7VCXDvjNprO+r/jBYWgKQt81MMjZGfICP2pcY/wCHcePSq/1XoN4XuLRNTuJ3W1F08UrAJOgZozEqR7WVTs5IbHmAIy24Tnw+1WOOYRHEcN3BDNZochQBGVkgQHglWUtgEk+Jk5LZOoXj60frnUZVjmXTY7iBxy9rcxuyNjO1lbHmGOfTkYJ7GI1yG+ikTW7i3W3w3hXNvG3iN8sdoV3ZRhpFbc3l/V2A4w1TvTdpHa69d29soWGW1S4lVfuxzeIVAx2UsrFscfhxV9miDKVYAqwIIPYgjBBHtXjV1ZnjV9DM+stATULT7Nh4gXfbyqf2l9GH6jLgH07H0qV6C1GKWyjSJfDaBRDLDzmKRAFZTnnuO/r+Oar/AEtcR2l1LpAmWVYwZbZgVJ8JjuMbkE+dSx79154GBXprZewuRqMQJgfC3sa57YwswX1K8ZwMkH8SM6rTb4PQrNW4SxdZ6Sbm0dYxmaMia3xjImj8yYJ4GSNufZjXN05qy3drFcqAPEQEgHO1uzD8mBFQmpfFa1P2enpNeTMpKrHFJgEDjcGAYjOPug8Z5qG+GNzdQTTWl/EYnmLXMW4Y3EnEgHJHsdvcebPeuKUJKDUtBleXUsPVLC1nttUA4t32TkZ3GCTyHgA7wrMHC/ieKtPxMvbiHSrqW0JEyoCCoyVXeu9h7YTcc+mM+lcWpWSzwyQv92RGQ/gwxn8ec1y9OdXpBoYursM/yo8CXad5dkkEIILYzuyp82O5/E3cPK6sS0npYp9xdw2ii50nWri6nUSStb3EpmikVYi8hkVApQhRkMe7AD6jUehbdY9Ns0R96i3jIbBG7KA5AIBA57Hms91PqWx+S1Fm0t9Pna2dd0lsI2lM4KAB1UEkvyQe4Bbna2NL6XsmgsrWCTG+K3jjbHbcsaqcfTIqwSkpSlKAUpSgFKUoBSlKAUpSgFKUoBSlKAonxH6VnleK/wBP/wBMgG3ZwBPGTyjFjgYyxB+p9dpEP051PDd5VcxzJkSQPxIhBKkEEDOCO47ZGcHitTqvdSdE2N8we6tw0ijCyKWRx7eZCCcegOQKgrUI1PEiqUlMiKr3UUwhvdMucDK3YhJzjCzoyH0xjAzz7emSambv4ZBctY6hd278YDv40XHfMcnJJ/tce1UrWrh57S706/CxXsSFlA4WYJhkeMsACGIxjvg+nIFVUJUpKW6IFSdOSkaj1V0Xb3zJJI0sMyDas8D7Jduc7S2CCuecEHHOMZOenUOk7Oe0SymgV4IwoRCWyuwYXDghgccZzkgnOcmvzovqFL6yhuUZSWQeIBnyyAedcHnhs49xg+tfWt9WWNoSLm6hjYDdsLAvjnsgyx7H05PFaJcPvp/pq1svE+Vi2GVt8jFnd3b3Z5GZj3PGcZJPqaovUeuw3d5JBd3S2+mxExMu8obyUAeIu8EMI4yyggdz758vpca4+tzG1sZzDYAYnuFBWSckZMUIlQFSByxGcAjPBAaT+GujWnyLQ+DE7RTT28oZVcgLcS4RyQcjY4OO2H+tAfmudI2tzYKulGCOSFhLayxbSodeRuZfvBhkEnPfJziuXprWUvIDvXbKhMVzCw5SQeVlIP6p5x9OO4IHJ1joMWkvHqmnj5fEqR3MKKSk0buoICdlYY42j19+8n1x09JFONVsYy8yLtuYF4NxF/nIoGR3JwBzgAxVaedd5xOGZFS0Kwh0S9kZ0xaXRCpcEn7Bsk+HJk/cPo/pgZ9SLJ8Q4iFtLpW2/L3cRY8H7ORhE/f3Dj/nGOiwvbe/td6ESwyqVYH6jlWHow/8CPQ1ROpunZ4Ej0+G5ZrK7uEj8BxueEbxIxjkPZAEHB9zwSSapZc01J78yBO71NOqoW+qWli99bX8ebO4nMjME3KhkhjI3ogLjeyyBW/aiJGO4uBNcPTUIfU70YBT5a3EitggtvnKkD2Cj99S4d8R7S6xVfhz01DPfm8t2uX063BW1+YYsry8qWiRgNsSL5RkZyBzkELsVfiKAAAAABgAdgPpX7V0silKUApSlAKUpQClKUApSlAKUpQClKUApSlAKjNa6ftbvb81bxzbM7d6g7c4zg+mcD9wqTpQGQ9Rar8jFevoVhFGsA8O4utn64baViTHnKEksT5RjkHHLpcxRvewRWcMl38pJdW11uWU3aMx2s5P3GMm3KggZzgAAE6Lo3TkUFs9scypI0jSB8YbxSS4wP1fMRjnj1NfnTvSlnY7/k7dYjIcuQWJP0yxJA/qjj6UBnujdFw3OhWktgzJdxxeJDMrlW8Yk+IpPbBfcn+6vOBXZ09e30kK6tp0SSrdqWubR32fax4i3wvggZ8Mggn9nv6STfDmSNnSz1K4tbWUsZLdVRgNxyRC5/Qj8ATVv0HR4rS3jtrddscYwoJyeSSST6kkkn6mgKdc6dfapcQtcxNZWMMgkMJdTNO6FSu8JkIgbPGcnGccqV0ClKAovUnRMoke60qZbedzuliYZhnOSx3g/dYk43Dnv27imdV6puVYdShk0+5RxJazkb4PFXlSsigqR2yGGADk4NbbXldW6SI0ciK6MMMrAMrD2KngiuJU03c5cUzKdP66jlsEuEXfcP8AZi3U5czcgLgchTt3Z/ZNXfojp97aJpLlg93O2+dxnHrtjTP6ig4A+pPrUYfhjZpfW97aj5doWy0aAeG42sO36reYeYHGB25zV3ryFNQ2PIwURSlKkOxSlKAUpSgFKUoBSlKAUpSgFKUoBSlKAUpSgFKUoBSlKAUpSgFKUoBSlKAUpSgFKUoBSlKAUpS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7" name="Rectangle 36"/>
          <p:cNvSpPr/>
          <p:nvPr/>
        </p:nvSpPr>
        <p:spPr>
          <a:xfrm>
            <a:off x="8016875" y="5499100"/>
            <a:ext cx="844550" cy="461963"/>
          </a:xfrm>
          <a:prstGeom prst="rect">
            <a:avLst/>
          </a:prstGeom>
          <a:solidFill>
            <a:schemeClr val="tx1">
              <a:alpha val="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4342" name="Picture 9" descr="http://www.gembloux.ulg.ac.be/pt/LIVREBLANC/labellehistoire/fichiers/3/fro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8" b="5536"/>
          <a:stretch>
            <a:fillRect/>
          </a:stretch>
        </p:blipFill>
        <p:spPr bwMode="auto">
          <a:xfrm>
            <a:off x="7588250" y="404813"/>
            <a:ext cx="11064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158875" y="3054350"/>
            <a:ext cx="155575" cy="19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5695950" y="2955925"/>
            <a:ext cx="155575" cy="19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4345" name="Groupe 3"/>
          <p:cNvGrpSpPr>
            <a:grpSpLocks/>
          </p:cNvGrpSpPr>
          <p:nvPr/>
        </p:nvGrpSpPr>
        <p:grpSpPr bwMode="auto">
          <a:xfrm>
            <a:off x="155575" y="2343150"/>
            <a:ext cx="4364038" cy="3983038"/>
            <a:chOff x="155575" y="2343480"/>
            <a:chExt cx="4363916" cy="3983492"/>
          </a:xfrm>
        </p:grpSpPr>
        <p:grpSp>
          <p:nvGrpSpPr>
            <p:cNvPr id="14350" name="Groupe 22"/>
            <p:cNvGrpSpPr>
              <a:grpSpLocks/>
            </p:cNvGrpSpPr>
            <p:nvPr/>
          </p:nvGrpSpPr>
          <p:grpSpPr bwMode="auto">
            <a:xfrm>
              <a:off x="257772" y="2870588"/>
              <a:ext cx="4261719" cy="3456384"/>
              <a:chOff x="4803325" y="2793964"/>
              <a:chExt cx="4261719" cy="3456384"/>
            </a:xfrm>
          </p:grpSpPr>
          <p:pic>
            <p:nvPicPr>
              <p:cNvPr id="14352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3325" y="2793964"/>
                <a:ext cx="3967699" cy="3456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53" name="ZoneTexte 27"/>
              <p:cNvSpPr txBox="1">
                <a:spLocks noChangeArrowheads="1"/>
              </p:cNvSpPr>
              <p:nvPr/>
            </p:nvSpPr>
            <p:spPr bwMode="auto">
              <a:xfrm>
                <a:off x="8580036" y="3838594"/>
                <a:ext cx="4850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/>
                  <a:t>***</a:t>
                </a:r>
              </a:p>
            </p:txBody>
          </p:sp>
          <p:sp>
            <p:nvSpPr>
              <p:cNvPr id="14354" name="ZoneTexte 28"/>
              <p:cNvSpPr txBox="1">
                <a:spLocks noChangeArrowheads="1"/>
              </p:cNvSpPr>
              <p:nvPr/>
            </p:nvSpPr>
            <p:spPr bwMode="auto">
              <a:xfrm>
                <a:off x="8017808" y="3230536"/>
                <a:ext cx="4850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/>
                  <a:t>***</a:t>
                </a:r>
              </a:p>
            </p:txBody>
          </p:sp>
        </p:grpSp>
        <p:pic>
          <p:nvPicPr>
            <p:cNvPr id="143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4" r="23688" b="91066"/>
            <a:stretch>
              <a:fillRect/>
            </a:stretch>
          </p:blipFill>
          <p:spPr bwMode="auto">
            <a:xfrm>
              <a:off x="155575" y="2343480"/>
              <a:ext cx="4304802" cy="384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Ellipse 20"/>
          <p:cNvSpPr/>
          <p:nvPr/>
        </p:nvSpPr>
        <p:spPr>
          <a:xfrm>
            <a:off x="155575" y="2263775"/>
            <a:ext cx="1912938" cy="51593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805363" y="2263775"/>
            <a:ext cx="1912937" cy="51593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3365500" y="5524500"/>
            <a:ext cx="854075" cy="461963"/>
          </a:xfrm>
          <a:prstGeom prst="rect">
            <a:avLst/>
          </a:prstGeom>
          <a:solidFill>
            <a:schemeClr val="tx1">
              <a:alpha val="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114425" y="3055938"/>
            <a:ext cx="155575" cy="19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1" grpId="0" animBg="1"/>
      <p:bldP spid="2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704850"/>
            <a:ext cx="6534150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ZoneTexte 2"/>
          <p:cNvSpPr txBox="1">
            <a:spLocks noChangeArrowheads="1"/>
          </p:cNvSpPr>
          <p:nvPr/>
        </p:nvSpPr>
        <p:spPr bwMode="auto">
          <a:xfrm>
            <a:off x="444500" y="149225"/>
            <a:ext cx="6288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fr-FR" sz="2400"/>
              <a:t>Yellow traps </a:t>
            </a:r>
            <a:r>
              <a:rPr lang="fr-FR" altLang="fr-FR" sz="2400"/>
              <a:t>- </a:t>
            </a:r>
            <a:r>
              <a:rPr lang="en-GB" altLang="fr-FR" sz="2400" b="1"/>
              <a:t>Aphidophagous beneficials</a:t>
            </a:r>
            <a:endParaRPr lang="fr-FR" altLang="fr-FR" sz="2400" b="1"/>
          </a:p>
        </p:txBody>
      </p:sp>
      <p:sp>
        <p:nvSpPr>
          <p:cNvPr id="7" name="Flèche gauche 6"/>
          <p:cNvSpPr/>
          <p:nvPr/>
        </p:nvSpPr>
        <p:spPr>
          <a:xfrm rot="10800000">
            <a:off x="985838" y="1716088"/>
            <a:ext cx="576262" cy="1428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Flèche gauche 7"/>
          <p:cNvSpPr/>
          <p:nvPr/>
        </p:nvSpPr>
        <p:spPr>
          <a:xfrm rot="10800000">
            <a:off x="985838" y="3689350"/>
            <a:ext cx="576262" cy="142875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5366" name="Groupe 16"/>
          <p:cNvGrpSpPr>
            <a:grpSpLocks/>
          </p:cNvGrpSpPr>
          <p:nvPr/>
        </p:nvGrpSpPr>
        <p:grpSpPr bwMode="auto">
          <a:xfrm>
            <a:off x="7888288" y="76200"/>
            <a:ext cx="1136650" cy="1047750"/>
            <a:chOff x="6876256" y="2882997"/>
            <a:chExt cx="1845618" cy="1632288"/>
          </a:xfrm>
        </p:grpSpPr>
        <p:pic>
          <p:nvPicPr>
            <p:cNvPr id="1537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021" y="2882999"/>
              <a:ext cx="853824" cy="780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3745498"/>
              <a:ext cx="857918" cy="76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" descr="http://upload.wikimedia.org/wikipedia/commons/thumb/d/de/BIEDRONA.JPG/220px-BIEDRON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4" t="21164" r="4555" b="10400"/>
            <a:stretch>
              <a:fillRect/>
            </a:stretch>
          </p:blipFill>
          <p:spPr bwMode="auto">
            <a:xfrm rot="10800000">
              <a:off x="6876256" y="2882997"/>
              <a:ext cx="857918" cy="76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4" descr="http://user.mendelu.cz/xkopta/img/normal/msicomar/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0" t="11678" r="20490" b="17950"/>
            <a:stretch>
              <a:fillRect/>
            </a:stretch>
          </p:blipFill>
          <p:spPr bwMode="auto">
            <a:xfrm>
              <a:off x="7842712" y="3739338"/>
              <a:ext cx="879162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5602288" y="1312863"/>
            <a:ext cx="693737" cy="230187"/>
          </a:xfrm>
          <a:prstGeom prst="rect">
            <a:avLst/>
          </a:prstGeom>
          <a:solidFill>
            <a:schemeClr val="tx1">
              <a:alpha val="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602288" y="2392363"/>
            <a:ext cx="693737" cy="228600"/>
          </a:xfrm>
          <a:prstGeom prst="rect">
            <a:avLst/>
          </a:prstGeom>
          <a:solidFill>
            <a:schemeClr val="tx1">
              <a:alpha val="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804025" y="1663700"/>
            <a:ext cx="693738" cy="228600"/>
          </a:xfrm>
          <a:prstGeom prst="rect">
            <a:avLst/>
          </a:prstGeom>
          <a:solidFill>
            <a:schemeClr val="tx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805613" y="3617913"/>
            <a:ext cx="695325" cy="228600"/>
          </a:xfrm>
          <a:prstGeom prst="rect">
            <a:avLst/>
          </a:prstGeom>
          <a:solidFill>
            <a:srgbClr val="FFC000">
              <a:alpha val="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201" r="1967" b="91544"/>
          <a:stretch>
            <a:fillRect/>
          </a:stretch>
        </p:blipFill>
        <p:spPr bwMode="auto">
          <a:xfrm>
            <a:off x="1063625" y="2162175"/>
            <a:ext cx="70167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393700" y="1566863"/>
            <a:ext cx="8229600" cy="4525962"/>
          </a:xfrm>
        </p:spPr>
        <p:txBody>
          <a:bodyPr/>
          <a:lstStyle/>
          <a:p>
            <a:pPr algn="ctr"/>
            <a:endParaRPr lang="fr-FR" altLang="fr-FR" smtClean="0"/>
          </a:p>
          <a:p>
            <a:pPr algn="ctr"/>
            <a:endParaRPr lang="fr-FR" altLang="fr-FR" smtClean="0"/>
          </a:p>
          <a:p>
            <a:pPr algn="ctr"/>
            <a:endParaRPr lang="fr-FR" altLang="fr-FR" smtClean="0">
              <a:solidFill>
                <a:srgbClr val="FF0000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393700" y="3190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 smtClean="0"/>
              <a:t>  </a:t>
            </a:r>
            <a:endParaRPr lang="fr-FR" sz="24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sz="2400" dirty="0"/>
          </a:p>
        </p:txBody>
      </p:sp>
      <p:sp>
        <p:nvSpPr>
          <p:cNvPr id="19" name="Ellipse 18"/>
          <p:cNvSpPr/>
          <p:nvPr/>
        </p:nvSpPr>
        <p:spPr>
          <a:xfrm>
            <a:off x="6145213" y="2178050"/>
            <a:ext cx="2012950" cy="404813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00B05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3894138" y="2163763"/>
            <a:ext cx="2222500" cy="419100"/>
          </a:xfrm>
          <a:prstGeom prst="ellipse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C000"/>
              </a:solidFill>
            </a:endParaRPr>
          </a:p>
        </p:txBody>
      </p:sp>
      <p:grpSp>
        <p:nvGrpSpPr>
          <p:cNvPr id="16391" name="Groupe 16"/>
          <p:cNvGrpSpPr>
            <a:grpSpLocks/>
          </p:cNvGrpSpPr>
          <p:nvPr/>
        </p:nvGrpSpPr>
        <p:grpSpPr bwMode="auto">
          <a:xfrm>
            <a:off x="6992938" y="369888"/>
            <a:ext cx="1374775" cy="1184275"/>
            <a:chOff x="6876256" y="2882997"/>
            <a:chExt cx="1845618" cy="1632288"/>
          </a:xfrm>
        </p:grpSpPr>
        <p:pic>
          <p:nvPicPr>
            <p:cNvPr id="1639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021" y="2882999"/>
              <a:ext cx="853824" cy="780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3745498"/>
              <a:ext cx="857918" cy="76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2" descr="http://upload.wikimedia.org/wikipedia/commons/thumb/d/de/BIEDRONA.JPG/220px-BIEDRON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4" t="21164" r="4555" b="10400"/>
            <a:stretch>
              <a:fillRect/>
            </a:stretch>
          </p:blipFill>
          <p:spPr bwMode="auto">
            <a:xfrm rot="10800000">
              <a:off x="6876256" y="2882997"/>
              <a:ext cx="857918" cy="76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4" descr="http://user.mendelu.cz/xkopta/img/normal/msicomar/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0" t="11678" r="20490" b="17950"/>
            <a:stretch>
              <a:fillRect/>
            </a:stretch>
          </p:blipFill>
          <p:spPr bwMode="auto">
            <a:xfrm>
              <a:off x="7842712" y="3739338"/>
              <a:ext cx="879162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393700" y="8604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2400" dirty="0" err="1" smtClean="0"/>
              <a:t>Yellow</a:t>
            </a:r>
            <a:r>
              <a:rPr lang="fr-FR" sz="2400" dirty="0" smtClean="0"/>
              <a:t> </a:t>
            </a:r>
            <a:r>
              <a:rPr lang="fr-FR" sz="2400" dirty="0" err="1"/>
              <a:t>traps</a:t>
            </a:r>
            <a:r>
              <a:rPr lang="fr-FR" sz="2400" dirty="0"/>
              <a:t> - </a:t>
            </a:r>
            <a:r>
              <a:rPr lang="en-GB" sz="2400" b="1" dirty="0" smtClean="0"/>
              <a:t>Aphidophagous </a:t>
            </a:r>
            <a:r>
              <a:rPr lang="en-GB" sz="2400" b="1" dirty="0"/>
              <a:t>beneficials</a:t>
            </a:r>
            <a:r>
              <a:rPr lang="fr-FR" sz="2400" b="1" dirty="0"/>
              <a:t>  </a:t>
            </a:r>
            <a:endParaRPr lang="fr-FR" sz="24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24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sz="2400" dirty="0"/>
          </a:p>
        </p:txBody>
      </p:sp>
      <p:pic>
        <p:nvPicPr>
          <p:cNvPr id="1639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7120" r="15253" b="5978"/>
          <a:stretch>
            <a:fillRect/>
          </a:stretch>
        </p:blipFill>
        <p:spPr bwMode="auto">
          <a:xfrm>
            <a:off x="2205038" y="2887663"/>
            <a:ext cx="47339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843213" y="5794375"/>
            <a:ext cx="2509837" cy="561975"/>
          </a:xfrm>
          <a:prstGeom prst="rect">
            <a:avLst/>
          </a:prstGeom>
          <a:solidFill>
            <a:schemeClr val="tx1">
              <a:alpha val="0"/>
            </a:schemeClr>
          </a:solidFill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8450" y="5794375"/>
            <a:ext cx="1560513" cy="561975"/>
          </a:xfrm>
          <a:prstGeom prst="rect">
            <a:avLst/>
          </a:prstGeom>
          <a:solidFill>
            <a:schemeClr val="tx1">
              <a:alpha val="0"/>
            </a:schemeClr>
          </a:solidFill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3097213"/>
            <a:ext cx="288925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178050"/>
            <a:ext cx="7010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2" descr="http://upload.wikimedia.org/wikipedia/commons/thumb/d/de/BIEDRONA.JPG/220px-BIEDRO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10400" r="20464" b="21164"/>
          <a:stretch>
            <a:fillRect/>
          </a:stretch>
        </p:blipFill>
        <p:spPr bwMode="auto">
          <a:xfrm>
            <a:off x="7032625" y="355600"/>
            <a:ext cx="1289050" cy="1162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393700" y="8604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2400" dirty="0" err="1" smtClean="0"/>
              <a:t>Yellow</a:t>
            </a:r>
            <a:r>
              <a:rPr lang="fr-FR" sz="2400" dirty="0" smtClean="0"/>
              <a:t> </a:t>
            </a:r>
            <a:r>
              <a:rPr lang="fr-FR" sz="2400" dirty="0" err="1"/>
              <a:t>traps</a:t>
            </a:r>
            <a:r>
              <a:rPr lang="fr-FR" sz="2400" dirty="0"/>
              <a:t> - </a:t>
            </a:r>
            <a:r>
              <a:rPr lang="fr-FR" sz="2400" b="1" dirty="0" err="1" smtClean="0">
                <a:solidFill>
                  <a:srgbClr val="FF0000"/>
                </a:solidFill>
              </a:rPr>
              <a:t>Ladybirds</a:t>
            </a:r>
            <a:endParaRPr lang="fr-FR" sz="24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 smtClean="0"/>
              <a:t> 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24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sz="2400" dirty="0"/>
          </a:p>
        </p:txBody>
      </p:sp>
      <p:pic>
        <p:nvPicPr>
          <p:cNvPr id="1741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t="6906" r="16730" b="6686"/>
          <a:stretch>
            <a:fillRect/>
          </a:stretch>
        </p:blipFill>
        <p:spPr bwMode="auto">
          <a:xfrm>
            <a:off x="2511425" y="2922588"/>
            <a:ext cx="437515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Ellipse 19"/>
          <p:cNvSpPr/>
          <p:nvPr/>
        </p:nvSpPr>
        <p:spPr>
          <a:xfrm>
            <a:off x="6145213" y="2178050"/>
            <a:ext cx="2012950" cy="40481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56150" y="5832475"/>
            <a:ext cx="485775" cy="560388"/>
          </a:xfrm>
          <a:prstGeom prst="rect">
            <a:avLst/>
          </a:prstGeom>
          <a:solidFill>
            <a:schemeClr val="tx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657475" y="5849938"/>
            <a:ext cx="1050925" cy="560387"/>
          </a:xfrm>
          <a:prstGeom prst="rect">
            <a:avLst/>
          </a:prstGeom>
          <a:solidFill>
            <a:schemeClr val="tx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741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4624388"/>
            <a:ext cx="317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167063"/>
            <a:ext cx="390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699000"/>
            <a:ext cx="5000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159125"/>
            <a:ext cx="317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11523" r="87068" b="29785"/>
          <a:stretch>
            <a:fillRect/>
          </a:stretch>
        </p:blipFill>
        <p:spPr bwMode="auto">
          <a:xfrm>
            <a:off x="2241550" y="3013075"/>
            <a:ext cx="258763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t="7977" r="18094" b="4782"/>
          <a:stretch>
            <a:fillRect/>
          </a:stretch>
        </p:blipFill>
        <p:spPr bwMode="auto">
          <a:xfrm>
            <a:off x="2322513" y="2840038"/>
            <a:ext cx="4498975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173288"/>
            <a:ext cx="7010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355600"/>
            <a:ext cx="1289050" cy="1162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267325" y="5805488"/>
            <a:ext cx="1512888" cy="563562"/>
          </a:xfrm>
          <a:prstGeom prst="rect">
            <a:avLst/>
          </a:prstGeom>
          <a:solidFill>
            <a:schemeClr val="tx1">
              <a:alpha val="0"/>
            </a:schemeClr>
          </a:solidFill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393700" y="8604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2400" dirty="0" err="1" smtClean="0"/>
              <a:t>Yellow</a:t>
            </a:r>
            <a:r>
              <a:rPr lang="fr-FR" sz="2400" dirty="0" smtClean="0"/>
              <a:t> </a:t>
            </a:r>
            <a:r>
              <a:rPr lang="fr-FR" sz="2400" dirty="0" err="1"/>
              <a:t>traps</a:t>
            </a:r>
            <a:r>
              <a:rPr lang="fr-FR" sz="2400" dirty="0"/>
              <a:t> - </a:t>
            </a:r>
            <a:r>
              <a:rPr lang="fr-FR" sz="2400" b="1" dirty="0" err="1" smtClean="0">
                <a:solidFill>
                  <a:srgbClr val="FFC000"/>
                </a:solidFill>
              </a:rPr>
              <a:t>Hoverflies</a:t>
            </a:r>
            <a:endParaRPr lang="fr-FR" sz="2400" b="1" dirty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 smtClean="0"/>
              <a:t> 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24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sz="2400" dirty="0"/>
          </a:p>
        </p:txBody>
      </p:sp>
      <p:sp>
        <p:nvSpPr>
          <p:cNvPr id="21" name="Ellipse 20"/>
          <p:cNvSpPr/>
          <p:nvPr/>
        </p:nvSpPr>
        <p:spPr>
          <a:xfrm>
            <a:off x="3894138" y="2163763"/>
            <a:ext cx="2222500" cy="419100"/>
          </a:xfrm>
          <a:prstGeom prst="ellipse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C000"/>
              </a:solidFill>
            </a:endParaRPr>
          </a:p>
        </p:txBody>
      </p:sp>
      <p:pic>
        <p:nvPicPr>
          <p:cNvPr id="184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794250"/>
            <a:ext cx="390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567238"/>
            <a:ext cx="390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2827338"/>
            <a:ext cx="4810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0063"/>
            <a:ext cx="317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e 5"/>
          <p:cNvGrpSpPr>
            <a:grpSpLocks/>
          </p:cNvGrpSpPr>
          <p:nvPr/>
        </p:nvGrpSpPr>
        <p:grpSpPr bwMode="auto">
          <a:xfrm>
            <a:off x="427038" y="1866900"/>
            <a:ext cx="8283575" cy="3997325"/>
            <a:chOff x="430476" y="2009365"/>
            <a:chExt cx="8283048" cy="3996343"/>
          </a:xfrm>
        </p:grpSpPr>
        <p:sp>
          <p:nvSpPr>
            <p:cNvPr id="19474" name="Rectangle 2"/>
            <p:cNvSpPr>
              <a:spLocks noChangeArrowheads="1"/>
            </p:cNvSpPr>
            <p:nvPr/>
          </p:nvSpPr>
          <p:spPr bwMode="auto">
            <a:xfrm>
              <a:off x="430476" y="2009365"/>
              <a:ext cx="82830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zh-CN" sz="1800">
                <a:latin typeface="Arial" pitchFamily="34" charset="0"/>
              </a:endParaRPr>
            </a:p>
          </p:txBody>
        </p:sp>
        <p:pic>
          <p:nvPicPr>
            <p:cNvPr id="19475" name="Imag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" r="19482" b="5969"/>
            <a:stretch>
              <a:fillRect/>
            </a:stretch>
          </p:blipFill>
          <p:spPr bwMode="auto">
            <a:xfrm>
              <a:off x="572430" y="2376986"/>
              <a:ext cx="8024897" cy="362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Espace réservé du contenu 2"/>
          <p:cNvSpPr txBox="1">
            <a:spLocks/>
          </p:cNvSpPr>
          <p:nvPr/>
        </p:nvSpPr>
        <p:spPr bwMode="auto">
          <a:xfrm>
            <a:off x="393700" y="3127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None/>
            </a:pPr>
            <a:endParaRPr lang="en-GB" altLang="fr-FR" sz="240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93700" y="8604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Food </a:t>
            </a:r>
            <a:r>
              <a:rPr lang="fr-FR" sz="2400" dirty="0"/>
              <a:t>web - </a:t>
            </a:r>
            <a:r>
              <a:rPr lang="en-GB" sz="2400" b="1" dirty="0" smtClean="0">
                <a:solidFill>
                  <a:srgbClr val="00B050"/>
                </a:solidFill>
              </a:rPr>
              <a:t>Pea</a:t>
            </a:r>
            <a:endParaRPr lang="fr-FR" sz="2400" b="1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sz="2400" dirty="0"/>
          </a:p>
        </p:txBody>
      </p:sp>
      <p:sp>
        <p:nvSpPr>
          <p:cNvPr id="19461" name="ZoneTexte 7"/>
          <p:cNvSpPr txBox="1">
            <a:spLocks noChangeArrowheads="1"/>
          </p:cNvSpPr>
          <p:nvPr/>
        </p:nvSpPr>
        <p:spPr bwMode="auto">
          <a:xfrm>
            <a:off x="569913" y="5878513"/>
            <a:ext cx="8024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9462" name="ZoneTexte 10"/>
          <p:cNvSpPr txBox="1">
            <a:spLocks noChangeArrowheads="1"/>
          </p:cNvSpPr>
          <p:nvPr/>
        </p:nvSpPr>
        <p:spPr bwMode="auto">
          <a:xfrm>
            <a:off x="365125" y="5780088"/>
            <a:ext cx="8024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Mixing                       Strip cropping                                             Pea in pure stand</a:t>
            </a:r>
          </a:p>
        </p:txBody>
      </p:sp>
      <p:pic>
        <p:nvPicPr>
          <p:cNvPr id="1029" name="Picture 5" descr="http://www.kerbtier.de/Pages/Fotos/FotoSmallN/Coccinellidae/Propylea-quatuordecimpunctata-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r="13025"/>
          <a:stretch>
            <a:fillRect/>
          </a:stretch>
        </p:blipFill>
        <p:spPr bwMode="auto">
          <a:xfrm>
            <a:off x="3541713" y="1825625"/>
            <a:ext cx="711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7" descr="data:image/jpeg;base64,/9j/4AAQSkZJRgABAQAAAQABAAD/2wCEAAkGBhQSERUUExQVFRQVFxQUFRUVFRUXFRgXFBQXFBQUFxQXHCYeFxkjGhQUHy8gIycpLCwsFR4xNTAqNSYrLCkBCQoKDgwOGg8PGiklHyQsLCwsLCwsLywsLCwsLSwsKSwvLCwsLCwsLCwsLCwpLCksLCwsLCwsLCwpLCwsLCwsLP/AABEIAMIBAwMBIgACEQEDEQH/xAAcAAACAgMBAQAAAAAAAAAAAAADBAACAQUGBwj/xABAEAABAwIEAwYFAgIIBgMAAAABAAIRAyEEEjFBBVFhBiJxgaHwEzKRscEH0UJSFCNygpKywuEzNGKDovEVFiT/xAAbAQACAwEBAQAAAAAAAAAAAAABAgADBAUGB//EADIRAAIBAwIEAwYGAwEAAAAAAAABAgMRIQQxBRJBURMycSIzYYGx8EKRwdHh8SNSchT/2gAMAwEAAhEDEQA/ADvagPYnHBBe1eauQRqMS72J57Uu9qZMAjUYln00+9qXexWJkEKjEs9i2FRiWqMVyZBI05XR9neDmZIQeD8LLnSQu5wFBrBosepr39iIUGwlLIJVvjFx6Krq2bwTFHCbrAuyCFw+HT9FoCBRYjNZdXRVlgKM4l1kthwnK1OyHRaGp0rsjDNp2lLm5nZXfitgsMaU7krWQC7WorQsNV8yhC0LFRtlYKFC+QirbK+cbINR14WQFL9ADDSsqjQiIgKwsPurusqEoBKAojQhNRQpG4C7QoVUBQlMQxCwpKiADhXIL0VxQXFEIJ6XejvKA9MiAHoDwjvKA5OgC72omCwJe7osZJsF0XBcEQBZLVqckcbkSNjgOHtYAmnkEwE0zBw2StcbugLn5Su9x2OYdglbOkyySwlGE6rIoiGGAIjXhCp01ZrAFblBQV9QQtdVdLoTzo2SbiAeqG6Ay9OmmKYQWuRWulWJClw1XhVWSpYNy8rBKgChCVhE6zbqrH3RMUVQI9RRik5FDUFiOE4DBCoQrucqZklxgZCsFVwurNUj2AXaVgq0LBCcBhYVZWEoTg3OQnOWC9Dc5Qhh5QXuVnuQHuTohR5QnKzymOH4QudKZvlV2AZ4Zw6bldVw+kBskcHhoXQ4OmAFgu6krjpCvEa8Nha/D0UfFD4j7aBMUqEJt2BjGHbATTGbqlMQrVK1rBWpW3IFKs2kgNO8onxCLmI6qXQUGdTSTqUuWs4l23pUpaP6x3Jun1XO1u3lQu/4bQ2eZJUumb6fDtRVV1HHxwd0SFlq5rh/ahrvmH0K3uHxTXjuny3RVRMoraStR88RwXV2obWqycyhCVQlSFiEjGBVwhBNmnKVe2DCm1mAIxFY+UCmigJxQ8IVRqI02Q3lSSCCqBWaVhxkLLXJb5IWJWZVSLKoci2AyVhBdiBKiq5kQ87NRVL0uaqqai0WCEe9Bc5VdUVsPQLzAR2yyF8NQLzC6bhuBgRCpgMC2mBa6faSTayyVKikFIaoUgDdPVKstMJKhTE8ymqrSG8ktN5sMJ03QLC+5RKAJQhUgQncMbIrLFYY07K5Ko6ryQalYNaXOsAJJ8FciFuIcVp0GF7zAH1J5ALhOM9o6mJJAOSkNADr1KQ43xR2Jq5jZjTDG7f2j1QWoTaPW8K4byR8Wqs9F2/kxEWFgqPb6fgo1ukq7aP2VXNY9BZWLN9wtpw7ibmmCfArXFmnkln8VpMfkc9rXWsTGumqSzlsLUUHG09j0jhvGw6A7/Fb1W4hea8Nx4IGVwIOhBkLseC8SzDK7Xb9lbCp0Z5LiXDPD/y0tuxuoWMykKKw4JmUkRdNEIFVsXQ6EMtRWvQGlEyqxMAcORWXOiVa5XDkUwA36rDERzZVQq33CZLkB5k2UxNWLDVLurQYSpp5exCrqRWFk1fFRDmQDy41VU1EuaixnW7lCM05cYG66vhuAFNsnVabgfD3TncIG0roGy4jksWon0QUFZJKcpsJsEOjTuthTrNb18FmSvuENhMJGuqvjyQ2AqjFHkAsYp9p1OyujbZBFmYcNF0VtUKvwoEk3Q205TRx0EYwyoCFzfbPixa34LT80Z/DULoKzgxpcdACT5LznjeINSqXHf3+yc63CqCq17y2WRZi5PjvaR7nltJxa1sgkH5jznkuoewlpAMEggHrFjC4StwSsHZfhuJ5gSD4FbdHCm5Nztjud3jFSvGnGNFPO7X0Jw/EPNamQSXZ26k841XqNJunvZcr2Y7NupPz1QJju7xz99F2FFveHiFm4hWjUmlDoizhOnqUKLdTdu9jD2WC4DtvhC2uHx3XtF+osR9IXpVSl3Rb3dIcU4Y2uwteJB33BFgQeYVGkq+BNTe3U063T/8Aqoumnnp6nmnBeJuovDmuIv3mn5XAbTsesea9d4NxHO1rmzcA9V57U7BVA45XtItBMg9ZAC67gWE/o7GU8xcBN+UmbDlJ0WvXVKNRKUHk5vDdPqaSlSrL2enr8D07AYr4jA7yPimVz/ZzFQ4s2IkeIXQSssXdHndZR8Gs49OhV6BVNkZyGbym6mMpTciylWOuj5k0XgAQKKmZZcUCFhZQdUF1bkhuMiPqlg1e7CheqZdbRWLc3irilCy0IJCsqKYUV8yibADxXOug7O8HznM4W2Wm4XhfiVANt132HimyOit1FS3sIsSKV3R3Rsi4VspegyTdN6CBqufuyB2EkwFsqNINbdKYJnLzTjaclPFEQWjUbpB+iFjXb/ROMpW0S9YCZOyfK3GBfAcRc+Sy2nAsiPqyLA/RC+IrYWsKzVdp8RloR/M5jf8AyB/C4PFvly63tnUik2/8YPkAV5dx7jb2YmG/K2JHOQCfurYUnUdonf4bWp6an4k+rsdHT1CYYErSeLHmmqZWWZ67caFrrY8Iwhq1A0axItOnhpznotTnlbns5x6lha7alap8NsEZrWkRMbo6enzVIp9yjVVHCnKS6I6Tj/CWtoUKjP4mNBHXKCSBtofNc2+mq8Q7aYcuDKVR1RmYuBIi5bBIbtpouob2fz4QVmkGRNtY0XSr6aU5Nxjj9jl6fVwpRUZTu2/rsci8IbhBHimaggwUCrZchw5Ttxlc2WAxwZVaJ72oHRdzSqBzQRuAV5FxKqW4qk4G0CPFrwT6FeocFqzRb0kfQkLTCFkn3PF8Wlz1ZY8rS/NXHEOoN0UlDcQicUAdUcNQajbhMDRLsyAajOSG6vARKlXLqlKrpSN3AWa/6lQlVDzyWGmUeliBGtJ3WJvzRGKwN0UQFl6LKaYRF1EbEsebdnuDloncrfYrDZWI+GpgWAk9FfiRysg6nRZuZzk5MfZGvFaBAF0/w/DkidzzSOHpSQt5h3wNI/JUgrvIBqhQgaK7XAam6WFUuMAEAapmjhBMwtKb/CiBG4jkJSbq4+I0EG4JmLa6eK2gY0DRazEiHA9SPsmknbIR11NJuF002sEtWdfzTYsKzle27CabP5cxB/wmPyvK+P8AD3PrNIBIdlBIHgD+V7J2noF+HflF2jMOpacw+y4Ki4FttCA4eB28rjyVtOq6b5kdfRU46in4UntK/wAnj79TFNkNAG1voiTaFUWA8YVgDN1leT2yaawHbYeR/ded8S4s6q+XnNEiNAL8gvQWVZIA3MR42TmN/QOtUYalGq1r3S74TwQL3jODbzC6HD2lN3WTz/G+Z042fy7nlbsWRBaYjSNREQvUOxP6l1jQbhnmROSdy10WuLbrzP8A+CqjEf0YtAq/ENIguaG582Uy+csTvML3Hs7+i7cNSFT4vxa8AmIFMGNG7mL3PoutUnaLxc83Qjea5nZXQrjHgnkknXQsViiHuY4QWuLTzsYQ21dTC8xKV9z6FTjZXDV+HCqaZmCwh09LSPRdbwTidNrWUy9oe8uLWz3jqTZc1S0/ux5kR+V0fDOzlOGVSO+IcDaRvY6xJNkKcm8PoeY40oRd1u39F/J0Laqq5soIMIrU7aPNmCFZ9QNapPNKcQqtkRrF+UoSXNHmvsQBWqfX8LDKsa2VQ2EdjB7/AHSRQCgko1Ng2v4qvw/py+6uwewnSyQh1hFFO035aenqFgtPhHkjUmJ4xuQmVYRwOoUVnIE02AwwaJWr4nU+JUtoPcLZ4qrlpnnC1uDo2vfcrI1ZKIzGMLhAIm3knX09NefuFWiOaZbTTxggGaDLW+10yxCZTi3u9/2Rmq9YIWa3mlsTTkJrZKYg281XLdhAiiQg1AQbptr1ioyQohRCs2RB+nlC80x1A0MQ+kbCc1PqHat/I8xuvUHhcl234H8WkXt+Zo21gX26p42vZl+nrOjNSRzRcCI2KzXrADVJUauZwEtLXPawSe+C4a5bSM2Ya6xczK5PivFnuc5ocQ0EgCMpIm0iT9JWmGilN74PULjFGFO+W+1vtHS0u2IwtQPaG1HNMhpu2esJXtD+quPxctfVLGfyUu43zi7vMrlaDJN9lfFhvIA20PoRz8F1qNCNNYPPavXVNTK8sdv7NjU7U4itlbXr1nU2CGsDoAyg5YaLa9NF13Be31bC4cM+IRBdlAgPbMG7x8+9nAx6DzmlVLTI15ovxyRGyvedzGpNbHbVu13x3/EfJJN3EAGwiSBE+IW7wGPa8WIPQEFeYUCQcw1B0N+psdRAWx4MxzKjHSG95tnGBro47BcyvoYTysHc0vGqtJKNRXX5M9VwUvdl3EE9LwJ8b/Tou8w9mgdIXHdl8KYYXAh2VrngkkZugPy66CF17VyJRjDETna3VPU1OboMObIVGujVYLso6KmIdYRqfQbflV35vkYilWvy1QjTm+qYpUQFN/wopXViMUdTO/kiURNkwaYQQ2DCfAtg72WQqTp8EYiyBhht192RvYI6GWVWmD7hZlCe6DqrOZJkG2NsspcY1o5fVRHxYdyGir0SWmUNlbLAi62NVhDZJ/ZavBMzEnqsmUl3HZscODEk63iB6p1soVClA+/4CaaYC0RjgBG2ULlAbq6ZvBCgcUHEm3mmJS2Nb3bbFVW3CVa1ElBovRimWBQNVkpOveQR7K2LmoVSjN9+f7qEPG+2PZ+pReXMIyPJI5ixJET5LS8B7MHGVTSFRrHZS8FwN4MEQOU+q9p4hgGVBlqAEdfxHivMeOcKqYLENq0bQczHbTuI5G4jcEroaav+FkQPjX6R4jD4Z1dtRtUskvYwGQwTLwTrG4j7LgHL3dv6pUBRBAPxXQ00yDlBOpLogtHS55LyTiuDFWs80wO89xyMaQ0AugEAk5WmQb2ErqQncdpPY0YTTSIaScztMpBgAC0mfQck1V4DUYYewi+X5mET4glbWj2Ur02Cu+i4UQ7IXwC3NJAAv37ja2xKfmQqR2f6dfpZSxGGOIxWcZz/AFLWHKQ1ti82gydLbTumq/ZzD08WThmHJSHw5Li7NVBJqOBP8tmW3DuSa4R25rOw/wAAAZ4DRUbaARHdaBY8uXVF4N2K+E1zmVclR8EDNMQDJA2N5336Rza1VSTjfI7atg6fgeDa1k7nmtg4JLhzanwWmqZeJzGAJ7xgwLAxCI/EmeugH3JXHbzy9CsLUxGXW/IflANY9J8VWqyRuShU+W+/vwS52WwLjbMQeX3VzWi8IbPXncWTFtLadd06TtuQEMSf5VZ1aNR6hVo0x19+aIKXMzMKJO39BMsrdCrMp32RGs39+/3RcOwEztH/ALTKLvbATT8T7QUaLi2pUa0iLFzR6TPotDjf1CwzRYl55MDo+rgAuc/UyrOM8GN85LiuQK2woxkrhbsdxU/UVkmMOY6vE/5VFwyit8Gn/qhbs93x05D/AL8uqXwNMNYPD3900+qHCAkQ7vwfILl3Sdxh4VSisNr6oTUWmbK5Cl2lXKG0q8pWEyhYltirlZCRZkE19F/3R2vsqECVamxBO4C1N0ogQ8kK4KYBSpTB1Wm4twttRpaWZwbR3RGt5Jst6Wgx09357IGIpE/LA5yPsmTUXch5rjuwDGhxBIgSN48outLwTi7sDiBUoODiWuYTUYWiHEEggOJ/hb01XrdXh5Orj5QtWOyNAvzFk7x152WiGplHcNzyfi9CricQ+pAl7i7K0ENB0sPJdVQw2KfQo0arg6jSy/1MBtmzFxfNffmu7odl8O0yGR5lbBnCqURkH0/KM9VPZEucvwPh7abw9zWhhEZY36je1vqumayjmztptD4IzZADB1vHT0TFPAtG1klijldBPd2Fr9LHRYpqdk09yXZc1zrttEGY97pd7TJcYk7cvf5QnYol067eyo5xI0P4SRtshWw2cnRZaRNrn0PRBpg6H09+CapUY2hN6ACsk3GiOB5+9FVrSFchMglWbIgI96KrW3/ZEHvT3yTohk6IbqsCR1Wbj1WDBaVXLOwUeQ9uc/8AS3l41jIebdvOZXPL0XtxwnPTzD5qckdR/EPz5Lzklb9JV8SnndYZGSVFWVFrsKe9UMN09d0tVp98H3yWxZpdLYhgAJHj5lcdwUdiwu2oN1Kb+SWwzZ1PsJoNhFNtXAFAVlUEKzh79+SDATOquKw7RUPuyX4oIk8nPATdM6JbENh30PpdFp1AmirNoA03b373VahVWhZeiyFgrEIOZEaFEuxDJCBVpIzirASlfYgGm5FFgp8CDbRBreNvuq5czdkQrWxsWjvHZI1cMXkkkk+g6BGpi5PuAiUyRPVH2muXoR3F8Lh4G3NNMoDf2EsQ8bWvp91g4giDBEa2SpqKyAdFANvsrh09Ag/GltuSpTxAjwVniJYRB5pWKxQKWIlFrvsm50yEYjiNwgUTZGKaLuiA3uhBpOME3hFxWnLZAw92fVUvz2CajiZE9Df915PxbDinWqMGgcY8Dcfdep8Sd6yvL+POnEVf7R9AArOHt+JL0AxCVFWVldkB7zmc4626fuiVaUCOdlejA2VntJ8AuO49WOJYEx4hNOclq4ymRus0QTqgpJeyAaa5XBVVdpsmIVyrBCsVUhVtBF8U3fyQWCfsi4090nlf8JfCVZ1Kj3AOMd6o0wNPpuqclbMrV8SFS0HQR4wqkQiMdZXyAhLIgFrrpgWQRSgyVeq8Ew3Tms9RvYiCNra8oQarmCk6tWOWmGk31I2P+yjgPme4NpMBe+eQ08BP2XmXbftm7GVMjCRQae6NMxH8Th9h+Vt01O8c5+/uw+yJiu2ri4/DY1rZMWExsTtPRIDtZiQZFSPBjBv/AGZWmC2XDOA1axENLWn+NwOXy5+S0uFKmruwt2ztuDdvqb2xXblcL90SHeA1Tje0L6h/qqBA2LzBP93bzPkksD2PpNAEZnW7xvO8xoNV1WDwTGADumLbRosDkqj/AMSt8WMaanxWrTg1aXcO7TccjHJbrDuZUGZpBH1V8SwPIOoFxySVTglN78wmmd8tgfEDdOqbeL3AExtakwwbk6BoJPhZBfxVkQWvYLDvNLT43t6rbYXDNa2GtFtP5jfQnqjVsrmiRPMRe+mvv6q3wVa/6EwaihXa75XTumRVNpHmhf8A1em4OLBkIk52EjfcA6RK1+JwNWjJY7MyTAdY9IduY5zpuq5UHFX+hLI2VerIVsIIp/4j6rnafaikH/Dqn4bv+vum/jY+R8luKlSWjLEWuNxtBVFnF8zA0aniro+p/C827WU8uJdH8QafPT8L0nEsLnARpc8raesLzftnVnEkfytaD6n8o6FNVvk/0FNJKipmUXdsQ+h2oqii5UthjV4095v977tRsP8AgfZRRUS3XoRjNPdXaoorOiAR3v1VG+/oooqwgMTofArXYI94eB+ywoh1QrNww2+n2WKu/vZRRXdCEo6I7VFFVIKLVfl+iFVaALdFFEi8kvQZHKfqNUIwoAJALmAgGx+Y353AXnWDaCTIm26wouhQ90ReZG37I0mur94AwCRIBggiCJ3XolEX+o9Cooubr/er5DrYcdYWt4f2ZWKfyf3h+VFFXLzW+H6Cjr2gfT/UUNn8PiVFFugAPX+Uotf5z1a6foVFFo6v1RGOYMd3xmVrMaZde9hr4KKK+r7tBPI/1F/5z/ts/wBS6vsFUJwYkkwTEnSw0UUWXV+5RFuzZE2K8j7Rn/8ATU8R/lCiiTR+df8AP7CSNYooous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9465" name="AutoShape 9" descr="data:image/jpeg;base64,/9j/4AAQSkZJRgABAQAAAQABAAD/2wCEAAkGBhQSERUUExQVFRQVFxQUFRUVFRUXFRgXFBQXFBQUFxQXHCYeFxkjGhQUHy8gIycpLCwsFR4xNTAqNSYrLCkBCQoKDgwOGg8PGiklHyQsLCwsLCwsLywsLCwsLSwsKSwvLCwsLCwsLCwsLCwpLCksLCwsLCwsLCwpLCwsLCwsLP/AABEIAMIBAwMBIgACEQEDEQH/xAAcAAACAgMBAQAAAAAAAAAAAAADBAACAQUGBwj/xABAEAABAwIEAwYFAgIIBgMAAAABAAIRAyEEEjFBBVFhBiJxgaHwEzKRscEH0UJSFCNygpKywuEzNGKDovEVFiT/xAAbAQACAwEBAQAAAAAAAAAAAAABAgADBAUGB//EADIRAAIBAwIEAwYGAwEAAAAAAAABAgMRIQQxBRJBURMycSIzYYGx8EKRwdHh8SNSchT/2gAMAwEAAhEDEQA/ADvagPYnHBBe1eauQRqMS72J57Uu9qZMAjUYln00+9qXexWJkEKjEs9i2FRiWqMVyZBI05XR9neDmZIQeD8LLnSQu5wFBrBosepr39iIUGwlLIJVvjFx6Krq2bwTFHCbrAuyCFw+HT9FoCBRYjNZdXRVlgKM4l1kthwnK1OyHRaGp0rsjDNp2lLm5nZXfitgsMaU7krWQC7WorQsNV8yhC0LFRtlYKFC+QirbK+cbINR14WQFL9ADDSsqjQiIgKwsPurusqEoBKAojQhNRQpG4C7QoVUBQlMQxCwpKiADhXIL0VxQXFEIJ6XejvKA9MiAHoDwjvKA5OgC72omCwJe7osZJsF0XBcEQBZLVqckcbkSNjgOHtYAmnkEwE0zBw2StcbugLn5Su9x2OYdglbOkyySwlGE6rIoiGGAIjXhCp01ZrAFblBQV9QQtdVdLoTzo2SbiAeqG6Ay9OmmKYQWuRWulWJClw1XhVWSpYNy8rBKgChCVhE6zbqrH3RMUVQI9RRik5FDUFiOE4DBCoQrucqZklxgZCsFVwurNUj2AXaVgq0LBCcBhYVZWEoTg3OQnOWC9Dc5Qhh5QXuVnuQHuTohR5QnKzymOH4QudKZvlV2AZ4Zw6bldVw+kBskcHhoXQ4OmAFgu6krjpCvEa8Nha/D0UfFD4j7aBMUqEJt2BjGHbATTGbqlMQrVK1rBWpW3IFKs2kgNO8onxCLmI6qXQUGdTSTqUuWs4l23pUpaP6x3Jun1XO1u3lQu/4bQ2eZJUumb6fDtRVV1HHxwd0SFlq5rh/ahrvmH0K3uHxTXjuny3RVRMoraStR88RwXV2obWqycyhCVQlSFiEjGBVwhBNmnKVe2DCm1mAIxFY+UCmigJxQ8IVRqI02Q3lSSCCqBWaVhxkLLXJb5IWJWZVSLKoci2AyVhBdiBKiq5kQ87NRVL0uaqqai0WCEe9Bc5VdUVsPQLzAR2yyF8NQLzC6bhuBgRCpgMC2mBa6faSTayyVKikFIaoUgDdPVKstMJKhTE8ymqrSG8ktN5sMJ03QLC+5RKAJQhUgQncMbIrLFYY07K5Ko6ryQalYNaXOsAJJ8FciFuIcVp0GF7zAH1J5ALhOM9o6mJJAOSkNADr1KQ43xR2Jq5jZjTDG7f2j1QWoTaPW8K4byR8Wqs9F2/kxEWFgqPb6fgo1ukq7aP2VXNY9BZWLN9wtpw7ibmmCfArXFmnkln8VpMfkc9rXWsTGumqSzlsLUUHG09j0jhvGw6A7/Fb1W4hea8Nx4IGVwIOhBkLseC8SzDK7Xb9lbCp0Z5LiXDPD/y0tuxuoWMykKKw4JmUkRdNEIFVsXQ6EMtRWvQGlEyqxMAcORWXOiVa5XDkUwA36rDERzZVQq33CZLkB5k2UxNWLDVLurQYSpp5exCrqRWFk1fFRDmQDy41VU1EuaixnW7lCM05cYG66vhuAFNsnVabgfD3TncIG0roGy4jksWon0QUFZJKcpsJsEOjTuthTrNb18FmSvuENhMJGuqvjyQ2AqjFHkAsYp9p1OyujbZBFmYcNF0VtUKvwoEk3Q205TRx0EYwyoCFzfbPixa34LT80Z/DULoKzgxpcdACT5LznjeINSqXHf3+yc63CqCq17y2WRZi5PjvaR7nltJxa1sgkH5jznkuoewlpAMEggHrFjC4StwSsHZfhuJ5gSD4FbdHCm5Nztjud3jFSvGnGNFPO7X0Jw/EPNamQSXZ26k841XqNJunvZcr2Y7NupPz1QJju7xz99F2FFveHiFm4hWjUmlDoizhOnqUKLdTdu9jD2WC4DtvhC2uHx3XtF+osR9IXpVSl3Rb3dIcU4Y2uwteJB33BFgQeYVGkq+BNTe3U063T/8Aqoumnnp6nmnBeJuovDmuIv3mn5XAbTsesea9d4NxHO1rmzcA9V57U7BVA45XtItBMg9ZAC67gWE/o7GU8xcBN+UmbDlJ0WvXVKNRKUHk5vDdPqaSlSrL2enr8D07AYr4jA7yPimVz/ZzFQ4s2IkeIXQSssXdHndZR8Gs49OhV6BVNkZyGbym6mMpTciylWOuj5k0XgAQKKmZZcUCFhZQdUF1bkhuMiPqlg1e7CheqZdbRWLc3irilCy0IJCsqKYUV8yibADxXOug7O8HznM4W2Wm4XhfiVANt132HimyOit1FS3sIsSKV3R3Rsi4VspegyTdN6CBqufuyB2EkwFsqNINbdKYJnLzTjaclPFEQWjUbpB+iFjXb/ROMpW0S9YCZOyfK3GBfAcRc+Sy2nAsiPqyLA/RC+IrYWsKzVdp8RloR/M5jf8AyB/C4PFvly63tnUik2/8YPkAV5dx7jb2YmG/K2JHOQCfurYUnUdonf4bWp6an4k+rsdHT1CYYErSeLHmmqZWWZ67caFrrY8Iwhq1A0axItOnhpznotTnlbns5x6lha7alap8NsEZrWkRMbo6enzVIp9yjVVHCnKS6I6Tj/CWtoUKjP4mNBHXKCSBtofNc2+mq8Q7aYcuDKVR1RmYuBIi5bBIbtpouob2fz4QVmkGRNtY0XSr6aU5Nxjj9jl6fVwpRUZTu2/rsci8IbhBHimaggwUCrZchw5Ttxlc2WAxwZVaJ72oHRdzSqBzQRuAV5FxKqW4qk4G0CPFrwT6FeocFqzRb0kfQkLTCFkn3PF8Wlz1ZY8rS/NXHEOoN0UlDcQicUAdUcNQajbhMDRLsyAajOSG6vARKlXLqlKrpSN3AWa/6lQlVDzyWGmUeliBGtJ3WJvzRGKwN0UQFl6LKaYRF1EbEsebdnuDloncrfYrDZWI+GpgWAk9FfiRysg6nRZuZzk5MfZGvFaBAF0/w/DkidzzSOHpSQt5h3wNI/JUgrvIBqhQgaK7XAam6WFUuMAEAapmjhBMwtKb/CiBG4jkJSbq4+I0EG4JmLa6eK2gY0DRazEiHA9SPsmknbIR11NJuF002sEtWdfzTYsKzle27CabP5cxB/wmPyvK+P8AD3PrNIBIdlBIHgD+V7J2noF+HflF2jMOpacw+y4Ki4FttCA4eB28rjyVtOq6b5kdfRU46in4UntK/wAnj79TFNkNAG1voiTaFUWA8YVgDN1leT2yaawHbYeR/ded8S4s6q+XnNEiNAL8gvQWVZIA3MR42TmN/QOtUYalGq1r3S74TwQL3jODbzC6HD2lN3WTz/G+Z042fy7nlbsWRBaYjSNREQvUOxP6l1jQbhnmROSdy10WuLbrzP8A+CqjEf0YtAq/ENIguaG582Uy+csTvML3Hs7+i7cNSFT4vxa8AmIFMGNG7mL3PoutUnaLxc83Qjea5nZXQrjHgnkknXQsViiHuY4QWuLTzsYQ21dTC8xKV9z6FTjZXDV+HCqaZmCwh09LSPRdbwTidNrWUy9oe8uLWz3jqTZc1S0/ux5kR+V0fDOzlOGVSO+IcDaRvY6xJNkKcm8PoeY40oRd1u39F/J0Laqq5soIMIrU7aPNmCFZ9QNapPNKcQqtkRrF+UoSXNHmvsQBWqfX8LDKsa2VQ2EdjB7/AHSRQCgko1Ng2v4qvw/py+6uwewnSyQh1hFFO035aenqFgtPhHkjUmJ4xuQmVYRwOoUVnIE02AwwaJWr4nU+JUtoPcLZ4qrlpnnC1uDo2vfcrI1ZKIzGMLhAIm3knX09NefuFWiOaZbTTxggGaDLW+10yxCZTi3u9/2Rmq9YIWa3mlsTTkJrZKYg281XLdhAiiQg1AQbptr1ioyQohRCs2RB+nlC80x1A0MQ+kbCc1PqHat/I8xuvUHhcl234H8WkXt+Zo21gX26p42vZl+nrOjNSRzRcCI2KzXrADVJUauZwEtLXPawSe+C4a5bSM2Ya6xczK5PivFnuc5ocQ0EgCMpIm0iT9JWmGilN74PULjFGFO+W+1vtHS0u2IwtQPaG1HNMhpu2esJXtD+quPxctfVLGfyUu43zi7vMrlaDJN9lfFhvIA20PoRz8F1qNCNNYPPavXVNTK8sdv7NjU7U4itlbXr1nU2CGsDoAyg5YaLa9NF13Be31bC4cM+IRBdlAgPbMG7x8+9nAx6DzmlVLTI15ovxyRGyvedzGpNbHbVu13x3/EfJJN3EAGwiSBE+IW7wGPa8WIPQEFeYUCQcw1B0N+psdRAWx4MxzKjHSG95tnGBro47BcyvoYTysHc0vGqtJKNRXX5M9VwUvdl3EE9LwJ8b/Tou8w9mgdIXHdl8KYYXAh2VrngkkZugPy66CF17VyJRjDETna3VPU1OboMObIVGujVYLso6KmIdYRqfQbflV35vkYilWvy1QjTm+qYpUQFN/wopXViMUdTO/kiURNkwaYQQ2DCfAtg72WQqTp8EYiyBhht192RvYI6GWVWmD7hZlCe6DqrOZJkG2NsspcY1o5fVRHxYdyGir0SWmUNlbLAi62NVhDZJ/ZavBMzEnqsmUl3HZscODEk63iB6p1soVClA+/4CaaYC0RjgBG2ULlAbq6ZvBCgcUHEm3mmJS2Nb3bbFVW3CVa1ElBovRimWBQNVkpOveQR7K2LmoVSjN9+f7qEPG+2PZ+pReXMIyPJI5ixJET5LS8B7MHGVTSFRrHZS8FwN4MEQOU+q9p4hgGVBlqAEdfxHivMeOcKqYLENq0bQczHbTuI5G4jcEroaav+FkQPjX6R4jD4Z1dtRtUskvYwGQwTLwTrG4j7LgHL3dv6pUBRBAPxXQ00yDlBOpLogtHS55LyTiuDFWs80wO89xyMaQ0AugEAk5WmQb2ErqQncdpPY0YTTSIaScztMpBgAC0mfQck1V4DUYYewi+X5mET4glbWj2Ur02Cu+i4UQ7IXwC3NJAAv37ja2xKfmQqR2f6dfpZSxGGOIxWcZz/AFLWHKQ1ti82gydLbTumq/ZzD08WThmHJSHw5Li7NVBJqOBP8tmW3DuSa4R25rOw/wAAAZ4DRUbaARHdaBY8uXVF4N2K+E1zmVclR8EDNMQDJA2N5336Rza1VSTjfI7atg6fgeDa1k7nmtg4JLhzanwWmqZeJzGAJ7xgwLAxCI/EmeugH3JXHbzy9CsLUxGXW/IflANY9J8VWqyRuShU+W+/vwS52WwLjbMQeX3VzWi8IbPXncWTFtLadd06TtuQEMSf5VZ1aNR6hVo0x19+aIKXMzMKJO39BMsrdCrMp32RGs39+/3RcOwEztH/ALTKLvbATT8T7QUaLi2pUa0iLFzR6TPotDjf1CwzRYl55MDo+rgAuc/UyrOM8GN85LiuQK2woxkrhbsdxU/UVkmMOY6vE/5VFwyit8Gn/qhbs93x05D/AL8uqXwNMNYPD3900+qHCAkQ7vwfILl3Sdxh4VSisNr6oTUWmbK5Cl2lXKG0q8pWEyhYltirlZCRZkE19F/3R2vsqECVamxBO4C1N0ogQ8kK4KYBSpTB1Wm4twttRpaWZwbR3RGt5Jst6Wgx09357IGIpE/LA5yPsmTUXch5rjuwDGhxBIgSN48outLwTi7sDiBUoODiWuYTUYWiHEEggOJ/hb01XrdXh5Orj5QtWOyNAvzFk7x152WiGplHcNzyfi9CricQ+pAl7i7K0ENB0sPJdVQw2KfQo0arg6jSy/1MBtmzFxfNffmu7odl8O0yGR5lbBnCqURkH0/KM9VPZEucvwPh7abw9zWhhEZY36je1vqumayjmztptD4IzZADB1vHT0TFPAtG1klijldBPd2Fr9LHRYpqdk09yXZc1zrttEGY97pd7TJcYk7cvf5QnYol067eyo5xI0P4SRtshWw2cnRZaRNrn0PRBpg6H09+CapUY2hN6ACsk3GiOB5+9FVrSFchMglWbIgI96KrW3/ZEHvT3yTohk6IbqsCR1Wbj1WDBaVXLOwUeQ9uc/8AS3l41jIebdvOZXPL0XtxwnPTzD5qckdR/EPz5Lzklb9JV8SnndYZGSVFWVFrsKe9UMN09d0tVp98H3yWxZpdLYhgAJHj5lcdwUdiwu2oN1Kb+SWwzZ1PsJoNhFNtXAFAVlUEKzh79+SDATOquKw7RUPuyX4oIk8nPATdM6JbENh30PpdFp1AmirNoA03b373VahVWhZeiyFgrEIOZEaFEuxDJCBVpIzirASlfYgGm5FFgp8CDbRBreNvuq5czdkQrWxsWjvHZI1cMXkkkk+g6BGpi5PuAiUyRPVH2muXoR3F8Lh4G3NNMoDf2EsQ8bWvp91g4giDBEa2SpqKyAdFANvsrh09Ag/GltuSpTxAjwVniJYRB5pWKxQKWIlFrvsm50yEYjiNwgUTZGKaLuiA3uhBpOME3hFxWnLZAw92fVUvz2CajiZE9Df915PxbDinWqMGgcY8Dcfdep8Sd6yvL+POnEVf7R9AArOHt+JL0AxCVFWVldkB7zmc4626fuiVaUCOdlejA2VntJ8AuO49WOJYEx4hNOclq4ymRus0QTqgpJeyAaa5XBVVdpsmIVyrBCsVUhVtBF8U3fyQWCfsi4090nlf8JfCVZ1Kj3AOMd6o0wNPpuqclbMrV8SFS0HQR4wqkQiMdZXyAhLIgFrrpgWQRSgyVeq8Ew3Tms9RvYiCNra8oQarmCk6tWOWmGk31I2P+yjgPme4NpMBe+eQ08BP2XmXbftm7GVMjCRQae6NMxH8Th9h+Vt01O8c5+/uw+yJiu2ri4/DY1rZMWExsTtPRIDtZiQZFSPBjBv/AGZWmC2XDOA1axENLWn+NwOXy5+S0uFKmruwt2ztuDdvqb2xXblcL90SHeA1Tje0L6h/qqBA2LzBP93bzPkksD2PpNAEZnW7xvO8xoNV1WDwTGADumLbRosDkqj/AMSt8WMaanxWrTg1aXcO7TccjHJbrDuZUGZpBH1V8SwPIOoFxySVTglN78wmmd8tgfEDdOqbeL3AExtakwwbk6BoJPhZBfxVkQWvYLDvNLT43t6rbYXDNa2GtFtP5jfQnqjVsrmiRPMRe+mvv6q3wVa/6EwaihXa75XTumRVNpHmhf8A1em4OLBkIk52EjfcA6RK1+JwNWjJY7MyTAdY9IduY5zpuq5UHFX+hLI2VerIVsIIp/4j6rnafaikH/Dqn4bv+vum/jY+R8luKlSWjLEWuNxtBVFnF8zA0aniro+p/C827WU8uJdH8QafPT8L0nEsLnARpc8raesLzftnVnEkfytaD6n8o6FNVvk/0FNJKipmUXdsQ+h2oqii5UthjV4095v977tRsP8AgfZRRUS3XoRjNPdXaoorOiAR3v1VG+/oooqwgMTofArXYI94eB+ywoh1QrNww2+n2WKu/vZRRXdCEo6I7VFFVIKLVfl+iFVaALdFFEi8kvQZHKfqNUIwoAJALmAgGx+Y353AXnWDaCTIm26wouhQ90ReZG37I0mur94AwCRIBggiCJ3XolEX+o9Cooubr/er5DrYcdYWt4f2ZWKfyf3h+VFFXLzW+H6Cjr2gfT/UUNn8PiVFFugAPX+Uotf5z1a6foVFFo6v1RGOYMd3xmVrMaZde9hr4KKK+r7tBPI/1F/5z/ts/wBS6vsFUJwYkkwTEnSw0UUWXV+5RFuzZE2K8j7Rn/8ATU8R/lCiiTR+df8AP7CSNYooousA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t="16058" r="30029" b="15640"/>
          <a:stretch>
            <a:fillRect/>
          </a:stretch>
        </p:blipFill>
        <p:spPr bwMode="auto">
          <a:xfrm>
            <a:off x="1123950" y="1866900"/>
            <a:ext cx="71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>
            <a:off x="1881188" y="3494088"/>
            <a:ext cx="1006475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1116013" y="3494088"/>
            <a:ext cx="4318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54050" y="3505200"/>
            <a:ext cx="26035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3079750" y="3497263"/>
            <a:ext cx="26035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3506788" y="3494088"/>
            <a:ext cx="31591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4140200" y="3505200"/>
            <a:ext cx="5762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ZoneTexte 1"/>
          <p:cNvSpPr txBox="1">
            <a:spLocks noChangeArrowheads="1"/>
          </p:cNvSpPr>
          <p:nvPr/>
        </p:nvSpPr>
        <p:spPr bwMode="auto">
          <a:xfrm>
            <a:off x="2484438" y="6276975"/>
            <a:ext cx="417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/>
              <a:t>Total density of </a:t>
            </a:r>
            <a:r>
              <a:rPr lang="fr-FR" altLang="fr-FR" i="1">
                <a:solidFill>
                  <a:srgbClr val="00B050"/>
                </a:solidFill>
              </a:rPr>
              <a:t>Acyrthosiphon pisum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"/>
          <a:stretch>
            <a:fillRect/>
          </a:stretch>
        </p:blipFill>
        <p:spPr bwMode="auto">
          <a:xfrm>
            <a:off x="476250" y="2197100"/>
            <a:ext cx="8162925" cy="363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393700" y="8604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Food </a:t>
            </a:r>
            <a:r>
              <a:rPr lang="fr-FR" sz="2400" dirty="0"/>
              <a:t>web - </a:t>
            </a:r>
            <a:r>
              <a:rPr lang="en-GB" sz="2400" b="1" dirty="0">
                <a:solidFill>
                  <a:srgbClr val="FFC000"/>
                </a:solidFill>
              </a:rPr>
              <a:t>wheat</a:t>
            </a:r>
            <a:endParaRPr lang="fr-FR" sz="2400" b="1" dirty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2400" b="1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 smtClean="0"/>
              <a:t> 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24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sz="2400" dirty="0"/>
          </a:p>
        </p:txBody>
      </p:sp>
      <p:sp>
        <p:nvSpPr>
          <p:cNvPr id="20484" name="ZoneTexte 12"/>
          <p:cNvSpPr txBox="1">
            <a:spLocks noChangeArrowheads="1"/>
          </p:cNvSpPr>
          <p:nvPr/>
        </p:nvSpPr>
        <p:spPr bwMode="auto">
          <a:xfrm>
            <a:off x="1119188" y="5738813"/>
            <a:ext cx="8024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 Mixing                              Strip cropping                         Wheat in pure stand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815013" y="3436938"/>
            <a:ext cx="51435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287963" y="3436938"/>
            <a:ext cx="2921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664075" y="3436938"/>
            <a:ext cx="4318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atei:Sphaerophoria scripta qt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26982" r="16257" b="24919"/>
          <a:stretch>
            <a:fillRect/>
          </a:stretch>
        </p:blipFill>
        <p:spPr bwMode="auto">
          <a:xfrm>
            <a:off x="5205413" y="1816100"/>
            <a:ext cx="8143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ZoneTexte 8"/>
          <p:cNvSpPr txBox="1">
            <a:spLocks noChangeArrowheads="1"/>
          </p:cNvSpPr>
          <p:nvPr/>
        </p:nvSpPr>
        <p:spPr bwMode="auto">
          <a:xfrm>
            <a:off x="1403350" y="6276975"/>
            <a:ext cx="633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/>
              <a:t>Total density of </a:t>
            </a:r>
            <a:r>
              <a:rPr lang="fr-FR" altLang="fr-FR" i="1">
                <a:solidFill>
                  <a:srgbClr val="FFC000"/>
                </a:solidFill>
              </a:rPr>
              <a:t>Sitobion avenae </a:t>
            </a:r>
            <a:r>
              <a:rPr lang="fr-FR" altLang="fr-FR">
                <a:solidFill>
                  <a:srgbClr val="FFC000"/>
                </a:solidFill>
              </a:rPr>
              <a:t>+</a:t>
            </a:r>
            <a:r>
              <a:rPr lang="fr-FR" altLang="fr-FR" i="1">
                <a:solidFill>
                  <a:srgbClr val="FFC000"/>
                </a:solidFill>
              </a:rPr>
              <a:t> Metopolophium dirhodum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0" y="44450"/>
            <a:ext cx="1965325" cy="531813"/>
          </a:xfrm>
        </p:spPr>
        <p:txBody>
          <a:bodyPr/>
          <a:lstStyle/>
          <a:p>
            <a:r>
              <a:rPr lang="fr-FR" altLang="fr-FR" sz="2600" smtClean="0"/>
              <a:t>Introduction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79388" y="981075"/>
            <a:ext cx="8713787" cy="56880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Aphids: important pests of pea and wheat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FF0000"/>
              </a:solidFill>
              <a:latin typeface="+mj-lt"/>
              <a:cs typeface="Helvetic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 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                                                     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j-lt"/>
                <a:cs typeface="Helvetica" pitchFamily="34" charset="0"/>
              </a:rPr>
              <a:t>Yield </a:t>
            </a:r>
            <a:r>
              <a:rPr lang="en-US" sz="2400" dirty="0">
                <a:latin typeface="+mj-lt"/>
                <a:cs typeface="Helvetica" pitchFamily="34" charset="0"/>
              </a:rPr>
              <a:t>losses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>
              <a:latin typeface="+mj-lt"/>
              <a:cs typeface="Helvetic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latin typeface="+mj-lt"/>
              <a:cs typeface="Helvetic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FF0000"/>
              </a:solidFill>
              <a:latin typeface="+mj-lt"/>
              <a:cs typeface="Helvetica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F0000"/>
              </a:solidFill>
              <a:latin typeface="+mj-lt"/>
              <a:cs typeface="Helvetic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200" dirty="0">
              <a:solidFill>
                <a:srgbClr val="FF0000"/>
              </a:solidFill>
              <a:latin typeface="+mj-lt"/>
              <a:ea typeface="Times New Roman" pitchFamily="18" charset="0"/>
              <a:cs typeface="Helvetic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 smtClean="0">
              <a:solidFill>
                <a:srgbClr val="000000"/>
              </a:solidFill>
              <a:latin typeface="Calibri (corpo)"/>
              <a:ea typeface="Times New Roman" pitchFamily="18" charset="0"/>
              <a:cs typeface="Helvetic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 smtClean="0">
              <a:solidFill>
                <a:srgbClr val="000000"/>
              </a:solidFill>
              <a:latin typeface="Calibri (corpo)"/>
              <a:ea typeface="Times New Roman" pitchFamily="18" charset="0"/>
              <a:cs typeface="Helvetic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000000"/>
              </a:solidFill>
              <a:latin typeface="+mj-lt"/>
              <a:cs typeface="Helvetic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/>
          </a:p>
        </p:txBody>
      </p:sp>
      <p:sp>
        <p:nvSpPr>
          <p:cNvPr id="19" name="Accolade fermante 18"/>
          <p:cNvSpPr/>
          <p:nvPr/>
        </p:nvSpPr>
        <p:spPr>
          <a:xfrm rot="10800000">
            <a:off x="2203450" y="2347913"/>
            <a:ext cx="576263" cy="1289050"/>
          </a:xfrm>
          <a:prstGeom prst="rightBrac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859088" y="2074863"/>
            <a:ext cx="6016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400"/>
              <a:t> weakening of plants (sap sucking)                       </a:t>
            </a:r>
            <a:endParaRPr lang="fr-FR" altLang="fr-FR" sz="240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2859088" y="3371850"/>
            <a:ext cx="3808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>
                <a:cs typeface="Helvetica" pitchFamily="34" charset="0"/>
              </a:rPr>
              <a:t> </a:t>
            </a:r>
            <a:r>
              <a:rPr lang="en-US" altLang="fr-FR" sz="2400">
                <a:cs typeface="Helvetica" pitchFamily="34" charset="0"/>
              </a:rPr>
              <a:t>transmission of phytoviruses</a:t>
            </a:r>
            <a:endParaRPr lang="fr-FR" altLang="fr-FR" sz="2400"/>
          </a:p>
        </p:txBody>
      </p:sp>
      <p:cxnSp>
        <p:nvCxnSpPr>
          <p:cNvPr id="7" name="Connecteur droit 6"/>
          <p:cNvCxnSpPr/>
          <p:nvPr/>
        </p:nvCxnSpPr>
        <p:spPr>
          <a:xfrm>
            <a:off x="107950" y="620713"/>
            <a:ext cx="90360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èche vers le bas 11"/>
          <p:cNvSpPr/>
          <p:nvPr/>
        </p:nvSpPr>
        <p:spPr>
          <a:xfrm>
            <a:off x="4332288" y="5589588"/>
            <a:ext cx="479425" cy="503237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80975" y="4292600"/>
            <a:ext cx="8636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Helvetica" pitchFamily="34" charset="0"/>
              </a:rPr>
              <a:t>Alternative control methods: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Helvetic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Cultural practices and plant management systems </a:t>
            </a:r>
            <a:endParaRPr lang="fr-FR" sz="2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Increase the diversity within crops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2738" y="1125538"/>
            <a:ext cx="8507412" cy="55435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GB" sz="2400" i="1" dirty="0"/>
              <a:t>resource concentration hypothesis </a:t>
            </a:r>
            <a:r>
              <a:rPr lang="en-GB" sz="2400" dirty="0"/>
              <a:t>(Root, 1973)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1507" name="Título 1"/>
          <p:cNvSpPr txBox="1">
            <a:spLocks/>
          </p:cNvSpPr>
          <p:nvPr/>
        </p:nvSpPr>
        <p:spPr bwMode="auto">
          <a:xfrm>
            <a:off x="0" y="44450"/>
            <a:ext cx="16779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000000"/>
                </a:solidFill>
              </a:rPr>
              <a:t>Discussion</a:t>
            </a:r>
            <a:r>
              <a:rPr lang="fr-FR" altLang="fr-FR" sz="2800">
                <a:solidFill>
                  <a:srgbClr val="000000"/>
                </a:solidFill>
              </a:rPr>
              <a:t> </a:t>
            </a:r>
            <a:endParaRPr lang="fr-FR" altLang="fr-FR" sz="2600"/>
          </a:p>
        </p:txBody>
      </p:sp>
      <p:cxnSp>
        <p:nvCxnSpPr>
          <p:cNvPr id="7" name="Connecteur droit 6"/>
          <p:cNvCxnSpPr/>
          <p:nvPr/>
        </p:nvCxnSpPr>
        <p:spPr>
          <a:xfrm>
            <a:off x="107950" y="620713"/>
            <a:ext cx="90360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8" descr="C:\Users\Damien\AppData\Local\Microsoft\Windows\Temporary Internet Files\Content.IE5\7XU15SYN\MC900432530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63000"/>
          </a:blip>
          <a:stretch>
            <a:fillRect/>
          </a:stretch>
        </p:blipFill>
        <p:spPr bwMode="auto">
          <a:xfrm>
            <a:off x="6804248" y="836712"/>
            <a:ext cx="1048812" cy="72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10" name="Groupe 9"/>
          <p:cNvGrpSpPr>
            <a:grpSpLocks/>
          </p:cNvGrpSpPr>
          <p:nvPr/>
        </p:nvGrpSpPr>
        <p:grpSpPr bwMode="auto">
          <a:xfrm>
            <a:off x="1262063" y="1865313"/>
            <a:ext cx="6619875" cy="2549525"/>
            <a:chOff x="179269" y="4128506"/>
            <a:chExt cx="6620335" cy="2548546"/>
          </a:xfrm>
        </p:grpSpPr>
        <p:pic>
          <p:nvPicPr>
            <p:cNvPr id="215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66838">
              <a:off x="1728789" y="4540021"/>
              <a:ext cx="2548546" cy="172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riangle isocèle 11"/>
            <p:cNvSpPr/>
            <p:nvPr/>
          </p:nvSpPr>
          <p:spPr>
            <a:xfrm rot="15592344">
              <a:off x="4130070" y="4360625"/>
              <a:ext cx="144407" cy="1584435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3" name="Connecteur en arc 12"/>
            <p:cNvCxnSpPr/>
            <p:nvPr/>
          </p:nvCxnSpPr>
          <p:spPr>
            <a:xfrm rot="10800000" flipV="1">
              <a:off x="179269" y="5617009"/>
              <a:ext cx="1860679" cy="105210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4975439" y="4150722"/>
              <a:ext cx="1824165" cy="158371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1516" name="ZoneTexte 14"/>
            <p:cNvSpPr txBox="1">
              <a:spLocks noChangeArrowheads="1"/>
            </p:cNvSpPr>
            <p:nvPr/>
          </p:nvSpPr>
          <p:spPr bwMode="auto">
            <a:xfrm>
              <a:off x="5350136" y="4451064"/>
              <a:ext cx="1080120" cy="9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900" b="1"/>
                <a:t>Where is my host plant?</a:t>
              </a: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025" y="5014913"/>
            <a:ext cx="79168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GB" altLang="fr-FR" sz="2000"/>
              <a:t>physical obstruction (Perrin &amp; Phillips, 1978)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GB" altLang="fr-FR" sz="2000"/>
              <a:t>visual camouflage (Smith, 1969; 1976)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GB" altLang="fr-FR" sz="2000"/>
              <a:t>masking of host plant odours (Tahvanainen &amp; Root, 1972)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17500" y="549275"/>
            <a:ext cx="8509000" cy="55435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GB" sz="2400" i="1" dirty="0" smtClean="0"/>
              <a:t>enemy </a:t>
            </a:r>
            <a:r>
              <a:rPr lang="en-GB" sz="2400" i="1" dirty="0"/>
              <a:t>hypothesis </a:t>
            </a:r>
            <a:r>
              <a:rPr lang="en-GB" sz="2400" dirty="0"/>
              <a:t>(Root, 1973)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/>
          </a:p>
          <a:p>
            <a:pPr algn="just" fontAlgn="auto">
              <a:spcAft>
                <a:spcPts val="0"/>
              </a:spcAft>
              <a:defRPr/>
            </a:pPr>
            <a:r>
              <a:rPr lang="en-US" sz="2400" dirty="0" smtClean="0"/>
              <a:t>Direct relationship </a:t>
            </a:r>
            <a:r>
              <a:rPr lang="en-US" sz="2400" dirty="0"/>
              <a:t>between the presence of aphids and the abundance of their natural </a:t>
            </a:r>
            <a:r>
              <a:rPr lang="en-US" sz="2400" dirty="0" smtClean="0"/>
              <a:t>enemies.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5" name="Multiplier 4"/>
          <p:cNvSpPr/>
          <p:nvPr/>
        </p:nvSpPr>
        <p:spPr>
          <a:xfrm>
            <a:off x="4614863" y="217488"/>
            <a:ext cx="1028700" cy="1152525"/>
          </a:xfrm>
          <a:prstGeom prst="mathMultiply">
            <a:avLst>
              <a:gd name="adj1" fmla="val 13638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4325938" y="3262313"/>
            <a:ext cx="492125" cy="649287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2833688" y="5934075"/>
            <a:ext cx="3476625" cy="719138"/>
            <a:chOff x="2876574" y="4093986"/>
            <a:chExt cx="3477935" cy="720080"/>
          </a:xfrm>
        </p:grpSpPr>
        <p:sp>
          <p:nvSpPr>
            <p:cNvPr id="10" name="Rectangle 9"/>
            <p:cNvSpPr/>
            <p:nvPr/>
          </p:nvSpPr>
          <p:spPr>
            <a:xfrm>
              <a:off x="2876574" y="4093986"/>
              <a:ext cx="3477935" cy="72008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538" name="Rectangle 6"/>
            <p:cNvSpPr>
              <a:spLocks noChangeArrowheads="1"/>
            </p:cNvSpPr>
            <p:nvPr/>
          </p:nvSpPr>
          <p:spPr bwMode="auto">
            <a:xfrm>
              <a:off x="2894265" y="4223194"/>
              <a:ext cx="33554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fr-FR" sz="2400"/>
                <a:t>Indirect defence strategy</a:t>
              </a:r>
              <a:endParaRPr lang="fr-FR" altLang="fr-FR" sz="2400"/>
            </a:p>
          </p:txBody>
        </p:sp>
      </p:grpSp>
      <p:sp>
        <p:nvSpPr>
          <p:cNvPr id="8" name="Flèche vers le bas 7"/>
          <p:cNvSpPr/>
          <p:nvPr/>
        </p:nvSpPr>
        <p:spPr>
          <a:xfrm>
            <a:off x="4325938" y="5057775"/>
            <a:ext cx="492125" cy="64770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5163" y="4005263"/>
            <a:ext cx="7813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400"/>
              <a:t>Indicate the availability of prey for natural enemies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1600"/>
              <a:t>(Dicke </a:t>
            </a:r>
            <a:r>
              <a:rPr lang="en-GB" altLang="fr-FR" sz="1600" i="1"/>
              <a:t>et al</a:t>
            </a:r>
            <a:r>
              <a:rPr lang="en-GB" altLang="fr-FR" sz="1600"/>
              <a:t>., 1990; Turlings </a:t>
            </a:r>
            <a:r>
              <a:rPr lang="en-GB" altLang="fr-FR" sz="1600" i="1"/>
              <a:t>et al</a:t>
            </a:r>
            <a:r>
              <a:rPr lang="en-GB" altLang="fr-FR" sz="1600"/>
              <a:t>., 1990; Han &amp; Chen, 2002)</a:t>
            </a:r>
            <a:endParaRPr lang="fr-FR" altLang="fr-FR" sz="16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950" y="2565400"/>
            <a:ext cx="8928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2400"/>
              <a:t>Infected plants emit </a:t>
            </a:r>
            <a:r>
              <a:rPr lang="en-GB" altLang="fr-FR" sz="2400" b="1"/>
              <a:t>HIPVs (herbivore-induced plant volatiles)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algn="just"/>
            <a:r>
              <a:rPr lang="en-US" altLang="fr-FR" sz="2200" smtClean="0"/>
              <a:t>The mixing is specially efficient for the pea </a:t>
            </a:r>
          </a:p>
          <a:p>
            <a:pPr algn="just"/>
            <a:endParaRPr lang="en-US" altLang="fr-FR" sz="2200" smtClean="0"/>
          </a:p>
          <a:p>
            <a:pPr algn="just"/>
            <a:r>
              <a:rPr lang="en-US" altLang="fr-FR" sz="2200" smtClean="0"/>
              <a:t>This practice may be effective in keeping aphid populations below the economic threshold in years of high pest pressure</a:t>
            </a:r>
            <a:endParaRPr lang="en-US" altLang="fr-FR" sz="2000" smtClean="0"/>
          </a:p>
        </p:txBody>
      </p:sp>
      <p:sp>
        <p:nvSpPr>
          <p:cNvPr id="23555" name="Título 1"/>
          <p:cNvSpPr txBox="1">
            <a:spLocks/>
          </p:cNvSpPr>
          <p:nvPr/>
        </p:nvSpPr>
        <p:spPr bwMode="auto">
          <a:xfrm>
            <a:off x="0" y="44450"/>
            <a:ext cx="182086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600"/>
              <a:t>Conclusions</a:t>
            </a:r>
            <a:r>
              <a:rPr lang="fr-FR" altLang="fr-FR" sz="2800"/>
              <a:t> </a:t>
            </a:r>
            <a:r>
              <a:rPr lang="fr-FR" altLang="fr-FR" sz="2800">
                <a:solidFill>
                  <a:srgbClr val="000000"/>
                </a:solidFill>
              </a:rPr>
              <a:t> </a:t>
            </a:r>
            <a:endParaRPr lang="fr-FR" altLang="fr-FR" sz="2600"/>
          </a:p>
        </p:txBody>
      </p:sp>
      <p:cxnSp>
        <p:nvCxnSpPr>
          <p:cNvPr id="7" name="Connecteur droit 6"/>
          <p:cNvCxnSpPr/>
          <p:nvPr/>
        </p:nvCxnSpPr>
        <p:spPr>
          <a:xfrm>
            <a:off x="107950" y="620713"/>
            <a:ext cx="90360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61963" y="2492375"/>
            <a:ext cx="8208962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cs typeface="+mn-cs"/>
              </a:rPr>
              <a:t>Additional methods are needed to attract beneficials into associations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latin typeface="+mn-lt"/>
                <a:cs typeface="+mn-cs"/>
              </a:rPr>
              <a:t>Perspective: </a:t>
            </a:r>
            <a:r>
              <a:rPr lang="en-US" sz="2200" dirty="0">
                <a:latin typeface="+mn-lt"/>
                <a:cs typeface="+mn-cs"/>
              </a:rPr>
              <a:t>combine the mixing with </a:t>
            </a:r>
            <a:r>
              <a:rPr lang="en-GB" sz="2200" dirty="0">
                <a:latin typeface="+mn-lt"/>
                <a:cs typeface="+mn-cs"/>
              </a:rPr>
              <a:t>semiochemicals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       </a:t>
            </a:r>
            <a:endParaRPr lang="en-GB" sz="2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homas Lopes\Desktop\Abbaye_de_Gembloux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r="46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165576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altLang="fr-FR" sz="4400" b="1" smtClean="0"/>
              <a:t>Thank you for your attention!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961063" y="6280150"/>
            <a:ext cx="3052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/>
              <a:t>tlopes@doct.ulg.ac.be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contenu 2"/>
          <p:cNvSpPr>
            <a:spLocks noGrp="1"/>
          </p:cNvSpPr>
          <p:nvPr>
            <p:ph idx="1"/>
          </p:nvPr>
        </p:nvSpPr>
        <p:spPr>
          <a:xfrm>
            <a:off x="323850" y="549275"/>
            <a:ext cx="8569325" cy="5013325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fr-FR" sz="2400" smtClean="0"/>
              <a:t>Pests point of view</a:t>
            </a:r>
          </a:p>
          <a:p>
            <a:pPr marL="0" indent="0">
              <a:buFont typeface="Arial" pitchFamily="34" charset="0"/>
              <a:buNone/>
            </a:pPr>
            <a:endParaRPr lang="en-GB" altLang="fr-FR" sz="2400" i="1" smtClean="0"/>
          </a:p>
          <a:p>
            <a:pPr marL="0" indent="0">
              <a:buFont typeface="Arial" pitchFamily="34" charset="0"/>
              <a:buNone/>
            </a:pPr>
            <a:r>
              <a:rPr lang="en-GB" altLang="fr-FR" sz="2400" i="1" smtClean="0"/>
              <a:t>                                    resource concentration hypothesis </a:t>
            </a:r>
            <a:r>
              <a:rPr lang="en-GB" altLang="fr-FR" sz="2400" smtClean="0"/>
              <a:t>(Root, 1973)</a:t>
            </a:r>
          </a:p>
          <a:p>
            <a:pPr marL="0" indent="0" algn="ctr">
              <a:buFont typeface="Arial" pitchFamily="34" charset="0"/>
              <a:buNone/>
            </a:pPr>
            <a:endParaRPr lang="en-GB" altLang="fr-FR" sz="2400" smtClean="0"/>
          </a:p>
          <a:p>
            <a:pPr marL="0" indent="0" algn="ctr">
              <a:buFont typeface="Arial" pitchFamily="34" charset="0"/>
              <a:buNone/>
            </a:pPr>
            <a:r>
              <a:rPr lang="en-GB" altLang="fr-FR" sz="2400" smtClean="0"/>
              <a:t>“Specialist herbivores are more likely to find and remain on host plants that are concentrated in dense or pure stands.”</a:t>
            </a:r>
          </a:p>
          <a:p>
            <a:pPr marL="0" indent="0" algn="ctr">
              <a:buFont typeface="Arial" pitchFamily="34" charset="0"/>
              <a:buNone/>
            </a:pPr>
            <a:endParaRPr lang="en-GB" altLang="fr-FR" sz="2400" smtClean="0"/>
          </a:p>
        </p:txBody>
      </p:sp>
      <p:sp>
        <p:nvSpPr>
          <p:cNvPr id="6" name="Flèche à angle droit 5"/>
          <p:cNvSpPr/>
          <p:nvPr/>
        </p:nvSpPr>
        <p:spPr>
          <a:xfrm rot="5400000">
            <a:off x="1976438" y="1146175"/>
            <a:ext cx="749300" cy="647700"/>
          </a:xfrm>
          <a:prstGeom prst="bent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179388" y="4129088"/>
            <a:ext cx="6619875" cy="2547937"/>
            <a:chOff x="179269" y="4128506"/>
            <a:chExt cx="6620335" cy="2548546"/>
          </a:xfrm>
        </p:grpSpPr>
        <p:pic>
          <p:nvPicPr>
            <p:cNvPr id="410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66838">
              <a:off x="1728789" y="4540021"/>
              <a:ext cx="2548546" cy="172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riangle isocèle 15"/>
            <p:cNvSpPr/>
            <p:nvPr/>
          </p:nvSpPr>
          <p:spPr>
            <a:xfrm rot="15592344">
              <a:off x="4130025" y="4361264"/>
              <a:ext cx="144497" cy="1584435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7" name="Connecteur en arc 6"/>
            <p:cNvCxnSpPr/>
            <p:nvPr/>
          </p:nvCxnSpPr>
          <p:spPr>
            <a:xfrm rot="10800000" flipV="1">
              <a:off x="179269" y="5617937"/>
              <a:ext cx="1860679" cy="1051176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>
              <a:off x="4975439" y="4150736"/>
              <a:ext cx="1824165" cy="158470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105" name="ZoneTexte 17"/>
            <p:cNvSpPr txBox="1">
              <a:spLocks noChangeArrowheads="1"/>
            </p:cNvSpPr>
            <p:nvPr/>
          </p:nvSpPr>
          <p:spPr bwMode="auto">
            <a:xfrm>
              <a:off x="5350136" y="4451064"/>
              <a:ext cx="1080120" cy="9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900" b="1"/>
                <a:t>Where is my host plant?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468313" y="533400"/>
            <a:ext cx="8229600" cy="613568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fr-FR" sz="2400" smtClean="0"/>
              <a:t>Natural enemies point of view</a:t>
            </a:r>
          </a:p>
          <a:p>
            <a:pPr marL="0" indent="0">
              <a:buFont typeface="Arial" pitchFamily="34" charset="0"/>
              <a:buNone/>
            </a:pPr>
            <a:endParaRPr lang="en-GB" altLang="fr-FR" sz="2400" smtClean="0"/>
          </a:p>
          <a:p>
            <a:pPr marL="0" indent="0">
              <a:buFont typeface="Arial" pitchFamily="34" charset="0"/>
              <a:buNone/>
            </a:pPr>
            <a:r>
              <a:rPr lang="en-GB" altLang="fr-FR" sz="2400" smtClean="0"/>
              <a:t>                                                              </a:t>
            </a:r>
            <a:r>
              <a:rPr lang="en-GB" altLang="fr-FR" sz="2400" i="1" smtClean="0"/>
              <a:t>enemy hypothesis </a:t>
            </a:r>
            <a:r>
              <a:rPr lang="en-GB" altLang="fr-FR" sz="2400" smtClean="0"/>
              <a:t>(Root, 1973)</a:t>
            </a:r>
          </a:p>
          <a:p>
            <a:pPr marL="0" indent="0">
              <a:buFont typeface="Arial" pitchFamily="34" charset="0"/>
              <a:buNone/>
            </a:pPr>
            <a:endParaRPr lang="en-GB" altLang="fr-FR" sz="2400" i="1" smtClean="0"/>
          </a:p>
          <a:p>
            <a:pPr marL="0" indent="0" algn="ctr">
              <a:buFont typeface="Arial" pitchFamily="34" charset="0"/>
              <a:buNone/>
            </a:pPr>
            <a:r>
              <a:rPr lang="en-GB" altLang="fr-FR" sz="2400" smtClean="0"/>
              <a:t>“natural enemies are expected to be more abundant in complex environments and therefore supress herbivores more efficiently“</a:t>
            </a:r>
          </a:p>
          <a:p>
            <a:pPr marL="0" indent="0">
              <a:buFont typeface="Arial" pitchFamily="34" charset="0"/>
              <a:buNone/>
            </a:pPr>
            <a:endParaRPr lang="en-US" altLang="fr-FR" sz="2400" b="1" smtClean="0">
              <a:solidFill>
                <a:srgbClr val="000000"/>
              </a:solidFill>
              <a:ea typeface="Times New Roman" pitchFamily="18" charset="0"/>
              <a:cs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fr-FR" sz="2400" b="1" smtClean="0">
              <a:solidFill>
                <a:srgbClr val="000000"/>
              </a:solidFill>
              <a:ea typeface="Times New Roman" pitchFamily="18" charset="0"/>
              <a:cs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fr-FR" sz="2400" b="1" smtClean="0">
              <a:solidFill>
                <a:srgbClr val="000000"/>
              </a:solidFill>
              <a:ea typeface="Times New Roman" pitchFamily="18" charset="0"/>
              <a:cs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fr-FR" sz="2400" b="1" smtClean="0">
              <a:solidFill>
                <a:srgbClr val="000000"/>
              </a:solidFill>
              <a:ea typeface="Times New Roman" pitchFamily="18" charset="0"/>
              <a:cs typeface="Helvetica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GB" altLang="fr-FR" sz="2400" smtClean="0"/>
          </a:p>
        </p:txBody>
      </p:sp>
      <p:sp>
        <p:nvSpPr>
          <p:cNvPr id="5" name="Flèche à angle droit 4"/>
          <p:cNvSpPr/>
          <p:nvPr/>
        </p:nvSpPr>
        <p:spPr>
          <a:xfrm rot="5400000">
            <a:off x="3801269" y="1145381"/>
            <a:ext cx="749300" cy="649288"/>
          </a:xfrm>
          <a:prstGeom prst="bent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5124" name="Groupe 1"/>
          <p:cNvGrpSpPr>
            <a:grpSpLocks/>
          </p:cNvGrpSpPr>
          <p:nvPr/>
        </p:nvGrpSpPr>
        <p:grpSpPr bwMode="auto">
          <a:xfrm>
            <a:off x="0" y="4087813"/>
            <a:ext cx="9144000" cy="2190750"/>
            <a:chOff x="0" y="4334682"/>
            <a:chExt cx="9144000" cy="2191011"/>
          </a:xfrm>
        </p:grpSpPr>
        <p:grpSp>
          <p:nvGrpSpPr>
            <p:cNvPr id="5125" name="Groupe 3"/>
            <p:cNvGrpSpPr>
              <a:grpSpLocks/>
            </p:cNvGrpSpPr>
            <p:nvPr/>
          </p:nvGrpSpPr>
          <p:grpSpPr bwMode="auto">
            <a:xfrm>
              <a:off x="0" y="5081783"/>
              <a:ext cx="9144000" cy="1443910"/>
              <a:chOff x="0" y="5081783"/>
              <a:chExt cx="9144000" cy="1443910"/>
            </a:xfrm>
          </p:grpSpPr>
          <p:sp>
            <p:nvSpPr>
              <p:cNvPr id="6" name="CaixaDeTexto 15"/>
              <p:cNvSpPr txBox="1"/>
              <p:nvPr/>
            </p:nvSpPr>
            <p:spPr>
              <a:xfrm>
                <a:off x="0" y="5082483"/>
                <a:ext cx="9144000" cy="4000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j-lt"/>
                    <a:cs typeface="Helvetica" pitchFamily="34" charset="0"/>
                  </a:rPr>
                  <a:t>        Ladybirds                    Hoverflies                         Lacewings                </a:t>
                </a:r>
                <a:r>
                  <a:rPr lang="en-US" sz="2000" dirty="0">
                    <a:latin typeface="+mj-lt"/>
                    <a:ea typeface="Calibri" pitchFamily="34" charset="0"/>
                    <a:cs typeface="Helvetica" pitchFamily="34" charset="0"/>
                  </a:rPr>
                  <a:t>Parasitoid wasps</a:t>
                </a:r>
                <a:endParaRPr lang="fr-FR" sz="2000" dirty="0">
                  <a:latin typeface="+mj-lt"/>
                  <a:cs typeface="+mn-cs"/>
                </a:endParaRPr>
              </a:p>
            </p:txBody>
          </p:sp>
          <p:pic>
            <p:nvPicPr>
              <p:cNvPr id="5128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550" y="5517227"/>
                <a:ext cx="1127228" cy="9935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9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5538138"/>
                <a:ext cx="1200370" cy="98755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0" name="Picture 4" descr="http://user.mendelu.cz/xkopta/img/normal/msicomar/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20" t="11678" r="20490" b="17950"/>
              <a:stretch>
                <a:fillRect/>
              </a:stretch>
            </p:blipFill>
            <p:spPr bwMode="auto">
              <a:xfrm>
                <a:off x="7435132" y="5520652"/>
                <a:ext cx="1133758" cy="9935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1" name="Picture 2" descr="http://upload.wikimedia.org/wikipedia/commons/thumb/d/de/BIEDRONA.JPG/220px-BIEDRONA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64" t="21164" r="4555" b="10400"/>
              <a:stretch>
                <a:fillRect/>
              </a:stretch>
            </p:blipFill>
            <p:spPr bwMode="auto">
              <a:xfrm rot="10800000">
                <a:off x="467544" y="5481893"/>
                <a:ext cx="1127228" cy="10288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467544" y="4334682"/>
              <a:ext cx="44401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2400" b="1">
                  <a:solidFill>
                    <a:srgbClr val="000000"/>
                  </a:solidFill>
                  <a:ea typeface="Times New Roman" pitchFamily="18" charset="0"/>
                  <a:cs typeface="Helvetica" pitchFamily="34" charset="0"/>
                </a:rPr>
                <a:t>Aphidiphagous beneficial insects: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52578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Study </a:t>
            </a:r>
            <a:r>
              <a:rPr lang="en-GB" sz="2400" dirty="0"/>
              <a:t>the effect of cultural associations on the populations of aphids and aphidophagous </a:t>
            </a:r>
            <a:r>
              <a:rPr lang="en-GB" sz="2400" dirty="0" smtClean="0"/>
              <a:t>beneficials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/>
              <a:t> </a:t>
            </a:r>
            <a:r>
              <a:rPr lang="fr-FR" sz="2400" b="1" dirty="0" smtClean="0"/>
              <a:t>                                                                           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 smtClean="0"/>
          </a:p>
          <a:p>
            <a:pPr fontAlgn="auto">
              <a:spcAft>
                <a:spcPts val="0"/>
              </a:spcAft>
              <a:defRPr/>
            </a:pPr>
            <a:endParaRPr lang="fr-FR" sz="2400" b="1" dirty="0" smtClean="0"/>
          </a:p>
          <a:p>
            <a:pPr fontAlgn="auto">
              <a:spcAft>
                <a:spcPts val="0"/>
              </a:spcAft>
              <a:defRPr/>
            </a:pPr>
            <a:endParaRPr lang="fr-FR" sz="2400" b="1" dirty="0" smtClean="0"/>
          </a:p>
          <a:p>
            <a:pPr fontAlgn="auto">
              <a:spcAft>
                <a:spcPts val="0"/>
              </a:spcAft>
              <a:defRPr/>
            </a:pPr>
            <a:endParaRPr lang="fr-FR" sz="2400" b="1" dirty="0" smtClean="0"/>
          </a:p>
          <a:p>
            <a:pPr fontAlgn="auto">
              <a:spcAft>
                <a:spcPts val="0"/>
              </a:spcAft>
              <a:defRPr/>
            </a:pPr>
            <a:endParaRPr lang="fr-FR" sz="2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i="1" dirty="0" smtClean="0">
              <a:cs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fr-FR" sz="2400" b="1" dirty="0"/>
          </a:p>
        </p:txBody>
      </p:sp>
      <p:sp>
        <p:nvSpPr>
          <p:cNvPr id="6147" name="Título 1"/>
          <p:cNvSpPr>
            <a:spLocks noGrp="1"/>
          </p:cNvSpPr>
          <p:nvPr>
            <p:ph type="title"/>
          </p:nvPr>
        </p:nvSpPr>
        <p:spPr>
          <a:xfrm>
            <a:off x="0" y="44450"/>
            <a:ext cx="1614488" cy="531813"/>
          </a:xfrm>
        </p:spPr>
        <p:txBody>
          <a:bodyPr/>
          <a:lstStyle/>
          <a:p>
            <a:r>
              <a:rPr lang="fr-FR" altLang="fr-FR" sz="2600" smtClean="0"/>
              <a:t>Objective</a:t>
            </a:r>
          </a:p>
        </p:txBody>
      </p:sp>
      <p:cxnSp>
        <p:nvCxnSpPr>
          <p:cNvPr id="29" name="Connecteur droit 28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97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3941" r="4330" b="4951"/>
          <a:stretch>
            <a:fillRect/>
          </a:stretch>
        </p:blipFill>
        <p:spPr bwMode="auto">
          <a:xfrm rot="7400493">
            <a:off x="333375" y="2257425"/>
            <a:ext cx="22336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èche droite 27"/>
          <p:cNvSpPr/>
          <p:nvPr/>
        </p:nvSpPr>
        <p:spPr>
          <a:xfrm rot="2239461">
            <a:off x="2327275" y="3946525"/>
            <a:ext cx="1004888" cy="328613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250950" y="4405313"/>
            <a:ext cx="142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Host plants? </a:t>
            </a:r>
            <a:endParaRPr lang="fr-FR" altLang="fr-FR" sz="180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199188" y="4597400"/>
            <a:ext cx="1839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More abundant? </a:t>
            </a:r>
            <a:endParaRPr lang="fr-FR" altLang="fr-FR" sz="1800"/>
          </a:p>
        </p:txBody>
      </p:sp>
      <p:grpSp>
        <p:nvGrpSpPr>
          <p:cNvPr id="35" name="Groupe 34"/>
          <p:cNvGrpSpPr>
            <a:grpSpLocks/>
          </p:cNvGrpSpPr>
          <p:nvPr/>
        </p:nvGrpSpPr>
        <p:grpSpPr bwMode="auto">
          <a:xfrm>
            <a:off x="7021513" y="2708275"/>
            <a:ext cx="1846262" cy="1633538"/>
            <a:chOff x="6876256" y="2882999"/>
            <a:chExt cx="1845618" cy="1632286"/>
          </a:xfrm>
        </p:grpSpPr>
        <p:pic>
          <p:nvPicPr>
            <p:cNvPr id="615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022" y="2893271"/>
              <a:ext cx="853824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354" y="3745498"/>
              <a:ext cx="852820" cy="76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2" descr="http://upload.wikimedia.org/wikipedia/commons/thumb/d/de/BIEDRONA.JPG/220px-BIEDRON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4" t="21164" r="4555" b="10400"/>
            <a:stretch>
              <a:fillRect/>
            </a:stretch>
          </p:blipFill>
          <p:spPr bwMode="auto">
            <a:xfrm rot="10800000">
              <a:off x="6876256" y="2882999"/>
              <a:ext cx="843404" cy="76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4" descr="http://user.mendelu.cz/xkopta/img/normal/msicomar/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0" t="11678" r="20490" b="17950"/>
            <a:stretch>
              <a:fillRect/>
            </a:stretch>
          </p:blipFill>
          <p:spPr bwMode="auto">
            <a:xfrm>
              <a:off x="7842712" y="3739338"/>
              <a:ext cx="879162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Flèche droite 41"/>
          <p:cNvSpPr/>
          <p:nvPr/>
        </p:nvSpPr>
        <p:spPr>
          <a:xfrm rot="8478602">
            <a:off x="5827713" y="3951288"/>
            <a:ext cx="1004887" cy="32861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34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 txBox="1">
            <a:spLocks/>
          </p:cNvSpPr>
          <p:nvPr/>
        </p:nvSpPr>
        <p:spPr bwMode="auto">
          <a:xfrm>
            <a:off x="0" y="44450"/>
            <a:ext cx="3276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600"/>
              <a:t>Material &amp; methods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205413" y="1052513"/>
            <a:ext cx="3851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fr-FR" sz="2400"/>
              <a:t>4x4 Latin Square design</a:t>
            </a:r>
          </a:p>
          <a:p>
            <a:pPr>
              <a:spcBef>
                <a:spcPct val="0"/>
              </a:spcBef>
            </a:pPr>
            <a:endParaRPr lang="en-GB" altLang="fr-FR" sz="2400"/>
          </a:p>
          <a:p>
            <a:pPr>
              <a:spcBef>
                <a:spcPct val="0"/>
              </a:spcBef>
            </a:pPr>
            <a:r>
              <a:rPr lang="en-GB" altLang="fr-FR" sz="2400"/>
              <a:t> 4 treatments</a:t>
            </a:r>
          </a:p>
          <a:p>
            <a:pPr>
              <a:spcBef>
                <a:spcPct val="0"/>
              </a:spcBef>
            </a:pPr>
            <a:endParaRPr lang="en-GB" altLang="fr-FR" sz="2400"/>
          </a:p>
          <a:p>
            <a:pPr>
              <a:spcBef>
                <a:spcPct val="0"/>
              </a:spcBef>
            </a:pPr>
            <a:r>
              <a:rPr lang="en-GB" altLang="fr-FR" sz="2400"/>
              <a:t>4 replicates per treatment</a:t>
            </a:r>
          </a:p>
          <a:p>
            <a:pPr>
              <a:spcBef>
                <a:spcPct val="0"/>
              </a:spcBef>
            </a:pPr>
            <a:endParaRPr lang="fr-FR" altLang="fr-FR" sz="2400"/>
          </a:p>
          <a:p>
            <a:pPr>
              <a:spcBef>
                <a:spcPct val="0"/>
              </a:spcBef>
            </a:pPr>
            <a:r>
              <a:rPr lang="en-GB" altLang="fr-FR" sz="2400"/>
              <a:t>100 m</a:t>
            </a:r>
            <a:r>
              <a:rPr lang="en-GB" altLang="fr-FR" sz="2400" baseline="30000"/>
              <a:t>2</a:t>
            </a:r>
            <a:r>
              <a:rPr lang="en-GB" altLang="fr-FR" sz="2400"/>
              <a:t> plots </a:t>
            </a:r>
          </a:p>
          <a:p>
            <a:pPr>
              <a:spcBef>
                <a:spcPct val="0"/>
              </a:spcBef>
            </a:pPr>
            <a:endParaRPr lang="en-GB" altLang="fr-FR" sz="2400"/>
          </a:p>
        </p:txBody>
      </p:sp>
      <p:cxnSp>
        <p:nvCxnSpPr>
          <p:cNvPr id="6" name="Connecteur droit 5"/>
          <p:cNvCxnSpPr/>
          <p:nvPr/>
        </p:nvCxnSpPr>
        <p:spPr>
          <a:xfrm>
            <a:off x="107950" y="620713"/>
            <a:ext cx="90360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836613"/>
            <a:ext cx="4424362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e 2"/>
          <p:cNvGrpSpPr>
            <a:grpSpLocks/>
          </p:cNvGrpSpPr>
          <p:nvPr/>
        </p:nvGrpSpPr>
        <p:grpSpPr bwMode="auto">
          <a:xfrm>
            <a:off x="1179513" y="1627188"/>
            <a:ext cx="6911975" cy="4537075"/>
            <a:chOff x="1179216" y="2036520"/>
            <a:chExt cx="6912768" cy="4536504"/>
          </a:xfrm>
        </p:grpSpPr>
        <p:pic>
          <p:nvPicPr>
            <p:cNvPr id="8196" name="Picture 2" descr="C:\Users\Thomas Lopes\Desktop\FUSAGx\Doctorat\Essais cultures association 2012\Photos essais 2012\DSCF182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036520"/>
              <a:ext cx="6048672" cy="453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" name="ZoneTexte 18"/>
            <p:cNvSpPr txBox="1">
              <a:spLocks noChangeArrowheads="1"/>
            </p:cNvSpPr>
            <p:nvPr/>
          </p:nvSpPr>
          <p:spPr bwMode="auto">
            <a:xfrm>
              <a:off x="1179216" y="3501008"/>
              <a:ext cx="3456384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800" b="1"/>
                <a:t>Pea: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fr-FR" sz="2800" b="1"/>
                <a:t>80 seeds/m</a:t>
              </a:r>
              <a:r>
                <a:rPr lang="en-GB" altLang="fr-FR" sz="2800" b="1" baseline="30000"/>
                <a:t>2 </a:t>
              </a:r>
              <a:endParaRPr lang="fr-FR" altLang="fr-FR" sz="2800" b="1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4000" b="1">
                <a:solidFill>
                  <a:srgbClr val="FF0000"/>
                </a:solidFill>
              </a:endParaRPr>
            </a:p>
          </p:txBody>
        </p:sp>
        <p:sp>
          <p:nvSpPr>
            <p:cNvPr id="8198" name="ZoneTexte 20"/>
            <p:cNvSpPr txBox="1">
              <a:spLocks noChangeArrowheads="1"/>
            </p:cNvSpPr>
            <p:nvPr/>
          </p:nvSpPr>
          <p:spPr bwMode="auto">
            <a:xfrm>
              <a:off x="4635600" y="3501008"/>
              <a:ext cx="3456384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800" b="1"/>
                <a:t>Wheat: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fr-FR" sz="2800" b="1"/>
                <a:t>350 seeds/m</a:t>
              </a:r>
              <a:r>
                <a:rPr lang="en-GB" altLang="fr-FR" sz="2800" b="1" baseline="30000"/>
                <a:t>2</a:t>
              </a:r>
              <a:r>
                <a:rPr lang="en-GB" altLang="fr-FR" sz="2800" b="1"/>
                <a:t> </a:t>
              </a:r>
              <a:endParaRPr lang="fr-FR" altLang="fr-FR" sz="2800" b="1">
                <a:solidFill>
                  <a:srgbClr val="FF0000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4000" b="1">
                <a:solidFill>
                  <a:srgbClr val="FF0000"/>
                </a:solidFill>
              </a:endParaRPr>
            </a:p>
          </p:txBody>
        </p:sp>
        <p:sp>
          <p:nvSpPr>
            <p:cNvPr id="8199" name="ZoneTexte 6"/>
            <p:cNvSpPr txBox="1">
              <a:spLocks noChangeArrowheads="1"/>
            </p:cNvSpPr>
            <p:nvPr/>
          </p:nvSpPr>
          <p:spPr bwMode="auto">
            <a:xfrm>
              <a:off x="3278175" y="2730225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000" b="1"/>
                <a:t>2 m</a:t>
              </a:r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>
              <a:off x="5003942" y="3126995"/>
              <a:ext cx="1728986" cy="0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/>
            <p:nvPr/>
          </p:nvCxnSpPr>
          <p:spPr>
            <a:xfrm>
              <a:off x="2954245" y="3123820"/>
              <a:ext cx="172739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2" name="ZoneTexte 62"/>
            <p:cNvSpPr txBox="1">
              <a:spLocks noChangeArrowheads="1"/>
            </p:cNvSpPr>
            <p:nvPr/>
          </p:nvSpPr>
          <p:spPr bwMode="auto">
            <a:xfrm>
              <a:off x="5328084" y="2739978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000" b="1"/>
                <a:t>2 m</a:t>
              </a:r>
            </a:p>
          </p:txBody>
        </p:sp>
      </p:grpSp>
      <p:sp>
        <p:nvSpPr>
          <p:cNvPr id="8195" name="Espace réservé du contenu 2"/>
          <p:cNvSpPr txBox="1">
            <a:spLocks/>
          </p:cNvSpPr>
          <p:nvPr/>
        </p:nvSpPr>
        <p:spPr bwMode="auto">
          <a:xfrm>
            <a:off x="393700" y="7302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fr-FR" sz="2400"/>
              <a:t>Strips</a:t>
            </a:r>
          </a:p>
          <a:p>
            <a:endParaRPr lang="en-GB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e 2"/>
          <p:cNvGrpSpPr>
            <a:grpSpLocks/>
          </p:cNvGrpSpPr>
          <p:nvPr/>
        </p:nvGrpSpPr>
        <p:grpSpPr bwMode="auto">
          <a:xfrm>
            <a:off x="1547813" y="1614488"/>
            <a:ext cx="6048375" cy="4684712"/>
            <a:chOff x="1548000" y="2038009"/>
            <a:chExt cx="6048000" cy="4683778"/>
          </a:xfrm>
        </p:grpSpPr>
        <p:pic>
          <p:nvPicPr>
            <p:cNvPr id="9220" name="Picture 3" descr="C:\Users\Thomas Lopes\Desktop\FUSAGx\Doctorat\Essais cultures association - 2012 (avec article 3)\Photos essais 2012\DSCF184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000" y="2038009"/>
              <a:ext cx="6048000" cy="45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ZoneTexte 1"/>
            <p:cNvSpPr txBox="1">
              <a:spLocks noChangeArrowheads="1"/>
            </p:cNvSpPr>
            <p:nvPr/>
          </p:nvSpPr>
          <p:spPr bwMode="auto">
            <a:xfrm>
              <a:off x="2105726" y="3223393"/>
              <a:ext cx="4932548" cy="349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4000" b="1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800" b="1"/>
                <a:t>Pea: </a:t>
              </a:r>
              <a:r>
                <a:rPr lang="en-GB" altLang="fr-FR" sz="2800" b="1"/>
                <a:t>35 seeds/m</a:t>
              </a:r>
              <a:r>
                <a:rPr lang="en-GB" altLang="fr-FR" sz="2800" b="1" baseline="30000"/>
                <a:t>2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fr-FR" sz="2800" b="1" baseline="3000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800" b="1"/>
                <a:t>Wheat: </a:t>
              </a:r>
              <a:r>
                <a:rPr lang="en-GB" altLang="fr-FR" sz="2800" b="1"/>
                <a:t>350 seeds/m</a:t>
              </a:r>
              <a:r>
                <a:rPr lang="en-GB" altLang="fr-FR" sz="2800" b="1" baseline="30000"/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fr-FR" sz="4000" b="1" baseline="300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4000" b="1" baseline="30000"/>
                <a:t> </a:t>
              </a:r>
              <a:endParaRPr lang="fr-FR" altLang="fr-FR" sz="4000" b="1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4000" b="1"/>
                <a:t> </a:t>
              </a:r>
            </a:p>
          </p:txBody>
        </p:sp>
      </p:grpSp>
      <p:sp>
        <p:nvSpPr>
          <p:cNvPr id="9219" name="Espace réservé du contenu 2"/>
          <p:cNvSpPr txBox="1">
            <a:spLocks/>
          </p:cNvSpPr>
          <p:nvPr/>
        </p:nvSpPr>
        <p:spPr bwMode="auto">
          <a:xfrm>
            <a:off x="393700" y="7302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fr-FR" sz="2400"/>
              <a:t>Mixing</a:t>
            </a:r>
          </a:p>
          <a:p>
            <a:endParaRPr lang="en-GB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2"/>
          <p:cNvSpPr>
            <a:spLocks noGrp="1"/>
          </p:cNvSpPr>
          <p:nvPr>
            <p:ph idx="1"/>
          </p:nvPr>
        </p:nvSpPr>
        <p:spPr>
          <a:xfrm>
            <a:off x="393700" y="744538"/>
            <a:ext cx="8229600" cy="4525962"/>
          </a:xfrm>
        </p:spPr>
        <p:txBody>
          <a:bodyPr/>
          <a:lstStyle/>
          <a:p>
            <a:r>
              <a:rPr lang="en-GB" altLang="fr-FR" sz="2400" smtClean="0"/>
              <a:t>Insect trapping                                       </a:t>
            </a:r>
            <a:endParaRPr lang="en-GB" altLang="fr-FR" sz="2400" smtClean="0">
              <a:solidFill>
                <a:srgbClr val="FF0000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9485" r="3224" b="7916"/>
          <a:stretch>
            <a:fillRect/>
          </a:stretch>
        </p:blipFill>
        <p:spPr bwMode="auto">
          <a:xfrm>
            <a:off x="4135438" y="2511425"/>
            <a:ext cx="100012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4843463" y="1770063"/>
            <a:ext cx="2852737" cy="3798887"/>
            <a:chOff x="4714875" y="1641475"/>
            <a:chExt cx="2852738" cy="3798888"/>
          </a:xfrm>
        </p:grpSpPr>
        <p:grpSp>
          <p:nvGrpSpPr>
            <p:cNvPr id="10257" name="Groupe 8"/>
            <p:cNvGrpSpPr>
              <a:grpSpLocks/>
            </p:cNvGrpSpPr>
            <p:nvPr/>
          </p:nvGrpSpPr>
          <p:grpSpPr bwMode="auto">
            <a:xfrm rot="-5400000">
              <a:off x="5368132" y="3240881"/>
              <a:ext cx="2959100" cy="1439863"/>
              <a:chOff x="6071290" y="5207737"/>
              <a:chExt cx="2958912" cy="143920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071290" y="5274381"/>
                <a:ext cx="2520791" cy="1305917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/>
              </a:p>
            </p:txBody>
          </p:sp>
          <p:sp>
            <p:nvSpPr>
              <p:cNvPr id="10260" name="ZoneTexte 46"/>
              <p:cNvSpPr txBox="1">
                <a:spLocks noChangeArrowheads="1"/>
              </p:cNvSpPr>
              <p:nvPr/>
            </p:nvSpPr>
            <p:spPr bwMode="auto">
              <a:xfrm rot="5400000">
                <a:off x="8110544" y="5727285"/>
                <a:ext cx="14392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2000" b="1"/>
                  <a:t>Parasitoids</a:t>
                </a:r>
              </a:p>
            </p:txBody>
          </p:sp>
          <p:pic>
            <p:nvPicPr>
              <p:cNvPr id="10261" name="Picture 4" descr="http://user.mendelu.cz/xkopta/img/normal/msicomar/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20" t="11678" r="20490" b="17950"/>
              <a:stretch>
                <a:fillRect/>
              </a:stretch>
            </p:blipFill>
            <p:spPr bwMode="auto">
              <a:xfrm rot="5400000">
                <a:off x="7513115" y="5542137"/>
                <a:ext cx="857222" cy="770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2" name="Picture 2" descr="tiny wasp - Aphelinus - femal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298842" y="5542137"/>
                <a:ext cx="843188" cy="770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Flèche courbée vers le bas 3"/>
            <p:cNvSpPr/>
            <p:nvPr/>
          </p:nvSpPr>
          <p:spPr>
            <a:xfrm>
              <a:off x="4714875" y="1641475"/>
              <a:ext cx="2200276" cy="720725"/>
            </a:xfrm>
            <a:prstGeom prst="curvedDownArrow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14788" y="6308725"/>
            <a:ext cx="507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000" b="1"/>
              <a:t>Collected weekly between 16 May and 11 July</a:t>
            </a:r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1563688" y="1757363"/>
            <a:ext cx="2830512" cy="4889500"/>
            <a:chOff x="1692275" y="1628775"/>
            <a:chExt cx="2830513" cy="4889500"/>
          </a:xfrm>
        </p:grpSpPr>
        <p:grpSp>
          <p:nvGrpSpPr>
            <p:cNvPr id="10250" name="Groupe 7"/>
            <p:cNvGrpSpPr>
              <a:grpSpLocks/>
            </p:cNvGrpSpPr>
            <p:nvPr/>
          </p:nvGrpSpPr>
          <p:grpSpPr bwMode="auto">
            <a:xfrm>
              <a:off x="1692275" y="2481263"/>
              <a:ext cx="1500188" cy="4037012"/>
              <a:chOff x="1266347" y="2600978"/>
              <a:chExt cx="1500198" cy="4035643"/>
            </a:xfrm>
          </p:grpSpPr>
          <p:sp>
            <p:nvSpPr>
              <p:cNvPr id="7" name="Rectangle 6"/>
              <p:cNvSpPr/>
              <p:nvPr/>
            </p:nvSpPr>
            <p:spPr>
              <a:xfrm rot="10800000">
                <a:off x="1344135" y="3035804"/>
                <a:ext cx="1333510" cy="3600817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/>
              </a:p>
            </p:txBody>
          </p:sp>
          <p:pic>
            <p:nvPicPr>
              <p:cNvPr id="10253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9228" y="4462972"/>
                <a:ext cx="853824" cy="770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4" name="Picture 1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0036" y="5627491"/>
                <a:ext cx="852820" cy="7697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5" name="Picture 2" descr="http://upload.wikimedia.org/wikipedia/commons/thumb/d/de/BIEDRONA.JPG/220px-BIEDRONA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64" t="21164" r="4555" b="10400"/>
              <a:stretch>
                <a:fillRect/>
              </a:stretch>
            </p:blipFill>
            <p:spPr bwMode="auto">
              <a:xfrm rot="10800000">
                <a:off x="1594743" y="3299400"/>
                <a:ext cx="843404" cy="7697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6" name="ZoneTexte 19"/>
              <p:cNvSpPr txBox="1">
                <a:spLocks noChangeArrowheads="1"/>
              </p:cNvSpPr>
              <p:nvPr/>
            </p:nvSpPr>
            <p:spPr bwMode="auto">
              <a:xfrm>
                <a:off x="1266347" y="2600978"/>
                <a:ext cx="15001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BE" altLang="fr-FR" sz="2000" b="1"/>
                  <a:t>Predators</a:t>
                </a:r>
              </a:p>
            </p:txBody>
          </p:sp>
        </p:grpSp>
        <p:sp>
          <p:nvSpPr>
            <p:cNvPr id="6" name="Flèche courbée vers la droite 5"/>
            <p:cNvSpPr/>
            <p:nvPr/>
          </p:nvSpPr>
          <p:spPr>
            <a:xfrm rot="5400000">
              <a:off x="3022601" y="873125"/>
              <a:ext cx="744537" cy="2255838"/>
            </a:xfrm>
            <a:prstGeom prst="curvedRightArrow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0" name="Flèche vers le bas 19"/>
          <p:cNvSpPr/>
          <p:nvPr/>
        </p:nvSpPr>
        <p:spPr>
          <a:xfrm>
            <a:off x="4495800" y="1687513"/>
            <a:ext cx="254000" cy="64770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708400" y="1254125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/>
              <a:t>water + soap</a:t>
            </a:r>
          </a:p>
        </p:txBody>
      </p:sp>
      <p:sp>
        <p:nvSpPr>
          <p:cNvPr id="11" name="Ellipse 10"/>
          <p:cNvSpPr/>
          <p:nvPr/>
        </p:nvSpPr>
        <p:spPr>
          <a:xfrm>
            <a:off x="4186238" y="2759075"/>
            <a:ext cx="869950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Présentation Thomas Lopes - Aphidophaga 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Thomas Lopes - Aphidophaga 12</Template>
  <TotalTime>0</TotalTime>
  <Words>600</Words>
  <Application>Microsoft Office PowerPoint</Application>
  <PresentationFormat>Affichage à l'écran (4:3)</PresentationFormat>
  <Paragraphs>211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Calibri</vt:lpstr>
      <vt:lpstr>Arial</vt:lpstr>
      <vt:lpstr>Helvetica</vt:lpstr>
      <vt:lpstr>Times New Roman</vt:lpstr>
      <vt:lpstr>Calibri (corpo)</vt:lpstr>
      <vt:lpstr>SimSun</vt:lpstr>
      <vt:lpstr>Présentation Thomas Lopes - Aphidophaga 12</vt:lpstr>
      <vt:lpstr>Présentation PowerPoint</vt:lpstr>
      <vt:lpstr>Introduction</vt:lpstr>
      <vt:lpstr>Présentation PowerPoint</vt:lpstr>
      <vt:lpstr>Présentation PowerPoint</vt:lpstr>
      <vt:lpstr>Objective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Results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mendes lopes thomas</dc:creator>
  <cp:lastModifiedBy>mendes lopes thomas</cp:lastModifiedBy>
  <cp:revision>1</cp:revision>
  <dcterms:created xsi:type="dcterms:W3CDTF">2013-09-16T07:47:40Z</dcterms:created>
  <dcterms:modified xsi:type="dcterms:W3CDTF">2013-09-16T07:48:00Z</dcterms:modified>
</cp:coreProperties>
</file>