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5" r:id="rId9"/>
    <p:sldId id="264" r:id="rId10"/>
    <p:sldId id="268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7139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98F19A-8543-44ED-96A4-58EBC229E30C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94ABFBB-71AA-4A50-AFC0-D591FB19D2AD}">
      <dgm:prSet phldrT="[Texte]"/>
      <dgm:spPr/>
      <dgm:t>
        <a:bodyPr/>
        <a:lstStyle/>
        <a:p>
          <a:r>
            <a:rPr lang="es-CO" dirty="0" smtClean="0"/>
            <a:t>Declaraciones de las Cumbres euro-latinoamericanas 1999 - 2013</a:t>
          </a:r>
          <a:endParaRPr lang="es-CO" dirty="0"/>
        </a:p>
      </dgm:t>
    </dgm:pt>
    <dgm:pt modelId="{B07A0667-7CD7-4EC2-8002-C494D9438387}" type="parTrans" cxnId="{0BFFF40F-8B8E-49CB-9E66-852EBB8036E4}">
      <dgm:prSet/>
      <dgm:spPr/>
      <dgm:t>
        <a:bodyPr/>
        <a:lstStyle/>
        <a:p>
          <a:endParaRPr lang="es-CO"/>
        </a:p>
      </dgm:t>
    </dgm:pt>
    <dgm:pt modelId="{AA724A22-88D6-467A-BDCC-25CA61D9F07F}" type="sibTrans" cxnId="{0BFFF40F-8B8E-49CB-9E66-852EBB8036E4}">
      <dgm:prSet/>
      <dgm:spPr/>
      <dgm:t>
        <a:bodyPr/>
        <a:lstStyle/>
        <a:p>
          <a:endParaRPr lang="es-CO"/>
        </a:p>
      </dgm:t>
    </dgm:pt>
    <dgm:pt modelId="{F83DDDF8-C394-4EC5-9959-2C2C53CB1EFC}">
      <dgm:prSet phldrT="[Texte]"/>
      <dgm:spPr/>
      <dgm:t>
        <a:bodyPr/>
        <a:lstStyle/>
        <a:p>
          <a:r>
            <a:rPr lang="es-CO" dirty="0" smtClean="0"/>
            <a:t>documentos de programación estratégica </a:t>
          </a:r>
          <a:endParaRPr lang="es-CO" dirty="0"/>
        </a:p>
      </dgm:t>
    </dgm:pt>
    <dgm:pt modelId="{656639DD-9206-49FE-A28C-F30FBDAF0E2F}" type="parTrans" cxnId="{2D7B5346-0E53-4F57-8699-62A04AAFB362}">
      <dgm:prSet/>
      <dgm:spPr/>
      <dgm:t>
        <a:bodyPr/>
        <a:lstStyle/>
        <a:p>
          <a:endParaRPr lang="es-CO"/>
        </a:p>
      </dgm:t>
    </dgm:pt>
    <dgm:pt modelId="{F81F8734-97C5-429C-A009-488AEB8EE715}" type="sibTrans" cxnId="{2D7B5346-0E53-4F57-8699-62A04AAFB362}">
      <dgm:prSet/>
      <dgm:spPr/>
      <dgm:t>
        <a:bodyPr/>
        <a:lstStyle/>
        <a:p>
          <a:endParaRPr lang="es-CO"/>
        </a:p>
      </dgm:t>
    </dgm:pt>
    <dgm:pt modelId="{35D4F10C-32C6-4BE1-9702-AB1BF311A1F2}">
      <dgm:prSet phldrT="[Texte]"/>
      <dgm:spPr/>
      <dgm:t>
        <a:bodyPr/>
        <a:lstStyle/>
        <a:p>
          <a:r>
            <a:rPr lang="es-CO" dirty="0" smtClean="0"/>
            <a:t>Documentos de evaluación </a:t>
          </a:r>
          <a:endParaRPr lang="es-CO" dirty="0"/>
        </a:p>
      </dgm:t>
    </dgm:pt>
    <dgm:pt modelId="{A4957F8B-9D5F-4780-B528-4800B5E2FD75}" type="parTrans" cxnId="{9693CEBC-11F4-4AF2-961B-D956995D2E8A}">
      <dgm:prSet/>
      <dgm:spPr/>
      <dgm:t>
        <a:bodyPr/>
        <a:lstStyle/>
        <a:p>
          <a:endParaRPr lang="es-CO"/>
        </a:p>
      </dgm:t>
    </dgm:pt>
    <dgm:pt modelId="{1A6E22D0-7D15-4E5E-BA23-4E87DF5FB3AF}" type="sibTrans" cxnId="{9693CEBC-11F4-4AF2-961B-D956995D2E8A}">
      <dgm:prSet/>
      <dgm:spPr/>
      <dgm:t>
        <a:bodyPr/>
        <a:lstStyle/>
        <a:p>
          <a:endParaRPr lang="es-CO"/>
        </a:p>
      </dgm:t>
    </dgm:pt>
    <dgm:pt modelId="{20B21C08-33CF-43E6-87FE-983A70450436}" type="pres">
      <dgm:prSet presAssocID="{1598F19A-8543-44ED-96A4-58EBC229E30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416648AD-51CD-4743-B625-4503DD6352FE}" type="pres">
      <dgm:prSet presAssocID="{394ABFBB-71AA-4A50-AFC0-D591FB19D2AD}" presName="dummy" presStyleCnt="0"/>
      <dgm:spPr/>
    </dgm:pt>
    <dgm:pt modelId="{6323AFA5-CE8F-4C16-A4C7-BD5143F150E9}" type="pres">
      <dgm:prSet presAssocID="{394ABFBB-71AA-4A50-AFC0-D591FB19D2AD}" presName="node" presStyleLbl="revTx" presStyleIdx="0" presStyleCnt="3" custScaleX="126458" custScaleY="4263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185DFB9-8D58-44CC-B5BA-2229C7273D61}" type="pres">
      <dgm:prSet presAssocID="{AA724A22-88D6-467A-BDCC-25CA61D9F07F}" presName="sibTrans" presStyleLbl="node1" presStyleIdx="0" presStyleCnt="3" custScaleX="111454" custScaleY="89260"/>
      <dgm:spPr/>
      <dgm:t>
        <a:bodyPr/>
        <a:lstStyle/>
        <a:p>
          <a:endParaRPr lang="es-CO"/>
        </a:p>
      </dgm:t>
    </dgm:pt>
    <dgm:pt modelId="{6E577EA3-1CCF-4A77-B9CE-2285CF13C2FC}" type="pres">
      <dgm:prSet presAssocID="{F83DDDF8-C394-4EC5-9959-2C2C53CB1EFC}" presName="dummy" presStyleCnt="0"/>
      <dgm:spPr/>
    </dgm:pt>
    <dgm:pt modelId="{D06C9CDF-0456-4C39-AFC7-E4E9A314DB65}" type="pres">
      <dgm:prSet presAssocID="{F83DDDF8-C394-4EC5-9959-2C2C53CB1EFC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B4E11BB-1A9C-40AC-B8E6-E8E29397FB5C}" type="pres">
      <dgm:prSet presAssocID="{F81F8734-97C5-429C-A009-488AEB8EE715}" presName="sibTrans" presStyleLbl="node1" presStyleIdx="1" presStyleCnt="3"/>
      <dgm:spPr/>
      <dgm:t>
        <a:bodyPr/>
        <a:lstStyle/>
        <a:p>
          <a:endParaRPr lang="es-CO"/>
        </a:p>
      </dgm:t>
    </dgm:pt>
    <dgm:pt modelId="{2D76959E-FB73-495E-98CA-5B41FFB00EE4}" type="pres">
      <dgm:prSet presAssocID="{35D4F10C-32C6-4BE1-9702-AB1BF311A1F2}" presName="dummy" presStyleCnt="0"/>
      <dgm:spPr/>
    </dgm:pt>
    <dgm:pt modelId="{972925AC-5402-417E-ABA8-4EE272F47EB1}" type="pres">
      <dgm:prSet presAssocID="{35D4F10C-32C6-4BE1-9702-AB1BF311A1F2}" presName="node" presStyleLbl="revTx" presStyleIdx="2" presStyleCnt="3" custScaleY="47772" custRadScaleRad="98292" custRadScaleInc="-218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DEBA709-8552-49AC-8B52-5DCA7EA10E2B}" type="pres">
      <dgm:prSet presAssocID="{1A6E22D0-7D15-4E5E-BA23-4E87DF5FB3AF}" presName="sibTrans" presStyleLbl="node1" presStyleIdx="2" presStyleCnt="3"/>
      <dgm:spPr/>
      <dgm:t>
        <a:bodyPr/>
        <a:lstStyle/>
        <a:p>
          <a:endParaRPr lang="es-CO"/>
        </a:p>
      </dgm:t>
    </dgm:pt>
  </dgm:ptLst>
  <dgm:cxnLst>
    <dgm:cxn modelId="{76A35200-F0D6-4174-AD24-9EC345F204A6}" type="presOf" srcId="{AA724A22-88D6-467A-BDCC-25CA61D9F07F}" destId="{4185DFB9-8D58-44CC-B5BA-2229C7273D61}" srcOrd="0" destOrd="0" presId="urn:microsoft.com/office/officeart/2005/8/layout/cycle1"/>
    <dgm:cxn modelId="{0BFFF40F-8B8E-49CB-9E66-852EBB8036E4}" srcId="{1598F19A-8543-44ED-96A4-58EBC229E30C}" destId="{394ABFBB-71AA-4A50-AFC0-D591FB19D2AD}" srcOrd="0" destOrd="0" parTransId="{B07A0667-7CD7-4EC2-8002-C494D9438387}" sibTransId="{AA724A22-88D6-467A-BDCC-25CA61D9F07F}"/>
    <dgm:cxn modelId="{631E6CBE-1EB3-413A-8394-E970B6F07EA2}" type="presOf" srcId="{394ABFBB-71AA-4A50-AFC0-D591FB19D2AD}" destId="{6323AFA5-CE8F-4C16-A4C7-BD5143F150E9}" srcOrd="0" destOrd="0" presId="urn:microsoft.com/office/officeart/2005/8/layout/cycle1"/>
    <dgm:cxn modelId="{26392C72-1E8B-42AE-B18A-46295E854DAD}" type="presOf" srcId="{1A6E22D0-7D15-4E5E-BA23-4E87DF5FB3AF}" destId="{2DEBA709-8552-49AC-8B52-5DCA7EA10E2B}" srcOrd="0" destOrd="0" presId="urn:microsoft.com/office/officeart/2005/8/layout/cycle1"/>
    <dgm:cxn modelId="{DF918556-A9AE-4CE5-AD61-D9FF29C79C1E}" type="presOf" srcId="{F81F8734-97C5-429C-A009-488AEB8EE715}" destId="{BB4E11BB-1A9C-40AC-B8E6-E8E29397FB5C}" srcOrd="0" destOrd="0" presId="urn:microsoft.com/office/officeart/2005/8/layout/cycle1"/>
    <dgm:cxn modelId="{45379527-E097-4928-82A7-20EC9C23CA57}" type="presOf" srcId="{F83DDDF8-C394-4EC5-9959-2C2C53CB1EFC}" destId="{D06C9CDF-0456-4C39-AFC7-E4E9A314DB65}" srcOrd="0" destOrd="0" presId="urn:microsoft.com/office/officeart/2005/8/layout/cycle1"/>
    <dgm:cxn modelId="{9693CEBC-11F4-4AF2-961B-D956995D2E8A}" srcId="{1598F19A-8543-44ED-96A4-58EBC229E30C}" destId="{35D4F10C-32C6-4BE1-9702-AB1BF311A1F2}" srcOrd="2" destOrd="0" parTransId="{A4957F8B-9D5F-4780-B528-4800B5E2FD75}" sibTransId="{1A6E22D0-7D15-4E5E-BA23-4E87DF5FB3AF}"/>
    <dgm:cxn modelId="{1032CA5D-11A7-4212-BAA3-8CB91EC9AD2A}" type="presOf" srcId="{1598F19A-8543-44ED-96A4-58EBC229E30C}" destId="{20B21C08-33CF-43E6-87FE-983A70450436}" srcOrd="0" destOrd="0" presId="urn:microsoft.com/office/officeart/2005/8/layout/cycle1"/>
    <dgm:cxn modelId="{FE331CA0-E35D-4E29-ADA1-53D1D7DDFBBA}" type="presOf" srcId="{35D4F10C-32C6-4BE1-9702-AB1BF311A1F2}" destId="{972925AC-5402-417E-ABA8-4EE272F47EB1}" srcOrd="0" destOrd="0" presId="urn:microsoft.com/office/officeart/2005/8/layout/cycle1"/>
    <dgm:cxn modelId="{2D7B5346-0E53-4F57-8699-62A04AAFB362}" srcId="{1598F19A-8543-44ED-96A4-58EBC229E30C}" destId="{F83DDDF8-C394-4EC5-9959-2C2C53CB1EFC}" srcOrd="1" destOrd="0" parTransId="{656639DD-9206-49FE-A28C-F30FBDAF0E2F}" sibTransId="{F81F8734-97C5-429C-A009-488AEB8EE715}"/>
    <dgm:cxn modelId="{ECFA6035-4767-4799-918A-129B6BCDD6B8}" type="presParOf" srcId="{20B21C08-33CF-43E6-87FE-983A70450436}" destId="{416648AD-51CD-4743-B625-4503DD6352FE}" srcOrd="0" destOrd="0" presId="urn:microsoft.com/office/officeart/2005/8/layout/cycle1"/>
    <dgm:cxn modelId="{6470A4AA-6E33-4818-A066-3ED87377991E}" type="presParOf" srcId="{20B21C08-33CF-43E6-87FE-983A70450436}" destId="{6323AFA5-CE8F-4C16-A4C7-BD5143F150E9}" srcOrd="1" destOrd="0" presId="urn:microsoft.com/office/officeart/2005/8/layout/cycle1"/>
    <dgm:cxn modelId="{B85A760C-0C00-4A19-9644-38E8846DC355}" type="presParOf" srcId="{20B21C08-33CF-43E6-87FE-983A70450436}" destId="{4185DFB9-8D58-44CC-B5BA-2229C7273D61}" srcOrd="2" destOrd="0" presId="urn:microsoft.com/office/officeart/2005/8/layout/cycle1"/>
    <dgm:cxn modelId="{52388C04-C4F2-4D6B-ACF3-295EBB00BEA9}" type="presParOf" srcId="{20B21C08-33CF-43E6-87FE-983A70450436}" destId="{6E577EA3-1CCF-4A77-B9CE-2285CF13C2FC}" srcOrd="3" destOrd="0" presId="urn:microsoft.com/office/officeart/2005/8/layout/cycle1"/>
    <dgm:cxn modelId="{AF10BD0A-10D2-40D0-8A5D-88A16668A843}" type="presParOf" srcId="{20B21C08-33CF-43E6-87FE-983A70450436}" destId="{D06C9CDF-0456-4C39-AFC7-E4E9A314DB65}" srcOrd="4" destOrd="0" presId="urn:microsoft.com/office/officeart/2005/8/layout/cycle1"/>
    <dgm:cxn modelId="{50D3838F-8E91-4E8E-AEA9-C3680449C6C5}" type="presParOf" srcId="{20B21C08-33CF-43E6-87FE-983A70450436}" destId="{BB4E11BB-1A9C-40AC-B8E6-E8E29397FB5C}" srcOrd="5" destOrd="0" presId="urn:microsoft.com/office/officeart/2005/8/layout/cycle1"/>
    <dgm:cxn modelId="{1046B1D1-7E5D-4DDF-9EE7-D71FE694B9BE}" type="presParOf" srcId="{20B21C08-33CF-43E6-87FE-983A70450436}" destId="{2D76959E-FB73-495E-98CA-5B41FFB00EE4}" srcOrd="6" destOrd="0" presId="urn:microsoft.com/office/officeart/2005/8/layout/cycle1"/>
    <dgm:cxn modelId="{61998336-618B-4AC5-B718-306E931D4200}" type="presParOf" srcId="{20B21C08-33CF-43E6-87FE-983A70450436}" destId="{972925AC-5402-417E-ABA8-4EE272F47EB1}" srcOrd="7" destOrd="0" presId="urn:microsoft.com/office/officeart/2005/8/layout/cycle1"/>
    <dgm:cxn modelId="{AB1BA0CA-D3B8-4C31-AE40-C84F46772AC5}" type="presParOf" srcId="{20B21C08-33CF-43E6-87FE-983A70450436}" destId="{2DEBA709-8552-49AC-8B52-5DCA7EA10E2B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3AFA5-CE8F-4C16-A4C7-BD5143F150E9}">
      <dsp:nvSpPr>
        <dsp:cNvPr id="0" name=""/>
        <dsp:cNvSpPr/>
      </dsp:nvSpPr>
      <dsp:spPr>
        <a:xfrm>
          <a:off x="3653475" y="917876"/>
          <a:ext cx="2403215" cy="810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/>
            <a:t>Declaraciones de las Cumbres euro-latinoamericanas 1999 - 2013</a:t>
          </a:r>
          <a:endParaRPr lang="es-CO" sz="1500" kern="1200" dirty="0"/>
        </a:p>
      </dsp:txBody>
      <dsp:txXfrm>
        <a:off x="3653475" y="917876"/>
        <a:ext cx="2403215" cy="810314"/>
      </dsp:txXfrm>
    </dsp:sp>
    <dsp:sp modelId="{4185DFB9-8D58-44CC-B5BA-2229C7273D61}">
      <dsp:nvSpPr>
        <dsp:cNvPr id="0" name=""/>
        <dsp:cNvSpPr/>
      </dsp:nvSpPr>
      <dsp:spPr>
        <a:xfrm>
          <a:off x="756714" y="240980"/>
          <a:ext cx="5003918" cy="4007480"/>
        </a:xfrm>
        <a:prstGeom prst="circularArrow">
          <a:avLst>
            <a:gd name="adj1" fmla="val 8254"/>
            <a:gd name="adj2" fmla="val 576593"/>
            <a:gd name="adj3" fmla="val 2961677"/>
            <a:gd name="adj4" fmla="val 20623639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C9CDF-0456-4C39-AFC7-E4E9A314DB65}">
      <dsp:nvSpPr>
        <dsp:cNvPr id="0" name=""/>
        <dsp:cNvSpPr/>
      </dsp:nvSpPr>
      <dsp:spPr>
        <a:xfrm>
          <a:off x="2308470" y="3137892"/>
          <a:ext cx="1900406" cy="1900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/>
            <a:t>documentos de programación estratégica </a:t>
          </a:r>
          <a:endParaRPr lang="es-CO" sz="1500" kern="1200" dirty="0"/>
        </a:p>
      </dsp:txBody>
      <dsp:txXfrm>
        <a:off x="2308470" y="3137892"/>
        <a:ext cx="1900406" cy="1900406"/>
      </dsp:txXfrm>
    </dsp:sp>
    <dsp:sp modelId="{BB4E11BB-1A9C-40AC-B8E6-E8E29397FB5C}">
      <dsp:nvSpPr>
        <dsp:cNvPr id="0" name=""/>
        <dsp:cNvSpPr/>
      </dsp:nvSpPr>
      <dsp:spPr>
        <a:xfrm>
          <a:off x="1042007" y="17176"/>
          <a:ext cx="4489671" cy="4489671"/>
        </a:xfrm>
        <a:prstGeom prst="circularArrow">
          <a:avLst>
            <a:gd name="adj1" fmla="val 8254"/>
            <a:gd name="adj2" fmla="val 576593"/>
            <a:gd name="adj3" fmla="val 11062000"/>
            <a:gd name="adj4" fmla="val 7323373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925AC-5402-417E-ABA8-4EE272F47EB1}">
      <dsp:nvSpPr>
        <dsp:cNvPr id="0" name=""/>
        <dsp:cNvSpPr/>
      </dsp:nvSpPr>
      <dsp:spPr>
        <a:xfrm>
          <a:off x="725666" y="908929"/>
          <a:ext cx="1900406" cy="907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/>
            <a:t>Documentos de evaluación </a:t>
          </a:r>
          <a:endParaRPr lang="es-CO" sz="1500" kern="1200" dirty="0"/>
        </a:p>
      </dsp:txBody>
      <dsp:txXfrm>
        <a:off x="725666" y="908929"/>
        <a:ext cx="1900406" cy="907862"/>
      </dsp:txXfrm>
    </dsp:sp>
    <dsp:sp modelId="{2DEBA709-8552-49AC-8B52-5DCA7EA10E2B}">
      <dsp:nvSpPr>
        <dsp:cNvPr id="0" name=""/>
        <dsp:cNvSpPr/>
      </dsp:nvSpPr>
      <dsp:spPr>
        <a:xfrm>
          <a:off x="1036742" y="21599"/>
          <a:ext cx="4489671" cy="4489671"/>
        </a:xfrm>
        <a:prstGeom prst="circularArrow">
          <a:avLst>
            <a:gd name="adj1" fmla="val 8254"/>
            <a:gd name="adj2" fmla="val 576593"/>
            <a:gd name="adj3" fmla="val 18202314"/>
            <a:gd name="adj4" fmla="val 13645661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2754A-5219-4B56-9494-EB9665B07008}" type="datetimeFigureOut">
              <a:rPr lang="es-CO" smtClean="0"/>
              <a:t>30/09/2013</a:t>
            </a:fld>
            <a:endParaRPr lang="es-CO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26531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226531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C3EF-53E1-4B17-9F8C-0E922BA10C8A}" type="slidenum">
              <a:rPr lang="es-CO" smtClean="0"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2397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934-DEA7-40EA-93A3-A6CC1CFE4050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535-DEAD-41A5-BA49-E5B4FBA84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4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934-DEA7-40EA-93A3-A6CC1CFE4050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535-DEAD-41A5-BA49-E5B4FBA84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43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934-DEA7-40EA-93A3-A6CC1CFE4050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535-DEAD-41A5-BA49-E5B4FBA84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22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934-DEA7-40EA-93A3-A6CC1CFE4050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535-DEAD-41A5-BA49-E5B4FBA84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5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934-DEA7-40EA-93A3-A6CC1CFE4050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535-DEAD-41A5-BA49-E5B4FBA84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07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934-DEA7-40EA-93A3-A6CC1CFE4050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535-DEAD-41A5-BA49-E5B4FBA84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37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934-DEA7-40EA-93A3-A6CC1CFE4050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535-DEAD-41A5-BA49-E5B4FBA84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45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934-DEA7-40EA-93A3-A6CC1CFE4050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535-DEAD-41A5-BA49-E5B4FBA84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81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934-DEA7-40EA-93A3-A6CC1CFE4050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535-DEAD-41A5-BA49-E5B4FBA84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03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934-DEA7-40EA-93A3-A6CC1CFE4050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535-DEAD-41A5-BA49-E5B4FBA84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41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C934-DEA7-40EA-93A3-A6CC1CFE4050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2535-DEAD-41A5-BA49-E5B4FBA84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46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DC934-DEA7-40EA-93A3-A6CC1CFE4050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72535-DEAD-41A5-BA49-E5B4FBA845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13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arra_andrea@yahoo.fr" TargetMode="External"/><Relationship Id="rId2" Type="http://schemas.openxmlformats.org/officeDocument/2006/relationships/hyperlink" Target="mailto:laparra@doct.ulg.ac.b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4104455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La Facilidad de Inversión para América latina (LAIF) y la institucionalización de la estrategia europea de apoyo a la integración regional latinoamericana </a:t>
            </a: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>(</a:t>
            </a:r>
            <a:r>
              <a:rPr lang="es-CO" b="1" dirty="0"/>
              <a:t>SIEPIR-AL)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6364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s-CO" sz="3600" b="1" dirty="0" err="1" smtClean="0"/>
              <a:t>Interregionificaci</a:t>
            </a:r>
            <a:r>
              <a:rPr lang="es-CO" sz="3600" b="1" dirty="0" err="1" smtClean="0"/>
              <a:t>ó</a:t>
            </a:r>
            <a:r>
              <a:rPr lang="es-CO" sz="3600" b="1" dirty="0" err="1" smtClean="0"/>
              <a:t>n</a:t>
            </a:r>
            <a:r>
              <a:rPr lang="es-CO" sz="3600" b="1" dirty="0" smtClean="0"/>
              <a:t> </a:t>
            </a:r>
            <a:endParaRPr lang="es-CO" sz="3600" b="1" dirty="0"/>
          </a:p>
        </p:txBody>
      </p:sp>
      <p:sp>
        <p:nvSpPr>
          <p:cNvPr id="2" name="Triangle isocèle 1"/>
          <p:cNvSpPr/>
          <p:nvPr/>
        </p:nvSpPr>
        <p:spPr>
          <a:xfrm>
            <a:off x="1835696" y="1700808"/>
            <a:ext cx="4968552" cy="3888432"/>
          </a:xfrm>
          <a:prstGeom prst="triangle">
            <a:avLst>
              <a:gd name="adj" fmla="val 503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ZoneTexte 2"/>
          <p:cNvSpPr txBox="1"/>
          <p:nvPr/>
        </p:nvSpPr>
        <p:spPr>
          <a:xfrm>
            <a:off x="6042388" y="3851756"/>
            <a:ext cx="176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P</a:t>
            </a:r>
            <a:r>
              <a:rPr lang="es-CO" b="1" dirty="0" smtClean="0"/>
              <a:t>osicionamiento</a:t>
            </a:r>
            <a:endParaRPr lang="es-CO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3419872" y="5917922"/>
            <a:ext cx="2215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Línea del tiempo</a:t>
            </a:r>
            <a:endParaRPr lang="es-CO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385175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Acto de comunicación 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1222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dirty="0" smtClean="0"/>
              <a:t>Desde el a</a:t>
            </a:r>
            <a:r>
              <a:rPr lang="es-CO" dirty="0" smtClean="0"/>
              <a:t>nálisis </a:t>
            </a:r>
            <a:r>
              <a:rPr lang="es-CO" dirty="0" smtClean="0"/>
              <a:t>de los discursos de </a:t>
            </a:r>
            <a:r>
              <a:rPr lang="es-CO" dirty="0" smtClean="0"/>
              <a:t>integración: documentación </a:t>
            </a:r>
            <a:r>
              <a:rPr lang="es-CO" dirty="0" smtClean="0"/>
              <a:t>oficial </a:t>
            </a:r>
            <a:endParaRPr lang="es-CO" dirty="0"/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372307477"/>
              </p:ext>
            </p:extLst>
          </p:nvPr>
        </p:nvGraphicFramePr>
        <p:xfrm>
          <a:off x="1475656" y="1556792"/>
          <a:ext cx="67687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779912" y="3789039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 smtClean="0"/>
              <a:t>interregionificaci</a:t>
            </a:r>
            <a:r>
              <a:rPr lang="es-CO" dirty="0" err="1"/>
              <a:t>ó</a:t>
            </a:r>
            <a:r>
              <a:rPr lang="es-CO" dirty="0" err="1" smtClean="0"/>
              <a:t>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1645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Autofit/>
          </a:bodyPr>
          <a:lstStyle/>
          <a:p>
            <a:r>
              <a:rPr lang="es-CO" sz="3200" b="1" dirty="0" smtClean="0"/>
              <a:t>Declaraciones de las Cumbres: </a:t>
            </a:r>
            <a:br>
              <a:rPr lang="es-CO" sz="3200" b="1" dirty="0" smtClean="0"/>
            </a:br>
            <a:r>
              <a:rPr lang="es-CO" sz="3200" b="1" dirty="0" smtClean="0"/>
              <a:t>el </a:t>
            </a:r>
            <a:r>
              <a:rPr lang="es-CO" sz="3200" b="1" dirty="0" smtClean="0"/>
              <a:t>medio ambiente y la integración </a:t>
            </a:r>
            <a:r>
              <a:rPr lang="es-CO" sz="3200" b="1" dirty="0" smtClean="0"/>
              <a:t>de AL (1)</a:t>
            </a:r>
            <a:endParaRPr lang="es-CO" sz="3200" b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781528"/>
            <a:ext cx="4040188" cy="5673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dirty="0" smtClean="0"/>
              <a:t>de frecuencia </a:t>
            </a:r>
            <a:endParaRPr lang="es-C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2348880"/>
            <a:ext cx="4040188" cy="30243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dirty="0" smtClean="0"/>
              <a:t>Integración </a:t>
            </a:r>
            <a:r>
              <a:rPr lang="es-CO" dirty="0" smtClean="0"/>
              <a:t>y preservación del medio ambiente : </a:t>
            </a:r>
            <a:r>
              <a:rPr lang="es-CO" dirty="0" smtClean="0"/>
              <a:t>principio normativo (todos los doc</a:t>
            </a:r>
            <a:r>
              <a:rPr lang="es-CO" dirty="0" smtClean="0"/>
              <a:t>.)</a:t>
            </a:r>
          </a:p>
          <a:p>
            <a:pPr lvl="1"/>
            <a:r>
              <a:rPr lang="es-CO" dirty="0" smtClean="0"/>
              <a:t>primero separados</a:t>
            </a:r>
          </a:p>
          <a:p>
            <a:pPr lvl="1"/>
            <a:r>
              <a:rPr lang="es-CO" dirty="0" smtClean="0"/>
              <a:t>Desde la articulación </a:t>
            </a:r>
            <a:r>
              <a:rPr lang="es-CO" dirty="0" err="1" smtClean="0"/>
              <a:t>multi</a:t>
            </a:r>
            <a:r>
              <a:rPr lang="es-CO" dirty="0" smtClean="0"/>
              <a:t>-temas : </a:t>
            </a:r>
            <a:r>
              <a:rPr lang="es-CO" dirty="0" err="1" smtClean="0"/>
              <a:t>internectados</a:t>
            </a:r>
            <a:r>
              <a:rPr lang="es-CO" dirty="0" smtClean="0"/>
              <a:t> (</a:t>
            </a:r>
            <a:r>
              <a:rPr lang="es-CO" dirty="0" err="1" smtClean="0"/>
              <a:t>evol</a:t>
            </a:r>
            <a:r>
              <a:rPr lang="es-CO" dirty="0" smtClean="0"/>
              <a:t>. 2.0)</a:t>
            </a:r>
          </a:p>
          <a:p>
            <a:endParaRPr lang="es-CO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48881"/>
            <a:ext cx="4041775" cy="30243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/>
              <a:t>Conexión integración y medio ambiente: a partir de </a:t>
            </a:r>
            <a:r>
              <a:rPr lang="es-CO" dirty="0" err="1"/>
              <a:t>Decl</a:t>
            </a:r>
            <a:r>
              <a:rPr lang="es-CO" dirty="0"/>
              <a:t>. Viena de 2006</a:t>
            </a:r>
          </a:p>
          <a:p>
            <a:pPr lvl="1"/>
            <a:r>
              <a:rPr lang="es-CO" dirty="0"/>
              <a:t>Articulación </a:t>
            </a:r>
            <a:r>
              <a:rPr lang="es-CO" dirty="0" err="1"/>
              <a:t>multi</a:t>
            </a:r>
            <a:r>
              <a:rPr lang="es-CO" dirty="0"/>
              <a:t>-temas</a:t>
            </a:r>
          </a:p>
          <a:p>
            <a:pPr lvl="1"/>
            <a:r>
              <a:rPr lang="es-CO" dirty="0"/>
              <a:t>Asuntos </a:t>
            </a:r>
            <a:r>
              <a:rPr lang="es-CO" dirty="0" smtClean="0"/>
              <a:t>medio-ambientales (6º lugar) y de bioseguridad (7º) presentados </a:t>
            </a:r>
            <a:r>
              <a:rPr lang="es-CO" dirty="0"/>
              <a:t>antes que </a:t>
            </a:r>
            <a:r>
              <a:rPr lang="es-CO" dirty="0" smtClean="0"/>
              <a:t>la integración regional (8º). </a:t>
            </a:r>
          </a:p>
          <a:p>
            <a:pPr lvl="1"/>
            <a:endParaRPr lang="es-CO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645025" y="1781528"/>
            <a:ext cx="4041775" cy="5673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s-CO" dirty="0"/>
              <a:t>c</a:t>
            </a:r>
            <a:r>
              <a:rPr lang="es-CO" dirty="0" smtClean="0"/>
              <a:t>on respecto a la articulación general del discurso</a:t>
            </a:r>
            <a:endParaRPr lang="es-CO" dirty="0"/>
          </a:p>
        </p:txBody>
      </p:sp>
      <p:sp>
        <p:nvSpPr>
          <p:cNvPr id="8" name="ZoneTexte 7"/>
          <p:cNvSpPr txBox="1"/>
          <p:nvPr/>
        </p:nvSpPr>
        <p:spPr>
          <a:xfrm>
            <a:off x="2555776" y="1196752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/>
              <a:t>Análisis cuantitativo </a:t>
            </a:r>
            <a:endParaRPr lang="es-CO" sz="3200" dirty="0"/>
          </a:p>
        </p:txBody>
      </p:sp>
      <p:sp>
        <p:nvSpPr>
          <p:cNvPr id="9" name="Rectangle 8"/>
          <p:cNvSpPr/>
          <p:nvPr/>
        </p:nvSpPr>
        <p:spPr>
          <a:xfrm>
            <a:off x="1115616" y="5646643"/>
            <a:ext cx="7200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/>
              <a:t>p</a:t>
            </a:r>
            <a:r>
              <a:rPr lang="es-CO" dirty="0" smtClean="0"/>
              <a:t>osicionamiento:  institución interregional UE-AL (y la SIEPIR-AL) propone integración  </a:t>
            </a:r>
            <a:r>
              <a:rPr lang="es-CO" dirty="0"/>
              <a:t>física y de </a:t>
            </a:r>
            <a:r>
              <a:rPr lang="es-CO" dirty="0" smtClean="0"/>
              <a:t>infraestructura como instrumentos de interconexión temática entre medio ambiente e integración de AL.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3363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Autofit/>
          </a:bodyPr>
          <a:lstStyle/>
          <a:p>
            <a:r>
              <a:rPr lang="es-CO" sz="3200" b="1" dirty="0"/>
              <a:t>Declaraciones de las Cumbres: </a:t>
            </a:r>
            <a:br>
              <a:rPr lang="es-CO" sz="3200" b="1" dirty="0"/>
            </a:br>
            <a:r>
              <a:rPr lang="es-CO" sz="3200" b="1" dirty="0"/>
              <a:t>el medio ambiente y la integración de AL </a:t>
            </a:r>
            <a:r>
              <a:rPr lang="es-CO" sz="3200" b="1" dirty="0" smtClean="0"/>
              <a:t>(</a:t>
            </a:r>
            <a:r>
              <a:rPr lang="es-CO" sz="3200" b="1" dirty="0" smtClean="0"/>
              <a:t>2)</a:t>
            </a:r>
            <a:endParaRPr lang="es-CO" sz="3200" b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781528"/>
            <a:ext cx="7859216" cy="5673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dirty="0" smtClean="0"/>
              <a:t>con respecto al medio o contexto textual</a:t>
            </a:r>
            <a:endParaRPr lang="es-C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2348880"/>
            <a:ext cx="7859216" cy="30243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s-CO" dirty="0" smtClean="0"/>
              <a:t>Viena (2006) </a:t>
            </a:r>
          </a:p>
          <a:p>
            <a:pPr lvl="1"/>
            <a:r>
              <a:rPr lang="es-CO" dirty="0"/>
              <a:t>Sub-parte titulada “medio ambiente”: mención con relación a integración </a:t>
            </a:r>
            <a:r>
              <a:rPr lang="es-CO" dirty="0" smtClean="0"/>
              <a:t>regional;</a:t>
            </a:r>
          </a:p>
          <a:p>
            <a:pPr lvl="1" algn="just"/>
            <a:r>
              <a:rPr lang="es-CO" dirty="0" smtClean="0"/>
              <a:t>Sub-partes tituladas (1) “energía” </a:t>
            </a:r>
            <a:r>
              <a:rPr lang="es-CO" dirty="0"/>
              <a:t>+ </a:t>
            </a:r>
            <a:r>
              <a:rPr lang="es-CO" dirty="0" smtClean="0"/>
              <a:t>(2) “integración </a:t>
            </a:r>
            <a:r>
              <a:rPr lang="es-CO" dirty="0"/>
              <a:t>regional” </a:t>
            </a:r>
            <a:r>
              <a:rPr lang="es-CO" dirty="0" smtClean="0"/>
              <a:t>: referencias a </a:t>
            </a:r>
            <a:r>
              <a:rPr lang="es-CO" dirty="0" smtClean="0"/>
              <a:t>iniciativas de integración energética, de infraestructura de redes, etc. en el logr</a:t>
            </a:r>
            <a:r>
              <a:rPr lang="es-CO" dirty="0" smtClean="0"/>
              <a:t>o de la integración efectiva de AL. </a:t>
            </a:r>
            <a:endParaRPr lang="es-CO" dirty="0" smtClean="0"/>
          </a:p>
          <a:p>
            <a:r>
              <a:rPr lang="es-CO" dirty="0" smtClean="0"/>
              <a:t>Madrid (2010)</a:t>
            </a:r>
            <a:endParaRPr lang="es-CO" dirty="0" smtClean="0"/>
          </a:p>
          <a:p>
            <a:pPr lvl="1"/>
            <a:r>
              <a:rPr lang="es-CO" dirty="0" smtClean="0"/>
              <a:t>La interrelación temática es explicita (art. 41)</a:t>
            </a:r>
          </a:p>
          <a:p>
            <a:pPr marL="457200" lvl="1" indent="0">
              <a:buNone/>
            </a:pPr>
            <a:endParaRPr lang="es-CO" dirty="0" smtClean="0"/>
          </a:p>
          <a:p>
            <a:endParaRPr lang="es-CO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2915816" y="119675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/>
              <a:t>Análisis cualitativo </a:t>
            </a:r>
            <a:endParaRPr lang="es-CO" sz="3200" dirty="0"/>
          </a:p>
        </p:txBody>
      </p:sp>
      <p:sp>
        <p:nvSpPr>
          <p:cNvPr id="9" name="Rectangle 8"/>
          <p:cNvSpPr/>
          <p:nvPr/>
        </p:nvSpPr>
        <p:spPr>
          <a:xfrm>
            <a:off x="467544" y="5646643"/>
            <a:ext cx="784887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/>
              <a:t>p</a:t>
            </a:r>
            <a:r>
              <a:rPr lang="es-CO" dirty="0" smtClean="0"/>
              <a:t>osicionamiento:  institución interregional UE-AL (y la SIEPIR-AL) propone la existencia de un terreno-macro favorable a iniciativas concretas: </a:t>
            </a:r>
            <a:r>
              <a:rPr lang="es-CO" dirty="0" err="1" smtClean="0"/>
              <a:t>LAIFs</a:t>
            </a:r>
            <a:r>
              <a:rPr lang="es-CO" dirty="0" smtClean="0"/>
              <a:t>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446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Autofit/>
          </a:bodyPr>
          <a:lstStyle/>
          <a:p>
            <a:r>
              <a:rPr lang="es-CO" sz="3200" b="1" dirty="0" smtClean="0"/>
              <a:t>Las programaciones multianuales y LAIF </a:t>
            </a:r>
            <a:endParaRPr lang="es-CO" sz="3200" b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781528"/>
            <a:ext cx="7859216" cy="5673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dirty="0" smtClean="0"/>
              <a:t>Programación 1996 - 2000</a:t>
            </a:r>
            <a:endParaRPr lang="es-C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67544" y="2384883"/>
            <a:ext cx="7859216" cy="32617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CO" dirty="0" smtClean="0"/>
              <a:t>Tríptico: </a:t>
            </a:r>
          </a:p>
          <a:p>
            <a:pPr marL="0" indent="0">
              <a:buNone/>
            </a:pPr>
            <a:r>
              <a:rPr lang="es-CO" dirty="0" smtClean="0"/>
              <a:t> 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457200" lvl="1" indent="0">
              <a:buNone/>
            </a:pPr>
            <a:endParaRPr lang="es-CO" dirty="0" smtClean="0"/>
          </a:p>
          <a:p>
            <a:pPr marL="457200" lvl="1" indent="0">
              <a:buNone/>
            </a:pPr>
            <a:endParaRPr lang="es-CO" dirty="0" smtClean="0"/>
          </a:p>
          <a:p>
            <a:r>
              <a:rPr lang="es-CO" dirty="0" smtClean="0"/>
              <a:t>Lanzamiento  de programas </a:t>
            </a:r>
            <a:r>
              <a:rPr lang="es-CO" dirty="0"/>
              <a:t>horizontales pro-integración </a:t>
            </a:r>
            <a:r>
              <a:rPr lang="es-CO" dirty="0" smtClean="0"/>
              <a:t>(AL-INVEST (</a:t>
            </a:r>
            <a:r>
              <a:rPr lang="es-CO" dirty="0" err="1" smtClean="0"/>
              <a:t>or</a:t>
            </a:r>
            <a:r>
              <a:rPr lang="es-CO" dirty="0" smtClean="0"/>
              <a:t>. LAIF)</a:t>
            </a:r>
            <a:endParaRPr lang="es-CO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2915816" y="119675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/>
              <a:t>Análisis cualitativo </a:t>
            </a:r>
            <a:endParaRPr lang="es-CO" sz="3200" dirty="0"/>
          </a:p>
        </p:txBody>
      </p:sp>
      <p:sp>
        <p:nvSpPr>
          <p:cNvPr id="9" name="Rectangle 8"/>
          <p:cNvSpPr/>
          <p:nvPr/>
        </p:nvSpPr>
        <p:spPr>
          <a:xfrm>
            <a:off x="467544" y="5646643"/>
            <a:ext cx="784887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/>
              <a:t>p</a:t>
            </a:r>
            <a:r>
              <a:rPr lang="es-CO" dirty="0" smtClean="0"/>
              <a:t>osicionamiento:  institución interregional UE-AL (y la SIEPIR-AL) integración de AL multidimensional. Conexión horizontal y en red de los campos de la política (2.0). </a:t>
            </a:r>
            <a:endParaRPr lang="es-CO" dirty="0"/>
          </a:p>
        </p:txBody>
      </p:sp>
      <p:sp>
        <p:nvSpPr>
          <p:cNvPr id="6" name="Triangle isocèle 5"/>
          <p:cNvSpPr/>
          <p:nvPr/>
        </p:nvSpPr>
        <p:spPr>
          <a:xfrm>
            <a:off x="3359238" y="2575786"/>
            <a:ext cx="3467759" cy="2293374"/>
          </a:xfrm>
          <a:prstGeom prst="triangle">
            <a:avLst>
              <a:gd name="adj" fmla="val 50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integración </a:t>
            </a:r>
            <a:r>
              <a:rPr lang="es-CO" dirty="0"/>
              <a:t>regional </a:t>
            </a:r>
            <a:endParaRPr lang="es-CO" dirty="0"/>
          </a:p>
        </p:txBody>
      </p:sp>
      <p:sp>
        <p:nvSpPr>
          <p:cNvPr id="7" name="ZoneTexte 6"/>
          <p:cNvSpPr txBox="1"/>
          <p:nvPr/>
        </p:nvSpPr>
        <p:spPr>
          <a:xfrm>
            <a:off x="3325114" y="3275692"/>
            <a:ext cx="88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energía</a:t>
            </a:r>
            <a:endParaRPr lang="es-CO" dirty="0"/>
          </a:p>
        </p:txBody>
      </p:sp>
      <p:sp>
        <p:nvSpPr>
          <p:cNvPr id="10" name="ZoneTexte 9"/>
          <p:cNvSpPr txBox="1"/>
          <p:nvPr/>
        </p:nvSpPr>
        <p:spPr>
          <a:xfrm>
            <a:off x="5940151" y="3081734"/>
            <a:ext cx="2232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Cooperación económica interregional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7084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Las programaciones siguientes </a:t>
            </a:r>
            <a:endParaRPr lang="es-CO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536" y="1268761"/>
            <a:ext cx="4101852" cy="43204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es-CO" dirty="0" smtClean="0"/>
              <a:t>2002 - 2006</a:t>
            </a:r>
            <a:endParaRPr lang="es-CO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95536" y="1700809"/>
            <a:ext cx="4101852" cy="36003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s-CO" dirty="0" smtClean="0"/>
              <a:t>Reitera la relevancia de la asociación interregional</a:t>
            </a:r>
          </a:p>
          <a:p>
            <a:r>
              <a:rPr lang="es-CO" dirty="0" smtClean="0"/>
              <a:t>Gestión durable de la energía: prioridad de la asociación interregional.</a:t>
            </a:r>
          </a:p>
          <a:p>
            <a:r>
              <a:rPr lang="es-CO" dirty="0" smtClean="0"/>
              <a:t>Evaluación: cuenta de la “necesidad de un programa regional para desarrollas infraestructuras, como vehículo de integración y como dinamizador de las economías locales”. EFECTO CIBERNETICO</a:t>
            </a:r>
            <a:endParaRPr lang="es-CO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268761"/>
            <a:ext cx="4041775" cy="43204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es-CO" dirty="0" smtClean="0"/>
              <a:t>2007 - 2013</a:t>
            </a:r>
            <a:endParaRPr lang="es-CO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700809"/>
            <a:ext cx="4041775" cy="278217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s-CO" dirty="0" smtClean="0"/>
              <a:t>POR EFECTO CIBERNETICO </a:t>
            </a:r>
          </a:p>
          <a:p>
            <a:pPr marL="0" indent="0">
              <a:buNone/>
            </a:pPr>
            <a:r>
              <a:rPr lang="es-CO" dirty="0"/>
              <a:t>	</a:t>
            </a:r>
            <a:r>
              <a:rPr lang="es-CO" dirty="0" smtClean="0"/>
              <a:t>Desde el </a:t>
            </a:r>
            <a:r>
              <a:rPr lang="es-CO" dirty="0" err="1" smtClean="0"/>
              <a:t>result</a:t>
            </a:r>
            <a:r>
              <a:rPr lang="es-CO" dirty="0" smtClean="0"/>
              <a:t>. de la </a:t>
            </a:r>
            <a:r>
              <a:rPr lang="es-CO" dirty="0" err="1" smtClean="0"/>
              <a:t>eval</a:t>
            </a:r>
            <a:r>
              <a:rPr lang="es-CO" dirty="0" smtClean="0"/>
              <a:t>. 	anterior : integración AL = 	objetivo estratégico. </a:t>
            </a:r>
          </a:p>
          <a:p>
            <a:r>
              <a:rPr lang="es-CO" dirty="0" smtClean="0"/>
              <a:t>Latencia del tema medio ambiental. </a:t>
            </a:r>
          </a:p>
          <a:p>
            <a:pPr lvl="1" algn="just"/>
            <a:r>
              <a:rPr lang="es-CO" dirty="0" smtClean="0"/>
              <a:t>Anuncio de LAIF como su materialización y como solución a la </a:t>
            </a:r>
            <a:r>
              <a:rPr lang="es-CO" dirty="0" err="1" smtClean="0"/>
              <a:t>neces</a:t>
            </a:r>
            <a:r>
              <a:rPr lang="es-CO" dirty="0" smtClean="0"/>
              <a:t>. presentada en la </a:t>
            </a:r>
            <a:r>
              <a:rPr lang="es-CO" dirty="0" err="1" smtClean="0"/>
              <a:t>ev</a:t>
            </a:r>
            <a:r>
              <a:rPr lang="es-CO" dirty="0" smtClean="0"/>
              <a:t>. anterior. </a:t>
            </a:r>
            <a:endParaRPr lang="es-CO" dirty="0"/>
          </a:p>
        </p:txBody>
      </p:sp>
      <p:sp>
        <p:nvSpPr>
          <p:cNvPr id="7" name="ZoneTexte 6"/>
          <p:cNvSpPr txBox="1"/>
          <p:nvPr/>
        </p:nvSpPr>
        <p:spPr>
          <a:xfrm>
            <a:off x="395536" y="5301208"/>
            <a:ext cx="410445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dirty="0"/>
              <a:t>posicionamiento:  institución </a:t>
            </a:r>
            <a:r>
              <a:rPr lang="es-CO" dirty="0" smtClean="0"/>
              <a:t>interregional donde integración </a:t>
            </a:r>
            <a:r>
              <a:rPr lang="es-CO" dirty="0"/>
              <a:t>regional y eficiencia energética (p. 3</a:t>
            </a:r>
            <a:r>
              <a:rPr lang="es-CO" dirty="0" smtClean="0"/>
              <a:t>) están ligados.</a:t>
            </a:r>
            <a:endParaRPr lang="es-CO" dirty="0"/>
          </a:p>
        </p:txBody>
      </p:sp>
      <p:sp>
        <p:nvSpPr>
          <p:cNvPr id="8" name="ZoneTexte 7"/>
          <p:cNvSpPr txBox="1"/>
          <p:nvPr/>
        </p:nvSpPr>
        <p:spPr>
          <a:xfrm>
            <a:off x="4644008" y="4482986"/>
            <a:ext cx="410445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dirty="0"/>
              <a:t>posicionamiento:  institución </a:t>
            </a:r>
            <a:r>
              <a:rPr lang="es-CO" dirty="0" smtClean="0"/>
              <a:t>interregional donde integración </a:t>
            </a:r>
            <a:r>
              <a:rPr lang="es-CO" dirty="0"/>
              <a:t>regional </a:t>
            </a:r>
            <a:r>
              <a:rPr lang="es-CO" dirty="0" smtClean="0"/>
              <a:t>donde la acción concreta pasa por iniciativas de facilitación económica en miras a desarrollar proyectos de infraestructura integrada.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20492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Conclusión</a:t>
            </a:r>
            <a:endParaRPr lang="es-CO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Posicionamiento             </a:t>
            </a:r>
            <a:r>
              <a:rPr lang="es-CO" dirty="0" err="1" smtClean="0"/>
              <a:t>interregionificacion</a:t>
            </a:r>
            <a:r>
              <a:rPr lang="es-CO" dirty="0" smtClean="0"/>
              <a:t> UE 					-AL (SIEPIR-AL)  </a:t>
            </a:r>
          </a:p>
          <a:p>
            <a:pPr lvl="1" algn="just"/>
            <a:r>
              <a:rPr lang="es-CO" dirty="0" smtClean="0"/>
              <a:t>Institución interregional encastrada en el sistema multilateral en modo 2.0 cuyas principales características tienen que ver con la conexión horizontal de los temas (medio ambiente – integración regional), la dinámica de relacionamiento multinivel (no jerarquizada) y los roles transformados de las regiones que se convierten en agentes en el ejercicio interregional. </a:t>
            </a:r>
            <a:endParaRPr lang="es-CO" dirty="0"/>
          </a:p>
        </p:txBody>
      </p:sp>
      <p:sp>
        <p:nvSpPr>
          <p:cNvPr id="9" name="Flèche droite 8"/>
          <p:cNvSpPr/>
          <p:nvPr/>
        </p:nvSpPr>
        <p:spPr>
          <a:xfrm>
            <a:off x="3851920" y="1844824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5669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¿ </a:t>
            </a:r>
            <a:r>
              <a:rPr lang="es-CO" b="1" dirty="0" smtClean="0"/>
              <a:t>perspectivas</a:t>
            </a:r>
            <a:r>
              <a:rPr lang="es-CO" dirty="0" smtClean="0"/>
              <a:t> </a:t>
            </a:r>
            <a:r>
              <a:rPr lang="es-CO" b="1" dirty="0" smtClean="0"/>
              <a:t>?</a:t>
            </a:r>
            <a:endParaRPr lang="es-CO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O" dirty="0"/>
              <a:t>¿Continuará el sistema interregional euro-latinoamericano un camino hacia el perfeccionamiento institucional? Y de ser así, ¿qué forma puede tomar esa institucionalización? ¿Lograran las iniciativas de apoyo a la integración de infraestructura (la LAIF en particular) llegar a resultados concluyentes tanto en lo relativo a la consolidación de los actores regionales en AL como en la preservación medio ambiental en esa región?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9837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/>
          <a:lstStyle/>
          <a:p>
            <a:pPr marL="0" indent="0" algn="ctr">
              <a:buNone/>
            </a:pPr>
            <a:endParaRPr lang="es-CO" sz="3600" b="1" dirty="0" smtClean="0"/>
          </a:p>
          <a:p>
            <a:pPr marL="0" indent="0" algn="ctr">
              <a:buNone/>
            </a:pPr>
            <a:r>
              <a:rPr lang="es-CO" sz="3600" b="1" dirty="0" smtClean="0"/>
              <a:t>Andrea PARRA</a:t>
            </a:r>
          </a:p>
          <a:p>
            <a:pPr marL="0" indent="0" algn="ctr">
              <a:buNone/>
            </a:pPr>
            <a:endParaRPr lang="es-CO" sz="2400" dirty="0" smtClean="0"/>
          </a:p>
          <a:p>
            <a:pPr marL="0" indent="0" algn="ctr">
              <a:buNone/>
            </a:pPr>
            <a:r>
              <a:rPr lang="es-CO" sz="2400" dirty="0" smtClean="0"/>
              <a:t>Universidad de </a:t>
            </a:r>
            <a:r>
              <a:rPr lang="es-CO" sz="2400" dirty="0" err="1" smtClean="0"/>
              <a:t>Liège</a:t>
            </a:r>
            <a:r>
              <a:rPr lang="es-CO" sz="2400" dirty="0" smtClean="0"/>
              <a:t> (Bélgica)</a:t>
            </a:r>
          </a:p>
          <a:p>
            <a:pPr marL="0" indent="0" algn="ctr">
              <a:buNone/>
            </a:pPr>
            <a:r>
              <a:rPr lang="es-CO" sz="2400" dirty="0" smtClean="0"/>
              <a:t>Aspirante al titulo de doctor en ciencia política</a:t>
            </a:r>
          </a:p>
          <a:p>
            <a:pPr marL="0" indent="0" algn="ctr">
              <a:buNone/>
            </a:pPr>
            <a:r>
              <a:rPr lang="es-CO" sz="2400" dirty="0" smtClean="0"/>
              <a:t>Unidad de investigación en relaciones internacionales </a:t>
            </a:r>
          </a:p>
          <a:p>
            <a:pPr marL="0" indent="0" algn="ctr">
              <a:buNone/>
            </a:pPr>
            <a:r>
              <a:rPr lang="es-CO" sz="2400" dirty="0" smtClean="0">
                <a:hlinkClick r:id="rId2"/>
              </a:rPr>
              <a:t>laparra@doct.ulg.ac.be</a:t>
            </a:r>
            <a:endParaRPr lang="es-CO" sz="2400" dirty="0" smtClean="0"/>
          </a:p>
          <a:p>
            <a:pPr marL="0" indent="0" algn="ctr">
              <a:buNone/>
            </a:pPr>
            <a:r>
              <a:rPr lang="es-CO" sz="2400" dirty="0" smtClean="0">
                <a:hlinkClick r:id="rId3"/>
              </a:rPr>
              <a:t>parra_andrea@yahoo.fr</a:t>
            </a:r>
            <a:r>
              <a:rPr lang="es-CO" sz="2400" dirty="0" smtClean="0"/>
              <a:t> 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85084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Hipótesis</a:t>
            </a:r>
            <a:r>
              <a:rPr lang="fr-FR" dirty="0" smtClean="0"/>
              <a:t> de </a:t>
            </a:r>
            <a:r>
              <a:rPr lang="fr-FR" dirty="0" err="1" smtClean="0"/>
              <a:t>trabajo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CO" dirty="0" smtClean="0"/>
              <a:t>El </a:t>
            </a:r>
            <a:r>
              <a:rPr lang="es-CO" dirty="0"/>
              <a:t>escenario multilateral ha mutado hacia el modo </a:t>
            </a:r>
            <a:r>
              <a:rPr lang="es-CO" dirty="0" smtClean="0"/>
              <a:t>2.0. La relación interregional UE-AL ha dado, progresivamente, lugar a la institucionalización de una SIEPIR-AL. Esa SIEPIR-AL concretiza </a:t>
            </a:r>
            <a:r>
              <a:rPr lang="es-CO" dirty="0"/>
              <a:t>en la LAIF, la dimensión discursiva que </a:t>
            </a:r>
            <a:r>
              <a:rPr lang="es-CO" dirty="0" smtClean="0"/>
              <a:t>la origina. </a:t>
            </a:r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 smtClean="0"/>
              <a:t>Esto </a:t>
            </a:r>
            <a:r>
              <a:rPr lang="es-CO" dirty="0"/>
              <a:t>la hace un instrumento del posicionamiento  del sistema interregional euro-latinoamericano a la vez que contribuye a hacer significativo el tema medio ambiental en términos de su sostenibilidad y de su transversalidad.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063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Articulación del planteamiento</a:t>
            </a:r>
            <a:endParaRPr lang="es-C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Multilateralismo 2.0?</a:t>
            </a:r>
          </a:p>
          <a:p>
            <a:r>
              <a:rPr lang="es-CO" dirty="0" smtClean="0"/>
              <a:t>La dimensión discursiva de la construcción de la SIEPIR – AL y el proceso de surgimiento de LAIF</a:t>
            </a:r>
          </a:p>
          <a:p>
            <a:r>
              <a:rPr lang="es-CO" dirty="0" smtClean="0"/>
              <a:t>La LAIF un resultado sistémico: efecto cibernético.</a:t>
            </a:r>
          </a:p>
          <a:p>
            <a:r>
              <a:rPr lang="es-CO" dirty="0" smtClean="0"/>
              <a:t>conclusiones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5808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UE-AL: una institución interregional encastrada en el sistema multilateral en modo 2.0</a:t>
            </a:r>
            <a:endParaRPr lang="es-C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96" y="2568895"/>
            <a:ext cx="8229600" cy="341724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err="1" smtClean="0"/>
              <a:t>Multilateralismo</a:t>
            </a:r>
            <a:r>
              <a:rPr lang="fr-FR" dirty="0" smtClean="0"/>
              <a:t> 2.0 : </a:t>
            </a:r>
            <a:r>
              <a:rPr lang="fr-FR" dirty="0" err="1" smtClean="0"/>
              <a:t>metafora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err="1" smtClean="0"/>
              <a:t>regionalismo</a:t>
            </a:r>
            <a:r>
              <a:rPr lang="fr-FR" dirty="0" smtClean="0"/>
              <a:t> </a:t>
            </a:r>
          </a:p>
          <a:p>
            <a:pPr marL="0" indent="0" algn="ctr">
              <a:buNone/>
            </a:pPr>
            <a:r>
              <a:rPr lang="fr-FR" sz="1500" dirty="0" smtClean="0"/>
              <a:t>(</a:t>
            </a:r>
            <a:r>
              <a:rPr lang="fr-FR" sz="1500" dirty="0" err="1" smtClean="0"/>
              <a:t>Luk</a:t>
            </a:r>
            <a:r>
              <a:rPr lang="fr-FR" sz="1500" dirty="0" smtClean="0"/>
              <a:t> Van </a:t>
            </a:r>
            <a:r>
              <a:rPr lang="fr-FR" sz="1500" dirty="0" err="1" smtClean="0"/>
              <a:t>Langenhove</a:t>
            </a:r>
            <a:r>
              <a:rPr lang="fr-FR" sz="1500" dirty="0" smtClean="0"/>
              <a:t>)</a:t>
            </a:r>
            <a:endParaRPr lang="fr-FR" sz="1500" dirty="0"/>
          </a:p>
        </p:txBody>
      </p:sp>
      <p:sp>
        <p:nvSpPr>
          <p:cNvPr id="4" name="Flèche vers le bas 3"/>
          <p:cNvSpPr/>
          <p:nvPr/>
        </p:nvSpPr>
        <p:spPr>
          <a:xfrm>
            <a:off x="3851920" y="3501008"/>
            <a:ext cx="1368152" cy="1800200"/>
          </a:xfrm>
          <a:prstGeom prst="downArrow">
            <a:avLst>
              <a:gd name="adj1" fmla="val 50000"/>
              <a:gd name="adj2" fmla="val 435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45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1084982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Una evolución estructural del sistema multilateral</a:t>
            </a:r>
            <a:endParaRPr lang="es-C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Concierne </a:t>
            </a:r>
          </a:p>
          <a:p>
            <a:pPr lvl="1" algn="just"/>
            <a:r>
              <a:rPr lang="es-CO" dirty="0" smtClean="0"/>
              <a:t>solo en parte: la intensificación del uso de las tecnologías de la información en el ejercicio de la política (y de las relaciones internacionales)             		 diplomacia publica. </a:t>
            </a:r>
          </a:p>
          <a:p>
            <a:pPr marL="457200" lvl="1" indent="0" algn="just">
              <a:buNone/>
            </a:pPr>
            <a:endParaRPr lang="es-CO" dirty="0" smtClean="0"/>
          </a:p>
          <a:p>
            <a:pPr lvl="1" algn="just"/>
            <a:r>
              <a:rPr lang="es-CO" dirty="0" smtClean="0"/>
              <a:t>más exactamente, el surgimiento de nuevos actores y de nuevas formas de intercambio entre ellos</a:t>
            </a:r>
          </a:p>
          <a:p>
            <a:pPr marL="457200" lvl="1" indent="0" algn="just">
              <a:buNone/>
            </a:pPr>
            <a:endParaRPr lang="es-CO" dirty="0" smtClean="0"/>
          </a:p>
          <a:p>
            <a:pPr algn="just"/>
            <a:endParaRPr lang="es-CO" dirty="0"/>
          </a:p>
        </p:txBody>
      </p:sp>
      <p:sp>
        <p:nvSpPr>
          <p:cNvPr id="4" name="Flèche droite 3"/>
          <p:cNvSpPr/>
          <p:nvPr/>
        </p:nvSpPr>
        <p:spPr>
          <a:xfrm>
            <a:off x="1403648" y="3527260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72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r>
              <a:rPr lang="es-CO" dirty="0" smtClean="0"/>
              <a:t>Complejiza el sistema </a:t>
            </a:r>
            <a:endParaRPr lang="es-C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2960947"/>
            <a:ext cx="2520280" cy="55806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reconfiguration </a:t>
            </a:r>
            <a:endParaRPr lang="fr-FR" dirty="0"/>
          </a:p>
        </p:txBody>
      </p:sp>
      <p:sp>
        <p:nvSpPr>
          <p:cNvPr id="7" name="Flèche vers le bas 6"/>
          <p:cNvSpPr/>
          <p:nvPr/>
        </p:nvSpPr>
        <p:spPr>
          <a:xfrm>
            <a:off x="1619672" y="1402613"/>
            <a:ext cx="1296144" cy="1335053"/>
          </a:xfrm>
          <a:prstGeom prst="downArrow">
            <a:avLst>
              <a:gd name="adj1" fmla="val 50000"/>
              <a:gd name="adj2" fmla="val 681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364088" y="3945830"/>
            <a:ext cx="280831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Sistema multilateral </a:t>
            </a:r>
            <a:r>
              <a:rPr lang="es-CO" b="1" dirty="0" err="1" smtClean="0">
                <a:solidFill>
                  <a:schemeClr val="tx1"/>
                </a:solidFill>
              </a:rPr>
              <a:t>neowestfaliano</a:t>
            </a:r>
            <a:r>
              <a:rPr lang="es-CO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Actores: Estados y regiones</a:t>
            </a:r>
            <a:endParaRPr lang="es-CO" b="1" dirty="0">
              <a:solidFill>
                <a:schemeClr val="tx1"/>
              </a:solidFill>
            </a:endParaRPr>
          </a:p>
        </p:txBody>
      </p:sp>
      <p:cxnSp>
        <p:nvCxnSpPr>
          <p:cNvPr id="11" name="Connecteur en angle 10"/>
          <p:cNvCxnSpPr/>
          <p:nvPr/>
        </p:nvCxnSpPr>
        <p:spPr>
          <a:xfrm flipV="1">
            <a:off x="3635896" y="2395628"/>
            <a:ext cx="1836204" cy="6840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580112" y="1844824"/>
            <a:ext cx="259228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Sistema</a:t>
            </a:r>
            <a:r>
              <a:rPr lang="fr-FR" b="1" dirty="0" smtClean="0">
                <a:solidFill>
                  <a:schemeClr val="tx1"/>
                </a:solidFill>
              </a:rPr>
              <a:t> multilatéral </a:t>
            </a:r>
            <a:r>
              <a:rPr lang="fr-FR" b="1" dirty="0" err="1" smtClean="0">
                <a:solidFill>
                  <a:schemeClr val="tx1"/>
                </a:solidFill>
              </a:rPr>
              <a:t>westfaliano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Actores</a:t>
            </a:r>
            <a:r>
              <a:rPr lang="fr-FR" b="1" dirty="0" smtClean="0">
                <a:solidFill>
                  <a:schemeClr val="tx1"/>
                </a:solidFill>
              </a:rPr>
              <a:t> centrales: </a:t>
            </a:r>
          </a:p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Estados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6876256" y="3045153"/>
            <a:ext cx="0" cy="671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81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 smtClean="0"/>
              <a:t>Sistema : institución </a:t>
            </a:r>
            <a:endParaRPr lang="es-CO" b="1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es-CO" dirty="0" smtClean="0"/>
              <a:t>Diversificación de las organizaciones internacionales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dirty="0" smtClean="0"/>
              <a:t>Caracterización : </a:t>
            </a:r>
          </a:p>
          <a:p>
            <a:r>
              <a:rPr lang="es-CO" dirty="0" smtClean="0"/>
              <a:t>de intergubernamentales a temáticas y globales</a:t>
            </a:r>
          </a:p>
          <a:p>
            <a:r>
              <a:rPr lang="es-CO" dirty="0" smtClean="0"/>
              <a:t>Acción: red  y en función de una identidad colectiva regional</a:t>
            </a:r>
          </a:p>
          <a:p>
            <a:pPr marL="0" indent="0">
              <a:buNone/>
            </a:pPr>
            <a:r>
              <a:rPr lang="es-CO" dirty="0" smtClean="0"/>
              <a:t>UE – AL: SIEPIR – AL dialogo interregional no burocrático: </a:t>
            </a:r>
          </a:p>
          <a:p>
            <a:r>
              <a:rPr lang="es-CO" dirty="0" smtClean="0"/>
              <a:t>doble articulación:  temática  y  regional</a:t>
            </a:r>
          </a:p>
          <a:p>
            <a:pPr marL="514350" indent="-514350" algn="ctr">
              <a:buAutoNum type="arabicPeriod"/>
            </a:pPr>
            <a:endParaRPr lang="es-CO" dirty="0" smtClean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/>
            <a:r>
              <a:rPr lang="es-CO" dirty="0" smtClean="0"/>
              <a:t>Aumento de la importancia de los actores regionales</a:t>
            </a:r>
            <a:endParaRPr lang="fr-FR" dirty="0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s-CO" dirty="0" smtClean="0"/>
              <a:t>Caracterización : </a:t>
            </a:r>
          </a:p>
          <a:p>
            <a:pPr algn="just"/>
            <a:r>
              <a:rPr lang="es-CO" dirty="0" smtClean="0"/>
              <a:t>actores regionales que se construyen recíprocamente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UE – AL: </a:t>
            </a:r>
            <a:r>
              <a:rPr lang="es-CO" dirty="0" err="1" smtClean="0"/>
              <a:t>interregionalismo</a:t>
            </a:r>
            <a:r>
              <a:rPr lang="es-CO" dirty="0" smtClean="0"/>
              <a:t> </a:t>
            </a:r>
          </a:p>
          <a:p>
            <a:pPr marL="0" indent="0" algn="ctr">
              <a:buNone/>
            </a:pPr>
            <a:r>
              <a:rPr lang="es-CO" dirty="0" smtClean="0"/>
              <a:t>y </a:t>
            </a:r>
            <a:r>
              <a:rPr lang="es-CO" dirty="0" err="1" smtClean="0"/>
              <a:t>altercasting</a:t>
            </a:r>
            <a:r>
              <a:rPr lang="es-CO" dirty="0" smtClean="0"/>
              <a:t> </a:t>
            </a:r>
          </a:p>
          <a:p>
            <a:r>
              <a:rPr lang="es-CO" dirty="0" err="1" smtClean="0"/>
              <a:t>Ej</a:t>
            </a:r>
            <a:r>
              <a:rPr lang="es-CO" dirty="0" smtClean="0"/>
              <a:t>: Acuerdos de Asociación </a:t>
            </a:r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3318908" y="1268760"/>
            <a:ext cx="16851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292080" y="11247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Construcción</a:t>
            </a:r>
            <a:r>
              <a:rPr lang="fr-FR" dirty="0" smtClean="0"/>
              <a:t> sociale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899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 smtClean="0"/>
              <a:t>Sistema : institución </a:t>
            </a:r>
            <a:endParaRPr lang="es-CO" b="1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/>
            <a:r>
              <a:rPr lang="es-CO" dirty="0" smtClean="0"/>
              <a:t>Participación de la sociedad civil en los diferentes sectores de la política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Caracterización : </a:t>
            </a:r>
          </a:p>
          <a:p>
            <a:pPr algn="just"/>
            <a:r>
              <a:rPr lang="es-CO" dirty="0" smtClean="0"/>
              <a:t>sub-estatales y transfronterizos, reunidos en función de intereses convergentes </a:t>
            </a:r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 smtClean="0"/>
              <a:t>UE – AL: SIEPIR – dimensión comercial</a:t>
            </a:r>
          </a:p>
          <a:p>
            <a:r>
              <a:rPr lang="es-CO" dirty="0" err="1" smtClean="0"/>
              <a:t>Ej</a:t>
            </a:r>
            <a:r>
              <a:rPr lang="es-CO" dirty="0" smtClean="0"/>
              <a:t>: cuartos de “al lado” (TLC)</a:t>
            </a:r>
          </a:p>
          <a:p>
            <a:pPr marL="514350" indent="-514350" algn="ctr">
              <a:buAutoNum type="arabicPeriod"/>
            </a:pPr>
            <a:endParaRPr lang="es-CO" dirty="0" smtClean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/>
            <a:r>
              <a:rPr lang="es-CO" dirty="0"/>
              <a:t>C</a:t>
            </a:r>
            <a:r>
              <a:rPr lang="es-CO" dirty="0" smtClean="0"/>
              <a:t>reciente </a:t>
            </a:r>
            <a:r>
              <a:rPr lang="es-CO" dirty="0"/>
              <a:t>interconexión horizontal (y en red) entre los campos de </a:t>
            </a:r>
            <a:r>
              <a:rPr lang="es-CO" dirty="0" smtClean="0"/>
              <a:t>lo </a:t>
            </a:r>
            <a:r>
              <a:rPr lang="es-CO" dirty="0"/>
              <a:t>político</a:t>
            </a:r>
            <a:endParaRPr lang="fr-FR" dirty="0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O" sz="2600" dirty="0" smtClean="0"/>
              <a:t>Caracterización : </a:t>
            </a:r>
          </a:p>
          <a:p>
            <a:pPr marL="0" indent="0">
              <a:buNone/>
            </a:pPr>
            <a:endParaRPr lang="es-CO" sz="2600" dirty="0" smtClean="0"/>
          </a:p>
          <a:p>
            <a:r>
              <a:rPr lang="es-CO" sz="2600" dirty="0" smtClean="0"/>
              <a:t>conexión temática</a:t>
            </a:r>
          </a:p>
          <a:p>
            <a:pPr marL="0" indent="0">
              <a:buNone/>
            </a:pPr>
            <a:endParaRPr lang="es-CO" sz="2600" dirty="0" smtClean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UE – AL: inclusión </a:t>
            </a:r>
            <a:r>
              <a:rPr lang="es-CO" dirty="0"/>
              <a:t>del tema energético y de sostenibilidad del medio ambiente como uno de los aspectos transversales de esa relación</a:t>
            </a:r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3318908" y="1268760"/>
            <a:ext cx="16851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292080" y="11247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Construcción</a:t>
            </a:r>
            <a:r>
              <a:rPr lang="fr-FR" dirty="0" smtClean="0"/>
              <a:t> sociale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45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s-CO" sz="3600" b="1" dirty="0" smtClean="0"/>
              <a:t>C</a:t>
            </a:r>
            <a:r>
              <a:rPr lang="es-CO" sz="3600" b="1" dirty="0"/>
              <a:t>onclusión: Siendo una construcción social, la dimensión discursiva  es </a:t>
            </a:r>
            <a:r>
              <a:rPr lang="es-CO" sz="3600" b="1" dirty="0" smtClean="0"/>
              <a:t>esencial</a:t>
            </a:r>
            <a:endParaRPr lang="es-CO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691680" y="227687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Al posicionamiento y a la caracterización tanto de la</a:t>
            </a:r>
          </a:p>
          <a:p>
            <a:pPr algn="ctr"/>
            <a:r>
              <a:rPr lang="es-CO" dirty="0" smtClean="0"/>
              <a:t>institución  interregional como de la SIEPIR-AL</a:t>
            </a:r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2843808" y="2852936"/>
            <a:ext cx="0" cy="649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1835696" y="3573016"/>
            <a:ext cx="20882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Variable </a:t>
            </a:r>
            <a:r>
              <a:rPr lang="es-CO" b="1" dirty="0" smtClean="0"/>
              <a:t>: evolución  </a:t>
            </a:r>
          </a:p>
        </p:txBody>
      </p:sp>
      <p:cxnSp>
        <p:nvCxnSpPr>
          <p:cNvPr id="40" name="Connecteur en angle 39"/>
          <p:cNvCxnSpPr/>
          <p:nvPr/>
        </p:nvCxnSpPr>
        <p:spPr>
          <a:xfrm>
            <a:off x="4067944" y="3737357"/>
            <a:ext cx="1152128" cy="26770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5436096" y="3646765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Discursos de integración </a:t>
            </a:r>
          </a:p>
          <a:p>
            <a:r>
              <a:rPr lang="es-CO" dirty="0" smtClean="0"/>
              <a:t>(V. L.)</a:t>
            </a:r>
            <a:endParaRPr lang="es-CO" dirty="0"/>
          </a:p>
        </p:txBody>
      </p:sp>
      <p:sp>
        <p:nvSpPr>
          <p:cNvPr id="10" name="Flèche vers le bas 9"/>
          <p:cNvSpPr/>
          <p:nvPr/>
        </p:nvSpPr>
        <p:spPr>
          <a:xfrm>
            <a:off x="4283968" y="1556792"/>
            <a:ext cx="6480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9567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3734</TotalTime>
  <Words>933</Words>
  <Application>Microsoft Office PowerPoint</Application>
  <PresentationFormat>Affichage à l'écran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La Facilidad de Inversión para América latina (LAIF) y la institucionalización de la estrategia europea de apoyo a la integración regional latinoamericana  (SIEPIR-AL) </vt:lpstr>
      <vt:lpstr>Hipótesis de trabajo </vt:lpstr>
      <vt:lpstr>Articulación del planteamiento</vt:lpstr>
      <vt:lpstr>UE-AL: una institución interregional encastrada en el sistema multilateral en modo 2.0</vt:lpstr>
      <vt:lpstr>Una evolución estructural del sistema multilateral</vt:lpstr>
      <vt:lpstr>Complejiza el sistema </vt:lpstr>
      <vt:lpstr>Sistema : institución </vt:lpstr>
      <vt:lpstr>Sistema : institución </vt:lpstr>
      <vt:lpstr>Conclusión: Siendo una construcción social, la dimensión discursiva  es esencial</vt:lpstr>
      <vt:lpstr>Interregionificación </vt:lpstr>
      <vt:lpstr>Desde el análisis de los discursos de integración: documentación oficial </vt:lpstr>
      <vt:lpstr>Declaraciones de las Cumbres:  el medio ambiente y la integración de AL (1)</vt:lpstr>
      <vt:lpstr>Declaraciones de las Cumbres:  el medio ambiente y la integración de AL (2)</vt:lpstr>
      <vt:lpstr>Las programaciones multianuales y LAIF </vt:lpstr>
      <vt:lpstr>Las programaciones siguientes </vt:lpstr>
      <vt:lpstr>Conclusión</vt:lpstr>
      <vt:lpstr>¿ perspectivas ?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Facilidad de Inversión para América latina (LAIF) y la institucionalización de la estrategia europea de apoyo a la integración regional latinoamericana  (SIEPIR-AL)</dc:title>
  <dc:creator>hp</dc:creator>
  <cp:lastModifiedBy>hp</cp:lastModifiedBy>
  <cp:revision>65</cp:revision>
  <cp:lastPrinted>2013-09-30T08:10:04Z</cp:lastPrinted>
  <dcterms:created xsi:type="dcterms:W3CDTF">2013-09-27T07:42:00Z</dcterms:created>
  <dcterms:modified xsi:type="dcterms:W3CDTF">2013-09-30T08:15:20Z</dcterms:modified>
</cp:coreProperties>
</file>