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81" r:id="rId3"/>
    <p:sldId id="329" r:id="rId4"/>
    <p:sldId id="371" r:id="rId5"/>
    <p:sldId id="330" r:id="rId6"/>
    <p:sldId id="331" r:id="rId7"/>
    <p:sldId id="373" r:id="rId8"/>
    <p:sldId id="374" r:id="rId9"/>
    <p:sldId id="378" r:id="rId10"/>
    <p:sldId id="379" r:id="rId11"/>
    <p:sldId id="387" r:id="rId12"/>
    <p:sldId id="386" r:id="rId13"/>
    <p:sldId id="388" r:id="rId14"/>
    <p:sldId id="384" r:id="rId15"/>
    <p:sldId id="385" r:id="rId16"/>
    <p:sldId id="375" r:id="rId17"/>
    <p:sldId id="389" r:id="rId18"/>
    <p:sldId id="376" r:id="rId19"/>
    <p:sldId id="357" r:id="rId20"/>
    <p:sldId id="377" r:id="rId2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78100" autoAdjust="0"/>
  </p:normalViewPr>
  <p:slideViewPr>
    <p:cSldViewPr>
      <p:cViewPr>
        <p:scale>
          <a:sx n="90" d="100"/>
          <a:sy n="90" d="100"/>
        </p:scale>
        <p:origin x="-2244" y="-114"/>
      </p:cViewPr>
      <p:guideLst>
        <p:guide orient="horz" pos="2160"/>
        <p:guide pos="2880"/>
      </p:guideLst>
    </p:cSldViewPr>
  </p:slideViewPr>
  <p:notesTextViewPr>
    <p:cViewPr>
      <p:scale>
        <a:sx n="150" d="100"/>
        <a:sy n="150" d="100"/>
      </p:scale>
      <p:origin x="0" y="0"/>
    </p:cViewPr>
  </p:notesTextViewPr>
  <p:notesViewPr>
    <p:cSldViewPr>
      <p:cViewPr varScale="1">
        <p:scale>
          <a:sx n="46" d="100"/>
          <a:sy n="46" d="100"/>
        </p:scale>
        <p:origin x="-2434" y="-8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D3531CE-6DAD-4EFB-BBE5-FC696A0F950B}" type="datetimeFigureOut">
              <a:rPr lang="fr-FR" smtClean="0"/>
              <a:pPr/>
              <a:t>07/10/2013</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E06F223-01D7-4E1D-9453-5A3D2054DFDB}" type="slidenum">
              <a:rPr lang="fr-FR" smtClean="0"/>
              <a:pPr/>
              <a:t>‹#›</a:t>
            </a:fld>
            <a:endParaRPr lang="fr-FR"/>
          </a:p>
        </p:txBody>
      </p:sp>
    </p:spTree>
    <p:extLst>
      <p:ext uri="{BB962C8B-B14F-4D97-AF65-F5344CB8AC3E}">
        <p14:creationId xmlns:p14="http://schemas.microsoft.com/office/powerpoint/2010/main" val="2531985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FC29F3A-084E-414C-B147-D1955EDD800A}" type="datetimeFigureOut">
              <a:rPr lang="fr-FR" smtClean="0"/>
              <a:pPr/>
              <a:t>07/10/2013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AFC7A7A-805C-457F-8A2B-949ADDD9961A}" type="slidenum">
              <a:rPr lang="fr-FR" smtClean="0"/>
              <a:pPr/>
              <a:t>‹#›</a:t>
            </a:fld>
            <a:endParaRPr lang="fr-FR"/>
          </a:p>
        </p:txBody>
      </p:sp>
    </p:spTree>
    <p:extLst>
      <p:ext uri="{BB962C8B-B14F-4D97-AF65-F5344CB8AC3E}">
        <p14:creationId xmlns:p14="http://schemas.microsoft.com/office/powerpoint/2010/main" val="100632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“Heavy-Duty Vehicles (HDV) represent about a quarter of EU road transport CO2 emissions and some 6-7% of the total EU emissions.”</a:t>
            </a:r>
          </a:p>
          <a:p>
            <a:endParaRPr lang="en-US"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2</a:t>
            </a:fld>
            <a:endParaRPr lang="fr-FR"/>
          </a:p>
        </p:txBody>
      </p:sp>
    </p:spTree>
    <p:extLst>
      <p:ext uri="{BB962C8B-B14F-4D97-AF65-F5344CB8AC3E}">
        <p14:creationId xmlns:p14="http://schemas.microsoft.com/office/powerpoint/2010/main" val="287452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Verifier</a:t>
            </a:r>
            <a:r>
              <a:rPr lang="fr-FR" baseline="0" dirty="0" smtClean="0"/>
              <a:t> </a:t>
            </a:r>
            <a:r>
              <a:rPr lang="fr-FR" baseline="0" dirty="0" err="1" smtClean="0"/>
              <a:t>gwp</a:t>
            </a:r>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a state of the art of the expansion machines was drawn. It is based on information available in open access scientific literature and data coming from manufacturers as well as on the experience gained at the Laboratory of Thermodynamics of Liège in the field of expansion machines. </a:t>
            </a:r>
          </a:p>
          <a:p>
            <a:r>
              <a:rPr lang="fr-BE" sz="1200" b="0" i="0" u="none" strike="noStrike" kern="1200" baseline="0" dirty="0" smtClean="0">
                <a:solidFill>
                  <a:schemeClr val="tx1"/>
                </a:solidFill>
                <a:latin typeface="+mn-lt"/>
                <a:ea typeface="+mn-ea"/>
                <a:cs typeface="+mn-cs"/>
              </a:rPr>
              <a:t>Limitations </a:t>
            </a:r>
            <a:r>
              <a:rPr lang="en-US" sz="1200" kern="1200" dirty="0" smtClean="0">
                <a:solidFill>
                  <a:schemeClr val="tx1"/>
                </a:solidFill>
                <a:effectLst/>
                <a:latin typeface="+mn-lt"/>
                <a:ea typeface="+mn-ea"/>
                <a:cs typeface="+mn-cs"/>
              </a:rPr>
              <a:t>in terms of rotational speed, pressure and temperature </a:t>
            </a:r>
          </a:p>
          <a:p>
            <a:r>
              <a:rPr lang="en-US" sz="1200" b="0" i="0" u="none" strike="noStrike" kern="1200" baseline="0" dirty="0" smtClean="0">
                <a:solidFill>
                  <a:schemeClr val="tx1"/>
                </a:solidFill>
                <a:latin typeface="+mn-lt"/>
                <a:ea typeface="+mn-ea"/>
                <a:cs typeface="+mn-cs"/>
              </a:rPr>
              <a:t>A summary is given in this table.</a:t>
            </a:r>
          </a:p>
          <a:p>
            <a:endParaRPr lang="fr-BE" sz="1200" b="0" i="0" u="none" strike="noStrike" kern="1200" baseline="0" dirty="0" smtClean="0">
              <a:solidFill>
                <a:schemeClr val="tx1"/>
              </a:solidFill>
              <a:latin typeface="+mn-lt"/>
              <a:ea typeface="+mn-ea"/>
              <a:cs typeface="+mn-cs"/>
            </a:endParaRPr>
          </a:p>
          <a:p>
            <a:r>
              <a:rPr lang="fr-BE" sz="1200" b="0" i="0" u="none" strike="noStrike" kern="1200" baseline="0" dirty="0" smtClean="0">
                <a:solidFill>
                  <a:schemeClr val="tx1"/>
                </a:solidFill>
                <a:latin typeface="+mn-lt"/>
                <a:ea typeface="+mn-ea"/>
                <a:cs typeface="+mn-cs"/>
              </a:rPr>
              <a:t>Scroll limité en t entrée</a:t>
            </a:r>
          </a:p>
          <a:p>
            <a:r>
              <a:rPr lang="fr-BE" sz="1200" b="0" i="0" u="none" strike="noStrike" kern="1200" baseline="0" dirty="0" err="1" smtClean="0">
                <a:solidFill>
                  <a:schemeClr val="tx1"/>
                </a:solidFill>
                <a:latin typeface="+mn-lt"/>
                <a:ea typeface="+mn-ea"/>
                <a:cs typeface="+mn-cs"/>
              </a:rPr>
              <a:t>Screw</a:t>
            </a:r>
            <a:r>
              <a:rPr lang="fr-BE" sz="1200" b="0" i="0" u="none" strike="noStrike" kern="1200" baseline="0" dirty="0" smtClean="0">
                <a:solidFill>
                  <a:schemeClr val="tx1"/>
                </a:solidFill>
                <a:latin typeface="+mn-lt"/>
                <a:ea typeface="+mn-ea"/>
                <a:cs typeface="+mn-cs"/>
              </a:rPr>
              <a:t> vitesse élevé</a:t>
            </a:r>
          </a:p>
          <a:p>
            <a:r>
              <a:rPr lang="fr-BE" sz="1200" b="0" i="0" u="none" strike="noStrike" kern="1200" baseline="0" dirty="0" smtClean="0">
                <a:solidFill>
                  <a:schemeClr val="tx1"/>
                </a:solidFill>
                <a:latin typeface="+mn-lt"/>
                <a:ea typeface="+mn-ea"/>
                <a:cs typeface="+mn-cs"/>
              </a:rPr>
              <a:t>Piston </a:t>
            </a:r>
            <a:r>
              <a:rPr lang="fr-BE" sz="1200" b="0" i="0" u="none" strike="noStrike" kern="1200" baseline="0" dirty="0" err="1" smtClean="0">
                <a:solidFill>
                  <a:schemeClr val="tx1"/>
                </a:solidFill>
                <a:latin typeface="+mn-lt"/>
                <a:ea typeface="+mn-ea"/>
                <a:cs typeface="+mn-cs"/>
              </a:rPr>
              <a:t>gran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rv</a:t>
            </a:r>
            <a:endParaRPr lang="fr-B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13</a:t>
            </a:fld>
            <a:endParaRPr lang="fr-FR"/>
          </a:p>
        </p:txBody>
      </p:sp>
    </p:spTree>
    <p:extLst>
      <p:ext uri="{BB962C8B-B14F-4D97-AF65-F5344CB8AC3E}">
        <p14:creationId xmlns:p14="http://schemas.microsoft.com/office/powerpoint/2010/main" val="40940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basic model used is the one proposed by </a:t>
            </a:r>
            <a:r>
              <a:rPr lang="en-US" sz="1200" b="0" i="0" u="none" strike="noStrike" kern="1200" baseline="0" dirty="0" err="1" smtClean="0">
                <a:solidFill>
                  <a:schemeClr val="tx1"/>
                </a:solidFill>
                <a:latin typeface="+mn-lt"/>
                <a:ea typeface="+mn-ea"/>
                <a:cs typeface="+mn-cs"/>
              </a:rPr>
              <a:t>Lemort</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Quoilin</a:t>
            </a:r>
            <a:r>
              <a:rPr lang="en-US" sz="1200" b="0" i="0" u="none" strike="noStrike" kern="1200" baseline="0" dirty="0" smtClean="0">
                <a:solidFill>
                  <a:schemeClr val="tx1"/>
                </a:solidFill>
                <a:latin typeface="+mn-lt"/>
                <a:ea typeface="+mn-ea"/>
                <a:cs typeface="+mn-cs"/>
              </a:rPr>
              <a:t> [6] which has been validated for the scroll expander (Figure 1). This model is well suited for the scroll and screw devices. For the piston expander, in addition, the model has to take the recompression of the dead volume into account. The resulting model is then the one developed in [7].</a:t>
            </a:r>
          </a:p>
          <a:p>
            <a:r>
              <a:rPr lang="en-US" sz="1200" b="0" i="0" u="none" strike="noStrike" kern="1200" baseline="0" dirty="0" smtClean="0">
                <a:solidFill>
                  <a:schemeClr val="tx1"/>
                </a:solidFill>
                <a:latin typeface="+mn-lt"/>
                <a:ea typeface="+mn-ea"/>
                <a:cs typeface="+mn-cs"/>
              </a:rPr>
              <a:t>Studies in laboratory showed that these models are able to predict the performance of the expansion machines with good accuracy. Moreover,</a:t>
            </a:r>
          </a:p>
          <a:p>
            <a:r>
              <a:rPr lang="en-US" sz="1200" b="0" i="0" u="none" strike="noStrike" kern="1200" baseline="0" dirty="0" smtClean="0">
                <a:solidFill>
                  <a:schemeClr val="tx1"/>
                </a:solidFill>
                <a:latin typeface="+mn-lt"/>
                <a:ea typeface="+mn-ea"/>
                <a:cs typeface="+mn-cs"/>
              </a:rPr>
              <a:t>their semi-empirical nature enables to extrapolate the performance of the machine for different operating conditions and design characteristics (displacement, sections of the inlet and exhaust ports, etc…).</a:t>
            </a:r>
          </a:p>
          <a:p>
            <a:r>
              <a:rPr lang="fr-BE" sz="1200" b="0" i="0" u="none" strike="noStrike" kern="1200" baseline="0" dirty="0" smtClean="0">
                <a:solidFill>
                  <a:schemeClr val="tx1"/>
                </a:solidFill>
                <a:latin typeface="+mn-lt"/>
                <a:ea typeface="+mn-ea"/>
                <a:cs typeface="+mn-cs"/>
              </a:rPr>
              <a:t>Lister oralement les phénomènes importants</a:t>
            </a:r>
            <a:endParaRPr lang="en-US"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As mentioned above, the different parameters involved in the models are identified using measurements performed on real machines. This identification is realized for the three machines by minimizing the error between the predicted and measured values of the shaft power of the expander, of the outlet temperature of the expander and of the fluid mass flow rate.</a:t>
            </a:r>
          </a:p>
          <a:p>
            <a:endParaRPr lang="en-US" dirty="0" smtClean="0"/>
          </a:p>
          <a:p>
            <a:r>
              <a:rPr lang="en-US" dirty="0" smtClean="0"/>
              <a:t>The parameters obtained after calibration are the model parameters of the machines tested experimentally. To determine the model parameters of the machines being currently sized and thus adapt the models to these new machines, scaling relations on the basics of the characteristics length of the machines are used.</a:t>
            </a:r>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sizing is performed by mean of an optimization calculation. The goal of this optimization is to get for each different </a:t>
            </a:r>
            <a:r>
              <a:rPr lang="en-US" dirty="0" err="1" smtClean="0"/>
              <a:t>Rankine</a:t>
            </a:r>
            <a:r>
              <a:rPr lang="en-US" dirty="0" smtClean="0"/>
              <a:t> system (according to the architecture, expander and working fluid that are selected) the best performance in terms of shaft power. Basically, the evaporating pressure of the cycle and the rotational speed of the expanders remain the two only degrees of freedom of the system model. These values are therefore optimized, taking into account the limitations presented in the state of the art, in order to maximize the shaft power and size the systems that lead to these performance.</a:t>
            </a:r>
            <a:endParaRPr lang="fr-FR"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16</a:t>
            </a:fld>
            <a:endParaRPr lang="fr-FR"/>
          </a:p>
        </p:txBody>
      </p:sp>
    </p:spTree>
    <p:extLst>
      <p:ext uri="{BB962C8B-B14F-4D97-AF65-F5344CB8AC3E}">
        <p14:creationId xmlns:p14="http://schemas.microsoft.com/office/powerpoint/2010/main" val="163362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architecture, the performance obtained for the different couples of expander and working fluid can be compared in terms of shaft power. The figure shows the best performance reached by the three machines for the three investigated architectures.</a:t>
            </a:r>
          </a:p>
          <a:p>
            <a:r>
              <a:rPr lang="fr-BE" dirty="0" smtClean="0"/>
              <a:t>Pourquoi </a:t>
            </a:r>
            <a:r>
              <a:rPr lang="fr-BE" dirty="0" err="1" smtClean="0"/>
              <a:t>ethanol</a:t>
            </a:r>
            <a:r>
              <a:rPr lang="fr-BE" dirty="0" smtClean="0"/>
              <a:t> meilleur</a:t>
            </a:r>
            <a:r>
              <a:rPr lang="fr-BE" baseline="0" dirty="0" smtClean="0"/>
              <a:t> que eau?</a:t>
            </a:r>
          </a:p>
          <a:p>
            <a:r>
              <a:rPr lang="fr-BE" baseline="0" dirty="0" smtClean="0"/>
              <a:t>Plus de détails sur gel de l’eau (Arnaud)</a:t>
            </a:r>
          </a:p>
          <a:p>
            <a:endParaRPr lang="en-US"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18</a:t>
            </a:fld>
            <a:endParaRPr lang="fr-FR"/>
          </a:p>
        </p:txBody>
      </p:sp>
    </p:spTree>
    <p:extLst>
      <p:ext uri="{BB962C8B-B14F-4D97-AF65-F5344CB8AC3E}">
        <p14:creationId xmlns:p14="http://schemas.microsoft.com/office/powerpoint/2010/main" val="3847764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Juste </a:t>
            </a:r>
            <a:r>
              <a:rPr lang="fr-BE" dirty="0" err="1" smtClean="0"/>
              <a:t>thank</a:t>
            </a:r>
            <a:r>
              <a:rPr lang="fr-BE" dirty="0" smtClean="0"/>
              <a:t> </a:t>
            </a:r>
            <a:r>
              <a:rPr lang="fr-BE" smtClean="0"/>
              <a:t>you</a:t>
            </a:r>
            <a:endParaRPr lang="en-US"/>
          </a:p>
        </p:txBody>
      </p:sp>
      <p:sp>
        <p:nvSpPr>
          <p:cNvPr id="4" name="Slide Number Placeholder 3"/>
          <p:cNvSpPr>
            <a:spLocks noGrp="1"/>
          </p:cNvSpPr>
          <p:nvPr>
            <p:ph type="sldNum" sz="quarter" idx="10"/>
          </p:nvPr>
        </p:nvSpPr>
        <p:spPr/>
        <p:txBody>
          <a:bodyPr/>
          <a:lstStyle/>
          <a:p>
            <a:fld id="{FAFC7A7A-805C-457F-8A2B-949ADDD9961A}" type="slidenum">
              <a:rPr lang="fr-FR" smtClean="0"/>
              <a:pPr/>
              <a:t>20</a:t>
            </a:fld>
            <a:endParaRPr lang="fr-FR"/>
          </a:p>
        </p:txBody>
      </p:sp>
    </p:spTree>
    <p:extLst>
      <p:ext uri="{BB962C8B-B14F-4D97-AF65-F5344CB8AC3E}">
        <p14:creationId xmlns:p14="http://schemas.microsoft.com/office/powerpoint/2010/main" val="304688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Standards more and more restrictive.</a:t>
            </a:r>
          </a:p>
          <a:p>
            <a:r>
              <a:rPr lang="en-US" dirty="0" err="1" smtClean="0"/>
              <a:t>NOx</a:t>
            </a:r>
            <a:r>
              <a:rPr lang="en-US" dirty="0" smtClean="0"/>
              <a:t> emissions are reduced by 80%, a level of 0.40 g / kWh (cycle in steady state)</a:t>
            </a:r>
          </a:p>
          <a:p>
            <a:r>
              <a:rPr lang="en-US" dirty="0" err="1" smtClean="0"/>
              <a:t>NOx</a:t>
            </a:r>
            <a:r>
              <a:rPr lang="en-US" dirty="0" smtClean="0"/>
              <a:t> emissions are reduced by 77%, a level of 0.46 g / kWh (transient cycle)</a:t>
            </a:r>
          </a:p>
          <a:p>
            <a:r>
              <a:rPr lang="en-US" dirty="0" smtClean="0"/>
              <a:t>Particulate emissions are reduced by 50%, a level of 0.01 g / kWh</a:t>
            </a:r>
          </a:p>
          <a:p>
            <a:r>
              <a:rPr lang="fr-BE" dirty="0" smtClean="0"/>
              <a:t>Rajouter norme co2</a:t>
            </a:r>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interest in organic </a:t>
            </a:r>
            <a:r>
              <a:rPr lang="en-US" sz="1200" b="0" i="0" u="none" strike="noStrike" kern="1200" baseline="0" dirty="0" err="1" smtClean="0">
                <a:solidFill>
                  <a:schemeClr val="tx1"/>
                </a:solidFill>
                <a:latin typeface="+mn-lt"/>
                <a:ea typeface="+mn-ea"/>
                <a:cs typeface="+mn-cs"/>
              </a:rPr>
              <a:t>Rankine</a:t>
            </a:r>
            <a:r>
              <a:rPr lang="en-US" sz="1200" b="0" i="0" u="none" strike="noStrike" kern="1200" baseline="0" dirty="0" smtClean="0">
                <a:solidFill>
                  <a:schemeClr val="tx1"/>
                </a:solidFill>
                <a:latin typeface="+mn-lt"/>
                <a:ea typeface="+mn-ea"/>
                <a:cs typeface="+mn-cs"/>
              </a:rPr>
              <a:t> cycles for waste heat recovery on internal combustion engines has grown significantly for the past few years. Indeed, in such engines, only about one third of the energy available is actually converted into effective power, what remains being dissipated into heat</a:t>
            </a:r>
            <a:endParaRPr lang="en-US" dirty="0" smtClean="0"/>
          </a:p>
          <a:p>
            <a:pPr marL="285750" indent="-285750">
              <a:buFont typeface="Arial" pitchFamily="34" charset="0"/>
              <a:buChar char="•"/>
            </a:pPr>
            <a:r>
              <a:rPr lang="en-US" dirty="0" smtClean="0"/>
              <a:t>Transforming it into mechanical or electrical energy (to increase the overall vehicle energy efficiency)</a:t>
            </a:r>
          </a:p>
          <a:p>
            <a:pPr marL="285750" indent="-285750">
              <a:buFont typeface="Arial" pitchFamily="34" charset="0"/>
              <a:buChar char="•"/>
            </a:pPr>
            <a:r>
              <a:rPr lang="en-US" dirty="0" smtClean="0"/>
              <a:t>Heat re-use can be performed by means of a thermodynamic cycle (e.g. organic or non-organic </a:t>
            </a:r>
            <a:r>
              <a:rPr lang="en-US" dirty="0" err="1" smtClean="0"/>
              <a:t>Rankine</a:t>
            </a:r>
            <a:r>
              <a:rPr lang="en-US" dirty="0" smtClean="0"/>
              <a:t> cycles). </a:t>
            </a:r>
          </a:p>
          <a:p>
            <a:pPr marL="285750" lvl="0" indent="-285750">
              <a:buFont typeface="Arial" pitchFamily="34" charset="0"/>
              <a:buChar char="•"/>
            </a:pPr>
            <a:r>
              <a:rPr lang="fr-BE" dirty="0" err="1" smtClean="0"/>
              <a:t>NoWaste</a:t>
            </a:r>
            <a:r>
              <a:rPr lang="fr-BE" dirty="0" smtClean="0"/>
              <a:t> </a:t>
            </a:r>
            <a:r>
              <a:rPr lang="fr-BE" dirty="0" err="1" smtClean="0"/>
              <a:t>project</a:t>
            </a:r>
            <a:r>
              <a:rPr lang="fr-BE" dirty="0" smtClean="0"/>
              <a:t>.</a:t>
            </a:r>
          </a:p>
          <a:p>
            <a:endParaRPr lang="en-US"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4</a:t>
            </a:fld>
            <a:endParaRPr lang="fr-FR"/>
          </a:p>
        </p:txBody>
      </p:sp>
    </p:spTree>
    <p:extLst>
      <p:ext uri="{BB962C8B-B14F-4D97-AF65-F5344CB8AC3E}">
        <p14:creationId xmlns:p14="http://schemas.microsoft.com/office/powerpoint/2010/main" val="398437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adoption of such technology in the automotive domain requires a specific R&amp;D activity to select and develop the components and identify the most appropriate system architecture. Particularly, the selection of the working fluid and of the expansion machine technology constitutes an important part of this research.</a:t>
            </a:r>
          </a:p>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85750" indent="-285750">
              <a:buFont typeface="Arial" pitchFamily="34" charset="0"/>
              <a:buChar char="•"/>
            </a:pPr>
            <a:r>
              <a:rPr lang="en-US" dirty="0" smtClean="0"/>
              <a:t>Increasing the number of source will increase the level of complexity in terms of packaging and control.</a:t>
            </a:r>
          </a:p>
          <a:p>
            <a:pPr marL="285750" indent="-285750">
              <a:buFont typeface="Arial" pitchFamily="34" charset="0"/>
              <a:buChar char="•"/>
            </a:pPr>
            <a:r>
              <a:rPr lang="en-US" dirty="0" smtClean="0"/>
              <a:t>Constraint on the hot source.</a:t>
            </a:r>
          </a:p>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050" b="0" i="0" u="none" strike="noStrike" kern="1200" baseline="0" dirty="0" smtClean="0">
                <a:solidFill>
                  <a:schemeClr val="tx1"/>
                </a:solidFill>
                <a:latin typeface="+mn-lt"/>
                <a:ea typeface="+mn-ea"/>
                <a:cs typeface="+mn-cs"/>
              </a:rPr>
              <a:t>The expander models can then be integrated into complete cycle models. Several architectures of </a:t>
            </a:r>
            <a:r>
              <a:rPr lang="en-US" sz="1050" b="0" i="0" u="none" strike="noStrike" kern="1200" baseline="0" dirty="0" err="1" smtClean="0">
                <a:solidFill>
                  <a:schemeClr val="tx1"/>
                </a:solidFill>
                <a:latin typeface="+mn-lt"/>
                <a:ea typeface="+mn-ea"/>
                <a:cs typeface="+mn-cs"/>
              </a:rPr>
              <a:t>Rankine</a:t>
            </a:r>
            <a:r>
              <a:rPr lang="en-US" sz="1050" b="0" i="0" u="none" strike="noStrike" kern="1200" baseline="0" dirty="0" smtClean="0">
                <a:solidFill>
                  <a:schemeClr val="tx1"/>
                </a:solidFill>
                <a:latin typeface="+mn-lt"/>
                <a:ea typeface="+mn-ea"/>
                <a:cs typeface="+mn-cs"/>
              </a:rPr>
              <a:t> systems, depending on the heat sources available on the vehicle, could be studied. But in the frame of this paper, only three architectures (figure 2) using at most two heat</a:t>
            </a:r>
          </a:p>
          <a:p>
            <a:r>
              <a:rPr lang="en-US" sz="1050" b="0" i="0" u="none" strike="noStrike" kern="1200" baseline="0" dirty="0" smtClean="0">
                <a:solidFill>
                  <a:schemeClr val="tx1"/>
                </a:solidFill>
                <a:latin typeface="+mn-lt"/>
                <a:ea typeface="+mn-ea"/>
                <a:cs typeface="+mn-cs"/>
              </a:rPr>
              <a:t>sources (the exhaust gases and the EGR gases) are investigated.</a:t>
            </a:r>
          </a:p>
          <a:p>
            <a:r>
              <a:rPr lang="en-US" sz="1050" dirty="0" smtClean="0"/>
              <a:t>Thus, the systems can be sized and their can be predicted and compared for the three architectures, the three expanders and the three working fluids (i.e., 27 systems to compare). This comparison is achieved in the following for nominal conditions of a truck engine.</a:t>
            </a:r>
            <a:endParaRPr lang="fr-FR" sz="1050"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AFC7A7A-805C-457F-8A2B-949ADDD9961A}"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attempts to address this problematic of selecting the architecture, the expander and the working fluid for a waste heat recovery organic (or non-organic) </a:t>
            </a:r>
            <a:r>
              <a:rPr lang="en-US" dirty="0" err="1" smtClean="0"/>
              <a:t>Rankine</a:t>
            </a:r>
            <a:r>
              <a:rPr lang="en-US" dirty="0" smtClean="0"/>
              <a:t> cycle on a truck engine. It focuses especially on three expander technologies: the scroll, the piston and the screw expanders, and three working fluids: R245fa, ethanol and water.</a:t>
            </a:r>
            <a:endParaRPr lang="en-US" dirty="0"/>
          </a:p>
        </p:txBody>
      </p:sp>
      <p:sp>
        <p:nvSpPr>
          <p:cNvPr id="4" name="Slide Number Placeholder 3"/>
          <p:cNvSpPr>
            <a:spLocks noGrp="1"/>
          </p:cNvSpPr>
          <p:nvPr>
            <p:ph type="sldNum" sz="quarter" idx="10"/>
          </p:nvPr>
        </p:nvSpPr>
        <p:spPr/>
        <p:txBody>
          <a:bodyPr/>
          <a:lstStyle/>
          <a:p>
            <a:fld id="{FAFC7A7A-805C-457F-8A2B-949ADDD9961A}" type="slidenum">
              <a:rPr lang="fr-FR" smtClean="0"/>
              <a:pPr/>
              <a:t>11</a:t>
            </a:fld>
            <a:endParaRPr lang="fr-FR"/>
          </a:p>
        </p:txBody>
      </p:sp>
    </p:spTree>
    <p:extLst>
      <p:ext uri="{BB962C8B-B14F-4D97-AF65-F5344CB8AC3E}">
        <p14:creationId xmlns:p14="http://schemas.microsoft.com/office/powerpoint/2010/main" val="10552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Energies renouvelables</a:t>
            </a:r>
            <a:endParaRPr lang="fr-FR"/>
          </a:p>
        </p:txBody>
      </p:sp>
      <p:sp>
        <p:nvSpPr>
          <p:cNvPr id="6" name="Slide Number Placeholder 5"/>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31179146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Energies renouvelables</a:t>
            </a:r>
            <a:endParaRPr lang="fr-FR"/>
          </a:p>
        </p:txBody>
      </p:sp>
      <p:sp>
        <p:nvSpPr>
          <p:cNvPr id="6" name="Slide Number Placeholder 5"/>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6444743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Energies renouvelables</a:t>
            </a:r>
            <a:endParaRPr lang="fr-FR"/>
          </a:p>
        </p:txBody>
      </p:sp>
      <p:sp>
        <p:nvSpPr>
          <p:cNvPr id="6" name="Slide Number Placeholder 5"/>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25445323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Energies renouvelables</a:t>
            </a:r>
            <a:endParaRPr lang="fr-FR"/>
          </a:p>
        </p:txBody>
      </p:sp>
      <p:sp>
        <p:nvSpPr>
          <p:cNvPr id="6" name="Slide Number Placeholder 5"/>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13875021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Energies renouvelables</a:t>
            </a:r>
            <a:endParaRPr lang="fr-FR"/>
          </a:p>
        </p:txBody>
      </p:sp>
      <p:sp>
        <p:nvSpPr>
          <p:cNvPr id="6" name="Slide Number Placeholder 5"/>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25969194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Energies renouvelables</a:t>
            </a:r>
            <a:endParaRPr lang="fr-FR"/>
          </a:p>
        </p:txBody>
      </p:sp>
      <p:sp>
        <p:nvSpPr>
          <p:cNvPr id="7" name="Slide Number Placeholder 6"/>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16637643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smtClean="0"/>
              <a:t>Energies renouvelables</a:t>
            </a:r>
            <a:endParaRPr lang="fr-FR"/>
          </a:p>
        </p:txBody>
      </p:sp>
      <p:sp>
        <p:nvSpPr>
          <p:cNvPr id="9" name="Slide Number Placeholder 8"/>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29015239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smtClean="0"/>
              <a:t>Energies renouvelables</a:t>
            </a:r>
            <a:endParaRPr lang="fr-FR"/>
          </a:p>
        </p:txBody>
      </p:sp>
      <p:sp>
        <p:nvSpPr>
          <p:cNvPr id="5" name="Slide Number Placeholder 4"/>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11769322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smtClean="0"/>
              <a:t>Energies renouvelables</a:t>
            </a:r>
            <a:endParaRPr lang="fr-FR"/>
          </a:p>
        </p:txBody>
      </p:sp>
      <p:sp>
        <p:nvSpPr>
          <p:cNvPr id="4" name="Slide Number Placeholder 3"/>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11840425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Energies renouvelables</a:t>
            </a:r>
            <a:endParaRPr lang="fr-FR"/>
          </a:p>
        </p:txBody>
      </p:sp>
      <p:sp>
        <p:nvSpPr>
          <p:cNvPr id="7" name="Slide Number Placeholder 6"/>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2008550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Energies renouvelables</a:t>
            </a:r>
            <a:endParaRPr lang="fr-FR"/>
          </a:p>
        </p:txBody>
      </p:sp>
      <p:sp>
        <p:nvSpPr>
          <p:cNvPr id="7" name="Slide Number Placeholder 6"/>
          <p:cNvSpPr>
            <a:spLocks noGrp="1"/>
          </p:cNvSpPr>
          <p:nvPr>
            <p:ph type="sldNum" sz="quarter" idx="12"/>
          </p:nvPr>
        </p:nvSpPr>
        <p:spPr/>
        <p:txBody>
          <a:bodyPr/>
          <a:lstStyle/>
          <a:p>
            <a:fld id="{05FDF2D6-F856-4DB5-94C1-D066854F099D}" type="slidenum">
              <a:rPr lang="fr-FR" smtClean="0"/>
              <a:pPr/>
              <a:t>‹#›</a:t>
            </a:fld>
            <a:endParaRPr lang="fr-FR"/>
          </a:p>
        </p:txBody>
      </p:sp>
    </p:spTree>
    <p:extLst>
      <p:ext uri="{BB962C8B-B14F-4D97-AF65-F5344CB8AC3E}">
        <p14:creationId xmlns:p14="http://schemas.microsoft.com/office/powerpoint/2010/main" val="40573569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Energies renouvelables</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DF2D6-F856-4DB5-94C1-D066854F099D}" type="slidenum">
              <a:rPr lang="fr-FR" smtClean="0"/>
              <a:pPr/>
              <a:t>‹#›</a:t>
            </a:fld>
            <a:endParaRPr lang="fr-FR"/>
          </a:p>
        </p:txBody>
      </p:sp>
    </p:spTree>
    <p:extLst>
      <p:ext uri="{BB962C8B-B14F-4D97-AF65-F5344CB8AC3E}">
        <p14:creationId xmlns:p14="http://schemas.microsoft.com/office/powerpoint/2010/main" val="2107073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3.png"/><Relationship Id="rId5" Type="http://schemas.openxmlformats.org/officeDocument/2006/relationships/image" Target="../media/image20.jpeg"/><Relationship Id="rId10" Type="http://schemas.openxmlformats.org/officeDocument/2006/relationships/image" Target="../media/image2.png"/><Relationship Id="rId4" Type="http://schemas.openxmlformats.org/officeDocument/2006/relationships/image" Target="../media/image19.jp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057400"/>
            <a:ext cx="9144000" cy="1470025"/>
          </a:xfrm>
        </p:spPr>
        <p:txBody>
          <a:bodyPr>
            <a:noAutofit/>
          </a:bodyPr>
          <a:lstStyle/>
          <a:p>
            <a:r>
              <a:rPr lang="en-US" sz="3200" dirty="0"/>
              <a:t>SIZING MODELS AND PERFORMANCE ANALYSIS OF WASTE HEAT</a:t>
            </a:r>
            <a:br>
              <a:rPr lang="en-US" sz="3200" dirty="0"/>
            </a:br>
            <a:r>
              <a:rPr lang="en-US" sz="3200" dirty="0"/>
              <a:t>RECOVERY ORGANIC RANKINE CYCLES FOR HEAVY DUTY </a:t>
            </a:r>
            <a:r>
              <a:rPr lang="en-US" sz="3200" dirty="0" smtClean="0"/>
              <a:t>TRUCKS (HDT)</a:t>
            </a:r>
            <a:endParaRPr lang="fr-BE" sz="3200" dirty="0"/>
          </a:p>
        </p:txBody>
      </p:sp>
      <p:sp>
        <p:nvSpPr>
          <p:cNvPr id="3" name="Sous-titre 2"/>
          <p:cNvSpPr>
            <a:spLocks noGrp="1"/>
          </p:cNvSpPr>
          <p:nvPr>
            <p:ph type="subTitle" idx="1"/>
          </p:nvPr>
        </p:nvSpPr>
        <p:spPr>
          <a:xfrm>
            <a:off x="1295400" y="4038600"/>
            <a:ext cx="6400800" cy="2209800"/>
          </a:xfrm>
        </p:spPr>
        <p:txBody>
          <a:bodyPr>
            <a:normAutofit fontScale="32500" lnSpcReduction="20000"/>
          </a:bodyPr>
          <a:lstStyle/>
          <a:p>
            <a:r>
              <a:rPr lang="en-US" sz="4500" b="1" dirty="0" err="1" smtClean="0"/>
              <a:t>Ludovic</a:t>
            </a:r>
            <a:r>
              <a:rPr lang="en-US" sz="4500" b="1" dirty="0" smtClean="0"/>
              <a:t> GUILLAUME</a:t>
            </a:r>
            <a:r>
              <a:rPr lang="en-US" sz="4500" b="1" baseline="30000" dirty="0" smtClean="0"/>
              <a:t>1</a:t>
            </a:r>
          </a:p>
          <a:p>
            <a:r>
              <a:rPr lang="en-US" sz="4500" dirty="0" smtClean="0"/>
              <a:t>&amp; co-workers : A</a:t>
            </a:r>
            <a:r>
              <a:rPr lang="en-US" sz="4500" dirty="0"/>
              <a:t>. </a:t>
            </a:r>
            <a:r>
              <a:rPr lang="en-US" sz="4500" dirty="0" smtClean="0"/>
              <a:t>Legros</a:t>
            </a:r>
            <a:r>
              <a:rPr lang="en-US" sz="4500" baseline="30000" dirty="0" smtClean="0"/>
              <a:t>1</a:t>
            </a:r>
            <a:r>
              <a:rPr lang="en-US" sz="4500" dirty="0" smtClean="0"/>
              <a:t>, </a:t>
            </a:r>
            <a:r>
              <a:rPr lang="en-US" sz="4500" dirty="0"/>
              <a:t>S. Quoilin</a:t>
            </a:r>
            <a:r>
              <a:rPr lang="en-US" sz="4500" baseline="30000" dirty="0"/>
              <a:t>1</a:t>
            </a:r>
            <a:r>
              <a:rPr lang="en-US" sz="4500" dirty="0"/>
              <a:t>, S. </a:t>
            </a:r>
            <a:r>
              <a:rPr lang="en-US" sz="4500" dirty="0" smtClean="0"/>
              <a:t>Declaye</a:t>
            </a:r>
            <a:r>
              <a:rPr lang="en-US" sz="4500" baseline="30000" dirty="0" smtClean="0"/>
              <a:t>1</a:t>
            </a:r>
            <a:r>
              <a:rPr lang="en-US" sz="4500" dirty="0" smtClean="0"/>
              <a:t> , V. Lemort</a:t>
            </a:r>
            <a:r>
              <a:rPr lang="en-US" sz="4500" baseline="30000" dirty="0" smtClean="0"/>
              <a:t>1 </a:t>
            </a:r>
            <a:r>
              <a:rPr lang="en-US" sz="4500" dirty="0" smtClean="0"/>
              <a:t>, V.Grelet²</a:t>
            </a:r>
          </a:p>
          <a:p>
            <a:endParaRPr lang="en-US" sz="4500" baseline="30000" dirty="0" smtClean="0"/>
          </a:p>
          <a:p>
            <a:r>
              <a:rPr lang="en-US" sz="4500" baseline="30000" dirty="0" smtClean="0"/>
              <a:t>1</a:t>
            </a:r>
            <a:r>
              <a:rPr lang="en-US" sz="4500" dirty="0" smtClean="0"/>
              <a:t>Thermodynamics Laboratory, University of Liège (Belgium)</a:t>
            </a:r>
          </a:p>
          <a:p>
            <a:r>
              <a:rPr lang="en-US" sz="4500" baseline="30000" dirty="0"/>
              <a:t>2</a:t>
            </a:r>
            <a:r>
              <a:rPr lang="en-US" sz="4500" dirty="0"/>
              <a:t>Volvo Group Trucks Technology, Lyon (France)</a:t>
            </a:r>
          </a:p>
          <a:p>
            <a:endParaRPr lang="en-US" sz="3500" dirty="0" smtClean="0"/>
          </a:p>
          <a:p>
            <a:r>
              <a:rPr lang="en-US" sz="3500" dirty="0" smtClean="0"/>
              <a:t>October 07</a:t>
            </a:r>
            <a:r>
              <a:rPr lang="en-US" sz="3500" baseline="30000" dirty="0" smtClean="0"/>
              <a:t>th</a:t>
            </a:r>
            <a:r>
              <a:rPr lang="en-US" sz="3500" dirty="0" smtClean="0"/>
              <a:t> 2013</a:t>
            </a:r>
          </a:p>
          <a:p>
            <a:endParaRPr lang="en-US" dirty="0" smtClean="0"/>
          </a:p>
          <a:p>
            <a:r>
              <a:rPr lang="en-US" sz="4200" dirty="0" smtClean="0"/>
              <a:t>ASME ORC 2013, Rotterdam, The Netherlands</a:t>
            </a:r>
            <a:endParaRPr lang="fr-FR" dirty="0"/>
          </a:p>
        </p:txBody>
      </p:sp>
      <p:sp>
        <p:nvSpPr>
          <p:cNvPr id="4" name="Espace réservé du numéro de diapositive 3"/>
          <p:cNvSpPr>
            <a:spLocks noGrp="1"/>
          </p:cNvSpPr>
          <p:nvPr>
            <p:ph type="sldNum" sz="quarter" idx="12"/>
          </p:nvPr>
        </p:nvSpPr>
        <p:spPr/>
        <p:txBody>
          <a:bodyPr/>
          <a:lstStyle/>
          <a:p>
            <a:fld id="{05FDF2D6-F856-4DB5-94C1-D066854F099D}" type="slidenum">
              <a:rPr lang="fr-FR" smtClean="0"/>
              <a:pPr/>
              <a:t>1</a:t>
            </a:fld>
            <a:endParaRPr lang="fr-FR"/>
          </a:p>
        </p:txBody>
      </p:sp>
      <p:pic>
        <p:nvPicPr>
          <p:cNvPr id="6" name="Image 5" descr="thermodynamique.jpg"/>
          <p:cNvPicPr>
            <a:picLocks noChangeAspect="1"/>
          </p:cNvPicPr>
          <p:nvPr/>
        </p:nvPicPr>
        <p:blipFill>
          <a:blip r:embed="rId2" cstate="print"/>
          <a:stretch>
            <a:fillRect/>
          </a:stretch>
        </p:blipFill>
        <p:spPr>
          <a:xfrm>
            <a:off x="457200" y="317500"/>
            <a:ext cx="946688" cy="710679"/>
          </a:xfrm>
          <a:prstGeom prst="rect">
            <a:avLst/>
          </a:prstGeom>
        </p:spPr>
      </p:pic>
      <p:pic>
        <p:nvPicPr>
          <p:cNvPr id="7"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udo\Desktop\Conférences\Rotterdam\logo_e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400" y="5607893"/>
            <a:ext cx="16383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88640"/>
            <a:ext cx="8382012" cy="6552728"/>
            <a:chOff x="179512" y="188640"/>
            <a:chExt cx="8382012" cy="6552728"/>
          </a:xfrm>
        </p:grpSpPr>
        <p:pic>
          <p:nvPicPr>
            <p:cNvPr id="6" name="Image 6" descr="logo_coul_texte_cadre_300"/>
            <p:cNvPicPr/>
            <p:nvPr/>
          </p:nvPicPr>
          <p:blipFill>
            <a:blip r:embed="rId2" cstate="print"/>
            <a:srcRect/>
            <a:stretch>
              <a:fillRect/>
            </a:stretch>
          </p:blipFill>
          <p:spPr bwMode="auto">
            <a:xfrm>
              <a:off x="7315200" y="304800"/>
              <a:ext cx="1246324" cy="914400"/>
            </a:xfrm>
            <a:prstGeom prst="rect">
              <a:avLst/>
            </a:prstGeom>
            <a:noFill/>
            <a:ln w="9525">
              <a:noFill/>
              <a:miter lim="800000"/>
              <a:headEnd/>
              <a:tailEnd/>
            </a:ln>
          </p:spPr>
        </p:pic>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rmodynam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0"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022" y="2971800"/>
            <a:ext cx="5138737" cy="220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endParaRPr lang="en-US" i="1" dirty="0"/>
          </a:p>
        </p:txBody>
      </p:sp>
      <p:sp>
        <p:nvSpPr>
          <p:cNvPr id="13" name="Rectangle 12"/>
          <p:cNvSpPr/>
          <p:nvPr/>
        </p:nvSpPr>
        <p:spPr>
          <a:xfrm>
            <a:off x="246985" y="1600200"/>
            <a:ext cx="7493367" cy="923330"/>
          </a:xfrm>
          <a:prstGeom prst="rect">
            <a:avLst/>
          </a:prstGeom>
        </p:spPr>
        <p:txBody>
          <a:bodyPr wrap="square">
            <a:spAutoFit/>
          </a:bodyPr>
          <a:lstStyle/>
          <a:p>
            <a:pPr marL="1200150" lvl="2" indent="-285750">
              <a:buFont typeface="Arial" pitchFamily="34" charset="0"/>
              <a:buChar char="•"/>
            </a:pPr>
            <a:r>
              <a:rPr lang="en-US" dirty="0"/>
              <a:t>Minimize its </a:t>
            </a:r>
            <a:r>
              <a:rPr lang="en-US" dirty="0" smtClean="0"/>
              <a:t>impact</a:t>
            </a:r>
          </a:p>
          <a:p>
            <a:pPr marL="1657350" lvl="3" indent="-285750">
              <a:buFont typeface="Arial" pitchFamily="34" charset="0"/>
              <a:buChar char="•"/>
            </a:pPr>
            <a:r>
              <a:rPr lang="en-US" dirty="0" smtClean="0"/>
              <a:t>Additional </a:t>
            </a:r>
            <a:r>
              <a:rPr lang="en-US" dirty="0"/>
              <a:t>innovative heat exchangers integrated in the vehicle body </a:t>
            </a:r>
            <a:r>
              <a:rPr lang="en-US" dirty="0" smtClean="0"/>
              <a:t>panels. </a:t>
            </a:r>
            <a:endParaRPr lang="en-US" dirty="0"/>
          </a:p>
        </p:txBody>
      </p:sp>
      <p:sp>
        <p:nvSpPr>
          <p:cNvPr id="14"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10</a:t>
            </a:fld>
            <a:endParaRPr lang="fr-FR"/>
          </a:p>
        </p:txBody>
      </p:sp>
    </p:spTree>
    <p:extLst>
      <p:ext uri="{BB962C8B-B14F-4D97-AF65-F5344CB8AC3E}">
        <p14:creationId xmlns:p14="http://schemas.microsoft.com/office/powerpoint/2010/main" val="925205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concept</a:t>
            </a:r>
            <a:r>
              <a:rPr lang="en-US" dirty="0"/>
              <a:t/>
            </a:r>
            <a:br>
              <a:rPr lang="en-US" dirty="0"/>
            </a:br>
            <a:r>
              <a:rPr lang="en-US" sz="3600" i="1" dirty="0" smtClean="0"/>
              <a:t>Goal of the study</a:t>
            </a:r>
            <a:endParaRPr lang="en-US" dirty="0"/>
          </a:p>
        </p:txBody>
      </p:sp>
      <p:sp>
        <p:nvSpPr>
          <p:cNvPr id="4" name="Slide Number Placeholder 3"/>
          <p:cNvSpPr>
            <a:spLocks noGrp="1"/>
          </p:cNvSpPr>
          <p:nvPr>
            <p:ph type="sldNum" sz="quarter" idx="12"/>
          </p:nvPr>
        </p:nvSpPr>
        <p:spPr/>
        <p:txBody>
          <a:bodyPr/>
          <a:lstStyle/>
          <a:p>
            <a:fld id="{05FDF2D6-F856-4DB5-94C1-D066854F099D}" type="slidenum">
              <a:rPr lang="fr-FR" smtClean="0"/>
              <a:pPr/>
              <a:t>11</a:t>
            </a:fld>
            <a:endParaRPr lang="fr-FR"/>
          </a:p>
        </p:txBody>
      </p:sp>
      <p:pic>
        <p:nvPicPr>
          <p:cNvPr id="5" name="Picture 4"/>
          <p:cNvPicPr>
            <a:picLocks noChangeAspect="1" noChangeArrowheads="1"/>
          </p:cNvPicPr>
          <p:nvPr/>
        </p:nvPicPr>
        <p:blipFill>
          <a:blip r:embed="rId3"/>
          <a:srcRect/>
          <a:stretch>
            <a:fillRect/>
          </a:stretch>
        </p:blipFill>
        <p:spPr bwMode="auto">
          <a:xfrm>
            <a:off x="841528" y="1734378"/>
            <a:ext cx="1757356" cy="1616767"/>
          </a:xfrm>
          <a:prstGeom prst="rect">
            <a:avLst/>
          </a:prstGeom>
          <a:noFill/>
          <a:ln w="9525">
            <a:noFill/>
            <a:miter lim="800000"/>
            <a:headEnd/>
            <a:tailEnd/>
          </a:ln>
          <a:effectLst/>
        </p:spPr>
      </p:pic>
      <p:pic>
        <p:nvPicPr>
          <p:cNvPr id="6"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480" y="4424601"/>
            <a:ext cx="1679240" cy="1767400"/>
          </a:xfrm>
          <a:prstGeom prst="rect">
            <a:avLst/>
          </a:prstGeom>
        </p:spPr>
      </p:pic>
      <p:pic>
        <p:nvPicPr>
          <p:cNvPr id="7"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936003"/>
            <a:ext cx="1757189" cy="12972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4480" y="1524000"/>
            <a:ext cx="2089966" cy="1525755"/>
          </a:xfrm>
          <a:prstGeom prst="rect">
            <a:avLst/>
          </a:prstGeom>
        </p:spPr>
      </p:pic>
      <p:pic>
        <p:nvPicPr>
          <p:cNvPr id="1026" name="Picture 2" descr="C:\Users\Ludo\Desktop\Conférences\Londres\r245f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1" y="3187694"/>
            <a:ext cx="2209800" cy="12603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udo\Desktop\Conférences\Londres\wa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647" y="3817876"/>
            <a:ext cx="1914999"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udo\Desktop\Conférences\Londres\interrog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5716" y="3473493"/>
            <a:ext cx="1705116" cy="271805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79512" y="188640"/>
            <a:ext cx="8382012" cy="6552728"/>
            <a:chOff x="179512" y="188640"/>
            <a:chExt cx="8382012" cy="6552728"/>
          </a:xfrm>
        </p:grpSpPr>
        <p:pic>
          <p:nvPicPr>
            <p:cNvPr id="12" name="Image 6" descr="logo_coul_texte_cadre_300"/>
            <p:cNvPicPr/>
            <p:nvPr/>
          </p:nvPicPr>
          <p:blipFill>
            <a:blip r:embed="rId10" cstate="print"/>
            <a:srcRect/>
            <a:stretch>
              <a:fillRect/>
            </a:stretch>
          </p:blipFill>
          <p:spPr bwMode="auto">
            <a:xfrm>
              <a:off x="7315200" y="304800"/>
              <a:ext cx="1246324" cy="914400"/>
            </a:xfrm>
            <a:prstGeom prst="rect">
              <a:avLst/>
            </a:prstGeom>
            <a:noFill/>
            <a:ln w="9525">
              <a:noFill/>
              <a:miter lim="800000"/>
              <a:headEnd/>
              <a:tailEnd/>
            </a:ln>
          </p:spPr>
        </p:pic>
        <p:pic>
          <p:nvPicPr>
            <p:cNvPr id="13" name="Picture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rmodynamiqu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353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endParaRPr lang="en-US" i="1" dirty="0"/>
          </a:p>
        </p:txBody>
      </p:sp>
      <p:sp>
        <p:nvSpPr>
          <p:cNvPr id="7" name="Footer Placeholder 2"/>
          <p:cNvSpPr>
            <a:spLocks noGrp="1"/>
          </p:cNvSpPr>
          <p:nvPr>
            <p:ph type="ftr" sz="quarter" idx="11"/>
          </p:nvPr>
        </p:nvSpPr>
        <p:spPr>
          <a:xfrm>
            <a:off x="2943225" y="6193173"/>
            <a:ext cx="3581400" cy="215900"/>
          </a:xfrm>
          <a:prstGeom prst="rect">
            <a:avLst/>
          </a:prstGeom>
        </p:spPr>
        <p:txBody>
          <a:bodyPr/>
          <a:lstStyle/>
          <a:p>
            <a:r>
              <a:rPr lang="en-US" sz="1100" dirty="0"/>
              <a:t>Advanced Technology &amp; Research, BF40570, Vincent </a:t>
            </a:r>
            <a:r>
              <a:rPr lang="en-US" sz="1100" dirty="0" err="1"/>
              <a:t>Grelet</a:t>
            </a:r>
            <a:endParaRPr lang="en-US" sz="1100"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12</a:t>
            </a:fld>
            <a:endParaRPr lang="fr-FR"/>
          </a:p>
        </p:txBody>
      </p:sp>
      <p:sp>
        <p:nvSpPr>
          <p:cNvPr id="6" name="TextBox 5"/>
          <p:cNvSpPr txBox="1"/>
          <p:nvPr/>
        </p:nvSpPr>
        <p:spPr>
          <a:xfrm>
            <a:off x="457200" y="1524000"/>
            <a:ext cx="8458200" cy="3693319"/>
          </a:xfrm>
          <a:prstGeom prst="rect">
            <a:avLst/>
          </a:prstGeom>
          <a:noFill/>
        </p:spPr>
        <p:txBody>
          <a:bodyPr wrap="square" rtlCol="0">
            <a:spAutoFit/>
          </a:bodyPr>
          <a:lstStyle/>
          <a:p>
            <a:pPr marL="285750" indent="-285750">
              <a:buFont typeface="Arial" pitchFamily="34" charset="0"/>
              <a:buChar char="•"/>
            </a:pPr>
            <a:r>
              <a:rPr lang="en-US" dirty="0" smtClean="0"/>
              <a:t>Working fluid selection:</a:t>
            </a:r>
          </a:p>
          <a:p>
            <a:pPr marL="742950" lvl="1" indent="-285750">
              <a:buFont typeface="Arial" pitchFamily="34" charset="0"/>
              <a:buChar char="•"/>
            </a:pPr>
            <a:r>
              <a:rPr lang="en-US" dirty="0" smtClean="0"/>
              <a:t>Several criteria to take in account:</a:t>
            </a:r>
          </a:p>
          <a:p>
            <a:pPr marL="742950" lvl="1" indent="-285750">
              <a:buFont typeface="Arial" pitchFamily="34" charset="0"/>
              <a:buChar char="•"/>
            </a:pPr>
            <a:endParaRPr lang="en-US" dirty="0" smtClean="0"/>
          </a:p>
          <a:p>
            <a:pPr marL="1257300" lvl="2" indent="-342900">
              <a:buFont typeface="+mj-lt"/>
              <a:buAutoNum type="arabicPeriod"/>
            </a:pPr>
            <a:r>
              <a:rPr lang="en-US" dirty="0" smtClean="0"/>
              <a:t>Environmental aspect: </a:t>
            </a:r>
          </a:p>
          <a:p>
            <a:pPr marL="1714500" lvl="3" indent="-342900">
              <a:buFont typeface="Arial" pitchFamily="34" charset="0"/>
              <a:buChar char="•"/>
            </a:pPr>
            <a:r>
              <a:rPr lang="en-US" dirty="0" smtClean="0"/>
              <a:t>in 2017 GWP &lt; 150 </a:t>
            </a:r>
            <a:endParaRPr lang="en-US" dirty="0"/>
          </a:p>
          <a:p>
            <a:pPr marL="1257300" lvl="2" indent="-342900">
              <a:buFont typeface="+mj-lt"/>
              <a:buAutoNum type="arabicPeriod"/>
            </a:pPr>
            <a:r>
              <a:rPr lang="en-US" dirty="0" smtClean="0"/>
              <a:t>The GADSL </a:t>
            </a:r>
            <a:r>
              <a:rPr lang="en-US" dirty="0"/>
              <a:t>(Global Automotive Declarable Substance </a:t>
            </a:r>
            <a:r>
              <a:rPr lang="en-US" dirty="0" smtClean="0"/>
              <a:t>List)</a:t>
            </a:r>
            <a:endParaRPr lang="en-US" dirty="0"/>
          </a:p>
          <a:p>
            <a:pPr marL="1257300" lvl="2" indent="-342900">
              <a:buFont typeface="+mj-lt"/>
              <a:buAutoNum type="arabicPeriod"/>
            </a:pPr>
            <a:r>
              <a:rPr lang="en-US" dirty="0" smtClean="0"/>
              <a:t>Physical properties: </a:t>
            </a:r>
            <a:endParaRPr lang="en-US" dirty="0"/>
          </a:p>
          <a:p>
            <a:pPr marL="1714500" lvl="3" indent="-342900">
              <a:buFont typeface="Arial" pitchFamily="34" charset="0"/>
              <a:buChar char="•"/>
            </a:pPr>
            <a:r>
              <a:rPr lang="en-US" dirty="0" smtClean="0"/>
              <a:t>Freezing point </a:t>
            </a:r>
          </a:p>
          <a:p>
            <a:pPr marL="1714500" lvl="3" indent="-342900">
              <a:buFont typeface="Arial" pitchFamily="34" charset="0"/>
              <a:buChar char="•"/>
            </a:pPr>
            <a:r>
              <a:rPr lang="en-US" dirty="0" smtClean="0"/>
              <a:t>thermal </a:t>
            </a:r>
            <a:r>
              <a:rPr lang="en-US" dirty="0"/>
              <a:t>stability </a:t>
            </a:r>
            <a:endParaRPr lang="en-US" dirty="0" smtClean="0"/>
          </a:p>
          <a:p>
            <a:pPr marL="1714500" lvl="3" indent="-342900">
              <a:buFont typeface="Arial" pitchFamily="34" charset="0"/>
              <a:buChar char="•"/>
            </a:pPr>
            <a:r>
              <a:rPr lang="fr-BE" dirty="0" smtClean="0"/>
              <a:t>…</a:t>
            </a:r>
            <a:endParaRPr lang="en-US" dirty="0"/>
          </a:p>
          <a:p>
            <a:pPr marL="1257300" lvl="2" indent="-342900">
              <a:buFont typeface="+mj-lt"/>
              <a:buAutoNum type="arabicPeriod"/>
            </a:pPr>
            <a:r>
              <a:rPr lang="en-US" dirty="0" smtClean="0"/>
              <a:t>Safety</a:t>
            </a:r>
            <a:r>
              <a:rPr lang="en-US" dirty="0"/>
              <a:t>:</a:t>
            </a:r>
            <a:r>
              <a:rPr lang="en-US" dirty="0" smtClean="0"/>
              <a:t> </a:t>
            </a:r>
          </a:p>
          <a:p>
            <a:pPr marL="1714500" lvl="3" indent="-342900">
              <a:buFont typeface="Arial" pitchFamily="34" charset="0"/>
              <a:buChar char="•"/>
            </a:pPr>
            <a:r>
              <a:rPr lang="en-US" dirty="0" smtClean="0"/>
              <a:t>Fluids </a:t>
            </a:r>
            <a:r>
              <a:rPr lang="en-US" dirty="0"/>
              <a:t>ranked as F+ (EEC) or 4 in NFPA (red class) have to be </a:t>
            </a:r>
            <a:r>
              <a:rPr lang="en-US" dirty="0" smtClean="0"/>
              <a:t>avoided.</a:t>
            </a:r>
          </a:p>
          <a:p>
            <a:pPr marL="1714500" lvl="3" indent="-342900">
              <a:buFont typeface="Arial" pitchFamily="34" charset="0"/>
              <a:buChar char="•"/>
            </a:pPr>
            <a:r>
              <a:rPr lang="en-US" dirty="0" smtClean="0"/>
              <a:t>Flash </a:t>
            </a:r>
            <a:r>
              <a:rPr lang="en-US" dirty="0"/>
              <a:t>point and </a:t>
            </a:r>
            <a:r>
              <a:rPr lang="en-US" dirty="0" smtClean="0"/>
              <a:t>auto-ignition </a:t>
            </a:r>
            <a:r>
              <a:rPr lang="en-US" dirty="0"/>
              <a:t>temperature </a:t>
            </a:r>
            <a:r>
              <a:rPr lang="en-US" dirty="0" smtClean="0"/>
              <a:t>(vehicle </a:t>
            </a:r>
            <a:r>
              <a:rPr lang="en-US" dirty="0"/>
              <a:t>crash).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015373"/>
            <a:ext cx="24003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286536" y="85193"/>
            <a:ext cx="7560840" cy="6552728"/>
            <a:chOff x="179512" y="188640"/>
            <a:chExt cx="7560840" cy="6552728"/>
          </a:xfrm>
        </p:grpSpPr>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4"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33400"/>
            <a:ext cx="1400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8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188640"/>
            <a:ext cx="8382012" cy="6552728"/>
            <a:chOff x="179512" y="188640"/>
            <a:chExt cx="8382012" cy="6552728"/>
          </a:xfrm>
        </p:grpSpPr>
        <p:pic>
          <p:nvPicPr>
            <p:cNvPr id="7"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1"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title"/>
          </p:nvPr>
        </p:nvSpPr>
        <p:spPr>
          <a:xfrm>
            <a:off x="852566" y="152400"/>
            <a:ext cx="7620000" cy="1219200"/>
          </a:xfrm>
        </p:spPr>
        <p:txBody>
          <a:bodyPr>
            <a:normAutofit fontScale="90000"/>
          </a:bodyPr>
          <a:lstStyle/>
          <a:p>
            <a:r>
              <a:rPr lang="en-US" dirty="0"/>
              <a:t>System concept</a:t>
            </a:r>
            <a:br>
              <a:rPr lang="en-US" dirty="0"/>
            </a:br>
            <a:r>
              <a:rPr lang="en-US" i="1" dirty="0" smtClean="0"/>
              <a:t>State of the art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089352278"/>
              </p:ext>
            </p:extLst>
          </p:nvPr>
        </p:nvGraphicFramePr>
        <p:xfrm>
          <a:off x="852566" y="2286000"/>
          <a:ext cx="7834234" cy="2667000"/>
        </p:xfrm>
        <a:graphic>
          <a:graphicData uri="http://schemas.openxmlformats.org/drawingml/2006/table">
            <a:tbl>
              <a:tblPr firstRow="1" firstCol="1" bandRow="1">
                <a:tableStyleId>{E8B1032C-EA38-4F05-BA0D-38AFFFC7BED3}</a:tableStyleId>
              </a:tblPr>
              <a:tblGrid>
                <a:gridCol w="2745193"/>
                <a:gridCol w="1808723"/>
                <a:gridCol w="1688320"/>
                <a:gridCol w="1591998"/>
              </a:tblGrid>
              <a:tr h="533400">
                <a:tc>
                  <a:txBody>
                    <a:bodyPr/>
                    <a:lstStyle/>
                    <a:p>
                      <a:pPr algn="l">
                        <a:lnSpc>
                          <a:spcPct val="115000"/>
                        </a:lnSpc>
                        <a:spcAft>
                          <a:spcPts val="0"/>
                        </a:spcAft>
                      </a:pPr>
                      <a:r>
                        <a:rPr lang="en-US" sz="1800" dirty="0">
                          <a:effectLst/>
                        </a:rPr>
                        <a:t>Expander technology</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Scroll</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a:effectLst/>
                        </a:rPr>
                        <a:t>Screw</a:t>
                      </a:r>
                      <a:endParaRPr lang="en-US" sz="180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Piston</a:t>
                      </a:r>
                      <a:endParaRPr lang="en-US" sz="1800" dirty="0">
                        <a:effectLst/>
                        <a:latin typeface="+mn-lt"/>
                        <a:ea typeface="Calibri"/>
                        <a:cs typeface="Times New Roman"/>
                      </a:endParaRPr>
                    </a:p>
                  </a:txBody>
                  <a:tcPr marL="68580" marR="68580" marT="0" marB="0"/>
                </a:tc>
              </a:tr>
              <a:tr h="533400">
                <a:tc>
                  <a:txBody>
                    <a:bodyPr/>
                    <a:lstStyle/>
                    <a:p>
                      <a:pPr algn="l">
                        <a:lnSpc>
                          <a:spcPct val="115000"/>
                        </a:lnSpc>
                        <a:spcAft>
                          <a:spcPts val="0"/>
                        </a:spcAft>
                      </a:pPr>
                      <a:r>
                        <a:rPr lang="en-US" sz="1800">
                          <a:effectLst/>
                        </a:rPr>
                        <a:t>Rotational speed [RPM]</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&lt;10000</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&lt;25000</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500-6000</a:t>
                      </a:r>
                      <a:endParaRPr lang="en-US" sz="1800">
                        <a:effectLst/>
                        <a:latin typeface="+mn-lt"/>
                        <a:ea typeface="Calibri"/>
                        <a:cs typeface="Times New Roman"/>
                      </a:endParaRPr>
                    </a:p>
                  </a:txBody>
                  <a:tcPr marL="68580" marR="68580" marT="0" marB="0"/>
                </a:tc>
              </a:tr>
              <a:tr h="533400">
                <a:tc>
                  <a:txBody>
                    <a:bodyPr/>
                    <a:lstStyle/>
                    <a:p>
                      <a:pPr algn="l">
                        <a:lnSpc>
                          <a:spcPct val="115000"/>
                        </a:lnSpc>
                        <a:spcAft>
                          <a:spcPts val="0"/>
                        </a:spcAft>
                      </a:pPr>
                      <a:r>
                        <a:rPr lang="en-US" sz="1800" dirty="0">
                          <a:effectLst/>
                        </a:rPr>
                        <a:t>Max. Inlet temperature [°C]</a:t>
                      </a:r>
                      <a:endParaRPr lang="en-US" sz="1800" dirty="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215 [2]</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490 [3]</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dirty="0">
                          <a:effectLst/>
                        </a:rPr>
                        <a:t>&gt;500 [4]</a:t>
                      </a:r>
                      <a:endParaRPr lang="en-US" sz="1800" dirty="0">
                        <a:effectLst/>
                        <a:latin typeface="+mn-lt"/>
                        <a:ea typeface="Calibri"/>
                        <a:cs typeface="Times New Roman"/>
                      </a:endParaRPr>
                    </a:p>
                  </a:txBody>
                  <a:tcPr marL="68580" marR="68580" marT="0" marB="0"/>
                </a:tc>
              </a:tr>
              <a:tr h="533400">
                <a:tc>
                  <a:txBody>
                    <a:bodyPr/>
                    <a:lstStyle/>
                    <a:p>
                      <a:pPr algn="l">
                        <a:lnSpc>
                          <a:spcPct val="115000"/>
                        </a:lnSpc>
                        <a:spcAft>
                          <a:spcPts val="0"/>
                        </a:spcAft>
                      </a:pPr>
                      <a:r>
                        <a:rPr lang="en-US" sz="1800">
                          <a:effectLst/>
                        </a:rPr>
                        <a:t>Built-in volume ratio [-]</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1.5-4.1</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4-5</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6-14</a:t>
                      </a:r>
                      <a:endParaRPr lang="en-US" sz="1800">
                        <a:effectLst/>
                        <a:latin typeface="+mn-lt"/>
                        <a:ea typeface="Calibri"/>
                        <a:cs typeface="Times New Roman"/>
                      </a:endParaRPr>
                    </a:p>
                  </a:txBody>
                  <a:tcPr marL="68580" marR="68580" marT="0" marB="0"/>
                </a:tc>
              </a:tr>
              <a:tr h="533400">
                <a:tc>
                  <a:txBody>
                    <a:bodyPr/>
                    <a:lstStyle/>
                    <a:p>
                      <a:pPr algn="l">
                        <a:lnSpc>
                          <a:spcPct val="115000"/>
                        </a:lnSpc>
                        <a:spcAft>
                          <a:spcPts val="0"/>
                        </a:spcAft>
                      </a:pPr>
                      <a:r>
                        <a:rPr lang="en-US" sz="1800" dirty="0">
                          <a:effectLst/>
                        </a:rPr>
                        <a:t>Pressure ratio [-]</a:t>
                      </a:r>
                      <a:endParaRPr lang="en-US" sz="1800" dirty="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25 [5]</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a:effectLst/>
                        </a:rPr>
                        <a:t>50 [6]</a:t>
                      </a:r>
                      <a:endParaRPr lang="en-US" sz="1800">
                        <a:effectLst/>
                        <a:latin typeface="+mn-lt"/>
                        <a:ea typeface="Calibri"/>
                        <a:cs typeface="Times New Roman"/>
                      </a:endParaRPr>
                    </a:p>
                  </a:txBody>
                  <a:tcPr marL="68580" marR="68580" marT="0" marB="0"/>
                </a:tc>
                <a:tc>
                  <a:txBody>
                    <a:bodyPr/>
                    <a:lstStyle/>
                    <a:p>
                      <a:pPr algn="just">
                        <a:lnSpc>
                          <a:spcPct val="115000"/>
                        </a:lnSpc>
                        <a:spcAft>
                          <a:spcPts val="0"/>
                        </a:spcAft>
                      </a:pPr>
                      <a:r>
                        <a:rPr lang="en-US" sz="1800" dirty="0">
                          <a:effectLst/>
                        </a:rPr>
                        <a:t>Same as in ICE</a:t>
                      </a:r>
                      <a:endParaRPr lang="en-US" sz="1800" dirty="0">
                        <a:effectLst/>
                        <a:latin typeface="+mn-lt"/>
                        <a:ea typeface="Calibri"/>
                        <a:cs typeface="Times New Roman"/>
                      </a:endParaRPr>
                    </a:p>
                  </a:txBody>
                  <a:tcPr marL="68580" marR="68580" marT="0" marB="0"/>
                </a:tc>
              </a:tr>
            </a:tbl>
          </a:graphicData>
        </a:graphic>
      </p:graphicFrame>
      <p:sp>
        <p:nvSpPr>
          <p:cNvPr id="14"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13</a:t>
            </a:fld>
            <a:endParaRPr lang="fr-FR"/>
          </a:p>
        </p:txBody>
      </p:sp>
      <p:sp>
        <p:nvSpPr>
          <p:cNvPr id="2" name="Oval 1"/>
          <p:cNvSpPr/>
          <p:nvPr/>
        </p:nvSpPr>
        <p:spPr>
          <a:xfrm>
            <a:off x="3581400" y="33528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10400" y="38862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0200" y="2819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4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46449"/>
            <a:ext cx="5787306" cy="379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14</a:t>
            </a:fld>
            <a:endParaRPr lang="fr-FR"/>
          </a:p>
        </p:txBody>
      </p:sp>
      <p:pic>
        <p:nvPicPr>
          <p:cNvPr id="13" name="Image 6" descr="logo_coul_texte_cadre_300"/>
          <p:cNvPicPr/>
          <p:nvPr/>
        </p:nvPicPr>
        <p:blipFill>
          <a:blip r:embed="rId4"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57200" y="1484784"/>
            <a:ext cx="8458200" cy="923330"/>
          </a:xfrm>
          <a:prstGeom prst="rect">
            <a:avLst/>
          </a:prstGeom>
          <a:noFill/>
        </p:spPr>
        <p:txBody>
          <a:bodyPr wrap="square" rtlCol="0">
            <a:spAutoFit/>
          </a:bodyPr>
          <a:lstStyle/>
          <a:p>
            <a:pPr marL="285750" indent="-285750">
              <a:buFont typeface="Arial" pitchFamily="34" charset="0"/>
              <a:buChar char="•"/>
            </a:pPr>
            <a:r>
              <a:rPr lang="en-US" dirty="0" smtClean="0"/>
              <a:t>Simulation models for the 3 volumetric expanders:</a:t>
            </a:r>
          </a:p>
          <a:p>
            <a:pPr marL="742950" lvl="1" indent="-285750">
              <a:buFont typeface="Arial" pitchFamily="34" charset="0"/>
              <a:buChar char="•"/>
            </a:pPr>
            <a:r>
              <a:rPr lang="en-US" dirty="0" smtClean="0"/>
              <a:t>Around </a:t>
            </a:r>
            <a:r>
              <a:rPr lang="en-US" dirty="0"/>
              <a:t>10 parameters  to retain the most important physical phenomena inherent </a:t>
            </a:r>
            <a:r>
              <a:rPr lang="en-US" dirty="0" smtClean="0"/>
              <a:t>the </a:t>
            </a:r>
            <a:r>
              <a:rPr lang="en-US" dirty="0"/>
              <a:t>expansion </a:t>
            </a:r>
            <a:r>
              <a:rPr lang="en-US" dirty="0" smtClean="0"/>
              <a:t>machine</a:t>
            </a:r>
            <a:r>
              <a:rPr lang="fr-BE" dirty="0"/>
              <a:t>.</a:t>
            </a:r>
            <a:endParaRPr lang="en-US" dirty="0" smtClean="0"/>
          </a:p>
        </p:txBody>
      </p:sp>
      <p:grpSp>
        <p:nvGrpSpPr>
          <p:cNvPr id="7" name="Group 6"/>
          <p:cNvGrpSpPr/>
          <p:nvPr/>
        </p:nvGrpSpPr>
        <p:grpSpPr>
          <a:xfrm>
            <a:off x="179512" y="188640"/>
            <a:ext cx="8382012" cy="6552728"/>
            <a:chOff x="179512" y="188640"/>
            <a:chExt cx="8382012" cy="6552728"/>
          </a:xfrm>
        </p:grpSpPr>
        <p:pic>
          <p:nvPicPr>
            <p:cNvPr id="9" name="Image 6" descr="logo_coul_texte_cadre_300"/>
            <p:cNvPicPr/>
            <p:nvPr/>
          </p:nvPicPr>
          <p:blipFill>
            <a:blip r:embed="rId4" cstate="print"/>
            <a:srcRect/>
            <a:stretch>
              <a:fillRect/>
            </a:stretch>
          </p:blipFill>
          <p:spPr bwMode="auto">
            <a:xfrm>
              <a:off x="7315200" y="304800"/>
              <a:ext cx="1246324" cy="91440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rmodynamiq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4"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2506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15</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57200" y="1497484"/>
            <a:ext cx="8458200" cy="1477328"/>
          </a:xfrm>
          <a:prstGeom prst="rect">
            <a:avLst/>
          </a:prstGeom>
          <a:noFill/>
        </p:spPr>
        <p:txBody>
          <a:bodyPr wrap="square" rtlCol="0">
            <a:spAutoFit/>
          </a:bodyPr>
          <a:lstStyle/>
          <a:p>
            <a:pPr marL="285750" indent="-285750">
              <a:buFont typeface="Arial" pitchFamily="34" charset="0"/>
              <a:buChar char="•"/>
            </a:pPr>
            <a:r>
              <a:rPr lang="en-US" dirty="0" smtClean="0"/>
              <a:t>Simulation models for the volumetric expanders:</a:t>
            </a:r>
          </a:p>
          <a:p>
            <a:pPr marL="742950" lvl="1" indent="-285750">
              <a:buFont typeface="Arial" pitchFamily="34" charset="0"/>
              <a:buChar char="•"/>
            </a:pPr>
            <a:r>
              <a:rPr lang="en-US" dirty="0" smtClean="0"/>
              <a:t>Calibration  of the models on existing machines using experimental data.</a:t>
            </a:r>
          </a:p>
          <a:p>
            <a:pPr marL="1200150" lvl="2" indent="-285750">
              <a:buFont typeface="Wingdings" pitchFamily="2" charset="2"/>
              <a:buChar char="Ø"/>
            </a:pPr>
            <a:r>
              <a:rPr lang="en-US" dirty="0" smtClean="0"/>
              <a:t>References</a:t>
            </a:r>
          </a:p>
          <a:p>
            <a:pPr marL="742950" lvl="1" indent="-285750">
              <a:buFont typeface="Arial" pitchFamily="34" charset="0"/>
              <a:buChar char="•"/>
            </a:pPr>
            <a:r>
              <a:rPr lang="en-US" dirty="0" smtClean="0"/>
              <a:t>Scaling of the parameters to adapt the models to the machine being currently designed (characteristic length).</a:t>
            </a:r>
            <a:endParaRPr lang="fr-BE"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556000"/>
            <a:ext cx="1447800" cy="132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97457"/>
            <a:ext cx="2590800" cy="237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3581400" y="4196007"/>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7700" y="4894973"/>
            <a:ext cx="3124200" cy="646331"/>
          </a:xfrm>
          <a:prstGeom prst="rect">
            <a:avLst/>
          </a:prstGeom>
          <a:noFill/>
        </p:spPr>
        <p:txBody>
          <a:bodyPr wrap="square" rtlCol="0">
            <a:spAutoFit/>
          </a:bodyPr>
          <a:lstStyle/>
          <a:p>
            <a:pPr algn="ctr"/>
            <a:r>
              <a:rPr lang="fr-BE" dirty="0" smtClean="0"/>
              <a:t>Model </a:t>
            </a:r>
            <a:r>
              <a:rPr lang="fr-BE" dirty="0" err="1" smtClean="0"/>
              <a:t>calibrated</a:t>
            </a:r>
            <a:r>
              <a:rPr lang="fr-BE" dirty="0" smtClean="0"/>
              <a:t> on a </a:t>
            </a:r>
            <a:r>
              <a:rPr lang="fr-BE" dirty="0" err="1" smtClean="0"/>
              <a:t>existing</a:t>
            </a:r>
            <a:r>
              <a:rPr lang="fr-BE" dirty="0" smtClean="0"/>
              <a:t> machine (</a:t>
            </a:r>
            <a:r>
              <a:rPr lang="fr-BE" dirty="0" err="1" smtClean="0"/>
              <a:t>reference</a:t>
            </a:r>
            <a:r>
              <a:rPr lang="fr-BE" dirty="0" smtClean="0"/>
              <a:t>)</a:t>
            </a:r>
            <a:endParaRPr lang="fr-BE" dirty="0"/>
          </a:p>
        </p:txBody>
      </p:sp>
      <p:sp>
        <p:nvSpPr>
          <p:cNvPr id="12" name="TextBox 11"/>
          <p:cNvSpPr txBox="1"/>
          <p:nvPr/>
        </p:nvSpPr>
        <p:spPr>
          <a:xfrm>
            <a:off x="5257800" y="4863615"/>
            <a:ext cx="3886200" cy="646331"/>
          </a:xfrm>
          <a:prstGeom prst="rect">
            <a:avLst/>
          </a:prstGeom>
          <a:noFill/>
        </p:spPr>
        <p:txBody>
          <a:bodyPr wrap="square" rtlCol="0">
            <a:spAutoFit/>
          </a:bodyPr>
          <a:lstStyle/>
          <a:p>
            <a:pPr algn="ctr"/>
            <a:r>
              <a:rPr lang="fr-BE" dirty="0" smtClean="0"/>
              <a:t>Model of the machine </a:t>
            </a:r>
            <a:r>
              <a:rPr lang="fr-BE" dirty="0" err="1" smtClean="0"/>
              <a:t>being</a:t>
            </a:r>
            <a:r>
              <a:rPr lang="fr-BE" dirty="0" smtClean="0"/>
              <a:t> </a:t>
            </a:r>
            <a:r>
              <a:rPr lang="fr-BE" dirty="0" err="1" smtClean="0"/>
              <a:t>designed</a:t>
            </a:r>
            <a:r>
              <a:rPr lang="fr-BE" dirty="0" smtClean="0"/>
              <a:t> for the truck application</a:t>
            </a:r>
            <a:endParaRPr lang="fr-BE" dirty="0"/>
          </a:p>
        </p:txBody>
      </p:sp>
      <p:sp>
        <p:nvSpPr>
          <p:cNvPr id="10" name="TextBox 9"/>
          <p:cNvSpPr txBox="1"/>
          <p:nvPr/>
        </p:nvSpPr>
        <p:spPr>
          <a:xfrm>
            <a:off x="3280792" y="3119735"/>
            <a:ext cx="2438400" cy="923330"/>
          </a:xfrm>
          <a:prstGeom prst="rect">
            <a:avLst/>
          </a:prstGeom>
          <a:noFill/>
        </p:spPr>
        <p:txBody>
          <a:bodyPr wrap="square" rtlCol="0">
            <a:spAutoFit/>
          </a:bodyPr>
          <a:lstStyle/>
          <a:p>
            <a:pPr algn="ctr"/>
            <a:r>
              <a:rPr lang="fr-BE" dirty="0" err="1" smtClean="0"/>
              <a:t>Scaling</a:t>
            </a:r>
            <a:r>
              <a:rPr lang="fr-BE" dirty="0" smtClean="0"/>
              <a:t> relations </a:t>
            </a:r>
            <a:r>
              <a:rPr lang="fr-BE" dirty="0" err="1" smtClean="0"/>
              <a:t>applied</a:t>
            </a:r>
            <a:r>
              <a:rPr lang="fr-BE" dirty="0" smtClean="0"/>
              <a:t> to the model </a:t>
            </a:r>
            <a:r>
              <a:rPr lang="fr-BE" dirty="0" err="1" smtClean="0"/>
              <a:t>parameters</a:t>
            </a:r>
            <a:endParaRPr lang="fr-BE" dirty="0"/>
          </a:p>
        </p:txBody>
      </p:sp>
      <p:grpSp>
        <p:nvGrpSpPr>
          <p:cNvPr id="14" name="Group 13"/>
          <p:cNvGrpSpPr/>
          <p:nvPr/>
        </p:nvGrpSpPr>
        <p:grpSpPr>
          <a:xfrm>
            <a:off x="179512" y="188640"/>
            <a:ext cx="8382012" cy="6552728"/>
            <a:chOff x="179512" y="188640"/>
            <a:chExt cx="8382012" cy="6552728"/>
          </a:xfrm>
        </p:grpSpPr>
        <p:pic>
          <p:nvPicPr>
            <p:cNvPr id="15"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6"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hermodynamiq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9"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0489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720840"/>
            <a:ext cx="8305800" cy="2308324"/>
          </a:xfrm>
          <a:prstGeom prst="rect">
            <a:avLst/>
          </a:prstGeom>
        </p:spPr>
        <p:txBody>
          <a:bodyPr wrap="square">
            <a:spAutoFit/>
          </a:bodyPr>
          <a:lstStyle/>
          <a:p>
            <a:pPr marL="285750" indent="-285750">
              <a:buFont typeface="Arial" pitchFamily="34" charset="0"/>
              <a:buChar char="•"/>
            </a:pPr>
            <a:r>
              <a:rPr lang="en-US" b="1" dirty="0"/>
              <a:t>Optimization strategy (iterative algorithm)</a:t>
            </a:r>
          </a:p>
          <a:p>
            <a:pPr marL="742950" lvl="1" indent="-285750">
              <a:buFont typeface="Arial" pitchFamily="34" charset="0"/>
              <a:buChar char="•"/>
            </a:pPr>
            <a:r>
              <a:rPr lang="en-US" dirty="0"/>
              <a:t>The evaporating pressure and the rotational speed were optimized in order to maximize the power output of the different systems.</a:t>
            </a:r>
          </a:p>
          <a:p>
            <a:pPr marL="742950" lvl="1" indent="-285750">
              <a:buFont typeface="Arial" pitchFamily="34" charset="0"/>
              <a:buChar char="•"/>
            </a:pPr>
            <a:r>
              <a:rPr lang="fr-BE" dirty="0"/>
              <a:t>Performance are </a:t>
            </a:r>
            <a:r>
              <a:rPr lang="fr-BE" dirty="0" err="1"/>
              <a:t>obtained</a:t>
            </a:r>
            <a:r>
              <a:rPr lang="fr-BE" dirty="0"/>
              <a:t> (</a:t>
            </a:r>
            <a:r>
              <a:rPr lang="fr-BE" dirty="0" err="1"/>
              <a:t>Shaft</a:t>
            </a:r>
            <a:r>
              <a:rPr lang="fr-BE" dirty="0"/>
              <a:t> power, </a:t>
            </a:r>
            <a:r>
              <a:rPr lang="fr-BE" dirty="0" smtClean="0"/>
              <a:t>optimal </a:t>
            </a:r>
            <a:r>
              <a:rPr lang="fr-BE" dirty="0" err="1" smtClean="0"/>
              <a:t>rotational</a:t>
            </a:r>
            <a:r>
              <a:rPr lang="fr-BE" dirty="0" smtClean="0"/>
              <a:t> </a:t>
            </a:r>
            <a:r>
              <a:rPr lang="fr-BE" dirty="0"/>
              <a:t>speed,…)</a:t>
            </a:r>
            <a:endParaRPr lang="en-US" dirty="0"/>
          </a:p>
          <a:p>
            <a:pPr marL="742950" lvl="1" indent="-285750">
              <a:buFont typeface="Arial" pitchFamily="34" charset="0"/>
              <a:buChar char="•"/>
            </a:pPr>
            <a:r>
              <a:rPr lang="en-US" dirty="0"/>
              <a:t>From this optimization also results the size of the different components (design):</a:t>
            </a:r>
          </a:p>
          <a:p>
            <a:pPr marL="1200150" lvl="2" indent="-285750">
              <a:buFont typeface="Arial" pitchFamily="34" charset="0"/>
              <a:buChar char="•"/>
            </a:pPr>
            <a:r>
              <a:rPr lang="en-US" dirty="0"/>
              <a:t>Displacement of the expanders</a:t>
            </a:r>
          </a:p>
          <a:p>
            <a:pPr marL="1200150" lvl="2" indent="-285750">
              <a:buFont typeface="Arial" pitchFamily="34" charset="0"/>
              <a:buChar char="•"/>
            </a:pPr>
            <a:r>
              <a:rPr lang="en-US" dirty="0"/>
              <a:t>Exchange area of the exchangers</a:t>
            </a:r>
            <a:endParaRPr lang="fr-BE" dirty="0"/>
          </a:p>
        </p:txBody>
      </p:sp>
      <p:grpSp>
        <p:nvGrpSpPr>
          <p:cNvPr id="6" name="Group 5"/>
          <p:cNvGrpSpPr/>
          <p:nvPr/>
        </p:nvGrpSpPr>
        <p:grpSpPr>
          <a:xfrm>
            <a:off x="179512" y="188640"/>
            <a:ext cx="8382012" cy="6552728"/>
            <a:chOff x="179512" y="188640"/>
            <a:chExt cx="8382012" cy="6552728"/>
          </a:xfrm>
        </p:grpSpPr>
        <p:pic>
          <p:nvPicPr>
            <p:cNvPr id="7"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1"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810000"/>
            <a:ext cx="453548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16</a:t>
            </a:fld>
            <a:endParaRPr lang="fr-FR"/>
          </a:p>
        </p:txBody>
      </p:sp>
    </p:spTree>
    <p:extLst>
      <p:ext uri="{BB962C8B-B14F-4D97-AF65-F5344CB8AC3E}">
        <p14:creationId xmlns:p14="http://schemas.microsoft.com/office/powerpoint/2010/main" val="38658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17</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44500" y="1484784"/>
            <a:ext cx="8458200" cy="369332"/>
          </a:xfrm>
          <a:prstGeom prst="rect">
            <a:avLst/>
          </a:prstGeom>
          <a:noFill/>
        </p:spPr>
        <p:txBody>
          <a:bodyPr wrap="square" rtlCol="0">
            <a:spAutoFit/>
          </a:bodyPr>
          <a:lstStyle/>
          <a:p>
            <a:pPr marL="285750" indent="-285750">
              <a:buFont typeface="Arial" pitchFamily="34" charset="0"/>
              <a:buChar char="•"/>
            </a:pPr>
            <a:r>
              <a:rPr lang="fr-BE" b="1" dirty="0" err="1" smtClean="0"/>
              <a:t>Selected</a:t>
            </a:r>
            <a:r>
              <a:rPr lang="fr-BE" b="1" dirty="0" smtClean="0"/>
              <a:t> operating conditions</a:t>
            </a:r>
            <a:endParaRPr lang="en-US" b="1" dirty="0" smtClean="0"/>
          </a:p>
        </p:txBody>
      </p:sp>
      <p:graphicFrame>
        <p:nvGraphicFramePr>
          <p:cNvPr id="4" name="Table 3"/>
          <p:cNvGraphicFramePr>
            <a:graphicFrameLocks noGrp="1"/>
          </p:cNvGraphicFramePr>
          <p:nvPr>
            <p:extLst>
              <p:ext uri="{D42A27DB-BD31-4B8C-83A1-F6EECF244321}">
                <p14:modId xmlns:p14="http://schemas.microsoft.com/office/powerpoint/2010/main" val="2726476067"/>
              </p:ext>
            </p:extLst>
          </p:nvPr>
        </p:nvGraphicFramePr>
        <p:xfrm>
          <a:off x="499492" y="2209800"/>
          <a:ext cx="8001000" cy="3154680"/>
        </p:xfrm>
        <a:graphic>
          <a:graphicData uri="http://schemas.openxmlformats.org/drawingml/2006/table">
            <a:tbl>
              <a:tblPr firstRow="1" firstCol="1" bandRow="1">
                <a:tableStyleId>{E8B1032C-EA38-4F05-BA0D-38AFFFC7BED3}</a:tableStyleId>
              </a:tblPr>
              <a:tblGrid>
                <a:gridCol w="4000500"/>
                <a:gridCol w="4000500"/>
              </a:tblGrid>
              <a:tr h="209550">
                <a:tc>
                  <a:txBody>
                    <a:bodyPr/>
                    <a:lstStyle/>
                    <a:p>
                      <a:pPr algn="ctr">
                        <a:lnSpc>
                          <a:spcPct val="115000"/>
                        </a:lnSpc>
                        <a:spcAft>
                          <a:spcPts val="0"/>
                        </a:spcAft>
                      </a:pPr>
                      <a:r>
                        <a:rPr lang="en-US" sz="1800" dirty="0">
                          <a:effectLst/>
                          <a:latin typeface="+mn-lt"/>
                        </a:rPr>
                        <a:t>Exhaust gases temperature [°C]</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b="0" dirty="0" smtClean="0">
                          <a:effectLst/>
                          <a:latin typeface="+mn-lt"/>
                        </a:rPr>
                        <a:t>300-400</a:t>
                      </a:r>
                      <a:endParaRPr lang="en-US" sz="1800" b="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a:effectLst/>
                          <a:latin typeface="+mn-lt"/>
                        </a:rPr>
                        <a:t>Exhaust gases mass flow rate [kg/s]</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smtClean="0">
                          <a:effectLst/>
                          <a:latin typeface="+mn-lt"/>
                        </a:rPr>
                        <a:t>0,2-0,4</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smtClean="0">
                          <a:effectLst/>
                          <a:latin typeface="+mn-lt"/>
                        </a:rPr>
                        <a:t>Recirculated exhaust gases </a:t>
                      </a:r>
                      <a:r>
                        <a:rPr lang="en-US" sz="1800" dirty="0">
                          <a:effectLst/>
                          <a:latin typeface="+mn-lt"/>
                        </a:rPr>
                        <a:t>temperature [°C]</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fr-BE" sz="1800" dirty="0" smtClean="0">
                          <a:effectLst/>
                          <a:latin typeface="+mn-lt"/>
                          <a:ea typeface="Calibri"/>
                          <a:cs typeface="Times New Roman"/>
                        </a:rPr>
                        <a:t>400-500</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smtClean="0">
                          <a:effectLst/>
                          <a:latin typeface="+mn-lt"/>
                        </a:rPr>
                        <a:t>Recirculated exhaust gases </a:t>
                      </a:r>
                      <a:r>
                        <a:rPr lang="en-US" sz="1800" dirty="0">
                          <a:effectLst/>
                          <a:latin typeface="+mn-lt"/>
                        </a:rPr>
                        <a:t>mass flow rate [kg/s]</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fr-BE" sz="1800" dirty="0" smtClean="0">
                          <a:effectLst/>
                          <a:latin typeface="+mn-lt"/>
                          <a:ea typeface="Calibri"/>
                          <a:cs typeface="Times New Roman"/>
                        </a:rPr>
                        <a:t>0,05-0,06</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smtClean="0">
                          <a:effectLst/>
                          <a:latin typeface="+mn-lt"/>
                        </a:rPr>
                        <a:t>Cooling liquid temperature </a:t>
                      </a:r>
                      <a:r>
                        <a:rPr lang="en-US" sz="1800" dirty="0">
                          <a:effectLst/>
                          <a:latin typeface="+mn-lt"/>
                        </a:rPr>
                        <a:t>[°C]</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fr-BE" sz="1800" dirty="0" smtClean="0">
                          <a:effectLst/>
                          <a:latin typeface="+mn-lt"/>
                          <a:ea typeface="Calibri"/>
                          <a:cs typeface="Times New Roman"/>
                        </a:rPr>
                        <a:t>~ 60</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smtClean="0">
                          <a:effectLst/>
                          <a:latin typeface="+mn-lt"/>
                        </a:rPr>
                        <a:t>Cooling liquid </a:t>
                      </a:r>
                      <a:r>
                        <a:rPr lang="en-US" sz="1800" dirty="0">
                          <a:effectLst/>
                          <a:latin typeface="+mn-lt"/>
                        </a:rPr>
                        <a:t>mass flow rate [kg/s]</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fr-BE" sz="1800" dirty="0" smtClean="0">
                          <a:effectLst/>
                          <a:latin typeface="+mn-lt"/>
                          <a:ea typeface="Calibri"/>
                          <a:cs typeface="Times New Roman"/>
                        </a:rPr>
                        <a:t>~ 0,65</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a:effectLst/>
                          <a:latin typeface="+mn-lt"/>
                        </a:rPr>
                        <a:t>Superheating [°C]</a:t>
                      </a:r>
                      <a:endParaRPr lang="en-US" sz="180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latin typeface="+mn-lt"/>
                        </a:rPr>
                        <a:t>5</a:t>
                      </a:r>
                      <a:endParaRPr lang="en-US" sz="1800" dirty="0">
                        <a:effectLst/>
                        <a:latin typeface="+mn-lt"/>
                        <a:ea typeface="Calibri"/>
                        <a:cs typeface="Times New Roman"/>
                      </a:endParaRPr>
                    </a:p>
                  </a:txBody>
                  <a:tcPr marL="68580" marR="68580" marT="0" marB="0"/>
                </a:tc>
              </a:tr>
              <a:tr h="209550">
                <a:tc>
                  <a:txBody>
                    <a:bodyPr/>
                    <a:lstStyle/>
                    <a:p>
                      <a:pPr algn="ctr">
                        <a:lnSpc>
                          <a:spcPct val="115000"/>
                        </a:lnSpc>
                        <a:spcAft>
                          <a:spcPts val="0"/>
                        </a:spcAft>
                      </a:pPr>
                      <a:r>
                        <a:rPr lang="en-US" sz="1800" dirty="0" err="1">
                          <a:effectLst/>
                          <a:latin typeface="+mn-lt"/>
                        </a:rPr>
                        <a:t>Subcooling</a:t>
                      </a:r>
                      <a:r>
                        <a:rPr lang="en-US" sz="1800" dirty="0">
                          <a:effectLst/>
                          <a:latin typeface="+mn-lt"/>
                        </a:rPr>
                        <a:t> [°C]</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latin typeface="+mn-lt"/>
                        </a:rPr>
                        <a:t>5</a:t>
                      </a:r>
                      <a:endParaRPr lang="en-US" sz="1800" dirty="0">
                        <a:effectLst/>
                        <a:latin typeface="+mn-lt"/>
                        <a:ea typeface="Calibri"/>
                        <a:cs typeface="Times New Roman"/>
                      </a:endParaRPr>
                    </a:p>
                  </a:txBody>
                  <a:tcPr marL="68580" marR="68580" marT="0" marB="0"/>
                </a:tc>
              </a:tr>
            </a:tbl>
          </a:graphicData>
        </a:graphic>
      </p:graphicFrame>
      <p:grpSp>
        <p:nvGrpSpPr>
          <p:cNvPr id="7" name="Group 6"/>
          <p:cNvGrpSpPr/>
          <p:nvPr/>
        </p:nvGrpSpPr>
        <p:grpSpPr>
          <a:xfrm>
            <a:off x="179512" y="188640"/>
            <a:ext cx="8382012" cy="6552728"/>
            <a:chOff x="179512" y="188640"/>
            <a:chExt cx="8382012" cy="6552728"/>
          </a:xfrm>
        </p:grpSpPr>
        <p:pic>
          <p:nvPicPr>
            <p:cNvPr id="9"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4"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12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88640"/>
            <a:ext cx="8382012" cy="6552728"/>
            <a:chOff x="179512" y="188640"/>
            <a:chExt cx="8382012" cy="6552728"/>
          </a:xfrm>
        </p:grpSpPr>
        <p:pic>
          <p:nvPicPr>
            <p:cNvPr id="6"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0"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1764665" y="2209800"/>
            <a:ext cx="5614670" cy="2838450"/>
          </a:xfrm>
          <a:prstGeom prst="rect">
            <a:avLst/>
          </a:prstGeom>
          <a:noFill/>
        </p:spPr>
      </p:pic>
      <p:sp>
        <p:nvSpPr>
          <p:cNvPr id="1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sp>
        <p:nvSpPr>
          <p:cNvPr id="13" name="Rectangle 12"/>
          <p:cNvSpPr/>
          <p:nvPr/>
        </p:nvSpPr>
        <p:spPr>
          <a:xfrm>
            <a:off x="609600" y="1720840"/>
            <a:ext cx="8305800" cy="369332"/>
          </a:xfrm>
          <a:prstGeom prst="rect">
            <a:avLst/>
          </a:prstGeom>
        </p:spPr>
        <p:txBody>
          <a:bodyPr wrap="square">
            <a:spAutoFit/>
          </a:bodyPr>
          <a:lstStyle/>
          <a:p>
            <a:pPr marL="285750" indent="-285750">
              <a:buFont typeface="Arial" pitchFamily="34" charset="0"/>
              <a:buChar char="•"/>
            </a:pPr>
            <a:r>
              <a:rPr lang="en-US" b="1" dirty="0" smtClean="0"/>
              <a:t>Nominal results </a:t>
            </a:r>
            <a:endParaRPr lang="en-US" b="1" dirty="0"/>
          </a:p>
        </p:txBody>
      </p:sp>
      <p:sp>
        <p:nvSpPr>
          <p:cNvPr id="2" name="Oval 1"/>
          <p:cNvSpPr/>
          <p:nvPr/>
        </p:nvSpPr>
        <p:spPr>
          <a:xfrm>
            <a:off x="6172200" y="4038600"/>
            <a:ext cx="609600" cy="1009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18</a:t>
            </a:fld>
            <a:endParaRPr lang="fr-FR"/>
          </a:p>
        </p:txBody>
      </p:sp>
    </p:spTree>
    <p:extLst>
      <p:ext uri="{BB962C8B-B14F-4D97-AF65-F5344CB8AC3E}">
        <p14:creationId xmlns:p14="http://schemas.microsoft.com/office/powerpoint/2010/main" val="100185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smtClean="0"/>
              <a:t>System concept</a:t>
            </a:r>
            <a:br>
              <a:rPr lang="en-US" sz="4000" dirty="0" smtClean="0"/>
            </a:br>
            <a:r>
              <a:rPr lang="en-US" sz="3100" i="1" dirty="0" smtClean="0"/>
              <a:t>0D Modeling</a:t>
            </a:r>
            <a:endParaRPr lang="en-US" sz="3100" i="1"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19</a:t>
            </a:fld>
            <a:endParaRPr lang="fr-FR"/>
          </a:p>
        </p:txBody>
      </p:sp>
      <p:sp>
        <p:nvSpPr>
          <p:cNvPr id="6" name="TextBox 5"/>
          <p:cNvSpPr txBox="1"/>
          <p:nvPr/>
        </p:nvSpPr>
        <p:spPr>
          <a:xfrm>
            <a:off x="499492" y="1600200"/>
            <a:ext cx="8610600" cy="3724096"/>
          </a:xfrm>
          <a:prstGeom prst="rect">
            <a:avLst/>
          </a:prstGeom>
          <a:noFill/>
        </p:spPr>
        <p:txBody>
          <a:bodyPr wrap="square" rtlCol="0">
            <a:spAutoFit/>
          </a:bodyPr>
          <a:lstStyle/>
          <a:p>
            <a:pPr marL="285750" indent="-285750">
              <a:buFont typeface="Arial" pitchFamily="34" charset="0"/>
              <a:buChar char="•"/>
            </a:pPr>
            <a:r>
              <a:rPr lang="en-US" b="1" dirty="0" smtClean="0"/>
              <a:t>Conclusion</a:t>
            </a:r>
          </a:p>
          <a:p>
            <a:pPr marL="285750" indent="-285750">
              <a:buFont typeface="Arial" pitchFamily="34" charset="0"/>
              <a:buChar char="•"/>
            </a:pPr>
            <a:endParaRPr lang="en-US" sz="2000" dirty="0" smtClean="0"/>
          </a:p>
          <a:p>
            <a:pPr marL="742950" lvl="1" indent="-285750">
              <a:buFont typeface="Arial" pitchFamily="34" charset="0"/>
              <a:buChar char="•"/>
            </a:pPr>
            <a:r>
              <a:rPr lang="en-US" dirty="0" smtClean="0"/>
              <a:t>Help ORC designers to best select the expansion machine and working fluid for truck applications.</a:t>
            </a:r>
          </a:p>
          <a:p>
            <a:pPr marL="742950" lvl="1" indent="-285750">
              <a:buFont typeface="Arial" pitchFamily="34" charset="0"/>
              <a:buChar char="•"/>
            </a:pPr>
            <a:r>
              <a:rPr lang="fr-BE" dirty="0" err="1" smtClean="0"/>
              <a:t>Selection</a:t>
            </a:r>
            <a:r>
              <a:rPr lang="fr-BE" dirty="0" smtClean="0"/>
              <a:t> of the </a:t>
            </a:r>
            <a:r>
              <a:rPr lang="fr-BE" dirty="0" err="1" smtClean="0"/>
              <a:t>fluid</a:t>
            </a:r>
            <a:r>
              <a:rPr lang="fr-BE" dirty="0" smtClean="0"/>
              <a:t> and expansion machine </a:t>
            </a:r>
            <a:r>
              <a:rPr lang="fr-BE" dirty="0" err="1" smtClean="0"/>
              <a:t>together</a:t>
            </a:r>
            <a:endParaRPr lang="fr-BE" dirty="0" smtClean="0"/>
          </a:p>
          <a:p>
            <a:pPr marL="1200150" lvl="2" indent="-285750">
              <a:buFont typeface="Arial" pitchFamily="34" charset="0"/>
              <a:buChar char="•"/>
            </a:pPr>
            <a:r>
              <a:rPr lang="fr-BE" dirty="0" err="1" smtClean="0"/>
              <a:t>Preliminary</a:t>
            </a:r>
            <a:r>
              <a:rPr lang="fr-BE" dirty="0" smtClean="0"/>
              <a:t> design</a:t>
            </a:r>
          </a:p>
          <a:p>
            <a:pPr marL="742950" lvl="1" indent="-285750">
              <a:buFont typeface="Arial" pitchFamily="34" charset="0"/>
              <a:buChar char="•"/>
            </a:pPr>
            <a:r>
              <a:rPr lang="fr-BE" dirty="0"/>
              <a:t>Performance </a:t>
            </a:r>
            <a:r>
              <a:rPr lang="fr-BE" dirty="0" err="1"/>
              <a:t>is</a:t>
            </a:r>
            <a:r>
              <a:rPr lang="fr-BE" dirty="0"/>
              <a:t> not the </a:t>
            </a:r>
            <a:r>
              <a:rPr lang="fr-BE" dirty="0" err="1"/>
              <a:t>only</a:t>
            </a:r>
            <a:r>
              <a:rPr lang="fr-BE" dirty="0"/>
              <a:t> </a:t>
            </a:r>
            <a:r>
              <a:rPr lang="fr-BE" dirty="0" err="1"/>
              <a:t>criteria</a:t>
            </a:r>
            <a:r>
              <a:rPr lang="fr-BE" dirty="0"/>
              <a:t> </a:t>
            </a:r>
          </a:p>
          <a:p>
            <a:pPr marL="1200150" lvl="2" indent="-285750">
              <a:buFont typeface="Arial" pitchFamily="34" charset="0"/>
              <a:buChar char="•"/>
            </a:pPr>
            <a:r>
              <a:rPr lang="fr-BE" dirty="0" err="1"/>
              <a:t>Decision</a:t>
            </a:r>
            <a:r>
              <a:rPr lang="fr-BE" dirty="0"/>
              <a:t> </a:t>
            </a:r>
            <a:r>
              <a:rPr lang="fr-BE" dirty="0" err="1"/>
              <a:t>array</a:t>
            </a:r>
            <a:r>
              <a:rPr lang="fr-BE" dirty="0"/>
              <a:t> to select the </a:t>
            </a:r>
            <a:r>
              <a:rPr lang="fr-BE" dirty="0" smtClean="0"/>
              <a:t>components</a:t>
            </a:r>
            <a:endParaRPr lang="en-US" dirty="0" smtClean="0"/>
          </a:p>
          <a:p>
            <a:pPr marL="742950" lvl="1" indent="-285750">
              <a:buFont typeface="Arial" pitchFamily="34" charset="0"/>
              <a:buChar char="•"/>
            </a:pPr>
            <a:r>
              <a:rPr lang="en-US" dirty="0" smtClean="0"/>
              <a:t>Future work</a:t>
            </a:r>
          </a:p>
          <a:p>
            <a:pPr marL="1200150" lvl="2" indent="-285750">
              <a:buFont typeface="Arial" pitchFamily="34" charset="0"/>
              <a:buChar char="•"/>
            </a:pPr>
            <a:r>
              <a:rPr lang="fr-BE" dirty="0" err="1" smtClean="0"/>
              <a:t>Fluids</a:t>
            </a:r>
            <a:r>
              <a:rPr lang="fr-BE" dirty="0" smtClean="0"/>
              <a:t> </a:t>
            </a:r>
            <a:r>
              <a:rPr lang="fr-BE" dirty="0" err="1" smtClean="0"/>
              <a:t>comparison</a:t>
            </a:r>
            <a:endParaRPr lang="fr-BE" dirty="0" smtClean="0"/>
          </a:p>
          <a:p>
            <a:pPr marL="1657350" lvl="3" indent="-285750">
              <a:buFont typeface="Arial" pitchFamily="34" charset="0"/>
              <a:buChar char="•"/>
            </a:pPr>
            <a:r>
              <a:rPr lang="fr-BE" smtClean="0"/>
              <a:t>Mixtures </a:t>
            </a:r>
            <a:r>
              <a:rPr lang="fr-BE" dirty="0" smtClean="0"/>
              <a:t>water/</a:t>
            </a:r>
            <a:r>
              <a:rPr lang="fr-BE" dirty="0" err="1" smtClean="0"/>
              <a:t>ethanol</a:t>
            </a:r>
            <a:endParaRPr lang="en-US" dirty="0" smtClean="0"/>
          </a:p>
          <a:p>
            <a:pPr marL="1200150" lvl="2" indent="-285750">
              <a:buFont typeface="Arial" pitchFamily="34" charset="0"/>
              <a:buChar char="•"/>
            </a:pPr>
            <a:r>
              <a:rPr lang="en-US" dirty="0" smtClean="0"/>
              <a:t>1D dynamic simulations  for best “solutions “(driving cycle)</a:t>
            </a:r>
          </a:p>
          <a:p>
            <a:pPr marL="285750" indent="-285750">
              <a:buFont typeface="Arial" pitchFamily="34" charset="0"/>
              <a:buChar char="•"/>
            </a:pPr>
            <a:endParaRPr lang="fr-BE" dirty="0"/>
          </a:p>
        </p:txBody>
      </p:sp>
      <p:pic>
        <p:nvPicPr>
          <p:cNvPr id="11"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grpSp>
        <p:nvGrpSpPr>
          <p:cNvPr id="7" name="Group 6"/>
          <p:cNvGrpSpPr/>
          <p:nvPr/>
        </p:nvGrpSpPr>
        <p:grpSpPr>
          <a:xfrm>
            <a:off x="179512" y="188640"/>
            <a:ext cx="8382012" cy="6552728"/>
            <a:chOff x="179512" y="188640"/>
            <a:chExt cx="8382012" cy="6552728"/>
          </a:xfrm>
        </p:grpSpPr>
        <p:pic>
          <p:nvPicPr>
            <p:cNvPr id="9"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4"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866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do\Desktop\Conférences\Rotterdam\co2-emis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92" y="1546820"/>
            <a:ext cx="762000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9512" y="188640"/>
            <a:ext cx="8382012" cy="6552728"/>
            <a:chOff x="179512" y="188640"/>
            <a:chExt cx="8382012" cy="6552728"/>
          </a:xfrm>
        </p:grpSpPr>
        <p:pic>
          <p:nvPicPr>
            <p:cNvPr id="7" name="Image 6" descr="logo_coul_texte_cadre_300"/>
            <p:cNvPicPr/>
            <p:nvPr/>
          </p:nvPicPr>
          <p:blipFill>
            <a:blip r:embed="rId4" cstate="print"/>
            <a:srcRect/>
            <a:stretch>
              <a:fillRect/>
            </a:stretch>
          </p:blipFill>
          <p:spPr bwMode="auto">
            <a:xfrm>
              <a:off x="7315200" y="304800"/>
              <a:ext cx="1246324" cy="914400"/>
            </a:xfrm>
            <a:prstGeom prst="rect">
              <a:avLst/>
            </a:prstGeom>
            <a:noFill/>
            <a:ln w="9525">
              <a:noFill/>
              <a:miter lim="800000"/>
              <a:headEnd/>
              <a:tailEnd/>
            </a:ln>
          </p:spPr>
        </p:pic>
        <p:pic>
          <p:nvPicPr>
            <p:cNvPr id="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rmodynamiq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1" name="Connecteur droit 5"/>
            <p:cNvCxnSpPr/>
            <p:nvPr/>
          </p:nvCxnSpPr>
          <p:spPr>
            <a:xfrm>
              <a:off x="1259632" y="5570518"/>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524000" y="76200"/>
            <a:ext cx="5715000" cy="1219200"/>
          </a:xfrm>
        </p:spPr>
        <p:txBody>
          <a:bodyPr>
            <a:normAutofit/>
          </a:bodyPr>
          <a:lstStyle/>
          <a:p>
            <a:r>
              <a:rPr lang="en-US" sz="4000" dirty="0" smtClean="0"/>
              <a:t>Introduction</a:t>
            </a:r>
            <a:r>
              <a:rPr lang="en-US" dirty="0" smtClean="0"/>
              <a:t/>
            </a:r>
            <a:br>
              <a:rPr lang="en-US" dirty="0" smtClean="0"/>
            </a:br>
            <a:r>
              <a:rPr lang="en-US" sz="3100" i="1" dirty="0" smtClean="0"/>
              <a:t>Context</a:t>
            </a:r>
            <a:endParaRPr lang="en-US" i="1" dirty="0"/>
          </a:p>
        </p:txBody>
      </p:sp>
      <p:sp>
        <p:nvSpPr>
          <p:cNvPr id="13" name="Rectangle 12"/>
          <p:cNvSpPr/>
          <p:nvPr/>
        </p:nvSpPr>
        <p:spPr>
          <a:xfrm>
            <a:off x="2137792" y="6085720"/>
            <a:ext cx="4644008" cy="307777"/>
          </a:xfrm>
          <a:prstGeom prst="rect">
            <a:avLst/>
          </a:prstGeom>
        </p:spPr>
        <p:txBody>
          <a:bodyPr wrap="square">
            <a:spAutoFit/>
          </a:bodyPr>
          <a:lstStyle/>
          <a:p>
            <a:r>
              <a:rPr lang="en-US" sz="1400" i="1" dirty="0"/>
              <a:t>http://ec.europa.eu/energy/energy2020/energy2020_en.htm</a:t>
            </a:r>
          </a:p>
        </p:txBody>
      </p:sp>
      <p:sp>
        <p:nvSpPr>
          <p:cNvPr id="17" name="Oval 16"/>
          <p:cNvSpPr/>
          <p:nvPr/>
        </p:nvSpPr>
        <p:spPr>
          <a:xfrm>
            <a:off x="852566" y="4038600"/>
            <a:ext cx="2662808"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88640"/>
            <a:ext cx="8382012" cy="6552728"/>
            <a:chOff x="179512" y="188640"/>
            <a:chExt cx="8382012" cy="6552728"/>
          </a:xfrm>
        </p:grpSpPr>
        <p:pic>
          <p:nvPicPr>
            <p:cNvPr id="6"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0"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11" name="Titre 1"/>
          <p:cNvSpPr>
            <a:spLocks noGrp="1"/>
          </p:cNvSpPr>
          <p:nvPr>
            <p:ph type="title"/>
          </p:nvPr>
        </p:nvSpPr>
        <p:spPr>
          <a:xfrm>
            <a:off x="1524000" y="76200"/>
            <a:ext cx="5715000" cy="1219200"/>
          </a:xfrm>
        </p:spPr>
        <p:txBody>
          <a:bodyPr>
            <a:normAutofit/>
          </a:bodyPr>
          <a:lstStyle/>
          <a:p>
            <a:r>
              <a:rPr lang="en-US" sz="4000" dirty="0" smtClean="0"/>
              <a:t>Acknowledgement</a:t>
            </a:r>
            <a:endParaRPr lang="en-US" sz="3100" i="1" dirty="0"/>
          </a:p>
        </p:txBody>
      </p:sp>
      <p:sp>
        <p:nvSpPr>
          <p:cNvPr id="2" name="Rectangle 1"/>
          <p:cNvSpPr/>
          <p:nvPr/>
        </p:nvSpPr>
        <p:spPr>
          <a:xfrm>
            <a:off x="697175" y="2667000"/>
            <a:ext cx="7605634" cy="1446550"/>
          </a:xfrm>
          <a:prstGeom prst="rect">
            <a:avLst/>
          </a:prstGeom>
        </p:spPr>
        <p:txBody>
          <a:bodyPr wrap="square">
            <a:spAutoFit/>
          </a:bodyPr>
          <a:lstStyle/>
          <a:p>
            <a:pPr algn="ctr"/>
            <a:r>
              <a:rPr lang="fr-BE" sz="8800" dirty="0" err="1" smtClean="0"/>
              <a:t>Thank</a:t>
            </a:r>
            <a:r>
              <a:rPr lang="fr-BE" sz="8800" dirty="0" smtClean="0"/>
              <a:t> </a:t>
            </a:r>
            <a:r>
              <a:rPr lang="fr-BE" sz="8800" dirty="0" err="1" smtClean="0"/>
              <a:t>you</a:t>
            </a:r>
            <a:endParaRPr lang="en-US" sz="8800" dirty="0"/>
          </a:p>
        </p:txBody>
      </p:sp>
      <p:sp>
        <p:nvSpPr>
          <p:cNvPr id="12"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20</a:t>
            </a:fld>
            <a:endParaRPr lang="fr-FR"/>
          </a:p>
        </p:txBody>
      </p:sp>
    </p:spTree>
    <p:extLst>
      <p:ext uri="{BB962C8B-B14F-4D97-AF65-F5344CB8AC3E}">
        <p14:creationId xmlns:p14="http://schemas.microsoft.com/office/powerpoint/2010/main" val="244735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479720"/>
            <a:ext cx="8458200" cy="923330"/>
          </a:xfrm>
          <a:prstGeom prst="rect">
            <a:avLst/>
          </a:prstGeom>
          <a:noFill/>
        </p:spPr>
        <p:txBody>
          <a:bodyPr wrap="square" rtlCol="0">
            <a:spAutoFit/>
          </a:bodyPr>
          <a:lstStyle/>
          <a:p>
            <a:pPr marL="285750" lvl="1" indent="-285750">
              <a:buFont typeface="Arial" pitchFamily="34" charset="0"/>
              <a:buChar char="•"/>
            </a:pPr>
            <a:r>
              <a:rPr lang="fr-BE" dirty="0" err="1" smtClean="0"/>
              <a:t>Reduction</a:t>
            </a:r>
            <a:r>
              <a:rPr lang="fr-BE" dirty="0" smtClean="0"/>
              <a:t> of </a:t>
            </a:r>
            <a:r>
              <a:rPr lang="fr-BE" dirty="0" err="1" smtClean="0"/>
              <a:t>emissions</a:t>
            </a:r>
            <a:r>
              <a:rPr lang="fr-BE" dirty="0" smtClean="0"/>
              <a:t> (</a:t>
            </a:r>
            <a:r>
              <a:rPr lang="fr-BE" dirty="0" err="1" smtClean="0"/>
              <a:t>European</a:t>
            </a:r>
            <a:r>
              <a:rPr lang="fr-BE" dirty="0" smtClean="0"/>
              <a:t> </a:t>
            </a:r>
            <a:r>
              <a:rPr lang="fr-BE" dirty="0" err="1" smtClean="0"/>
              <a:t>norms</a:t>
            </a:r>
            <a:r>
              <a:rPr lang="fr-BE" dirty="0" smtClean="0"/>
              <a:t>)  </a:t>
            </a:r>
            <a:endParaRPr lang="fr-BE" dirty="0" smtClean="0"/>
          </a:p>
          <a:p>
            <a:pPr marL="285750" lvl="1" indent="-285750">
              <a:buFont typeface="Arial" pitchFamily="34" charset="0"/>
              <a:buChar char="•"/>
            </a:pPr>
            <a:r>
              <a:rPr lang="fr-BE" dirty="0" err="1" smtClean="0"/>
              <a:t>Units</a:t>
            </a:r>
            <a:r>
              <a:rPr lang="fr-BE" dirty="0" smtClean="0"/>
              <a:t>: [g/kWh]</a:t>
            </a:r>
          </a:p>
          <a:p>
            <a:pPr marL="285750" indent="-285750">
              <a:buFont typeface="Arial" pitchFamily="34" charset="0"/>
              <a:buChar char="•"/>
            </a:pPr>
            <a:endParaRPr lang="en-US" dirty="0" smtClean="0"/>
          </a:p>
        </p:txBody>
      </p:sp>
      <p:sp>
        <p:nvSpPr>
          <p:cNvPr id="2" name="Titre 1"/>
          <p:cNvSpPr>
            <a:spLocks noGrp="1"/>
          </p:cNvSpPr>
          <p:nvPr>
            <p:ph type="title"/>
          </p:nvPr>
        </p:nvSpPr>
        <p:spPr>
          <a:xfrm>
            <a:off x="1524000" y="76200"/>
            <a:ext cx="5715000" cy="1219200"/>
          </a:xfrm>
        </p:spPr>
        <p:txBody>
          <a:bodyPr>
            <a:normAutofit/>
          </a:bodyPr>
          <a:lstStyle/>
          <a:p>
            <a:r>
              <a:rPr lang="en-US" sz="4000" dirty="0" smtClean="0"/>
              <a:t>Introduction</a:t>
            </a:r>
            <a:r>
              <a:rPr lang="en-US" dirty="0" smtClean="0"/>
              <a:t/>
            </a:r>
            <a:br>
              <a:rPr lang="en-US" dirty="0" smtClean="0"/>
            </a:br>
            <a:r>
              <a:rPr lang="en-US" sz="3100" i="1" dirty="0" smtClean="0"/>
              <a:t>Context</a:t>
            </a:r>
            <a:endParaRPr lang="en-US" i="1"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3</a:t>
            </a:fld>
            <a:endParaRPr lang="fr-FR" dirty="0"/>
          </a:p>
        </p:txBody>
      </p:sp>
      <p:grpSp>
        <p:nvGrpSpPr>
          <p:cNvPr id="5" name="Group 4"/>
          <p:cNvGrpSpPr/>
          <p:nvPr/>
        </p:nvGrpSpPr>
        <p:grpSpPr>
          <a:xfrm>
            <a:off x="179512" y="188640"/>
            <a:ext cx="8382012" cy="6552728"/>
            <a:chOff x="179512" y="188640"/>
            <a:chExt cx="8382012" cy="6552728"/>
          </a:xfrm>
        </p:grpSpPr>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1" name="Connecteur droit 5"/>
            <p:cNvCxnSpPr/>
            <p:nvPr/>
          </p:nvCxnSpPr>
          <p:spPr>
            <a:xfrm>
              <a:off x="1259632" y="5570518"/>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3807820653"/>
              </p:ext>
            </p:extLst>
          </p:nvPr>
        </p:nvGraphicFramePr>
        <p:xfrm>
          <a:off x="566813" y="2255638"/>
          <a:ext cx="7994711" cy="2966720"/>
        </p:xfrm>
        <a:graphic>
          <a:graphicData uri="http://schemas.openxmlformats.org/drawingml/2006/table">
            <a:tbl>
              <a:tblPr firstRow="1" bandRow="1">
                <a:tableStyleId>{E8B1032C-EA38-4F05-BA0D-38AFFFC7BED3}</a:tableStyleId>
              </a:tblPr>
              <a:tblGrid>
                <a:gridCol w="1243901"/>
                <a:gridCol w="1243901"/>
                <a:gridCol w="1243901"/>
                <a:gridCol w="1243901"/>
                <a:gridCol w="1243901"/>
                <a:gridCol w="1775206"/>
              </a:tblGrid>
              <a:tr h="370840">
                <a:tc>
                  <a:txBody>
                    <a:bodyPr/>
                    <a:lstStyle/>
                    <a:p>
                      <a:r>
                        <a:rPr lang="fr-BE" dirty="0" err="1" smtClean="0">
                          <a:effectLst/>
                        </a:rPr>
                        <a:t>Norms</a:t>
                      </a:r>
                      <a:endParaRPr lang="en-US" dirty="0">
                        <a:effectLst/>
                      </a:endParaRPr>
                    </a:p>
                  </a:txBody>
                  <a:tcPr marL="47625" marR="47625" marT="28575" marB="28575" anchor="ctr"/>
                </a:tc>
                <a:tc>
                  <a:txBody>
                    <a:bodyPr/>
                    <a:lstStyle/>
                    <a:p>
                      <a:pPr algn="ctr"/>
                      <a:r>
                        <a:rPr lang="en-US">
                          <a:effectLst/>
                        </a:rPr>
                        <a:t>HC</a:t>
                      </a:r>
                    </a:p>
                  </a:txBody>
                  <a:tcPr marL="47625" marR="47625" marT="28575" marB="28575" anchor="ctr"/>
                </a:tc>
                <a:tc>
                  <a:txBody>
                    <a:bodyPr/>
                    <a:lstStyle/>
                    <a:p>
                      <a:pPr algn="ctr"/>
                      <a:r>
                        <a:rPr lang="en-US">
                          <a:effectLst/>
                        </a:rPr>
                        <a:t>CO</a:t>
                      </a:r>
                    </a:p>
                  </a:txBody>
                  <a:tcPr marL="47625" marR="47625" marT="28575" marB="28575" anchor="ctr"/>
                </a:tc>
                <a:tc>
                  <a:txBody>
                    <a:bodyPr/>
                    <a:lstStyle/>
                    <a:p>
                      <a:pPr algn="ctr"/>
                      <a:r>
                        <a:rPr lang="en-US">
                          <a:effectLst/>
                        </a:rPr>
                        <a:t>NOx</a:t>
                      </a:r>
                    </a:p>
                  </a:txBody>
                  <a:tcPr marL="47625" marR="47625" marT="28575" marB="28575" anchor="ctr"/>
                </a:tc>
                <a:tc>
                  <a:txBody>
                    <a:bodyPr/>
                    <a:lstStyle/>
                    <a:p>
                      <a:pPr algn="ctr"/>
                      <a:r>
                        <a:rPr lang="en-US">
                          <a:effectLst/>
                        </a:rPr>
                        <a:t>PM</a:t>
                      </a:r>
                    </a:p>
                  </a:txBody>
                  <a:tcPr marL="47625" marR="47625" marT="28575" marB="28575" anchor="ctr"/>
                </a:tc>
                <a:tc>
                  <a:txBody>
                    <a:bodyPr/>
                    <a:lstStyle/>
                    <a:p>
                      <a:r>
                        <a:rPr lang="en-US" dirty="0" smtClean="0">
                          <a:effectLst/>
                        </a:rPr>
                        <a:t>Implementation</a:t>
                      </a:r>
                      <a:endParaRPr lang="en-US" dirty="0">
                        <a:effectLst/>
                      </a:endParaRPr>
                    </a:p>
                  </a:txBody>
                  <a:tcPr marL="47625" marR="47625" marT="28575" marB="28575" anchor="ctr"/>
                </a:tc>
              </a:tr>
              <a:tr h="370840">
                <a:tc>
                  <a:txBody>
                    <a:bodyPr/>
                    <a:lstStyle/>
                    <a:p>
                      <a:r>
                        <a:rPr lang="en-US">
                          <a:effectLst/>
                        </a:rPr>
                        <a:t>Euro 0</a:t>
                      </a:r>
                    </a:p>
                  </a:txBody>
                  <a:tcPr marL="47625" marR="47625" marT="28575" marB="28575" anchor="ctr"/>
                </a:tc>
                <a:tc>
                  <a:txBody>
                    <a:bodyPr/>
                    <a:lstStyle/>
                    <a:p>
                      <a:pPr algn="r"/>
                      <a:r>
                        <a:rPr lang="en-US" dirty="0">
                          <a:effectLst/>
                        </a:rPr>
                        <a:t>2.40</a:t>
                      </a:r>
                    </a:p>
                  </a:txBody>
                  <a:tcPr marL="47625" marR="47625" marT="28575" marB="28575" anchor="ctr"/>
                </a:tc>
                <a:tc>
                  <a:txBody>
                    <a:bodyPr/>
                    <a:lstStyle/>
                    <a:p>
                      <a:pPr algn="r"/>
                      <a:r>
                        <a:rPr lang="en-US">
                          <a:effectLst/>
                        </a:rPr>
                        <a:t>11.20</a:t>
                      </a:r>
                    </a:p>
                  </a:txBody>
                  <a:tcPr marL="47625" marR="47625" marT="28575" marB="28575" anchor="ctr"/>
                </a:tc>
                <a:tc>
                  <a:txBody>
                    <a:bodyPr/>
                    <a:lstStyle/>
                    <a:p>
                      <a:pPr algn="r"/>
                      <a:r>
                        <a:rPr lang="en-US">
                          <a:effectLst/>
                        </a:rPr>
                        <a:t>14.40</a:t>
                      </a:r>
                    </a:p>
                  </a:txBody>
                  <a:tcPr marL="47625" marR="47625" marT="28575" marB="28575" anchor="ctr"/>
                </a:tc>
                <a:tc>
                  <a:txBody>
                    <a:bodyPr/>
                    <a:lstStyle/>
                    <a:p>
                      <a:pPr algn="r"/>
                      <a:r>
                        <a:rPr lang="en-US" dirty="0" smtClean="0">
                          <a:effectLst/>
                        </a:rPr>
                        <a:t>-</a:t>
                      </a:r>
                      <a:r>
                        <a:rPr lang="en-US" dirty="0">
                          <a:effectLst/>
                        </a:rPr>
                        <a:t> </a:t>
                      </a:r>
                    </a:p>
                  </a:txBody>
                  <a:tcPr marL="47625" marR="47625" marT="28575" marB="28575" anchor="ctr"/>
                </a:tc>
                <a:tc>
                  <a:txBody>
                    <a:bodyPr/>
                    <a:lstStyle/>
                    <a:p>
                      <a:pPr algn="r"/>
                      <a:r>
                        <a:rPr lang="en-US">
                          <a:effectLst/>
                        </a:rPr>
                        <a:t>01/10/1990</a:t>
                      </a:r>
                    </a:p>
                  </a:txBody>
                  <a:tcPr marL="47625" marR="47625" marT="28575" marB="28575" anchor="ctr"/>
                </a:tc>
              </a:tr>
              <a:tr h="370840">
                <a:tc>
                  <a:txBody>
                    <a:bodyPr/>
                    <a:lstStyle/>
                    <a:p>
                      <a:r>
                        <a:rPr lang="en-US">
                          <a:effectLst/>
                        </a:rPr>
                        <a:t>Euro 1</a:t>
                      </a:r>
                    </a:p>
                  </a:txBody>
                  <a:tcPr marL="47625" marR="47625" marT="28575" marB="28575" anchor="ctr"/>
                </a:tc>
                <a:tc>
                  <a:txBody>
                    <a:bodyPr/>
                    <a:lstStyle/>
                    <a:p>
                      <a:pPr algn="r"/>
                      <a:r>
                        <a:rPr lang="en-US" dirty="0">
                          <a:effectLst/>
                        </a:rPr>
                        <a:t>1.23</a:t>
                      </a:r>
                    </a:p>
                  </a:txBody>
                  <a:tcPr marL="47625" marR="47625" marT="28575" marB="28575" anchor="ctr"/>
                </a:tc>
                <a:tc>
                  <a:txBody>
                    <a:bodyPr/>
                    <a:lstStyle/>
                    <a:p>
                      <a:pPr algn="r"/>
                      <a:r>
                        <a:rPr lang="en-US">
                          <a:effectLst/>
                        </a:rPr>
                        <a:t>4.90</a:t>
                      </a:r>
                    </a:p>
                  </a:txBody>
                  <a:tcPr marL="47625" marR="47625" marT="28575" marB="28575" anchor="ctr"/>
                </a:tc>
                <a:tc>
                  <a:txBody>
                    <a:bodyPr/>
                    <a:lstStyle/>
                    <a:p>
                      <a:pPr algn="r"/>
                      <a:r>
                        <a:rPr lang="en-US">
                          <a:effectLst/>
                        </a:rPr>
                        <a:t>9.00</a:t>
                      </a:r>
                    </a:p>
                  </a:txBody>
                  <a:tcPr marL="47625" marR="47625" marT="28575" marB="28575" anchor="ctr"/>
                </a:tc>
                <a:tc>
                  <a:txBody>
                    <a:bodyPr/>
                    <a:lstStyle/>
                    <a:p>
                      <a:pPr algn="r"/>
                      <a:r>
                        <a:rPr lang="en-US">
                          <a:effectLst/>
                        </a:rPr>
                        <a:t>0.36</a:t>
                      </a:r>
                    </a:p>
                  </a:txBody>
                  <a:tcPr marL="47625" marR="47625" marT="28575" marB="28575" anchor="ctr"/>
                </a:tc>
                <a:tc>
                  <a:txBody>
                    <a:bodyPr/>
                    <a:lstStyle/>
                    <a:p>
                      <a:pPr algn="r"/>
                      <a:r>
                        <a:rPr lang="en-US">
                          <a:effectLst/>
                        </a:rPr>
                        <a:t>01/10/1993</a:t>
                      </a:r>
                    </a:p>
                  </a:txBody>
                  <a:tcPr marL="47625" marR="47625" marT="28575" marB="28575" anchor="ctr"/>
                </a:tc>
              </a:tr>
              <a:tr h="370840">
                <a:tc>
                  <a:txBody>
                    <a:bodyPr/>
                    <a:lstStyle/>
                    <a:p>
                      <a:r>
                        <a:rPr lang="en-US">
                          <a:effectLst/>
                        </a:rPr>
                        <a:t>Euro 2</a:t>
                      </a:r>
                    </a:p>
                  </a:txBody>
                  <a:tcPr marL="47625" marR="47625" marT="28575" marB="28575" anchor="ctr"/>
                </a:tc>
                <a:tc>
                  <a:txBody>
                    <a:bodyPr/>
                    <a:lstStyle/>
                    <a:p>
                      <a:pPr algn="r"/>
                      <a:r>
                        <a:rPr lang="en-US">
                          <a:effectLst/>
                        </a:rPr>
                        <a:t>1.10</a:t>
                      </a:r>
                    </a:p>
                  </a:txBody>
                  <a:tcPr marL="47625" marR="47625" marT="28575" marB="28575" anchor="ctr"/>
                </a:tc>
                <a:tc>
                  <a:txBody>
                    <a:bodyPr/>
                    <a:lstStyle/>
                    <a:p>
                      <a:pPr algn="r"/>
                      <a:r>
                        <a:rPr lang="en-US">
                          <a:effectLst/>
                        </a:rPr>
                        <a:t>4.00</a:t>
                      </a:r>
                    </a:p>
                  </a:txBody>
                  <a:tcPr marL="47625" marR="47625" marT="28575" marB="28575" anchor="ctr"/>
                </a:tc>
                <a:tc>
                  <a:txBody>
                    <a:bodyPr/>
                    <a:lstStyle/>
                    <a:p>
                      <a:pPr algn="r"/>
                      <a:r>
                        <a:rPr lang="en-US">
                          <a:effectLst/>
                        </a:rPr>
                        <a:t>7.00</a:t>
                      </a:r>
                    </a:p>
                  </a:txBody>
                  <a:tcPr marL="47625" marR="47625" marT="28575" marB="28575" anchor="ctr"/>
                </a:tc>
                <a:tc>
                  <a:txBody>
                    <a:bodyPr/>
                    <a:lstStyle/>
                    <a:p>
                      <a:pPr algn="r"/>
                      <a:r>
                        <a:rPr lang="en-US">
                          <a:effectLst/>
                        </a:rPr>
                        <a:t>0.15</a:t>
                      </a:r>
                    </a:p>
                  </a:txBody>
                  <a:tcPr marL="47625" marR="47625" marT="28575" marB="28575" anchor="ctr"/>
                </a:tc>
                <a:tc>
                  <a:txBody>
                    <a:bodyPr/>
                    <a:lstStyle/>
                    <a:p>
                      <a:pPr algn="r"/>
                      <a:r>
                        <a:rPr lang="en-US">
                          <a:effectLst/>
                        </a:rPr>
                        <a:t>01/10/1996</a:t>
                      </a:r>
                    </a:p>
                  </a:txBody>
                  <a:tcPr marL="47625" marR="47625" marT="28575" marB="28575" anchor="ctr"/>
                </a:tc>
              </a:tr>
              <a:tr h="370840">
                <a:tc>
                  <a:txBody>
                    <a:bodyPr/>
                    <a:lstStyle/>
                    <a:p>
                      <a:r>
                        <a:rPr lang="en-US">
                          <a:effectLst/>
                        </a:rPr>
                        <a:t>Euro 3</a:t>
                      </a:r>
                    </a:p>
                  </a:txBody>
                  <a:tcPr marL="47625" marR="47625" marT="28575" marB="28575" anchor="ctr"/>
                </a:tc>
                <a:tc>
                  <a:txBody>
                    <a:bodyPr/>
                    <a:lstStyle/>
                    <a:p>
                      <a:pPr algn="r"/>
                      <a:r>
                        <a:rPr lang="en-US">
                          <a:effectLst/>
                        </a:rPr>
                        <a:t>0.66</a:t>
                      </a:r>
                    </a:p>
                  </a:txBody>
                  <a:tcPr marL="47625" marR="47625" marT="28575" marB="28575" anchor="ctr"/>
                </a:tc>
                <a:tc>
                  <a:txBody>
                    <a:bodyPr/>
                    <a:lstStyle/>
                    <a:p>
                      <a:pPr algn="r"/>
                      <a:r>
                        <a:rPr lang="en-US">
                          <a:effectLst/>
                        </a:rPr>
                        <a:t>2.10</a:t>
                      </a:r>
                    </a:p>
                  </a:txBody>
                  <a:tcPr marL="47625" marR="47625" marT="28575" marB="28575" anchor="ctr"/>
                </a:tc>
                <a:tc>
                  <a:txBody>
                    <a:bodyPr/>
                    <a:lstStyle/>
                    <a:p>
                      <a:pPr algn="r"/>
                      <a:r>
                        <a:rPr lang="en-US">
                          <a:effectLst/>
                        </a:rPr>
                        <a:t>5.00</a:t>
                      </a:r>
                    </a:p>
                  </a:txBody>
                  <a:tcPr marL="47625" marR="47625" marT="28575" marB="28575" anchor="ctr"/>
                </a:tc>
                <a:tc>
                  <a:txBody>
                    <a:bodyPr/>
                    <a:lstStyle/>
                    <a:p>
                      <a:pPr algn="r"/>
                      <a:r>
                        <a:rPr lang="en-US">
                          <a:effectLst/>
                        </a:rPr>
                        <a:t>0.13</a:t>
                      </a:r>
                    </a:p>
                  </a:txBody>
                  <a:tcPr marL="47625" marR="47625" marT="28575" marB="28575" anchor="ctr"/>
                </a:tc>
                <a:tc>
                  <a:txBody>
                    <a:bodyPr/>
                    <a:lstStyle/>
                    <a:p>
                      <a:pPr algn="r"/>
                      <a:r>
                        <a:rPr lang="en-US">
                          <a:effectLst/>
                        </a:rPr>
                        <a:t>01/10/2001</a:t>
                      </a:r>
                    </a:p>
                  </a:txBody>
                  <a:tcPr marL="47625" marR="47625" marT="28575" marB="28575" anchor="ctr"/>
                </a:tc>
              </a:tr>
              <a:tr h="370840">
                <a:tc>
                  <a:txBody>
                    <a:bodyPr/>
                    <a:lstStyle/>
                    <a:p>
                      <a:r>
                        <a:rPr lang="en-US">
                          <a:effectLst/>
                        </a:rPr>
                        <a:t>Euro 4</a:t>
                      </a:r>
                    </a:p>
                  </a:txBody>
                  <a:tcPr marL="47625" marR="47625" marT="28575" marB="28575" anchor="ctr"/>
                </a:tc>
                <a:tc>
                  <a:txBody>
                    <a:bodyPr/>
                    <a:lstStyle/>
                    <a:p>
                      <a:pPr algn="r"/>
                      <a:r>
                        <a:rPr lang="en-US">
                          <a:effectLst/>
                        </a:rPr>
                        <a:t>0.46</a:t>
                      </a:r>
                    </a:p>
                  </a:txBody>
                  <a:tcPr marL="47625" marR="47625" marT="28575" marB="28575" anchor="ctr"/>
                </a:tc>
                <a:tc>
                  <a:txBody>
                    <a:bodyPr/>
                    <a:lstStyle/>
                    <a:p>
                      <a:pPr algn="r"/>
                      <a:r>
                        <a:rPr lang="en-US">
                          <a:effectLst/>
                        </a:rPr>
                        <a:t>1.50</a:t>
                      </a:r>
                    </a:p>
                  </a:txBody>
                  <a:tcPr marL="47625" marR="47625" marT="28575" marB="28575" anchor="ctr"/>
                </a:tc>
                <a:tc>
                  <a:txBody>
                    <a:bodyPr/>
                    <a:lstStyle/>
                    <a:p>
                      <a:pPr algn="r"/>
                      <a:r>
                        <a:rPr lang="en-US">
                          <a:effectLst/>
                        </a:rPr>
                        <a:t>3.50</a:t>
                      </a:r>
                    </a:p>
                  </a:txBody>
                  <a:tcPr marL="47625" marR="47625" marT="28575" marB="28575" anchor="ctr"/>
                </a:tc>
                <a:tc>
                  <a:txBody>
                    <a:bodyPr/>
                    <a:lstStyle/>
                    <a:p>
                      <a:pPr algn="r"/>
                      <a:r>
                        <a:rPr lang="en-US">
                          <a:effectLst/>
                        </a:rPr>
                        <a:t>0.02</a:t>
                      </a:r>
                    </a:p>
                  </a:txBody>
                  <a:tcPr marL="47625" marR="47625" marT="28575" marB="28575" anchor="ctr"/>
                </a:tc>
                <a:tc>
                  <a:txBody>
                    <a:bodyPr/>
                    <a:lstStyle/>
                    <a:p>
                      <a:pPr algn="r"/>
                      <a:r>
                        <a:rPr lang="en-US">
                          <a:effectLst/>
                        </a:rPr>
                        <a:t>01/10/2006</a:t>
                      </a:r>
                    </a:p>
                  </a:txBody>
                  <a:tcPr marL="47625" marR="47625" marT="28575" marB="28575" anchor="ctr"/>
                </a:tc>
              </a:tr>
              <a:tr h="370840">
                <a:tc>
                  <a:txBody>
                    <a:bodyPr/>
                    <a:lstStyle/>
                    <a:p>
                      <a:r>
                        <a:rPr lang="en-US">
                          <a:effectLst/>
                        </a:rPr>
                        <a:t>Euro 5</a:t>
                      </a:r>
                    </a:p>
                  </a:txBody>
                  <a:tcPr marL="47625" marR="47625" marT="28575" marB="28575" anchor="ctr"/>
                </a:tc>
                <a:tc>
                  <a:txBody>
                    <a:bodyPr/>
                    <a:lstStyle/>
                    <a:p>
                      <a:pPr algn="r"/>
                      <a:r>
                        <a:rPr lang="en-US">
                          <a:effectLst/>
                        </a:rPr>
                        <a:t>0.46</a:t>
                      </a:r>
                    </a:p>
                  </a:txBody>
                  <a:tcPr marL="47625" marR="47625" marT="28575" marB="28575" anchor="ctr"/>
                </a:tc>
                <a:tc>
                  <a:txBody>
                    <a:bodyPr/>
                    <a:lstStyle/>
                    <a:p>
                      <a:pPr algn="r"/>
                      <a:r>
                        <a:rPr lang="en-US">
                          <a:effectLst/>
                        </a:rPr>
                        <a:t>1.50</a:t>
                      </a:r>
                    </a:p>
                  </a:txBody>
                  <a:tcPr marL="47625" marR="47625" marT="28575" marB="28575" anchor="ctr"/>
                </a:tc>
                <a:tc>
                  <a:txBody>
                    <a:bodyPr/>
                    <a:lstStyle/>
                    <a:p>
                      <a:pPr algn="r"/>
                      <a:r>
                        <a:rPr lang="en-US">
                          <a:effectLst/>
                        </a:rPr>
                        <a:t>2.00</a:t>
                      </a:r>
                    </a:p>
                  </a:txBody>
                  <a:tcPr marL="47625" marR="47625" marT="28575" marB="28575" anchor="ctr"/>
                </a:tc>
                <a:tc>
                  <a:txBody>
                    <a:bodyPr/>
                    <a:lstStyle/>
                    <a:p>
                      <a:pPr algn="r"/>
                      <a:r>
                        <a:rPr lang="en-US">
                          <a:effectLst/>
                        </a:rPr>
                        <a:t>0.02</a:t>
                      </a:r>
                    </a:p>
                  </a:txBody>
                  <a:tcPr marL="47625" marR="47625" marT="28575" marB="28575" anchor="ctr"/>
                </a:tc>
                <a:tc>
                  <a:txBody>
                    <a:bodyPr/>
                    <a:lstStyle/>
                    <a:p>
                      <a:pPr algn="r"/>
                      <a:r>
                        <a:rPr lang="en-US">
                          <a:effectLst/>
                        </a:rPr>
                        <a:t>01/10/2009</a:t>
                      </a:r>
                    </a:p>
                  </a:txBody>
                  <a:tcPr marL="47625" marR="47625" marT="28575" marB="28575" anchor="ctr"/>
                </a:tc>
              </a:tr>
              <a:tr h="370840">
                <a:tc>
                  <a:txBody>
                    <a:bodyPr/>
                    <a:lstStyle/>
                    <a:p>
                      <a:r>
                        <a:rPr lang="en-US" dirty="0">
                          <a:effectLst/>
                        </a:rPr>
                        <a:t>Euro 6</a:t>
                      </a:r>
                    </a:p>
                  </a:txBody>
                  <a:tcPr marL="47625" marR="47625" marT="28575" marB="28575" anchor="ctr"/>
                </a:tc>
                <a:tc>
                  <a:txBody>
                    <a:bodyPr/>
                    <a:lstStyle/>
                    <a:p>
                      <a:pPr algn="r"/>
                      <a:r>
                        <a:rPr lang="en-US">
                          <a:effectLst/>
                        </a:rPr>
                        <a:t>0.13</a:t>
                      </a:r>
                    </a:p>
                  </a:txBody>
                  <a:tcPr marL="47625" marR="47625" marT="28575" marB="28575" anchor="ctr"/>
                </a:tc>
                <a:tc>
                  <a:txBody>
                    <a:bodyPr/>
                    <a:lstStyle/>
                    <a:p>
                      <a:pPr algn="r"/>
                      <a:r>
                        <a:rPr lang="en-US">
                          <a:effectLst/>
                        </a:rPr>
                        <a:t>1.50</a:t>
                      </a:r>
                    </a:p>
                  </a:txBody>
                  <a:tcPr marL="47625" marR="47625" marT="28575" marB="28575" anchor="ctr"/>
                </a:tc>
                <a:tc>
                  <a:txBody>
                    <a:bodyPr/>
                    <a:lstStyle/>
                    <a:p>
                      <a:pPr algn="r"/>
                      <a:r>
                        <a:rPr lang="en-US">
                          <a:effectLst/>
                        </a:rPr>
                        <a:t>0.40</a:t>
                      </a:r>
                    </a:p>
                  </a:txBody>
                  <a:tcPr marL="47625" marR="47625" marT="28575" marB="28575" anchor="ctr"/>
                </a:tc>
                <a:tc>
                  <a:txBody>
                    <a:bodyPr/>
                    <a:lstStyle/>
                    <a:p>
                      <a:pPr algn="r"/>
                      <a:r>
                        <a:rPr lang="en-US">
                          <a:effectLst/>
                        </a:rPr>
                        <a:t>0.01</a:t>
                      </a:r>
                    </a:p>
                  </a:txBody>
                  <a:tcPr marL="47625" marR="47625" marT="28575" marB="28575" anchor="ctr"/>
                </a:tc>
                <a:tc>
                  <a:txBody>
                    <a:bodyPr/>
                    <a:lstStyle/>
                    <a:p>
                      <a:pPr algn="r"/>
                      <a:r>
                        <a:rPr lang="en-US" dirty="0" smtClean="0">
                          <a:effectLst/>
                        </a:rPr>
                        <a:t>01/01/2014</a:t>
                      </a:r>
                      <a:endParaRPr lang="en-US" dirty="0">
                        <a:effectLst/>
                      </a:endParaRPr>
                    </a:p>
                  </a:txBody>
                  <a:tcPr marL="47625" marR="47625" marT="28575" marB="28575" anchor="ctr"/>
                </a:tc>
              </a:tr>
            </a:tbl>
          </a:graphicData>
        </a:graphic>
      </p:graphicFrame>
      <p:sp>
        <p:nvSpPr>
          <p:cNvPr id="4" name="Rectangle 3"/>
          <p:cNvSpPr/>
          <p:nvPr/>
        </p:nvSpPr>
        <p:spPr>
          <a:xfrm>
            <a:off x="3156098" y="6124654"/>
            <a:ext cx="2687787" cy="307777"/>
          </a:xfrm>
          <a:prstGeom prst="rect">
            <a:avLst/>
          </a:prstGeom>
        </p:spPr>
        <p:txBody>
          <a:bodyPr wrap="none">
            <a:spAutoFit/>
          </a:bodyPr>
          <a:lstStyle/>
          <a:p>
            <a:pPr algn="ctr"/>
            <a:r>
              <a:rPr lang="en-US" sz="1400" i="1" dirty="0"/>
              <a:t>http://www.europe-camions.com/</a:t>
            </a:r>
          </a:p>
        </p:txBody>
      </p:sp>
      <p:sp>
        <p:nvSpPr>
          <p:cNvPr id="12" name="Oval 11"/>
          <p:cNvSpPr/>
          <p:nvPr/>
        </p:nvSpPr>
        <p:spPr>
          <a:xfrm>
            <a:off x="7312741" y="4800600"/>
            <a:ext cx="1344476" cy="423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188640"/>
            <a:ext cx="8382012" cy="6552728"/>
            <a:chOff x="179512" y="188640"/>
            <a:chExt cx="8382012" cy="6552728"/>
          </a:xfrm>
        </p:grpSpPr>
        <p:pic>
          <p:nvPicPr>
            <p:cNvPr id="8"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2" name="Connecteur droit 5"/>
            <p:cNvCxnSpPr/>
            <p:nvPr/>
          </p:nvCxnSpPr>
          <p:spPr>
            <a:xfrm>
              <a:off x="1224215"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52566" y="1484784"/>
            <a:ext cx="7708958" cy="2308324"/>
          </a:xfrm>
          <a:prstGeom prst="rect">
            <a:avLst/>
          </a:prstGeom>
        </p:spPr>
        <p:txBody>
          <a:bodyPr wrap="square">
            <a:spAutoFit/>
          </a:bodyPr>
          <a:lstStyle/>
          <a:p>
            <a:pPr marL="285750" indent="-285750">
              <a:buFont typeface="Arial" pitchFamily="34" charset="0"/>
              <a:buChar char="•"/>
            </a:pPr>
            <a:r>
              <a:rPr lang="fr-BE" dirty="0" smtClean="0"/>
              <a:t>=&gt; </a:t>
            </a:r>
            <a:r>
              <a:rPr lang="fr-BE" dirty="0" err="1" smtClean="0"/>
              <a:t>Reduce</a:t>
            </a:r>
            <a:r>
              <a:rPr lang="fr-BE" dirty="0" smtClean="0"/>
              <a:t> fuel </a:t>
            </a:r>
            <a:r>
              <a:rPr lang="fr-BE" dirty="0" err="1" smtClean="0"/>
              <a:t>consumption</a:t>
            </a:r>
            <a:endParaRPr lang="fr-BE" dirty="0" smtClean="0"/>
          </a:p>
          <a:p>
            <a:pPr marL="285750" indent="-285750">
              <a:buFont typeface="Arial" pitchFamily="34" charset="0"/>
              <a:buChar char="•"/>
            </a:pPr>
            <a:r>
              <a:rPr lang="fr-BE" dirty="0" smtClean="0"/>
              <a:t>A </a:t>
            </a:r>
            <a:r>
              <a:rPr lang="fr-BE" dirty="0" err="1" smtClean="0"/>
              <a:t>very</a:t>
            </a:r>
            <a:r>
              <a:rPr lang="fr-BE" dirty="0" smtClean="0"/>
              <a:t> </a:t>
            </a:r>
            <a:r>
              <a:rPr lang="fr-BE" dirty="0" err="1"/>
              <a:t>promising</a:t>
            </a:r>
            <a:r>
              <a:rPr lang="fr-BE" dirty="0"/>
              <a:t> solution: </a:t>
            </a:r>
            <a:r>
              <a:rPr lang="fr-BE" dirty="0" err="1"/>
              <a:t>Waste</a:t>
            </a:r>
            <a:r>
              <a:rPr lang="fr-BE" dirty="0"/>
              <a:t> </a:t>
            </a:r>
            <a:r>
              <a:rPr lang="fr-BE" dirty="0" err="1"/>
              <a:t>heat</a:t>
            </a:r>
            <a:r>
              <a:rPr lang="fr-BE" dirty="0"/>
              <a:t> ≈ 60% of the combustion </a:t>
            </a:r>
            <a:r>
              <a:rPr lang="fr-BE" dirty="0" err="1"/>
              <a:t>energy</a:t>
            </a:r>
            <a:r>
              <a:rPr lang="fr-BE" dirty="0"/>
              <a:t>.</a:t>
            </a:r>
          </a:p>
          <a:p>
            <a:pPr marL="285750" indent="-285750">
              <a:buFont typeface="Arial" pitchFamily="34" charset="0"/>
              <a:buChar char="•"/>
            </a:pPr>
            <a:endParaRPr lang="fr-BE" dirty="0"/>
          </a:p>
          <a:p>
            <a:pPr marL="285750" indent="-285750">
              <a:buFont typeface="Arial" pitchFamily="34" charset="0"/>
              <a:buChar char="•"/>
            </a:pPr>
            <a:endParaRPr lang="fr-BE" dirty="0"/>
          </a:p>
          <a:p>
            <a:pPr marL="285750" indent="-285750">
              <a:buFont typeface="Arial" pitchFamily="34" charset="0"/>
              <a:buChar char="•"/>
            </a:pPr>
            <a:endParaRPr lang="fr-BE" dirty="0"/>
          </a:p>
          <a:p>
            <a:pPr marL="285750" indent="-285750">
              <a:buFont typeface="Arial" pitchFamily="34" charset="0"/>
              <a:buChar char="•"/>
            </a:pPr>
            <a:endParaRPr lang="fr-BE" dirty="0"/>
          </a:p>
          <a:p>
            <a:pPr marL="285750" indent="-285750">
              <a:buFont typeface="Arial" pitchFamily="34" charset="0"/>
              <a:buChar char="•"/>
            </a:pPr>
            <a:endParaRPr lang="fr-BE" dirty="0"/>
          </a:p>
          <a:p>
            <a:pPr marL="285750" indent="-285750">
              <a:buFont typeface="Arial" pitchFamily="34" charset="0"/>
              <a:buChar char="•"/>
            </a:pPr>
            <a:endParaRPr lang="en-US" dirty="0"/>
          </a:p>
        </p:txBody>
      </p:sp>
      <p:sp>
        <p:nvSpPr>
          <p:cNvPr id="15" name="Titre 1"/>
          <p:cNvSpPr>
            <a:spLocks noGrp="1"/>
          </p:cNvSpPr>
          <p:nvPr>
            <p:ph type="title"/>
          </p:nvPr>
        </p:nvSpPr>
        <p:spPr>
          <a:xfrm>
            <a:off x="1524000" y="76200"/>
            <a:ext cx="5715000" cy="1219200"/>
          </a:xfrm>
        </p:spPr>
        <p:txBody>
          <a:bodyPr>
            <a:normAutofit/>
          </a:bodyPr>
          <a:lstStyle/>
          <a:p>
            <a:r>
              <a:rPr lang="en-US" sz="4000" dirty="0" smtClean="0"/>
              <a:t>Introduction</a:t>
            </a:r>
            <a:r>
              <a:rPr lang="en-US" dirty="0" smtClean="0"/>
              <a:t/>
            </a:r>
            <a:br>
              <a:rPr lang="en-US" dirty="0" smtClean="0"/>
            </a:br>
            <a:r>
              <a:rPr lang="en-US" sz="3100" i="1" dirty="0" smtClean="0"/>
              <a:t>Why WHR on HDV?</a:t>
            </a:r>
            <a:endParaRPr lang="en-US" i="1"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5204" y="2226995"/>
            <a:ext cx="5489575" cy="333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numéro de diapositive 7"/>
          <p:cNvSpPr>
            <a:spLocks noGrp="1"/>
          </p:cNvSpPr>
          <p:nvPr>
            <p:ph type="sldNum" sz="quarter" idx="12"/>
          </p:nvPr>
        </p:nvSpPr>
        <p:spPr>
          <a:xfrm>
            <a:off x="6553200" y="6356350"/>
            <a:ext cx="2133600" cy="365125"/>
          </a:xfrm>
        </p:spPr>
        <p:txBody>
          <a:bodyPr/>
          <a:lstStyle/>
          <a:p>
            <a:fld id="{05FDF2D6-F856-4DB5-94C1-D066854F099D}" type="slidenum">
              <a:rPr lang="fr-FR" smtClean="0"/>
              <a:pPr/>
              <a:t>4</a:t>
            </a:fld>
            <a:endParaRPr lang="fr-FR"/>
          </a:p>
        </p:txBody>
      </p:sp>
    </p:spTree>
    <p:extLst>
      <p:ext uri="{BB962C8B-B14F-4D97-AF65-F5344CB8AC3E}">
        <p14:creationId xmlns:p14="http://schemas.microsoft.com/office/powerpoint/2010/main" val="52078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smtClean="0"/>
              <a:t>Introduction</a:t>
            </a:r>
            <a:r>
              <a:rPr lang="en-US" dirty="0" smtClean="0"/>
              <a:t/>
            </a:r>
            <a:br>
              <a:rPr lang="en-US" dirty="0" smtClean="0"/>
            </a:br>
            <a:r>
              <a:rPr lang="en-US" sz="3100" i="1" dirty="0" smtClean="0"/>
              <a:t>ORC on HDV</a:t>
            </a:r>
            <a:endParaRPr lang="en-US" i="1"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5</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5" name="TextBox 4"/>
          <p:cNvSpPr txBox="1"/>
          <p:nvPr/>
        </p:nvSpPr>
        <p:spPr>
          <a:xfrm>
            <a:off x="457200" y="1676400"/>
            <a:ext cx="8458200" cy="3693319"/>
          </a:xfrm>
          <a:prstGeom prst="rect">
            <a:avLst/>
          </a:prstGeom>
          <a:noFill/>
        </p:spPr>
        <p:txBody>
          <a:bodyPr wrap="square" rtlCol="0">
            <a:spAutoFit/>
          </a:bodyPr>
          <a:lstStyle/>
          <a:p>
            <a:pPr marL="285750" indent="-285750">
              <a:buFont typeface="Arial" pitchFamily="34" charset="0"/>
              <a:buChar char="•"/>
            </a:pPr>
            <a:r>
              <a:rPr lang="en-US" dirty="0"/>
              <a:t>S</a:t>
            </a:r>
            <a:r>
              <a:rPr lang="en-US" dirty="0" smtClean="0"/>
              <a:t>pecific </a:t>
            </a:r>
            <a:r>
              <a:rPr lang="en-US" dirty="0"/>
              <a:t>R&amp;D activities </a:t>
            </a:r>
            <a:r>
              <a:rPr lang="en-US" dirty="0" smtClean="0"/>
              <a:t>required to </a:t>
            </a:r>
          </a:p>
          <a:p>
            <a:pPr marL="742950" lvl="1" indent="-285750">
              <a:buFont typeface="Arial" pitchFamily="34" charset="0"/>
              <a:buChar char="•"/>
            </a:pPr>
            <a:r>
              <a:rPr lang="en-US" dirty="0"/>
              <a:t>s</a:t>
            </a:r>
            <a:r>
              <a:rPr lang="en-US" dirty="0" smtClean="0"/>
              <a:t>elect and develop the system components, </a:t>
            </a:r>
          </a:p>
          <a:p>
            <a:pPr marL="742950" lvl="1" indent="-285750">
              <a:buFont typeface="Arial" pitchFamily="34" charset="0"/>
              <a:buChar char="•"/>
            </a:pPr>
            <a:r>
              <a:rPr lang="en-US" dirty="0" smtClean="0"/>
              <a:t>identify </a:t>
            </a:r>
            <a:r>
              <a:rPr lang="en-US" dirty="0"/>
              <a:t>the most appropriate system architectures and level of </a:t>
            </a:r>
            <a:r>
              <a:rPr lang="en-US" dirty="0" smtClean="0"/>
              <a:t>integration,</a:t>
            </a:r>
          </a:p>
          <a:p>
            <a:pPr marL="742950" lvl="1" indent="-285750">
              <a:buFont typeface="Arial" pitchFamily="34" charset="0"/>
              <a:buChar char="•"/>
            </a:pPr>
            <a:r>
              <a:rPr lang="en-US" dirty="0" smtClean="0"/>
              <a:t>achieve </a:t>
            </a:r>
            <a:r>
              <a:rPr lang="en-US" dirty="0"/>
              <a:t>sustainable </a:t>
            </a:r>
            <a:r>
              <a:rPr lang="en-US" dirty="0" smtClean="0"/>
              <a:t>costs (payback time) </a:t>
            </a:r>
            <a:r>
              <a:rPr lang="en-US" dirty="0"/>
              <a:t>and the required level of </a:t>
            </a:r>
            <a:r>
              <a:rPr lang="en-US" dirty="0" smtClean="0"/>
              <a:t>reliability (life time).</a:t>
            </a:r>
            <a:endParaRPr lang="en-US" dirty="0"/>
          </a:p>
          <a:p>
            <a:pPr marL="285750" indent="-285750">
              <a:buFont typeface="Arial" pitchFamily="34" charset="0"/>
              <a:buChar char="•"/>
            </a:pPr>
            <a:r>
              <a:rPr lang="en-US" dirty="0" smtClean="0"/>
              <a:t>First task: System concept definition</a:t>
            </a:r>
          </a:p>
          <a:p>
            <a:pPr marL="285750" indent="-285750">
              <a:buFont typeface="Arial" pitchFamily="34" charset="0"/>
              <a:buChar char="•"/>
            </a:pPr>
            <a:endParaRPr lang="en-US" dirty="0" smtClean="0"/>
          </a:p>
          <a:p>
            <a:pPr marL="800100" lvl="1" indent="-342900">
              <a:buFont typeface="+mj-lt"/>
              <a:buAutoNum type="arabicPeriod"/>
            </a:pPr>
            <a:r>
              <a:rPr lang="en-US" dirty="0" smtClean="0"/>
              <a:t>0D modeling (design)</a:t>
            </a:r>
          </a:p>
          <a:p>
            <a:pPr marL="800100" lvl="1" indent="-342900">
              <a:buFont typeface="+mj-lt"/>
              <a:buAutoNum type="arabicPeriod"/>
            </a:pPr>
            <a:endParaRPr lang="en-US" dirty="0" smtClean="0"/>
          </a:p>
          <a:p>
            <a:pPr marL="800100" lvl="1" indent="-342900">
              <a:buFont typeface="+mj-lt"/>
              <a:buAutoNum type="arabicPeriod"/>
            </a:pPr>
            <a:r>
              <a:rPr lang="en-US" dirty="0" smtClean="0"/>
              <a:t>1D dynamic simulation models</a:t>
            </a:r>
          </a:p>
          <a:p>
            <a:pPr marL="800100" lvl="1" indent="-342900">
              <a:buFont typeface="+mj-lt"/>
              <a:buAutoNum type="arabicPeriod"/>
            </a:pPr>
            <a:endParaRPr lang="en-US" dirty="0" smtClean="0"/>
          </a:p>
          <a:p>
            <a:pPr marL="800100" lvl="1" indent="-342900">
              <a:buFont typeface="+mj-lt"/>
              <a:buAutoNum type="arabicPeriod"/>
            </a:pPr>
            <a:r>
              <a:rPr lang="en-US" dirty="0" smtClean="0"/>
              <a:t>Overall system definition</a:t>
            </a:r>
          </a:p>
          <a:p>
            <a:pPr marL="800100" lvl="1" indent="-342900">
              <a:buFont typeface="+mj-lt"/>
              <a:buAutoNum type="arabicPeriod"/>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809" y="3608724"/>
            <a:ext cx="371058" cy="37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575" y="4149638"/>
            <a:ext cx="434331" cy="41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613" y="4638675"/>
            <a:ext cx="101758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79512" y="188640"/>
            <a:ext cx="8382012" cy="6552728"/>
            <a:chOff x="179512" y="188640"/>
            <a:chExt cx="8382012" cy="6552728"/>
          </a:xfrm>
        </p:grpSpPr>
        <p:pic>
          <p:nvPicPr>
            <p:cNvPr id="18"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ermodynamiq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22" name="Connecteur droit 5"/>
            <p:cNvCxnSpPr/>
            <p:nvPr/>
          </p:nvCxnSpPr>
          <p:spPr>
            <a:xfrm>
              <a:off x="1224215"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85800" y="3474183"/>
            <a:ext cx="3834606" cy="626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smtClean="0"/>
              <a:t>System concept</a:t>
            </a:r>
            <a:r>
              <a:rPr lang="en-US" dirty="0" smtClean="0"/>
              <a:t/>
            </a:r>
            <a:br>
              <a:rPr lang="en-US" dirty="0" smtClean="0"/>
            </a:br>
            <a:r>
              <a:rPr lang="en-US" sz="3100" i="1" dirty="0" smtClean="0"/>
              <a:t>Design: 0D Modeling</a:t>
            </a:r>
            <a:endParaRPr lang="en-US" i="1"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6</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57200" y="1676400"/>
            <a:ext cx="8458200" cy="3139321"/>
          </a:xfrm>
          <a:prstGeom prst="rect">
            <a:avLst/>
          </a:prstGeom>
          <a:noFill/>
        </p:spPr>
        <p:txBody>
          <a:bodyPr wrap="square" rtlCol="0">
            <a:spAutoFit/>
          </a:bodyPr>
          <a:lstStyle/>
          <a:p>
            <a:pPr marL="285750" indent="-285750">
              <a:buFont typeface="Arial" pitchFamily="34" charset="0"/>
              <a:buChar char="•"/>
            </a:pPr>
            <a:r>
              <a:rPr lang="en-US" dirty="0" smtClean="0"/>
              <a:t>Definition of </a:t>
            </a:r>
            <a:r>
              <a:rPr lang="en-US" dirty="0"/>
              <a:t>the </a:t>
            </a:r>
            <a:r>
              <a:rPr lang="en-US" dirty="0" smtClean="0"/>
              <a:t>working </a:t>
            </a:r>
            <a:r>
              <a:rPr lang="en-US" dirty="0"/>
              <a:t>conditions on which the </a:t>
            </a:r>
            <a:r>
              <a:rPr lang="en-US" dirty="0" smtClean="0"/>
              <a:t>systems </a:t>
            </a:r>
            <a:r>
              <a:rPr lang="en-US" dirty="0"/>
              <a:t>will be sized </a:t>
            </a:r>
            <a:r>
              <a:rPr lang="en-US" dirty="0" smtClean="0"/>
              <a:t>and optimized</a:t>
            </a:r>
          </a:p>
          <a:p>
            <a:pPr marL="742950" lvl="1" indent="-285750">
              <a:buFont typeface="Arial" pitchFamily="34" charset="0"/>
              <a:buChar char="•"/>
            </a:pPr>
            <a:r>
              <a:rPr lang="en-US" dirty="0" smtClean="0"/>
              <a:t>exhaust </a:t>
            </a:r>
            <a:r>
              <a:rPr lang="en-US" dirty="0"/>
              <a:t>gases flow rate and temperature, coolant loop flow rate and temperature, </a:t>
            </a:r>
            <a:r>
              <a:rPr lang="en-US" dirty="0" smtClean="0"/>
              <a:t>fuel consumption</a:t>
            </a:r>
            <a:r>
              <a:rPr lang="en-US" dirty="0"/>
              <a:t>, </a:t>
            </a:r>
            <a:r>
              <a:rPr lang="en-US" dirty="0" smtClean="0"/>
              <a:t>...</a:t>
            </a:r>
          </a:p>
          <a:p>
            <a:pPr marL="742950" lvl="1" indent="-285750">
              <a:buFont typeface="Arial" pitchFamily="34" charset="0"/>
              <a:buChar char="•"/>
            </a:pPr>
            <a:endParaRPr lang="en-US" dirty="0" smtClean="0"/>
          </a:p>
          <a:p>
            <a:pPr marL="285750" indent="-285750">
              <a:buFont typeface="Arial" pitchFamily="34" charset="0"/>
              <a:buChar char="•"/>
            </a:pPr>
            <a:r>
              <a:rPr lang="en-US" dirty="0" smtClean="0"/>
              <a:t>Comparison of different </a:t>
            </a:r>
            <a:r>
              <a:rPr lang="en-US" dirty="0" err="1"/>
              <a:t>Rankine</a:t>
            </a:r>
            <a:r>
              <a:rPr lang="en-US" dirty="0"/>
              <a:t> cycle </a:t>
            </a:r>
            <a:r>
              <a:rPr lang="en-US" dirty="0" smtClean="0"/>
              <a:t>architectures through steady state simulations (Efficiency</a:t>
            </a:r>
            <a:r>
              <a:rPr lang="en-US" dirty="0"/>
              <a:t>, power </a:t>
            </a:r>
            <a:r>
              <a:rPr lang="en-US" dirty="0" smtClean="0"/>
              <a:t>recuperation potential</a:t>
            </a:r>
            <a:r>
              <a:rPr lang="en-US" dirty="0"/>
              <a:t>, heat rejection requirements and technical </a:t>
            </a:r>
            <a:r>
              <a:rPr lang="en-US" dirty="0" smtClean="0"/>
              <a:t>complexity)</a:t>
            </a:r>
          </a:p>
          <a:p>
            <a:pPr lvl="1"/>
            <a:r>
              <a:rPr lang="en-US" dirty="0" smtClean="0"/>
              <a:t> </a:t>
            </a:r>
          </a:p>
          <a:p>
            <a:pPr marL="742950" lvl="1" indent="-285750">
              <a:buFont typeface="Arial" pitchFamily="34" charset="0"/>
              <a:buChar char="•"/>
            </a:pPr>
            <a:r>
              <a:rPr lang="en-US" dirty="0" smtClean="0"/>
              <a:t>Different heat </a:t>
            </a:r>
            <a:r>
              <a:rPr lang="en-US" dirty="0"/>
              <a:t>sources available on the vehicle. </a:t>
            </a:r>
            <a:endParaRPr lang="en-US" dirty="0" smtClean="0"/>
          </a:p>
          <a:p>
            <a:pPr marL="742950" lvl="1" indent="-285750">
              <a:buFont typeface="Arial" pitchFamily="34" charset="0"/>
              <a:buChar char="•"/>
            </a:pPr>
            <a:r>
              <a:rPr lang="en-US" dirty="0" smtClean="0"/>
              <a:t>Thermodynamic </a:t>
            </a:r>
            <a:r>
              <a:rPr lang="en-US" dirty="0"/>
              <a:t>analysis of working </a:t>
            </a:r>
            <a:r>
              <a:rPr lang="en-US" dirty="0" smtClean="0"/>
              <a:t>fluids and </a:t>
            </a:r>
            <a:r>
              <a:rPr lang="en-US" dirty="0"/>
              <a:t>working fluid </a:t>
            </a:r>
            <a:r>
              <a:rPr lang="en-US" dirty="0" smtClean="0"/>
              <a:t>mixtures</a:t>
            </a:r>
          </a:p>
          <a:p>
            <a:pPr marL="742950" lvl="1" indent="-285750">
              <a:buFont typeface="Arial" pitchFamily="34" charset="0"/>
              <a:buChar char="•"/>
            </a:pPr>
            <a:r>
              <a:rPr lang="en-US" dirty="0" smtClean="0"/>
              <a:t>Expansion machines comparison</a:t>
            </a:r>
          </a:p>
        </p:txBody>
      </p:sp>
      <p:grpSp>
        <p:nvGrpSpPr>
          <p:cNvPr id="15" name="Group 14"/>
          <p:cNvGrpSpPr/>
          <p:nvPr/>
        </p:nvGrpSpPr>
        <p:grpSpPr>
          <a:xfrm>
            <a:off x="179512" y="188640"/>
            <a:ext cx="8382012" cy="6552728"/>
            <a:chOff x="179512" y="188640"/>
            <a:chExt cx="8382012" cy="6552728"/>
          </a:xfrm>
        </p:grpSpPr>
        <p:pic>
          <p:nvPicPr>
            <p:cNvPr id="16"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20"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645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p>
        </p:txBody>
      </p:sp>
      <p:sp>
        <p:nvSpPr>
          <p:cNvPr id="9" name="Footer Placeholder 2"/>
          <p:cNvSpPr>
            <a:spLocks noGrp="1"/>
          </p:cNvSpPr>
          <p:nvPr>
            <p:ph type="ftr" sz="quarter" idx="11"/>
          </p:nvPr>
        </p:nvSpPr>
        <p:spPr>
          <a:xfrm>
            <a:off x="3098800" y="6106196"/>
            <a:ext cx="3581400" cy="215900"/>
          </a:xfrm>
          <a:prstGeom prst="rect">
            <a:avLst/>
          </a:prstGeom>
        </p:spPr>
        <p:txBody>
          <a:bodyPr/>
          <a:lstStyle/>
          <a:p>
            <a:r>
              <a:rPr lang="en-US" sz="1100" dirty="0"/>
              <a:t>Advanced Technology &amp; Research, BF40570, Vincent </a:t>
            </a:r>
            <a:r>
              <a:rPr lang="en-US" sz="1100" dirty="0" err="1"/>
              <a:t>Grelet</a:t>
            </a:r>
            <a:endParaRPr lang="en-US" sz="1100"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7</a:t>
            </a:fld>
            <a:endParaRPr lang="fr-FR" dirty="0"/>
          </a:p>
        </p:txBody>
      </p:sp>
      <p:sp>
        <p:nvSpPr>
          <p:cNvPr id="6" name="TextBox 5"/>
          <p:cNvSpPr txBox="1"/>
          <p:nvPr/>
        </p:nvSpPr>
        <p:spPr>
          <a:xfrm>
            <a:off x="457200" y="1676400"/>
            <a:ext cx="8458200" cy="3970318"/>
          </a:xfrm>
          <a:prstGeom prst="rect">
            <a:avLst/>
          </a:prstGeom>
          <a:noFill/>
        </p:spPr>
        <p:txBody>
          <a:bodyPr wrap="square" rtlCol="0">
            <a:spAutoFit/>
          </a:bodyPr>
          <a:lstStyle/>
          <a:p>
            <a:pPr marL="285750" indent="-285750">
              <a:buFont typeface="Arial" pitchFamily="34" charset="0"/>
              <a:buChar char="•"/>
            </a:pPr>
            <a:r>
              <a:rPr lang="en-US" dirty="0"/>
              <a:t>Several heat sources are </a:t>
            </a:r>
            <a:r>
              <a:rPr lang="en-US" dirty="0" smtClean="0"/>
              <a:t>available </a:t>
            </a:r>
            <a:r>
              <a:rPr lang="en-US" dirty="0"/>
              <a:t>on </a:t>
            </a:r>
            <a:r>
              <a:rPr lang="en-US" dirty="0" smtClean="0"/>
              <a:t>a vehicle:</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The </a:t>
            </a:r>
            <a:r>
              <a:rPr lang="en-US" dirty="0"/>
              <a:t>more interesting </a:t>
            </a:r>
            <a:r>
              <a:rPr lang="en-US" dirty="0" smtClean="0"/>
              <a:t>sources: Exhaust gases </a:t>
            </a:r>
            <a:r>
              <a:rPr lang="en-US" dirty="0"/>
              <a:t>and </a:t>
            </a:r>
            <a:r>
              <a:rPr lang="en-US" dirty="0" smtClean="0"/>
              <a:t>EGR gases </a:t>
            </a:r>
            <a:r>
              <a:rPr lang="en-US" dirty="0"/>
              <a:t>(higher temperature </a:t>
            </a:r>
            <a:r>
              <a:rPr lang="en-US" dirty="0" smtClean="0"/>
              <a:t>leads </a:t>
            </a:r>
            <a:r>
              <a:rPr lang="en-US" dirty="0"/>
              <a:t>to the usage of higher energy content fluid)</a:t>
            </a:r>
          </a:p>
          <a:p>
            <a:pPr marL="285750" indent="-285750">
              <a:buFont typeface="Arial" pitchFamily="34" charset="0"/>
              <a:buChar char="•"/>
            </a:pPr>
            <a:endParaRPr lang="fr-BE"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5928396"/>
            <a:ext cx="24003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344621419"/>
              </p:ext>
            </p:extLst>
          </p:nvPr>
        </p:nvGraphicFramePr>
        <p:xfrm>
          <a:off x="1905000" y="2057400"/>
          <a:ext cx="5257800" cy="2595880"/>
        </p:xfrm>
        <a:graphic>
          <a:graphicData uri="http://schemas.openxmlformats.org/drawingml/2006/table">
            <a:tbl>
              <a:tblPr firstRow="1" bandRow="1">
                <a:tableStyleId>{E8B1032C-EA38-4F05-BA0D-38AFFFC7BED3}</a:tableStyleId>
              </a:tblPr>
              <a:tblGrid>
                <a:gridCol w="1524000"/>
                <a:gridCol w="1524000"/>
                <a:gridCol w="2209800"/>
              </a:tblGrid>
              <a:tr h="370840">
                <a:tc>
                  <a:txBody>
                    <a:bodyPr/>
                    <a:lstStyle/>
                    <a:p>
                      <a:pPr algn="ctr"/>
                      <a:r>
                        <a:rPr lang="fr-BE" sz="1400" dirty="0" err="1" smtClean="0"/>
                        <a:t>Heat</a:t>
                      </a:r>
                      <a:r>
                        <a:rPr lang="fr-BE" sz="1400" dirty="0" smtClean="0"/>
                        <a:t> Source</a:t>
                      </a:r>
                      <a:endParaRPr lang="fr-BE" sz="1400" dirty="0"/>
                    </a:p>
                  </a:txBody>
                  <a:tcPr/>
                </a:tc>
                <a:tc>
                  <a:txBody>
                    <a:bodyPr/>
                    <a:lstStyle/>
                    <a:p>
                      <a:pPr algn="ctr"/>
                      <a:r>
                        <a:rPr lang="fr-BE" sz="1400" dirty="0" err="1" smtClean="0"/>
                        <a:t>Temperature</a:t>
                      </a:r>
                      <a:endParaRPr lang="fr-BE" sz="1400" dirty="0"/>
                    </a:p>
                  </a:txBody>
                  <a:tcPr/>
                </a:tc>
                <a:tc>
                  <a:txBody>
                    <a:bodyPr/>
                    <a:lstStyle/>
                    <a:p>
                      <a:pPr algn="ctr"/>
                      <a:r>
                        <a:rPr lang="fr-BE" sz="1400" dirty="0" err="1" smtClean="0"/>
                        <a:t>Capacity</a:t>
                      </a:r>
                      <a:r>
                        <a:rPr lang="fr-BE" sz="1400" dirty="0" smtClean="0"/>
                        <a:t> flow rate</a:t>
                      </a:r>
                      <a:endParaRPr lang="fr-BE" sz="1400" dirty="0"/>
                    </a:p>
                  </a:txBody>
                  <a:tcPr/>
                </a:tc>
              </a:tr>
              <a:tr h="370840">
                <a:tc>
                  <a:txBody>
                    <a:bodyPr/>
                    <a:lstStyle/>
                    <a:p>
                      <a:pPr marL="0" lvl="0" indent="0" algn="ctr">
                        <a:buFont typeface="Arial" pitchFamily="34" charset="0"/>
                        <a:buNone/>
                      </a:pPr>
                      <a:r>
                        <a:rPr lang="fr-BE" sz="1400" dirty="0" err="1" smtClean="0"/>
                        <a:t>Exhaust</a:t>
                      </a:r>
                      <a:r>
                        <a:rPr lang="fr-BE" sz="1400" baseline="0" dirty="0" smtClean="0"/>
                        <a:t> </a:t>
                      </a:r>
                      <a:r>
                        <a:rPr lang="fr-BE" sz="1400" baseline="0" dirty="0" err="1" smtClean="0"/>
                        <a:t>gases</a:t>
                      </a:r>
                      <a:endParaRPr lang="fr-BE" sz="1400" dirty="0"/>
                    </a:p>
                  </a:txBody>
                  <a:tcPr/>
                </a:tc>
                <a:tc>
                  <a:txBody>
                    <a:bodyPr/>
                    <a:lstStyle/>
                    <a:p>
                      <a:pPr algn="ctr"/>
                      <a:r>
                        <a:rPr lang="en-US" sz="1400" dirty="0" smtClean="0"/>
                        <a:t>mid to high </a:t>
                      </a:r>
                      <a:endParaRPr lang="fr-BE" sz="1400" dirty="0"/>
                    </a:p>
                  </a:txBody>
                  <a:tcPr/>
                </a:tc>
                <a:tc>
                  <a:txBody>
                    <a:bodyPr/>
                    <a:lstStyle/>
                    <a:p>
                      <a:pPr algn="ctr"/>
                      <a:r>
                        <a:rPr lang="en-US" sz="1400" dirty="0" smtClean="0"/>
                        <a:t>high</a:t>
                      </a:r>
                      <a:endParaRPr lang="fr-BE" sz="1400" dirty="0"/>
                    </a:p>
                  </a:txBody>
                  <a:tcPr/>
                </a:tc>
              </a:tr>
              <a:tr h="370840">
                <a:tc>
                  <a:txBody>
                    <a:bodyPr/>
                    <a:lstStyle/>
                    <a:p>
                      <a:pPr algn="ctr"/>
                      <a:r>
                        <a:rPr lang="en-US" sz="1400" dirty="0" smtClean="0"/>
                        <a:t>EGR gases</a:t>
                      </a:r>
                      <a:endParaRPr lang="fr-BE" sz="1400" dirty="0"/>
                    </a:p>
                  </a:txBody>
                  <a:tcPr/>
                </a:tc>
                <a:tc>
                  <a:txBody>
                    <a:bodyPr/>
                    <a:lstStyle/>
                    <a:p>
                      <a:pPr algn="ctr"/>
                      <a:r>
                        <a:rPr lang="en-US" sz="1400" dirty="0" smtClean="0"/>
                        <a:t>high</a:t>
                      </a:r>
                      <a:endParaRPr lang="fr-BE" sz="1400" dirty="0"/>
                    </a:p>
                  </a:txBody>
                  <a:tcPr/>
                </a:tc>
                <a:tc>
                  <a:txBody>
                    <a:bodyPr/>
                    <a:lstStyle/>
                    <a:p>
                      <a:pPr algn="ctr"/>
                      <a:r>
                        <a:rPr lang="en-US" sz="1400" dirty="0" smtClean="0"/>
                        <a:t> low </a:t>
                      </a:r>
                      <a:endParaRPr lang="fr-BE" sz="1400" dirty="0"/>
                    </a:p>
                  </a:txBody>
                  <a:tcPr/>
                </a:tc>
              </a:tr>
              <a:tr h="370840">
                <a:tc>
                  <a:txBody>
                    <a:bodyPr/>
                    <a:lstStyle/>
                    <a:p>
                      <a:pPr algn="ctr"/>
                      <a:r>
                        <a:rPr lang="en-US" sz="1400" dirty="0" smtClean="0"/>
                        <a:t>Charge Air</a:t>
                      </a:r>
                      <a:endParaRPr lang="fr-BE" sz="1400" dirty="0"/>
                    </a:p>
                  </a:txBody>
                  <a:tcPr/>
                </a:tc>
                <a:tc>
                  <a:txBody>
                    <a:bodyPr/>
                    <a:lstStyle/>
                    <a:p>
                      <a:pPr algn="ctr"/>
                      <a:r>
                        <a:rPr lang="en-US" sz="1400" dirty="0" smtClean="0"/>
                        <a:t>low to mid </a:t>
                      </a:r>
                      <a:endParaRPr lang="fr-BE" sz="1400" dirty="0"/>
                    </a:p>
                  </a:txBody>
                  <a:tcPr/>
                </a:tc>
                <a:tc>
                  <a:txBody>
                    <a:bodyPr/>
                    <a:lstStyle/>
                    <a:p>
                      <a:pPr algn="ctr"/>
                      <a:r>
                        <a:rPr lang="en-US" sz="1400" dirty="0" smtClean="0"/>
                        <a:t>high</a:t>
                      </a:r>
                      <a:endParaRPr lang="fr-BE" sz="1400" dirty="0"/>
                    </a:p>
                  </a:txBody>
                  <a:tcPr/>
                </a:tc>
              </a:tr>
              <a:tr h="370840">
                <a:tc>
                  <a:txBody>
                    <a:bodyPr/>
                    <a:lstStyle/>
                    <a:p>
                      <a:pPr algn="ctr"/>
                      <a:r>
                        <a:rPr lang="en-US" sz="1400" dirty="0" smtClean="0"/>
                        <a:t>Coolant</a:t>
                      </a:r>
                      <a:endParaRPr lang="fr-BE" sz="1400" dirty="0"/>
                    </a:p>
                  </a:txBody>
                  <a:tcPr/>
                </a:tc>
                <a:tc>
                  <a:txBody>
                    <a:bodyPr/>
                    <a:lstStyle/>
                    <a:p>
                      <a:pPr algn="ctr"/>
                      <a:r>
                        <a:rPr lang="en-US" sz="1400" dirty="0" smtClean="0"/>
                        <a:t>low</a:t>
                      </a:r>
                      <a:endParaRPr lang="fr-BE" sz="1400" dirty="0"/>
                    </a:p>
                  </a:txBody>
                  <a:tcPr/>
                </a:tc>
                <a:tc>
                  <a:txBody>
                    <a:bodyPr/>
                    <a:lstStyle/>
                    <a:p>
                      <a:pPr algn="ctr"/>
                      <a:r>
                        <a:rPr lang="en-US" sz="1400" dirty="0" smtClean="0"/>
                        <a:t>high</a:t>
                      </a:r>
                      <a:endParaRPr lang="fr-BE" sz="1400" dirty="0"/>
                    </a:p>
                  </a:txBody>
                  <a:tcPr/>
                </a:tc>
              </a:tr>
              <a:tr h="370840">
                <a:tc>
                  <a:txBody>
                    <a:bodyPr/>
                    <a:lstStyle/>
                    <a:p>
                      <a:pPr algn="ctr"/>
                      <a:r>
                        <a:rPr lang="en-US" sz="1400" dirty="0" smtClean="0"/>
                        <a:t>Oil</a:t>
                      </a:r>
                      <a:endParaRPr lang="fr-BE" sz="1400" dirty="0"/>
                    </a:p>
                  </a:txBody>
                  <a:tcPr/>
                </a:tc>
                <a:tc>
                  <a:txBody>
                    <a:bodyPr/>
                    <a:lstStyle/>
                    <a:p>
                      <a:pPr algn="ctr"/>
                      <a:r>
                        <a:rPr lang="en-US" sz="1400" dirty="0" smtClean="0"/>
                        <a:t>low</a:t>
                      </a:r>
                      <a:endParaRPr lang="fr-BE" sz="1400" dirty="0"/>
                    </a:p>
                  </a:txBody>
                  <a:tcPr/>
                </a:tc>
                <a:tc>
                  <a:txBody>
                    <a:bodyPr/>
                    <a:lstStyle/>
                    <a:p>
                      <a:pPr algn="ctr"/>
                      <a:r>
                        <a:rPr lang="en-US" sz="1400" dirty="0" smtClean="0"/>
                        <a:t>low</a:t>
                      </a:r>
                      <a:endParaRPr lang="fr-BE" sz="1400" dirty="0"/>
                    </a:p>
                  </a:txBody>
                  <a:tcPr/>
                </a:tc>
              </a:tr>
              <a:tr h="370840">
                <a:tc>
                  <a:txBody>
                    <a:bodyPr/>
                    <a:lstStyle/>
                    <a:p>
                      <a:pPr algn="ctr"/>
                      <a:r>
                        <a:rPr lang="fr-BE" sz="1400" dirty="0" smtClean="0"/>
                        <a:t>Retarder</a:t>
                      </a:r>
                      <a:endParaRPr lang="fr-BE" sz="1400" dirty="0"/>
                    </a:p>
                  </a:txBody>
                  <a:tcPr/>
                </a:tc>
                <a:tc>
                  <a:txBody>
                    <a:bodyPr/>
                    <a:lstStyle/>
                    <a:p>
                      <a:pPr algn="ctr"/>
                      <a:r>
                        <a:rPr lang="fr-BE" sz="1400" dirty="0" err="1" smtClean="0"/>
                        <a:t>Low</a:t>
                      </a:r>
                      <a:endParaRPr lang="fr-BE" sz="1400" dirty="0"/>
                    </a:p>
                  </a:txBody>
                  <a:tcPr/>
                </a:tc>
                <a:tc>
                  <a:txBody>
                    <a:bodyPr/>
                    <a:lstStyle/>
                    <a:p>
                      <a:pPr algn="ctr"/>
                      <a:r>
                        <a:rPr lang="fr-BE" sz="1400" dirty="0" smtClean="0"/>
                        <a:t>high</a:t>
                      </a:r>
                      <a:endParaRPr lang="fr-BE" sz="1400" dirty="0"/>
                    </a:p>
                  </a:txBody>
                  <a:tcPr/>
                </a:tc>
              </a:tr>
            </a:tbl>
          </a:graphicData>
        </a:graphic>
      </p:graphicFrame>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33400"/>
            <a:ext cx="1400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286536" y="85193"/>
            <a:ext cx="7560840" cy="6552728"/>
            <a:chOff x="179512" y="188640"/>
            <a:chExt cx="7560840" cy="6552728"/>
          </a:xfrm>
        </p:grpSpPr>
        <p:pic>
          <p:nvPicPr>
            <p:cNvPr id="1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ermodynamiq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22"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1632647" y="2286000"/>
            <a:ext cx="2024953"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fontScale="90000"/>
          </a:bodyPr>
          <a:lstStyle/>
          <a:p>
            <a:r>
              <a:rPr lang="en-US" dirty="0"/>
              <a:t>System concept</a:t>
            </a:r>
            <a:br>
              <a:rPr lang="en-US" dirty="0"/>
            </a:br>
            <a:r>
              <a:rPr lang="en-US" sz="3400" i="1" dirty="0"/>
              <a:t>0D Modeling</a:t>
            </a:r>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8</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57200" y="1676400"/>
            <a:ext cx="8458200" cy="369332"/>
          </a:xfrm>
          <a:prstGeom prst="rect">
            <a:avLst/>
          </a:prstGeom>
          <a:noFill/>
        </p:spPr>
        <p:txBody>
          <a:bodyPr wrap="square" rtlCol="0">
            <a:spAutoFit/>
          </a:bodyPr>
          <a:lstStyle/>
          <a:p>
            <a:pPr marL="285750" indent="-285750">
              <a:buFont typeface="Arial" pitchFamily="34" charset="0"/>
              <a:buChar char="•"/>
            </a:pPr>
            <a:r>
              <a:rPr lang="en-US" b="1" dirty="0" smtClean="0"/>
              <a:t>3 architectures investigated:</a:t>
            </a:r>
            <a:endParaRPr lang="fr-BE"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812" y="2124075"/>
            <a:ext cx="2880000" cy="222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592" y="2133600"/>
            <a:ext cx="2880000" cy="222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6612" y="2133600"/>
            <a:ext cx="2880000" cy="222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6985" y="4358240"/>
            <a:ext cx="2057400" cy="646331"/>
          </a:xfrm>
          <a:prstGeom prst="rect">
            <a:avLst/>
          </a:prstGeom>
          <a:noFill/>
        </p:spPr>
        <p:txBody>
          <a:bodyPr wrap="square" rtlCol="0">
            <a:spAutoFit/>
          </a:bodyPr>
          <a:lstStyle/>
          <a:p>
            <a:pPr algn="ctr"/>
            <a:r>
              <a:rPr lang="fr-BE" dirty="0" smtClean="0"/>
              <a:t>WHR on </a:t>
            </a:r>
            <a:r>
              <a:rPr lang="fr-BE" dirty="0" err="1" smtClean="0"/>
              <a:t>exhaust</a:t>
            </a:r>
            <a:r>
              <a:rPr lang="fr-BE" dirty="0" smtClean="0"/>
              <a:t> </a:t>
            </a:r>
            <a:r>
              <a:rPr lang="fr-BE" dirty="0" err="1" smtClean="0"/>
              <a:t>gases</a:t>
            </a:r>
            <a:r>
              <a:rPr lang="fr-BE" dirty="0" smtClean="0"/>
              <a:t> </a:t>
            </a:r>
            <a:r>
              <a:rPr lang="fr-BE" dirty="0" err="1" smtClean="0"/>
              <a:t>only</a:t>
            </a:r>
            <a:endParaRPr lang="fr-BE" dirty="0"/>
          </a:p>
        </p:txBody>
      </p:sp>
      <p:sp>
        <p:nvSpPr>
          <p:cNvPr id="59" name="TextBox 58"/>
          <p:cNvSpPr txBox="1"/>
          <p:nvPr/>
        </p:nvSpPr>
        <p:spPr>
          <a:xfrm>
            <a:off x="3140992" y="4358240"/>
            <a:ext cx="2057400" cy="923330"/>
          </a:xfrm>
          <a:prstGeom prst="rect">
            <a:avLst/>
          </a:prstGeom>
          <a:noFill/>
        </p:spPr>
        <p:txBody>
          <a:bodyPr wrap="square" rtlCol="0">
            <a:spAutoFit/>
          </a:bodyPr>
          <a:lstStyle/>
          <a:p>
            <a:pPr algn="ctr"/>
            <a:r>
              <a:rPr lang="fr-BE" dirty="0" smtClean="0"/>
              <a:t>WHR on </a:t>
            </a:r>
            <a:r>
              <a:rPr lang="fr-BE" dirty="0" err="1" smtClean="0"/>
              <a:t>exhaust</a:t>
            </a:r>
            <a:r>
              <a:rPr lang="fr-BE" dirty="0" smtClean="0"/>
              <a:t> </a:t>
            </a:r>
            <a:r>
              <a:rPr lang="fr-BE" dirty="0" err="1" smtClean="0"/>
              <a:t>gases</a:t>
            </a:r>
            <a:r>
              <a:rPr lang="fr-BE" dirty="0" smtClean="0"/>
              <a:t> and EGR </a:t>
            </a:r>
            <a:r>
              <a:rPr lang="fr-BE" dirty="0" err="1" smtClean="0"/>
              <a:t>gases</a:t>
            </a:r>
            <a:r>
              <a:rPr lang="fr-BE" dirty="0" smtClean="0"/>
              <a:t> in serial</a:t>
            </a:r>
            <a:endParaRPr lang="fr-BE" dirty="0"/>
          </a:p>
        </p:txBody>
      </p:sp>
      <p:sp>
        <p:nvSpPr>
          <p:cNvPr id="60" name="TextBox 59"/>
          <p:cNvSpPr txBox="1"/>
          <p:nvPr/>
        </p:nvSpPr>
        <p:spPr>
          <a:xfrm>
            <a:off x="6186612" y="4344238"/>
            <a:ext cx="2057400" cy="923330"/>
          </a:xfrm>
          <a:prstGeom prst="rect">
            <a:avLst/>
          </a:prstGeom>
          <a:noFill/>
        </p:spPr>
        <p:txBody>
          <a:bodyPr wrap="square" rtlCol="0">
            <a:spAutoFit/>
          </a:bodyPr>
          <a:lstStyle/>
          <a:p>
            <a:pPr algn="ctr"/>
            <a:r>
              <a:rPr lang="fr-BE" dirty="0" smtClean="0"/>
              <a:t>WHR on </a:t>
            </a:r>
            <a:r>
              <a:rPr lang="fr-BE" dirty="0" err="1" smtClean="0"/>
              <a:t>exhaust</a:t>
            </a:r>
            <a:r>
              <a:rPr lang="fr-BE" dirty="0" smtClean="0"/>
              <a:t> </a:t>
            </a:r>
            <a:r>
              <a:rPr lang="fr-BE" dirty="0" err="1" smtClean="0"/>
              <a:t>gases</a:t>
            </a:r>
            <a:r>
              <a:rPr lang="fr-BE" dirty="0" smtClean="0"/>
              <a:t> and EGR </a:t>
            </a:r>
            <a:r>
              <a:rPr lang="fr-BE" dirty="0" err="1" smtClean="0"/>
              <a:t>gases</a:t>
            </a:r>
            <a:r>
              <a:rPr lang="fr-BE" dirty="0" smtClean="0"/>
              <a:t> in </a:t>
            </a:r>
            <a:r>
              <a:rPr lang="fr-BE" dirty="0" err="1" smtClean="0"/>
              <a:t>parallel</a:t>
            </a:r>
            <a:endParaRPr lang="fr-BE" dirty="0"/>
          </a:p>
        </p:txBody>
      </p:sp>
      <p:grpSp>
        <p:nvGrpSpPr>
          <p:cNvPr id="12" name="Group 11"/>
          <p:cNvGrpSpPr/>
          <p:nvPr/>
        </p:nvGrpSpPr>
        <p:grpSpPr>
          <a:xfrm>
            <a:off x="179512" y="188640"/>
            <a:ext cx="8382012" cy="6552728"/>
            <a:chOff x="179512" y="188640"/>
            <a:chExt cx="8382012" cy="6552728"/>
          </a:xfrm>
        </p:grpSpPr>
        <p:pic>
          <p:nvPicPr>
            <p:cNvPr id="14"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rmodynamiq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8"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950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200"/>
            <a:ext cx="5715000" cy="1219200"/>
          </a:xfrm>
        </p:spPr>
        <p:txBody>
          <a:bodyPr>
            <a:normAutofit/>
          </a:bodyPr>
          <a:lstStyle/>
          <a:p>
            <a:r>
              <a:rPr lang="en-US" sz="4000" dirty="0"/>
              <a:t>System concept</a:t>
            </a:r>
            <a:br>
              <a:rPr lang="en-US" sz="4000" dirty="0"/>
            </a:br>
            <a:r>
              <a:rPr lang="en-US" sz="3100" i="1" dirty="0"/>
              <a:t>0D Modeling</a:t>
            </a:r>
            <a:endParaRPr lang="en-US" i="1" dirty="0"/>
          </a:p>
        </p:txBody>
      </p:sp>
      <p:sp>
        <p:nvSpPr>
          <p:cNvPr id="8" name="Espace réservé du numéro de diapositive 7"/>
          <p:cNvSpPr>
            <a:spLocks noGrp="1"/>
          </p:cNvSpPr>
          <p:nvPr>
            <p:ph type="sldNum" sz="quarter" idx="12"/>
          </p:nvPr>
        </p:nvSpPr>
        <p:spPr/>
        <p:txBody>
          <a:bodyPr/>
          <a:lstStyle/>
          <a:p>
            <a:fld id="{05FDF2D6-F856-4DB5-94C1-D066854F099D}" type="slidenum">
              <a:rPr lang="fr-FR" smtClean="0"/>
              <a:pPr/>
              <a:t>9</a:t>
            </a:fld>
            <a:endParaRPr lang="fr-FR"/>
          </a:p>
        </p:txBody>
      </p:sp>
      <p:pic>
        <p:nvPicPr>
          <p:cNvPr id="13"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sp>
        <p:nvSpPr>
          <p:cNvPr id="6" name="TextBox 5"/>
          <p:cNvSpPr txBox="1"/>
          <p:nvPr/>
        </p:nvSpPr>
        <p:spPr>
          <a:xfrm>
            <a:off x="457200" y="1484784"/>
            <a:ext cx="8458200" cy="2862322"/>
          </a:xfrm>
          <a:prstGeom prst="rect">
            <a:avLst/>
          </a:prstGeom>
          <a:noFill/>
        </p:spPr>
        <p:txBody>
          <a:bodyPr wrap="square" rtlCol="0">
            <a:spAutoFit/>
          </a:bodyPr>
          <a:lstStyle/>
          <a:p>
            <a:pPr marL="285750" indent="-285750">
              <a:buFont typeface="Arial" pitchFamily="34" charset="0"/>
              <a:buChar char="•"/>
            </a:pPr>
            <a:r>
              <a:rPr lang="en-US" sz="2000" b="1" dirty="0" smtClean="0"/>
              <a:t>Major design constraints:</a:t>
            </a:r>
          </a:p>
          <a:p>
            <a:pPr marL="742950" lvl="1" indent="-285750">
              <a:buFont typeface="Arial" pitchFamily="34" charset="0"/>
              <a:buChar char="•"/>
            </a:pPr>
            <a:r>
              <a:rPr lang="en-US" dirty="0"/>
              <a:t>Heat </a:t>
            </a:r>
            <a:r>
              <a:rPr lang="en-US" dirty="0" smtClean="0"/>
              <a:t>rejection added to the cooling package: </a:t>
            </a:r>
          </a:p>
          <a:p>
            <a:pPr marL="1200150" lvl="2" indent="-285750">
              <a:buFont typeface="Arial" pitchFamily="34" charset="0"/>
              <a:buChar char="•"/>
            </a:pPr>
            <a:r>
              <a:rPr lang="en-US" dirty="0" smtClean="0"/>
              <a:t>waste </a:t>
            </a:r>
            <a:r>
              <a:rPr lang="en-US" dirty="0"/>
              <a:t>heat re-use </a:t>
            </a:r>
            <a:r>
              <a:rPr lang="en-US" dirty="0" smtClean="0"/>
              <a:t>system: risk </a:t>
            </a:r>
            <a:r>
              <a:rPr lang="en-US" dirty="0"/>
              <a:t>to increase </a:t>
            </a:r>
            <a:r>
              <a:rPr lang="en-US" dirty="0" smtClean="0"/>
              <a:t>the </a:t>
            </a:r>
            <a:r>
              <a:rPr lang="en-US" dirty="0"/>
              <a:t>heat rejection needs of </a:t>
            </a:r>
            <a:r>
              <a:rPr lang="en-US" dirty="0" smtClean="0"/>
              <a:t>the vehicle. </a:t>
            </a:r>
          </a:p>
          <a:p>
            <a:pPr marL="1200150" lvl="2" indent="-285750">
              <a:buFont typeface="Arial" pitchFamily="34" charset="0"/>
              <a:buChar char="•"/>
            </a:pPr>
            <a:r>
              <a:rPr lang="en-US" dirty="0" smtClean="0"/>
              <a:t>Air </a:t>
            </a:r>
            <a:r>
              <a:rPr lang="en-US" dirty="0"/>
              <a:t>temperature increases through dedicated </a:t>
            </a:r>
            <a:r>
              <a:rPr lang="en-US" dirty="0" err="1"/>
              <a:t>Rankine</a:t>
            </a:r>
            <a:r>
              <a:rPr lang="en-US" dirty="0"/>
              <a:t> LT Rad or Condenser having an impact on other components of the cooling package</a:t>
            </a:r>
          </a:p>
          <a:p>
            <a:pPr marL="1200150" lvl="2" indent="-285750">
              <a:buFont typeface="Arial" pitchFamily="34" charset="0"/>
              <a:buChar char="•"/>
            </a:pPr>
            <a:r>
              <a:rPr lang="en-US" dirty="0" smtClean="0"/>
              <a:t>Increase </a:t>
            </a:r>
            <a:r>
              <a:rPr lang="en-US" dirty="0"/>
              <a:t>of the intake air temperature</a:t>
            </a:r>
          </a:p>
          <a:p>
            <a:pPr marL="1200150" lvl="2" indent="-285750">
              <a:buFont typeface="Arial" pitchFamily="34" charset="0"/>
              <a:buChar char="•"/>
            </a:pPr>
            <a:r>
              <a:rPr lang="en-US" dirty="0" smtClean="0"/>
              <a:t>Increase </a:t>
            </a:r>
            <a:r>
              <a:rPr lang="en-US" dirty="0"/>
              <a:t>of the coolant temperature</a:t>
            </a:r>
          </a:p>
          <a:p>
            <a:pPr marL="1200150" lvl="2" indent="-285750">
              <a:buFont typeface="Arial" pitchFamily="34" charset="0"/>
              <a:buChar char="•"/>
            </a:pPr>
            <a:endParaRPr lang="en-US" dirty="0" smtClean="0"/>
          </a:p>
          <a:p>
            <a:pPr marL="1200150" lvl="2" indent="-285750">
              <a:buFont typeface="Arial" pitchFamily="34" charset="0"/>
              <a:buChar char="•"/>
            </a:pPr>
            <a:endParaRPr lang="en-US" sz="1600" dirty="0" smtClean="0"/>
          </a:p>
        </p:txBody>
      </p:sp>
      <p:grpSp>
        <p:nvGrpSpPr>
          <p:cNvPr id="7" name="Group 6"/>
          <p:cNvGrpSpPr/>
          <p:nvPr/>
        </p:nvGrpSpPr>
        <p:grpSpPr>
          <a:xfrm>
            <a:off x="179512" y="188640"/>
            <a:ext cx="8382012" cy="6552728"/>
            <a:chOff x="179512" y="188640"/>
            <a:chExt cx="8382012" cy="6552728"/>
          </a:xfrm>
        </p:grpSpPr>
        <p:pic>
          <p:nvPicPr>
            <p:cNvPr id="9" name="Image 6" descr="logo_coul_texte_cadre_300"/>
            <p:cNvPicPr/>
            <p:nvPr/>
          </p:nvPicPr>
          <p:blipFill>
            <a:blip r:embed="rId3" cstate="print"/>
            <a:srcRect/>
            <a:stretch>
              <a:fillRect/>
            </a:stretch>
          </p:blipFill>
          <p:spPr bwMode="auto">
            <a:xfrm>
              <a:off x="7315200" y="304800"/>
              <a:ext cx="1246324" cy="914400"/>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85" y="5877272"/>
              <a:ext cx="1211163"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rmodynam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1346111" cy="98642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4"/>
            <p:cNvCxnSpPr/>
            <p:nvPr/>
          </p:nvCxnSpPr>
          <p:spPr>
            <a:xfrm>
              <a:off x="1259632" y="1484784"/>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cxnSp>
          <p:nvCxnSpPr>
            <p:cNvPr id="14" name="Connecteur droit 5"/>
            <p:cNvCxnSpPr/>
            <p:nvPr/>
          </p:nvCxnSpPr>
          <p:spPr>
            <a:xfrm>
              <a:off x="1259632" y="5638800"/>
              <a:ext cx="6480720" cy="0"/>
            </a:xfrm>
            <a:prstGeom prst="line">
              <a:avLst/>
            </a:prstGeom>
            <a:ln w="19050">
              <a:solidFill>
                <a:srgbClr val="EE2800"/>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229610"/>
            <a:ext cx="2657475" cy="2332990"/>
          </a:xfrm>
          <a:prstGeom prst="rect">
            <a:avLst/>
          </a:prstGeom>
          <a:noFill/>
        </p:spPr>
      </p:pic>
    </p:spTree>
    <p:extLst>
      <p:ext uri="{BB962C8B-B14F-4D97-AF65-F5344CB8AC3E}">
        <p14:creationId xmlns:p14="http://schemas.microsoft.com/office/powerpoint/2010/main" val="230355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17949</TotalTime>
  <Words>1861</Words>
  <Application>Microsoft Office PowerPoint</Application>
  <PresentationFormat>On-screen Show (4:3)</PresentationFormat>
  <Paragraphs>305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SIZING MODELS AND PERFORMANCE ANALYSIS OF WASTE HEAT RECOVERY ORGANIC RANKINE CYCLES FOR HEAVY DUTY TRUCKS (HDT)</vt:lpstr>
      <vt:lpstr>Introduction Context</vt:lpstr>
      <vt:lpstr>Introduction Context</vt:lpstr>
      <vt:lpstr>Introduction Why WHR on HDV?</vt:lpstr>
      <vt:lpstr>Introduction ORC on HDV</vt:lpstr>
      <vt:lpstr>System concept Design: 0D Modeling</vt:lpstr>
      <vt:lpstr>System concept 0D Modeling</vt:lpstr>
      <vt:lpstr>System concept 0D Modeling</vt:lpstr>
      <vt:lpstr>System concept 0D Modeling</vt:lpstr>
      <vt:lpstr>System concept 0D Modeling</vt:lpstr>
      <vt:lpstr>System concept Goal of the study</vt:lpstr>
      <vt:lpstr>System concept 0D Modeling</vt:lpstr>
      <vt:lpstr>System concept State of the art</vt:lpstr>
      <vt:lpstr>System concept 0D Modeling</vt:lpstr>
      <vt:lpstr>System concept 0D Modeling</vt:lpstr>
      <vt:lpstr>System concept 0D Modeling</vt:lpstr>
      <vt:lpstr>System concept 0D Modeling</vt:lpstr>
      <vt:lpstr>System concept 0D Modeling</vt:lpstr>
      <vt:lpstr>System concept 0D Modeling</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Lemort</dc:creator>
  <cp:lastModifiedBy>Ludo</cp:lastModifiedBy>
  <cp:revision>509</cp:revision>
  <dcterms:created xsi:type="dcterms:W3CDTF">2011-02-27T15:40:36Z</dcterms:created>
  <dcterms:modified xsi:type="dcterms:W3CDTF">2013-10-06T22:26:14Z</dcterms:modified>
</cp:coreProperties>
</file>