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29464000" cy="41744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1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2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3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4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5588" algn="l" defTabSz="914235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2705" algn="l" defTabSz="914235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199823" algn="l" defTabSz="914235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6940" algn="l" defTabSz="914235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35FA7"/>
    <a:srgbClr val="F2E8A7"/>
    <a:srgbClr val="F2E8B8"/>
    <a:srgbClr val="E7D579"/>
    <a:srgbClr val="EDDF9B"/>
    <a:srgbClr val="5E8234"/>
    <a:srgbClr val="EAEAEA"/>
    <a:srgbClr val="C0C0C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448" autoAdjust="0"/>
    <p:restoredTop sz="94705" autoAdjust="0"/>
  </p:normalViewPr>
  <p:slideViewPr>
    <p:cSldViewPr snapToGrid="0">
      <p:cViewPr>
        <p:scale>
          <a:sx n="232" d="100"/>
          <a:sy n="232" d="100"/>
        </p:scale>
        <p:origin x="2672" y="4712"/>
      </p:cViewPr>
      <p:guideLst>
        <p:guide orient="horz" pos="7"/>
        <p:guide pos="4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9"/>
            <a:ext cx="12769720" cy="209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5022" tIns="192510" rIns="385022" bIns="192510" numCol="1" anchor="t" anchorCtr="0" compatLnSpc="1">
            <a:prstTxWarp prst="textNoShape">
              <a:avLst/>
            </a:prstTxWarp>
          </a:bodyPr>
          <a:lstStyle>
            <a:lvl1pPr defTabSz="3845580">
              <a:defRPr sz="4700"/>
            </a:lvl1pPr>
          </a:lstStyle>
          <a:p>
            <a:endParaRPr 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688010" y="9"/>
            <a:ext cx="12769720" cy="209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5022" tIns="192510" rIns="385022" bIns="192510" numCol="1" anchor="t" anchorCtr="0" compatLnSpc="1">
            <a:prstTxWarp prst="textNoShape">
              <a:avLst/>
            </a:prstTxWarp>
          </a:bodyPr>
          <a:lstStyle>
            <a:lvl1pPr algn="r" defTabSz="3845580">
              <a:defRPr sz="4700"/>
            </a:lvl1pPr>
          </a:lstStyle>
          <a:p>
            <a:endParaRPr lang="fr-FR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39643888"/>
            <a:ext cx="12769720" cy="209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5022" tIns="192510" rIns="385022" bIns="192510" numCol="1" anchor="b" anchorCtr="0" compatLnSpc="1">
            <a:prstTxWarp prst="textNoShape">
              <a:avLst/>
            </a:prstTxWarp>
          </a:bodyPr>
          <a:lstStyle>
            <a:lvl1pPr defTabSz="3845580">
              <a:defRPr sz="4700"/>
            </a:lvl1pPr>
          </a:lstStyle>
          <a:p>
            <a:endParaRPr lang="fr-FR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688010" y="39643888"/>
            <a:ext cx="12769720" cy="209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5022" tIns="192510" rIns="385022" bIns="192510" numCol="1" anchor="b" anchorCtr="0" compatLnSpc="1">
            <a:prstTxWarp prst="textNoShape">
              <a:avLst/>
            </a:prstTxWarp>
          </a:bodyPr>
          <a:lstStyle>
            <a:lvl1pPr algn="r" defTabSz="3845580">
              <a:defRPr sz="4700"/>
            </a:lvl1pPr>
          </a:lstStyle>
          <a:p>
            <a:fld id="{881B302B-F874-4724-BF42-261B6E34827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505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9"/>
            <a:ext cx="12769720" cy="209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5022" tIns="192510" rIns="385022" bIns="192510" numCol="1" anchor="t" anchorCtr="0" compatLnSpc="1">
            <a:prstTxWarp prst="textNoShape">
              <a:avLst/>
            </a:prstTxWarp>
          </a:bodyPr>
          <a:lstStyle>
            <a:lvl1pPr defTabSz="3845580">
              <a:defRPr sz="4700"/>
            </a:lvl1pPr>
          </a:lstStyle>
          <a:p>
            <a:endParaRPr lang="fr-F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88010" y="9"/>
            <a:ext cx="12769720" cy="209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5022" tIns="192510" rIns="385022" bIns="192510" numCol="1" anchor="t" anchorCtr="0" compatLnSpc="1">
            <a:prstTxWarp prst="textNoShape">
              <a:avLst/>
            </a:prstTxWarp>
          </a:bodyPr>
          <a:lstStyle>
            <a:lvl1pPr algn="r" defTabSz="3845580">
              <a:defRPr sz="47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3863" y="3132138"/>
            <a:ext cx="10836275" cy="15651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948915" y="19829779"/>
            <a:ext cx="23566176" cy="1878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5022" tIns="192510" rIns="385022" bIns="192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39643888"/>
            <a:ext cx="12769720" cy="209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5022" tIns="192510" rIns="385022" bIns="192510" numCol="1" anchor="b" anchorCtr="0" compatLnSpc="1">
            <a:prstTxWarp prst="textNoShape">
              <a:avLst/>
            </a:prstTxWarp>
          </a:bodyPr>
          <a:lstStyle>
            <a:lvl1pPr defTabSz="3845580">
              <a:defRPr sz="4700"/>
            </a:lvl1pPr>
          </a:lstStyle>
          <a:p>
            <a:endParaRPr lang="fr-FR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88010" y="39643888"/>
            <a:ext cx="12769720" cy="209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5022" tIns="192510" rIns="385022" bIns="192510" numCol="1" anchor="b" anchorCtr="0" compatLnSpc="1">
            <a:prstTxWarp prst="textNoShape">
              <a:avLst/>
            </a:prstTxWarp>
          </a:bodyPr>
          <a:lstStyle>
            <a:lvl1pPr algn="r" defTabSz="3845580">
              <a:defRPr sz="4700"/>
            </a:lvl1pPr>
          </a:lstStyle>
          <a:p>
            <a:fld id="{7AADA305-D743-48A8-9238-BFF5234C7EA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269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4571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2pPr>
    <a:lvl3pPr marL="9142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3pPr>
    <a:lvl4pPr marL="13713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4pPr>
    <a:lvl5pPr marL="18284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5pPr>
    <a:lvl6pPr marL="228558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B31CF-CE5A-48B4-979E-43F91CD91EF4}" type="slidenum">
              <a:rPr lang="fr-FR"/>
              <a:pPr/>
              <a:t>1</a:t>
            </a:fld>
            <a:endParaRPr lang="fr-FR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3863" y="3132138"/>
            <a:ext cx="10836275" cy="15651162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117" indent="0" algn="ctr">
              <a:buNone/>
              <a:defRPr/>
            </a:lvl2pPr>
            <a:lvl3pPr marL="914235" indent="0" algn="ctr">
              <a:buNone/>
              <a:defRPr/>
            </a:lvl3pPr>
            <a:lvl4pPr marL="1371353" indent="0" algn="ctr">
              <a:buNone/>
              <a:defRPr/>
            </a:lvl4pPr>
            <a:lvl5pPr marL="1828470" indent="0" algn="ctr">
              <a:buNone/>
              <a:defRPr/>
            </a:lvl5pPr>
            <a:lvl6pPr marL="2285588" indent="0" algn="ctr">
              <a:buNone/>
              <a:defRPr/>
            </a:lvl6pPr>
            <a:lvl7pPr marL="2742705" indent="0" algn="ctr">
              <a:buNone/>
              <a:defRPr/>
            </a:lvl7pPr>
            <a:lvl8pPr marL="3199823" indent="0" algn="ctr">
              <a:buNone/>
              <a:defRPr/>
            </a:lvl8pPr>
            <a:lvl9pPr marL="365694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1D9C-125E-4B34-A8CC-B6940FF33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FABC-3123-46B6-9B4C-00A9436A7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876"/>
            <a:ext cx="1543050" cy="845185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876"/>
            <a:ext cx="4476750" cy="845185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26627-8DD1-4246-88E2-A69734419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09900" cy="6537325"/>
          </a:xfrm>
        </p:spPr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3505200" y="2311401"/>
            <a:ext cx="3009900" cy="3192463"/>
          </a:xfrm>
        </p:spPr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3505200" y="5656263"/>
            <a:ext cx="3009900" cy="3192462"/>
          </a:xfrm>
        </p:spPr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98341-4143-42DF-B39C-D77994BD5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D079D-9FAE-46F8-AD32-38BEC8FA2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6365876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4198939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7" indent="0">
              <a:buNone/>
              <a:defRPr sz="1800"/>
            </a:lvl2pPr>
            <a:lvl3pPr marL="914235" indent="0">
              <a:buNone/>
              <a:defRPr sz="1600"/>
            </a:lvl3pPr>
            <a:lvl4pPr marL="1371353" indent="0">
              <a:buNone/>
              <a:defRPr sz="1400"/>
            </a:lvl4pPr>
            <a:lvl5pPr marL="1828470" indent="0">
              <a:buNone/>
              <a:defRPr sz="1400"/>
            </a:lvl5pPr>
            <a:lvl6pPr marL="2285588" indent="0">
              <a:buNone/>
              <a:defRPr sz="1400"/>
            </a:lvl6pPr>
            <a:lvl7pPr marL="2742705" indent="0">
              <a:buNone/>
              <a:defRPr sz="1400"/>
            </a:lvl7pPr>
            <a:lvl8pPr marL="3199823" indent="0">
              <a:buNone/>
              <a:defRPr sz="1400"/>
            </a:lvl8pPr>
            <a:lvl9pPr marL="365694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BCFA6-9F44-4F62-8B0D-4B1A396EB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311401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0844-278F-4244-A370-BC521841E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739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4" y="2217739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4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5EE8A-130C-407F-943A-0C5F4A470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A84E1-A72F-42FD-82A6-9DADE85B3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4954-6388-4EF3-AF15-1382F0406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41672-1A05-40CB-B41D-FDB54A36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8C35D-ED7C-4753-942A-2C07D690A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1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CCC9481-DB92-4226-AA17-D88A27511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8" r:id="rId2"/>
    <p:sldLayoutId id="2147483737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31" r:id="rId9"/>
    <p:sldLayoutId id="2147483730" r:id="rId10"/>
    <p:sldLayoutId id="2147483729" r:id="rId11"/>
    <p:sldLayoutId id="21474837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117" algn="ctr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-65" charset="0"/>
        </a:defRPr>
      </a:lvl6pPr>
      <a:lvl7pPr marL="914235" algn="ctr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-65" charset="0"/>
        </a:defRPr>
      </a:lvl7pPr>
      <a:lvl8pPr marL="1371353" algn="ctr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-65" charset="0"/>
        </a:defRPr>
      </a:lvl8pPr>
      <a:lvl9pPr marL="1828470" algn="ctr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pitchFamily="-65" charset="0"/>
        </a:defRPr>
      </a:lvl9pPr>
    </p:titleStyle>
    <p:bodyStyle>
      <a:lvl1pPr marL="342838" indent="-34283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16" indent="-28569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2794" indent="-22855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599911" indent="-22855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029" indent="-2285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147" indent="-2285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264" indent="-2285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382" indent="-2285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5499" indent="-2285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457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6" y="4673430"/>
            <a:ext cx="3383131" cy="221544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1019" y="1513282"/>
            <a:ext cx="1371600" cy="198438"/>
          </a:xfrm>
          <a:prstGeom prst="rect">
            <a:avLst/>
          </a:prstGeom>
          <a:gradFill flip="none" rotWithShape="1">
            <a:gsLst>
              <a:gs pos="0">
                <a:srgbClr val="FB9000">
                  <a:alpha val="75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27048" y="1712628"/>
            <a:ext cx="1371600" cy="1588"/>
          </a:xfrm>
          <a:prstGeom prst="line">
            <a:avLst/>
          </a:prstGeom>
          <a:ln w="6350"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2" name="Text Box 5"/>
          <p:cNvSpPr txBox="1">
            <a:spLocks noChangeArrowheads="1"/>
          </p:cNvSpPr>
          <p:nvPr/>
        </p:nvSpPr>
        <p:spPr bwMode="auto">
          <a:xfrm>
            <a:off x="835025" y="22177"/>
            <a:ext cx="5187950" cy="14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>
            <a:spAutoFit/>
          </a:bodyPr>
          <a:lstStyle/>
          <a:p>
            <a:pPr algn="ctr"/>
            <a:r>
              <a:rPr lang="en-GB" sz="1600" dirty="0"/>
              <a:t>Fully Automated Production of </a:t>
            </a:r>
            <a:r>
              <a:rPr lang="en-GB" sz="1600" baseline="30000" dirty="0"/>
              <a:t>68</a:t>
            </a:r>
            <a:r>
              <a:rPr lang="en-GB" sz="1600" dirty="0"/>
              <a:t>Ga-DOTA-NOC </a:t>
            </a:r>
            <a:br>
              <a:rPr lang="en-GB" sz="1600" dirty="0"/>
            </a:br>
            <a:r>
              <a:rPr lang="en-GB" sz="1600" dirty="0"/>
              <a:t>with a </a:t>
            </a:r>
            <a:r>
              <a:rPr lang="en-GB" sz="1600" dirty="0" err="1"/>
              <a:t>Trasis</a:t>
            </a:r>
            <a:r>
              <a:rPr lang="en-GB" sz="1600" dirty="0"/>
              <a:t> </a:t>
            </a:r>
            <a:r>
              <a:rPr lang="en-GB" sz="1600" dirty="0" err="1"/>
              <a:t>miniAIO</a:t>
            </a:r>
            <a:r>
              <a:rPr lang="en-GB" sz="1600" baseline="30000" dirty="0"/>
              <a:t>®</a:t>
            </a:r>
            <a:r>
              <a:rPr lang="en-GB" sz="1600" dirty="0"/>
              <a:t> Synthesizer.</a:t>
            </a:r>
          </a:p>
          <a:p>
            <a:pPr algn="ctr"/>
            <a:endParaRPr lang="en-US" sz="8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r-BE" sz="1000" dirty="0"/>
              <a:t>Marc </a:t>
            </a:r>
            <a:r>
              <a:rPr lang="fr-BE" sz="1000" dirty="0" smtClean="0"/>
              <a:t>Léonard</a:t>
            </a:r>
            <a:r>
              <a:rPr lang="fr-BE" sz="1000" baseline="30000" dirty="0" smtClean="0"/>
              <a:t>1,@</a:t>
            </a:r>
            <a:r>
              <a:rPr lang="fr-BE" sz="1000" dirty="0" smtClean="0"/>
              <a:t>, </a:t>
            </a:r>
            <a:r>
              <a:rPr lang="fr-BE" sz="1000" dirty="0"/>
              <a:t>Joël Aerts</a:t>
            </a:r>
            <a:r>
              <a:rPr lang="fr-BE" sz="1000" baseline="30000" dirty="0"/>
              <a:t>1</a:t>
            </a:r>
            <a:r>
              <a:rPr lang="fr-BE" sz="1000" dirty="0"/>
              <a:t>, Samuel Voccia², Christian Lemaire</a:t>
            </a:r>
            <a:r>
              <a:rPr lang="fr-BE" sz="1000" baseline="30000" dirty="0"/>
              <a:t>1</a:t>
            </a:r>
            <a:r>
              <a:rPr lang="fr-BE" sz="1000" dirty="0"/>
              <a:t>, </a:t>
            </a:r>
            <a:br>
              <a:rPr lang="fr-BE" sz="1000" dirty="0"/>
            </a:br>
            <a:r>
              <a:rPr lang="fr-BE" sz="1000" dirty="0"/>
              <a:t>Jean Luc Morelle</a:t>
            </a:r>
            <a:r>
              <a:rPr lang="fr-BE" sz="1000" baseline="30000" dirty="0"/>
              <a:t>2</a:t>
            </a:r>
            <a:r>
              <a:rPr lang="fr-BE" sz="1000" dirty="0"/>
              <a:t>, Gauthier Philippart</a:t>
            </a:r>
            <a:r>
              <a:rPr lang="fr-BE" sz="1000" baseline="30000" dirty="0"/>
              <a:t>2</a:t>
            </a:r>
            <a:r>
              <a:rPr lang="fr-BE" sz="1000" dirty="0"/>
              <a:t> and André Luxen</a:t>
            </a:r>
            <a:r>
              <a:rPr lang="fr-BE" sz="1000" baseline="30000" dirty="0"/>
              <a:t>1</a:t>
            </a:r>
            <a:endParaRPr lang="fr-FR" sz="1000" dirty="0"/>
          </a:p>
          <a:p>
            <a:pPr algn="ctr"/>
            <a:endParaRPr lang="en-US" sz="800" b="1" dirty="0">
              <a:latin typeface="+mj-lt"/>
              <a:cs typeface="Tahoma" pitchFamily="34" charset="0"/>
            </a:endParaRPr>
          </a:p>
          <a:p>
            <a:pPr algn="ctr"/>
            <a:r>
              <a:rPr lang="en-US" sz="800" baseline="30000" dirty="0">
                <a:latin typeface="+mj-lt"/>
                <a:cs typeface="Tahoma" pitchFamily="34" charset="0"/>
              </a:rPr>
              <a:t>1</a:t>
            </a:r>
            <a:r>
              <a:rPr lang="en-US" sz="800" dirty="0">
                <a:latin typeface="+mj-lt"/>
                <a:cs typeface="Tahoma" pitchFamily="34" charset="0"/>
              </a:rPr>
              <a:t> Centre de </a:t>
            </a:r>
            <a:r>
              <a:rPr lang="en-US" sz="800" dirty="0" err="1">
                <a:latin typeface="+mj-lt"/>
                <a:cs typeface="Tahoma" pitchFamily="34" charset="0"/>
              </a:rPr>
              <a:t>Recherches</a:t>
            </a:r>
            <a:r>
              <a:rPr lang="en-US" sz="800" dirty="0">
                <a:latin typeface="+mj-lt"/>
                <a:cs typeface="Tahoma" pitchFamily="34" charset="0"/>
              </a:rPr>
              <a:t> du Cyclotron, </a:t>
            </a:r>
            <a:r>
              <a:rPr lang="en-US" sz="800" dirty="0" err="1">
                <a:latin typeface="+mj-lt"/>
                <a:cs typeface="Tahoma" pitchFamily="34" charset="0"/>
              </a:rPr>
              <a:t>Université</a:t>
            </a:r>
            <a:r>
              <a:rPr lang="en-US" sz="800" dirty="0">
                <a:latin typeface="+mj-lt"/>
                <a:cs typeface="Tahoma" pitchFamily="34" charset="0"/>
              </a:rPr>
              <a:t> de Liège, BELGIUM</a:t>
            </a:r>
          </a:p>
          <a:p>
            <a:pPr algn="ctr"/>
            <a:r>
              <a:rPr lang="en-GB" sz="800" baseline="30000" dirty="0">
                <a:latin typeface="+mj-lt"/>
                <a:cs typeface="Tahoma" pitchFamily="34" charset="0"/>
              </a:rPr>
              <a:t>2 </a:t>
            </a:r>
            <a:r>
              <a:rPr lang="en-GB" sz="800" dirty="0" err="1">
                <a:latin typeface="+mj-lt"/>
                <a:cs typeface="Tahoma" pitchFamily="34" charset="0"/>
              </a:rPr>
              <a:t>Trasis</a:t>
            </a:r>
            <a:r>
              <a:rPr lang="en-GB" sz="800" dirty="0">
                <a:latin typeface="+mj-lt"/>
                <a:cs typeface="Tahoma" pitchFamily="34" charset="0"/>
              </a:rPr>
              <a:t> SA, </a:t>
            </a:r>
            <a:r>
              <a:rPr lang="en-GB" sz="800" dirty="0" err="1">
                <a:latin typeface="+mj-lt"/>
                <a:cs typeface="Tahoma" pitchFamily="34" charset="0"/>
              </a:rPr>
              <a:t>Ans</a:t>
            </a:r>
            <a:r>
              <a:rPr lang="en-GB" sz="800" dirty="0">
                <a:latin typeface="+mj-lt"/>
                <a:cs typeface="Tahoma" pitchFamily="34" charset="0"/>
              </a:rPr>
              <a:t>, BELGIUM</a:t>
            </a:r>
          </a:p>
        </p:txBody>
      </p:sp>
      <p:pic>
        <p:nvPicPr>
          <p:cNvPr id="1103" name="Image 32" descr="logo_coul_texte_blason_cadre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1" y="439347"/>
            <a:ext cx="9890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Arrondir un rectangle avec un coin diagonal 34"/>
          <p:cNvSpPr/>
          <p:nvPr/>
        </p:nvSpPr>
        <p:spPr>
          <a:xfrm>
            <a:off x="25401" y="1512103"/>
            <a:ext cx="3377394" cy="923527"/>
          </a:xfrm>
          <a:prstGeom prst="round2DiagRect">
            <a:avLst>
              <a:gd name="adj1" fmla="val 0"/>
              <a:gd name="adj2" fmla="val 23605"/>
            </a:avLst>
          </a:prstGeom>
          <a:noFill/>
          <a:ln w="12700">
            <a:solidFill>
              <a:srgbClr val="FB9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05" name="ZoneTexte 38"/>
          <p:cNvSpPr txBox="1">
            <a:spLocks noChangeArrowheads="1"/>
          </p:cNvSpPr>
          <p:nvPr/>
        </p:nvSpPr>
        <p:spPr bwMode="auto">
          <a:xfrm>
            <a:off x="50800" y="1502578"/>
            <a:ext cx="1371600" cy="17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7198" rIns="91423" bIns="0">
            <a:spAutoFit/>
          </a:bodyPr>
          <a:lstStyle/>
          <a:p>
            <a:r>
              <a:rPr lang="en-US" sz="1100" dirty="0">
                <a:latin typeface="Tahoma" pitchFamily="34" charset="0"/>
                <a:cs typeface="Tahoma" pitchFamily="34" charset="0"/>
              </a:rPr>
              <a:t>Aim</a:t>
            </a:r>
          </a:p>
        </p:txBody>
      </p:sp>
      <p:grpSp>
        <p:nvGrpSpPr>
          <p:cNvPr id="23" name="Grouper 22"/>
          <p:cNvGrpSpPr/>
          <p:nvPr/>
        </p:nvGrpSpPr>
        <p:grpSpPr>
          <a:xfrm>
            <a:off x="3435129" y="4874311"/>
            <a:ext cx="1378806" cy="199755"/>
            <a:chOff x="31750" y="4464811"/>
            <a:chExt cx="1378806" cy="199755"/>
          </a:xfrm>
        </p:grpSpPr>
        <p:sp>
          <p:nvSpPr>
            <p:cNvPr id="60" name="Rectangle 59"/>
            <p:cNvSpPr/>
            <p:nvPr/>
          </p:nvSpPr>
          <p:spPr>
            <a:xfrm>
              <a:off x="31750" y="4464811"/>
              <a:ext cx="1371600" cy="198438"/>
            </a:xfrm>
            <a:prstGeom prst="rect">
              <a:avLst/>
            </a:prstGeom>
            <a:gradFill flip="none" rotWithShape="1">
              <a:gsLst>
                <a:gs pos="0">
                  <a:srgbClr val="3E598B">
                    <a:alpha val="75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>
              <a:off x="38956" y="4662978"/>
              <a:ext cx="1371600" cy="1588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tx1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Arrondir un rectangle avec un coin diagonal 61"/>
          <p:cNvSpPr/>
          <p:nvPr/>
        </p:nvSpPr>
        <p:spPr>
          <a:xfrm>
            <a:off x="3430369" y="4872701"/>
            <a:ext cx="3411850" cy="1668593"/>
          </a:xfrm>
          <a:prstGeom prst="round2DiagRect">
            <a:avLst>
              <a:gd name="adj1" fmla="val 1"/>
              <a:gd name="adj2" fmla="val 7735"/>
            </a:avLst>
          </a:prstGeom>
          <a:noFill/>
          <a:ln w="12700">
            <a:solidFill>
              <a:srgbClr val="3E59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15" name="ZoneTexte 62"/>
          <p:cNvSpPr txBox="1">
            <a:spLocks noChangeArrowheads="1"/>
          </p:cNvSpPr>
          <p:nvPr/>
        </p:nvSpPr>
        <p:spPr bwMode="auto">
          <a:xfrm>
            <a:off x="3440919" y="4891574"/>
            <a:ext cx="1768661" cy="17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7198" rIns="91423" bIns="0">
            <a:spAutoFit/>
          </a:bodyPr>
          <a:lstStyle/>
          <a:p>
            <a:r>
              <a:rPr lang="en-US" sz="1100" dirty="0">
                <a:latin typeface="Tahoma" pitchFamily="34" charset="0"/>
                <a:cs typeface="Tahoma" pitchFamily="34" charset="0"/>
              </a:rPr>
              <a:t>Results and conclusion</a:t>
            </a:r>
          </a:p>
        </p:txBody>
      </p:sp>
      <p:sp>
        <p:nvSpPr>
          <p:cNvPr id="1050" name="ZoneTexte 63"/>
          <p:cNvSpPr txBox="1">
            <a:spLocks noChangeArrowheads="1"/>
          </p:cNvSpPr>
          <p:nvPr/>
        </p:nvSpPr>
        <p:spPr bwMode="auto">
          <a:xfrm>
            <a:off x="52390" y="1722949"/>
            <a:ext cx="3320024" cy="68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994" tIns="35994" rIns="35994" bIns="35994">
            <a:spAutoFit/>
          </a:bodyPr>
          <a:lstStyle/>
          <a:p>
            <a:pPr algn="just">
              <a:defRPr/>
            </a:pPr>
            <a:r>
              <a:rPr lang="en-GB" sz="800" dirty="0">
                <a:latin typeface="Arial"/>
                <a:cs typeface="Arial"/>
              </a:rPr>
              <a:t>Our objective was to develop a fast and reproducible fully automated method for the preparation of </a:t>
            </a:r>
            <a:r>
              <a:rPr lang="en-GB" sz="800" baseline="30000" dirty="0">
                <a:latin typeface="Arial"/>
                <a:cs typeface="Arial"/>
              </a:rPr>
              <a:t>68</a:t>
            </a:r>
            <a:r>
              <a:rPr lang="en-GB" sz="800" dirty="0">
                <a:latin typeface="Arial"/>
                <a:cs typeface="Arial"/>
              </a:rPr>
              <a:t>Ga-labelled DOTA-peptide with the </a:t>
            </a:r>
            <a:r>
              <a:rPr lang="en-GB" sz="800" dirty="0" err="1">
                <a:latin typeface="Arial"/>
                <a:cs typeface="Arial"/>
              </a:rPr>
              <a:t>miniAIO</a:t>
            </a:r>
            <a:r>
              <a:rPr lang="en-GB" sz="800" dirty="0">
                <a:latin typeface="Arial"/>
                <a:cs typeface="Arial"/>
              </a:rPr>
              <a:t>® synthesis module made by </a:t>
            </a:r>
            <a:r>
              <a:rPr lang="en-GB" sz="800" dirty="0" err="1">
                <a:latin typeface="Arial"/>
                <a:cs typeface="Arial"/>
              </a:rPr>
              <a:t>Trasis</a:t>
            </a:r>
            <a:r>
              <a:rPr lang="en-GB" sz="800" dirty="0">
                <a:latin typeface="Arial"/>
                <a:cs typeface="Arial"/>
              </a:rPr>
              <a:t> </a:t>
            </a:r>
            <a:r>
              <a:rPr lang="en-GB" sz="800" dirty="0" smtClean="0">
                <a:latin typeface="Arial"/>
                <a:cs typeface="Arial"/>
              </a:rPr>
              <a:t>SA (Figure 1). </a:t>
            </a:r>
            <a:r>
              <a:rPr lang="en-GB" sz="800" dirty="0">
                <a:latin typeface="Arial"/>
                <a:cs typeface="Arial"/>
              </a:rPr>
              <a:t>The labelling of an </a:t>
            </a:r>
            <a:r>
              <a:rPr lang="en-GB" sz="800" dirty="0" smtClean="0">
                <a:latin typeface="Arial"/>
                <a:cs typeface="Arial"/>
              </a:rPr>
              <a:t>easily commercially </a:t>
            </a:r>
            <a:r>
              <a:rPr lang="en-GB" sz="800" dirty="0" smtClean="0">
                <a:latin typeface="Arial"/>
                <a:cs typeface="Arial"/>
              </a:rPr>
              <a:t>available </a:t>
            </a:r>
            <a:r>
              <a:rPr lang="en-GB" sz="800" dirty="0">
                <a:latin typeface="Arial"/>
                <a:cs typeface="Arial"/>
              </a:rPr>
              <a:t>peptide, DOTA-NOC, was designated as a proof of concept for this purpose. </a:t>
            </a:r>
            <a:endParaRPr lang="fr-FR" sz="800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33" name="ZoneTexte 65"/>
          <p:cNvSpPr txBox="1">
            <a:spLocks noChangeArrowheads="1"/>
          </p:cNvSpPr>
          <p:nvPr/>
        </p:nvSpPr>
        <p:spPr bwMode="auto">
          <a:xfrm>
            <a:off x="3457801" y="1711112"/>
            <a:ext cx="3311853" cy="315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994" tIns="35994" rIns="35994" bIns="35994">
            <a:spAutoFit/>
          </a:bodyPr>
          <a:lstStyle/>
          <a:p>
            <a:pPr algn="just">
              <a:tabLst>
                <a:tab pos="358710" algn="l"/>
              </a:tabLst>
            </a:pPr>
            <a:r>
              <a:rPr lang="en-GB" sz="800" dirty="0"/>
              <a:t>The synthesis of </a:t>
            </a:r>
            <a:r>
              <a:rPr lang="en-GB" sz="800" baseline="30000" dirty="0"/>
              <a:t>68</a:t>
            </a:r>
            <a:r>
              <a:rPr lang="en-GB" sz="800" dirty="0"/>
              <a:t>Ga-DOTA-NOC was performed on a </a:t>
            </a:r>
            <a:r>
              <a:rPr lang="en-GB" sz="800" dirty="0" err="1"/>
              <a:t>miniAIO</a:t>
            </a:r>
            <a:r>
              <a:rPr lang="en-GB" sz="800" baseline="30000" dirty="0"/>
              <a:t>®</a:t>
            </a:r>
            <a:r>
              <a:rPr lang="en-GB" sz="800" dirty="0"/>
              <a:t> synthesizer which has </a:t>
            </a:r>
            <a:r>
              <a:rPr lang="en-GB" sz="800" dirty="0" smtClean="0"/>
              <a:t>several advantages: </a:t>
            </a:r>
            <a:r>
              <a:rPr lang="en-GB" sz="800" dirty="0"/>
              <a:t>using single-use </a:t>
            </a:r>
            <a:r>
              <a:rPr lang="en-GB" sz="800" dirty="0" smtClean="0"/>
              <a:t>cassettes (Figure 2), </a:t>
            </a:r>
            <a:r>
              <a:rPr lang="en-GB" sz="800" dirty="0"/>
              <a:t>monitoring the </a:t>
            </a:r>
            <a:r>
              <a:rPr lang="en-GB" sz="800" dirty="0" err="1"/>
              <a:t>radiosynthesis</a:t>
            </a:r>
            <a:r>
              <a:rPr lang="en-GB" sz="800" dirty="0"/>
              <a:t> by means of radioactivity </a:t>
            </a:r>
            <a:r>
              <a:rPr lang="en-GB" sz="800" dirty="0" smtClean="0"/>
              <a:t>detectors (Figure 4) </a:t>
            </a:r>
            <a:r>
              <a:rPr lang="en-GB" sz="800" dirty="0"/>
              <a:t>and being small and easily implantable in GMP hot cells. The leachable of </a:t>
            </a:r>
            <a:r>
              <a:rPr lang="en-GB" sz="800"/>
              <a:t>metallic </a:t>
            </a:r>
            <a:r>
              <a:rPr lang="en-GB" sz="800" smtClean="0"/>
              <a:t>contaminants </a:t>
            </a:r>
            <a:r>
              <a:rPr lang="en-GB" sz="800" dirty="0" smtClean="0"/>
              <a:t>was </a:t>
            </a:r>
            <a:r>
              <a:rPr lang="en-GB" sz="800" dirty="0"/>
              <a:t>taken in account for the choice of the cassette materials. </a:t>
            </a:r>
          </a:p>
          <a:p>
            <a:pPr algn="just">
              <a:tabLst>
                <a:tab pos="358710" algn="l"/>
              </a:tabLst>
            </a:pPr>
            <a:r>
              <a:rPr lang="en-GB" sz="800" dirty="0"/>
              <a:t>The synthesis includes the following steps: </a:t>
            </a:r>
          </a:p>
          <a:p>
            <a:pPr marL="171419" indent="-171419" algn="just">
              <a:buFont typeface="Arial"/>
              <a:buChar char="•"/>
            </a:pPr>
            <a:r>
              <a:rPr lang="en-GB" sz="800" dirty="0"/>
              <a:t>Elution of </a:t>
            </a:r>
            <a:r>
              <a:rPr lang="en-GB" sz="800" baseline="30000" dirty="0"/>
              <a:t>68</a:t>
            </a:r>
            <a:r>
              <a:rPr lang="en-GB" sz="800" dirty="0"/>
              <a:t>Ga from a </a:t>
            </a:r>
            <a:r>
              <a:rPr lang="en-GB" sz="800" baseline="30000" dirty="0"/>
              <a:t>68</a:t>
            </a:r>
            <a:r>
              <a:rPr lang="en-GB" sz="800" dirty="0"/>
              <a:t>Ge/</a:t>
            </a:r>
            <a:r>
              <a:rPr lang="en-GB" sz="800" baseline="30000" dirty="0"/>
              <a:t>68</a:t>
            </a:r>
            <a:r>
              <a:rPr lang="en-GB" sz="800" dirty="0"/>
              <a:t>Ga generator with </a:t>
            </a:r>
            <a:r>
              <a:rPr lang="en-GB" sz="800" dirty="0" smtClean="0"/>
              <a:t>8 mL of </a:t>
            </a:r>
            <a:r>
              <a:rPr lang="en-GB" sz="800" dirty="0"/>
              <a:t>a </a:t>
            </a:r>
            <a:r>
              <a:rPr lang="en-GB" sz="800" dirty="0" err="1"/>
              <a:t>HCl</a:t>
            </a:r>
            <a:r>
              <a:rPr lang="en-GB" sz="800" dirty="0"/>
              <a:t> solution. Two different generators were </a:t>
            </a:r>
            <a:r>
              <a:rPr lang="en-GB" sz="800" dirty="0" smtClean="0"/>
              <a:t>tested: </a:t>
            </a:r>
            <a:r>
              <a:rPr lang="en-GB" sz="800" dirty="0" err="1"/>
              <a:t>iThemba‘s</a:t>
            </a:r>
            <a:r>
              <a:rPr lang="en-GB" sz="800" dirty="0"/>
              <a:t> 370 MBq eluted with </a:t>
            </a:r>
            <a:r>
              <a:rPr lang="en-GB" sz="800" dirty="0" smtClean="0"/>
              <a:t>0.6N </a:t>
            </a:r>
            <a:r>
              <a:rPr lang="en-GB" sz="800" dirty="0" err="1" smtClean="0"/>
              <a:t>HCl</a:t>
            </a:r>
            <a:r>
              <a:rPr lang="en-GB" sz="800" dirty="0" smtClean="0"/>
              <a:t> and </a:t>
            </a:r>
            <a:r>
              <a:rPr lang="en-GB" sz="800" dirty="0"/>
              <a:t>Eckert-Ziegler‘s 1850 MBq eluted </a:t>
            </a:r>
            <a:r>
              <a:rPr lang="en-GB" sz="800" dirty="0" smtClean="0"/>
              <a:t>with 0.1N </a:t>
            </a:r>
            <a:r>
              <a:rPr lang="en-GB" sz="800" dirty="0" err="1" smtClean="0"/>
              <a:t>HCl</a:t>
            </a:r>
            <a:r>
              <a:rPr lang="en-GB" sz="800" dirty="0" smtClean="0"/>
              <a:t> (Figure 1). </a:t>
            </a:r>
            <a:endParaRPr lang="en-GB" sz="800" dirty="0"/>
          </a:p>
          <a:p>
            <a:pPr marL="171419" indent="-171419" algn="just">
              <a:buFont typeface="Arial"/>
              <a:buChar char="•"/>
            </a:pPr>
            <a:r>
              <a:rPr lang="en-GB" sz="800" dirty="0"/>
              <a:t>The </a:t>
            </a:r>
            <a:r>
              <a:rPr lang="en-GB" sz="800" dirty="0" err="1"/>
              <a:t>eluate</a:t>
            </a:r>
            <a:r>
              <a:rPr lang="en-GB" sz="800" dirty="0"/>
              <a:t> was </a:t>
            </a:r>
            <a:r>
              <a:rPr lang="en-GB" sz="800" dirty="0" smtClean="0"/>
              <a:t>saturated with </a:t>
            </a:r>
            <a:r>
              <a:rPr lang="en-GB" sz="800" dirty="0" err="1"/>
              <a:t>NaCl</a:t>
            </a:r>
            <a:r>
              <a:rPr lang="en-GB" sz="800" dirty="0"/>
              <a:t> and then passed through a strong anion exchange resin (Waters OASIS MAX) to concentrate </a:t>
            </a:r>
            <a:r>
              <a:rPr lang="en-GB" sz="800" baseline="30000" dirty="0" smtClean="0"/>
              <a:t>68</a:t>
            </a:r>
            <a:r>
              <a:rPr lang="en-GB" sz="800" dirty="0" smtClean="0"/>
              <a:t>GaCl</a:t>
            </a:r>
            <a:r>
              <a:rPr lang="en-GB" sz="800" baseline="30000" dirty="0" smtClean="0"/>
              <a:t>4- </a:t>
            </a:r>
            <a:r>
              <a:rPr lang="en-GB" sz="800" dirty="0" smtClean="0"/>
              <a:t>(method derived from [1]).</a:t>
            </a:r>
            <a:endParaRPr lang="en-GB" sz="800" dirty="0"/>
          </a:p>
          <a:p>
            <a:pPr marL="171419" indent="-171419" algn="just">
              <a:buFont typeface="Arial"/>
              <a:buChar char="•"/>
            </a:pPr>
            <a:r>
              <a:rPr lang="en-GB" sz="800" baseline="30000" dirty="0"/>
              <a:t>68</a:t>
            </a:r>
            <a:r>
              <a:rPr lang="en-GB" sz="800" dirty="0"/>
              <a:t>Ga was then eluted from the resin with 200 </a:t>
            </a:r>
            <a:r>
              <a:rPr lang="en-GB" sz="800" dirty="0" smtClean="0"/>
              <a:t>µL of </a:t>
            </a:r>
            <a:r>
              <a:rPr lang="en-GB" sz="800" dirty="0"/>
              <a:t>physiologic liquid (</a:t>
            </a:r>
            <a:r>
              <a:rPr lang="en-GB" sz="800" dirty="0" err="1"/>
              <a:t>NaCl</a:t>
            </a:r>
            <a:r>
              <a:rPr lang="en-GB" sz="800" dirty="0"/>
              <a:t> 0,9%) directly into the reaction vial containing the peptide solubilized in acetate buffer. </a:t>
            </a:r>
          </a:p>
          <a:p>
            <a:pPr marL="171419" indent="-171419" algn="just">
              <a:buFont typeface="Arial"/>
              <a:buChar char="•"/>
            </a:pPr>
            <a:r>
              <a:rPr lang="en-GB" sz="800" dirty="0"/>
              <a:t>The mixture was heated at 95°C for </a:t>
            </a:r>
            <a:r>
              <a:rPr lang="en-GB" sz="800" dirty="0"/>
              <a:t>7</a:t>
            </a:r>
            <a:r>
              <a:rPr lang="en-GB" sz="800" dirty="0" smtClean="0"/>
              <a:t> </a:t>
            </a:r>
            <a:r>
              <a:rPr lang="en-GB" sz="800" dirty="0"/>
              <a:t>min. </a:t>
            </a:r>
          </a:p>
          <a:p>
            <a:pPr marL="171419" indent="-171419" algn="just">
              <a:buFont typeface="Arial"/>
              <a:buChar char="•"/>
            </a:pPr>
            <a:r>
              <a:rPr lang="en-GB" sz="800" dirty="0" smtClean="0"/>
              <a:t>The crude </a:t>
            </a:r>
            <a:r>
              <a:rPr lang="en-GB" sz="800" dirty="0"/>
              <a:t>reaction media was passed through a hydrophilic/lipophilic resin (Waters OASIS HLB) and the resin was rinsed with </a:t>
            </a:r>
            <a:r>
              <a:rPr lang="en-GB" sz="800" dirty="0" err="1"/>
              <a:t>NaCl</a:t>
            </a:r>
            <a:r>
              <a:rPr lang="en-GB" sz="800" dirty="0"/>
              <a:t> 0,9% </a:t>
            </a:r>
            <a:r>
              <a:rPr lang="en-GB" sz="800" dirty="0" smtClean="0"/>
              <a:t>to </a:t>
            </a:r>
            <a:r>
              <a:rPr lang="en-GB" sz="800" dirty="0"/>
              <a:t>remove free </a:t>
            </a:r>
            <a:r>
              <a:rPr lang="en-GB" sz="800" baseline="30000" dirty="0"/>
              <a:t>68</a:t>
            </a:r>
            <a:r>
              <a:rPr lang="en-GB" sz="800" dirty="0"/>
              <a:t>Ga</a:t>
            </a:r>
            <a:r>
              <a:rPr lang="en-GB" sz="800" baseline="30000" dirty="0"/>
              <a:t>3+</a:t>
            </a:r>
            <a:r>
              <a:rPr lang="en-GB" sz="800" dirty="0"/>
              <a:t>. </a:t>
            </a:r>
          </a:p>
          <a:p>
            <a:pPr marL="171419" indent="-171419" algn="just">
              <a:buFont typeface="Arial"/>
              <a:buChar char="•"/>
            </a:pPr>
            <a:r>
              <a:rPr lang="en-GB" sz="800" baseline="30000" dirty="0"/>
              <a:t>68</a:t>
            </a:r>
            <a:r>
              <a:rPr lang="en-GB" sz="800" dirty="0"/>
              <a:t>Ga-DOTA-NOC was eluted with 0.5 </a:t>
            </a:r>
            <a:r>
              <a:rPr lang="en-GB" sz="800" dirty="0" smtClean="0"/>
              <a:t>mL </a:t>
            </a:r>
            <a:r>
              <a:rPr lang="en-GB" sz="800" dirty="0"/>
              <a:t>of ethanol and diluted with </a:t>
            </a:r>
            <a:r>
              <a:rPr lang="en-GB" sz="800" dirty="0" err="1"/>
              <a:t>NaCl</a:t>
            </a:r>
            <a:r>
              <a:rPr lang="en-GB" sz="800" dirty="0"/>
              <a:t> 0.9% </a:t>
            </a:r>
            <a:r>
              <a:rPr lang="en-GB" sz="800" dirty="0" smtClean="0"/>
              <a:t>and </a:t>
            </a:r>
            <a:r>
              <a:rPr lang="en-GB" sz="800" dirty="0"/>
              <a:t>filtered with a 0.22 µm filter. </a:t>
            </a:r>
          </a:p>
          <a:p>
            <a:pPr algn="just">
              <a:tabLst>
                <a:tab pos="266652" algn="l"/>
              </a:tabLst>
            </a:pPr>
            <a:r>
              <a:rPr lang="en-GB" sz="800" dirty="0"/>
              <a:t>The quality of the product was assessed by </a:t>
            </a:r>
            <a:r>
              <a:rPr lang="en-GB" sz="800" dirty="0" smtClean="0"/>
              <a:t>UHPLC </a:t>
            </a:r>
            <a:r>
              <a:rPr lang="en-GB" sz="800" dirty="0"/>
              <a:t>with UV and   radiochemical detection, GC, pH determination.</a:t>
            </a:r>
            <a:r>
              <a:rPr lang="fr-FR" sz="800" dirty="0"/>
              <a:t> </a:t>
            </a:r>
            <a:endParaRPr lang="fr-FR" sz="800" dirty="0">
              <a:latin typeface="Arial"/>
              <a:cs typeface="Arial"/>
            </a:endParaRPr>
          </a:p>
        </p:txBody>
      </p:sp>
      <p:sp>
        <p:nvSpPr>
          <p:cNvPr id="1202" name="ZoneTexte 63"/>
          <p:cNvSpPr txBox="1">
            <a:spLocks noChangeArrowheads="1"/>
          </p:cNvSpPr>
          <p:nvPr/>
        </p:nvSpPr>
        <p:spPr bwMode="auto">
          <a:xfrm>
            <a:off x="3473848" y="5080127"/>
            <a:ext cx="3309815" cy="142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994" tIns="35994" rIns="35994" bIns="35994">
            <a:spAutoFit/>
          </a:bodyPr>
          <a:lstStyle/>
          <a:p>
            <a:r>
              <a:rPr lang="en-GB" sz="800" baseline="30000" dirty="0"/>
              <a:t>68</a:t>
            </a:r>
            <a:r>
              <a:rPr lang="en-GB" sz="800" dirty="0"/>
              <a:t>Ga-DOTA-NOC was obtained with reproducible yields of 60% (decay corrected, calculated on the total activity eluted from the generator) within 25 minutes including generator elution, clean-up and concentration of the </a:t>
            </a:r>
            <a:r>
              <a:rPr lang="en-GB" sz="800" dirty="0" err="1"/>
              <a:t>eluate</a:t>
            </a:r>
            <a:r>
              <a:rPr lang="en-GB" sz="800" dirty="0"/>
              <a:t>, radiolabeling, final SPE purification and formulation. Radiochemical purity was &gt; 99.5</a:t>
            </a:r>
            <a:r>
              <a:rPr lang="en-GB" sz="800" dirty="0" smtClean="0"/>
              <a:t>% (Figure 3) </a:t>
            </a:r>
            <a:r>
              <a:rPr lang="en-GB" sz="800" dirty="0"/>
              <a:t>; ethanol concentration </a:t>
            </a:r>
            <a:r>
              <a:rPr lang="en-GB" sz="800" dirty="0" smtClean="0"/>
              <a:t>&lt; 10</a:t>
            </a:r>
            <a:r>
              <a:rPr lang="en-GB" sz="800" dirty="0"/>
              <a:t>% v/v ; acetic acid content </a:t>
            </a:r>
            <a:r>
              <a:rPr lang="en-GB" sz="800" dirty="0" smtClean="0"/>
              <a:t>&lt; 5000 </a:t>
            </a:r>
            <a:r>
              <a:rPr lang="en-GB" sz="800" dirty="0"/>
              <a:t>ppm ; pH </a:t>
            </a:r>
            <a:r>
              <a:rPr lang="en-GB" sz="800" dirty="0" smtClean="0"/>
              <a:t>between 4.5 and 7.0. </a:t>
            </a:r>
            <a:r>
              <a:rPr lang="en-GB" sz="800" dirty="0"/>
              <a:t>No </a:t>
            </a:r>
            <a:r>
              <a:rPr lang="en-GB" sz="800" baseline="30000" dirty="0"/>
              <a:t>68</a:t>
            </a:r>
            <a:r>
              <a:rPr lang="en-GB" sz="800" dirty="0"/>
              <a:t>Ge was detected in the vial after decay of </a:t>
            </a:r>
            <a:r>
              <a:rPr lang="en-GB" sz="800" baseline="30000" dirty="0" smtClean="0"/>
              <a:t>68</a:t>
            </a:r>
            <a:r>
              <a:rPr lang="en-GB" sz="800" dirty="0" smtClean="0"/>
              <a:t>Ga by gamma spectroscopy. Using </a:t>
            </a:r>
            <a:r>
              <a:rPr lang="en-GB" sz="800" dirty="0" err="1"/>
              <a:t>miniAIO</a:t>
            </a:r>
            <a:r>
              <a:rPr lang="en-GB" sz="800" baseline="30000" dirty="0" smtClean="0"/>
              <a:t>®</a:t>
            </a:r>
            <a:r>
              <a:rPr lang="en-GB" sz="800" dirty="0" smtClean="0"/>
              <a:t>, </a:t>
            </a:r>
            <a:r>
              <a:rPr lang="en-GB" sz="800" dirty="0"/>
              <a:t>the method described allows a safe, fast and reliable synthesis of </a:t>
            </a:r>
            <a:r>
              <a:rPr lang="en-GB" sz="800" baseline="30000" dirty="0"/>
              <a:t>68</a:t>
            </a:r>
            <a:r>
              <a:rPr lang="en-GB" sz="800" dirty="0"/>
              <a:t>Ga-DOTA-NOC from a </a:t>
            </a:r>
            <a:r>
              <a:rPr lang="en-GB" sz="800" baseline="30000" dirty="0"/>
              <a:t>68</a:t>
            </a:r>
            <a:r>
              <a:rPr lang="en-GB" sz="800" dirty="0"/>
              <a:t>Ge/</a:t>
            </a:r>
            <a:r>
              <a:rPr lang="en-GB" sz="800" baseline="30000" dirty="0"/>
              <a:t>68</a:t>
            </a:r>
            <a:r>
              <a:rPr lang="en-GB" sz="800" dirty="0"/>
              <a:t>Ga generator and should be easily transposable for the production of any other </a:t>
            </a:r>
            <a:r>
              <a:rPr lang="en-GB" sz="800" baseline="30000" dirty="0"/>
              <a:t>68</a:t>
            </a:r>
            <a:r>
              <a:rPr lang="en-GB" sz="800" dirty="0"/>
              <a:t>Ga-labelled DOTA-peptides.</a:t>
            </a:r>
            <a:endParaRPr lang="fr-FR" sz="800" dirty="0"/>
          </a:p>
        </p:txBody>
      </p:sp>
      <p:sp>
        <p:nvSpPr>
          <p:cNvPr id="2" name="Rectangle 81"/>
          <p:cNvSpPr>
            <a:spLocks noChangeArrowheads="1"/>
          </p:cNvSpPr>
          <p:nvPr/>
        </p:nvSpPr>
        <p:spPr bwMode="auto">
          <a:xfrm>
            <a:off x="0" y="-184658"/>
            <a:ext cx="184632" cy="36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" name="Rectangle 83"/>
          <p:cNvSpPr>
            <a:spLocks noChangeArrowheads="1"/>
          </p:cNvSpPr>
          <p:nvPr/>
        </p:nvSpPr>
        <p:spPr bwMode="auto">
          <a:xfrm>
            <a:off x="0" y="-184658"/>
            <a:ext cx="184632" cy="36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Rectangle 88"/>
          <p:cNvSpPr>
            <a:spLocks noChangeArrowheads="1"/>
          </p:cNvSpPr>
          <p:nvPr/>
        </p:nvSpPr>
        <p:spPr bwMode="auto">
          <a:xfrm>
            <a:off x="0" y="-184658"/>
            <a:ext cx="184632" cy="36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8" name="Rectangle 90"/>
          <p:cNvSpPr>
            <a:spLocks noChangeArrowheads="1"/>
          </p:cNvSpPr>
          <p:nvPr/>
        </p:nvSpPr>
        <p:spPr bwMode="auto">
          <a:xfrm>
            <a:off x="158750" y="-11914"/>
            <a:ext cx="184632" cy="36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0" y="8862186"/>
            <a:ext cx="1863223" cy="41548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900" b="1" dirty="0">
                <a:latin typeface="+mj-lt"/>
                <a:ea typeface="Tahoma" pitchFamily="34" charset="0"/>
                <a:cs typeface="Tahoma" pitchFamily="34" charset="0"/>
              </a:rPr>
              <a:t>Acknowledgements </a:t>
            </a:r>
          </a:p>
          <a:p>
            <a:r>
              <a:rPr lang="en-GB" sz="600" dirty="0" smtClean="0">
                <a:latin typeface="+mj-lt"/>
                <a:cs typeface="Tahoma" charset="0"/>
              </a:rPr>
              <a:t>We acknowledge the financial support from the BIOWIN Project of the Walloon Region (</a:t>
            </a:r>
            <a:r>
              <a:rPr lang="en-GB" sz="600" dirty="0" err="1" smtClean="0">
                <a:latin typeface="+mj-lt"/>
                <a:cs typeface="Tahoma" charset="0"/>
              </a:rPr>
              <a:t>GaGe</a:t>
            </a:r>
            <a:r>
              <a:rPr lang="en-GB" sz="600" dirty="0" smtClean="0">
                <a:latin typeface="+mj-lt"/>
                <a:cs typeface="Tahoma" charset="0"/>
              </a:rPr>
              <a:t>).</a:t>
            </a:r>
            <a:endParaRPr lang="en-GB" sz="6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67" name="Picture 1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18" y="967014"/>
            <a:ext cx="613063" cy="32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8" name="Picture 274" descr="C:\Users\Administrateur\Downloads\LogoCR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112" y="296994"/>
            <a:ext cx="505168" cy="5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er 21"/>
          <p:cNvGrpSpPr/>
          <p:nvPr/>
        </p:nvGrpSpPr>
        <p:grpSpPr>
          <a:xfrm>
            <a:off x="3435608" y="1521707"/>
            <a:ext cx="3403365" cy="3317363"/>
            <a:chOff x="23736" y="2481773"/>
            <a:chExt cx="3507262" cy="3317363"/>
          </a:xfrm>
        </p:grpSpPr>
        <p:sp>
          <p:nvSpPr>
            <p:cNvPr id="42" name="Rectangle 41"/>
            <p:cNvSpPr/>
            <p:nvPr/>
          </p:nvSpPr>
          <p:spPr>
            <a:xfrm>
              <a:off x="31024" y="2481773"/>
              <a:ext cx="1371600" cy="198437"/>
            </a:xfrm>
            <a:prstGeom prst="rect">
              <a:avLst/>
            </a:prstGeom>
            <a:gradFill flip="none" rotWithShape="1">
              <a:gsLst>
                <a:gs pos="0">
                  <a:srgbClr val="5E8234">
                    <a:alpha val="75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grpSp>
          <p:nvGrpSpPr>
            <p:cNvPr id="14" name="Grouper 13"/>
            <p:cNvGrpSpPr/>
            <p:nvPr/>
          </p:nvGrpSpPr>
          <p:grpSpPr>
            <a:xfrm>
              <a:off x="23736" y="2481803"/>
              <a:ext cx="3507262" cy="3317333"/>
              <a:chOff x="23736" y="2481803"/>
              <a:chExt cx="3507262" cy="3317333"/>
            </a:xfrm>
          </p:grpSpPr>
          <p:grpSp>
            <p:nvGrpSpPr>
              <p:cNvPr id="10" name="Grouper 9"/>
              <p:cNvGrpSpPr/>
              <p:nvPr/>
            </p:nvGrpSpPr>
            <p:grpSpPr>
              <a:xfrm>
                <a:off x="28003" y="2487144"/>
                <a:ext cx="1669251" cy="192149"/>
                <a:chOff x="28003" y="2487144"/>
                <a:chExt cx="1669251" cy="192149"/>
              </a:xfrm>
            </p:grpSpPr>
            <p:cxnSp>
              <p:nvCxnSpPr>
                <p:cNvPr id="44" name="Connecteur droit 43"/>
                <p:cNvCxnSpPr/>
                <p:nvPr/>
              </p:nvCxnSpPr>
              <p:spPr>
                <a:xfrm>
                  <a:off x="28003" y="2677705"/>
                  <a:ext cx="1371600" cy="1588"/>
                </a:xfrm>
                <a:prstGeom prst="line">
                  <a:avLst/>
                </a:prstGeom>
                <a:ln w="635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rgbClr val="FFFFFF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1" name="ZoneTexte 62"/>
                <p:cNvSpPr txBox="1">
                  <a:spLocks noChangeArrowheads="1"/>
                </p:cNvSpPr>
                <p:nvPr/>
              </p:nvSpPr>
              <p:spPr bwMode="auto">
                <a:xfrm>
                  <a:off x="37183" y="2487144"/>
                  <a:ext cx="1660071" cy="176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tIns="7200" bIns="0">
                  <a:spAutoFit/>
                </a:bodyPr>
                <a:lstStyle/>
                <a:p>
                  <a:r>
                    <a:rPr lang="en-US" sz="1100" dirty="0">
                      <a:latin typeface="Tahoma" pitchFamily="34" charset="0"/>
                      <a:cs typeface="Tahoma" pitchFamily="34" charset="0"/>
                    </a:rPr>
                    <a:t>Materials and methods</a:t>
                  </a:r>
                </a:p>
              </p:txBody>
            </p:sp>
          </p:grpSp>
          <p:sp>
            <p:nvSpPr>
              <p:cNvPr id="56" name="Arrondir un rectangle avec un coin diagonal 55"/>
              <p:cNvSpPr/>
              <p:nvPr/>
            </p:nvSpPr>
            <p:spPr>
              <a:xfrm>
                <a:off x="23736" y="2481803"/>
                <a:ext cx="3507262" cy="3317333"/>
              </a:xfrm>
              <a:prstGeom prst="round2DiagRect">
                <a:avLst>
                  <a:gd name="adj1" fmla="val 1"/>
                  <a:gd name="adj2" fmla="val 6184"/>
                </a:avLst>
              </a:prstGeom>
              <a:noFill/>
              <a:ln w="12700">
                <a:solidFill>
                  <a:srgbClr val="5E823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0" y="2510086"/>
            <a:ext cx="1679300" cy="177813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4333" y="2510119"/>
            <a:ext cx="1684144" cy="1778099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5417" y="4296248"/>
            <a:ext cx="1663889" cy="28600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fr-FR" sz="600" b="1" dirty="0"/>
              <a:t>Figure 1 </a:t>
            </a:r>
            <a:r>
              <a:rPr lang="fr-FR" sz="600" dirty="0"/>
              <a:t>: </a:t>
            </a:r>
            <a:r>
              <a:rPr lang="en-GB" sz="600" dirty="0" err="1" smtClean="0"/>
              <a:t>miniAIO</a:t>
            </a:r>
            <a:r>
              <a:rPr lang="en-GB" sz="600" dirty="0" smtClean="0"/>
              <a:t>® synthesis module and the two generators in use</a:t>
            </a:r>
            <a:endParaRPr lang="en-GB" sz="600" dirty="0"/>
          </a:p>
        </p:txBody>
      </p:sp>
      <p:sp>
        <p:nvSpPr>
          <p:cNvPr id="72" name="ZoneTexte 71"/>
          <p:cNvSpPr txBox="1"/>
          <p:nvPr/>
        </p:nvSpPr>
        <p:spPr>
          <a:xfrm>
            <a:off x="1734462" y="4296248"/>
            <a:ext cx="1663889" cy="18465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600" b="1" dirty="0" smtClean="0">
                <a:latin typeface="Arial"/>
                <a:cs typeface="Arial"/>
              </a:rPr>
              <a:t>Figure 2 </a:t>
            </a:r>
            <a:r>
              <a:rPr lang="en-GB" sz="600" dirty="0" smtClean="0">
                <a:latin typeface="Arial"/>
                <a:cs typeface="Arial"/>
              </a:rPr>
              <a:t>: </a:t>
            </a:r>
            <a:r>
              <a:rPr lang="en-GB" sz="600" baseline="30000" dirty="0" smtClean="0">
                <a:latin typeface="Arial"/>
                <a:cs typeface="Arial"/>
              </a:rPr>
              <a:t>68</a:t>
            </a:r>
            <a:r>
              <a:rPr lang="en-GB" sz="600" dirty="0" smtClean="0">
                <a:latin typeface="Arial"/>
                <a:cs typeface="Arial"/>
              </a:rPr>
              <a:t>Ga-DOTA-NOC cassette layout </a:t>
            </a:r>
            <a:endParaRPr lang="en-GB" sz="600" dirty="0">
              <a:latin typeface="Arial"/>
              <a:cs typeface="Arial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7022" y="6601123"/>
            <a:ext cx="4851815" cy="2729146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28476" y="6887971"/>
            <a:ext cx="1828041" cy="66706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600" b="1" dirty="0" smtClean="0">
                <a:latin typeface="Arial"/>
                <a:cs typeface="Arial"/>
              </a:rPr>
              <a:t>Figure 3 : </a:t>
            </a:r>
            <a:r>
              <a:rPr lang="en-GB" sz="600" dirty="0" smtClean="0">
                <a:latin typeface="Arial"/>
                <a:cs typeface="Arial"/>
              </a:rPr>
              <a:t>Radiochemical UHPLC profile of </a:t>
            </a:r>
            <a:r>
              <a:rPr lang="en-GB" sz="600" baseline="30000" dirty="0" smtClean="0">
                <a:latin typeface="Arial"/>
                <a:cs typeface="Arial"/>
              </a:rPr>
              <a:t>68</a:t>
            </a:r>
            <a:r>
              <a:rPr lang="en-GB" sz="600" dirty="0" smtClean="0">
                <a:latin typeface="Arial"/>
                <a:cs typeface="Arial"/>
              </a:rPr>
              <a:t>Ga-DOTA-NOC ;</a:t>
            </a:r>
          </a:p>
          <a:p>
            <a:r>
              <a:rPr lang="en-GB" sz="600" dirty="0" err="1" smtClean="0">
                <a:latin typeface="Arial"/>
                <a:cs typeface="Arial"/>
              </a:rPr>
              <a:t>Acquity</a:t>
            </a:r>
            <a:r>
              <a:rPr lang="en-GB" sz="600" dirty="0" smtClean="0">
                <a:latin typeface="Arial"/>
                <a:cs typeface="Arial"/>
              </a:rPr>
              <a:t> UPLC BEH C18, 130Å, 1,7 µm, </a:t>
            </a:r>
            <a:br>
              <a:rPr lang="en-GB" sz="600" dirty="0" smtClean="0">
                <a:latin typeface="Arial"/>
                <a:cs typeface="Arial"/>
              </a:rPr>
            </a:br>
            <a:r>
              <a:rPr lang="en-GB" sz="600" dirty="0" smtClean="0">
                <a:latin typeface="Arial"/>
                <a:cs typeface="Arial"/>
              </a:rPr>
              <a:t>2,1 mm X 50 mm ; </a:t>
            </a:r>
          </a:p>
          <a:p>
            <a:r>
              <a:rPr lang="en-GB" sz="600" dirty="0" smtClean="0">
                <a:latin typeface="Arial"/>
                <a:cs typeface="Arial"/>
              </a:rPr>
              <a:t>Radio-detector : Berthold </a:t>
            </a:r>
            <a:r>
              <a:rPr lang="en-GB" sz="600" dirty="0" err="1" smtClean="0">
                <a:latin typeface="Arial"/>
                <a:cs typeface="Arial"/>
              </a:rPr>
              <a:t>fLumo</a:t>
            </a:r>
            <a:r>
              <a:rPr lang="en-GB" sz="600" dirty="0" smtClean="0">
                <a:latin typeface="Arial"/>
                <a:cs typeface="Arial"/>
              </a:rPr>
              <a:t> LB 500 ;</a:t>
            </a:r>
          </a:p>
          <a:p>
            <a:r>
              <a:rPr lang="en-GB" sz="600" dirty="0" smtClean="0">
                <a:latin typeface="Arial"/>
                <a:cs typeface="Arial"/>
              </a:rPr>
              <a:t>flow at 0,6 ml/min :</a:t>
            </a:r>
            <a:endParaRPr lang="en-GB" sz="600" dirty="0">
              <a:latin typeface="Arial"/>
              <a:cs typeface="Arial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86638"/>
              </p:ext>
            </p:extLst>
          </p:nvPr>
        </p:nvGraphicFramePr>
        <p:xfrm>
          <a:off x="28475" y="7529545"/>
          <a:ext cx="1640112" cy="732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516"/>
                <a:gridCol w="584298"/>
                <a:gridCol w="584298"/>
              </a:tblGrid>
              <a:tr h="122165">
                <a:tc>
                  <a:txBody>
                    <a:bodyPr/>
                    <a:lstStyle/>
                    <a:p>
                      <a:pPr algn="ctr"/>
                      <a:r>
                        <a:rPr lang="fr-FR" sz="600" u="none" dirty="0" smtClean="0"/>
                        <a:t>Time (min)</a:t>
                      </a:r>
                      <a:endParaRPr lang="fr-FR" sz="600" u="none" dirty="0"/>
                    </a:p>
                  </a:txBody>
                  <a:tcPr marL="45720" marR="45720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u="none" dirty="0" smtClean="0"/>
                        <a:t>TFA</a:t>
                      </a:r>
                      <a:r>
                        <a:rPr lang="fr-FR" sz="600" u="none" baseline="0" dirty="0" smtClean="0"/>
                        <a:t> 0,1%</a:t>
                      </a:r>
                      <a:endParaRPr lang="fr-FR" sz="600" u="none" dirty="0"/>
                    </a:p>
                  </a:txBody>
                  <a:tcPr marL="45720" marR="45720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u="none" dirty="0" err="1" smtClean="0"/>
                        <a:t>Acetonitrile</a:t>
                      </a:r>
                      <a:endParaRPr lang="fr-FR" sz="600" u="none" dirty="0"/>
                    </a:p>
                  </a:txBody>
                  <a:tcPr marL="45720" marR="45720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165"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0</a:t>
                      </a:r>
                      <a:endParaRPr lang="fr-FR" sz="600" dirty="0"/>
                    </a:p>
                  </a:txBody>
                  <a:tcPr marL="45720" marR="4572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90%</a:t>
                      </a:r>
                      <a:endParaRPr lang="fr-FR" sz="600" dirty="0"/>
                    </a:p>
                  </a:txBody>
                  <a:tcPr marL="45720" marR="4572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10%</a:t>
                      </a:r>
                      <a:endParaRPr lang="fr-FR" sz="600" dirty="0"/>
                    </a:p>
                  </a:txBody>
                  <a:tcPr marL="45720" marR="4572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2165"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3</a:t>
                      </a:r>
                      <a:endParaRPr lang="fr-FR" sz="6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10%</a:t>
                      </a:r>
                      <a:endParaRPr lang="fr-FR" sz="6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90%</a:t>
                      </a:r>
                      <a:endParaRPr lang="fr-FR" sz="600" dirty="0"/>
                    </a:p>
                  </a:txBody>
                  <a:tcPr marL="45720" marR="45720" marT="0" marB="0"/>
                </a:tc>
              </a:tr>
              <a:tr h="122165"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3,5</a:t>
                      </a:r>
                      <a:endParaRPr lang="fr-FR" sz="6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10%</a:t>
                      </a:r>
                      <a:endParaRPr lang="fr-FR" sz="6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90%</a:t>
                      </a:r>
                      <a:endParaRPr lang="fr-FR" sz="600" dirty="0"/>
                    </a:p>
                  </a:txBody>
                  <a:tcPr marL="45720" marR="45720" marT="0" marB="0"/>
                </a:tc>
              </a:tr>
              <a:tr h="122165"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4</a:t>
                      </a:r>
                      <a:endParaRPr lang="fr-FR" sz="6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90%</a:t>
                      </a:r>
                      <a:endParaRPr lang="fr-FR" sz="6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10%</a:t>
                      </a:r>
                      <a:endParaRPr lang="fr-FR" sz="600" dirty="0"/>
                    </a:p>
                  </a:txBody>
                  <a:tcPr marL="45720" marR="45720" marT="0" marB="0"/>
                </a:tc>
              </a:tr>
              <a:tr h="122165"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6</a:t>
                      </a:r>
                      <a:endParaRPr lang="fr-FR" sz="6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90%</a:t>
                      </a:r>
                      <a:endParaRPr lang="fr-FR" sz="6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10%</a:t>
                      </a:r>
                      <a:endParaRPr lang="fr-FR" sz="600" dirty="0"/>
                    </a:p>
                  </a:txBody>
                  <a:tcPr marL="45720" marR="45720" marT="0" marB="0"/>
                </a:tc>
              </a:tr>
            </a:tbl>
          </a:graphicData>
        </a:graphic>
      </p:graphicFrame>
      <p:sp>
        <p:nvSpPr>
          <p:cNvPr id="43" name="ZoneTexte 42"/>
          <p:cNvSpPr txBox="1"/>
          <p:nvPr/>
        </p:nvSpPr>
        <p:spPr>
          <a:xfrm>
            <a:off x="2084680" y="9334204"/>
            <a:ext cx="4656499" cy="28600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600" b="1" dirty="0" smtClean="0">
                <a:latin typeface="Arial"/>
                <a:cs typeface="Arial"/>
              </a:rPr>
              <a:t>Figure 4 </a:t>
            </a:r>
            <a:r>
              <a:rPr lang="en-GB" sz="600" dirty="0" smtClean="0">
                <a:latin typeface="Arial"/>
                <a:cs typeface="Arial"/>
              </a:rPr>
              <a:t>: Typical radioactivity profile during a synthesis of 68Ga-DOTA-NOC on a </a:t>
            </a:r>
            <a:r>
              <a:rPr lang="en-GB" sz="600" dirty="0" err="1" smtClean="0">
                <a:latin typeface="Arial"/>
                <a:cs typeface="Arial"/>
              </a:rPr>
              <a:t>miniAIO</a:t>
            </a:r>
            <a:r>
              <a:rPr lang="en-GB" sz="600" dirty="0" smtClean="0">
                <a:latin typeface="Arial"/>
                <a:cs typeface="Arial"/>
              </a:rPr>
              <a:t>® synthesis module :</a:t>
            </a:r>
          </a:p>
          <a:p>
            <a:r>
              <a:rPr lang="en-GB" sz="600" dirty="0" smtClean="0">
                <a:latin typeface="Arial"/>
                <a:cs typeface="Arial"/>
              </a:rPr>
              <a:t>blue: OASIS MAX cartridge ; green : reaction vial ; yellow : OASIS HLB cartridge.</a:t>
            </a:r>
            <a:endParaRPr lang="en-GB" sz="600" dirty="0"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87589" y="9721334"/>
            <a:ext cx="19704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dirty="0" smtClean="0"/>
              <a:t>@ - </a:t>
            </a:r>
            <a:r>
              <a:rPr lang="fr-BE" sz="600" dirty="0" err="1" smtClean="0"/>
              <a:t>corresponding</a:t>
            </a:r>
            <a:r>
              <a:rPr lang="fr-BE" sz="600" dirty="0" smtClean="0"/>
              <a:t> </a:t>
            </a:r>
            <a:r>
              <a:rPr lang="fr-BE" sz="600" dirty="0" err="1" smtClean="0"/>
              <a:t>author</a:t>
            </a:r>
            <a:r>
              <a:rPr lang="fr-BE" sz="600" dirty="0" smtClean="0"/>
              <a:t> : marc.leonard@ulg.ac.be</a:t>
            </a:r>
            <a:endParaRPr lang="fr-BE" sz="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3" y="9320428"/>
            <a:ext cx="585572" cy="58557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9456196"/>
            <a:ext cx="891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b="1" dirty="0" smtClean="0"/>
              <a:t>Download </a:t>
            </a:r>
            <a:r>
              <a:rPr lang="fr-BE" sz="800" b="1" dirty="0" smtClean="0"/>
              <a:t/>
            </a:r>
            <a:br>
              <a:rPr lang="fr-BE" sz="800" b="1" dirty="0" smtClean="0"/>
            </a:br>
            <a:r>
              <a:rPr lang="fr-BE" sz="800" b="1" dirty="0" smtClean="0"/>
              <a:t>abstract </a:t>
            </a:r>
            <a:r>
              <a:rPr lang="fr-BE" sz="800" b="1" dirty="0" smtClean="0"/>
              <a:t>here :</a:t>
            </a:r>
            <a:endParaRPr lang="fr-BE" sz="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0" y="8483601"/>
            <a:ext cx="1998140" cy="32314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900" b="1" dirty="0" smtClean="0">
                <a:latin typeface="+mj-lt"/>
                <a:ea typeface="Tahoma" pitchFamily="34" charset="0"/>
                <a:cs typeface="Tahoma" pitchFamily="34" charset="0"/>
              </a:rPr>
              <a:t>References</a:t>
            </a:r>
          </a:p>
          <a:p>
            <a:r>
              <a:rPr lang="en-GB" sz="600" dirty="0" smtClean="0">
                <a:latin typeface="+mj-lt"/>
                <a:ea typeface="Tahoma" pitchFamily="34" charset="0"/>
                <a:cs typeface="Tahoma" pitchFamily="34" charset="0"/>
              </a:rPr>
              <a:t>[</a:t>
            </a:r>
            <a:r>
              <a:rPr lang="en-GB" sz="600" dirty="0">
                <a:latin typeface="+mj-lt"/>
                <a:ea typeface="Tahoma" pitchFamily="34" charset="0"/>
                <a:cs typeface="Tahoma" pitchFamily="34" charset="0"/>
              </a:rPr>
              <a:t>1</a:t>
            </a:r>
            <a:r>
              <a:rPr lang="en-GB" sz="600" dirty="0" smtClean="0">
                <a:latin typeface="+mj-lt"/>
                <a:ea typeface="Tahoma" pitchFamily="34" charset="0"/>
                <a:cs typeface="Tahoma" pitchFamily="34" charset="0"/>
              </a:rPr>
              <a:t>] </a:t>
            </a:r>
            <a:r>
              <a:rPr lang="nl-NL" sz="600" dirty="0" err="1"/>
              <a:t>Eur</a:t>
            </a:r>
            <a:r>
              <a:rPr lang="nl-NL" sz="600" dirty="0"/>
              <a:t> J </a:t>
            </a:r>
            <a:r>
              <a:rPr lang="nl-NL" sz="600" dirty="0" err="1"/>
              <a:t>Nucl</a:t>
            </a:r>
            <a:r>
              <a:rPr lang="nl-NL" sz="600" dirty="0"/>
              <a:t> </a:t>
            </a:r>
            <a:r>
              <a:rPr lang="nl-NL" sz="600" dirty="0" err="1"/>
              <a:t>Med</a:t>
            </a:r>
            <a:r>
              <a:rPr lang="nl-NL" sz="600" dirty="0"/>
              <a:t> Mol Imaging (2004) 31:1097–</a:t>
            </a:r>
            <a:r>
              <a:rPr lang="nl-NL" sz="600" dirty="0" smtClean="0"/>
              <a:t>1104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12692</TotalTime>
  <Words>661</Words>
  <Application>Microsoft Macintosh PowerPoint</Application>
  <PresentationFormat>Format A4 (210 x 297 mm)</PresentationFormat>
  <Paragraphs>53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Modèle par défaut</vt:lpstr>
      <vt:lpstr>Présentation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Automated Production of 68Ga-DOTANOC with a Trasis miniAIO® Synthesizer.</dc:title>
  <dc:subject>poster EANM 2013</dc:subject>
  <dc:creator>Marc Léonard</dc:creator>
  <cp:keywords/>
  <dc:description/>
  <cp:lastModifiedBy>Marc Léonard</cp:lastModifiedBy>
  <cp:revision>332</cp:revision>
  <cp:lastPrinted>2013-10-11T09:42:15Z</cp:lastPrinted>
  <dcterms:created xsi:type="dcterms:W3CDTF">2009-05-18T07:25:24Z</dcterms:created>
  <dcterms:modified xsi:type="dcterms:W3CDTF">2013-10-14T09:57:10Z</dcterms:modified>
  <cp:category/>
</cp:coreProperties>
</file>