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8" r:id="rId3"/>
    <p:sldId id="257" r:id="rId4"/>
    <p:sldId id="262" r:id="rId5"/>
    <p:sldId id="260" r:id="rId6"/>
    <p:sldId id="282" r:id="rId7"/>
    <p:sldId id="277" r:id="rId8"/>
    <p:sldId id="276" r:id="rId9"/>
    <p:sldId id="278" r:id="rId10"/>
    <p:sldId id="258" r:id="rId11"/>
    <p:sldId id="283" r:id="rId12"/>
    <p:sldId id="272" r:id="rId13"/>
    <p:sldId id="273" r:id="rId14"/>
    <p:sldId id="274" r:id="rId15"/>
    <p:sldId id="275" r:id="rId16"/>
    <p:sldId id="271" r:id="rId17"/>
    <p:sldId id="263" r:id="rId18"/>
    <p:sldId id="279" r:id="rId19"/>
    <p:sldId id="266" r:id="rId20"/>
    <p:sldId id="284" r:id="rId21"/>
    <p:sldId id="286" r:id="rId22"/>
    <p:sldId id="267" r:id="rId23"/>
    <p:sldId id="264" r:id="rId24"/>
    <p:sldId id="268" r:id="rId25"/>
    <p:sldId id="269" r:id="rId26"/>
    <p:sldId id="270" r:id="rId27"/>
    <p:sldId id="293" r:id="rId28"/>
    <p:sldId id="287" r:id="rId29"/>
    <p:sldId id="294" r:id="rId30"/>
    <p:sldId id="281"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323" autoAdjust="0"/>
  </p:normalViewPr>
  <p:slideViewPr>
    <p:cSldViewPr>
      <p:cViewPr varScale="1">
        <p:scale>
          <a:sx n="63" d="100"/>
          <a:sy n="63" d="100"/>
        </p:scale>
        <p:origin x="-822" y="-108"/>
      </p:cViewPr>
      <p:guideLst>
        <p:guide orient="horz" pos="2160"/>
        <p:guide pos="2880"/>
      </p:guideLst>
    </p:cSldViewPr>
  </p:slideViewPr>
  <p:outlineViewPr>
    <p:cViewPr>
      <p:scale>
        <a:sx n="33" d="100"/>
        <a:sy n="33" d="100"/>
      </p:scale>
      <p:origin x="0" y="50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0770F-3319-4DC4-B5B1-B92F35B1C2FB}" type="datetimeFigureOut">
              <a:rPr lang="fr-BE" smtClean="0"/>
              <a:t>27/09/2013</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D1436-7ADD-49CD-8AF2-3C89323F9E7B}" type="slidenum">
              <a:rPr lang="fr-BE" smtClean="0"/>
              <a:t>‹N°›</a:t>
            </a:fld>
            <a:endParaRPr lang="fr-BE"/>
          </a:p>
        </p:txBody>
      </p:sp>
    </p:spTree>
    <p:extLst>
      <p:ext uri="{BB962C8B-B14F-4D97-AF65-F5344CB8AC3E}">
        <p14:creationId xmlns:p14="http://schemas.microsoft.com/office/powerpoint/2010/main" val="18339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4F0A87-5B05-45C4-AC36-60CC71FA1A30}" type="slidenum">
              <a:rPr lang="fr-BE" smtClean="0"/>
              <a:pPr/>
              <a:t>4</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bien que les données statistiques du devenir des patients soient stables, la morbidité </a:t>
            </a:r>
            <a:r>
              <a:rPr lang="fr-BE" dirty="0" err="1" smtClean="0"/>
              <a:t>préop</a:t>
            </a:r>
            <a:r>
              <a:rPr lang="fr-BE" dirty="0" smtClean="0"/>
              <a:t> des patients référés à la chirurgie cardiaque a sensiblement augmenté (…) </a:t>
            </a:r>
          </a:p>
          <a:p>
            <a:r>
              <a:rPr lang="fr-BE" dirty="0" smtClean="0"/>
              <a:t>C’est pourquoi nous devons mettre en œuvre des protocoles et techniques nouvelles</a:t>
            </a:r>
            <a:r>
              <a:rPr lang="fr-BE" baseline="0" dirty="0" smtClean="0"/>
              <a:t> afin de maitriser au mieux ces variables pré opératoires</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19</a:t>
            </a:fld>
            <a:endParaRPr lang="fr-BE"/>
          </a:p>
        </p:txBody>
      </p:sp>
    </p:spTree>
    <p:extLst>
      <p:ext uri="{BB962C8B-B14F-4D97-AF65-F5344CB8AC3E}">
        <p14:creationId xmlns:p14="http://schemas.microsoft.com/office/powerpoint/2010/main" val="313297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chirurgie à cœur battant a dans la</a:t>
            </a:r>
            <a:r>
              <a:rPr lang="fr-BE" baseline="0" dirty="0" smtClean="0"/>
              <a:t> décennie précédente ébranlé le monde de la perfusion: des efforts ont été développés à l’époque (…) pour minimiser la </a:t>
            </a:r>
            <a:r>
              <a:rPr lang="fr-BE" baseline="0" dirty="0" err="1" smtClean="0"/>
              <a:t>bioincompatibilté</a:t>
            </a:r>
            <a:r>
              <a:rPr lang="fr-BE" baseline="0" dirty="0" smtClean="0"/>
              <a:t> liée à la CEC</a:t>
            </a:r>
          </a:p>
          <a:p>
            <a:r>
              <a:rPr lang="fr-BE" baseline="0" dirty="0" smtClean="0"/>
              <a:t>La chirurgie de </a:t>
            </a:r>
            <a:r>
              <a:rPr lang="fr-BE" baseline="0" dirty="0" err="1" smtClean="0"/>
              <a:t>revasc</a:t>
            </a:r>
            <a:r>
              <a:rPr lang="fr-BE" baseline="0" dirty="0" smtClean="0"/>
              <a:t> myocardique sous CEC a retrouvé ses lettres de noblesse, outres cette étude publiée en 2012,une </a:t>
            </a:r>
            <a:r>
              <a:rPr lang="fr-BE" baseline="0" dirty="0" err="1" smtClean="0"/>
              <a:t>métha</a:t>
            </a:r>
            <a:r>
              <a:rPr lang="fr-BE" baseline="0" dirty="0" smtClean="0"/>
              <a:t> analyse publiée par  </a:t>
            </a:r>
            <a:r>
              <a:rPr lang="fr-BE" baseline="0" dirty="0" err="1" smtClean="0"/>
              <a:t>Takagi</a:t>
            </a:r>
            <a:r>
              <a:rPr lang="fr-BE" baseline="0" dirty="0" smtClean="0"/>
              <a:t> en 2010 dans ATS démontait que la mortalité à long terme était plus élevée dans le cas de l’off </a:t>
            </a:r>
            <a:r>
              <a:rPr lang="fr-BE" baseline="0" dirty="0" err="1" smtClean="0"/>
              <a:t>pump</a:t>
            </a:r>
            <a:r>
              <a:rPr lang="fr-BE" baseline="0" dirty="0" smtClean="0"/>
              <a:t> pour PAC</a:t>
            </a:r>
          </a:p>
          <a:p>
            <a:r>
              <a:rPr lang="fr-BE" baseline="0" dirty="0" smtClean="0"/>
              <a:t>Ne nous reposons pas sur nos lauriers pour autant</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21</a:t>
            </a:fld>
            <a:endParaRPr lang="fr-BE"/>
          </a:p>
        </p:txBody>
      </p:sp>
    </p:spTree>
    <p:extLst>
      <p:ext uri="{BB962C8B-B14F-4D97-AF65-F5344CB8AC3E}">
        <p14:creationId xmlns:p14="http://schemas.microsoft.com/office/powerpoint/2010/main" val="280373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Largement</a:t>
            </a:r>
            <a:r>
              <a:rPr lang="fr-BE" baseline="0" dirty="0" smtClean="0"/>
              <a:t> étudiée dans les pays </a:t>
            </a:r>
            <a:r>
              <a:rPr lang="fr-BE" baseline="0" dirty="0" err="1" smtClean="0"/>
              <a:t>anglo</a:t>
            </a:r>
            <a:r>
              <a:rPr lang="fr-BE" baseline="0" dirty="0" smtClean="0"/>
              <a:t> saxons, l’incidence C/B doit aussi interpellé le </a:t>
            </a:r>
            <a:r>
              <a:rPr lang="fr-BE" baseline="0" dirty="0" err="1" smtClean="0"/>
              <a:t>perfusionniste</a:t>
            </a:r>
            <a:r>
              <a:rPr lang="fr-BE" baseline="0" dirty="0" smtClean="0"/>
              <a:t>: à terme, la sécurité sociale ne pourra plus soutenir des traitements qui ne seront pas « avalisés » par un bénéfice clinique évident pour le patient à court et long terme</a:t>
            </a:r>
            <a:endParaRPr lang="fr-BE" dirty="0"/>
          </a:p>
        </p:txBody>
      </p:sp>
      <p:sp>
        <p:nvSpPr>
          <p:cNvPr id="4" name="Espace réservé du numéro de diapositive 3"/>
          <p:cNvSpPr>
            <a:spLocks noGrp="1"/>
          </p:cNvSpPr>
          <p:nvPr>
            <p:ph type="sldNum" sz="quarter" idx="10"/>
          </p:nvPr>
        </p:nvSpPr>
        <p:spPr/>
        <p:txBody>
          <a:bodyPr/>
          <a:lstStyle/>
          <a:p>
            <a:fld id="{5CF7F016-AD49-4559-9686-10A2A6A8C83F}" type="slidenum">
              <a:rPr lang="fr-BE" smtClean="0"/>
              <a:t>22</a:t>
            </a:fld>
            <a:endParaRPr lang="fr-BE"/>
          </a:p>
        </p:txBody>
      </p:sp>
    </p:spTree>
    <p:extLst>
      <p:ext uri="{BB962C8B-B14F-4D97-AF65-F5344CB8AC3E}">
        <p14:creationId xmlns:p14="http://schemas.microsoft.com/office/powerpoint/2010/main" val="426002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3C1A5C16-451B-42BE-B6FB-82E179A5FF22}" type="slidenum">
              <a:rPr lang="fr-BE" smtClean="0"/>
              <a:pPr/>
              <a:t>30</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96BE3867-5A34-4103-B9FD-25EFEE59E1DD}"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smtClean="0"/>
              <a:t>Alpha Omega 2013    Francine Blaffart ECCP CHU Liège     </a:t>
            </a:r>
            <a:endParaRPr lang="fr-BE"/>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154000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31CBBFB-BE5E-4B11-A999-E326C646A581}"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smtClean="0"/>
              <a:t>Alpha Omega 2013    Francine Blaffart ECCP CHU Liège     </a:t>
            </a:r>
            <a:endParaRPr lang="fr-BE"/>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348763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2B3F626-9517-4636-B11B-27E831F81DA1}"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smtClean="0"/>
              <a:t>Alpha Omega 2013    Francine Blaffart ECCP CHU Liège     </a:t>
            </a:r>
            <a:endParaRPr lang="fr-BE"/>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77999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2BCDCFF-5744-4BF6-8869-8BDF7CBABA83}"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smtClean="0"/>
              <a:t>Alpha Omega 2013    Francine Blaffart ECCP CHU Liège     </a:t>
            </a:r>
            <a:endParaRPr lang="fr-BE"/>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340690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B19AEE7-51A2-45C8-BCC3-41D5A4B0383D}"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smtClean="0"/>
              <a:t>Alpha Omega 2013    Francine Blaffart ECCP CHU Liège     </a:t>
            </a:r>
            <a:endParaRPr lang="fr-BE"/>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360636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8FAA5DF-79E4-435F-96BF-D5F57CB54C17}" type="datetime1">
              <a:rPr lang="fr-BE" smtClean="0"/>
              <a:t>27/09/2013</a:t>
            </a:fld>
            <a:endParaRPr lang="fr-BE"/>
          </a:p>
        </p:txBody>
      </p:sp>
      <p:sp>
        <p:nvSpPr>
          <p:cNvPr id="6" name="Espace réservé du pied de page 5"/>
          <p:cNvSpPr>
            <a:spLocks noGrp="1"/>
          </p:cNvSpPr>
          <p:nvPr>
            <p:ph type="ftr" sz="quarter" idx="11"/>
          </p:nvPr>
        </p:nvSpPr>
        <p:spPr/>
        <p:txBody>
          <a:bodyPr/>
          <a:lstStyle/>
          <a:p>
            <a:r>
              <a:rPr lang="fr-BE" smtClean="0"/>
              <a:t>Alpha Omega 2013    Francine Blaffart ECCP CHU Liège     </a:t>
            </a:r>
            <a:endParaRPr lang="fr-BE"/>
          </a:p>
        </p:txBody>
      </p:sp>
      <p:sp>
        <p:nvSpPr>
          <p:cNvPr id="7" name="Espace réservé du numéro de diapositive 6"/>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353722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5809045-7202-43FA-95F8-6C0640065BE5}" type="datetime1">
              <a:rPr lang="fr-BE" smtClean="0"/>
              <a:t>27/09/2013</a:t>
            </a:fld>
            <a:endParaRPr lang="fr-BE"/>
          </a:p>
        </p:txBody>
      </p:sp>
      <p:sp>
        <p:nvSpPr>
          <p:cNvPr id="8" name="Espace réservé du pied de page 7"/>
          <p:cNvSpPr>
            <a:spLocks noGrp="1"/>
          </p:cNvSpPr>
          <p:nvPr>
            <p:ph type="ftr" sz="quarter" idx="11"/>
          </p:nvPr>
        </p:nvSpPr>
        <p:spPr/>
        <p:txBody>
          <a:bodyPr/>
          <a:lstStyle/>
          <a:p>
            <a:r>
              <a:rPr lang="fr-BE" smtClean="0"/>
              <a:t>Alpha Omega 2013    Francine Blaffart ECCP CHU Liège     </a:t>
            </a:r>
            <a:endParaRPr lang="fr-BE"/>
          </a:p>
        </p:txBody>
      </p:sp>
      <p:sp>
        <p:nvSpPr>
          <p:cNvPr id="9" name="Espace réservé du numéro de diapositive 8"/>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103613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707CA6A8-847F-4141-83DD-DEC698C95C5B}" type="datetime1">
              <a:rPr lang="fr-BE" smtClean="0"/>
              <a:t>27/09/2013</a:t>
            </a:fld>
            <a:endParaRPr lang="fr-BE"/>
          </a:p>
        </p:txBody>
      </p:sp>
      <p:sp>
        <p:nvSpPr>
          <p:cNvPr id="4" name="Espace réservé du pied de page 3"/>
          <p:cNvSpPr>
            <a:spLocks noGrp="1"/>
          </p:cNvSpPr>
          <p:nvPr>
            <p:ph type="ftr" sz="quarter" idx="11"/>
          </p:nvPr>
        </p:nvSpPr>
        <p:spPr/>
        <p:txBody>
          <a:bodyPr/>
          <a:lstStyle/>
          <a:p>
            <a:r>
              <a:rPr lang="fr-BE" smtClean="0"/>
              <a:t>Alpha Omega 2013    Francine Blaffart ECCP CHU Liège     </a:t>
            </a:r>
            <a:endParaRPr lang="fr-BE"/>
          </a:p>
        </p:txBody>
      </p:sp>
      <p:sp>
        <p:nvSpPr>
          <p:cNvPr id="5" name="Espace réservé du numéro de diapositive 4"/>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283450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950F41-2FD6-4E78-9DC2-02508E6F6812}" type="datetime1">
              <a:rPr lang="fr-BE" smtClean="0"/>
              <a:t>27/09/2013</a:t>
            </a:fld>
            <a:endParaRPr lang="fr-BE"/>
          </a:p>
        </p:txBody>
      </p:sp>
      <p:sp>
        <p:nvSpPr>
          <p:cNvPr id="3" name="Espace réservé du pied de page 2"/>
          <p:cNvSpPr>
            <a:spLocks noGrp="1"/>
          </p:cNvSpPr>
          <p:nvPr>
            <p:ph type="ftr" sz="quarter" idx="11"/>
          </p:nvPr>
        </p:nvSpPr>
        <p:spPr/>
        <p:txBody>
          <a:bodyPr/>
          <a:lstStyle/>
          <a:p>
            <a:r>
              <a:rPr lang="fr-BE" smtClean="0"/>
              <a:t>Alpha Omega 2013    Francine Blaffart ECCP CHU Liège     </a:t>
            </a:r>
            <a:endParaRPr lang="fr-BE"/>
          </a:p>
        </p:txBody>
      </p:sp>
      <p:sp>
        <p:nvSpPr>
          <p:cNvPr id="4" name="Espace réservé du numéro de diapositive 3"/>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97378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8249BF6-4341-434D-AFAB-8A9124775067}" type="datetime1">
              <a:rPr lang="fr-BE" smtClean="0"/>
              <a:t>27/09/2013</a:t>
            </a:fld>
            <a:endParaRPr lang="fr-BE"/>
          </a:p>
        </p:txBody>
      </p:sp>
      <p:sp>
        <p:nvSpPr>
          <p:cNvPr id="6" name="Espace réservé du pied de page 5"/>
          <p:cNvSpPr>
            <a:spLocks noGrp="1"/>
          </p:cNvSpPr>
          <p:nvPr>
            <p:ph type="ftr" sz="quarter" idx="11"/>
          </p:nvPr>
        </p:nvSpPr>
        <p:spPr/>
        <p:txBody>
          <a:bodyPr/>
          <a:lstStyle/>
          <a:p>
            <a:r>
              <a:rPr lang="fr-BE" smtClean="0"/>
              <a:t>Alpha Omega 2013    Francine Blaffart ECCP CHU Liège     </a:t>
            </a:r>
            <a:endParaRPr lang="fr-BE"/>
          </a:p>
        </p:txBody>
      </p:sp>
      <p:sp>
        <p:nvSpPr>
          <p:cNvPr id="7" name="Espace réservé du numéro de diapositive 6"/>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116812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AC08E7-58ED-4B11-889D-AC20BDC9E23A}" type="datetime1">
              <a:rPr lang="fr-BE" smtClean="0"/>
              <a:t>27/09/2013</a:t>
            </a:fld>
            <a:endParaRPr lang="fr-BE"/>
          </a:p>
        </p:txBody>
      </p:sp>
      <p:sp>
        <p:nvSpPr>
          <p:cNvPr id="6" name="Espace réservé du pied de page 5"/>
          <p:cNvSpPr>
            <a:spLocks noGrp="1"/>
          </p:cNvSpPr>
          <p:nvPr>
            <p:ph type="ftr" sz="quarter" idx="11"/>
          </p:nvPr>
        </p:nvSpPr>
        <p:spPr/>
        <p:txBody>
          <a:bodyPr/>
          <a:lstStyle/>
          <a:p>
            <a:r>
              <a:rPr lang="fr-BE" smtClean="0"/>
              <a:t>Alpha Omega 2013    Francine Blaffart ECCP CHU Liège     </a:t>
            </a:r>
            <a:endParaRPr lang="fr-BE"/>
          </a:p>
        </p:txBody>
      </p:sp>
      <p:sp>
        <p:nvSpPr>
          <p:cNvPr id="7" name="Espace réservé du numéro de diapositive 6"/>
          <p:cNvSpPr>
            <a:spLocks noGrp="1"/>
          </p:cNvSpPr>
          <p:nvPr>
            <p:ph type="sldNum" sz="quarter" idx="12"/>
          </p:nvPr>
        </p:nvSpPr>
        <p:spPr/>
        <p:txBody>
          <a:bodyPr/>
          <a:lstStyle/>
          <a:p>
            <a:fld id="{1E5D7C33-5EEC-41E5-BFA3-0AF16E19113B}" type="slidenum">
              <a:rPr lang="fr-BE" smtClean="0"/>
              <a:t>‹N°›</a:t>
            </a:fld>
            <a:endParaRPr lang="fr-BE"/>
          </a:p>
        </p:txBody>
      </p:sp>
    </p:spTree>
    <p:extLst>
      <p:ext uri="{BB962C8B-B14F-4D97-AF65-F5344CB8AC3E}">
        <p14:creationId xmlns:p14="http://schemas.microsoft.com/office/powerpoint/2010/main" val="20682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E061E-6E47-492F-8224-CBBC34E0735D}" type="datetime1">
              <a:rPr lang="fr-BE" smtClean="0"/>
              <a:t>27/09/2013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Alpha Omega 2013    Francine Blaffart ECCP CHU Liège     </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D7C33-5EEC-41E5-BFA3-0AF16E19113B}" type="slidenum">
              <a:rPr lang="fr-BE" smtClean="0"/>
              <a:t>‹N°›</a:t>
            </a:fld>
            <a:endParaRPr lang="fr-BE"/>
          </a:p>
        </p:txBody>
      </p:sp>
    </p:spTree>
    <p:extLst>
      <p:ext uri="{BB962C8B-B14F-4D97-AF65-F5344CB8AC3E}">
        <p14:creationId xmlns:p14="http://schemas.microsoft.com/office/powerpoint/2010/main" val="1721483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ep.es/informacion/novedades/95-comuncado-del-board-europeo-sobre-la-formacion-en-perfusion?tmpl=component&amp;print=1&amp;layout=default&amp;page="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hyperlink" Target="http://www.aep.es/component/mailto/?tmpl=component&amp;link=cbeabeb6f7eed3a35686c5b9f3ec7b901b97713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cbi.nlm.nih.gov/pubmed/231749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cbi.nlm.nih.gov/pubmed?term=De%20Somer%20F%5bAuthor%5d&amp;cauthor=true&amp;cauthor_uid=231749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ncbi.nlm.nih.gov/pubmed?term=Wang%20FG%5bAuthor%5d&amp;cauthor=true&amp;cauthor_uid=22340570" TargetMode="External"/><Relationship Id="rId3" Type="http://schemas.openxmlformats.org/officeDocument/2006/relationships/hyperlink" Target="http://www.ncbi.nlm.nih.gov/pubmed?term=Chen%20YB%5bAuthor%5d&amp;cauthor=true&amp;cauthor_uid=22340570" TargetMode="External"/><Relationship Id="rId7" Type="http://schemas.openxmlformats.org/officeDocument/2006/relationships/hyperlink" Target="http://www.ncbi.nlm.nih.gov/pubmed?term=Guo%20XF%5bAuthor%5d&amp;cauthor=true&amp;cauthor_uid=22340570" TargetMode="External"/><Relationship Id="rId2" Type="http://schemas.openxmlformats.org/officeDocument/2006/relationships/hyperlink" Target="http://www.ncbi.nlm.nih.gov/pubmed/22340570" TargetMode="External"/><Relationship Id="rId1" Type="http://schemas.openxmlformats.org/officeDocument/2006/relationships/slideLayout" Target="../slideLayouts/slideLayout2.xml"/><Relationship Id="rId6" Type="http://schemas.openxmlformats.org/officeDocument/2006/relationships/hyperlink" Target="http://www.ncbi.nlm.nih.gov/pubmed?term=Shi%20L%5bAuthor%5d&amp;cauthor=true&amp;cauthor_uid=22340570" TargetMode="External"/><Relationship Id="rId5" Type="http://schemas.openxmlformats.org/officeDocument/2006/relationships/hyperlink" Target="http://www.ncbi.nlm.nih.gov/pubmed?term=Yang%20WT%5bAuthor%5d&amp;cauthor=true&amp;cauthor_uid=22340570" TargetMode="External"/><Relationship Id="rId4" Type="http://schemas.openxmlformats.org/officeDocument/2006/relationships/hyperlink" Target="http://www.ncbi.nlm.nih.gov/pubmed?term=Shu%20J%5bAuthor%5d&amp;cauthor=true&amp;cauthor_uid=22340570" TargetMode="External"/><Relationship Id="rId9" Type="http://schemas.openxmlformats.org/officeDocument/2006/relationships/hyperlink" Target="http://www.ncbi.nlm.nih.gov/pubmed?term=Qian%20YY%5bAuthor%5d&amp;cauthor=true&amp;cauthor_uid=2234057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ncbi.nlm.nih.gov/pubmed/22419321" TargetMode="External"/><Relationship Id="rId3" Type="http://schemas.openxmlformats.org/officeDocument/2006/relationships/hyperlink" Target="http://www.ncbi.nlm.nih.gov/pubmed?term=M%C3%B8ller%20CH%5bAuthor%5d&amp;cauthor=true&amp;cauthor_uid=22419321" TargetMode="External"/><Relationship Id="rId7" Type="http://schemas.openxmlformats.org/officeDocument/2006/relationships/hyperlink" Target="http://www.ncbi.nlm.nih.gov/pubmed?term=Gluud%20C%5bAuthor%5d&amp;cauthor=true&amp;cauthor_uid=224193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ncbi.nlm.nih.gov/pubmed?term=Steinbr%C3%BCchel%20DA%5bAuthor%5d&amp;cauthor=true&amp;cauthor_uid=22419321" TargetMode="External"/><Relationship Id="rId5" Type="http://schemas.openxmlformats.org/officeDocument/2006/relationships/hyperlink" Target="http://www.ncbi.nlm.nih.gov/pubmed?term=Wetterslev%20J%5bAuthor%5d&amp;cauthor=true&amp;cauthor_uid=22419321" TargetMode="External"/><Relationship Id="rId4" Type="http://schemas.openxmlformats.org/officeDocument/2006/relationships/hyperlink" Target="http://www.ncbi.nlm.nih.gov/pubmed?term=Penninga%20L%5bAuthor%5d&amp;cauthor=true&amp;cauthor_uid=2241932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ncbi.nlm.nih.gov/pubmed?term=Luc%C3%A0%20F%5bAuthor%5d&amp;cauthor=true&amp;cauthor_uid=21492881" TargetMode="External"/><Relationship Id="rId3" Type="http://schemas.openxmlformats.org/officeDocument/2006/relationships/hyperlink" Target="http://www.ncbi.nlm.nih.gov/pubmed/21492881" TargetMode="External"/><Relationship Id="rId7" Type="http://schemas.openxmlformats.org/officeDocument/2006/relationships/hyperlink" Target="http://www.ncbi.nlm.nih.gov/pubmed?term=Masullo%20G%5bAuthor%5d&amp;cauthor=true&amp;cauthor_uid=2149288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ncbi.nlm.nih.gov/pubmed?term=Livi%20U%5bAuthor%5d&amp;cauthor=true&amp;cauthor_uid=21492881" TargetMode="External"/><Relationship Id="rId5" Type="http://schemas.openxmlformats.org/officeDocument/2006/relationships/hyperlink" Target="http://www.ncbi.nlm.nih.gov/pubmed?term=Lorusso%20R%5bAuthor%5d&amp;cauthor=true&amp;cauthor_uid=21492881" TargetMode="External"/><Relationship Id="rId10" Type="http://schemas.openxmlformats.org/officeDocument/2006/relationships/hyperlink" Target="http://www.ncbi.nlm.nih.gov/pubmed?term=Gensini%20GF%5bAuthor%5d&amp;cauthor=true&amp;cauthor_uid=21492881" TargetMode="External"/><Relationship Id="rId4" Type="http://schemas.openxmlformats.org/officeDocument/2006/relationships/hyperlink" Target="http://www.ncbi.nlm.nih.gov/pubmed?term=Gelsomino%20S%5bAuthor%5d&amp;cauthor=true&amp;cauthor_uid=21492881" TargetMode="External"/><Relationship Id="rId9" Type="http://schemas.openxmlformats.org/officeDocument/2006/relationships/hyperlink" Target="http://www.ncbi.nlm.nih.gov/pubmed?term=Maessen%20J%5bAuthor%5d&amp;cauthor=true&amp;cauthor_uid=2149288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wmf"/><Relationship Id="rId7"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8.wmf"/><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arousse.fr/encyclopedie/musique/Albert_Einstein_f%C3%A9vrier_1950/110222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term=Merkle%20F%5bAuthor%5d&amp;cauthor=true&amp;cauthor_uid=2033539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bcp.org/about-us/map.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t>Quel est l’avenir de la CEC ?</a:t>
            </a:r>
            <a:br>
              <a:rPr lang="fr-BE" dirty="0" smtClean="0"/>
            </a:br>
            <a:r>
              <a:rPr lang="fr-BE" sz="3600" i="1" dirty="0" smtClean="0"/>
              <a:t>(et de la </a:t>
            </a:r>
            <a:r>
              <a:rPr lang="fr-BE" sz="3600" i="1" dirty="0" smtClean="0"/>
              <a:t>profession)</a:t>
            </a:r>
            <a:endParaRPr lang="fr-BE" sz="3600" i="1" dirty="0"/>
          </a:p>
        </p:txBody>
      </p:sp>
      <p:sp>
        <p:nvSpPr>
          <p:cNvPr id="3" name="Sous-titre 2"/>
          <p:cNvSpPr>
            <a:spLocks noGrp="1"/>
          </p:cNvSpPr>
          <p:nvPr>
            <p:ph type="subTitle" idx="1"/>
          </p:nvPr>
        </p:nvSpPr>
        <p:spPr/>
        <p:txBody>
          <a:bodyPr/>
          <a:lstStyle/>
          <a:p>
            <a:endParaRPr lang="fr-BE" dirty="0"/>
          </a:p>
        </p:txBody>
      </p:sp>
      <p:pic>
        <p:nvPicPr>
          <p:cNvPr id="1026" name="Picture 2" descr="C:\Users\CHU Liège\Pictures\imagesCAQ21YK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713" y="32737"/>
            <a:ext cx="3126709" cy="20443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HU Liège\Documents\P10005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357" y="4077072"/>
            <a:ext cx="2941050" cy="204313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fld id="{786EA183-D969-418B-AF46-F5E5E3C42546}" type="datetime1">
              <a:rPr lang="fr-BE" smtClean="0"/>
              <a:t>27/09/2013</a:t>
            </a:fld>
            <a:endParaRPr lang="fr-BE" dirty="0"/>
          </a:p>
        </p:txBody>
      </p:sp>
      <p:sp>
        <p:nvSpPr>
          <p:cNvPr id="6" name="Espace réservé du pied de page 5"/>
          <p:cNvSpPr>
            <a:spLocks noGrp="1"/>
          </p:cNvSpPr>
          <p:nvPr>
            <p:ph type="ftr" sz="quarter" idx="11"/>
          </p:nvPr>
        </p:nvSpPr>
        <p:spPr/>
        <p:txBody>
          <a:bodyPr/>
          <a:lstStyle/>
          <a:p>
            <a:r>
              <a:rPr lang="fr-BE" dirty="0" smtClean="0"/>
              <a:t>Alpha Omega 2013  </a:t>
            </a:r>
          </a:p>
          <a:p>
            <a:r>
              <a:rPr lang="fr-BE" dirty="0" smtClean="0"/>
              <a:t>  Francine </a:t>
            </a:r>
            <a:r>
              <a:rPr lang="fr-BE" dirty="0" smtClean="0"/>
              <a:t>Blaffart</a:t>
            </a:r>
            <a:r>
              <a:rPr lang="fr-BE" dirty="0" smtClean="0"/>
              <a:t> ECCP CHU Liège     </a:t>
            </a:r>
            <a:endParaRPr lang="fr-BE" dirty="0"/>
          </a:p>
        </p:txBody>
      </p:sp>
      <p:sp>
        <p:nvSpPr>
          <p:cNvPr id="7" name="Espace réservé du numéro de diapositive 6"/>
          <p:cNvSpPr>
            <a:spLocks noGrp="1"/>
          </p:cNvSpPr>
          <p:nvPr>
            <p:ph type="sldNum" sz="quarter" idx="12"/>
          </p:nvPr>
        </p:nvSpPr>
        <p:spPr/>
        <p:txBody>
          <a:bodyPr/>
          <a:lstStyle/>
          <a:p>
            <a:fld id="{1E5D7C33-5EEC-41E5-BFA3-0AF16E19113B}" type="slidenum">
              <a:rPr lang="fr-BE" smtClean="0"/>
              <a:t>1</a:t>
            </a:fld>
            <a:endParaRPr lang="fr-BE" dirty="0"/>
          </a:p>
        </p:txBody>
      </p:sp>
      <p:sp>
        <p:nvSpPr>
          <p:cNvPr id="8" name="Rectangle 7"/>
          <p:cNvSpPr/>
          <p:nvPr/>
        </p:nvSpPr>
        <p:spPr>
          <a:xfrm>
            <a:off x="1259632" y="646783"/>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6600" b="1" dirty="0">
                <a:solidFill>
                  <a:srgbClr val="00B050"/>
                </a:solidFill>
                <a:sym typeface="Wingdings"/>
              </a:rPr>
              <a:t></a:t>
            </a:r>
            <a:endParaRPr lang="fr-BE" sz="6600" b="1" dirty="0"/>
          </a:p>
        </p:txBody>
      </p:sp>
      <p:sp>
        <p:nvSpPr>
          <p:cNvPr id="10" name="Rectangle 9"/>
          <p:cNvSpPr/>
          <p:nvPr/>
        </p:nvSpPr>
        <p:spPr>
          <a:xfrm>
            <a:off x="6948264" y="548680"/>
            <a:ext cx="1080120" cy="10125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200" b="1" dirty="0" smtClean="0">
                <a:solidFill>
                  <a:schemeClr val="bg1"/>
                </a:solidFill>
                <a:sym typeface="Wingdings"/>
              </a:rPr>
              <a:t></a:t>
            </a:r>
            <a:endParaRPr lang="fr-BE" sz="7200" b="1" dirty="0">
              <a:solidFill>
                <a:schemeClr val="bg1"/>
              </a:solidFill>
            </a:endParaRPr>
          </a:p>
        </p:txBody>
      </p:sp>
    </p:spTree>
    <p:extLst>
      <p:ext uri="{BB962C8B-B14F-4D97-AF65-F5344CB8AC3E}">
        <p14:creationId xmlns:p14="http://schemas.microsoft.com/office/powerpoint/2010/main" val="29072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La situation en Belgique: cursus officiel</a:t>
            </a:r>
            <a:endParaRPr lang="fr-BE" dirty="0"/>
          </a:p>
        </p:txBody>
      </p:sp>
      <p:sp>
        <p:nvSpPr>
          <p:cNvPr id="3" name="Espace réservé du contenu 2"/>
          <p:cNvSpPr>
            <a:spLocks noGrp="1"/>
          </p:cNvSpPr>
          <p:nvPr>
            <p:ph idx="1"/>
          </p:nvPr>
        </p:nvSpPr>
        <p:spPr>
          <a:xfrm>
            <a:off x="107504" y="1124744"/>
            <a:ext cx="8856984" cy="5001419"/>
          </a:xfrm>
        </p:spPr>
        <p:txBody>
          <a:bodyPr>
            <a:normAutofit lnSpcReduction="10000"/>
          </a:bodyPr>
          <a:lstStyle/>
          <a:p>
            <a:pPr marL="0" indent="0">
              <a:buNone/>
            </a:pPr>
            <a:endParaRPr lang="fr-BE" dirty="0" smtClean="0"/>
          </a:p>
          <a:p>
            <a:pPr marL="0" indent="0">
              <a:buNone/>
            </a:pPr>
            <a:r>
              <a:rPr lang="en-US" sz="3500" dirty="0"/>
              <a:t>Le </a:t>
            </a:r>
            <a:r>
              <a:rPr lang="en-US" sz="3500" dirty="0" err="1"/>
              <a:t>programme</a:t>
            </a:r>
            <a:r>
              <a:rPr lang="en-US" sz="3500" dirty="0"/>
              <a:t> de formation </a:t>
            </a:r>
            <a:r>
              <a:rPr lang="en-US" sz="3500" dirty="0" err="1" smtClean="0"/>
              <a:t>spécifique</a:t>
            </a:r>
            <a:r>
              <a:rPr lang="en-US" sz="3500" dirty="0" smtClean="0"/>
              <a:t>:</a:t>
            </a:r>
            <a:endParaRPr lang="en-US" sz="3500" dirty="0"/>
          </a:p>
          <a:p>
            <a:pPr marL="0" indent="0">
              <a:buNone/>
            </a:pPr>
            <a:r>
              <a:rPr lang="en-US" sz="3500" dirty="0"/>
              <a:t> </a:t>
            </a:r>
            <a:r>
              <a:rPr lang="en-US" sz="3500" b="1" dirty="0">
                <a:solidFill>
                  <a:srgbClr val="FF0000"/>
                </a:solidFill>
              </a:rPr>
              <a:t>1996</a:t>
            </a:r>
            <a:r>
              <a:rPr lang="en-US" sz="3500" dirty="0"/>
              <a:t>: </a:t>
            </a:r>
            <a:r>
              <a:rPr lang="en-US" sz="3000" dirty="0"/>
              <a:t>2 </a:t>
            </a:r>
            <a:r>
              <a:rPr lang="en-US" sz="3000" dirty="0" err="1"/>
              <a:t>écoles</a:t>
            </a:r>
            <a:r>
              <a:rPr lang="en-US" sz="3000" dirty="0"/>
              <a:t> de perfusion, KUL (</a:t>
            </a:r>
            <a:r>
              <a:rPr lang="en-US" sz="3000" dirty="0" err="1"/>
              <a:t>flamande</a:t>
            </a:r>
            <a:r>
              <a:rPr lang="en-US" sz="3000" dirty="0"/>
              <a:t>) </a:t>
            </a:r>
            <a:r>
              <a:rPr lang="en-US" sz="3000" dirty="0" smtClean="0"/>
              <a:t>et </a:t>
            </a:r>
            <a:r>
              <a:rPr lang="en-US" sz="3000" dirty="0" err="1" smtClean="0"/>
              <a:t>ULg</a:t>
            </a:r>
            <a:r>
              <a:rPr lang="en-US" sz="3000" dirty="0" smtClean="0"/>
              <a:t> </a:t>
            </a:r>
            <a:r>
              <a:rPr lang="nl-NL" sz="3000" dirty="0"/>
              <a:t>(</a:t>
            </a:r>
            <a:r>
              <a:rPr lang="nl-NL" sz="3000" dirty="0" err="1"/>
              <a:t>francophone</a:t>
            </a:r>
            <a:r>
              <a:rPr lang="nl-NL" sz="3000" dirty="0" smtClean="0"/>
              <a:t>)</a:t>
            </a:r>
          </a:p>
          <a:p>
            <a:pPr marL="0" indent="0">
              <a:buNone/>
            </a:pPr>
            <a:r>
              <a:rPr lang="nl-NL" sz="3500" b="1" dirty="0" smtClean="0">
                <a:solidFill>
                  <a:srgbClr val="FF0000"/>
                </a:solidFill>
              </a:rPr>
              <a:t> 2008</a:t>
            </a:r>
            <a:r>
              <a:rPr lang="nl-NL" sz="3500" dirty="0"/>
              <a:t>: </a:t>
            </a:r>
            <a:r>
              <a:rPr lang="nl-NL" sz="3000" dirty="0"/>
              <a:t>Master à </a:t>
            </a:r>
            <a:r>
              <a:rPr lang="nl-NL" sz="3000" dirty="0" err="1" smtClean="0"/>
              <a:t>l’Université</a:t>
            </a:r>
            <a:r>
              <a:rPr lang="nl-NL" sz="3000" dirty="0" smtClean="0"/>
              <a:t> </a:t>
            </a:r>
            <a:r>
              <a:rPr lang="nl-NL" sz="3000" dirty="0"/>
              <a:t>de Leuven et de Liège - Dept des S</a:t>
            </a:r>
            <a:r>
              <a:rPr lang="nl-NL" sz="3000" dirty="0" smtClean="0"/>
              <a:t>ciences </a:t>
            </a:r>
            <a:r>
              <a:rPr lang="nl-NL" sz="3000" dirty="0"/>
              <a:t>de la </a:t>
            </a:r>
            <a:r>
              <a:rPr lang="nl-NL" sz="3000" dirty="0" smtClean="0"/>
              <a:t>Santé </a:t>
            </a:r>
            <a:r>
              <a:rPr lang="nl-NL" sz="3000" dirty="0" err="1"/>
              <a:t>P</a:t>
            </a:r>
            <a:r>
              <a:rPr lang="nl-NL" sz="3000" dirty="0" err="1" smtClean="0"/>
              <a:t>ublique</a:t>
            </a:r>
            <a:r>
              <a:rPr lang="nl-NL" sz="3000" dirty="0"/>
              <a:t>, </a:t>
            </a:r>
            <a:r>
              <a:rPr lang="nl-NL" sz="3000" dirty="0" err="1"/>
              <a:t>F</a:t>
            </a:r>
            <a:r>
              <a:rPr lang="nl-NL" sz="3000" dirty="0" err="1" smtClean="0"/>
              <a:t>aculté</a:t>
            </a:r>
            <a:r>
              <a:rPr lang="nl-NL" sz="3000" dirty="0" smtClean="0"/>
              <a:t> </a:t>
            </a:r>
            <a:r>
              <a:rPr lang="nl-NL" sz="3000" dirty="0"/>
              <a:t>de </a:t>
            </a:r>
            <a:r>
              <a:rPr lang="nl-NL" sz="3000" dirty="0" err="1"/>
              <a:t>M</a:t>
            </a:r>
            <a:r>
              <a:rPr lang="nl-NL" sz="3000" dirty="0" err="1" smtClean="0"/>
              <a:t>édecine</a:t>
            </a:r>
            <a:r>
              <a:rPr lang="nl-NL" sz="3000" dirty="0" smtClean="0"/>
              <a:t>  </a:t>
            </a:r>
            <a:r>
              <a:rPr lang="nl-NL" sz="3000" dirty="0"/>
              <a:t>=  2 </a:t>
            </a:r>
            <a:r>
              <a:rPr lang="nl-NL" sz="3000" dirty="0" err="1" smtClean="0"/>
              <a:t>ans</a:t>
            </a:r>
            <a:r>
              <a:rPr lang="nl-NL" sz="3000" dirty="0" smtClean="0"/>
              <a:t> </a:t>
            </a:r>
            <a:r>
              <a:rPr lang="nl-NL" sz="3000" dirty="0"/>
              <a:t>= 60 </a:t>
            </a:r>
            <a:r>
              <a:rPr lang="nl-NL" sz="3000" dirty="0" err="1" smtClean="0"/>
              <a:t>crédits</a:t>
            </a:r>
            <a:r>
              <a:rPr lang="nl-NL" sz="3000" dirty="0" smtClean="0"/>
              <a:t> </a:t>
            </a:r>
            <a:r>
              <a:rPr lang="nl-NL" sz="3000" dirty="0"/>
              <a:t>KUL - 120 </a:t>
            </a:r>
            <a:r>
              <a:rPr lang="nl-NL" sz="3000" dirty="0" err="1" smtClean="0"/>
              <a:t>crédits</a:t>
            </a:r>
            <a:r>
              <a:rPr lang="nl-NL" sz="3000" dirty="0" smtClean="0"/>
              <a:t> </a:t>
            </a:r>
            <a:r>
              <a:rPr lang="nl-NL" sz="3000" dirty="0" err="1"/>
              <a:t>Ulg</a:t>
            </a:r>
            <a:r>
              <a:rPr lang="nl-NL" sz="3000" dirty="0"/>
              <a:t>. </a:t>
            </a:r>
            <a:endParaRPr lang="fr-FR" sz="3000" dirty="0"/>
          </a:p>
          <a:p>
            <a:pPr marL="0" indent="0">
              <a:buNone/>
            </a:pPr>
            <a:r>
              <a:rPr lang="nl-NL" sz="3500" b="1" dirty="0" smtClean="0"/>
              <a:t> </a:t>
            </a:r>
            <a:r>
              <a:rPr lang="nl-NL" sz="3500" b="1" dirty="0">
                <a:solidFill>
                  <a:srgbClr val="FF0000"/>
                </a:solidFill>
              </a:rPr>
              <a:t>2006</a:t>
            </a:r>
            <a:r>
              <a:rPr lang="nl-NL" sz="3500" dirty="0"/>
              <a:t>: </a:t>
            </a:r>
            <a:r>
              <a:rPr lang="nl-NL" sz="2800" dirty="0"/>
              <a:t>Ministère de la Santé </a:t>
            </a:r>
            <a:r>
              <a:rPr lang="nl-NL" sz="2800" dirty="0" err="1"/>
              <a:t>publique</a:t>
            </a:r>
            <a:r>
              <a:rPr lang="nl-NL" sz="2800" dirty="0"/>
              <a:t>: </a:t>
            </a:r>
            <a:r>
              <a:rPr lang="nl-NL" sz="2800" dirty="0" err="1"/>
              <a:t>obtention</a:t>
            </a:r>
            <a:r>
              <a:rPr lang="nl-NL" sz="2800" dirty="0"/>
              <a:t> </a:t>
            </a:r>
            <a:r>
              <a:rPr lang="nl-NL" sz="2800" dirty="0" err="1"/>
              <a:t>d’un</a:t>
            </a:r>
            <a:r>
              <a:rPr lang="nl-NL" sz="2800" dirty="0"/>
              <a:t> </a:t>
            </a:r>
            <a:r>
              <a:rPr lang="nl-NL" sz="2800" dirty="0" err="1"/>
              <a:t>titre</a:t>
            </a:r>
            <a:r>
              <a:rPr lang="nl-NL" sz="2800" dirty="0"/>
              <a:t> (à </a:t>
            </a:r>
            <a:r>
              <a:rPr lang="nl-NL" sz="2800" dirty="0" err="1"/>
              <a:t>définir</a:t>
            </a:r>
            <a:r>
              <a:rPr lang="nl-NL" sz="3500" dirty="0"/>
              <a:t>)</a:t>
            </a:r>
            <a:endParaRPr lang="fr-FR" sz="3500" dirty="0"/>
          </a:p>
          <a:p>
            <a:pPr marL="0" indent="0">
              <a:buNone/>
            </a:pPr>
            <a:endParaRPr lang="fr-BE" dirty="0"/>
          </a:p>
        </p:txBody>
      </p:sp>
      <p:sp>
        <p:nvSpPr>
          <p:cNvPr id="4" name="Espace réservé de la date 3"/>
          <p:cNvSpPr>
            <a:spLocks noGrp="1"/>
          </p:cNvSpPr>
          <p:nvPr>
            <p:ph type="dt" sz="half" idx="10"/>
          </p:nvPr>
        </p:nvSpPr>
        <p:spPr/>
        <p:txBody>
          <a:bodyPr/>
          <a:lstStyle/>
          <a:p>
            <a:fld id="{3F19B0BC-701B-46FB-92D3-1783D50AB13A}"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10</a:t>
            </a:fld>
            <a:endParaRPr lang="fr-BE"/>
          </a:p>
        </p:txBody>
      </p:sp>
    </p:spTree>
    <p:extLst>
      <p:ext uri="{BB962C8B-B14F-4D97-AF65-F5344CB8AC3E}">
        <p14:creationId xmlns:p14="http://schemas.microsoft.com/office/powerpoint/2010/main" val="389937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212" y="-105850"/>
            <a:ext cx="8229600" cy="1143000"/>
          </a:xfrm>
        </p:spPr>
        <p:txBody>
          <a:bodyPr/>
          <a:lstStyle/>
          <a:p>
            <a:r>
              <a:rPr lang="fr-BE" dirty="0"/>
              <a:t>La Situation en Europe (EBCP)</a:t>
            </a:r>
          </a:p>
        </p:txBody>
      </p:sp>
      <p:sp>
        <p:nvSpPr>
          <p:cNvPr id="3" name="Espace réservé du contenu 2"/>
          <p:cNvSpPr>
            <a:spLocks noGrp="1"/>
          </p:cNvSpPr>
          <p:nvPr>
            <p:ph idx="1"/>
          </p:nvPr>
        </p:nvSpPr>
        <p:spPr/>
        <p:txBody>
          <a:bodyPr/>
          <a:lstStyle/>
          <a:p>
            <a:r>
              <a:rPr lang="fr-BE" dirty="0" smtClean="0"/>
              <a:t>Pour en savoir plus: site du </a:t>
            </a:r>
            <a:r>
              <a:rPr lang="fr-BE" dirty="0" err="1" smtClean="0"/>
              <a:t>Board</a:t>
            </a:r>
            <a:endParaRPr lang="fr-BE" dirty="0"/>
          </a:p>
        </p:txBody>
      </p:sp>
      <p:sp>
        <p:nvSpPr>
          <p:cNvPr id="4" name="Espace réservé de la date 3"/>
          <p:cNvSpPr>
            <a:spLocks noGrp="1"/>
          </p:cNvSpPr>
          <p:nvPr>
            <p:ph type="dt" sz="half" idx="10"/>
          </p:nvPr>
        </p:nvSpPr>
        <p:spPr/>
        <p:txBody>
          <a:bodyPr/>
          <a:lstStyle/>
          <a:p>
            <a:fld id="{F5284A21-0508-45F5-A599-86F8ABAAB5C8}"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11</a:t>
            </a:fld>
            <a:endParaRPr lang="fr-BE"/>
          </a:p>
        </p:txBody>
      </p:sp>
      <p:sp>
        <p:nvSpPr>
          <p:cNvPr id="7" name="Rectangle 6"/>
          <p:cNvSpPr/>
          <p:nvPr/>
        </p:nvSpPr>
        <p:spPr>
          <a:xfrm>
            <a:off x="3790536" y="3244334"/>
            <a:ext cx="1562928" cy="369332"/>
          </a:xfrm>
          <a:prstGeom prst="rect">
            <a:avLst/>
          </a:prstGeom>
        </p:spPr>
        <p:txBody>
          <a:bodyPr wrap="none">
            <a:spAutoFit/>
          </a:bodyPr>
          <a:lstStyle/>
          <a:p>
            <a:r>
              <a:rPr lang="fr-BE" i="1" dirty="0"/>
              <a:t>www.</a:t>
            </a:r>
            <a:r>
              <a:rPr lang="fr-BE" b="1" i="1" dirty="0"/>
              <a:t>ebcp</a:t>
            </a:r>
            <a:r>
              <a:rPr lang="fr-BE" i="1" dirty="0"/>
              <a:t>.</a:t>
            </a:r>
            <a:r>
              <a:rPr lang="fr-BE" b="1" i="1" dirty="0"/>
              <a:t>org</a:t>
            </a:r>
            <a:endParaRPr lang="fr-BE" dirty="0"/>
          </a:p>
        </p:txBody>
      </p:sp>
      <p:pic>
        <p:nvPicPr>
          <p:cNvPr id="8" name="Picture 2" descr="C:\Users\CHU Liège\Pictures\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2705443"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15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BE" dirty="0" smtClean="0"/>
              <a:t>La vision européenne </a:t>
            </a:r>
            <a:r>
              <a:rPr lang="fr-BE" dirty="0"/>
              <a:t>(EBCP)</a:t>
            </a:r>
          </a:p>
        </p:txBody>
      </p:sp>
      <p:sp>
        <p:nvSpPr>
          <p:cNvPr id="3" name="Espace réservé du contenu 2"/>
          <p:cNvSpPr>
            <a:spLocks noGrp="1"/>
          </p:cNvSpPr>
          <p:nvPr>
            <p:ph idx="1"/>
          </p:nvPr>
        </p:nvSpPr>
        <p:spPr/>
        <p:txBody>
          <a:bodyPr/>
          <a:lstStyle/>
          <a:p>
            <a:endParaRPr lang="fr-B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2" t="12398" r="13596" b="16704"/>
          <a:stretch/>
        </p:blipFill>
        <p:spPr bwMode="auto">
          <a:xfrm>
            <a:off x="467544" y="1298520"/>
            <a:ext cx="8352928" cy="50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10"/>
          </p:nvPr>
        </p:nvSpPr>
        <p:spPr/>
        <p:txBody>
          <a:bodyPr/>
          <a:lstStyle/>
          <a:p>
            <a:fld id="{C6107155-750D-4813-B268-B2597E4AE7C7}"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12</a:t>
            </a:fld>
            <a:endParaRPr lang="fr-BE"/>
          </a:p>
        </p:txBody>
      </p:sp>
      <p:cxnSp>
        <p:nvCxnSpPr>
          <p:cNvPr id="8" name="Connecteur droit 7"/>
          <p:cNvCxnSpPr/>
          <p:nvPr/>
        </p:nvCxnSpPr>
        <p:spPr>
          <a:xfrm>
            <a:off x="4283968" y="1556792"/>
            <a:ext cx="2088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1844824"/>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524328" y="530120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19672" y="4293096"/>
            <a:ext cx="2088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C:\Users\CHU Liège\Picture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693" y="2376"/>
            <a:ext cx="1481307"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59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BE" dirty="0"/>
              <a:t>La </a:t>
            </a:r>
            <a:r>
              <a:rPr lang="fr-BE" dirty="0" smtClean="0"/>
              <a:t>vision européenne </a:t>
            </a:r>
            <a:r>
              <a:rPr lang="fr-BE" dirty="0"/>
              <a:t>(EBCP)</a:t>
            </a:r>
          </a:p>
        </p:txBody>
      </p:sp>
      <p:sp>
        <p:nvSpPr>
          <p:cNvPr id="3" name="Espace réservé du contenu 2"/>
          <p:cNvSpPr>
            <a:spLocks noGrp="1"/>
          </p:cNvSpPr>
          <p:nvPr>
            <p:ph idx="1"/>
          </p:nvPr>
        </p:nvSpPr>
        <p:spPr/>
        <p:txBody>
          <a:bodyPr/>
          <a:lstStyle/>
          <a:p>
            <a:endParaRPr lang="fr-BE"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55" t="10484" r="14647" b="24193"/>
          <a:stretch/>
        </p:blipFill>
        <p:spPr bwMode="auto">
          <a:xfrm>
            <a:off x="207877" y="1412776"/>
            <a:ext cx="871296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10"/>
          </p:nvPr>
        </p:nvSpPr>
        <p:spPr/>
        <p:txBody>
          <a:bodyPr/>
          <a:lstStyle/>
          <a:p>
            <a:fld id="{77723E07-FEF2-4DE3-9BA4-9376C60BAD64}"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solidFill>
                  <a:schemeClr val="bg1"/>
                </a:solidFill>
              </a:rPr>
              <a:t>Alpha Omega 2013    Francine </a:t>
            </a:r>
            <a:r>
              <a:rPr lang="fr-BE" dirty="0" err="1" smtClean="0">
                <a:solidFill>
                  <a:schemeClr val="bg1"/>
                </a:solidFill>
              </a:rPr>
              <a:t>Blaffart</a:t>
            </a:r>
            <a:r>
              <a:rPr lang="fr-BE" dirty="0" smtClean="0">
                <a:solidFill>
                  <a:schemeClr val="bg1"/>
                </a:solidFill>
              </a:rPr>
              <a:t> ECCP CHU Liège     </a:t>
            </a:r>
            <a:endParaRPr lang="fr-BE" dirty="0">
              <a:solidFill>
                <a:schemeClr val="bg1"/>
              </a:solidFill>
            </a:endParaRPr>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13</a:t>
            </a:fld>
            <a:endParaRPr lang="fr-BE"/>
          </a:p>
        </p:txBody>
      </p:sp>
      <p:cxnSp>
        <p:nvCxnSpPr>
          <p:cNvPr id="8" name="Connecteur droit 7"/>
          <p:cNvCxnSpPr/>
          <p:nvPr/>
        </p:nvCxnSpPr>
        <p:spPr>
          <a:xfrm>
            <a:off x="1259632" y="2060848"/>
            <a:ext cx="71287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827584" y="2348880"/>
            <a:ext cx="23762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descr="C:\Users\CHU Liège\Picture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064" y="129784"/>
            <a:ext cx="1548571" cy="135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59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BE" dirty="0"/>
              <a:t>La </a:t>
            </a:r>
            <a:r>
              <a:rPr lang="fr-BE" dirty="0" smtClean="0"/>
              <a:t>vision européenne </a:t>
            </a:r>
            <a:r>
              <a:rPr lang="fr-BE" dirty="0"/>
              <a:t>(EBCP)</a:t>
            </a:r>
          </a:p>
        </p:txBody>
      </p:sp>
      <p:sp>
        <p:nvSpPr>
          <p:cNvPr id="3" name="Espace réservé du contenu 2"/>
          <p:cNvSpPr>
            <a:spLocks noGrp="1"/>
          </p:cNvSpPr>
          <p:nvPr>
            <p:ph idx="1"/>
          </p:nvPr>
        </p:nvSpPr>
        <p:spPr/>
        <p:txBody>
          <a:bodyPr/>
          <a:lstStyle/>
          <a:p>
            <a:endParaRPr lang="fr-BE"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16" t="10100" r="15416" b="45405"/>
          <a:stretch/>
        </p:blipFill>
        <p:spPr bwMode="auto">
          <a:xfrm>
            <a:off x="395536" y="1988840"/>
            <a:ext cx="828092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10"/>
          </p:nvPr>
        </p:nvSpPr>
        <p:spPr/>
        <p:txBody>
          <a:bodyPr/>
          <a:lstStyle/>
          <a:p>
            <a:fld id="{73F50592-1C03-4DB9-BDF7-BD9C130568A2}"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14</a:t>
            </a:fld>
            <a:endParaRPr lang="fr-BE"/>
          </a:p>
        </p:txBody>
      </p:sp>
      <p:cxnSp>
        <p:nvCxnSpPr>
          <p:cNvPr id="8" name="Connecteur droit 7"/>
          <p:cNvCxnSpPr/>
          <p:nvPr/>
        </p:nvCxnSpPr>
        <p:spPr>
          <a:xfrm>
            <a:off x="971600" y="3789040"/>
            <a:ext cx="72579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971600" y="4113076"/>
            <a:ext cx="385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descr="C:\Users\CHU Liège\Picture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554474" cy="136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660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212" y="-105850"/>
            <a:ext cx="8229600" cy="1143000"/>
          </a:xfrm>
        </p:spPr>
        <p:txBody>
          <a:bodyPr>
            <a:normAutofit/>
          </a:bodyPr>
          <a:lstStyle/>
          <a:p>
            <a:pPr algn="l"/>
            <a:r>
              <a:rPr lang="fr-BE" dirty="0"/>
              <a:t>La vision européenne (EBCP)</a:t>
            </a:r>
          </a:p>
        </p:txBody>
      </p:sp>
      <p:sp>
        <p:nvSpPr>
          <p:cNvPr id="3" name="Espace réservé du contenu 2"/>
          <p:cNvSpPr>
            <a:spLocks noGrp="1"/>
          </p:cNvSpPr>
          <p:nvPr>
            <p:ph idx="1"/>
          </p:nvPr>
        </p:nvSpPr>
        <p:spPr/>
        <p:txBody>
          <a:bodyPr/>
          <a:lstStyle/>
          <a:p>
            <a:endParaRPr lang="fr-BE"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95" t="13710" r="12606" b="10686"/>
          <a:stretch/>
        </p:blipFill>
        <p:spPr bwMode="auto">
          <a:xfrm>
            <a:off x="-6358" y="1370180"/>
            <a:ext cx="8712968" cy="553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10"/>
          </p:nvPr>
        </p:nvSpPr>
        <p:spPr/>
        <p:txBody>
          <a:bodyPr/>
          <a:lstStyle/>
          <a:p>
            <a:fld id="{A3253902-3BA7-43A3-8433-CE21FCEE4275}"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smtClean="0"/>
              <a:t>Alpha Omega 2013    Francine Blaffart ECCP CHU Liège     </a:t>
            </a:r>
            <a:endParaRPr lang="fr-BE"/>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15</a:t>
            </a:fld>
            <a:endParaRPr lang="fr-BE"/>
          </a:p>
        </p:txBody>
      </p:sp>
      <p:pic>
        <p:nvPicPr>
          <p:cNvPr id="4098" name="Picture 2" descr="C:\Users\CHU Liège\Picture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0"/>
            <a:ext cx="1565920" cy="137018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a:off x="1331640" y="5157192"/>
            <a:ext cx="2232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83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pPr algn="l"/>
            <a:r>
              <a:rPr lang="fr-BE" dirty="0" smtClean="0"/>
              <a:t>   La vision européenne (EBCP)</a:t>
            </a:r>
            <a:endParaRPr lang="fr-BE" dirty="0"/>
          </a:p>
        </p:txBody>
      </p:sp>
      <p:graphicFrame>
        <p:nvGraphicFramePr>
          <p:cNvPr id="4" name="Espace réservé du contenu 3"/>
          <p:cNvGraphicFramePr>
            <a:graphicFrameLocks noGrp="1"/>
          </p:cNvGraphicFramePr>
          <p:nvPr>
            <p:ph idx="1"/>
          </p:nvPr>
        </p:nvGraphicFramePr>
        <p:xfrm>
          <a:off x="457044" y="3429381"/>
          <a:ext cx="8229912" cy="867600"/>
        </p:xfrm>
        <a:graphic>
          <a:graphicData uri="http://schemas.openxmlformats.org/drawingml/2006/table">
            <a:tbl>
              <a:tblPr firstRow="1" firstCol="1" bandRow="1">
                <a:tableStyleId>{5C22544A-7EE6-4342-B048-85BDC9FD1C3A}</a:tableStyleId>
              </a:tblPr>
              <a:tblGrid>
                <a:gridCol w="8179112"/>
                <a:gridCol w="25400"/>
                <a:gridCol w="25400"/>
              </a:tblGrid>
              <a:tr h="863729">
                <a:tc>
                  <a:txBody>
                    <a:bodyPr/>
                    <a:lstStyle/>
                    <a:p>
                      <a:pPr>
                        <a:lnSpc>
                          <a:spcPct val="115000"/>
                        </a:lnSpc>
                        <a:spcAft>
                          <a:spcPts val="750"/>
                        </a:spcAft>
                      </a:pPr>
                      <a:r>
                        <a:rPr lang="en-US" sz="1800">
                          <a:effectLst/>
                        </a:rPr>
                        <a:t>EBCP Recommendation on Portable and Percutaneous Mechanical Circulatory Support Devices </a:t>
                      </a:r>
                      <a:endParaRPr lang="fr-BE" sz="1100">
                        <a:effectLst/>
                        <a:latin typeface="Calibri"/>
                        <a:ea typeface="Calibri"/>
                        <a:cs typeface="Times New Roman"/>
                      </a:endParaRPr>
                    </a:p>
                  </a:txBody>
                  <a:tcPr marL="0" marR="0" marT="141998" marB="94666" anchor="ctr"/>
                </a:tc>
                <a:tc>
                  <a:txBody>
                    <a:bodyPr/>
                    <a:lstStyle/>
                    <a:p>
                      <a:pPr algn="r">
                        <a:lnSpc>
                          <a:spcPct val="115000"/>
                        </a:lnSpc>
                        <a:spcAft>
                          <a:spcPts val="0"/>
                        </a:spcAft>
                      </a:pPr>
                      <a:endParaRPr lang="fr-BE" sz="900">
                        <a:solidFill>
                          <a:srgbClr val="555555"/>
                        </a:solidFill>
                        <a:effectLst/>
                        <a:latin typeface="Arial"/>
                        <a:ea typeface="Times New Roman"/>
                        <a:cs typeface="Times New Roman"/>
                      </a:endParaRPr>
                    </a:p>
                  </a:txBody>
                  <a:tcPr marL="0" marR="0" marT="0" marB="0" anchor="ctr"/>
                </a:tc>
                <a:tc>
                  <a:txBody>
                    <a:bodyPr/>
                    <a:lstStyle/>
                    <a:p>
                      <a:pPr algn="r">
                        <a:lnSpc>
                          <a:spcPct val="115000"/>
                        </a:lnSpc>
                        <a:spcAft>
                          <a:spcPts val="0"/>
                        </a:spcAft>
                      </a:pPr>
                      <a:endParaRPr lang="fr-BE" sz="900">
                        <a:solidFill>
                          <a:srgbClr val="555555"/>
                        </a:solidFill>
                        <a:effectLst/>
                        <a:latin typeface="Arial"/>
                        <a:ea typeface="Times New Roman"/>
                        <a:cs typeface="Times New Roman"/>
                      </a:endParaRPr>
                    </a:p>
                  </a:txBody>
                  <a:tcPr marL="0" marR="0" marT="0" marB="0" anchor="ct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548004889"/>
              </p:ext>
            </p:extLst>
          </p:nvPr>
        </p:nvGraphicFramePr>
        <p:xfrm>
          <a:off x="0" y="1196750"/>
          <a:ext cx="9036496" cy="5661249"/>
        </p:xfrm>
        <a:graphic>
          <a:graphicData uri="http://schemas.openxmlformats.org/drawingml/2006/table">
            <a:tbl>
              <a:tblPr firstRow="1" firstCol="1" bandRow="1">
                <a:tableStyleId>{5C22544A-7EE6-4342-B048-85BDC9FD1C3A}</a:tableStyleId>
              </a:tblPr>
              <a:tblGrid>
                <a:gridCol w="9036496"/>
              </a:tblGrid>
              <a:tr h="5661249">
                <a:tc>
                  <a:txBody>
                    <a:bodyPr/>
                    <a:lstStyle/>
                    <a:p>
                      <a:pPr>
                        <a:lnSpc>
                          <a:spcPct val="135000"/>
                        </a:lnSpc>
                        <a:spcBef>
                          <a:spcPts val="750"/>
                        </a:spcBef>
                        <a:spcAft>
                          <a:spcPts val="0"/>
                        </a:spcAft>
                      </a:pPr>
                      <a:r>
                        <a:rPr lang="en-US" sz="1400" dirty="0">
                          <a:effectLst/>
                        </a:rPr>
                        <a:t>The European Board of Cardiovascular Perfusion (EBCP) is the largest professional </a:t>
                      </a:r>
                      <a:r>
                        <a:rPr lang="en-US" sz="1400" dirty="0" err="1">
                          <a:effectLst/>
                        </a:rPr>
                        <a:t>organisation</a:t>
                      </a:r>
                      <a:r>
                        <a:rPr lang="en-US" sz="1400" dirty="0">
                          <a:effectLst/>
                        </a:rPr>
                        <a:t> of cardiovascular </a:t>
                      </a:r>
                      <a:r>
                        <a:rPr lang="en-US" sz="1400" dirty="0" err="1">
                          <a:effectLst/>
                        </a:rPr>
                        <a:t>perfusionists</a:t>
                      </a:r>
                      <a:r>
                        <a:rPr lang="en-US" sz="1400" dirty="0">
                          <a:effectLst/>
                        </a:rPr>
                        <a:t> in Europe.</a:t>
                      </a:r>
                      <a:endParaRPr lang="fr-BE" sz="1400" dirty="0">
                        <a:effectLst/>
                      </a:endParaRPr>
                    </a:p>
                    <a:p>
                      <a:pPr>
                        <a:lnSpc>
                          <a:spcPct val="115000"/>
                        </a:lnSpc>
                        <a:spcAft>
                          <a:spcPts val="0"/>
                        </a:spcAft>
                      </a:pPr>
                      <a:r>
                        <a:rPr lang="en-US" sz="1400" dirty="0">
                          <a:effectLst/>
                        </a:rPr>
                        <a:t>The EBCP aims to improve the educational standards of </a:t>
                      </a:r>
                      <a:r>
                        <a:rPr lang="en-US" sz="1400" dirty="0" err="1">
                          <a:effectLst/>
                        </a:rPr>
                        <a:t>perfusionists</a:t>
                      </a:r>
                      <a:r>
                        <a:rPr lang="en-US" sz="1400" dirty="0">
                          <a:effectLst/>
                        </a:rPr>
                        <a:t> so as to enhance the safety and outcomes of patients supported by extracorporeal mechanical circulatory devices. </a:t>
                      </a:r>
                      <a:r>
                        <a:rPr lang="en-US" sz="1400" dirty="0" err="1">
                          <a:effectLst/>
                        </a:rPr>
                        <a:t>Perfusionists</a:t>
                      </a:r>
                      <a:r>
                        <a:rPr lang="en-US" sz="1400" dirty="0">
                          <a:effectLst/>
                        </a:rPr>
                        <a:t> are the only professional body whose scope of practice includes the application of extracorporeal devices to support patients in a variety of clinical setting.</a:t>
                      </a:r>
                      <a:endParaRPr lang="fr-BE" sz="1400" dirty="0">
                        <a:effectLst/>
                      </a:endParaRPr>
                    </a:p>
                    <a:p>
                      <a:pPr>
                        <a:lnSpc>
                          <a:spcPct val="115000"/>
                        </a:lnSpc>
                        <a:spcAft>
                          <a:spcPts val="0"/>
                        </a:spcAft>
                      </a:pPr>
                      <a:r>
                        <a:rPr lang="en-US" sz="1400" dirty="0">
                          <a:effectLst/>
                        </a:rPr>
                        <a:t>These </a:t>
                      </a:r>
                      <a:r>
                        <a:rPr lang="en-US" sz="1400" dirty="0" err="1">
                          <a:effectLst/>
                        </a:rPr>
                        <a:t>perfusionists</a:t>
                      </a:r>
                      <a:r>
                        <a:rPr lang="en-US" sz="1400" dirty="0">
                          <a:effectLst/>
                        </a:rPr>
                        <a:t> should have qualified from an EBCP accredited educational </a:t>
                      </a:r>
                      <a:r>
                        <a:rPr lang="en-US" sz="1400" dirty="0" err="1">
                          <a:effectLst/>
                        </a:rPr>
                        <a:t>programmes</a:t>
                      </a:r>
                      <a:r>
                        <a:rPr lang="en-US" sz="1400" dirty="0">
                          <a:effectLst/>
                        </a:rPr>
                        <a:t> as well as be certified by the EBCP.</a:t>
                      </a:r>
                      <a:endParaRPr lang="fr-BE" sz="1400" dirty="0">
                        <a:effectLst/>
                      </a:endParaRPr>
                    </a:p>
                    <a:p>
                      <a:pPr>
                        <a:lnSpc>
                          <a:spcPct val="115000"/>
                        </a:lnSpc>
                        <a:spcAft>
                          <a:spcPts val="0"/>
                        </a:spcAft>
                      </a:pPr>
                      <a:r>
                        <a:rPr lang="en-US" sz="1400" dirty="0">
                          <a:effectLst/>
                        </a:rPr>
                        <a:t>MCS devices, that are either a variation of, or substantially equivalent to, the systems which are currently operated by </a:t>
                      </a:r>
                      <a:r>
                        <a:rPr lang="en-US" sz="1400" dirty="0" err="1">
                          <a:effectLst/>
                        </a:rPr>
                        <a:t>perfusionists</a:t>
                      </a:r>
                      <a:r>
                        <a:rPr lang="en-US" sz="1400" dirty="0">
                          <a:effectLst/>
                        </a:rPr>
                        <a:t>, are beginning to be applied by other health care providers.</a:t>
                      </a:r>
                      <a:endParaRPr lang="fr-BE" sz="1400" dirty="0">
                        <a:effectLst/>
                      </a:endParaRPr>
                    </a:p>
                    <a:p>
                      <a:pPr>
                        <a:lnSpc>
                          <a:spcPct val="115000"/>
                        </a:lnSpc>
                        <a:spcAft>
                          <a:spcPts val="0"/>
                        </a:spcAft>
                      </a:pPr>
                      <a:r>
                        <a:rPr lang="en-US" sz="1400" dirty="0">
                          <a:effectLst/>
                        </a:rPr>
                        <a:t>The position of the EBCP is that optimal care and safety of patients undergoing mechanical circulatory support (MCS) must not be compromised by being operated by personnel who are not qualified </a:t>
                      </a:r>
                      <a:r>
                        <a:rPr lang="en-US" sz="1400" dirty="0" err="1">
                          <a:effectLst/>
                        </a:rPr>
                        <a:t>perfusionists</a:t>
                      </a:r>
                      <a:r>
                        <a:rPr lang="en-US" sz="1400" dirty="0">
                          <a:effectLst/>
                        </a:rPr>
                        <a:t>.</a:t>
                      </a:r>
                      <a:endParaRPr lang="fr-BE" sz="1400" dirty="0">
                        <a:effectLst/>
                      </a:endParaRPr>
                    </a:p>
                    <a:p>
                      <a:pPr>
                        <a:lnSpc>
                          <a:spcPct val="115000"/>
                        </a:lnSpc>
                        <a:spcAft>
                          <a:spcPts val="0"/>
                        </a:spcAft>
                      </a:pPr>
                      <a:r>
                        <a:rPr lang="en-US" sz="1400" dirty="0">
                          <a:effectLst/>
                        </a:rPr>
                        <a:t>The EBCP believes that the safe and effective operation of these mechanical, life-supporting systems requires that a qualified </a:t>
                      </a:r>
                      <a:r>
                        <a:rPr lang="en-US" sz="1400" dirty="0" err="1">
                          <a:effectLst/>
                        </a:rPr>
                        <a:t>perfusionist</a:t>
                      </a:r>
                      <a:r>
                        <a:rPr lang="en-US" sz="1400" dirty="0">
                          <a:effectLst/>
                        </a:rPr>
                        <a:t> should participate directly in or supervise the use of MCS. The introduction into the clinical setting of such MCS devices without the involvement of a properly trained team</a:t>
                      </a:r>
                      <a:endParaRPr lang="fr-BE" sz="1400" dirty="0">
                        <a:effectLst/>
                      </a:endParaRPr>
                    </a:p>
                    <a:p>
                      <a:pPr>
                        <a:lnSpc>
                          <a:spcPct val="115000"/>
                        </a:lnSpc>
                        <a:spcAft>
                          <a:spcPts val="0"/>
                        </a:spcAft>
                      </a:pPr>
                      <a:r>
                        <a:rPr lang="en-US" sz="1400" dirty="0">
                          <a:effectLst/>
                        </a:rPr>
                        <a:t>threatens patient safety and subjects them to substantial and unnecessary risk of injury. </a:t>
                      </a:r>
                      <a:endParaRPr lang="fr-BE" sz="1400" dirty="0">
                        <a:effectLst/>
                      </a:endParaRPr>
                    </a:p>
                    <a:p>
                      <a:pPr>
                        <a:lnSpc>
                          <a:spcPct val="115000"/>
                        </a:lnSpc>
                        <a:spcAft>
                          <a:spcPts val="0"/>
                        </a:spcAft>
                      </a:pPr>
                      <a:r>
                        <a:rPr lang="en-US" sz="1400" dirty="0">
                          <a:effectLst/>
                        </a:rPr>
                        <a:t>The EBCP strongly recommends that throughout the implementation, operation and management of all MCS-systems, a </a:t>
                      </a:r>
                      <a:r>
                        <a:rPr lang="en-US" sz="1400" dirty="0" err="1">
                          <a:effectLst/>
                        </a:rPr>
                        <a:t>perfusionist</a:t>
                      </a:r>
                      <a:r>
                        <a:rPr lang="en-US" sz="1400" dirty="0">
                          <a:effectLst/>
                        </a:rPr>
                        <a:t> who is qualified by a formal education and possesses the appropriate clinical expertise should either directly operate the equipment or supervise its application.</a:t>
                      </a:r>
                      <a:endParaRPr lang="fr-BE" sz="1400" dirty="0">
                        <a:effectLst/>
                      </a:endParaRPr>
                    </a:p>
                    <a:p>
                      <a:pPr>
                        <a:lnSpc>
                          <a:spcPct val="115000"/>
                        </a:lnSpc>
                        <a:spcAft>
                          <a:spcPts val="0"/>
                        </a:spcAft>
                      </a:pPr>
                      <a:r>
                        <a:rPr lang="en-US" sz="1400" dirty="0">
                          <a:effectLst/>
                        </a:rPr>
                        <a:t>These recommendations are based on the position-paper that was published by the ECLS Working–Group entitled Position article for the use of extracorporeal life support in adult patients European Journal of Cardiothoracic Surgery 2011</a:t>
                      </a:r>
                      <a:r>
                        <a:rPr lang="en-US" sz="1200" dirty="0">
                          <a:effectLst/>
                        </a:rPr>
                        <a:t>.</a:t>
                      </a:r>
                      <a:endParaRPr lang="fr-BE" sz="1100" dirty="0">
                        <a:effectLst/>
                        <a:latin typeface="Calibri"/>
                        <a:ea typeface="Calibri"/>
                        <a:cs typeface="Times New Roman"/>
                      </a:endParaRPr>
                    </a:p>
                  </a:txBody>
                  <a:tcPr marL="0" marR="0" marT="0" marB="0">
                    <a:solidFill>
                      <a:schemeClr val="tx1">
                        <a:lumMod val="65000"/>
                      </a:schemeClr>
                    </a:solidFill>
                  </a:tcPr>
                </a:tc>
              </a:tr>
            </a:tbl>
          </a:graphicData>
        </a:graphic>
      </p:graphicFrame>
      <p:pic>
        <p:nvPicPr>
          <p:cNvPr id="1026" name="Image 1" descr="Description : Imprimir">
            <a:hlinkClick r:id="rId2" tooltip="&quot;Imprimir&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278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2" descr="Description : E-mail">
            <a:hlinkClick r:id="rId4" tooltip="&quot;E-mail&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82788"/>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57200" y="1982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Espace réservé du numéro de diapositive 7"/>
          <p:cNvSpPr>
            <a:spLocks noGrp="1"/>
          </p:cNvSpPr>
          <p:nvPr>
            <p:ph type="sldNum" sz="quarter" idx="12"/>
          </p:nvPr>
        </p:nvSpPr>
        <p:spPr/>
        <p:txBody>
          <a:bodyPr/>
          <a:lstStyle/>
          <a:p>
            <a:fld id="{1E5D7C33-5EEC-41E5-BFA3-0AF16E19113B}" type="slidenum">
              <a:rPr lang="fr-BE" smtClean="0"/>
              <a:t>16</a:t>
            </a:fld>
            <a:endParaRPr lang="fr-BE"/>
          </a:p>
        </p:txBody>
      </p:sp>
      <p:pic>
        <p:nvPicPr>
          <p:cNvPr id="5122" name="Picture 2" descr="C:\Users\CHU Liège\Pictures\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58738"/>
            <a:ext cx="1331640" cy="11651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13176"/>
            <a:ext cx="9036496" cy="11304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space réservé de la date 6"/>
          <p:cNvSpPr>
            <a:spLocks noGrp="1"/>
          </p:cNvSpPr>
          <p:nvPr>
            <p:ph type="dt" sz="half" idx="10"/>
          </p:nvPr>
        </p:nvSpPr>
        <p:spPr/>
        <p:txBody>
          <a:bodyPr/>
          <a:lstStyle/>
          <a:p>
            <a:fld id="{B839E3F5-5786-491A-95A4-E9FD95D08F7F}" type="datetime1">
              <a:rPr lang="fr-BE" smtClean="0"/>
              <a:t>27/09/2013</a:t>
            </a:fld>
            <a:endParaRPr lang="fr-BE"/>
          </a:p>
        </p:txBody>
      </p:sp>
      <p:sp>
        <p:nvSpPr>
          <p:cNvPr id="9" name="Espace réservé du pied de page 8"/>
          <p:cNvSpPr>
            <a:spLocks noGrp="1"/>
          </p:cNvSpPr>
          <p:nvPr>
            <p:ph type="ftr" sz="quarter" idx="11"/>
          </p:nvPr>
        </p:nvSpPr>
        <p:spPr/>
        <p:txBody>
          <a:bodyPr/>
          <a:lstStyle/>
          <a:p>
            <a:r>
              <a:rPr lang="fr-BE" dirty="0" smtClean="0">
                <a:solidFill>
                  <a:schemeClr val="bg1"/>
                </a:solidFill>
              </a:rPr>
              <a:t>Alpha Omega 2013 </a:t>
            </a:r>
          </a:p>
          <a:p>
            <a:r>
              <a:rPr lang="fr-BE" dirty="0" smtClean="0">
                <a:solidFill>
                  <a:schemeClr val="bg1"/>
                </a:solidFill>
              </a:rPr>
              <a:t>   Francine </a:t>
            </a:r>
            <a:r>
              <a:rPr lang="fr-BE" dirty="0" err="1" smtClean="0">
                <a:solidFill>
                  <a:schemeClr val="bg1"/>
                </a:solidFill>
              </a:rPr>
              <a:t>Blaffart</a:t>
            </a:r>
            <a:r>
              <a:rPr lang="fr-BE" dirty="0" smtClean="0">
                <a:solidFill>
                  <a:schemeClr val="bg1"/>
                </a:solidFill>
              </a:rPr>
              <a:t> ECCP CHU Liège     </a:t>
            </a:r>
            <a:endParaRPr lang="fr-BE" dirty="0">
              <a:solidFill>
                <a:schemeClr val="bg1"/>
              </a:solidFill>
            </a:endParaRPr>
          </a:p>
        </p:txBody>
      </p:sp>
    </p:spTree>
    <p:extLst>
      <p:ext uri="{BB962C8B-B14F-4D97-AF65-F5344CB8AC3E}">
        <p14:creationId xmlns:p14="http://schemas.microsoft.com/office/powerpoint/2010/main" val="459125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 Darwinisme » de la profession</a:t>
            </a:r>
            <a:endParaRPr lang="fr-BE" dirty="0"/>
          </a:p>
        </p:txBody>
      </p:sp>
      <p:sp>
        <p:nvSpPr>
          <p:cNvPr id="3" name="Espace réservé du contenu 2"/>
          <p:cNvSpPr>
            <a:spLocks noGrp="1"/>
          </p:cNvSpPr>
          <p:nvPr>
            <p:ph idx="1"/>
          </p:nvPr>
        </p:nvSpPr>
        <p:spPr>
          <a:xfrm>
            <a:off x="0" y="1556792"/>
            <a:ext cx="9144000" cy="4525963"/>
          </a:xfrm>
        </p:spPr>
        <p:txBody>
          <a:bodyPr/>
          <a:lstStyle/>
          <a:p>
            <a:pPr marL="0" indent="0">
              <a:buNone/>
            </a:pPr>
            <a:r>
              <a:rPr lang="fr-BE" dirty="0" smtClean="0"/>
              <a:t>           </a:t>
            </a:r>
          </a:p>
          <a:p>
            <a:r>
              <a:rPr lang="fr-BE" sz="2800" dirty="0" smtClean="0"/>
              <a:t>Reformater notre image.</a:t>
            </a:r>
          </a:p>
          <a:p>
            <a:r>
              <a:rPr lang="fr-BE" sz="2800" dirty="0" smtClean="0"/>
              <a:t>Compétence accrue et reconnue: meilleure qualité de la CEC.</a:t>
            </a:r>
          </a:p>
          <a:p>
            <a:r>
              <a:rPr lang="fr-BE" sz="2800" dirty="0" smtClean="0"/>
              <a:t>Flexibilité et diversification de nos compétences.</a:t>
            </a:r>
            <a:endParaRPr lang="fr-BE" sz="2800" dirty="0"/>
          </a:p>
        </p:txBody>
      </p:sp>
      <p:pic>
        <p:nvPicPr>
          <p:cNvPr id="1026" name="Picture 2" descr="C:\Users\CHU Liège\Pictures\sans-tit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96752"/>
            <a:ext cx="3048056" cy="148456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fld id="{DF77855F-E80F-4FF6-AA94-42B7FF3669B7}"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17</a:t>
            </a:fld>
            <a:endParaRPr lang="fr-BE"/>
          </a:p>
        </p:txBody>
      </p:sp>
      <p:pic>
        <p:nvPicPr>
          <p:cNvPr id="6146" name="Picture 2" descr="C:\Users\CHU Liège\Pictures\imagesCAKOOE2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0" y="4365104"/>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CHU Liège\Pictures\imagesCALR8M9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365104"/>
            <a:ext cx="26289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CHU Liège\Pictures\imagesCAFI2PB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18" y="4365104"/>
            <a:ext cx="1654671" cy="172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31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 Darwinisme » de la profession</a:t>
            </a:r>
          </a:p>
        </p:txBody>
      </p:sp>
      <p:pic>
        <p:nvPicPr>
          <p:cNvPr id="2050" name="Picture 2" descr="C:\Users\CHU Liège\Pictures\sans-titre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537012"/>
            <a:ext cx="445551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HU Liège\Pictures\imagesCAD0PGP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3528392" cy="233232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p:cNvSpPr>
            <a:spLocks noGrp="1"/>
          </p:cNvSpPr>
          <p:nvPr>
            <p:ph type="dt" sz="half" idx="10"/>
          </p:nvPr>
        </p:nvSpPr>
        <p:spPr/>
        <p:txBody>
          <a:bodyPr/>
          <a:lstStyle/>
          <a:p>
            <a:fld id="{543DE488-BF76-4F0E-9773-5BC546322436}" type="datetime1">
              <a:rPr lang="fr-BE" smtClean="0"/>
              <a:t>27/09/2013</a:t>
            </a:fld>
            <a:endParaRPr lang="fr-BE"/>
          </a:p>
        </p:txBody>
      </p:sp>
      <p:sp>
        <p:nvSpPr>
          <p:cNvPr id="4" name="Espace réservé du pied de page 3"/>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5" name="Espace réservé du numéro de diapositive 4"/>
          <p:cNvSpPr>
            <a:spLocks noGrp="1"/>
          </p:cNvSpPr>
          <p:nvPr>
            <p:ph type="sldNum" sz="quarter" idx="12"/>
          </p:nvPr>
        </p:nvSpPr>
        <p:spPr/>
        <p:txBody>
          <a:bodyPr/>
          <a:lstStyle/>
          <a:p>
            <a:fld id="{1E5D7C33-5EEC-41E5-BFA3-0AF16E19113B}" type="slidenum">
              <a:rPr lang="fr-BE" smtClean="0"/>
              <a:t>18</a:t>
            </a:fld>
            <a:endParaRPr lang="fr-BE"/>
          </a:p>
        </p:txBody>
      </p:sp>
    </p:spTree>
    <p:extLst>
      <p:ext uri="{BB962C8B-B14F-4D97-AF65-F5344CB8AC3E}">
        <p14:creationId xmlns:p14="http://schemas.microsoft.com/office/powerpoint/2010/main" val="3225257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effectLst>
                  <a:outerShdw blurRad="38100" dist="38100" dir="2700000" algn="tl">
                    <a:srgbClr val="000000">
                      <a:alpha val="43137"/>
                    </a:srgbClr>
                  </a:outerShdw>
                </a:effectLst>
              </a:rPr>
              <a:t>L’évolution de la </a:t>
            </a:r>
            <a:r>
              <a:rPr lang="fr-BE" sz="4000" b="1" dirty="0" err="1" smtClean="0">
                <a:effectLst>
                  <a:outerShdw blurRad="38100" dist="38100" dir="2700000" algn="tl">
                    <a:srgbClr val="000000">
                      <a:alpha val="43137"/>
                    </a:srgbClr>
                  </a:outerShdw>
                </a:effectLst>
              </a:rPr>
              <a:t>patientèle</a:t>
            </a:r>
            <a:endParaRPr lang="fr-BE"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600200"/>
            <a:ext cx="8229600" cy="4709120"/>
          </a:xfrm>
          <a:ln>
            <a:solidFill>
              <a:srgbClr val="0070C0"/>
            </a:solidFill>
          </a:ln>
        </p:spPr>
        <p:txBody>
          <a:bodyPr>
            <a:normAutofit fontScale="40000" lnSpcReduction="20000"/>
          </a:bodyPr>
          <a:lstStyle/>
          <a:p>
            <a:pPr marL="0" indent="0">
              <a:buNone/>
            </a:pPr>
            <a:r>
              <a:rPr lang="en-US" b="1" dirty="0" smtClean="0"/>
              <a:t>The end organ protection in cardiac surgery. </a:t>
            </a:r>
            <a:r>
              <a:rPr lang="en-US" u="sng" dirty="0">
                <a:hlinkClick r:id="rId3" tooltip="Minerva anestesiologica."/>
              </a:rPr>
              <a:t>Minerva </a:t>
            </a:r>
            <a:r>
              <a:rPr lang="en-US" u="sng" dirty="0" err="1">
                <a:hlinkClick r:id="rId3" tooltip="Minerva anestesiologica."/>
              </a:rPr>
              <a:t>Anestesiol</a:t>
            </a:r>
            <a:r>
              <a:rPr lang="en-US" u="sng" dirty="0">
                <a:hlinkClick r:id="rId3" tooltip="Minerva anestesiologica."/>
              </a:rPr>
              <a:t>.</a:t>
            </a:r>
            <a:r>
              <a:rPr lang="en-US" dirty="0"/>
              <a:t> 2012 Nov 22. </a:t>
            </a:r>
            <a:endParaRPr lang="fr-BE" dirty="0"/>
          </a:p>
          <a:p>
            <a:pPr marL="0" indent="0">
              <a:buNone/>
            </a:pPr>
            <a:r>
              <a:rPr lang="fr-BE" u="sng" dirty="0">
                <a:hlinkClick r:id="rId4"/>
              </a:rPr>
              <a:t>De </a:t>
            </a:r>
            <a:r>
              <a:rPr lang="fr-BE" u="sng" dirty="0" err="1">
                <a:hlinkClick r:id="rId4"/>
              </a:rPr>
              <a:t>Somer</a:t>
            </a:r>
            <a:r>
              <a:rPr lang="fr-BE" u="sng" dirty="0">
                <a:hlinkClick r:id="rId4"/>
              </a:rPr>
              <a:t> F</a:t>
            </a:r>
            <a:r>
              <a:rPr lang="fr-BE" dirty="0"/>
              <a:t>.</a:t>
            </a:r>
          </a:p>
          <a:p>
            <a:pPr marL="0" indent="0">
              <a:buNone/>
            </a:pPr>
            <a:r>
              <a:rPr lang="fr-BE" b="1" dirty="0"/>
              <a:t>Source</a:t>
            </a:r>
            <a:endParaRPr lang="fr-BE" dirty="0"/>
          </a:p>
          <a:p>
            <a:pPr marL="0" indent="0">
              <a:buNone/>
            </a:pPr>
            <a:r>
              <a:rPr lang="fr-BE" dirty="0" err="1"/>
              <a:t>Universitair</a:t>
            </a:r>
            <a:r>
              <a:rPr lang="fr-BE" dirty="0"/>
              <a:t> </a:t>
            </a:r>
            <a:r>
              <a:rPr lang="fr-BE" dirty="0" err="1"/>
              <a:t>Ziekenhuis</a:t>
            </a:r>
            <a:r>
              <a:rPr lang="fr-BE" dirty="0"/>
              <a:t> Gent - </a:t>
            </a:r>
            <a:r>
              <a:rPr lang="fr-BE" dirty="0" err="1"/>
              <a:t>Belgium</a:t>
            </a:r>
            <a:r>
              <a:rPr lang="fr-BE" dirty="0"/>
              <a:t> - Filip.DeSomer@UGent.be.</a:t>
            </a:r>
          </a:p>
          <a:p>
            <a:pPr marL="0" indent="0">
              <a:buNone/>
            </a:pPr>
            <a:r>
              <a:rPr lang="en-US" b="1" dirty="0" smtClean="0"/>
              <a:t>Abstract</a:t>
            </a:r>
          </a:p>
          <a:p>
            <a:pPr marL="0" indent="0">
              <a:buNone/>
            </a:pPr>
            <a:endParaRPr lang="en-US" b="1" dirty="0"/>
          </a:p>
          <a:p>
            <a:pPr marL="0" indent="0">
              <a:buNone/>
            </a:pPr>
            <a:endParaRPr lang="fr-BE" dirty="0"/>
          </a:p>
          <a:p>
            <a:pPr marL="0" indent="0">
              <a:buNone/>
            </a:pPr>
            <a:r>
              <a:rPr lang="en-US" sz="4200" dirty="0"/>
              <a:t>Mortality and morbidity post cardiac surgery with cardiopulmonary bypass (CPB) remain relative stable over the last decades, while the number of patients with increased co-morbidity and more complex cardiac disease increases. Nevertheless end organ dysfunction and/or failure remain an issue. Multiple </a:t>
            </a:r>
            <a:r>
              <a:rPr lang="en-US" sz="4200" dirty="0" err="1"/>
              <a:t>peri</a:t>
            </a:r>
            <a:r>
              <a:rPr lang="en-US" sz="4200" dirty="0"/>
              <a:t>-operative variables, such as non optimal oxygen delivery, manipulation of the aorta, </a:t>
            </a:r>
            <a:r>
              <a:rPr lang="en-US" sz="4200" dirty="0" err="1"/>
              <a:t>hyperlactatemia</a:t>
            </a:r>
            <a:r>
              <a:rPr lang="en-US" sz="4200" dirty="0"/>
              <a:t>, type of anesthesia, surgical procedure and myocardial protection can be hold responsible for end organ failure post cardiac surgery. However, it becomes more and more evident that also pre-existing factors, such as metabolic syndrome, renal insufficiency, hypertension, stroke and infection exacerbate mortality and morbidity. Unfortunately these predisposing risk factors cannot be influenced </a:t>
            </a:r>
            <a:r>
              <a:rPr lang="en-US" sz="4200" dirty="0" err="1"/>
              <a:t>peri</a:t>
            </a:r>
            <a:r>
              <a:rPr lang="en-US" sz="4200" dirty="0"/>
              <a:t>-operative. Therefore therapy should focus on controlling </a:t>
            </a:r>
            <a:r>
              <a:rPr lang="en-US" sz="4200" dirty="0" err="1"/>
              <a:t>peri</a:t>
            </a:r>
            <a:r>
              <a:rPr lang="en-US" sz="4200" dirty="0"/>
              <a:t>-operative variables that in combination with the predisposing factors will further exacerbate organ dysfunction. In order to achieve this more emphasis should be given to a patient specific, goal directed approach perfusion approach</a:t>
            </a:r>
            <a:r>
              <a:rPr lang="en-US" dirty="0"/>
              <a:t>.</a:t>
            </a:r>
            <a:endParaRPr lang="fr-BE" dirty="0"/>
          </a:p>
        </p:txBody>
      </p:sp>
      <p:sp>
        <p:nvSpPr>
          <p:cNvPr id="4" name="Rectangle 3"/>
          <p:cNvSpPr/>
          <p:nvPr/>
        </p:nvSpPr>
        <p:spPr>
          <a:xfrm>
            <a:off x="539552" y="2996952"/>
            <a:ext cx="2232248"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283968" y="3284984"/>
            <a:ext cx="3960440" cy="18002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539552" y="3465004"/>
            <a:ext cx="4032448" cy="25202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6300192" y="4293096"/>
            <a:ext cx="2304256" cy="2160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pied de page 8"/>
          <p:cNvSpPr>
            <a:spLocks noGrp="1"/>
          </p:cNvSpPr>
          <p:nvPr>
            <p:ph type="ftr" sz="quarter" idx="11"/>
          </p:nvPr>
        </p:nvSpPr>
        <p:spPr>
          <a:xfrm>
            <a:off x="3131840" y="6309320"/>
            <a:ext cx="2887960" cy="548680"/>
          </a:xfrm>
        </p:spPr>
        <p:txBody>
          <a:bodyPr/>
          <a:lstStyle/>
          <a:p>
            <a:r>
              <a:rPr lang="fr-BE" dirty="0" smtClean="0"/>
              <a:t>Alpha Omega 2013</a:t>
            </a:r>
          </a:p>
          <a:p>
            <a:r>
              <a:rPr lang="fr-BE" dirty="0" smtClean="0"/>
              <a:t>    Francine </a:t>
            </a:r>
            <a:r>
              <a:rPr lang="fr-BE" dirty="0" err="1" smtClean="0"/>
              <a:t>Blaffart</a:t>
            </a:r>
            <a:r>
              <a:rPr lang="fr-BE" dirty="0" smtClean="0"/>
              <a:t> ECCP CHU Liège     </a:t>
            </a:r>
            <a:endParaRPr lang="fr-BE" dirty="0"/>
          </a:p>
        </p:txBody>
      </p:sp>
      <p:sp>
        <p:nvSpPr>
          <p:cNvPr id="5" name="Espace réservé de la date 4"/>
          <p:cNvSpPr>
            <a:spLocks noGrp="1"/>
          </p:cNvSpPr>
          <p:nvPr>
            <p:ph type="dt" sz="half" idx="10"/>
          </p:nvPr>
        </p:nvSpPr>
        <p:spPr/>
        <p:txBody>
          <a:bodyPr/>
          <a:lstStyle/>
          <a:p>
            <a:fld id="{68ED6608-5B4F-4C79-A956-D80C606F32F8}" type="datetime1">
              <a:rPr lang="fr-BE" smtClean="0"/>
              <a:t>27/09/2013</a:t>
            </a:fld>
            <a:endParaRPr lang="fr-BE"/>
          </a:p>
        </p:txBody>
      </p:sp>
      <p:sp>
        <p:nvSpPr>
          <p:cNvPr id="10" name="Espace réservé du numéro de diapositive 9"/>
          <p:cNvSpPr>
            <a:spLocks noGrp="1"/>
          </p:cNvSpPr>
          <p:nvPr>
            <p:ph type="sldNum" sz="quarter" idx="12"/>
          </p:nvPr>
        </p:nvSpPr>
        <p:spPr/>
        <p:txBody>
          <a:bodyPr/>
          <a:lstStyle/>
          <a:p>
            <a:fld id="{1E5D7C33-5EEC-41E5-BFA3-0AF16E19113B}" type="slidenum">
              <a:rPr lang="fr-BE" smtClean="0"/>
              <a:t>19</a:t>
            </a:fld>
            <a:endParaRPr lang="fr-BE"/>
          </a:p>
        </p:txBody>
      </p:sp>
    </p:spTree>
    <p:extLst>
      <p:ext uri="{BB962C8B-B14F-4D97-AF65-F5344CB8AC3E}">
        <p14:creationId xmlns:p14="http://schemas.microsoft.com/office/powerpoint/2010/main" val="1219764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MON « CV »</a:t>
            </a:r>
            <a:endParaRPr lang="fr-BE" dirty="0"/>
          </a:p>
        </p:txBody>
      </p:sp>
      <p:sp>
        <p:nvSpPr>
          <p:cNvPr id="3" name="Espace réservé du contenu 2"/>
          <p:cNvSpPr>
            <a:spLocks noGrp="1"/>
          </p:cNvSpPr>
          <p:nvPr>
            <p:ph idx="1"/>
          </p:nvPr>
        </p:nvSpPr>
        <p:spPr/>
        <p:txBody>
          <a:bodyPr>
            <a:normAutofit/>
          </a:bodyPr>
          <a:lstStyle/>
          <a:p>
            <a:r>
              <a:rPr lang="fr-BE" dirty="0" smtClean="0"/>
              <a:t>Infirmière </a:t>
            </a:r>
            <a:r>
              <a:rPr lang="fr-BE" sz="4800" b="1" dirty="0" smtClean="0">
                <a:solidFill>
                  <a:srgbClr val="FF0000"/>
                </a:solidFill>
              </a:rPr>
              <a:t>perfusionniste</a:t>
            </a:r>
            <a:r>
              <a:rPr lang="fr-BE" dirty="0" smtClean="0"/>
              <a:t> depuis 1976</a:t>
            </a:r>
          </a:p>
          <a:p>
            <a:r>
              <a:rPr lang="fr-BE" dirty="0" smtClean="0"/>
              <a:t>CHU de Liège</a:t>
            </a:r>
          </a:p>
          <a:p>
            <a:r>
              <a:rPr lang="fr-BE" dirty="0" smtClean="0"/>
              <a:t>Formation « on the job »</a:t>
            </a:r>
          </a:p>
          <a:p>
            <a:r>
              <a:rPr lang="fr-BE" dirty="0" smtClean="0"/>
              <a:t>Coordinatrice du service </a:t>
            </a:r>
          </a:p>
          <a:p>
            <a:r>
              <a:rPr lang="fr-BE" dirty="0" smtClean="0"/>
              <a:t>Enseignement</a:t>
            </a:r>
          </a:p>
          <a:p>
            <a:r>
              <a:rPr lang="fr-BE" dirty="0" smtClean="0"/>
              <a:t>Membre du comité de la </a:t>
            </a:r>
            <a:r>
              <a:rPr lang="fr-BE" dirty="0" smtClean="0"/>
              <a:t>BelSECT</a:t>
            </a:r>
            <a:endParaRPr lang="fr-BE" dirty="0" smtClean="0"/>
          </a:p>
          <a:p>
            <a:r>
              <a:rPr lang="fr-BE" dirty="0" smtClean="0"/>
              <a:t>Membre commission hémovigilance…</a:t>
            </a:r>
            <a:endParaRPr lang="fr-BE" dirty="0"/>
          </a:p>
        </p:txBody>
      </p:sp>
      <p:sp>
        <p:nvSpPr>
          <p:cNvPr id="4" name="Espace réservé de la date 3"/>
          <p:cNvSpPr>
            <a:spLocks noGrp="1"/>
          </p:cNvSpPr>
          <p:nvPr>
            <p:ph type="dt" sz="half" idx="10"/>
          </p:nvPr>
        </p:nvSpPr>
        <p:spPr/>
        <p:txBody>
          <a:bodyPr/>
          <a:lstStyle/>
          <a:p>
            <a:fld id="{92AAB123-A656-4E8E-BF06-DA208F36A462}" type="datetime1">
              <a:rPr lang="fr-BE" smtClean="0"/>
              <a:t>27/09/2013</a:t>
            </a:fld>
            <a:endParaRPr lang="fr-BE" dirty="0"/>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2</a:t>
            </a:fld>
            <a:endParaRPr lang="fr-BE" dirty="0"/>
          </a:p>
        </p:txBody>
      </p:sp>
    </p:spTree>
    <p:extLst>
      <p:ext uri="{BB962C8B-B14F-4D97-AF65-F5344CB8AC3E}">
        <p14:creationId xmlns:p14="http://schemas.microsoft.com/office/powerpoint/2010/main" val="146188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Pérennité de la chirurgie cardiaque?</a:t>
            </a:r>
            <a:r>
              <a:rPr lang="fr-BE" dirty="0" smtClean="0">
                <a:sym typeface="Wingdings"/>
              </a:rPr>
              <a:t></a:t>
            </a:r>
            <a:endParaRPr lang="fr-BE" dirty="0"/>
          </a:p>
        </p:txBody>
      </p:sp>
      <p:sp>
        <p:nvSpPr>
          <p:cNvPr id="3" name="Espace réservé du contenu 2"/>
          <p:cNvSpPr>
            <a:spLocks noGrp="1"/>
          </p:cNvSpPr>
          <p:nvPr>
            <p:ph idx="1"/>
          </p:nvPr>
        </p:nvSpPr>
        <p:spPr>
          <a:xfrm>
            <a:off x="457200" y="1124744"/>
            <a:ext cx="8229600" cy="5001419"/>
          </a:xfrm>
        </p:spPr>
        <p:txBody>
          <a:bodyPr>
            <a:noAutofit/>
          </a:bodyPr>
          <a:lstStyle/>
          <a:p>
            <a:r>
              <a:rPr lang="en-US" sz="1600" dirty="0">
                <a:hlinkClick r:id="rId2" tooltip="Chinese medical journal."/>
              </a:rPr>
              <a:t>Chin Med J (</a:t>
            </a:r>
            <a:r>
              <a:rPr lang="en-US" sz="1600" dirty="0" err="1">
                <a:hlinkClick r:id="rId2" tooltip="Chinese medical journal."/>
              </a:rPr>
              <a:t>Engl</a:t>
            </a:r>
            <a:r>
              <a:rPr lang="en-US" sz="1600" dirty="0">
                <a:hlinkClick r:id="rId2" tooltip="Chinese medical journal."/>
              </a:rPr>
              <a:t>).</a:t>
            </a:r>
            <a:r>
              <a:rPr lang="en-US" sz="1600" dirty="0"/>
              <a:t> 2012 Jan;125(2):338-44.</a:t>
            </a:r>
          </a:p>
          <a:p>
            <a:r>
              <a:rPr lang="en-US" sz="1600" b="1" dirty="0"/>
              <a:t>Meta-analysis of randomized trials comparing the effectiveness of on-pump and off-pump coronary artery bypass.</a:t>
            </a:r>
          </a:p>
          <a:p>
            <a:r>
              <a:rPr lang="en-US" sz="1600" dirty="0">
                <a:hlinkClick r:id="rId3"/>
              </a:rPr>
              <a:t>Chen YB</a:t>
            </a:r>
            <a:r>
              <a:rPr lang="en-US" sz="1600" dirty="0"/>
              <a:t>, </a:t>
            </a:r>
            <a:r>
              <a:rPr lang="en-US" sz="1600" dirty="0" err="1">
                <a:hlinkClick r:id="rId4"/>
              </a:rPr>
              <a:t>Shu</a:t>
            </a:r>
            <a:r>
              <a:rPr lang="en-US" sz="1600" dirty="0">
                <a:hlinkClick r:id="rId4"/>
              </a:rPr>
              <a:t> J</a:t>
            </a:r>
            <a:r>
              <a:rPr lang="en-US" sz="1600" dirty="0"/>
              <a:t>, </a:t>
            </a:r>
            <a:r>
              <a:rPr lang="en-US" sz="1600" dirty="0">
                <a:hlinkClick r:id="rId5"/>
              </a:rPr>
              <a:t>Yang WT</a:t>
            </a:r>
            <a:r>
              <a:rPr lang="en-US" sz="1600" dirty="0"/>
              <a:t>, </a:t>
            </a:r>
            <a:r>
              <a:rPr lang="en-US" sz="1600" dirty="0">
                <a:hlinkClick r:id="rId6"/>
              </a:rPr>
              <a:t>Shi L</a:t>
            </a:r>
            <a:r>
              <a:rPr lang="en-US" sz="1600" dirty="0"/>
              <a:t>, </a:t>
            </a:r>
            <a:r>
              <a:rPr lang="en-US" sz="1600" dirty="0" err="1">
                <a:hlinkClick r:id="rId7"/>
              </a:rPr>
              <a:t>Guo</a:t>
            </a:r>
            <a:r>
              <a:rPr lang="en-US" sz="1600" dirty="0">
                <a:hlinkClick r:id="rId7"/>
              </a:rPr>
              <a:t> XF</a:t>
            </a:r>
            <a:r>
              <a:rPr lang="en-US" sz="1600" dirty="0"/>
              <a:t>, </a:t>
            </a:r>
            <a:r>
              <a:rPr lang="en-US" sz="1600" dirty="0">
                <a:hlinkClick r:id="rId8"/>
              </a:rPr>
              <a:t>Wang FG</a:t>
            </a:r>
            <a:r>
              <a:rPr lang="en-US" sz="1600" dirty="0"/>
              <a:t>, </a:t>
            </a:r>
            <a:r>
              <a:rPr lang="en-US" sz="1600" dirty="0" err="1">
                <a:hlinkClick r:id="rId9"/>
              </a:rPr>
              <a:t>Qian</a:t>
            </a:r>
            <a:r>
              <a:rPr lang="en-US" sz="1600" dirty="0">
                <a:hlinkClick r:id="rId9"/>
              </a:rPr>
              <a:t> YY</a:t>
            </a:r>
            <a:r>
              <a:rPr lang="en-US" sz="1600" dirty="0" smtClean="0"/>
              <a:t>.</a:t>
            </a:r>
            <a:endParaRPr lang="en-US" sz="1100" b="1" dirty="0"/>
          </a:p>
          <a:p>
            <a:r>
              <a:rPr lang="en-US" sz="1100" dirty="0" smtClean="0"/>
              <a:t>.</a:t>
            </a:r>
            <a:r>
              <a:rPr lang="en-US" sz="1100" b="1" dirty="0" smtClean="0"/>
              <a:t>Abstract</a:t>
            </a:r>
            <a:endParaRPr lang="en-US" sz="1100" b="1" dirty="0"/>
          </a:p>
          <a:p>
            <a:r>
              <a:rPr lang="en-US" sz="1100" b="1" dirty="0"/>
              <a:t>BACKGROUND: </a:t>
            </a:r>
          </a:p>
          <a:p>
            <a:r>
              <a:rPr lang="en-US" sz="1050" dirty="0"/>
              <a:t>The growing enthusiasm for coronary artery bypass grafting (CABG) without cardiopulmonary bypass (CPB) is emerging, but the role of off-pump coronary artery bypass (OPCAB) in clinical practice remains controversial. The purpose of this study was to assess differences in the incidences of stroke, atrial fibrillation (AF), and myocardial infarction (MI) between OPCAB and conventional coronary artery bypass grafting (CCABG) by meta-analyses of randomized clinical trials.</a:t>
            </a:r>
          </a:p>
          <a:p>
            <a:r>
              <a:rPr lang="en-US" sz="1050" b="1" dirty="0"/>
              <a:t>METHODS: </a:t>
            </a:r>
          </a:p>
          <a:p>
            <a:r>
              <a:rPr lang="en-US" sz="1050" dirty="0"/>
              <a:t>A literature search for the period before March 2010 supplemented with manual bibliographic review was performed for all Chinese or English publications in Medline, the Science Citation Index Expanded, the Cochrane Central Register of Controlled Trials (CENTRAL) and </a:t>
            </a:r>
            <a:r>
              <a:rPr lang="en-US" sz="1050" dirty="0" err="1"/>
              <a:t>CBMdisc</a:t>
            </a:r>
            <a:r>
              <a:rPr lang="en-US" sz="1050" dirty="0"/>
              <a:t>. A systematic overview (meta-analyses) of randomized clinical trials was conducted to evaluate the differences between OPCAB and CCABG in the incidences of stroke, AF, and MI. The meta-analysis was performed using </a:t>
            </a:r>
            <a:r>
              <a:rPr lang="en-US" sz="1050" dirty="0" err="1"/>
              <a:t>RevMan</a:t>
            </a:r>
            <a:r>
              <a:rPr lang="en-US" sz="1050" dirty="0"/>
              <a:t> 5 software.</a:t>
            </a:r>
          </a:p>
          <a:p>
            <a:r>
              <a:rPr lang="en-US" sz="1050" b="1" dirty="0"/>
              <a:t>RESULTS: </a:t>
            </a:r>
          </a:p>
          <a:p>
            <a:r>
              <a:rPr lang="en-US" sz="1100" dirty="0"/>
              <a:t>Forty-three randomized clinical trials were selected for meta-analysis after screening a total of 356 references, with 8104 patients in the OPCAB group and 8724 cases in the CCABG group. The meta-analyses of these trials showed no significant difference between OPCAB and CCABG in the incidences of stroke (odds ratio (OR) = 0.80, 95% confidence interval (CI) = 0.52 - 1.22, P = 0.30) and MI (OR = 0.73, 95%CI = 0.52 - 1.02, P = 0.06). However, we found a significantly reduced risk of AF (OR = 0.65, 95%CI = 0.52 - 0.82, P = 0.0002) in off-pump patients.</a:t>
            </a:r>
          </a:p>
          <a:p>
            <a:r>
              <a:rPr lang="en-US" sz="1600" b="1" dirty="0"/>
              <a:t>CONCLUSIONS: </a:t>
            </a:r>
          </a:p>
          <a:p>
            <a:r>
              <a:rPr lang="en-US" sz="1600" dirty="0"/>
              <a:t>Our meta-analyses suggest that OPCAB reduces the risk of postoperative AF compared with CCABG, but there is no significant difference in the incidences of stroke and MI between OPCAB and CCABG.</a:t>
            </a:r>
          </a:p>
        </p:txBody>
      </p:sp>
      <p:sp>
        <p:nvSpPr>
          <p:cNvPr id="4" name="Espace réservé de la date 3"/>
          <p:cNvSpPr>
            <a:spLocks noGrp="1"/>
          </p:cNvSpPr>
          <p:nvPr>
            <p:ph type="dt" sz="half" idx="10"/>
          </p:nvPr>
        </p:nvSpPr>
        <p:spPr/>
        <p:txBody>
          <a:bodyPr/>
          <a:lstStyle/>
          <a:p>
            <a:fld id="{264698F0-977E-4C18-B3D1-EA6203DF4435}"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20</a:t>
            </a:fld>
            <a:endParaRPr lang="fr-BE"/>
          </a:p>
        </p:txBody>
      </p:sp>
      <p:sp>
        <p:nvSpPr>
          <p:cNvPr id="7" name="Rectangle 6"/>
          <p:cNvSpPr/>
          <p:nvPr/>
        </p:nvSpPr>
        <p:spPr>
          <a:xfrm>
            <a:off x="827584" y="5301208"/>
            <a:ext cx="7704856"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71919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4000" b="1" dirty="0">
                <a:effectLst>
                  <a:outerShdw blurRad="38100" dist="38100" dir="2700000" algn="tl">
                    <a:srgbClr val="000000">
                      <a:alpha val="43137"/>
                    </a:srgbClr>
                  </a:outerShdw>
                </a:effectLst>
              </a:rPr>
              <a:t>Pérennité de la </a:t>
            </a:r>
            <a:r>
              <a:rPr lang="fr-BE" sz="4000" b="1" dirty="0" smtClean="0">
                <a:effectLst>
                  <a:outerShdw blurRad="38100" dist="38100" dir="2700000" algn="tl">
                    <a:srgbClr val="000000">
                      <a:alpha val="43137"/>
                    </a:srgbClr>
                  </a:outerShdw>
                </a:effectLst>
              </a:rPr>
              <a:t>Chirurgie Cardiaque ?</a:t>
            </a:r>
            <a:r>
              <a:rPr lang="fr-BE" sz="4000" b="1" dirty="0" smtClean="0">
                <a:effectLst>
                  <a:outerShdw blurRad="38100" dist="38100" dir="2700000" algn="tl">
                    <a:srgbClr val="000000">
                      <a:alpha val="43137"/>
                    </a:srgbClr>
                  </a:outerShdw>
                </a:effectLst>
                <a:sym typeface="Wingdings"/>
              </a:rPr>
              <a:t></a:t>
            </a:r>
            <a:endParaRPr lang="fr-BE"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196752"/>
            <a:ext cx="8229600" cy="5661248"/>
          </a:xfrm>
        </p:spPr>
        <p:txBody>
          <a:bodyPr>
            <a:noAutofit/>
          </a:bodyPr>
          <a:lstStyle/>
          <a:p>
            <a:pPr marL="0" indent="0">
              <a:buNone/>
            </a:pPr>
            <a:r>
              <a:rPr lang="en-US" sz="1600" b="1" dirty="0"/>
              <a:t>Off-pump versus on-pump coronary artery bypass grafting for </a:t>
            </a:r>
            <a:r>
              <a:rPr lang="en-US" sz="1600" b="1" dirty="0" err="1"/>
              <a:t>ischaemic</a:t>
            </a:r>
            <a:r>
              <a:rPr lang="en-US" sz="1600" b="1" dirty="0"/>
              <a:t> heart disease.</a:t>
            </a:r>
            <a:endParaRPr lang="fr-BE" sz="1600" dirty="0"/>
          </a:p>
          <a:p>
            <a:r>
              <a:rPr lang="en-US" sz="1600" u="sng" dirty="0" err="1">
                <a:hlinkClick r:id="rId3"/>
              </a:rPr>
              <a:t>Møller</a:t>
            </a:r>
            <a:r>
              <a:rPr lang="en-US" sz="1600" u="sng" dirty="0">
                <a:hlinkClick r:id="rId3"/>
              </a:rPr>
              <a:t> CH</a:t>
            </a:r>
            <a:r>
              <a:rPr lang="en-US" sz="1600" dirty="0"/>
              <a:t>, </a:t>
            </a:r>
            <a:r>
              <a:rPr lang="en-US" sz="1600" u="sng" dirty="0" err="1">
                <a:hlinkClick r:id="rId4"/>
              </a:rPr>
              <a:t>Penninga</a:t>
            </a:r>
            <a:r>
              <a:rPr lang="en-US" sz="1600" u="sng" dirty="0">
                <a:hlinkClick r:id="rId4"/>
              </a:rPr>
              <a:t> L</a:t>
            </a:r>
            <a:r>
              <a:rPr lang="en-US" sz="1600" dirty="0"/>
              <a:t>, </a:t>
            </a:r>
            <a:r>
              <a:rPr lang="en-US" sz="1600" u="sng" dirty="0" err="1">
                <a:hlinkClick r:id="rId5"/>
              </a:rPr>
              <a:t>Wetterslev</a:t>
            </a:r>
            <a:r>
              <a:rPr lang="en-US" sz="1600" u="sng" dirty="0">
                <a:hlinkClick r:id="rId5"/>
              </a:rPr>
              <a:t> J</a:t>
            </a:r>
            <a:r>
              <a:rPr lang="en-US" sz="1600" dirty="0"/>
              <a:t>, </a:t>
            </a:r>
            <a:r>
              <a:rPr lang="en-US" sz="1600" u="sng" dirty="0" err="1">
                <a:hlinkClick r:id="rId6"/>
              </a:rPr>
              <a:t>Steinbrüchel</a:t>
            </a:r>
            <a:r>
              <a:rPr lang="en-US" sz="1600" u="sng" dirty="0">
                <a:hlinkClick r:id="rId6"/>
              </a:rPr>
              <a:t> DA</a:t>
            </a:r>
            <a:r>
              <a:rPr lang="en-US" sz="1600" dirty="0"/>
              <a:t>, </a:t>
            </a:r>
            <a:r>
              <a:rPr lang="en-US" sz="1600" u="sng" dirty="0" err="1">
                <a:hlinkClick r:id="rId7"/>
              </a:rPr>
              <a:t>Gluud</a:t>
            </a:r>
            <a:r>
              <a:rPr lang="en-US" sz="1600" u="sng" dirty="0">
                <a:hlinkClick r:id="rId7"/>
              </a:rPr>
              <a:t> C</a:t>
            </a:r>
            <a:r>
              <a:rPr lang="en-US" sz="1600" dirty="0" smtClean="0"/>
              <a:t>.</a:t>
            </a:r>
            <a:endParaRPr lang="fr-BE" sz="1600" dirty="0"/>
          </a:p>
          <a:p>
            <a:r>
              <a:rPr lang="fr-BE" sz="1600" dirty="0">
                <a:hlinkClick r:id="rId8" tooltip="The Cochrane database of systematic reviews."/>
              </a:rPr>
              <a:t>Cochrane </a:t>
            </a:r>
            <a:r>
              <a:rPr lang="fr-BE" sz="1600" dirty="0" err="1">
                <a:hlinkClick r:id="rId8" tooltip="The Cochrane database of systematic reviews."/>
              </a:rPr>
              <a:t>Database</a:t>
            </a:r>
            <a:r>
              <a:rPr lang="fr-BE" sz="1600" dirty="0">
                <a:hlinkClick r:id="rId8" tooltip="The Cochrane database of systematic reviews."/>
              </a:rPr>
              <a:t> </a:t>
            </a:r>
            <a:r>
              <a:rPr lang="fr-BE" sz="1600" dirty="0" err="1">
                <a:hlinkClick r:id="rId8" tooltip="The Cochrane database of systematic reviews."/>
              </a:rPr>
              <a:t>Syst</a:t>
            </a:r>
            <a:r>
              <a:rPr lang="fr-BE" sz="1600" dirty="0">
                <a:hlinkClick r:id="rId8" tooltip="The Cochrane database of systematic reviews."/>
              </a:rPr>
              <a:t> </a:t>
            </a:r>
            <a:r>
              <a:rPr lang="fr-BE" sz="1600" dirty="0" err="1">
                <a:hlinkClick r:id="rId8" tooltip="The Cochrane database of systematic reviews."/>
              </a:rPr>
              <a:t>Rev</a:t>
            </a:r>
            <a:r>
              <a:rPr lang="fr-BE" sz="1600" dirty="0">
                <a:hlinkClick r:id="rId8" tooltip="The Cochrane database of systematic reviews."/>
              </a:rPr>
              <a:t>.</a:t>
            </a:r>
            <a:r>
              <a:rPr lang="fr-BE" sz="1600" dirty="0"/>
              <a:t> 2012 Mar 14;3:CD007224. </a:t>
            </a:r>
            <a:r>
              <a:rPr lang="fr-BE" sz="1600" dirty="0" err="1"/>
              <a:t>doi</a:t>
            </a:r>
            <a:r>
              <a:rPr lang="fr-BE" sz="1600" dirty="0"/>
              <a:t>: 10.1002/14651858.CD007224.pub2.</a:t>
            </a:r>
          </a:p>
          <a:p>
            <a:pPr marL="0" indent="0">
              <a:buNone/>
            </a:pPr>
            <a:r>
              <a:rPr lang="en-US" sz="1050" b="1" dirty="0" smtClean="0"/>
              <a:t>Abstract</a:t>
            </a:r>
            <a:endParaRPr lang="fr-BE" sz="1050" dirty="0"/>
          </a:p>
          <a:p>
            <a:pPr marL="0" indent="0">
              <a:buNone/>
            </a:pPr>
            <a:r>
              <a:rPr lang="en-US" sz="1050" b="1" dirty="0"/>
              <a:t>BACKGROUND: </a:t>
            </a:r>
            <a:endParaRPr lang="fr-BE" sz="1050" dirty="0"/>
          </a:p>
          <a:p>
            <a:pPr marL="0" indent="0">
              <a:buNone/>
            </a:pPr>
            <a:r>
              <a:rPr lang="en-US" sz="1050" dirty="0"/>
              <a:t>Coronary artery bypass grafting (CABG) is performed both without and with cardiopulmonary bypass, referred to as off-pump and on-pump CABG respectively. However, the preferable technique is unclear.</a:t>
            </a:r>
            <a:endParaRPr lang="fr-BE" sz="1050" dirty="0"/>
          </a:p>
          <a:p>
            <a:pPr marL="0" indent="0">
              <a:buNone/>
            </a:pPr>
            <a:r>
              <a:rPr lang="en-US" sz="1050" b="1" dirty="0"/>
              <a:t>OBJECTIVES: </a:t>
            </a:r>
            <a:endParaRPr lang="fr-BE" sz="1050" dirty="0"/>
          </a:p>
          <a:p>
            <a:pPr marL="0" indent="0">
              <a:buNone/>
            </a:pPr>
            <a:r>
              <a:rPr lang="en-US" sz="1050" dirty="0"/>
              <a:t>To assess the benefits and harms of off-pump versus on-pump CABG in patients with </a:t>
            </a:r>
            <a:r>
              <a:rPr lang="en-US" sz="1050" dirty="0" err="1"/>
              <a:t>ischaemic</a:t>
            </a:r>
            <a:r>
              <a:rPr lang="en-US" sz="1050" dirty="0"/>
              <a:t> heart disease.</a:t>
            </a:r>
            <a:endParaRPr lang="fr-BE" sz="1050" dirty="0"/>
          </a:p>
          <a:p>
            <a:pPr marL="0" indent="0">
              <a:buNone/>
            </a:pPr>
            <a:r>
              <a:rPr lang="en-US" sz="1050" b="1" dirty="0"/>
              <a:t>SEARCH METHODS: </a:t>
            </a:r>
            <a:endParaRPr lang="fr-BE" sz="1050" dirty="0"/>
          </a:p>
          <a:p>
            <a:pPr marL="0" indent="0">
              <a:buNone/>
            </a:pPr>
            <a:r>
              <a:rPr lang="en-US" sz="1050" dirty="0"/>
              <a:t>We searched the Cochrane Central Register of Controlled Trials (CENTRAL) on The Cochrane Library (Issue 1, 2011), MEDLINE (OVID, 1950 to February 2011), EMBASE (OVID, 1980 to February 2011), Science Citation Index Expanded on ISI Web of Science (1970 to February 2011) and CINAHL (</a:t>
            </a:r>
            <a:r>
              <a:rPr lang="en-US" sz="1050" dirty="0" err="1"/>
              <a:t>EBSCOhost</a:t>
            </a:r>
            <a:r>
              <a:rPr lang="en-US" sz="1050" dirty="0"/>
              <a:t>, 1981 to February 2011) on 2 February 2011. No language restrictions were applied.</a:t>
            </a:r>
            <a:endParaRPr lang="fr-BE" sz="1050" dirty="0"/>
          </a:p>
          <a:p>
            <a:pPr marL="0" indent="0">
              <a:buNone/>
            </a:pPr>
            <a:r>
              <a:rPr lang="en-US" sz="1400" b="1" dirty="0" smtClean="0"/>
              <a:t>AUTHORS</a:t>
            </a:r>
            <a:r>
              <a:rPr lang="en-US" sz="1400" b="1" dirty="0"/>
              <a:t>' CONCLUSIONS: </a:t>
            </a:r>
            <a:endParaRPr lang="fr-BE" sz="1400" dirty="0"/>
          </a:p>
          <a:p>
            <a:pPr marL="0" indent="0">
              <a:buNone/>
            </a:pPr>
            <a:r>
              <a:rPr lang="en-US" sz="1600" dirty="0"/>
              <a:t>Our systematic review did not demonstrate any significant benefit of off-pump compared with on-pump CABG regarding mortality, stroke, or myocardial infarction. In contrast, we observed better long-term survival in the group of patients undergoing on-pump CABG with the use of cardiopulmonary bypass and </a:t>
            </a:r>
            <a:r>
              <a:rPr lang="en-US" sz="1600" dirty="0" err="1"/>
              <a:t>cardioplegic</a:t>
            </a:r>
            <a:r>
              <a:rPr lang="en-US" sz="1600" dirty="0"/>
              <a:t> arrest</a:t>
            </a:r>
            <a:r>
              <a:rPr lang="en-US" sz="1600" dirty="0">
                <a:solidFill>
                  <a:srgbClr val="FF0000"/>
                </a:solidFill>
              </a:rPr>
              <a:t>. Based on the current evidence, on-pump CABG should continue to be the standard surgical treatment</a:t>
            </a:r>
            <a:r>
              <a:rPr lang="en-US" sz="1600" dirty="0"/>
              <a:t>. However, off-pump CABG may be acceptable when there are contraindications for </a:t>
            </a:r>
            <a:r>
              <a:rPr lang="en-US" sz="1600" dirty="0" err="1"/>
              <a:t>cannulation</a:t>
            </a:r>
            <a:r>
              <a:rPr lang="en-US" sz="1600" dirty="0"/>
              <a:t> of the aorta and cardiopulmonary bypass. Further </a:t>
            </a:r>
            <a:r>
              <a:rPr lang="en-US" sz="1600" dirty="0" err="1"/>
              <a:t>randomised</a:t>
            </a:r>
            <a:r>
              <a:rPr lang="en-US" sz="1600" dirty="0"/>
              <a:t> clinical trials should address the optimal treatment in such patients.</a:t>
            </a:r>
            <a:endParaRPr lang="fr-BE" sz="1600" dirty="0"/>
          </a:p>
          <a:p>
            <a:pPr marL="0" indent="0">
              <a:buNone/>
            </a:pPr>
            <a:r>
              <a:rPr lang="en-US" sz="1200" dirty="0"/>
              <a:t> </a:t>
            </a:r>
            <a:endParaRPr lang="fr-BE" sz="1200" dirty="0"/>
          </a:p>
          <a:p>
            <a:pPr marL="0" indent="0">
              <a:buNone/>
            </a:pPr>
            <a:r>
              <a:rPr lang="en-US" sz="1200" dirty="0"/>
              <a:t> </a:t>
            </a:r>
            <a:endParaRPr lang="fr-BE" sz="1200" dirty="0"/>
          </a:p>
        </p:txBody>
      </p:sp>
      <p:sp>
        <p:nvSpPr>
          <p:cNvPr id="6" name="Espace réservé du pied de page 5"/>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7" name="Espace réservé de la date 6"/>
          <p:cNvSpPr>
            <a:spLocks noGrp="1"/>
          </p:cNvSpPr>
          <p:nvPr>
            <p:ph type="dt" sz="half" idx="10"/>
          </p:nvPr>
        </p:nvSpPr>
        <p:spPr/>
        <p:txBody>
          <a:bodyPr/>
          <a:lstStyle/>
          <a:p>
            <a:fld id="{0F073D5A-6B06-46AF-9165-803DE7C6F9A7}" type="datetime1">
              <a:rPr lang="fr-BE" smtClean="0"/>
              <a:t>27/09/2013</a:t>
            </a:fld>
            <a:endParaRPr lang="fr-BE"/>
          </a:p>
        </p:txBody>
      </p:sp>
      <p:sp>
        <p:nvSpPr>
          <p:cNvPr id="8" name="Espace réservé du numéro de diapositive 7"/>
          <p:cNvSpPr>
            <a:spLocks noGrp="1"/>
          </p:cNvSpPr>
          <p:nvPr>
            <p:ph type="sldNum" sz="quarter" idx="12"/>
          </p:nvPr>
        </p:nvSpPr>
        <p:spPr/>
        <p:txBody>
          <a:bodyPr/>
          <a:lstStyle/>
          <a:p>
            <a:fld id="{1E5D7C33-5EEC-41E5-BFA3-0AF16E19113B}" type="slidenum">
              <a:rPr lang="fr-BE" smtClean="0"/>
              <a:t>21</a:t>
            </a:fld>
            <a:endParaRPr lang="fr-BE"/>
          </a:p>
        </p:txBody>
      </p:sp>
    </p:spTree>
    <p:extLst>
      <p:ext uri="{BB962C8B-B14F-4D97-AF65-F5344CB8AC3E}">
        <p14:creationId xmlns:p14="http://schemas.microsoft.com/office/powerpoint/2010/main" val="54548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4000" b="1" dirty="0" smtClean="0">
                <a:effectLst>
                  <a:outerShdw blurRad="38100" dist="38100" dir="2700000" algn="tl">
                    <a:srgbClr val="000000">
                      <a:alpha val="43137"/>
                    </a:srgbClr>
                  </a:outerShdw>
                </a:effectLst>
              </a:rPr>
              <a:t>L’évolution de la politique de la santé</a:t>
            </a:r>
            <a:br>
              <a:rPr lang="fr-BE" sz="4000" b="1" dirty="0" smtClean="0">
                <a:effectLst>
                  <a:outerShdw blurRad="38100" dist="38100" dir="2700000" algn="tl">
                    <a:srgbClr val="000000">
                      <a:alpha val="43137"/>
                    </a:srgbClr>
                  </a:outerShdw>
                </a:effectLst>
              </a:rPr>
            </a:br>
            <a:r>
              <a:rPr lang="fr-BE" sz="4000" b="1" dirty="0" smtClean="0">
                <a:effectLst>
                  <a:outerShdw blurRad="38100" dist="38100" dir="2700000" algn="tl">
                    <a:srgbClr val="000000">
                      <a:alpha val="43137"/>
                    </a:srgbClr>
                  </a:outerShdw>
                </a:effectLst>
              </a:rPr>
              <a:t>« Le coût-bénéfice »</a:t>
            </a:r>
            <a:endParaRPr lang="fr-BE"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268760"/>
            <a:ext cx="8229600" cy="5589240"/>
          </a:xfrm>
        </p:spPr>
        <p:txBody>
          <a:bodyPr>
            <a:normAutofit fontScale="40000" lnSpcReduction="20000"/>
          </a:bodyPr>
          <a:lstStyle/>
          <a:p>
            <a:pPr marL="0" indent="0">
              <a:buNone/>
            </a:pPr>
            <a:r>
              <a:rPr lang="en-US" u="sng" dirty="0">
                <a:hlinkClick r:id="rId3" tooltip="The Journal of thoracic and cardiovascular surgery."/>
              </a:rPr>
              <a:t>J </a:t>
            </a:r>
            <a:r>
              <a:rPr lang="en-US" u="sng" dirty="0" err="1">
                <a:hlinkClick r:id="rId3" tooltip="The Journal of thoracic and cardiovascular surgery."/>
              </a:rPr>
              <a:t>Thorac</a:t>
            </a:r>
            <a:r>
              <a:rPr lang="en-US" u="sng" dirty="0">
                <a:hlinkClick r:id="rId3" tooltip="The Journal of thoracic and cardiovascular surgery."/>
              </a:rPr>
              <a:t> </a:t>
            </a:r>
            <a:r>
              <a:rPr lang="en-US" u="sng" dirty="0" err="1">
                <a:hlinkClick r:id="rId3" tooltip="The Journal of thoracic and cardiovascular surgery."/>
              </a:rPr>
              <a:t>Cardiovasc</a:t>
            </a:r>
            <a:r>
              <a:rPr lang="en-US" u="sng" dirty="0">
                <a:hlinkClick r:id="rId3" tooltip="The Journal of thoracic and cardiovascular surgery."/>
              </a:rPr>
              <a:t> Surg.</a:t>
            </a:r>
            <a:r>
              <a:rPr lang="en-US" dirty="0"/>
              <a:t> 2011 Nov;142(5):1062-73. </a:t>
            </a:r>
            <a:r>
              <a:rPr lang="en-US" dirty="0" err="1"/>
              <a:t>doi</a:t>
            </a:r>
            <a:r>
              <a:rPr lang="en-US" dirty="0"/>
              <a:t>: 10.1016/j.jtcvs.2011.02.013. </a:t>
            </a:r>
            <a:r>
              <a:rPr lang="en-US" dirty="0" err="1"/>
              <a:t>Epub</a:t>
            </a:r>
            <a:r>
              <a:rPr lang="en-US" dirty="0"/>
              <a:t> 2011 Apr 13.</a:t>
            </a:r>
            <a:endParaRPr lang="fr-BE" dirty="0"/>
          </a:p>
          <a:p>
            <a:pPr marL="0" indent="0">
              <a:buNone/>
            </a:pPr>
            <a:r>
              <a:rPr lang="en-US" b="1" dirty="0"/>
              <a:t>Cost and cost-effectiveness of cardiac surgery in elderly patients.</a:t>
            </a:r>
            <a:endParaRPr lang="fr-BE" dirty="0"/>
          </a:p>
          <a:p>
            <a:pPr marL="0" indent="0">
              <a:buNone/>
            </a:pPr>
            <a:r>
              <a:rPr lang="en-US" u="sng" dirty="0" err="1">
                <a:hlinkClick r:id="rId4"/>
              </a:rPr>
              <a:t>Gelsomino</a:t>
            </a:r>
            <a:r>
              <a:rPr lang="en-US" u="sng" dirty="0">
                <a:hlinkClick r:id="rId4"/>
              </a:rPr>
              <a:t> S</a:t>
            </a:r>
            <a:r>
              <a:rPr lang="en-US" dirty="0"/>
              <a:t>, </a:t>
            </a:r>
            <a:r>
              <a:rPr lang="en-US" u="sng" dirty="0" err="1">
                <a:hlinkClick r:id="rId5"/>
              </a:rPr>
              <a:t>Lorusso</a:t>
            </a:r>
            <a:r>
              <a:rPr lang="en-US" u="sng" dirty="0">
                <a:hlinkClick r:id="rId5"/>
              </a:rPr>
              <a:t> R</a:t>
            </a:r>
            <a:r>
              <a:rPr lang="en-US" dirty="0"/>
              <a:t>, </a:t>
            </a:r>
            <a:r>
              <a:rPr lang="en-US" u="sng" dirty="0" err="1">
                <a:hlinkClick r:id="rId6"/>
              </a:rPr>
              <a:t>Livi</a:t>
            </a:r>
            <a:r>
              <a:rPr lang="en-US" u="sng" dirty="0">
                <a:hlinkClick r:id="rId6"/>
              </a:rPr>
              <a:t> U</a:t>
            </a:r>
            <a:r>
              <a:rPr lang="en-US" dirty="0"/>
              <a:t>, </a:t>
            </a:r>
            <a:r>
              <a:rPr lang="en-US" u="sng" dirty="0" err="1">
                <a:hlinkClick r:id="rId7"/>
              </a:rPr>
              <a:t>Masullo</a:t>
            </a:r>
            <a:r>
              <a:rPr lang="en-US" u="sng" dirty="0">
                <a:hlinkClick r:id="rId7"/>
              </a:rPr>
              <a:t> G</a:t>
            </a:r>
            <a:r>
              <a:rPr lang="en-US" dirty="0"/>
              <a:t>, </a:t>
            </a:r>
            <a:r>
              <a:rPr lang="en-US" u="sng" dirty="0" err="1">
                <a:hlinkClick r:id="rId8"/>
              </a:rPr>
              <a:t>Lucà</a:t>
            </a:r>
            <a:r>
              <a:rPr lang="en-US" u="sng" dirty="0">
                <a:hlinkClick r:id="rId8"/>
              </a:rPr>
              <a:t> F</a:t>
            </a:r>
            <a:r>
              <a:rPr lang="en-US" dirty="0"/>
              <a:t>, </a:t>
            </a:r>
            <a:r>
              <a:rPr lang="en-US" u="sng" dirty="0" err="1">
                <a:hlinkClick r:id="rId9"/>
              </a:rPr>
              <a:t>Maessen</a:t>
            </a:r>
            <a:r>
              <a:rPr lang="en-US" u="sng" dirty="0">
                <a:hlinkClick r:id="rId9"/>
              </a:rPr>
              <a:t> J</a:t>
            </a:r>
            <a:r>
              <a:rPr lang="en-US" dirty="0"/>
              <a:t>, </a:t>
            </a:r>
            <a:r>
              <a:rPr lang="en-US" u="sng" dirty="0" err="1">
                <a:hlinkClick r:id="rId10"/>
              </a:rPr>
              <a:t>Gensini</a:t>
            </a:r>
            <a:r>
              <a:rPr lang="en-US" u="sng" dirty="0">
                <a:hlinkClick r:id="rId10"/>
              </a:rPr>
              <a:t> GF</a:t>
            </a:r>
            <a:r>
              <a:rPr lang="en-US" dirty="0"/>
              <a:t>.</a:t>
            </a:r>
            <a:endParaRPr lang="fr-BE" dirty="0"/>
          </a:p>
          <a:p>
            <a:pPr marL="0" indent="0">
              <a:buNone/>
            </a:pPr>
            <a:r>
              <a:rPr lang="en-US" b="1" dirty="0"/>
              <a:t>Source</a:t>
            </a:r>
            <a:endParaRPr lang="fr-BE" dirty="0"/>
          </a:p>
          <a:p>
            <a:pPr marL="0" indent="0">
              <a:buNone/>
            </a:pPr>
            <a:r>
              <a:rPr lang="en-US" dirty="0"/>
              <a:t>Cardiac Surgery Unit, </a:t>
            </a:r>
            <a:r>
              <a:rPr lang="en-US" dirty="0" err="1"/>
              <a:t>Careggi</a:t>
            </a:r>
            <a:r>
              <a:rPr lang="en-US" dirty="0"/>
              <a:t> Hospital, Florence, Italy. sandro.gelsomino@libero.it</a:t>
            </a:r>
            <a:endParaRPr lang="fr-BE" dirty="0"/>
          </a:p>
          <a:p>
            <a:pPr marL="0" indent="0">
              <a:buNone/>
            </a:pPr>
            <a:r>
              <a:rPr lang="en-US" b="1" dirty="0"/>
              <a:t>Abstract</a:t>
            </a:r>
            <a:endParaRPr lang="fr-BE" dirty="0"/>
          </a:p>
          <a:p>
            <a:pPr marL="0" indent="0">
              <a:buNone/>
            </a:pPr>
            <a:r>
              <a:rPr lang="en-US" b="1" dirty="0"/>
              <a:t>OBJECTIVE: </a:t>
            </a:r>
            <a:endParaRPr lang="fr-BE" dirty="0"/>
          </a:p>
          <a:p>
            <a:pPr marL="0" indent="0">
              <a:buNone/>
            </a:pPr>
            <a:r>
              <a:rPr lang="en-US" sz="4500" dirty="0"/>
              <a:t>Cost-effectiveness of heart surgery for elderly patients is still poorly defined. We evaluated outcome, quality of life (</a:t>
            </a:r>
            <a:r>
              <a:rPr lang="en-US" sz="4500" dirty="0" err="1"/>
              <a:t>QoL</a:t>
            </a:r>
            <a:r>
              <a:rPr lang="en-US" sz="4500" dirty="0"/>
              <a:t>), cost, and cost-effectiveness of octogenarians undergoing cardiac surgery.</a:t>
            </a:r>
            <a:endParaRPr lang="fr-BE" sz="4500" dirty="0"/>
          </a:p>
          <a:p>
            <a:pPr marL="0" indent="0">
              <a:buNone/>
            </a:pPr>
            <a:r>
              <a:rPr lang="en-US" b="1" dirty="0"/>
              <a:t>METHODS: </a:t>
            </a:r>
            <a:endParaRPr lang="fr-BE" dirty="0"/>
          </a:p>
          <a:p>
            <a:pPr marL="0" indent="0">
              <a:buNone/>
            </a:pPr>
            <a:r>
              <a:rPr lang="en-US" dirty="0"/>
              <a:t>One thousand six hundred forty octogenarians undergoing various cardiac surgical procedures were prospectively studied between January 1998 and January 2009 and compared with similar patients aged 70 to 79 years. Several questionnaires were used to assess </a:t>
            </a:r>
            <a:r>
              <a:rPr lang="en-US" dirty="0" err="1"/>
              <a:t>QoL</a:t>
            </a:r>
            <a:r>
              <a:rPr lang="en-US" dirty="0"/>
              <a:t>. Six hundred age- and sex- matched healthy octogenarians and three hundred forty patients older than 80 years with medically treated </a:t>
            </a:r>
            <a:r>
              <a:rPr lang="en-US" dirty="0" err="1"/>
              <a:t>valvular</a:t>
            </a:r>
            <a:r>
              <a:rPr lang="en-US" dirty="0"/>
              <a:t> or coronary artery disease were healthy and </a:t>
            </a:r>
            <a:r>
              <a:rPr lang="en-US" dirty="0" err="1"/>
              <a:t>unoperated</a:t>
            </a:r>
            <a:r>
              <a:rPr lang="en-US" dirty="0"/>
              <a:t> control groups, respectively. In-hospital costs were obtained from the hospital's financial accounting department and cost-effectiveness was estimated and expressed as cost/</a:t>
            </a:r>
            <a:r>
              <a:rPr lang="en-US" dirty="0" err="1"/>
              <a:t>QoL</a:t>
            </a:r>
            <a:r>
              <a:rPr lang="en-US" dirty="0"/>
              <a:t>-adjusted life year (QALY) and cost-effectiveness ratio.</a:t>
            </a:r>
            <a:endParaRPr lang="fr-BE" dirty="0"/>
          </a:p>
          <a:p>
            <a:pPr marL="0" indent="0">
              <a:buNone/>
            </a:pPr>
            <a:r>
              <a:rPr lang="fr-BE" b="1" dirty="0"/>
              <a:t>RESULTS: </a:t>
            </a:r>
            <a:endParaRPr lang="fr-BE" dirty="0"/>
          </a:p>
          <a:p>
            <a:pPr marL="0" indent="0">
              <a:buNone/>
            </a:pPr>
            <a:r>
              <a:rPr lang="en-US" sz="4500" dirty="0"/>
              <a:t>Significant improvements occurred in elderly patients in Role Physical (P &lt; .001), Bodily Pain (P &lt; .001), General Health (P = .004), Social Functioning (P &lt; .001), and Role Emotional (P &lt; .001), whereas Physical Functioning, Vitality, and Mental Health did not change (difference not </a:t>
            </a:r>
            <a:r>
              <a:rPr lang="en-US" sz="4500" dirty="0" err="1"/>
              <a:t>signficant</a:t>
            </a:r>
            <a:r>
              <a:rPr lang="en-US" sz="4500" dirty="0"/>
              <a:t>). Total direct costs were $5293 higher in the octogenarian group. Cost-effectiveness was $1391/QALY for elderly surgical patients, $516/QALY for younger cardiac surgical patients (P &lt; .001 </a:t>
            </a:r>
            <a:r>
              <a:rPr lang="en-US" sz="4500" dirty="0" err="1"/>
              <a:t>vs</a:t>
            </a:r>
            <a:r>
              <a:rPr lang="en-US" sz="4500" dirty="0"/>
              <a:t> elderly), $897/QALY for untreated control group, and $641/QALY for healthy control group (P &lt; .001 </a:t>
            </a:r>
            <a:r>
              <a:rPr lang="en-US" sz="4500" dirty="0" err="1"/>
              <a:t>vs</a:t>
            </a:r>
            <a:r>
              <a:rPr lang="en-US" sz="4500" dirty="0"/>
              <a:t> elderly surgical patients). The cost-effectiveness ratio for octogenarians was $94,426.</a:t>
            </a:r>
            <a:endParaRPr lang="fr-BE" sz="4500" dirty="0"/>
          </a:p>
        </p:txBody>
      </p:sp>
      <p:sp>
        <p:nvSpPr>
          <p:cNvPr id="4" name="Rectangle 3"/>
          <p:cNvSpPr/>
          <p:nvPr/>
        </p:nvSpPr>
        <p:spPr>
          <a:xfrm>
            <a:off x="539552" y="2636912"/>
            <a:ext cx="8064896" cy="7200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3707904" y="5589240"/>
            <a:ext cx="345638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space réservé du pied de page 5"/>
          <p:cNvSpPr>
            <a:spLocks noGrp="1"/>
          </p:cNvSpPr>
          <p:nvPr>
            <p:ph type="ftr" sz="quarter" idx="11"/>
          </p:nvPr>
        </p:nvSpPr>
        <p:spPr/>
        <p:txBody>
          <a:bodyPr/>
          <a:lstStyle/>
          <a:p>
            <a:r>
              <a:rPr lang="fr-BE" dirty="0" smtClean="0"/>
              <a:t>     </a:t>
            </a:r>
            <a:endParaRPr lang="fr-BE" dirty="0"/>
          </a:p>
        </p:txBody>
      </p:sp>
      <p:sp>
        <p:nvSpPr>
          <p:cNvPr id="7" name="Rectangle 6"/>
          <p:cNvSpPr/>
          <p:nvPr/>
        </p:nvSpPr>
        <p:spPr>
          <a:xfrm>
            <a:off x="539552" y="4869160"/>
            <a:ext cx="5040560" cy="36004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B0F0"/>
              </a:solidFill>
            </a:endParaRPr>
          </a:p>
        </p:txBody>
      </p:sp>
      <p:sp>
        <p:nvSpPr>
          <p:cNvPr id="8" name="Espace réservé de la date 7"/>
          <p:cNvSpPr>
            <a:spLocks noGrp="1"/>
          </p:cNvSpPr>
          <p:nvPr>
            <p:ph type="dt" sz="half" idx="10"/>
          </p:nvPr>
        </p:nvSpPr>
        <p:spPr/>
        <p:txBody>
          <a:bodyPr/>
          <a:lstStyle/>
          <a:p>
            <a:fld id="{F4D83485-22AB-43E4-9EF3-C379DD28C8F6}" type="datetime1">
              <a:rPr lang="fr-BE" smtClean="0"/>
              <a:t>27/09/2013</a:t>
            </a:fld>
            <a:endParaRPr lang="fr-BE"/>
          </a:p>
        </p:txBody>
      </p:sp>
      <p:sp>
        <p:nvSpPr>
          <p:cNvPr id="9" name="Espace réservé du numéro de diapositive 8"/>
          <p:cNvSpPr>
            <a:spLocks noGrp="1"/>
          </p:cNvSpPr>
          <p:nvPr>
            <p:ph type="sldNum" sz="quarter" idx="12"/>
          </p:nvPr>
        </p:nvSpPr>
        <p:spPr/>
        <p:txBody>
          <a:bodyPr/>
          <a:lstStyle/>
          <a:p>
            <a:fld id="{1E5D7C33-5EEC-41E5-BFA3-0AF16E19113B}" type="slidenum">
              <a:rPr lang="fr-BE" smtClean="0"/>
              <a:t>22</a:t>
            </a:fld>
            <a:endParaRPr lang="fr-BE"/>
          </a:p>
        </p:txBody>
      </p:sp>
    </p:spTree>
    <p:extLst>
      <p:ext uri="{BB962C8B-B14F-4D97-AF65-F5344CB8AC3E}">
        <p14:creationId xmlns:p14="http://schemas.microsoft.com/office/powerpoint/2010/main" val="908839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L’exemple liégeois: la formation</a:t>
            </a:r>
            <a:endParaRPr lang="fr-BE" dirty="0"/>
          </a:p>
        </p:txBody>
      </p:sp>
      <p:sp>
        <p:nvSpPr>
          <p:cNvPr id="3" name="Espace réservé du contenu 2"/>
          <p:cNvSpPr>
            <a:spLocks noGrp="1"/>
          </p:cNvSpPr>
          <p:nvPr>
            <p:ph idx="1"/>
          </p:nvPr>
        </p:nvSpPr>
        <p:spPr/>
        <p:txBody>
          <a:bodyPr/>
          <a:lstStyle/>
          <a:p>
            <a:endParaRPr lang="fr-BE" dirty="0" smtClean="0"/>
          </a:p>
          <a:p>
            <a:endParaRPr lang="fr-BE" dirty="0" smtClean="0"/>
          </a:p>
          <a:p>
            <a:r>
              <a:rPr lang="fr-BE" dirty="0" smtClean="0"/>
              <a:t>Cursus </a:t>
            </a:r>
            <a:r>
              <a:rPr lang="fr-BE" sz="2000" dirty="0"/>
              <a:t>http://progcours.ulg.ac.be/cocoon/programmes/TUR_MMSANPU.html</a:t>
            </a:r>
            <a:endParaRPr lang="fr-BE" sz="2000" dirty="0" smtClean="0"/>
          </a:p>
          <a:p>
            <a:endParaRPr lang="fr-BE" dirty="0" smtClean="0"/>
          </a:p>
          <a:p>
            <a:endParaRPr lang="fr-BE" dirty="0"/>
          </a:p>
          <a:p>
            <a:r>
              <a:rPr lang="fr-BE" dirty="0" smtClean="0"/>
              <a:t>Formation continuée</a:t>
            </a:r>
            <a:endParaRPr lang="fr-BE" dirty="0"/>
          </a:p>
        </p:txBody>
      </p:sp>
      <p:pic>
        <p:nvPicPr>
          <p:cNvPr id="3074" name="Picture 2" descr="C:\Users\CHU Liège\Pictures\imagesCA51LT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84784"/>
            <a:ext cx="26765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HU Liège\Pictures\imagesCAYRGCZ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437112"/>
            <a:ext cx="2664296" cy="1457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HU Liège\Pictures\imagesCAQ21YK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05022"/>
            <a:ext cx="2808312" cy="169961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fld id="{63CA998A-FBFA-48C3-9CAE-EC69CD358BF5}"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7" name="Espace réservé du numéro de diapositive 6"/>
          <p:cNvSpPr>
            <a:spLocks noGrp="1"/>
          </p:cNvSpPr>
          <p:nvPr>
            <p:ph type="sldNum" sz="quarter" idx="12"/>
          </p:nvPr>
        </p:nvSpPr>
        <p:spPr/>
        <p:txBody>
          <a:bodyPr/>
          <a:lstStyle/>
          <a:p>
            <a:fld id="{1E5D7C33-5EEC-41E5-BFA3-0AF16E19113B}" type="slidenum">
              <a:rPr lang="fr-BE" smtClean="0"/>
              <a:t>23</a:t>
            </a:fld>
            <a:endParaRPr lang="fr-BE"/>
          </a:p>
        </p:txBody>
      </p:sp>
    </p:spTree>
    <p:extLst>
      <p:ext uri="{BB962C8B-B14F-4D97-AF65-F5344CB8AC3E}">
        <p14:creationId xmlns:p14="http://schemas.microsoft.com/office/powerpoint/2010/main" val="405026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additive="base">
                                        <p:cTn id="21" dur="500" fill="hold"/>
                                        <p:tgtEl>
                                          <p:spTgt spid="3075"/>
                                        </p:tgtEl>
                                        <p:attrNameLst>
                                          <p:attrName>ppt_x</p:attrName>
                                        </p:attrNameLst>
                                      </p:cBhvr>
                                      <p:tavLst>
                                        <p:tav tm="0">
                                          <p:val>
                                            <p:strVal val="#ppt_x"/>
                                          </p:val>
                                        </p:tav>
                                        <p:tav tm="100000">
                                          <p:val>
                                            <p:strVal val="#ppt_x"/>
                                          </p:val>
                                        </p:tav>
                                      </p:tavLst>
                                    </p:anim>
                                    <p:anim calcmode="lin" valueType="num">
                                      <p:cBhvr additive="base">
                                        <p:cTn id="2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L’exemple liégeois: les ressources humaines</a:t>
            </a:r>
            <a:endParaRPr lang="fr-BE" dirty="0"/>
          </a:p>
        </p:txBody>
      </p:sp>
      <p:sp>
        <p:nvSpPr>
          <p:cNvPr id="3" name="Espace réservé du contenu 2"/>
          <p:cNvSpPr>
            <a:spLocks noGrp="1"/>
          </p:cNvSpPr>
          <p:nvPr>
            <p:ph idx="1"/>
          </p:nvPr>
        </p:nvSpPr>
        <p:spPr/>
        <p:txBody>
          <a:bodyPr/>
          <a:lstStyle/>
          <a:p>
            <a:pPr marL="0" indent="0">
              <a:buNone/>
            </a:pPr>
            <a:endParaRPr lang="fr-BE" dirty="0" smtClean="0"/>
          </a:p>
          <a:p>
            <a:r>
              <a:rPr lang="fr-BE" dirty="0"/>
              <a:t>8</a:t>
            </a:r>
            <a:r>
              <a:rPr lang="fr-BE" dirty="0" smtClean="0"/>
              <a:t> TP (4 « Master », 2 doctorants, 100% </a:t>
            </a:r>
            <a:r>
              <a:rPr lang="fr-BE" dirty="0" err="1" smtClean="0"/>
              <a:t>recertifiés</a:t>
            </a:r>
            <a:r>
              <a:rPr lang="fr-BE" dirty="0" smtClean="0"/>
              <a:t>)</a:t>
            </a:r>
          </a:p>
          <a:p>
            <a:r>
              <a:rPr lang="fr-BE" dirty="0" smtClean="0"/>
              <a:t>2 agents garde/ jour 24h/24</a:t>
            </a:r>
          </a:p>
          <a:p>
            <a:r>
              <a:rPr lang="fr-BE" dirty="0" smtClean="0"/>
              <a:t>Plage horaire 7h30 à 19h30</a:t>
            </a:r>
          </a:p>
          <a:p>
            <a:r>
              <a:rPr lang="fr-BE" dirty="0" smtClean="0"/>
              <a:t>Statut « interne »</a:t>
            </a:r>
          </a:p>
          <a:p>
            <a:endParaRPr lang="fr-BE" dirty="0" smtClean="0"/>
          </a:p>
        </p:txBody>
      </p:sp>
      <p:sp>
        <p:nvSpPr>
          <p:cNvPr id="4" name="Espace réservé de la date 3"/>
          <p:cNvSpPr>
            <a:spLocks noGrp="1"/>
          </p:cNvSpPr>
          <p:nvPr>
            <p:ph type="dt" sz="half" idx="10"/>
          </p:nvPr>
        </p:nvSpPr>
        <p:spPr/>
        <p:txBody>
          <a:bodyPr/>
          <a:lstStyle/>
          <a:p>
            <a:fld id="{97F30617-6539-4504-B0B5-9324A86EF971}"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24</a:t>
            </a:fld>
            <a:endParaRPr lang="fr-BE"/>
          </a:p>
        </p:txBody>
      </p:sp>
      <p:pic>
        <p:nvPicPr>
          <p:cNvPr id="2050" name="Picture 2" descr="C:\Users\CHU Liège\Pictures\imagesCAF0VU5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45450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83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L’exemple liégeois: les domaines d’activité:</a:t>
            </a:r>
            <a:br>
              <a:rPr lang="fr-BE" dirty="0" smtClean="0"/>
            </a:br>
            <a:endParaRPr lang="fr-BE" dirty="0"/>
          </a:p>
        </p:txBody>
      </p:sp>
      <p:sp>
        <p:nvSpPr>
          <p:cNvPr id="3" name="Espace réservé du contenu 2"/>
          <p:cNvSpPr>
            <a:spLocks noGrp="1"/>
          </p:cNvSpPr>
          <p:nvPr>
            <p:ph idx="1"/>
          </p:nvPr>
        </p:nvSpPr>
        <p:spPr/>
        <p:txBody>
          <a:bodyPr>
            <a:normAutofit fontScale="92500" lnSpcReduction="10000"/>
          </a:bodyPr>
          <a:lstStyle/>
          <a:p>
            <a:r>
              <a:rPr lang="fr-BE" dirty="0" smtClean="0"/>
              <a:t>Cliniques: chirurgie cardiaque</a:t>
            </a:r>
          </a:p>
          <a:p>
            <a:r>
              <a:rPr lang="fr-BE" dirty="0"/>
              <a:t> </a:t>
            </a:r>
            <a:r>
              <a:rPr lang="fr-BE" dirty="0" smtClean="0"/>
              <a:t>                   transplantation</a:t>
            </a:r>
          </a:p>
          <a:p>
            <a:r>
              <a:rPr lang="fr-BE" dirty="0"/>
              <a:t> </a:t>
            </a:r>
            <a:r>
              <a:rPr lang="fr-BE" dirty="0" smtClean="0"/>
              <a:t>                   autotransfusion</a:t>
            </a:r>
          </a:p>
          <a:p>
            <a:r>
              <a:rPr lang="fr-BE" dirty="0"/>
              <a:t> </a:t>
            </a:r>
            <a:r>
              <a:rPr lang="fr-BE" dirty="0" smtClean="0"/>
              <a:t>                   assistances+ suivi USI et domicile</a:t>
            </a:r>
          </a:p>
          <a:p>
            <a:r>
              <a:rPr lang="fr-BE" dirty="0"/>
              <a:t> </a:t>
            </a:r>
            <a:r>
              <a:rPr lang="fr-BE" dirty="0" smtClean="0"/>
              <a:t>                   traitements oncologiques</a:t>
            </a:r>
          </a:p>
          <a:p>
            <a:r>
              <a:rPr lang="fr-BE" dirty="0"/>
              <a:t> </a:t>
            </a:r>
            <a:r>
              <a:rPr lang="fr-BE" dirty="0" smtClean="0"/>
              <a:t>                   POC</a:t>
            </a:r>
          </a:p>
          <a:p>
            <a:r>
              <a:rPr lang="fr-BE" dirty="0" smtClean="0"/>
              <a:t>Académiques: enseignement, commission hémovigilance, itinéraire clinique… </a:t>
            </a:r>
          </a:p>
          <a:p>
            <a:r>
              <a:rPr lang="fr-BE" dirty="0" smtClean="0"/>
              <a:t>Scientifiques: recherche, data management,… </a:t>
            </a:r>
            <a:endParaRPr lang="fr-BE" dirty="0"/>
          </a:p>
        </p:txBody>
      </p:sp>
      <p:sp>
        <p:nvSpPr>
          <p:cNvPr id="4" name="Espace réservé de la date 3"/>
          <p:cNvSpPr>
            <a:spLocks noGrp="1"/>
          </p:cNvSpPr>
          <p:nvPr>
            <p:ph type="dt" sz="half" idx="10"/>
          </p:nvPr>
        </p:nvSpPr>
        <p:spPr/>
        <p:txBody>
          <a:bodyPr/>
          <a:lstStyle/>
          <a:p>
            <a:fld id="{B7928D75-C903-4B91-9563-7AFF9773B90B}"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25</a:t>
            </a:fld>
            <a:endParaRPr lang="fr-BE"/>
          </a:p>
        </p:txBody>
      </p:sp>
      <p:pic>
        <p:nvPicPr>
          <p:cNvPr id="7170" name="Picture 2" descr="C:\Users\CHU Liège\Pictures\mul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620688"/>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85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perspectives</a:t>
            </a:r>
            <a:endParaRPr lang="fr-BE" dirty="0"/>
          </a:p>
        </p:txBody>
      </p:sp>
      <p:sp>
        <p:nvSpPr>
          <p:cNvPr id="3" name="Espace réservé du contenu 2"/>
          <p:cNvSpPr>
            <a:spLocks noGrp="1"/>
          </p:cNvSpPr>
          <p:nvPr>
            <p:ph idx="1"/>
          </p:nvPr>
        </p:nvSpPr>
        <p:spPr/>
        <p:txBody>
          <a:bodyPr/>
          <a:lstStyle/>
          <a:p>
            <a:r>
              <a:rPr lang="fr-BE" dirty="0" smtClean="0"/>
              <a:t>CO</a:t>
            </a:r>
            <a:r>
              <a:rPr lang="fr-BE" baseline="-25000" dirty="0" smtClean="0"/>
              <a:t>2</a:t>
            </a:r>
            <a:r>
              <a:rPr lang="fr-BE" dirty="0" smtClean="0"/>
              <a:t> </a:t>
            </a:r>
            <a:r>
              <a:rPr lang="fr-BE" dirty="0" err="1" smtClean="0"/>
              <a:t>low</a:t>
            </a:r>
            <a:r>
              <a:rPr lang="fr-BE" dirty="0" smtClean="0"/>
              <a:t> flow </a:t>
            </a:r>
            <a:r>
              <a:rPr lang="fr-BE" dirty="0" err="1" smtClean="0"/>
              <a:t>removal</a:t>
            </a:r>
            <a:r>
              <a:rPr lang="fr-BE" dirty="0" smtClean="0"/>
              <a:t>?</a:t>
            </a:r>
          </a:p>
          <a:p>
            <a:r>
              <a:rPr lang="fr-BE" dirty="0" smtClean="0"/>
              <a:t>Assistances?</a:t>
            </a:r>
          </a:p>
          <a:p>
            <a:r>
              <a:rPr lang="fr-BE" dirty="0" smtClean="0"/>
              <a:t>Implication domaines nécessitant expertise technique particulière (</a:t>
            </a:r>
            <a:r>
              <a:rPr lang="fr-BE" dirty="0" err="1" smtClean="0"/>
              <a:t>endovasculaire</a:t>
            </a:r>
            <a:r>
              <a:rPr lang="fr-BE" dirty="0" smtClean="0"/>
              <a:t>…)</a:t>
            </a:r>
          </a:p>
          <a:p>
            <a:r>
              <a:rPr lang="fr-BE" dirty="0" smtClean="0">
                <a:solidFill>
                  <a:srgbClr val="FF0000"/>
                </a:solidFill>
              </a:rPr>
              <a:t>Chirurgie conventionnelle de plus en plus perfectible</a:t>
            </a:r>
          </a:p>
          <a:p>
            <a:r>
              <a:rPr lang="fr-BE" dirty="0" smtClean="0"/>
              <a:t>Investissement de l’industrie pour innovation</a:t>
            </a:r>
          </a:p>
          <a:p>
            <a:r>
              <a:rPr lang="fr-BE" dirty="0" smtClean="0"/>
              <a:t>Reconnaissance de la profession</a:t>
            </a:r>
          </a:p>
          <a:p>
            <a:endParaRPr lang="fr-BE" dirty="0" smtClean="0"/>
          </a:p>
          <a:p>
            <a:endParaRPr lang="fr-BE" dirty="0" smtClean="0"/>
          </a:p>
          <a:p>
            <a:endParaRPr lang="fr-BE" dirty="0" smtClean="0"/>
          </a:p>
          <a:p>
            <a:endParaRPr lang="fr-BE" dirty="0"/>
          </a:p>
        </p:txBody>
      </p:sp>
      <p:sp>
        <p:nvSpPr>
          <p:cNvPr id="4" name="Espace réservé de la date 3"/>
          <p:cNvSpPr>
            <a:spLocks noGrp="1"/>
          </p:cNvSpPr>
          <p:nvPr>
            <p:ph type="dt" sz="half" idx="10"/>
          </p:nvPr>
        </p:nvSpPr>
        <p:spPr/>
        <p:txBody>
          <a:bodyPr/>
          <a:lstStyle/>
          <a:p>
            <a:fld id="{EB7BF80B-5099-4545-8A4A-66BCDFB47462}"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26</a:t>
            </a:fld>
            <a:endParaRPr lang="fr-BE"/>
          </a:p>
        </p:txBody>
      </p:sp>
      <p:pic>
        <p:nvPicPr>
          <p:cNvPr id="7" name="Picture 2" descr="C:\Users\CHU Liège\Pictures\imagesCAQ21YK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108827"/>
            <a:ext cx="2448272" cy="169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34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t>
            </a:r>
            <a:endParaRPr lang="fr-BE" dirty="0"/>
          </a:p>
        </p:txBody>
      </p:sp>
      <p:sp>
        <p:nvSpPr>
          <p:cNvPr id="4" name="Espace réservé de la date 3"/>
          <p:cNvSpPr>
            <a:spLocks noGrp="1"/>
          </p:cNvSpPr>
          <p:nvPr>
            <p:ph type="dt" sz="half" idx="10"/>
          </p:nvPr>
        </p:nvSpPr>
        <p:spPr/>
        <p:txBody>
          <a:bodyPr/>
          <a:lstStyle/>
          <a:p>
            <a:fld id="{62BCDCFF-5744-4BF6-8869-8BDF7CBABA83}"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smtClean="0"/>
              <a:t>Alpha Omega 2013    Francine Blaffart ECCP CHU Liège     </a:t>
            </a:r>
            <a:endParaRPr lang="fr-BE"/>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27</a:t>
            </a:fld>
            <a:endParaRPr lang="fr-BE"/>
          </a:p>
        </p:txBody>
      </p:sp>
      <p:pic>
        <p:nvPicPr>
          <p:cNvPr id="8" name="Image 7"/>
          <p:cNvPicPr/>
          <p:nvPr/>
        </p:nvPicPr>
        <p:blipFill>
          <a:blip r:embed="rId2" cstate="print"/>
          <a:srcRect l="36925" t="39193" r="32460" b="20275"/>
          <a:stretch>
            <a:fillRect/>
          </a:stretch>
        </p:blipFill>
        <p:spPr bwMode="auto">
          <a:xfrm>
            <a:off x="539552" y="1697211"/>
            <a:ext cx="5488305" cy="4000500"/>
          </a:xfrm>
          <a:prstGeom prst="rect">
            <a:avLst/>
          </a:prstGeom>
          <a:noFill/>
          <a:ln w="9525">
            <a:noFill/>
            <a:miter lim="800000"/>
            <a:headEnd/>
            <a:tailEnd/>
          </a:ln>
        </p:spPr>
      </p:pic>
      <p:pic>
        <p:nvPicPr>
          <p:cNvPr id="9" name="Espace réservé du contenu 6"/>
          <p:cNvPicPr>
            <a:picLocks/>
          </p:cNvPicPr>
          <p:nvPr/>
        </p:nvPicPr>
        <p:blipFill>
          <a:blip r:embed="rId3" cstate="print"/>
          <a:srcRect l="36594" t="19597" r="26389" b="8820"/>
          <a:stretch>
            <a:fillRect/>
          </a:stretch>
        </p:blipFill>
        <p:spPr bwMode="auto">
          <a:xfrm>
            <a:off x="3276290" y="84394"/>
            <a:ext cx="5616623" cy="5577483"/>
          </a:xfrm>
          <a:prstGeom prst="rect">
            <a:avLst/>
          </a:prstGeom>
          <a:noFill/>
          <a:ln w="9525">
            <a:noFill/>
            <a:miter lim="800000"/>
            <a:headEnd/>
            <a:tailEnd/>
          </a:ln>
        </p:spPr>
      </p:pic>
      <p:sp>
        <p:nvSpPr>
          <p:cNvPr id="10" name="Espace réservé du contenu 9"/>
          <p:cNvSpPr>
            <a:spLocks noGrp="1"/>
          </p:cNvSpPr>
          <p:nvPr>
            <p:ph idx="1"/>
          </p:nvPr>
        </p:nvSpPr>
        <p:spPr/>
        <p:txBody>
          <a:bodyPr/>
          <a:lstStyle/>
          <a:p>
            <a:endParaRPr lang="fr-BE" dirty="0"/>
          </a:p>
        </p:txBody>
      </p:sp>
      <p:sp>
        <p:nvSpPr>
          <p:cNvPr id="12" name="ZoneTexte 11"/>
          <p:cNvSpPr txBox="1"/>
          <p:nvPr/>
        </p:nvSpPr>
        <p:spPr>
          <a:xfrm>
            <a:off x="1331640" y="332656"/>
            <a:ext cx="1821332" cy="646331"/>
          </a:xfrm>
          <a:prstGeom prst="rect">
            <a:avLst/>
          </a:prstGeom>
          <a:noFill/>
        </p:spPr>
        <p:txBody>
          <a:bodyPr wrap="none" rtlCol="0">
            <a:spAutoFit/>
          </a:bodyPr>
          <a:lstStyle/>
          <a:p>
            <a:r>
              <a:rPr lang="fr-BE" dirty="0" smtClean="0"/>
              <a:t>Journal « </a:t>
            </a:r>
            <a:r>
              <a:rPr lang="fr-BE" dirty="0" err="1" smtClean="0"/>
              <a:t>Lesoir</a:t>
            </a:r>
            <a:r>
              <a:rPr lang="fr-BE" dirty="0" smtClean="0"/>
              <a:t> »</a:t>
            </a:r>
          </a:p>
          <a:p>
            <a:r>
              <a:rPr lang="fr-BE" dirty="0" smtClean="0"/>
              <a:t>21/09/2013</a:t>
            </a:r>
            <a:endParaRPr lang="fr-BE" dirty="0"/>
          </a:p>
        </p:txBody>
      </p:sp>
      <p:pic>
        <p:nvPicPr>
          <p:cNvPr id="11" name="Picture 2" descr="C:\Users\CHU Liège\Pictures\imagesCAQ21YK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154" y="5661877"/>
            <a:ext cx="1649950" cy="114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Les perspectives</a:t>
            </a:r>
          </a:p>
        </p:txBody>
      </p:sp>
      <p:sp>
        <p:nvSpPr>
          <p:cNvPr id="3" name="Espace réservé du contenu 2"/>
          <p:cNvSpPr>
            <a:spLocks noGrp="1"/>
          </p:cNvSpPr>
          <p:nvPr>
            <p:ph idx="1"/>
          </p:nvPr>
        </p:nvSpPr>
        <p:spPr/>
        <p:txBody>
          <a:bodyPr>
            <a:normAutofit/>
          </a:bodyPr>
          <a:lstStyle/>
          <a:p>
            <a:pPr marL="0" indent="0">
              <a:buNone/>
            </a:pPr>
            <a:r>
              <a:rPr lang="fr-BE" sz="9600" dirty="0" smtClean="0">
                <a:sym typeface="Wingdings"/>
              </a:rPr>
              <a:t>          </a:t>
            </a:r>
            <a:endParaRPr lang="fr-BE" sz="9600" dirty="0"/>
          </a:p>
        </p:txBody>
      </p:sp>
      <p:sp>
        <p:nvSpPr>
          <p:cNvPr id="4" name="Espace réservé de la date 3"/>
          <p:cNvSpPr>
            <a:spLocks noGrp="1"/>
          </p:cNvSpPr>
          <p:nvPr>
            <p:ph type="dt" sz="half" idx="10"/>
          </p:nvPr>
        </p:nvSpPr>
        <p:spPr/>
        <p:txBody>
          <a:bodyPr/>
          <a:lstStyle/>
          <a:p>
            <a:fld id="{D5822065-AB76-4CE8-BC4A-17CF058CB4A9}"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28</a:t>
            </a:fld>
            <a:endParaRPr lang="fr-BE"/>
          </a:p>
        </p:txBody>
      </p:sp>
      <p:pic>
        <p:nvPicPr>
          <p:cNvPr id="8" name="Picture 2" descr="C:\Users\CHU Liège\Pictures\imagesCAQ21YK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548" y="1988840"/>
            <a:ext cx="3240360" cy="230425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203849" y="3284984"/>
            <a:ext cx="4533156" cy="1323439"/>
          </a:xfrm>
          <a:prstGeom prst="rect">
            <a:avLst/>
          </a:prstGeom>
          <a:noFill/>
        </p:spPr>
        <p:txBody>
          <a:bodyPr wrap="square" rtlCol="0">
            <a:spAutoFit/>
          </a:bodyPr>
          <a:lstStyle/>
          <a:p>
            <a:r>
              <a:rPr lang="fr-BE" dirty="0">
                <a:sym typeface="Wingdings"/>
              </a:rPr>
              <a:t>  </a:t>
            </a:r>
            <a:r>
              <a:rPr lang="fr-BE" dirty="0" smtClean="0">
                <a:sym typeface="Wingdings"/>
              </a:rPr>
              <a:t>                     </a:t>
            </a:r>
            <a:r>
              <a:rPr lang="fr-BE" sz="8000" dirty="0" smtClean="0">
                <a:solidFill>
                  <a:srgbClr val="00B050"/>
                </a:solidFill>
                <a:sym typeface="Wingdings"/>
              </a:rPr>
              <a:t></a:t>
            </a:r>
            <a:r>
              <a:rPr lang="fr-BE" sz="8000" dirty="0" smtClean="0">
                <a:sym typeface="Wingdings"/>
              </a:rPr>
              <a:t>   </a:t>
            </a:r>
            <a:endParaRPr lang="fr-BE" sz="8000" dirty="0"/>
          </a:p>
        </p:txBody>
      </p:sp>
    </p:spTree>
    <p:extLst>
      <p:ext uri="{BB962C8B-B14F-4D97-AF65-F5344CB8AC3E}">
        <p14:creationId xmlns:p14="http://schemas.microsoft.com/office/powerpoint/2010/main" val="2711931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Conclusions</a:t>
            </a:r>
            <a:endParaRPr lang="fr-BE" dirty="0"/>
          </a:p>
        </p:txBody>
      </p:sp>
      <p:sp>
        <p:nvSpPr>
          <p:cNvPr id="3" name="Espace réservé du contenu 2"/>
          <p:cNvSpPr>
            <a:spLocks noGrp="1"/>
          </p:cNvSpPr>
          <p:nvPr>
            <p:ph idx="1"/>
          </p:nvPr>
        </p:nvSpPr>
        <p:spPr/>
        <p:txBody>
          <a:bodyPr/>
          <a:lstStyle/>
          <a:p>
            <a:r>
              <a:rPr lang="fr-BE" dirty="0" smtClean="0"/>
              <a:t>Il y a un avenir pour la CEC et la profession si et seulement si</a:t>
            </a:r>
          </a:p>
          <a:p>
            <a:endParaRPr lang="fr-BE" dirty="0"/>
          </a:p>
        </p:txBody>
      </p:sp>
      <p:sp>
        <p:nvSpPr>
          <p:cNvPr id="4" name="Espace réservé de la date 3"/>
          <p:cNvSpPr>
            <a:spLocks noGrp="1"/>
          </p:cNvSpPr>
          <p:nvPr>
            <p:ph type="dt" sz="half" idx="10"/>
          </p:nvPr>
        </p:nvSpPr>
        <p:spPr/>
        <p:txBody>
          <a:bodyPr/>
          <a:lstStyle/>
          <a:p>
            <a:fld id="{62BCDCFF-5744-4BF6-8869-8BDF7CBABA83}"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smtClean="0"/>
              <a:t>Alpha Omega 2013    Francine Blaffart ECCP CHU Liège     </a:t>
            </a:r>
            <a:endParaRPr lang="fr-BE"/>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29</a:t>
            </a:fld>
            <a:endParaRPr lang="fr-BE"/>
          </a:p>
        </p:txBody>
      </p:sp>
      <p:pic>
        <p:nvPicPr>
          <p:cNvPr id="7" name="Picture 2" descr="C:\Users\CHU Liège\Pictures\sans-tit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96952"/>
            <a:ext cx="3816424" cy="1844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 y="3780533"/>
            <a:ext cx="3568141" cy="274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ZoneTexte 8"/>
          <p:cNvSpPr txBox="1"/>
          <p:nvPr/>
        </p:nvSpPr>
        <p:spPr>
          <a:xfrm>
            <a:off x="588169" y="4518388"/>
            <a:ext cx="2664296" cy="646331"/>
          </a:xfrm>
          <a:prstGeom prst="rect">
            <a:avLst/>
          </a:prstGeom>
          <a:noFill/>
        </p:spPr>
        <p:txBody>
          <a:bodyPr wrap="square" rtlCol="0">
            <a:spAutoFit/>
          </a:bodyPr>
          <a:lstStyle/>
          <a:p>
            <a:r>
              <a:rPr lang="fr-BE" b="1" dirty="0" smtClean="0">
                <a:solidFill>
                  <a:schemeClr val="bg1"/>
                </a:solidFill>
              </a:rPr>
              <a:t>Industrie</a:t>
            </a:r>
          </a:p>
          <a:p>
            <a:r>
              <a:rPr lang="fr-BE" b="1" dirty="0" err="1" smtClean="0">
                <a:solidFill>
                  <a:schemeClr val="bg1"/>
                </a:solidFill>
              </a:rPr>
              <a:t>Ingéniérie</a:t>
            </a:r>
            <a:endParaRPr lang="fr-BE" b="1" dirty="0">
              <a:solidFill>
                <a:schemeClr val="bg1"/>
              </a:solidFill>
            </a:endParaRP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666" y="2313334"/>
            <a:ext cx="2358822" cy="2519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666" y="2322190"/>
            <a:ext cx="235882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6605666" y="3573016"/>
            <a:ext cx="2358822" cy="369332"/>
          </a:xfrm>
          <a:prstGeom prst="rect">
            <a:avLst/>
          </a:prstGeom>
          <a:noFill/>
        </p:spPr>
        <p:txBody>
          <a:bodyPr wrap="square" rtlCol="0">
            <a:spAutoFit/>
          </a:bodyPr>
          <a:lstStyle/>
          <a:p>
            <a:r>
              <a:rPr lang="fr-BE" b="1" dirty="0" smtClean="0">
                <a:solidFill>
                  <a:schemeClr val="bg1"/>
                </a:solidFill>
              </a:rPr>
              <a:t>Recherche dépendant</a:t>
            </a:r>
            <a:endParaRPr lang="fr-BE" b="1" dirty="0">
              <a:solidFill>
                <a:schemeClr val="bg1"/>
              </a:solidFill>
            </a:endParaRPr>
          </a:p>
        </p:txBody>
      </p:sp>
      <p:pic>
        <p:nvPicPr>
          <p:cNvPr id="1026" name="Picture 2" descr="C:\Users\CHU Liège\Pictures\imagesCA51LT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3738" y="2576513"/>
            <a:ext cx="26765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U Liège\Pictures\mult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793" y="2544316"/>
            <a:ext cx="267652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U Liège\Pictures\white-rabbit-with-watch-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1458258"/>
            <a:ext cx="5307112" cy="424722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3549206" y="3942348"/>
            <a:ext cx="1875556" cy="646331"/>
          </a:xfrm>
          <a:prstGeom prst="rect">
            <a:avLst/>
          </a:prstGeom>
          <a:noFill/>
        </p:spPr>
        <p:txBody>
          <a:bodyPr wrap="square" rtlCol="0">
            <a:spAutoFit/>
          </a:bodyPr>
          <a:lstStyle/>
          <a:p>
            <a:r>
              <a:rPr lang="fr-BE" b="1" dirty="0" smtClean="0">
                <a:solidFill>
                  <a:schemeClr val="bg1"/>
                </a:solidFill>
              </a:rPr>
              <a:t>Flexibilité, diversité</a:t>
            </a:r>
            <a:endParaRPr lang="fr-BE" b="1" dirty="0">
              <a:solidFill>
                <a:schemeClr val="bg1"/>
              </a:solidFill>
            </a:endParaRPr>
          </a:p>
        </p:txBody>
      </p:sp>
      <p:sp>
        <p:nvSpPr>
          <p:cNvPr id="14" name="ZoneTexte 13"/>
          <p:cNvSpPr txBox="1"/>
          <p:nvPr/>
        </p:nvSpPr>
        <p:spPr>
          <a:xfrm>
            <a:off x="4872367" y="2996952"/>
            <a:ext cx="1129989" cy="369332"/>
          </a:xfrm>
          <a:prstGeom prst="rect">
            <a:avLst/>
          </a:prstGeom>
          <a:noFill/>
        </p:spPr>
        <p:txBody>
          <a:bodyPr wrap="none" rtlCol="0">
            <a:spAutoFit/>
          </a:bodyPr>
          <a:lstStyle/>
          <a:p>
            <a:r>
              <a:rPr lang="fr-BE" b="1" dirty="0" smtClean="0">
                <a:solidFill>
                  <a:schemeClr val="bg1"/>
                </a:solidFill>
              </a:rPr>
              <a:t>Education</a:t>
            </a:r>
            <a:endParaRPr lang="fr-BE" b="1" dirty="0">
              <a:solidFill>
                <a:schemeClr val="bg1"/>
              </a:solidFill>
            </a:endParaRPr>
          </a:p>
        </p:txBody>
      </p:sp>
    </p:spTree>
    <p:extLst>
      <p:ext uri="{BB962C8B-B14F-4D97-AF65-F5344CB8AC3E}">
        <p14:creationId xmlns:p14="http://schemas.microsoft.com/office/powerpoint/2010/main" val="29228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xit" presetSubtype="0" fill="hold" nodeType="clickEffect">
                                  <p:stCondLst>
                                    <p:cond delay="0"/>
                                  </p:stCondLst>
                                  <p:childTnLst>
                                    <p:animEffect transition="out" filter="fade">
                                      <p:cBhvr>
                                        <p:cTn id="32" dur="1000"/>
                                        <p:tgtEl>
                                          <p:spTgt spid="8"/>
                                        </p:tgtEl>
                                      </p:cBhvr>
                                    </p:animEffect>
                                    <p:anim calcmode="lin" valueType="num">
                                      <p:cBhvr>
                                        <p:cTn id="33" dur="1000"/>
                                        <p:tgtEl>
                                          <p:spTgt spid="8"/>
                                        </p:tgtEl>
                                        <p:attrNameLst>
                                          <p:attrName>ppt_x</p:attrName>
                                        </p:attrNameLst>
                                      </p:cBhvr>
                                      <p:tavLst>
                                        <p:tav tm="0">
                                          <p:val>
                                            <p:strVal val="ppt_x"/>
                                          </p:val>
                                        </p:tav>
                                        <p:tav tm="100000">
                                          <p:val>
                                            <p:strVal val="ppt_x"/>
                                          </p:val>
                                        </p:tav>
                                      </p:tavLst>
                                    </p:anim>
                                    <p:anim calcmode="lin" valueType="num">
                                      <p:cBhvr>
                                        <p:cTn id="34" dur="100" decel="100000"/>
                                        <p:tgtEl>
                                          <p:spTgt spid="8"/>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8"/>
                                        </p:tgtEl>
                                        <p:attrNameLst>
                                          <p:attrName>ppt_y</p:attrName>
                                        </p:attrNameLst>
                                      </p:cBhvr>
                                      <p:tavLst>
                                        <p:tav tm="0">
                                          <p:val>
                                            <p:strVal val="ppt_y"/>
                                          </p:val>
                                        </p:tav>
                                        <p:tav tm="100000">
                                          <p:val>
                                            <p:strVal val="ppt_y+1"/>
                                          </p:val>
                                        </p:tav>
                                      </p:tavLst>
                                    </p:anim>
                                    <p:set>
                                      <p:cBhvr>
                                        <p:cTn id="36" dur="1" fill="hold">
                                          <p:stCondLst>
                                            <p:cond delay="9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1000"/>
                                        <p:tgtEl>
                                          <p:spTgt spid="12">
                                            <p:txEl>
                                              <p:pRg st="0" end="0"/>
                                            </p:txEl>
                                          </p:spTgt>
                                        </p:tgtEl>
                                      </p:cBhvr>
                                    </p:animEffect>
                                    <p:anim calcmode="lin" valueType="num">
                                      <p:cBhvr>
                                        <p:cTn id="5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xit" presetSubtype="0" fill="hold" nodeType="clickEffect">
                                  <p:stCondLst>
                                    <p:cond delay="0"/>
                                  </p:stCondLst>
                                  <p:childTnLst>
                                    <p:animEffect transition="out" filter="fade">
                                      <p:cBhvr>
                                        <p:cTn id="61" dur="1000"/>
                                        <p:tgtEl>
                                          <p:spTgt spid="11"/>
                                        </p:tgtEl>
                                      </p:cBhvr>
                                    </p:animEffect>
                                    <p:anim calcmode="lin" valueType="num">
                                      <p:cBhvr>
                                        <p:cTn id="62" dur="1000"/>
                                        <p:tgtEl>
                                          <p:spTgt spid="11"/>
                                        </p:tgtEl>
                                        <p:attrNameLst>
                                          <p:attrName>ppt_x</p:attrName>
                                        </p:attrNameLst>
                                      </p:cBhvr>
                                      <p:tavLst>
                                        <p:tav tm="0">
                                          <p:val>
                                            <p:strVal val="ppt_x"/>
                                          </p:val>
                                        </p:tav>
                                        <p:tav tm="100000">
                                          <p:val>
                                            <p:strVal val="ppt_x"/>
                                          </p:val>
                                        </p:tav>
                                      </p:tavLst>
                                    </p:anim>
                                    <p:anim calcmode="lin" valueType="num">
                                      <p:cBhvr>
                                        <p:cTn id="63" dur="100" decel="100000"/>
                                        <p:tgtEl>
                                          <p:spTgt spid="11"/>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11"/>
                                        </p:tgtEl>
                                        <p:attrNameLst>
                                          <p:attrName>ppt_y</p:attrName>
                                        </p:attrNameLst>
                                      </p:cBhvr>
                                      <p:tavLst>
                                        <p:tav tm="0">
                                          <p:val>
                                            <p:strVal val="ppt_y"/>
                                          </p:val>
                                        </p:tav>
                                        <p:tav tm="100000">
                                          <p:val>
                                            <p:strVal val="ppt_y+1"/>
                                          </p:val>
                                        </p:tav>
                                      </p:tavLst>
                                    </p:anim>
                                    <p:set>
                                      <p:cBhvr>
                                        <p:cTn id="65" dur="1" fill="hold">
                                          <p:stCondLst>
                                            <p:cond delay="999"/>
                                          </p:stCondLst>
                                        </p:cTn>
                                        <p:tgtEl>
                                          <p:spTgt spid="1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7" presetClass="exit" presetSubtype="0" fill="hold" nodeType="clickEffect">
                                  <p:stCondLst>
                                    <p:cond delay="0"/>
                                  </p:stCondLst>
                                  <p:childTnLst>
                                    <p:animEffect transition="out" filter="fade">
                                      <p:cBhvr>
                                        <p:cTn id="69" dur="1000"/>
                                        <p:tgtEl>
                                          <p:spTgt spid="10"/>
                                        </p:tgtEl>
                                      </p:cBhvr>
                                    </p:animEffect>
                                    <p:anim calcmode="lin" valueType="num">
                                      <p:cBhvr>
                                        <p:cTn id="70" dur="1000"/>
                                        <p:tgtEl>
                                          <p:spTgt spid="10"/>
                                        </p:tgtEl>
                                        <p:attrNameLst>
                                          <p:attrName>ppt_x</p:attrName>
                                        </p:attrNameLst>
                                      </p:cBhvr>
                                      <p:tavLst>
                                        <p:tav tm="0">
                                          <p:val>
                                            <p:strVal val="ppt_x"/>
                                          </p:val>
                                        </p:tav>
                                        <p:tav tm="100000">
                                          <p:val>
                                            <p:strVal val="ppt_x"/>
                                          </p:val>
                                        </p:tav>
                                      </p:tavLst>
                                    </p:anim>
                                    <p:anim calcmode="lin" valueType="num">
                                      <p:cBhvr>
                                        <p:cTn id="71" dur="100" decel="100000"/>
                                        <p:tgtEl>
                                          <p:spTgt spid="10"/>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0"/>
                                        </p:tgtEl>
                                        <p:attrNameLst>
                                          <p:attrName>ppt_y</p:attrName>
                                        </p:attrNameLst>
                                      </p:cBhvr>
                                      <p:tavLst>
                                        <p:tav tm="0">
                                          <p:val>
                                            <p:strVal val="ppt_y"/>
                                          </p:val>
                                        </p:tav>
                                        <p:tav tm="100000">
                                          <p:val>
                                            <p:strVal val="ppt_y+1"/>
                                          </p:val>
                                        </p:tav>
                                      </p:tavLst>
                                    </p:anim>
                                    <p:set>
                                      <p:cBhvr>
                                        <p:cTn id="73" dur="1" fill="hold">
                                          <p:stCondLst>
                                            <p:cond delay="999"/>
                                          </p:stCondLst>
                                        </p:cTn>
                                        <p:tgtEl>
                                          <p:spTgt spid="1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026"/>
                                        </p:tgtEl>
                                        <p:attrNameLst>
                                          <p:attrName>style.visibility</p:attrName>
                                        </p:attrNameLst>
                                      </p:cBhvr>
                                      <p:to>
                                        <p:strVal val="visible"/>
                                      </p:to>
                                    </p:set>
                                    <p:animEffect transition="in" filter="fade">
                                      <p:cBhvr>
                                        <p:cTn id="78" dur="1000"/>
                                        <p:tgtEl>
                                          <p:spTgt spid="1026"/>
                                        </p:tgtEl>
                                      </p:cBhvr>
                                    </p:animEffect>
                                    <p:anim calcmode="lin" valueType="num">
                                      <p:cBhvr>
                                        <p:cTn id="79" dur="1000" fill="hold"/>
                                        <p:tgtEl>
                                          <p:spTgt spid="1026"/>
                                        </p:tgtEl>
                                        <p:attrNameLst>
                                          <p:attrName>ppt_x</p:attrName>
                                        </p:attrNameLst>
                                      </p:cBhvr>
                                      <p:tavLst>
                                        <p:tav tm="0">
                                          <p:val>
                                            <p:strVal val="#ppt_x"/>
                                          </p:val>
                                        </p:tav>
                                        <p:tav tm="100000">
                                          <p:val>
                                            <p:strVal val="#ppt_x"/>
                                          </p:val>
                                        </p:tav>
                                      </p:tavLst>
                                    </p:anim>
                                    <p:anim calcmode="lin" valueType="num">
                                      <p:cBhvr>
                                        <p:cTn id="8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7" presetClass="exit" presetSubtype="0" fill="hold" nodeType="clickEffect">
                                  <p:stCondLst>
                                    <p:cond delay="0"/>
                                  </p:stCondLst>
                                  <p:childTnLst>
                                    <p:animEffect transition="out" filter="fade">
                                      <p:cBhvr>
                                        <p:cTn id="91" dur="1000"/>
                                        <p:tgtEl>
                                          <p:spTgt spid="1026"/>
                                        </p:tgtEl>
                                      </p:cBhvr>
                                    </p:animEffect>
                                    <p:anim calcmode="lin" valueType="num">
                                      <p:cBhvr>
                                        <p:cTn id="92" dur="1000"/>
                                        <p:tgtEl>
                                          <p:spTgt spid="1026"/>
                                        </p:tgtEl>
                                        <p:attrNameLst>
                                          <p:attrName>ppt_x</p:attrName>
                                        </p:attrNameLst>
                                      </p:cBhvr>
                                      <p:tavLst>
                                        <p:tav tm="0">
                                          <p:val>
                                            <p:strVal val="ppt_x"/>
                                          </p:val>
                                        </p:tav>
                                        <p:tav tm="100000">
                                          <p:val>
                                            <p:strVal val="ppt_x"/>
                                          </p:val>
                                        </p:tav>
                                      </p:tavLst>
                                    </p:anim>
                                    <p:anim calcmode="lin" valueType="num">
                                      <p:cBhvr>
                                        <p:cTn id="93" dur="100" decel="100000"/>
                                        <p:tgtEl>
                                          <p:spTgt spid="1026"/>
                                        </p:tgtEl>
                                        <p:attrNameLst>
                                          <p:attrName>ppt_y</p:attrName>
                                        </p:attrNameLst>
                                      </p:cBhvr>
                                      <p:tavLst>
                                        <p:tav tm="0">
                                          <p:val>
                                            <p:strVal val="ppt_y"/>
                                          </p:val>
                                        </p:tav>
                                        <p:tav tm="100000">
                                          <p:val>
                                            <p:strVal val="ppt_y-.03"/>
                                          </p:val>
                                        </p:tav>
                                      </p:tavLst>
                                    </p:anim>
                                    <p:anim calcmode="lin" valueType="num">
                                      <p:cBhvr>
                                        <p:cTn id="94" dur="900" accel="100000">
                                          <p:stCondLst>
                                            <p:cond delay="100"/>
                                          </p:stCondLst>
                                        </p:cTn>
                                        <p:tgtEl>
                                          <p:spTgt spid="1026"/>
                                        </p:tgtEl>
                                        <p:attrNameLst>
                                          <p:attrName>ppt_y</p:attrName>
                                        </p:attrNameLst>
                                      </p:cBhvr>
                                      <p:tavLst>
                                        <p:tav tm="0">
                                          <p:val>
                                            <p:strVal val="ppt_y"/>
                                          </p:val>
                                        </p:tav>
                                        <p:tav tm="100000">
                                          <p:val>
                                            <p:strVal val="ppt_y+1"/>
                                          </p:val>
                                        </p:tav>
                                      </p:tavLst>
                                    </p:anim>
                                    <p:set>
                                      <p:cBhvr>
                                        <p:cTn id="95" dur="1" fill="hold">
                                          <p:stCondLst>
                                            <p:cond delay="999"/>
                                          </p:stCondLst>
                                        </p:cTn>
                                        <p:tgtEl>
                                          <p:spTgt spid="102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027"/>
                                        </p:tgtEl>
                                        <p:attrNameLst>
                                          <p:attrName>style.visibility</p:attrName>
                                        </p:attrNameLst>
                                      </p:cBhvr>
                                      <p:to>
                                        <p:strVal val="visible"/>
                                      </p:to>
                                    </p:set>
                                    <p:animEffect transition="in" filter="fade">
                                      <p:cBhvr>
                                        <p:cTn id="100" dur="1000"/>
                                        <p:tgtEl>
                                          <p:spTgt spid="1027"/>
                                        </p:tgtEl>
                                      </p:cBhvr>
                                    </p:animEffect>
                                    <p:anim calcmode="lin" valueType="num">
                                      <p:cBhvr>
                                        <p:cTn id="101" dur="1000" fill="hold"/>
                                        <p:tgtEl>
                                          <p:spTgt spid="1027"/>
                                        </p:tgtEl>
                                        <p:attrNameLst>
                                          <p:attrName>ppt_x</p:attrName>
                                        </p:attrNameLst>
                                      </p:cBhvr>
                                      <p:tavLst>
                                        <p:tav tm="0">
                                          <p:val>
                                            <p:strVal val="#ppt_x"/>
                                          </p:val>
                                        </p:tav>
                                        <p:tav tm="100000">
                                          <p:val>
                                            <p:strVal val="#ppt_x"/>
                                          </p:val>
                                        </p:tav>
                                      </p:tavLst>
                                    </p:anim>
                                    <p:anim calcmode="lin" valueType="num">
                                      <p:cBhvr>
                                        <p:cTn id="10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3">
                                            <p:txEl>
                                              <p:pRg st="0" end="0"/>
                                            </p:txEl>
                                          </p:spTgt>
                                        </p:tgtEl>
                                        <p:attrNameLst>
                                          <p:attrName>style.visibility</p:attrName>
                                        </p:attrNameLst>
                                      </p:cBhvr>
                                      <p:to>
                                        <p:strVal val="visible"/>
                                      </p:to>
                                    </p:set>
                                    <p:animEffect transition="in" filter="fade">
                                      <p:cBhvr>
                                        <p:cTn id="107" dur="1000"/>
                                        <p:tgtEl>
                                          <p:spTgt spid="13">
                                            <p:txEl>
                                              <p:pRg st="0" end="0"/>
                                            </p:txEl>
                                          </p:spTgt>
                                        </p:tgtEl>
                                      </p:cBhvr>
                                    </p:animEffect>
                                    <p:anim calcmode="lin" valueType="num">
                                      <p:cBhvr>
                                        <p:cTn id="10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0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7" presetClass="exit" presetSubtype="0" fill="hold" nodeType="clickEffect">
                                  <p:stCondLst>
                                    <p:cond delay="0"/>
                                  </p:stCondLst>
                                  <p:childTnLst>
                                    <p:animEffect transition="out" filter="fade">
                                      <p:cBhvr>
                                        <p:cTn id="113" dur="1000"/>
                                        <p:tgtEl>
                                          <p:spTgt spid="1027"/>
                                        </p:tgtEl>
                                      </p:cBhvr>
                                    </p:animEffect>
                                    <p:anim calcmode="lin" valueType="num">
                                      <p:cBhvr>
                                        <p:cTn id="114" dur="1000"/>
                                        <p:tgtEl>
                                          <p:spTgt spid="1027"/>
                                        </p:tgtEl>
                                        <p:attrNameLst>
                                          <p:attrName>ppt_x</p:attrName>
                                        </p:attrNameLst>
                                      </p:cBhvr>
                                      <p:tavLst>
                                        <p:tav tm="0">
                                          <p:val>
                                            <p:strVal val="ppt_x"/>
                                          </p:val>
                                        </p:tav>
                                        <p:tav tm="100000">
                                          <p:val>
                                            <p:strVal val="ppt_x"/>
                                          </p:val>
                                        </p:tav>
                                      </p:tavLst>
                                    </p:anim>
                                    <p:anim calcmode="lin" valueType="num">
                                      <p:cBhvr>
                                        <p:cTn id="115" dur="100" decel="100000"/>
                                        <p:tgtEl>
                                          <p:spTgt spid="1027"/>
                                        </p:tgtEl>
                                        <p:attrNameLst>
                                          <p:attrName>ppt_y</p:attrName>
                                        </p:attrNameLst>
                                      </p:cBhvr>
                                      <p:tavLst>
                                        <p:tav tm="0">
                                          <p:val>
                                            <p:strVal val="ppt_y"/>
                                          </p:val>
                                        </p:tav>
                                        <p:tav tm="100000">
                                          <p:val>
                                            <p:strVal val="ppt_y-.03"/>
                                          </p:val>
                                        </p:tav>
                                      </p:tavLst>
                                    </p:anim>
                                    <p:anim calcmode="lin" valueType="num">
                                      <p:cBhvr>
                                        <p:cTn id="116" dur="900" accel="100000">
                                          <p:stCondLst>
                                            <p:cond delay="100"/>
                                          </p:stCondLst>
                                        </p:cTn>
                                        <p:tgtEl>
                                          <p:spTgt spid="1027"/>
                                        </p:tgtEl>
                                        <p:attrNameLst>
                                          <p:attrName>ppt_y</p:attrName>
                                        </p:attrNameLst>
                                      </p:cBhvr>
                                      <p:tavLst>
                                        <p:tav tm="0">
                                          <p:val>
                                            <p:strVal val="ppt_y"/>
                                          </p:val>
                                        </p:tav>
                                        <p:tav tm="100000">
                                          <p:val>
                                            <p:strVal val="ppt_y+1"/>
                                          </p:val>
                                        </p:tav>
                                      </p:tavLst>
                                    </p:anim>
                                    <p:set>
                                      <p:cBhvr>
                                        <p:cTn id="117" dur="1" fill="hold">
                                          <p:stCondLst>
                                            <p:cond delay="999"/>
                                          </p:stCondLst>
                                        </p:cTn>
                                        <p:tgtEl>
                                          <p:spTgt spid="102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1028"/>
                                        </p:tgtEl>
                                        <p:attrNameLst>
                                          <p:attrName>style.visibility</p:attrName>
                                        </p:attrNameLst>
                                      </p:cBhvr>
                                      <p:to>
                                        <p:strVal val="visible"/>
                                      </p:to>
                                    </p:set>
                                    <p:animEffect transition="in" filter="fade">
                                      <p:cBhvr>
                                        <p:cTn id="122" dur="1000"/>
                                        <p:tgtEl>
                                          <p:spTgt spid="1028"/>
                                        </p:tgtEl>
                                      </p:cBhvr>
                                    </p:animEffect>
                                    <p:anim calcmode="lin" valueType="num">
                                      <p:cBhvr>
                                        <p:cTn id="123" dur="1000" fill="hold"/>
                                        <p:tgtEl>
                                          <p:spTgt spid="1028"/>
                                        </p:tgtEl>
                                        <p:attrNameLst>
                                          <p:attrName>ppt_x</p:attrName>
                                        </p:attrNameLst>
                                      </p:cBhvr>
                                      <p:tavLst>
                                        <p:tav tm="0">
                                          <p:val>
                                            <p:strVal val="#ppt_x"/>
                                          </p:val>
                                        </p:tav>
                                        <p:tav tm="100000">
                                          <p:val>
                                            <p:strVal val="#ppt_x"/>
                                          </p:val>
                                        </p:tav>
                                      </p:tavLst>
                                    </p:anim>
                                    <p:anim calcmode="lin" valueType="num">
                                      <p:cBhvr>
                                        <p:cTn id="12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Définition de la fonction: les mots clefs</a:t>
            </a:r>
            <a:endParaRPr lang="fr-BE" dirty="0"/>
          </a:p>
        </p:txBody>
      </p:sp>
      <p:sp>
        <p:nvSpPr>
          <p:cNvPr id="3" name="Espace réservé du contenu 2"/>
          <p:cNvSpPr>
            <a:spLocks noGrp="1"/>
          </p:cNvSpPr>
          <p:nvPr>
            <p:ph idx="1"/>
          </p:nvPr>
        </p:nvSpPr>
        <p:spPr/>
        <p:txBody>
          <a:bodyPr>
            <a:normAutofit fontScale="92500" lnSpcReduction="20000"/>
          </a:bodyPr>
          <a:lstStyle/>
          <a:p>
            <a:r>
              <a:rPr lang="fr-BE" dirty="0" smtClean="0"/>
              <a:t>Le </a:t>
            </a:r>
            <a:r>
              <a:rPr lang="fr-BE" dirty="0" smtClean="0"/>
              <a:t>perfusionniste</a:t>
            </a:r>
            <a:r>
              <a:rPr lang="fr-BE" dirty="0" smtClean="0"/>
              <a:t> est un acteur de la santé habilité à conduire toute circulation extracorporelle dans le cadre de la chirurgie cardiaque ou</a:t>
            </a:r>
            <a:r>
              <a:rPr lang="fr-BE" dirty="0" smtClean="0">
                <a:solidFill>
                  <a:srgbClr val="FF0000"/>
                </a:solidFill>
              </a:rPr>
              <a:t> </a:t>
            </a:r>
            <a:r>
              <a:rPr lang="fr-BE" b="1" dirty="0" smtClean="0">
                <a:solidFill>
                  <a:srgbClr val="FF0000"/>
                </a:solidFill>
              </a:rPr>
              <a:t>autre</a:t>
            </a:r>
            <a:r>
              <a:rPr lang="fr-BE" dirty="0" smtClean="0"/>
              <a:t>.</a:t>
            </a:r>
          </a:p>
          <a:p>
            <a:r>
              <a:rPr lang="fr-BE" dirty="0" smtClean="0"/>
              <a:t>Dans les limites de son expertise, il doit poser des </a:t>
            </a:r>
            <a:r>
              <a:rPr lang="fr-BE" b="1" dirty="0" smtClean="0">
                <a:solidFill>
                  <a:srgbClr val="FF0000"/>
                </a:solidFill>
              </a:rPr>
              <a:t>diagnostics</a:t>
            </a:r>
            <a:r>
              <a:rPr lang="fr-BE" dirty="0" smtClean="0"/>
              <a:t> et mettre en œuvre </a:t>
            </a:r>
            <a:r>
              <a:rPr lang="fr-BE" b="1" dirty="0" smtClean="0">
                <a:solidFill>
                  <a:srgbClr val="FF0000"/>
                </a:solidFill>
              </a:rPr>
              <a:t>des protocoles et moyens thérapeutiques </a:t>
            </a:r>
            <a:r>
              <a:rPr lang="fr-BE" dirty="0" smtClean="0"/>
              <a:t>afin de garantir ou rétablir</a:t>
            </a:r>
            <a:r>
              <a:rPr lang="fr-BE" b="1" dirty="0" smtClean="0">
                <a:solidFill>
                  <a:srgbClr val="FF0000"/>
                </a:solidFill>
              </a:rPr>
              <a:t> l’homéostasie </a:t>
            </a:r>
            <a:r>
              <a:rPr lang="fr-BE" dirty="0" smtClean="0"/>
              <a:t>du patient.</a:t>
            </a:r>
          </a:p>
          <a:p>
            <a:r>
              <a:rPr lang="fr-BE" dirty="0" smtClean="0"/>
              <a:t>Il est aussi impliqué dans </a:t>
            </a:r>
            <a:r>
              <a:rPr lang="fr-BE" b="1" dirty="0" smtClean="0">
                <a:solidFill>
                  <a:srgbClr val="FF0000"/>
                </a:solidFill>
              </a:rPr>
              <a:t>différents actes </a:t>
            </a:r>
            <a:r>
              <a:rPr lang="fr-BE" dirty="0" smtClean="0"/>
              <a:t>nécessitant une expertise spécifique au bloc opératoire, aux USI…</a:t>
            </a:r>
          </a:p>
          <a:p>
            <a:endParaRPr lang="fr-BE" dirty="0" smtClean="0"/>
          </a:p>
          <a:p>
            <a:pPr marL="0" indent="0">
              <a:buNone/>
            </a:pPr>
            <a:endParaRPr lang="fr-BE" dirty="0"/>
          </a:p>
        </p:txBody>
      </p:sp>
      <p:sp>
        <p:nvSpPr>
          <p:cNvPr id="4" name="Espace réservé de la date 3"/>
          <p:cNvSpPr>
            <a:spLocks noGrp="1"/>
          </p:cNvSpPr>
          <p:nvPr>
            <p:ph type="dt" sz="half" idx="10"/>
          </p:nvPr>
        </p:nvSpPr>
        <p:spPr/>
        <p:txBody>
          <a:bodyPr/>
          <a:lstStyle/>
          <a:p>
            <a:fld id="{C9197D5F-1066-41C2-94CC-450A10593AA0}" type="datetime1">
              <a:rPr lang="fr-BE" smtClean="0"/>
              <a:t>27/09/2013</a:t>
            </a:fld>
            <a:endParaRPr lang="fr-BE" dirty="0"/>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3</a:t>
            </a:fld>
            <a:endParaRPr lang="fr-BE" dirty="0"/>
          </a:p>
        </p:txBody>
      </p:sp>
    </p:spTree>
    <p:extLst>
      <p:ext uri="{BB962C8B-B14F-4D97-AF65-F5344CB8AC3E}">
        <p14:creationId xmlns:p14="http://schemas.microsoft.com/office/powerpoint/2010/main" val="38230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lbert Einstein, février 1950">
            <a:hlinkClick r:id="rId3"/>
          </p:cNvPr>
          <p:cNvPicPr>
            <a:picLocks noChangeAspect="1" noChangeArrowheads="1"/>
          </p:cNvPicPr>
          <p:nvPr/>
        </p:nvPicPr>
        <p:blipFill>
          <a:blip r:embed="rId4" cstate="print"/>
          <a:srcRect/>
          <a:stretch>
            <a:fillRect/>
          </a:stretch>
        </p:blipFill>
        <p:spPr bwMode="auto">
          <a:xfrm>
            <a:off x="1357290" y="3786190"/>
            <a:ext cx="2090763" cy="2571768"/>
          </a:xfrm>
          <a:prstGeom prst="rect">
            <a:avLst/>
          </a:prstGeom>
          <a:noFill/>
        </p:spPr>
      </p:pic>
      <p:sp>
        <p:nvSpPr>
          <p:cNvPr id="10" name="Bulle ronde 9"/>
          <p:cNvSpPr/>
          <p:nvPr/>
        </p:nvSpPr>
        <p:spPr>
          <a:xfrm>
            <a:off x="1619672" y="624763"/>
            <a:ext cx="5319112" cy="278608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‘’L’imagination est plus importante que le savoir’’</a:t>
            </a:r>
            <a:endParaRPr lang="fr-BE" sz="2800" dirty="0"/>
          </a:p>
        </p:txBody>
      </p:sp>
      <p:sp>
        <p:nvSpPr>
          <p:cNvPr id="3" name="Espace réservé du contenu 2"/>
          <p:cNvSpPr>
            <a:spLocks noGrp="1"/>
          </p:cNvSpPr>
          <p:nvPr>
            <p:ph idx="1"/>
          </p:nvPr>
        </p:nvSpPr>
        <p:spPr>
          <a:xfrm>
            <a:off x="395536" y="764704"/>
            <a:ext cx="8229600" cy="4525963"/>
          </a:xfrm>
        </p:spPr>
        <p:txBody>
          <a:bodyPr/>
          <a:lstStyle/>
          <a:p>
            <a:pPr marL="0" indent="0">
              <a:buNone/>
            </a:pPr>
            <a:endParaRPr lang="fr-BE" dirty="0"/>
          </a:p>
        </p:txBody>
      </p:sp>
      <p:sp>
        <p:nvSpPr>
          <p:cNvPr id="2" name="Espace réservé de la date 1"/>
          <p:cNvSpPr>
            <a:spLocks noGrp="1"/>
          </p:cNvSpPr>
          <p:nvPr>
            <p:ph type="dt" sz="half" idx="10"/>
          </p:nvPr>
        </p:nvSpPr>
        <p:spPr/>
        <p:txBody>
          <a:bodyPr/>
          <a:lstStyle/>
          <a:p>
            <a:fld id="{3BBE17DB-FADF-4F72-BE53-3318B0448408}" type="datetime1">
              <a:rPr lang="fr-BE" smtClean="0"/>
              <a:t>27/09/2013</a:t>
            </a:fld>
            <a:endParaRPr lang="fr-BE"/>
          </a:p>
        </p:txBody>
      </p:sp>
      <p:sp>
        <p:nvSpPr>
          <p:cNvPr id="4" name="Espace réservé du pied de page 3"/>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5" name="Espace réservé du numéro de diapositive 4"/>
          <p:cNvSpPr>
            <a:spLocks noGrp="1"/>
          </p:cNvSpPr>
          <p:nvPr>
            <p:ph type="sldNum" sz="quarter" idx="12"/>
          </p:nvPr>
        </p:nvSpPr>
        <p:spPr/>
        <p:txBody>
          <a:bodyPr/>
          <a:lstStyle/>
          <a:p>
            <a:fld id="{1E5D7C33-5EEC-41E5-BFA3-0AF16E19113B}" type="slidenum">
              <a:rPr lang="fr-BE" smtClean="0"/>
              <a:t>30</a:t>
            </a:fld>
            <a:endParaRPr lang="fr-BE"/>
          </a:p>
        </p:txBody>
      </p:sp>
    </p:spTree>
    <p:extLst>
      <p:ext uri="{BB962C8B-B14F-4D97-AF65-F5344CB8AC3E}">
        <p14:creationId xmlns:p14="http://schemas.microsoft.com/office/powerpoint/2010/main" val="73718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1000" fill="hold"/>
                                        <p:tgtEl>
                                          <p:spTgt spid="1028"/>
                                        </p:tgtEl>
                                        <p:attrNameLst>
                                          <p:attrName>ppt_x</p:attrName>
                                        </p:attrNameLst>
                                      </p:cBhvr>
                                      <p:tavLst>
                                        <p:tav tm="0">
                                          <p:val>
                                            <p:strVal val="#ppt_x"/>
                                          </p:val>
                                        </p:tav>
                                        <p:tav tm="100000">
                                          <p:val>
                                            <p:strVal val="#ppt_x"/>
                                          </p:val>
                                        </p:tav>
                                      </p:tavLst>
                                    </p:anim>
                                    <p:anim calcmode="lin" valueType="num">
                                      <p:cBhvr additive="base">
                                        <p:cTn id="8" dur="1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Définition de la </a:t>
            </a:r>
            <a:r>
              <a:rPr lang="fr-BE" dirty="0" smtClean="0"/>
              <a:t>fonction: évolution</a:t>
            </a:r>
            <a:endParaRPr lang="fr-BE" dirty="0"/>
          </a:p>
        </p:txBody>
      </p:sp>
      <p:sp>
        <p:nvSpPr>
          <p:cNvPr id="3" name="Espace réservé du contenu 2"/>
          <p:cNvSpPr>
            <a:spLocks noGrp="1"/>
          </p:cNvSpPr>
          <p:nvPr>
            <p:ph idx="1"/>
          </p:nvPr>
        </p:nvSpPr>
        <p:spPr/>
        <p:txBody>
          <a:bodyPr/>
          <a:lstStyle/>
          <a:p>
            <a:r>
              <a:rPr lang="en-US" dirty="0">
                <a:hlinkClick r:id="" action="ppaction://hlinkfile" tooltip="Interactive cardiovascular and thoracic surgery."/>
              </a:rPr>
              <a:t>Interact </a:t>
            </a:r>
            <a:r>
              <a:rPr lang="en-US" dirty="0">
                <a:hlinkClick r:id="" action="ppaction://hlinkfile" tooltip="Interactive cardiovascular and thoracic surgery."/>
              </a:rPr>
              <a:t>Cardiovasc</a:t>
            </a:r>
            <a:r>
              <a:rPr lang="en-US" dirty="0">
                <a:hlinkClick r:id="" action="ppaction://hlinkfile" tooltip="Interactive cardiovascular and thoracic surgery."/>
              </a:rPr>
              <a:t> </a:t>
            </a:r>
            <a:r>
              <a:rPr lang="en-US" dirty="0">
                <a:hlinkClick r:id="" action="ppaction://hlinkfile" tooltip="Interactive cardiovascular and thoracic surgery."/>
              </a:rPr>
              <a:t>Thorac</a:t>
            </a:r>
            <a:r>
              <a:rPr lang="en-US" dirty="0">
                <a:hlinkClick r:id="" action="ppaction://hlinkfile" tooltip="Interactive cardiovascular and thoracic surgery."/>
              </a:rPr>
              <a:t> Surg.</a:t>
            </a:r>
            <a:r>
              <a:rPr lang="en-US" dirty="0"/>
              <a:t> 2010 Apr;10(4):496-7. </a:t>
            </a:r>
            <a:r>
              <a:rPr lang="en-US" dirty="0" err="1"/>
              <a:t>doi</a:t>
            </a:r>
            <a:r>
              <a:rPr lang="en-US" dirty="0"/>
              <a:t>: 10.1510/icvts.2010.235085.</a:t>
            </a:r>
          </a:p>
          <a:p>
            <a:r>
              <a:rPr lang="en-US" b="1" dirty="0"/>
              <a:t>From pump technicians to qualified health personnel--the evolution of the </a:t>
            </a:r>
            <a:r>
              <a:rPr lang="en-US" b="1" dirty="0" err="1"/>
              <a:t>perfusionist</a:t>
            </a:r>
            <a:r>
              <a:rPr lang="en-US" b="1" dirty="0"/>
              <a:t> profession.</a:t>
            </a:r>
          </a:p>
          <a:p>
            <a:r>
              <a:rPr lang="en-US" dirty="0" err="1">
                <a:hlinkClick r:id="rId3" action="ppaction://hlinkfile"/>
              </a:rPr>
              <a:t>Merkle</a:t>
            </a:r>
            <a:r>
              <a:rPr lang="en-US" dirty="0">
                <a:hlinkClick r:id="rId3" action="ppaction://hlinkfile"/>
              </a:rPr>
              <a:t> F</a:t>
            </a:r>
            <a:r>
              <a:rPr lang="en-US" dirty="0"/>
              <a:t>.</a:t>
            </a:r>
          </a:p>
        </p:txBody>
      </p:sp>
      <p:sp>
        <p:nvSpPr>
          <p:cNvPr id="4" name="Espace réservé de la date 3"/>
          <p:cNvSpPr>
            <a:spLocks noGrp="1"/>
          </p:cNvSpPr>
          <p:nvPr>
            <p:ph type="dt" sz="half" idx="10"/>
          </p:nvPr>
        </p:nvSpPr>
        <p:spPr/>
        <p:txBody>
          <a:bodyPr/>
          <a:lstStyle/>
          <a:p>
            <a:fld id="{52432E56-BA09-4502-9820-C5E4C71C0A6F}"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4</a:t>
            </a:fld>
            <a:endParaRPr lang="fr-BE"/>
          </a:p>
        </p:txBody>
      </p:sp>
    </p:spTree>
    <p:extLst>
      <p:ext uri="{BB962C8B-B14F-4D97-AF65-F5344CB8AC3E}">
        <p14:creationId xmlns:p14="http://schemas.microsoft.com/office/powerpoint/2010/main" val="165316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Descriptif de la fonction</a:t>
            </a:r>
            <a:endParaRPr lang="fr-BE" dirty="0"/>
          </a:p>
        </p:txBody>
      </p:sp>
      <p:sp>
        <p:nvSpPr>
          <p:cNvPr id="3" name="Espace réservé du contenu 2"/>
          <p:cNvSpPr>
            <a:spLocks noGrp="1"/>
          </p:cNvSpPr>
          <p:nvPr>
            <p:ph idx="1"/>
          </p:nvPr>
        </p:nvSpPr>
        <p:spPr>
          <a:xfrm>
            <a:off x="457200" y="1196752"/>
            <a:ext cx="8229600" cy="4929411"/>
          </a:xfrm>
        </p:spPr>
        <p:txBody>
          <a:bodyPr>
            <a:normAutofit fontScale="92500" lnSpcReduction="20000"/>
          </a:bodyPr>
          <a:lstStyle/>
          <a:p>
            <a:r>
              <a:rPr lang="fr-BE" dirty="0" smtClean="0"/>
              <a:t>CEC</a:t>
            </a:r>
          </a:p>
          <a:p>
            <a:r>
              <a:rPr lang="fr-BE" dirty="0" smtClean="0"/>
              <a:t>Assistances</a:t>
            </a:r>
          </a:p>
          <a:p>
            <a:r>
              <a:rPr lang="fr-BE" dirty="0" smtClean="0"/>
              <a:t>Autotransfusion</a:t>
            </a:r>
          </a:p>
          <a:p>
            <a:r>
              <a:rPr lang="fr-BE" dirty="0" smtClean="0"/>
              <a:t>CHIP, traitements oncologiques</a:t>
            </a:r>
          </a:p>
          <a:p>
            <a:r>
              <a:rPr lang="fr-BE" dirty="0" smtClean="0"/>
              <a:t>Point of care (coagulation)</a:t>
            </a:r>
          </a:p>
          <a:p>
            <a:r>
              <a:rPr lang="fr-BE" dirty="0" smtClean="0"/>
              <a:t>Recherche</a:t>
            </a:r>
          </a:p>
          <a:p>
            <a:r>
              <a:rPr lang="fr-BE" dirty="0" smtClean="0"/>
              <a:t>Enseignement</a:t>
            </a:r>
          </a:p>
          <a:p>
            <a:r>
              <a:rPr lang="fr-BE" dirty="0" smtClean="0"/>
              <a:t>Greffes, préservation organes</a:t>
            </a:r>
          </a:p>
          <a:p>
            <a:r>
              <a:rPr lang="fr-BE" dirty="0" smtClean="0"/>
              <a:t>CPIA, </a:t>
            </a:r>
            <a:r>
              <a:rPr lang="fr-BE" dirty="0" err="1" smtClean="0"/>
              <a:t>pacing</a:t>
            </a:r>
            <a:r>
              <a:rPr lang="fr-BE" dirty="0" smtClean="0"/>
              <a:t>…</a:t>
            </a:r>
          </a:p>
          <a:p>
            <a:r>
              <a:rPr lang="fr-BE" sz="4200" b="1" dirty="0" smtClean="0">
                <a:solidFill>
                  <a:srgbClr val="FF0000"/>
                </a:solidFill>
              </a:rPr>
              <a:t>NON LIMITATIF</a:t>
            </a:r>
            <a:endParaRPr lang="fr-BE" sz="4200" b="1" dirty="0">
              <a:solidFill>
                <a:srgbClr val="FF0000"/>
              </a:solidFill>
            </a:endParaRPr>
          </a:p>
        </p:txBody>
      </p:sp>
      <p:sp>
        <p:nvSpPr>
          <p:cNvPr id="4" name="Espace réservé de la date 3"/>
          <p:cNvSpPr>
            <a:spLocks noGrp="1"/>
          </p:cNvSpPr>
          <p:nvPr>
            <p:ph type="dt" sz="half" idx="10"/>
          </p:nvPr>
        </p:nvSpPr>
        <p:spPr/>
        <p:txBody>
          <a:bodyPr/>
          <a:lstStyle/>
          <a:p>
            <a:fld id="{06176E57-4D39-4908-A9BC-030FDE3A2C99}"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5</a:t>
            </a:fld>
            <a:endParaRPr lang="fr-BE"/>
          </a:p>
        </p:txBody>
      </p:sp>
    </p:spTree>
    <p:extLst>
      <p:ext uri="{BB962C8B-B14F-4D97-AF65-F5344CB8AC3E}">
        <p14:creationId xmlns:p14="http://schemas.microsoft.com/office/powerpoint/2010/main" val="3076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mph" presetSubtype="0" fill="hold" nodeType="clickEffect">
                                  <p:stCondLst>
                                    <p:cond delay="0"/>
                                  </p:stCondLst>
                                  <p:iterate type="lt">
                                    <p:tmPct val="4000"/>
                                  </p:iterate>
                                  <p:childTnLst>
                                    <p:set>
                                      <p:cBhvr override="childStyle">
                                        <p:cTn id="69" dur="500" fill="hold"/>
                                        <p:tgtEl>
                                          <p:spTgt spid="3">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singularité en Belgique</a:t>
            </a:r>
            <a:endParaRPr lang="fr-BE" dirty="0"/>
          </a:p>
        </p:txBody>
      </p:sp>
      <p:sp>
        <p:nvSpPr>
          <p:cNvPr id="3" name="Espace réservé du contenu 2"/>
          <p:cNvSpPr>
            <a:spLocks noGrp="1"/>
          </p:cNvSpPr>
          <p:nvPr>
            <p:ph idx="1"/>
          </p:nvPr>
        </p:nvSpPr>
        <p:spPr/>
        <p:txBody>
          <a:bodyPr/>
          <a:lstStyle/>
          <a:p>
            <a:r>
              <a:rPr lang="fr-BE" dirty="0"/>
              <a:t>Pléthore de centres de chirurgie cardiaque</a:t>
            </a:r>
          </a:p>
          <a:p>
            <a:endParaRPr lang="fr-BE" dirty="0"/>
          </a:p>
        </p:txBody>
      </p:sp>
      <p:pic>
        <p:nvPicPr>
          <p:cNvPr id="4" name="Picture 525" descr="carte Belg_T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780928"/>
            <a:ext cx="4608512" cy="326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e la date 4"/>
          <p:cNvSpPr>
            <a:spLocks noGrp="1"/>
          </p:cNvSpPr>
          <p:nvPr>
            <p:ph type="dt" sz="half" idx="10"/>
          </p:nvPr>
        </p:nvSpPr>
        <p:spPr/>
        <p:txBody>
          <a:bodyPr/>
          <a:lstStyle/>
          <a:p>
            <a:fld id="{A160BEC0-3490-4FCE-8EF7-00D841505076}" type="datetime1">
              <a:rPr lang="fr-BE" smtClean="0"/>
              <a:t>27/09/2013</a:t>
            </a:fld>
            <a:endParaRPr lang="fr-BE"/>
          </a:p>
        </p:txBody>
      </p:sp>
      <p:sp>
        <p:nvSpPr>
          <p:cNvPr id="6" name="Espace réservé du pied de page 5"/>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7" name="Espace réservé du numéro de diapositive 6"/>
          <p:cNvSpPr>
            <a:spLocks noGrp="1"/>
          </p:cNvSpPr>
          <p:nvPr>
            <p:ph type="sldNum" sz="quarter" idx="12"/>
          </p:nvPr>
        </p:nvSpPr>
        <p:spPr/>
        <p:txBody>
          <a:bodyPr/>
          <a:lstStyle/>
          <a:p>
            <a:fld id="{1E5D7C33-5EEC-41E5-BFA3-0AF16E19113B}" type="slidenum">
              <a:rPr lang="fr-BE" smtClean="0"/>
              <a:t>6</a:t>
            </a:fld>
            <a:endParaRPr lang="fr-BE"/>
          </a:p>
        </p:txBody>
      </p:sp>
      <p:sp>
        <p:nvSpPr>
          <p:cNvPr id="8" name="Rectangle 7"/>
          <p:cNvSpPr/>
          <p:nvPr/>
        </p:nvSpPr>
        <p:spPr>
          <a:xfrm>
            <a:off x="1835696" y="2276872"/>
            <a:ext cx="4693593" cy="369332"/>
          </a:xfrm>
          <a:prstGeom prst="rect">
            <a:avLst/>
          </a:prstGeom>
        </p:spPr>
        <p:txBody>
          <a:bodyPr wrap="none">
            <a:spAutoFit/>
          </a:bodyPr>
          <a:lstStyle/>
          <a:p>
            <a:r>
              <a:rPr lang="fr-BE" dirty="0">
                <a:hlinkClick r:id="rId3"/>
              </a:rPr>
              <a:t>http://</a:t>
            </a:r>
            <a:r>
              <a:rPr lang="fr-BE" dirty="0" smtClean="0">
                <a:hlinkClick r:id="rId3"/>
              </a:rPr>
              <a:t>www.ebcp.org/about-us/map.html</a:t>
            </a:r>
            <a:r>
              <a:rPr lang="fr-BE" dirty="0" smtClean="0"/>
              <a:t> : </a:t>
            </a:r>
            <a:r>
              <a:rPr lang="fr-BE" dirty="0" err="1" smtClean="0"/>
              <a:t>map</a:t>
            </a:r>
            <a:endParaRPr lang="fr-BE" dirty="0"/>
          </a:p>
        </p:txBody>
      </p:sp>
    </p:spTree>
    <p:extLst>
      <p:ext uri="{BB962C8B-B14F-4D97-AF65-F5344CB8AC3E}">
        <p14:creationId xmlns:p14="http://schemas.microsoft.com/office/powerpoint/2010/main" val="474229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 situation en Belgique</a:t>
            </a:r>
          </a:p>
        </p:txBody>
      </p:sp>
      <p:pic>
        <p:nvPicPr>
          <p:cNvPr id="4" name="Espace réservé du contenu 3"/>
          <p:cNvPicPr>
            <a:picLocks noGrp="1"/>
          </p:cNvPicPr>
          <p:nvPr>
            <p:ph idx="1"/>
          </p:nvPr>
        </p:nvPicPr>
        <p:blipFill rotWithShape="1">
          <a:blip r:embed="rId2" cstate="print"/>
          <a:srcRect l="26517" t="27684" r="24468" b="5296"/>
          <a:stretch/>
        </p:blipFill>
        <p:spPr bwMode="auto">
          <a:xfrm>
            <a:off x="117986" y="1271588"/>
            <a:ext cx="8893279" cy="5469779"/>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fld id="{00FD8A4E-2781-4097-931D-8EF93D115B36}"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solidFill>
                  <a:schemeClr val="bg1"/>
                </a:solidFill>
              </a:rPr>
              <a:t>Alpha Omega 2013   </a:t>
            </a:r>
          </a:p>
          <a:p>
            <a:r>
              <a:rPr lang="fr-BE" dirty="0" smtClean="0">
                <a:solidFill>
                  <a:schemeClr val="bg1"/>
                </a:solidFill>
              </a:rPr>
              <a:t> Francine </a:t>
            </a:r>
            <a:r>
              <a:rPr lang="fr-BE" dirty="0" err="1" smtClean="0">
                <a:solidFill>
                  <a:schemeClr val="bg1"/>
                </a:solidFill>
              </a:rPr>
              <a:t>Blaffart</a:t>
            </a:r>
            <a:r>
              <a:rPr lang="fr-BE" dirty="0" smtClean="0">
                <a:solidFill>
                  <a:schemeClr val="bg1"/>
                </a:solidFill>
              </a:rPr>
              <a:t> ECCP CHU Liège     </a:t>
            </a:r>
            <a:endParaRPr lang="fr-BE" dirty="0">
              <a:solidFill>
                <a:schemeClr val="bg1"/>
              </a:solidFill>
            </a:endParaRPr>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7</a:t>
            </a:fld>
            <a:endParaRPr lang="fr-BE"/>
          </a:p>
        </p:txBody>
      </p:sp>
    </p:spTree>
    <p:extLst>
      <p:ext uri="{BB962C8B-B14F-4D97-AF65-F5344CB8AC3E}">
        <p14:creationId xmlns:p14="http://schemas.microsoft.com/office/powerpoint/2010/main" val="1728244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 situation en Belgique</a:t>
            </a:r>
          </a:p>
        </p:txBody>
      </p:sp>
      <p:pic>
        <p:nvPicPr>
          <p:cNvPr id="4" name="Espace réservé du contenu 3"/>
          <p:cNvPicPr>
            <a:picLocks noGrp="1"/>
          </p:cNvPicPr>
          <p:nvPr>
            <p:ph idx="1"/>
          </p:nvPr>
        </p:nvPicPr>
        <p:blipFill rotWithShape="1">
          <a:blip r:embed="rId2" cstate="print"/>
          <a:srcRect l="27131" t="26517" r="31201" b="7190"/>
          <a:stretch/>
        </p:blipFill>
        <p:spPr bwMode="auto">
          <a:xfrm>
            <a:off x="611560" y="1124744"/>
            <a:ext cx="8122215" cy="4896544"/>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fld id="{FF31F1C1-4C34-4C10-9086-2115BB39F601}"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t>Alpha Omega 2013  </a:t>
            </a:r>
          </a:p>
          <a:p>
            <a:r>
              <a:rPr lang="fr-BE" dirty="0" smtClean="0"/>
              <a:t>  Francine </a:t>
            </a:r>
            <a:r>
              <a:rPr lang="fr-BE" dirty="0" err="1" smtClean="0"/>
              <a:t>Blaffart</a:t>
            </a:r>
            <a:r>
              <a:rPr lang="fr-BE" dirty="0" smtClean="0"/>
              <a:t> ECCP CHU Liège     </a:t>
            </a:r>
            <a:endParaRPr lang="fr-BE" dirty="0"/>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8</a:t>
            </a:fld>
            <a:endParaRPr lang="fr-BE"/>
          </a:p>
        </p:txBody>
      </p:sp>
    </p:spTree>
    <p:extLst>
      <p:ext uri="{BB962C8B-B14F-4D97-AF65-F5344CB8AC3E}">
        <p14:creationId xmlns:p14="http://schemas.microsoft.com/office/powerpoint/2010/main" val="1602423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 situation en Belgique</a:t>
            </a:r>
          </a:p>
        </p:txBody>
      </p:sp>
      <p:pic>
        <p:nvPicPr>
          <p:cNvPr id="4" name="Espace réservé du contenu 3"/>
          <p:cNvPicPr>
            <a:picLocks noGrp="1"/>
          </p:cNvPicPr>
          <p:nvPr>
            <p:ph idx="1"/>
          </p:nvPr>
        </p:nvPicPr>
        <p:blipFill rotWithShape="1">
          <a:blip r:embed="rId2" cstate="print"/>
          <a:srcRect l="25330" t="26517" r="22136" b="3402"/>
          <a:stretch/>
        </p:blipFill>
        <p:spPr bwMode="auto">
          <a:xfrm>
            <a:off x="0" y="1268760"/>
            <a:ext cx="9396536" cy="5589240"/>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p>
            <a:fld id="{FB778594-7424-41F6-B74B-1D6BF1788E65}" type="datetime1">
              <a:rPr lang="fr-BE" smtClean="0"/>
              <a:t>27/09/2013</a:t>
            </a:fld>
            <a:endParaRPr lang="fr-BE"/>
          </a:p>
        </p:txBody>
      </p:sp>
      <p:sp>
        <p:nvSpPr>
          <p:cNvPr id="5" name="Espace réservé du pied de page 4"/>
          <p:cNvSpPr>
            <a:spLocks noGrp="1"/>
          </p:cNvSpPr>
          <p:nvPr>
            <p:ph type="ftr" sz="quarter" idx="11"/>
          </p:nvPr>
        </p:nvSpPr>
        <p:spPr/>
        <p:txBody>
          <a:bodyPr/>
          <a:lstStyle/>
          <a:p>
            <a:r>
              <a:rPr lang="fr-BE" dirty="0" smtClean="0">
                <a:solidFill>
                  <a:schemeClr val="bg1"/>
                </a:solidFill>
              </a:rPr>
              <a:t>Alpha Omega 2013</a:t>
            </a:r>
          </a:p>
          <a:p>
            <a:r>
              <a:rPr lang="fr-BE" dirty="0" smtClean="0">
                <a:solidFill>
                  <a:schemeClr val="bg1"/>
                </a:solidFill>
              </a:rPr>
              <a:t>    Francine </a:t>
            </a:r>
            <a:r>
              <a:rPr lang="fr-BE" dirty="0" err="1" smtClean="0">
                <a:solidFill>
                  <a:schemeClr val="bg1"/>
                </a:solidFill>
              </a:rPr>
              <a:t>Blaffart</a:t>
            </a:r>
            <a:r>
              <a:rPr lang="fr-BE" dirty="0" smtClean="0">
                <a:solidFill>
                  <a:schemeClr val="bg1"/>
                </a:solidFill>
              </a:rPr>
              <a:t> ECCP CHU Liège     </a:t>
            </a:r>
            <a:endParaRPr lang="fr-BE" dirty="0">
              <a:solidFill>
                <a:schemeClr val="bg1"/>
              </a:solidFill>
            </a:endParaRPr>
          </a:p>
        </p:txBody>
      </p:sp>
      <p:sp>
        <p:nvSpPr>
          <p:cNvPr id="6" name="Espace réservé du numéro de diapositive 5"/>
          <p:cNvSpPr>
            <a:spLocks noGrp="1"/>
          </p:cNvSpPr>
          <p:nvPr>
            <p:ph type="sldNum" sz="quarter" idx="12"/>
          </p:nvPr>
        </p:nvSpPr>
        <p:spPr/>
        <p:txBody>
          <a:bodyPr/>
          <a:lstStyle/>
          <a:p>
            <a:fld id="{1E5D7C33-5EEC-41E5-BFA3-0AF16E19113B}" type="slidenum">
              <a:rPr lang="fr-BE" smtClean="0"/>
              <a:t>9</a:t>
            </a:fld>
            <a:endParaRPr lang="fr-BE"/>
          </a:p>
        </p:txBody>
      </p:sp>
    </p:spTree>
    <p:extLst>
      <p:ext uri="{BB962C8B-B14F-4D97-AF65-F5344CB8AC3E}">
        <p14:creationId xmlns:p14="http://schemas.microsoft.com/office/powerpoint/2010/main" val="1255540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6238</TotalTime>
  <Words>2505</Words>
  <Application>Microsoft Office PowerPoint</Application>
  <PresentationFormat>Affichage à l'écran (4:3)</PresentationFormat>
  <Paragraphs>287</Paragraphs>
  <Slides>30</Slides>
  <Notes>5</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Quel est l’avenir de la CEC ? (et de la profession)</vt:lpstr>
      <vt:lpstr>MON « CV »</vt:lpstr>
      <vt:lpstr>Définition de la fonction: les mots clefs</vt:lpstr>
      <vt:lpstr>Définition de la fonction: évolution</vt:lpstr>
      <vt:lpstr>Descriptif de la fonction</vt:lpstr>
      <vt:lpstr>La singularité en Belgique</vt:lpstr>
      <vt:lpstr>La situation en Belgique</vt:lpstr>
      <vt:lpstr>La situation en Belgique</vt:lpstr>
      <vt:lpstr>La situation en Belgique</vt:lpstr>
      <vt:lpstr>La situation en Belgique: cursus officiel</vt:lpstr>
      <vt:lpstr>La Situation en Europe (EBCP)</vt:lpstr>
      <vt:lpstr>La vision européenne (EBCP)</vt:lpstr>
      <vt:lpstr>La vision européenne (EBCP)</vt:lpstr>
      <vt:lpstr>La vision européenne (EBCP)</vt:lpstr>
      <vt:lpstr>La vision européenne (EBCP)</vt:lpstr>
      <vt:lpstr>   La vision européenne (EBCP)</vt:lpstr>
      <vt:lpstr>Le « Darwinisme » de la profession</vt:lpstr>
      <vt:lpstr>Le « Darwinisme » de la profession</vt:lpstr>
      <vt:lpstr>L’évolution de la patientèle</vt:lpstr>
      <vt:lpstr>Pérennité de la chirurgie cardiaque?</vt:lpstr>
      <vt:lpstr>Pérennité de la Chirurgie Cardiaque ?</vt:lpstr>
      <vt:lpstr>L’évolution de la politique de la santé « Le coût-bénéfice »</vt:lpstr>
      <vt:lpstr>L’exemple liégeois: la formation</vt:lpstr>
      <vt:lpstr>L’exemple liégeois: les ressources humaines</vt:lpstr>
      <vt:lpstr>L’exemple liégeois: les domaines d’activité: </vt:lpstr>
      <vt:lpstr>Les perspectives</vt:lpstr>
      <vt:lpstr>………….</vt:lpstr>
      <vt:lpstr>Les perspectives</vt:lpstr>
      <vt:lpstr>Conclusions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 est l’avenir de la profession de perfusionniste</dc:title>
  <dc:creator>CHU Liège</dc:creator>
  <cp:lastModifiedBy>CHU Liège</cp:lastModifiedBy>
  <cp:revision>75</cp:revision>
  <dcterms:created xsi:type="dcterms:W3CDTF">2013-08-21T10:55:04Z</dcterms:created>
  <dcterms:modified xsi:type="dcterms:W3CDTF">2013-09-27T22:43:41Z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