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9" r:id="rId4"/>
    <p:sldId id="257" r:id="rId5"/>
    <p:sldId id="260" r:id="rId6"/>
    <p:sldId id="284" r:id="rId7"/>
    <p:sldId id="286" r:id="rId8"/>
    <p:sldId id="285" r:id="rId9"/>
    <p:sldId id="292" r:id="rId10"/>
    <p:sldId id="267" r:id="rId11"/>
    <p:sldId id="271" r:id="rId12"/>
    <p:sldId id="287" r:id="rId13"/>
    <p:sldId id="290" r:id="rId14"/>
    <p:sldId id="273" r:id="rId15"/>
    <p:sldId id="276" r:id="rId16"/>
    <p:sldId id="270" r:id="rId17"/>
    <p:sldId id="265" r:id="rId18"/>
    <p:sldId id="266" r:id="rId19"/>
    <p:sldId id="268" r:id="rId20"/>
    <p:sldId id="269" r:id="rId21"/>
    <p:sldId id="272" r:id="rId22"/>
    <p:sldId id="275" r:id="rId23"/>
    <p:sldId id="293" r:id="rId24"/>
    <p:sldId id="262" r:id="rId25"/>
    <p:sldId id="277" r:id="rId26"/>
    <p:sldId id="289" r:id="rId27"/>
    <p:sldId id="291" r:id="rId28"/>
    <p:sldId id="280" r:id="rId29"/>
    <p:sldId id="281" r:id="rId30"/>
    <p:sldId id="283" r:id="rId31"/>
    <p:sldId id="282"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9751" autoAdjust="0"/>
  </p:normalViewPr>
  <p:slideViewPr>
    <p:cSldViewPr>
      <p:cViewPr varScale="1">
        <p:scale>
          <a:sx n="58" d="100"/>
          <a:sy n="58" d="100"/>
        </p:scale>
        <p:origin x="-1716" y="-84"/>
      </p:cViewPr>
      <p:guideLst>
        <p:guide orient="horz" pos="2160"/>
        <p:guide pos="2880"/>
      </p:guideLst>
    </p:cSldViewPr>
  </p:slideViewPr>
  <p:outlineViewPr>
    <p:cViewPr>
      <p:scale>
        <a:sx n="33" d="100"/>
        <a:sy n="33" d="100"/>
      </p:scale>
      <p:origin x="0" y="13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FB5A6-4F75-4ACA-AC07-00B012858869}" type="datetimeFigureOut">
              <a:rPr lang="fr-BE" smtClean="0"/>
              <a:t>23/04/2013</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F016-AD49-4559-9686-10A2A6A8C83F}" type="slidenum">
              <a:rPr lang="fr-BE" smtClean="0"/>
              <a:t>‹N°›</a:t>
            </a:fld>
            <a:endParaRPr lang="fr-BE"/>
          </a:p>
        </p:txBody>
      </p:sp>
    </p:spTree>
    <p:extLst>
      <p:ext uri="{BB962C8B-B14F-4D97-AF65-F5344CB8AC3E}">
        <p14:creationId xmlns:p14="http://schemas.microsoft.com/office/powerpoint/2010/main" val="246164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t>
            </a:r>
          </a:p>
          <a:p>
            <a:r>
              <a:rPr lang="fr-BE" dirty="0" smtClean="0"/>
              <a:t>Je</a:t>
            </a:r>
            <a:r>
              <a:rPr lang="fr-BE" baseline="0" dirty="0" smtClean="0"/>
              <a:t> propose de partager avec vous une synthèse de l’état de l’art de la CEC en chirurgie cardiaque en 2013</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a:t>
            </a:fld>
            <a:endParaRPr lang="fr-BE"/>
          </a:p>
        </p:txBody>
      </p:sp>
    </p:spTree>
    <p:extLst>
      <p:ext uri="{BB962C8B-B14F-4D97-AF65-F5344CB8AC3E}">
        <p14:creationId xmlns:p14="http://schemas.microsoft.com/office/powerpoint/2010/main" val="35334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Les</a:t>
            </a:r>
            <a:r>
              <a:rPr lang="fr-BE" baseline="0" dirty="0" smtClean="0"/>
              <a:t> pré requis à l’établissement de ces évidences sont la collecte des données et leur analyse </a:t>
            </a:r>
          </a:p>
          <a:p>
            <a:r>
              <a:rPr lang="fr-BE" baseline="0" dirty="0" smtClean="0"/>
              <a:t>Ces bases de données doivent être spécifiques à la perfusion et bien entendu doivent être croisées avec celles des anesthésistes et chirurgien </a:t>
            </a:r>
            <a:endParaRPr lang="fr-BE" dirty="0"/>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11</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temps imparti à ma présentation étant limité, je propose à présent de concentrer la</a:t>
            </a:r>
            <a:r>
              <a:rPr lang="fr-BE" baseline="0" dirty="0" smtClean="0"/>
              <a:t> présentation sur la fonction neurologique du patient en </a:t>
            </a:r>
            <a:r>
              <a:rPr lang="fr-BE" baseline="0" dirty="0" err="1" smtClean="0"/>
              <a:t>chir</a:t>
            </a:r>
            <a:r>
              <a:rPr lang="fr-BE" baseline="0" dirty="0" smtClean="0"/>
              <a:t> cardiaque associée à la CEC</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12</a:t>
            </a:fld>
            <a:endParaRPr lang="fr-BE"/>
          </a:p>
        </p:txBody>
      </p:sp>
    </p:spTree>
    <p:extLst>
      <p:ext uri="{BB962C8B-B14F-4D97-AF65-F5344CB8AC3E}">
        <p14:creationId xmlns:p14="http://schemas.microsoft.com/office/powerpoint/2010/main" val="169657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a:t>
            </a:r>
            <a:r>
              <a:rPr lang="fr-BE" baseline="0" dirty="0" smtClean="0"/>
              <a:t>  le domaine spécifique de la fonction neuro, nous suivrons le même schéma</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13</a:t>
            </a:fld>
            <a:endParaRPr lang="fr-BE"/>
          </a:p>
        </p:txBody>
      </p:sp>
    </p:spTree>
    <p:extLst>
      <p:ext uri="{BB962C8B-B14F-4D97-AF65-F5344CB8AC3E}">
        <p14:creationId xmlns:p14="http://schemas.microsoft.com/office/powerpoint/2010/main" val="80959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 effet le vieillissement de la population  opérée est lié à une augmentation exponentielle du risque de déficit neuro</a:t>
            </a:r>
          </a:p>
          <a:p>
            <a:r>
              <a:rPr lang="fr-BE" dirty="0" smtClean="0"/>
              <a:t>De plus, comme souligné dans cet article, 20%...</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14</a:t>
            </a:fld>
            <a:endParaRPr lang="fr-BE"/>
          </a:p>
        </p:txBody>
      </p:sp>
    </p:spTree>
    <p:extLst>
      <p:ext uri="{BB962C8B-B14F-4D97-AF65-F5344CB8AC3E}">
        <p14:creationId xmlns:p14="http://schemas.microsoft.com/office/powerpoint/2010/main" val="420774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ce domaine spécifique, l’incidence économique chiffrée en coût direct et indirect</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15</a:t>
            </a:fld>
            <a:endParaRPr lang="fr-BE"/>
          </a:p>
        </p:txBody>
      </p:sp>
    </p:spTree>
    <p:extLst>
      <p:ext uri="{BB962C8B-B14F-4D97-AF65-F5344CB8AC3E}">
        <p14:creationId xmlns:p14="http://schemas.microsoft.com/office/powerpoint/2010/main" val="204433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En 2006, dans</a:t>
            </a:r>
            <a:r>
              <a:rPr lang="fr-BE" baseline="0" dirty="0" smtClean="0"/>
              <a:t> cet publication de </a:t>
            </a:r>
            <a:r>
              <a:rPr lang="fr-BE" baseline="0" dirty="0" err="1" smtClean="0"/>
              <a:t>Hogues</a:t>
            </a:r>
            <a:r>
              <a:rPr lang="fr-BE" baseline="0" dirty="0" smtClean="0"/>
              <a:t> étudiant l’incidence de la fonction neuro post CEC, aucun élément ne relevait d’un niveau de pertinence I</a:t>
            </a:r>
            <a:endParaRPr lang="fr-BE" dirty="0"/>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16</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La même année, à contrario, </a:t>
            </a:r>
            <a:r>
              <a:rPr lang="fr-BE" dirty="0" err="1" smtClean="0"/>
              <a:t>Schann</a:t>
            </a:r>
            <a:r>
              <a:rPr lang="fr-BE" dirty="0" smtClean="0"/>
              <a:t> et</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17</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Établit des recommandations plus solides en élaborant un relevé de différents protocoles de CEC et en étudiant leur niveau de pertinence au niveau de l’incidence sur la fonction neurologique</a:t>
            </a:r>
            <a:endParaRPr lang="fr-BE" dirty="0"/>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18</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Depuis, hélas, aucune étude de cette envergure n’a été réalisée par « le monde de la perfusion »</a:t>
            </a:r>
            <a:endParaRPr lang="fr-BE" dirty="0"/>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19</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20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CEC</a:t>
            </a:r>
            <a:r>
              <a:rPr lang="fr-BE" baseline="0" dirty="0" smtClean="0"/>
              <a:t> associée à la chirurgie cardiaque est une des pierres angulaires du traitement du patient référer à la chirurgie cardiaque invasive</a:t>
            </a:r>
          </a:p>
          <a:p>
            <a:r>
              <a:rPr lang="fr-BE" baseline="0" dirty="0" smtClean="0"/>
              <a:t>Les 3 autres axes étant l’expertise du chirurgien, de l’anesthésiste et du personnel infirmier</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a:t>
            </a:fld>
            <a:endParaRPr lang="fr-BE"/>
          </a:p>
        </p:txBody>
      </p:sp>
    </p:spTree>
    <p:extLst>
      <p:ext uri="{BB962C8B-B14F-4D97-AF65-F5344CB8AC3E}">
        <p14:creationId xmlns:p14="http://schemas.microsoft.com/office/powerpoint/2010/main" val="4011869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 quels outils disposons nous en 2013 pour assurer un suivi de la fonction neurologique</a:t>
            </a:r>
            <a:r>
              <a:rPr lang="fr-BE" baseline="0" dirty="0" smtClean="0"/>
              <a:t> sous CEC?</a:t>
            </a:r>
          </a:p>
          <a:p>
            <a:r>
              <a:rPr lang="fr-BE" baseline="0" dirty="0" smtClean="0"/>
              <a:t>….</a:t>
            </a:r>
          </a:p>
          <a:p>
            <a:r>
              <a:rPr lang="fr-BE" baseline="0" dirty="0" smtClean="0"/>
              <a:t>Détaillons d’avantage le NIRS</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21</a:t>
            </a:fld>
            <a:endParaRPr lang="fr-BE"/>
          </a:p>
        </p:txBody>
      </p:sp>
    </p:spTree>
    <p:extLst>
      <p:ext uri="{BB962C8B-B14F-4D97-AF65-F5344CB8AC3E}">
        <p14:creationId xmlns:p14="http://schemas.microsoft.com/office/powerpoint/2010/main" val="2217606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 l’heure actuelle,</a:t>
            </a:r>
            <a:r>
              <a:rPr lang="fr-BE" baseline="0" dirty="0" smtClean="0"/>
              <a:t> cet outil semble et est sans conteste utile mais ici encore, il n’y a pas d’EBM pour « imposer » définitivement ce monitoring</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22</a:t>
            </a:fld>
            <a:endParaRPr lang="fr-BE"/>
          </a:p>
        </p:txBody>
      </p:sp>
    </p:spTree>
    <p:extLst>
      <p:ext uri="{BB962C8B-B14F-4D97-AF65-F5344CB8AC3E}">
        <p14:creationId xmlns:p14="http://schemas.microsoft.com/office/powerpoint/2010/main" val="4121879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ce domaine spécifique, l’incidence économique chiffrée en coût direct et indirect</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23</a:t>
            </a:fld>
            <a:endParaRPr lang="fr-BE"/>
          </a:p>
        </p:txBody>
      </p:sp>
    </p:spTree>
    <p:extLst>
      <p:ext uri="{BB962C8B-B14F-4D97-AF65-F5344CB8AC3E}">
        <p14:creationId xmlns:p14="http://schemas.microsoft.com/office/powerpoint/2010/main" val="204433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Bien que en 2011, il soit</a:t>
            </a:r>
            <a:r>
              <a:rPr lang="fr-FR" baseline="0" dirty="0" smtClean="0"/>
              <a:t> cité dans les guidelines pour la chirurgie de PAC avec un niveau de pertinence B</a:t>
            </a:r>
            <a:endParaRPr lang="fr-FR" dirty="0"/>
          </a:p>
        </p:txBody>
      </p:sp>
      <p:sp>
        <p:nvSpPr>
          <p:cNvPr id="4" name="Espace réservé du numéro de diapositive 3"/>
          <p:cNvSpPr>
            <a:spLocks noGrp="1"/>
          </p:cNvSpPr>
          <p:nvPr>
            <p:ph type="sldNum" sz="quarter" idx="10"/>
          </p:nvPr>
        </p:nvSpPr>
        <p:spPr/>
        <p:txBody>
          <a:bodyPr/>
          <a:lstStyle/>
          <a:p>
            <a:fld id="{F5B48C62-9B2B-4019-BD60-6D190B56B215}" type="slidenum">
              <a:rPr lang="fr-BE" smtClean="0"/>
              <a:pPr/>
              <a:t>24</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Selon ma propre expérience et selon les publications récentes, la technologie NIRS</a:t>
            </a:r>
            <a:r>
              <a:rPr lang="fr-BE" baseline="0" dirty="0" smtClean="0"/>
              <a:t> offre un large éventail d’avantages</a:t>
            </a:r>
          </a:p>
          <a:p>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25</a:t>
            </a:fld>
            <a:endParaRPr lang="fr-BE"/>
          </a:p>
        </p:txBody>
      </p:sp>
    </p:spTree>
    <p:extLst>
      <p:ext uri="{BB962C8B-B14F-4D97-AF65-F5344CB8AC3E}">
        <p14:creationId xmlns:p14="http://schemas.microsoft.com/office/powerpoint/2010/main" val="3500121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 titre d’exemple, lors des arrêt </a:t>
            </a:r>
            <a:r>
              <a:rPr lang="fr-BE" dirty="0" err="1" smtClean="0"/>
              <a:t>circul</a:t>
            </a:r>
            <a:endParaRPr lang="fr-BE" dirty="0" smtClean="0"/>
          </a:p>
          <a:p>
            <a:r>
              <a:rPr lang="fr-BE" dirty="0" smtClean="0"/>
              <a:t>Cet outil nous permet</a:t>
            </a:r>
            <a:r>
              <a:rPr lang="fr-BE" baseline="0" dirty="0" smtClean="0"/>
              <a:t> aussi sous CEC de moduler le seuil de PA / patient/patient</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26</a:t>
            </a:fld>
            <a:endParaRPr lang="fr-BE"/>
          </a:p>
        </p:txBody>
      </p:sp>
    </p:spTree>
    <p:extLst>
      <p:ext uri="{BB962C8B-B14F-4D97-AF65-F5344CB8AC3E}">
        <p14:creationId xmlns:p14="http://schemas.microsoft.com/office/powerpoint/2010/main" val="208460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Lla</a:t>
            </a:r>
            <a:r>
              <a:rPr lang="fr-BE" dirty="0" smtClean="0"/>
              <a:t> </a:t>
            </a:r>
            <a:r>
              <a:rPr lang="fr-BE" dirty="0" err="1" smtClean="0"/>
              <a:t>lower</a:t>
            </a:r>
            <a:r>
              <a:rPr lang="fr-BE" dirty="0" smtClean="0"/>
              <a:t> </a:t>
            </a:r>
            <a:r>
              <a:rPr lang="fr-BE" dirty="0" err="1" smtClean="0"/>
              <a:t>limit</a:t>
            </a:r>
            <a:r>
              <a:rPr lang="fr-BE" dirty="0" smtClean="0"/>
              <a:t> of </a:t>
            </a:r>
            <a:r>
              <a:rPr lang="fr-BE" dirty="0" err="1" smtClean="0"/>
              <a:t>autoregulation</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27</a:t>
            </a:fld>
            <a:endParaRPr lang="fr-BE"/>
          </a:p>
        </p:txBody>
      </p:sp>
    </p:spTree>
    <p:extLst>
      <p:ext uri="{BB962C8B-B14F-4D97-AF65-F5344CB8AC3E}">
        <p14:creationId xmlns:p14="http://schemas.microsoft.com/office/powerpoint/2010/main" val="429067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Selon </a:t>
            </a:r>
            <a:r>
              <a:rPr lang="fr-FR" dirty="0" err="1" smtClean="0"/>
              <a:t>Murkin</a:t>
            </a:r>
            <a:r>
              <a:rPr lang="fr-FR" dirty="0" smtClean="0"/>
              <a:t> et d’autres auteurs, il permettrait aussi d’adapter le seuil de  limite de dilution durant la CEC</a:t>
            </a:r>
            <a:endParaRPr lang="fr-FR" dirty="0"/>
          </a:p>
        </p:txBody>
      </p:sp>
      <p:sp>
        <p:nvSpPr>
          <p:cNvPr id="4" name="Espace réservé du numéro de diapositive 3"/>
          <p:cNvSpPr>
            <a:spLocks noGrp="1"/>
          </p:cNvSpPr>
          <p:nvPr>
            <p:ph type="sldNum" sz="quarter" idx="10"/>
          </p:nvPr>
        </p:nvSpPr>
        <p:spPr/>
        <p:txBody>
          <a:bodyPr/>
          <a:lstStyle/>
          <a:p>
            <a:fld id="{F5B48C62-9B2B-4019-BD60-6D190B56B215}" type="slidenum">
              <a:rPr lang="fr-BE" smtClean="0"/>
              <a:pPr/>
              <a:t>28</a:t>
            </a:fld>
            <a:endParaRPr lang="fr-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a:t>
            </a:r>
            <a:r>
              <a:rPr lang="fr-BE" baseline="0" dirty="0" smtClean="0"/>
              <a:t> l’optique d’un monitorage différencié de la coagulation, de la microcirculation, du réseau splanchnique et des reins, d’autres outils existants sont également à notre disposition</a:t>
            </a:r>
          </a:p>
          <a:p>
            <a:r>
              <a:rPr lang="fr-BE" baseline="0" dirty="0" smtClean="0"/>
              <a:t>Le parent « pauvre » reste hélas encore en 2013 le rein: organe très sensible puisque l’on évalue le disfonctionnement rénal post </a:t>
            </a:r>
            <a:r>
              <a:rPr lang="fr-BE" baseline="0" dirty="0" err="1" smtClean="0"/>
              <a:t>chir</a:t>
            </a:r>
            <a:r>
              <a:rPr lang="fr-BE" baseline="0" dirty="0" smtClean="0"/>
              <a:t> cardiaque à 5 à 42</a:t>
            </a:r>
          </a:p>
          <a:p>
            <a:r>
              <a:rPr lang="fr-BE" baseline="0" dirty="0" smtClean="0"/>
              <a:t>En effet, nous ne disposons que de moyens de mesures </a:t>
            </a:r>
            <a:r>
              <a:rPr lang="fr-BE" baseline="0" dirty="0" err="1" smtClean="0"/>
              <a:t>retrospectives</a:t>
            </a:r>
            <a:r>
              <a:rPr lang="fr-BE" baseline="0" dirty="0" smtClean="0"/>
              <a:t> ( à l’exception de la </a:t>
            </a:r>
            <a:r>
              <a:rPr lang="fr-BE" baseline="0" dirty="0" err="1" smtClean="0"/>
              <a:t>chir</a:t>
            </a:r>
            <a:r>
              <a:rPr lang="fr-BE" baseline="0" dirty="0" smtClean="0"/>
              <a:t> </a:t>
            </a:r>
            <a:r>
              <a:rPr lang="fr-BE" baseline="0" dirty="0" err="1" smtClean="0"/>
              <a:t>pédia</a:t>
            </a:r>
            <a:r>
              <a:rPr lang="fr-BE" baseline="0" dirty="0" smtClean="0"/>
              <a:t> et NIRS)</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29</a:t>
            </a:fld>
            <a:endParaRPr lang="fr-BE"/>
          </a:p>
        </p:txBody>
      </p:sp>
    </p:spTree>
    <p:extLst>
      <p:ext uri="{BB962C8B-B14F-4D97-AF65-F5344CB8AC3E}">
        <p14:creationId xmlns:p14="http://schemas.microsoft.com/office/powerpoint/2010/main" val="3685617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30</a:t>
            </a:fld>
            <a:endParaRPr lang="fr-BE"/>
          </a:p>
        </p:txBody>
      </p:sp>
    </p:spTree>
    <p:extLst>
      <p:ext uri="{BB962C8B-B14F-4D97-AF65-F5344CB8AC3E}">
        <p14:creationId xmlns:p14="http://schemas.microsoft.com/office/powerpoint/2010/main" val="47678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Des associations nationales telles que la </a:t>
            </a:r>
            <a:r>
              <a:rPr lang="fr-BE" dirty="0" err="1" smtClean="0"/>
              <a:t>Belsect</a:t>
            </a:r>
            <a:r>
              <a:rPr lang="fr-BE" dirty="0" smtClean="0"/>
              <a:t> et votre association </a:t>
            </a:r>
            <a:r>
              <a:rPr lang="fr-BE" dirty="0" err="1" smtClean="0"/>
              <a:t>Adeperf</a:t>
            </a:r>
            <a:r>
              <a:rPr lang="fr-BE" dirty="0" smtClean="0"/>
              <a:t> ou des groupements européens (</a:t>
            </a:r>
            <a:r>
              <a:rPr lang="fr-BE" dirty="0" err="1" smtClean="0"/>
              <a:t>persort</a:t>
            </a:r>
            <a:r>
              <a:rPr lang="fr-BE" dirty="0" smtClean="0"/>
              <a:t>) ou</a:t>
            </a:r>
            <a:r>
              <a:rPr lang="fr-BE" baseline="0" dirty="0" smtClean="0"/>
              <a:t> aux EU tentent depuis de nombreuses années, d’établir des recommandations de bonnes pratiques en CEC voire de EBP afin d’améliorer le devenir des patients</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3</a:t>
            </a:fld>
            <a:endParaRPr lang="fr-BE"/>
          </a:p>
        </p:txBody>
      </p:sp>
    </p:spTree>
    <p:extLst>
      <p:ext uri="{BB962C8B-B14F-4D97-AF65-F5344CB8AC3E}">
        <p14:creationId xmlns:p14="http://schemas.microsoft.com/office/powerpoint/2010/main" val="2993624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5B48C62-9B2B-4019-BD60-6D190B56B215}" type="slidenum">
              <a:rPr lang="fr-BE" smtClean="0"/>
              <a:pPr/>
              <a:t>31</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Je vous propose de</a:t>
            </a:r>
            <a:r>
              <a:rPr lang="fr-BE" baseline="0" dirty="0" smtClean="0"/>
              <a:t> définir les besoins inhérents à la CEC en 2013</a:t>
            </a:r>
          </a:p>
          <a:p>
            <a:r>
              <a:rPr lang="fr-BE" baseline="0" dirty="0" smtClean="0"/>
              <a:t>De passer en revue les EBM ou EBP disponibles à l’heure actuelle</a:t>
            </a:r>
          </a:p>
          <a:p>
            <a:r>
              <a:rPr lang="fr-BE" baseline="0" dirty="0" smtClean="0"/>
              <a:t>De présenter les outils dont nous disposons</a:t>
            </a:r>
          </a:p>
          <a:p>
            <a:r>
              <a:rPr lang="fr-BE" baseline="0" dirty="0" smtClean="0"/>
              <a:t>Brièvement, nous évoquerons le problèmes des RH avant de conclure.</a:t>
            </a:r>
          </a:p>
          <a:p>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4</a:t>
            </a:fld>
            <a:endParaRPr lang="fr-BE"/>
          </a:p>
        </p:txBody>
      </p:sp>
    </p:spTree>
    <p:extLst>
      <p:ext uri="{BB962C8B-B14F-4D97-AF65-F5344CB8AC3E}">
        <p14:creationId xmlns:p14="http://schemas.microsoft.com/office/powerpoint/2010/main" val="80959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Identifions tout d’abord les besoins:</a:t>
            </a:r>
          </a:p>
          <a:p>
            <a:r>
              <a:rPr lang="fr-BE" dirty="0" smtClean="0"/>
              <a:t>La</a:t>
            </a:r>
            <a:r>
              <a:rPr lang="fr-BE" baseline="0" dirty="0" smtClean="0"/>
              <a:t> </a:t>
            </a:r>
            <a:r>
              <a:rPr lang="fr-BE" baseline="0" dirty="0" err="1" smtClean="0"/>
              <a:t>morbi</a:t>
            </a:r>
            <a:r>
              <a:rPr lang="fr-BE" baseline="0" dirty="0" smtClean="0"/>
              <a:t> mortalité de la </a:t>
            </a:r>
            <a:r>
              <a:rPr lang="fr-BE" baseline="0" dirty="0" err="1" smtClean="0"/>
              <a:t>patientèle</a:t>
            </a:r>
            <a:r>
              <a:rPr lang="fr-BE" baseline="0" dirty="0" smtClean="0"/>
              <a:t> justifie ces besoins spécifiques</a:t>
            </a:r>
          </a:p>
          <a:p>
            <a:r>
              <a:rPr lang="fr-BE" baseline="0" dirty="0" smtClean="0"/>
              <a:t>Le contexte économique nous impose de plus en plus d’y inclure les notions de coût bénéfice</a:t>
            </a:r>
          </a:p>
          <a:p>
            <a:r>
              <a:rPr lang="fr-BE" baseline="0" dirty="0" smtClean="0"/>
              <a:t>La qualité de la CEC doit garantir la pérennité de notre profession</a:t>
            </a:r>
          </a:p>
          <a:p>
            <a:r>
              <a:rPr lang="fr-BE" baseline="0" dirty="0" smtClean="0"/>
              <a:t>Et pour ce, il est impératif, en partenariat avec l’industrie et en développant des programmes de recherche, d’obtenir de nouveaux outils…</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5</a:t>
            </a:fld>
            <a:endParaRPr lang="fr-BE"/>
          </a:p>
        </p:txBody>
      </p:sp>
    </p:spTree>
    <p:extLst>
      <p:ext uri="{BB962C8B-B14F-4D97-AF65-F5344CB8AC3E}">
        <p14:creationId xmlns:p14="http://schemas.microsoft.com/office/powerpoint/2010/main" val="154142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bien que les données statistiques du devenir des patients soient stables, la morbidité </a:t>
            </a:r>
            <a:r>
              <a:rPr lang="fr-BE" dirty="0" err="1" smtClean="0"/>
              <a:t>préop</a:t>
            </a:r>
            <a:r>
              <a:rPr lang="fr-BE" dirty="0" smtClean="0"/>
              <a:t> des patients référés à la chirurgie cardiaque a sensiblement augmenté (…) </a:t>
            </a:r>
          </a:p>
          <a:p>
            <a:r>
              <a:rPr lang="fr-BE" dirty="0" smtClean="0"/>
              <a:t>C’est pourquoi nous devons mettre en œuvre des protocoles et techniques nouvelles</a:t>
            </a:r>
            <a:r>
              <a:rPr lang="fr-BE" baseline="0" dirty="0" smtClean="0"/>
              <a:t> afin de maitriser au mieux ces variables pré opératoires</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6</a:t>
            </a:fld>
            <a:endParaRPr lang="fr-BE"/>
          </a:p>
        </p:txBody>
      </p:sp>
    </p:spTree>
    <p:extLst>
      <p:ext uri="{BB962C8B-B14F-4D97-AF65-F5344CB8AC3E}">
        <p14:creationId xmlns:p14="http://schemas.microsoft.com/office/powerpoint/2010/main" val="313297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Largement</a:t>
            </a:r>
            <a:r>
              <a:rPr lang="fr-BE" baseline="0" dirty="0" smtClean="0"/>
              <a:t> étudiée dans les pays </a:t>
            </a:r>
            <a:r>
              <a:rPr lang="fr-BE" baseline="0" dirty="0" err="1" smtClean="0"/>
              <a:t>anglo</a:t>
            </a:r>
            <a:r>
              <a:rPr lang="fr-BE" baseline="0" dirty="0" smtClean="0"/>
              <a:t> saxons, l’incidence C/B doit aussi interpellé le </a:t>
            </a:r>
            <a:r>
              <a:rPr lang="fr-BE" baseline="0" dirty="0" err="1" smtClean="0"/>
              <a:t>perfusionniste</a:t>
            </a:r>
            <a:r>
              <a:rPr lang="fr-BE" baseline="0" dirty="0" smtClean="0"/>
              <a:t>: à terme, la sécurité sociale ne pourra plus soutenir des traitements qui ne seront pas « avalisés » par un bénéfice clinique évident pour le patient à court et long terme</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7</a:t>
            </a:fld>
            <a:endParaRPr lang="fr-BE"/>
          </a:p>
        </p:txBody>
      </p:sp>
    </p:spTree>
    <p:extLst>
      <p:ext uri="{BB962C8B-B14F-4D97-AF65-F5344CB8AC3E}">
        <p14:creationId xmlns:p14="http://schemas.microsoft.com/office/powerpoint/2010/main" val="426002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chirurgie à cœur battant a dans la</a:t>
            </a:r>
            <a:r>
              <a:rPr lang="fr-BE" baseline="0" dirty="0" smtClean="0"/>
              <a:t> décennie précédente ébranlé le monde de la perfusion: des efforts ont été développés à l’époque (…) pour minimiser la </a:t>
            </a:r>
            <a:r>
              <a:rPr lang="fr-BE" baseline="0" dirty="0" err="1" smtClean="0"/>
              <a:t>bioincompatibilté</a:t>
            </a:r>
            <a:r>
              <a:rPr lang="fr-BE" baseline="0" dirty="0" smtClean="0"/>
              <a:t> liée à la CEC</a:t>
            </a:r>
          </a:p>
          <a:p>
            <a:r>
              <a:rPr lang="fr-BE" baseline="0" dirty="0" smtClean="0"/>
              <a:t>La chirurgie de </a:t>
            </a:r>
            <a:r>
              <a:rPr lang="fr-BE" baseline="0" dirty="0" err="1" smtClean="0"/>
              <a:t>revasc</a:t>
            </a:r>
            <a:r>
              <a:rPr lang="fr-BE" baseline="0" dirty="0" smtClean="0"/>
              <a:t> myocardique sous CEC a retrouvé ses lettres de noblesse, outres cette étude publiée en 2012,une </a:t>
            </a:r>
            <a:r>
              <a:rPr lang="fr-BE" baseline="0" dirty="0" err="1" smtClean="0"/>
              <a:t>métha</a:t>
            </a:r>
            <a:r>
              <a:rPr lang="fr-BE" baseline="0" dirty="0" smtClean="0"/>
              <a:t> analyse publiée par  </a:t>
            </a:r>
            <a:r>
              <a:rPr lang="fr-BE" baseline="0" dirty="0" err="1" smtClean="0"/>
              <a:t>Takagi</a:t>
            </a:r>
            <a:r>
              <a:rPr lang="fr-BE" baseline="0" dirty="0" smtClean="0"/>
              <a:t> en 2010 dans ATS démontait que la mortalité à long terme était plus élevée dans le cas de l’off </a:t>
            </a:r>
            <a:r>
              <a:rPr lang="fr-BE" baseline="0" dirty="0" err="1" smtClean="0"/>
              <a:t>pump</a:t>
            </a:r>
            <a:r>
              <a:rPr lang="fr-BE" baseline="0" dirty="0" smtClean="0"/>
              <a:t> pour PAC</a:t>
            </a:r>
          </a:p>
          <a:p>
            <a:r>
              <a:rPr lang="fr-BE" baseline="0" dirty="0" smtClean="0"/>
              <a:t>Ne nous reposons pas sur nos lauriers pour autant</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8</a:t>
            </a:fld>
            <a:endParaRPr lang="fr-BE"/>
          </a:p>
        </p:txBody>
      </p:sp>
    </p:spTree>
    <p:extLst>
      <p:ext uri="{BB962C8B-B14F-4D97-AF65-F5344CB8AC3E}">
        <p14:creationId xmlns:p14="http://schemas.microsoft.com/office/powerpoint/2010/main" val="280373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EBM ou EBP sont basées sur des analyses de résultats de publications scientifiques pertinentes, multicentriques, incluant de</a:t>
            </a:r>
            <a:r>
              <a:rPr lang="fr-BE" baseline="0" dirty="0" smtClean="0"/>
              <a:t> larges </a:t>
            </a:r>
            <a:r>
              <a:rPr lang="fr-BE" dirty="0" smtClean="0"/>
              <a:t> cohortes de patients</a:t>
            </a:r>
          </a:p>
          <a:p>
            <a:r>
              <a:rPr lang="fr-BE" dirty="0" smtClean="0"/>
              <a:t>Comme nous allons le voir, les évidences en perfusion ne sont pas nombreuses et les publications récentes inexistantes</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10</a:t>
            </a:fld>
            <a:endParaRPr lang="fr-BE"/>
          </a:p>
        </p:txBody>
      </p:sp>
    </p:spTree>
    <p:extLst>
      <p:ext uri="{BB962C8B-B14F-4D97-AF65-F5344CB8AC3E}">
        <p14:creationId xmlns:p14="http://schemas.microsoft.com/office/powerpoint/2010/main" val="204790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74BBB3F-1864-4CDC-B50C-BAFDC298463C}" type="datetime1">
              <a:rPr lang="fr-BE" smtClean="0"/>
              <a:t>23/04/2013</a:t>
            </a:fld>
            <a:endParaRPr lang="fr-BE"/>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
        <p:nvSpPr>
          <p:cNvPr id="6" name="Espace réservé du numéro de diapositive 5"/>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140500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E89A0D7-C8C5-48B8-888D-E6300A579B96}" type="datetime1">
              <a:rPr lang="fr-BE" smtClean="0"/>
              <a:t>23/04/2013</a:t>
            </a:fld>
            <a:endParaRPr lang="fr-BE"/>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
        <p:nvSpPr>
          <p:cNvPr id="6" name="Espace réservé du numéro de diapositive 5"/>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243036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9C6E686-8BD5-46A1-BED0-FC88FDE8E4C4}" type="datetime1">
              <a:rPr lang="fr-BE" smtClean="0"/>
              <a:t>23/04/2013</a:t>
            </a:fld>
            <a:endParaRPr lang="fr-BE"/>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
        <p:nvSpPr>
          <p:cNvPr id="6" name="Espace réservé du numéro de diapositive 5"/>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105819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CA5A9D2-0901-47A0-AE4B-972B2E585BE6}" type="datetime1">
              <a:rPr lang="fr-BE" smtClean="0"/>
              <a:t>23/04/2013</a:t>
            </a:fld>
            <a:endParaRPr lang="fr-BE"/>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
        <p:nvSpPr>
          <p:cNvPr id="6" name="Espace réservé du numéro de diapositive 5"/>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229431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40ABCE6-59D7-4880-BE15-5BA79097AB42}" type="datetime1">
              <a:rPr lang="fr-BE" smtClean="0"/>
              <a:t>23/04/2013</a:t>
            </a:fld>
            <a:endParaRPr lang="fr-BE"/>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
        <p:nvSpPr>
          <p:cNvPr id="6" name="Espace réservé du numéro de diapositive 5"/>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179274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6EA3E96D-EBCA-4A54-9453-D6E3426EF9DF}" type="datetime1">
              <a:rPr lang="fr-BE" smtClean="0"/>
              <a:t>23/04/2013</a:t>
            </a:fld>
            <a:endParaRPr lang="fr-BE"/>
          </a:p>
        </p:txBody>
      </p:sp>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
        <p:nvSpPr>
          <p:cNvPr id="7" name="Espace réservé du numéro de diapositive 6"/>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113415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57118E8-3BCD-4993-B645-34748CE832E7}" type="datetime1">
              <a:rPr lang="fr-BE" smtClean="0"/>
              <a:t>23/04/2013</a:t>
            </a:fld>
            <a:endParaRPr lang="fr-BE"/>
          </a:p>
        </p:txBody>
      </p:sp>
      <p:sp>
        <p:nvSpPr>
          <p:cNvPr id="8" name="Espace réservé du pied de page 7"/>
          <p:cNvSpPr>
            <a:spLocks noGrp="1"/>
          </p:cNvSpPr>
          <p:nvPr>
            <p:ph type="ftr" sz="quarter" idx="11"/>
          </p:nvPr>
        </p:nvSpPr>
        <p:spPr/>
        <p:txBody>
          <a:bodyPr/>
          <a:lstStyle/>
          <a:p>
            <a:r>
              <a:rPr lang="fr-BE" smtClean="0"/>
              <a:t>ADPERF PARIS 2013   F.Blaffart</a:t>
            </a:r>
            <a:endParaRPr lang="fr-BE"/>
          </a:p>
        </p:txBody>
      </p:sp>
      <p:sp>
        <p:nvSpPr>
          <p:cNvPr id="9" name="Espace réservé du numéro de diapositive 8"/>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57898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2D02EED-8466-41DF-9DEE-C9E7B3A138A2}" type="datetime1">
              <a:rPr lang="fr-BE" smtClean="0"/>
              <a:t>23/04/2013</a:t>
            </a:fld>
            <a:endParaRPr lang="fr-BE"/>
          </a:p>
        </p:txBody>
      </p:sp>
      <p:sp>
        <p:nvSpPr>
          <p:cNvPr id="4" name="Espace réservé du pied de page 3"/>
          <p:cNvSpPr>
            <a:spLocks noGrp="1"/>
          </p:cNvSpPr>
          <p:nvPr>
            <p:ph type="ftr" sz="quarter" idx="11"/>
          </p:nvPr>
        </p:nvSpPr>
        <p:spPr/>
        <p:txBody>
          <a:bodyPr/>
          <a:lstStyle/>
          <a:p>
            <a:r>
              <a:rPr lang="fr-BE" smtClean="0"/>
              <a:t>ADPERF PARIS 2013   F.Blaffart</a:t>
            </a:r>
            <a:endParaRPr lang="fr-BE"/>
          </a:p>
        </p:txBody>
      </p:sp>
      <p:sp>
        <p:nvSpPr>
          <p:cNvPr id="5" name="Espace réservé du numéro de diapositive 4"/>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36201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77C083-2186-42B1-A315-10F942EC57C9}" type="datetime1">
              <a:rPr lang="fr-BE" smtClean="0"/>
              <a:t>23/04/2013</a:t>
            </a:fld>
            <a:endParaRPr lang="fr-BE"/>
          </a:p>
        </p:txBody>
      </p:sp>
      <p:sp>
        <p:nvSpPr>
          <p:cNvPr id="3" name="Espace réservé du pied de page 2"/>
          <p:cNvSpPr>
            <a:spLocks noGrp="1"/>
          </p:cNvSpPr>
          <p:nvPr>
            <p:ph type="ftr" sz="quarter" idx="11"/>
          </p:nvPr>
        </p:nvSpPr>
        <p:spPr/>
        <p:txBody>
          <a:bodyPr/>
          <a:lstStyle/>
          <a:p>
            <a:r>
              <a:rPr lang="fr-BE" smtClean="0"/>
              <a:t>ADPERF PARIS 2013   F.Blaffart</a:t>
            </a:r>
            <a:endParaRPr lang="fr-BE"/>
          </a:p>
        </p:txBody>
      </p:sp>
      <p:sp>
        <p:nvSpPr>
          <p:cNvPr id="4" name="Espace réservé du numéro de diapositive 3"/>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214718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486B1F-8E96-4AB8-98B2-8A0EC7A88D04}" type="datetime1">
              <a:rPr lang="fr-BE" smtClean="0"/>
              <a:t>23/04/2013</a:t>
            </a:fld>
            <a:endParaRPr lang="fr-BE"/>
          </a:p>
        </p:txBody>
      </p:sp>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
        <p:nvSpPr>
          <p:cNvPr id="7" name="Espace réservé du numéro de diapositive 6"/>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419523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768B28-1352-4CBD-979A-8DAA1FC654EB}" type="datetime1">
              <a:rPr lang="fr-BE" smtClean="0"/>
              <a:t>23/04/2013</a:t>
            </a:fld>
            <a:endParaRPr lang="fr-BE"/>
          </a:p>
        </p:txBody>
      </p:sp>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
        <p:nvSpPr>
          <p:cNvPr id="7" name="Espace réservé du numéro de diapositive 6"/>
          <p:cNvSpPr>
            <a:spLocks noGrp="1"/>
          </p:cNvSpPr>
          <p:nvPr>
            <p:ph type="sldNum" sz="quarter" idx="12"/>
          </p:nvPr>
        </p:nvSpPr>
        <p:spPr/>
        <p:txBody>
          <a:bodyPr/>
          <a:lstStyle/>
          <a:p>
            <a:fld id="{08664FC9-C5BC-44A9-9352-4490BA42AE02}" type="slidenum">
              <a:rPr lang="fr-BE" smtClean="0"/>
              <a:t>‹N°›</a:t>
            </a:fld>
            <a:endParaRPr lang="fr-BE"/>
          </a:p>
        </p:txBody>
      </p:sp>
    </p:spTree>
    <p:extLst>
      <p:ext uri="{BB962C8B-B14F-4D97-AF65-F5344CB8AC3E}">
        <p14:creationId xmlns:p14="http://schemas.microsoft.com/office/powerpoint/2010/main" val="411744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42B76-200B-4330-B103-5191F690B60E}" type="datetime1">
              <a:rPr lang="fr-BE" smtClean="0"/>
              <a:t>23/04/2013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ADPERF PARIS 2013   F.Blaffart</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64FC9-C5BC-44A9-9352-4490BA42AE02}" type="slidenum">
              <a:rPr lang="fr-BE" smtClean="0"/>
              <a:t>‹N°›</a:t>
            </a:fld>
            <a:endParaRPr lang="fr-BE"/>
          </a:p>
        </p:txBody>
      </p:sp>
    </p:spTree>
    <p:extLst>
      <p:ext uri="{BB962C8B-B14F-4D97-AF65-F5344CB8AC3E}">
        <p14:creationId xmlns:p14="http://schemas.microsoft.com/office/powerpoint/2010/main" val="382594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pubmed/19372313?ordinalpos=1&amp;itool=EntrezSystem2.PEntrez.Pubmed.Pubmed_ResultsPanel.Pubmed_RVAbstra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ncbi.nlm.nih.gov/sites/entrez?Db=pubmed&amp;Cmd=Search&amp;Term=%22Mangano%20CT%22%5bAuthor%5d&amp;itool=EntrezSystem2.PEntrez.Pubmed.Pubmed_ResultsPanel.Pubmed_RVAbstract" TargetMode="External"/><Relationship Id="rId4" Type="http://schemas.openxmlformats.org/officeDocument/2006/relationships/hyperlink" Target="http://www.ncbi.nlm.nih.gov/sites/entrez?Db=pubmed&amp;Cmd=Search&amp;Term=%22Oakes%20DA%22%5bAuthor%5d&amp;itool=EntrezSystem2.PEntrez.Pubmed.Pubmed_ResultsPanel.Pubmed_RVAbstra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hyperlink" Target="http://www.ncbi.nlm.nih.gov/pubmed?term=Yenokyan%20G%5bAuthor%5d&amp;cauthor=true&amp;cauthor_uid=22104067" TargetMode="External"/><Relationship Id="rId3" Type="http://schemas.openxmlformats.org/officeDocument/2006/relationships/hyperlink" Target="http://www.ncbi.nlm.nih.gov/pubmed?term=Joshi%20B%5bAuthor%5d&amp;cauthor=true&amp;cauthor_uid=22104067" TargetMode="External"/><Relationship Id="rId7" Type="http://schemas.openxmlformats.org/officeDocument/2006/relationships/hyperlink" Target="http://www.ncbi.nlm.nih.gov/pubmed?term=Easley%20RB%5bAuthor%5d&amp;cauthor=true&amp;cauthor_uid=2210406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cbi.nlm.nih.gov/pubmed?term=Brady%20K%5bAuthor%5d&amp;cauthor=true&amp;cauthor_uid=22104067" TargetMode="External"/><Relationship Id="rId5" Type="http://schemas.openxmlformats.org/officeDocument/2006/relationships/hyperlink" Target="http://www.ncbi.nlm.nih.gov/pubmed?term=Brown%20C%5bAuthor%5d&amp;cauthor=true&amp;cauthor_uid=22104067" TargetMode="External"/><Relationship Id="rId10" Type="http://schemas.openxmlformats.org/officeDocument/2006/relationships/hyperlink" Target="http://www.ncbi.nlm.nih.gov/pubmed?term=Hogue%20CW%5bAuthor%5d&amp;cauthor=true&amp;cauthor_uid=22104067" TargetMode="External"/><Relationship Id="rId4" Type="http://schemas.openxmlformats.org/officeDocument/2006/relationships/hyperlink" Target="http://www.ncbi.nlm.nih.gov/pubmed?term=Ono%20M%5bAuthor%5d&amp;cauthor=true&amp;cauthor_uid=22104067" TargetMode="External"/><Relationship Id="rId9" Type="http://schemas.openxmlformats.org/officeDocument/2006/relationships/hyperlink" Target="http://www.ncbi.nlm.nih.gov/pubmed?term=Gottesman%20RF%5bAuthor%5d&amp;cauthor=true&amp;cauthor_uid=2210406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ubmed/231749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cbi.nlm.nih.gov/pubmed?term=De%20Somer%20F%5bAuthor%5d&amp;cauthor=true&amp;cauthor_uid=23174917"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ncbi.nlm.nih.gov/pubmed?term=Luc%C3%A0%20F%5bAuthor%5d&amp;cauthor=true&amp;cauthor_uid=21492881" TargetMode="External"/><Relationship Id="rId3" Type="http://schemas.openxmlformats.org/officeDocument/2006/relationships/hyperlink" Target="http://www.ncbi.nlm.nih.gov/pubmed/21492881" TargetMode="External"/><Relationship Id="rId7" Type="http://schemas.openxmlformats.org/officeDocument/2006/relationships/hyperlink" Target="http://www.ncbi.nlm.nih.gov/pubmed?term=Masullo%20G%5bAuthor%5d&amp;cauthor=true&amp;cauthor_uid=2149288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ncbi.nlm.nih.gov/pubmed?term=Livi%20U%5bAuthor%5d&amp;cauthor=true&amp;cauthor_uid=21492881" TargetMode="External"/><Relationship Id="rId5" Type="http://schemas.openxmlformats.org/officeDocument/2006/relationships/hyperlink" Target="http://www.ncbi.nlm.nih.gov/pubmed?term=Lorusso%20R%5bAuthor%5d&amp;cauthor=true&amp;cauthor_uid=21492881" TargetMode="External"/><Relationship Id="rId10" Type="http://schemas.openxmlformats.org/officeDocument/2006/relationships/hyperlink" Target="http://www.ncbi.nlm.nih.gov/pubmed?term=Gensini%20GF%5bAuthor%5d&amp;cauthor=true&amp;cauthor_uid=21492881" TargetMode="External"/><Relationship Id="rId4" Type="http://schemas.openxmlformats.org/officeDocument/2006/relationships/hyperlink" Target="http://www.ncbi.nlm.nih.gov/pubmed?term=Gelsomino%20S%5bAuthor%5d&amp;cauthor=true&amp;cauthor_uid=21492881" TargetMode="External"/><Relationship Id="rId9" Type="http://schemas.openxmlformats.org/officeDocument/2006/relationships/hyperlink" Target="http://www.ncbi.nlm.nih.gov/pubmed?term=Maessen%20J%5bAuthor%5d&amp;cauthor=true&amp;cauthor_uid=214928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term=M%C3%B8ller%20CH%5bAuthor%5d&amp;cauthor=true&amp;cauthor_uid=22419321" TargetMode="External"/><Relationship Id="rId7" Type="http://schemas.openxmlformats.org/officeDocument/2006/relationships/hyperlink" Target="http://www.ncbi.nlm.nih.gov/pubmed?term=Gluud%20C%5bAuthor%5d&amp;cauthor=true&amp;cauthor_uid=224193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ncbi.nlm.nih.gov/pubmed?term=Steinbr%C3%BCchel%20DA%5bAuthor%5d&amp;cauthor=true&amp;cauthor_uid=22419321" TargetMode="External"/><Relationship Id="rId5" Type="http://schemas.openxmlformats.org/officeDocument/2006/relationships/hyperlink" Target="http://www.ncbi.nlm.nih.gov/pubmed?term=Wetterslev%20J%5bAuthor%5d&amp;cauthor=true&amp;cauthor_uid=22419321" TargetMode="External"/><Relationship Id="rId4" Type="http://schemas.openxmlformats.org/officeDocument/2006/relationships/hyperlink" Target="http://www.ncbi.nlm.nih.gov/pubmed?term=Penninga%20L%5bAuthor%5d&amp;cauthor=true&amp;cauthor_uid=2241932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cbi.nlm.nih.gov/pubmed?term=Matsui%20M%5bAuthor%5d&amp;cauthor=true&amp;cauthor_uid=20494043" TargetMode="External"/><Relationship Id="rId2" Type="http://schemas.openxmlformats.org/officeDocument/2006/relationships/hyperlink" Target="http://www.ncbi.nlm.nih.gov/pubmed?term=Takagi%20H%5bAuthor%5d&amp;cauthor=true&amp;cauthor_uid=20494043" TargetMode="External"/><Relationship Id="rId1" Type="http://schemas.openxmlformats.org/officeDocument/2006/relationships/slideLayout" Target="../slideLayouts/slideLayout2.xml"/><Relationship Id="rId4" Type="http://schemas.openxmlformats.org/officeDocument/2006/relationships/hyperlink" Target="http://www.ncbi.nlm.nih.gov/pubmed?term=Umemoto%20T%5bAuthor%5d&amp;cauthor=true&amp;cauthor_uid=204940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2520280"/>
          </a:xfrm>
          <a:effectLst>
            <a:glow rad="228600">
              <a:schemeClr val="accent1">
                <a:satMod val="175000"/>
                <a:alpha val="40000"/>
              </a:schemeClr>
            </a:glow>
          </a:effectLst>
        </p:spPr>
        <p:txBody>
          <a:bodyPr/>
          <a:lstStyle/>
          <a:p>
            <a:r>
              <a:rPr lang="fr-BE" b="1" dirty="0" smtClean="0">
                <a:effectLst>
                  <a:outerShdw blurRad="38100" dist="38100" dir="2700000" algn="tl">
                    <a:srgbClr val="000000">
                      <a:alpha val="43137"/>
                    </a:srgbClr>
                  </a:outerShdw>
                </a:effectLst>
              </a:rPr>
              <a:t>La CEC en 2013</a:t>
            </a:r>
            <a:br>
              <a:rPr lang="fr-BE" b="1" dirty="0" smtClean="0">
                <a:effectLst>
                  <a:outerShdw blurRad="38100" dist="38100" dir="2700000" algn="tl">
                    <a:srgbClr val="000000">
                      <a:alpha val="43137"/>
                    </a:srgbClr>
                  </a:outerShdw>
                </a:effectLst>
              </a:rPr>
            </a:br>
            <a:r>
              <a:rPr lang="fr-BE" b="1" dirty="0" smtClean="0">
                <a:effectLst>
                  <a:outerShdw blurRad="38100" dist="38100" dir="2700000" algn="tl">
                    <a:srgbClr val="000000">
                      <a:alpha val="43137"/>
                    </a:srgbClr>
                  </a:outerShdw>
                </a:effectLst>
              </a:rPr>
              <a:t>Etat de l’ART</a:t>
            </a:r>
            <a:endParaRPr lang="fr-BE"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475656" y="3356992"/>
            <a:ext cx="6400800" cy="1728192"/>
          </a:xfrm>
        </p:spPr>
        <p:txBody>
          <a:bodyPr>
            <a:normAutofit fontScale="70000" lnSpcReduction="20000"/>
          </a:bodyPr>
          <a:lstStyle/>
          <a:p>
            <a:r>
              <a:rPr lang="fr-BE" dirty="0" smtClean="0"/>
              <a:t>Francine </a:t>
            </a:r>
            <a:r>
              <a:rPr lang="fr-BE" dirty="0" err="1" smtClean="0"/>
              <a:t>Blaffart</a:t>
            </a:r>
            <a:endParaRPr lang="fr-BE" dirty="0" smtClean="0"/>
          </a:p>
          <a:p>
            <a:r>
              <a:rPr lang="fr-BE" dirty="0" smtClean="0"/>
              <a:t>ECCP</a:t>
            </a:r>
          </a:p>
          <a:p>
            <a:r>
              <a:rPr lang="fr-BE" dirty="0" smtClean="0"/>
              <a:t>Service de </a:t>
            </a:r>
            <a:r>
              <a:rPr lang="fr-BE" dirty="0"/>
              <a:t>C</a:t>
            </a:r>
            <a:r>
              <a:rPr lang="fr-BE" dirty="0" smtClean="0"/>
              <a:t>hirurgie Cardio-vasculaire et Thoracique</a:t>
            </a:r>
          </a:p>
          <a:p>
            <a:r>
              <a:rPr lang="fr-BE" dirty="0" smtClean="0"/>
              <a:t>Professeur JO </a:t>
            </a:r>
            <a:r>
              <a:rPr lang="fr-BE" dirty="0" err="1" smtClean="0"/>
              <a:t>Defraigne</a:t>
            </a:r>
            <a:endParaRPr lang="fr-BE" dirty="0" smtClean="0"/>
          </a:p>
          <a:p>
            <a:r>
              <a:rPr lang="fr-BE" dirty="0" smtClean="0"/>
              <a:t>CHU Sart </a:t>
            </a:r>
            <a:r>
              <a:rPr lang="fr-BE" dirty="0" err="1" smtClean="0"/>
              <a:t>Tilman</a:t>
            </a:r>
            <a:r>
              <a:rPr lang="fr-BE" dirty="0" smtClean="0"/>
              <a:t> Liège</a:t>
            </a:r>
          </a:p>
          <a:p>
            <a:endParaRPr lang="fr-BE" dirty="0"/>
          </a:p>
          <a:p>
            <a:endParaRPr lang="fr-BE" dirty="0" smtClean="0"/>
          </a:p>
          <a:p>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12085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229600" cy="706090"/>
          </a:xfrm>
        </p:spPr>
        <p:txBody>
          <a:bodyPr>
            <a:normAutofit fontScale="90000"/>
          </a:bodyPr>
          <a:lstStyle/>
          <a:p>
            <a:r>
              <a:rPr lang="fr-BE" b="1" dirty="0" smtClean="0">
                <a:effectLst>
                  <a:outerShdw blurRad="38100" dist="38100" dir="2700000" algn="tl">
                    <a:srgbClr val="000000">
                      <a:alpha val="43137"/>
                    </a:srgbClr>
                  </a:outerShdw>
                </a:effectLst>
              </a:rPr>
              <a:t>La CEC en 2013</a:t>
            </a:r>
            <a:br>
              <a:rPr lang="fr-BE" b="1" dirty="0" smtClean="0">
                <a:effectLst>
                  <a:outerShdw blurRad="38100" dist="38100" dir="2700000" algn="tl">
                    <a:srgbClr val="000000">
                      <a:alpha val="43137"/>
                    </a:srgbClr>
                  </a:outerShdw>
                </a:effectLst>
              </a:rPr>
            </a:br>
            <a:r>
              <a:rPr lang="fr-BE" b="1" dirty="0" smtClean="0">
                <a:effectLst>
                  <a:outerShdw blurRad="38100" dist="38100" dir="2700000" algn="tl">
                    <a:srgbClr val="000000">
                      <a:alpha val="43137"/>
                    </a:srgbClr>
                  </a:outerShdw>
                </a:effectLst>
              </a:rPr>
              <a:t>Etat de l’ART: </a:t>
            </a:r>
            <a:r>
              <a:rPr lang="fr-BE" b="1" dirty="0">
                <a:effectLst>
                  <a:outerShdw blurRad="38100" dist="38100" dir="2700000" algn="tl">
                    <a:srgbClr val="000000">
                      <a:alpha val="43137"/>
                    </a:srgbClr>
                  </a:outerShdw>
                </a:effectLst>
              </a:rPr>
              <a:t>Les EBP et EBM</a:t>
            </a:r>
          </a:p>
        </p:txBody>
      </p:sp>
      <p:sp>
        <p:nvSpPr>
          <p:cNvPr id="3" name="Espace réservé du contenu 2"/>
          <p:cNvSpPr>
            <a:spLocks noGrp="1"/>
          </p:cNvSpPr>
          <p:nvPr>
            <p:ph idx="1"/>
          </p:nvPr>
        </p:nvSpPr>
        <p:spPr/>
        <p:txBody>
          <a:bodyPr/>
          <a:lstStyle/>
          <a:p>
            <a:pPr marL="0" indent="0">
              <a:buNone/>
            </a:pPr>
            <a:endParaRPr lang="fr-BE" dirty="0"/>
          </a:p>
        </p:txBody>
      </p:sp>
      <p:sp>
        <p:nvSpPr>
          <p:cNvPr id="4" name="Rectangle 3"/>
          <p:cNvSpPr/>
          <p:nvPr/>
        </p:nvSpPr>
        <p:spPr>
          <a:xfrm>
            <a:off x="539552" y="1268760"/>
            <a:ext cx="8424936" cy="12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dirty="0" smtClean="0">
                <a:hlinkClick r:id="rId3" action="ppaction://hlinkfile"/>
              </a:rPr>
              <a:t> </a:t>
            </a:r>
            <a:endParaRPr lang="en-US" sz="4000" b="1" dirty="0">
              <a:solidFill>
                <a:schemeClr val="tx1"/>
              </a:solidFill>
              <a:effectLst>
                <a:outerShdw blurRad="38100" dist="38100" dir="2700000" algn="tl">
                  <a:srgbClr val="000000">
                    <a:alpha val="43137"/>
                  </a:srgbClr>
                </a:outerShdw>
              </a:effectLst>
              <a:latin typeface="+mj-lt"/>
              <a:ea typeface="+mj-ea"/>
              <a:cs typeface="+mj-cs"/>
            </a:endParaRPr>
          </a:p>
          <a:p>
            <a:r>
              <a:rPr lang="en-US" sz="2400" dirty="0" smtClean="0"/>
              <a:t/>
            </a:r>
            <a:br>
              <a:rPr lang="en-US" sz="2400" dirty="0" smtClean="0"/>
            </a:br>
            <a:r>
              <a:rPr lang="en-US" sz="2400" b="1" dirty="0" smtClean="0"/>
              <a:t>Cardiopulmonary bypass in 2009: achieving and circulating best practices.</a:t>
            </a:r>
            <a:r>
              <a:rPr lang="en-US" sz="2400" dirty="0" smtClean="0"/>
              <a:t> </a:t>
            </a:r>
            <a:r>
              <a:rPr lang="en-US" dirty="0" smtClean="0"/>
              <a:t/>
            </a:r>
            <a:br>
              <a:rPr lang="en-US" dirty="0" smtClean="0"/>
            </a:br>
            <a:r>
              <a:rPr lang="en-US" b="1" dirty="0" smtClean="0">
                <a:hlinkClick r:id="rId4" action="ppaction://hlinkfile"/>
              </a:rPr>
              <a:t>Oakes DA</a:t>
            </a:r>
            <a:r>
              <a:rPr lang="en-US" dirty="0" smtClean="0"/>
              <a:t>, </a:t>
            </a:r>
            <a:r>
              <a:rPr lang="en-US" b="1" dirty="0" err="1" smtClean="0">
                <a:hlinkClick r:id="rId5" action="ppaction://hlinkfile"/>
              </a:rPr>
              <a:t>Mangano</a:t>
            </a:r>
            <a:r>
              <a:rPr lang="en-US" b="1" dirty="0" smtClean="0">
                <a:hlinkClick r:id="rId5" action="ppaction://hlinkfile"/>
              </a:rPr>
              <a:t> CT</a:t>
            </a:r>
            <a:r>
              <a:rPr lang="en-US" dirty="0" smtClean="0"/>
              <a:t>.</a:t>
            </a:r>
            <a:r>
              <a:rPr lang="en-US" dirty="0" smtClean="0">
                <a:hlinkClick r:id="rId3" action="ppaction://hlinkfile"/>
              </a:rPr>
              <a:t> </a:t>
            </a:r>
            <a:r>
              <a:rPr lang="en-US" dirty="0" err="1" smtClean="0">
                <a:hlinkClick r:id="rId3" action="ppaction://hlinkfile"/>
              </a:rPr>
              <a:t>Anesth</a:t>
            </a:r>
            <a:r>
              <a:rPr lang="en-US" dirty="0" smtClean="0">
                <a:hlinkClick r:id="rId3" action="ppaction://hlinkfile"/>
              </a:rPr>
              <a:t> </a:t>
            </a:r>
            <a:r>
              <a:rPr lang="en-US" dirty="0" err="1" smtClean="0">
                <a:hlinkClick r:id="rId3" action="ppaction://hlinkfile"/>
              </a:rPr>
              <a:t>Analg</a:t>
            </a:r>
            <a:r>
              <a:rPr lang="en-US" dirty="0" smtClean="0">
                <a:hlinkClick r:id="rId3" action="ppaction://hlinkfile"/>
              </a:rPr>
              <a:t>. 2009 May;108(5):1394-417. </a:t>
            </a:r>
            <a:endParaRPr lang="en-US" dirty="0" smtClean="0"/>
          </a:p>
          <a:p>
            <a:endParaRPr lang="fr-BE" dirty="0" smtClean="0"/>
          </a:p>
          <a:p>
            <a:pPr>
              <a:buNone/>
            </a:pPr>
            <a:r>
              <a:rPr lang="en-US" dirty="0" smtClean="0"/>
              <a:t/>
            </a:r>
            <a:br>
              <a:rPr lang="en-US" dirty="0" smtClean="0"/>
            </a:br>
            <a:endParaRPr lang="fr-BE" dirty="0"/>
          </a:p>
        </p:txBody>
      </p:sp>
      <p:sp>
        <p:nvSpPr>
          <p:cNvPr id="5" name="Rectangle 4"/>
          <p:cNvSpPr/>
          <p:nvPr/>
        </p:nvSpPr>
        <p:spPr>
          <a:xfrm>
            <a:off x="395536" y="2348880"/>
            <a:ext cx="8568952" cy="4509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400" dirty="0" smtClean="0"/>
              <a:t>In this review, we summarize the best available evidence to guide the conduct of adult cardiopulmonary bypass (CPB) to achieve "optimal" perfusion. At the present time, there is considerable controversy relating to appropriate management of physiologic variables during CPB. Low-risk patients tolerate mean </a:t>
            </a:r>
            <a:r>
              <a:rPr lang="en-GB" sz="1400" dirty="0" smtClean="0">
                <a:solidFill>
                  <a:srgbClr val="0070C0"/>
                </a:solidFill>
              </a:rPr>
              <a:t>arterial blood pressures </a:t>
            </a:r>
            <a:r>
              <a:rPr lang="en-GB" sz="1400" dirty="0" smtClean="0"/>
              <a:t>of 50-60 mm Hg without apparent complications, although limited data suggest that higher-risk patients may benefit from mean arterial blood pressures &gt;70 mm Hg. The optimal </a:t>
            </a:r>
            <a:r>
              <a:rPr lang="en-GB" sz="1400" dirty="0" err="1" smtClean="0"/>
              <a:t>hematocrit</a:t>
            </a:r>
            <a:r>
              <a:rPr lang="en-GB" sz="1400" dirty="0" smtClean="0"/>
              <a:t> on CPB has not been defined, with large data-based investigations demonstrating that both </a:t>
            </a:r>
            <a:r>
              <a:rPr lang="en-GB" sz="1400" dirty="0" smtClean="0">
                <a:solidFill>
                  <a:srgbClr val="0070C0"/>
                </a:solidFill>
              </a:rPr>
              <a:t>severe </a:t>
            </a:r>
            <a:r>
              <a:rPr lang="en-GB" sz="1400" dirty="0" err="1" smtClean="0">
                <a:solidFill>
                  <a:srgbClr val="0070C0"/>
                </a:solidFill>
              </a:rPr>
              <a:t>hemodilution</a:t>
            </a:r>
            <a:r>
              <a:rPr lang="en-GB" sz="1400" dirty="0" smtClean="0">
                <a:solidFill>
                  <a:srgbClr val="0070C0"/>
                </a:solidFill>
              </a:rPr>
              <a:t> </a:t>
            </a:r>
            <a:r>
              <a:rPr lang="en-GB" sz="1400" dirty="0" smtClean="0"/>
              <a:t>and </a:t>
            </a:r>
            <a:r>
              <a:rPr lang="en-GB" sz="1400" dirty="0" smtClean="0">
                <a:solidFill>
                  <a:srgbClr val="0070C0"/>
                </a:solidFill>
              </a:rPr>
              <a:t>transfusion</a:t>
            </a:r>
            <a:r>
              <a:rPr lang="en-GB" sz="1400" dirty="0" smtClean="0"/>
              <a:t> of packed red blood cells increase the risk of adverse postoperative outcomes. </a:t>
            </a:r>
            <a:r>
              <a:rPr lang="en-GB" sz="1400" dirty="0" smtClean="0">
                <a:solidFill>
                  <a:srgbClr val="0070C0"/>
                </a:solidFill>
              </a:rPr>
              <a:t>Oxygen delivery </a:t>
            </a:r>
            <a:r>
              <a:rPr lang="en-GB" sz="1400" dirty="0" smtClean="0"/>
              <a:t>is determined by </a:t>
            </a:r>
            <a:r>
              <a:rPr lang="en-GB" sz="1400" dirty="0" smtClean="0">
                <a:solidFill>
                  <a:srgbClr val="0070C0"/>
                </a:solidFill>
              </a:rPr>
              <a:t>the pump flow rate </a:t>
            </a:r>
            <a:r>
              <a:rPr lang="en-GB" sz="1400" dirty="0" smtClean="0"/>
              <a:t>and the </a:t>
            </a:r>
            <a:r>
              <a:rPr lang="en-GB" sz="1400" dirty="0" smtClean="0">
                <a:solidFill>
                  <a:srgbClr val="0070C0"/>
                </a:solidFill>
              </a:rPr>
              <a:t>arterial oxygen content </a:t>
            </a:r>
            <a:r>
              <a:rPr lang="en-GB" sz="1400" dirty="0" smtClean="0"/>
              <a:t>and organ injury may be prevented during more severe </a:t>
            </a:r>
            <a:r>
              <a:rPr lang="en-GB" sz="1400" dirty="0" err="1" smtClean="0"/>
              <a:t>hemodilutional</a:t>
            </a:r>
            <a:r>
              <a:rPr lang="en-GB" sz="1400" dirty="0" smtClean="0"/>
              <a:t> </a:t>
            </a:r>
            <a:r>
              <a:rPr lang="en-GB" sz="1400" dirty="0" err="1" smtClean="0"/>
              <a:t>anemia</a:t>
            </a:r>
            <a:r>
              <a:rPr lang="en-GB" sz="1400" dirty="0" smtClean="0"/>
              <a:t> by increasing pump flow rates. Furthermore, the </a:t>
            </a:r>
            <a:r>
              <a:rPr lang="en-GB" sz="1400" dirty="0" smtClean="0">
                <a:solidFill>
                  <a:srgbClr val="0070C0"/>
                </a:solidFill>
              </a:rPr>
              <a:t>optimal temperature </a:t>
            </a:r>
            <a:r>
              <a:rPr lang="en-GB" sz="1400" dirty="0" smtClean="0"/>
              <a:t>during CPB likely varies with physiologic goals, and recent data suggest that aggressive rewarming practices may contribute to neurologic injury. The design of </a:t>
            </a:r>
            <a:r>
              <a:rPr lang="en-GB" sz="1400" dirty="0" smtClean="0">
                <a:solidFill>
                  <a:srgbClr val="0070C0"/>
                </a:solidFill>
              </a:rPr>
              <a:t>components of the CPB circuit </a:t>
            </a:r>
            <a:r>
              <a:rPr lang="en-GB" sz="1400" dirty="0" smtClean="0"/>
              <a:t>may also influence tissue perfusion and outcomes. Although there are theoretical advantages to centrifugal blood pumps over roller pumps, it has been difficult to demonstrate that the use of centrifugal pumps improves clinical outcomes. Heparin </a:t>
            </a:r>
            <a:r>
              <a:rPr lang="en-GB" sz="1400" dirty="0" smtClean="0">
                <a:solidFill>
                  <a:srgbClr val="0070C0"/>
                </a:solidFill>
              </a:rPr>
              <a:t>coating </a:t>
            </a:r>
            <a:r>
              <a:rPr lang="en-GB" sz="1400" dirty="0" smtClean="0"/>
              <a:t>of the CPB circuit may attenuate inflammatory and coagulation pathways, but has not been clearly demonstrated to reduce major morbidity and mortality. Similarly, no distinct clinical benefits have been observed when open venous reservoirs have been compared to closed systems. In conclusion, there are currently limited data upon which to confidently make strong recommendations regarding how to conduct optimal CPB. There is a critical need for randomized trials assessing clinically significant outcomes, particularly in high-risk patients.</a:t>
            </a:r>
            <a:endParaRPr lang="fr-BE" sz="1400" dirty="0" smtClean="0"/>
          </a:p>
        </p:txBody>
      </p:sp>
      <p:pic>
        <p:nvPicPr>
          <p:cNvPr id="6" name="Picture 2" descr="C:\Users\francine blaffart\Pictures\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63192"/>
            <a:ext cx="1224136" cy="1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29270" y="6093297"/>
            <a:ext cx="839120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pied de page 7"/>
          <p:cNvSpPr>
            <a:spLocks noGrp="1"/>
          </p:cNvSpPr>
          <p:nvPr>
            <p:ph type="ftr" sz="quarter" idx="11"/>
          </p:nvPr>
        </p:nvSpPr>
        <p:spPr>
          <a:xfrm>
            <a:off x="3124200" y="6356350"/>
            <a:ext cx="2895600" cy="745058"/>
          </a:xfrm>
        </p:spPr>
        <p:txBody>
          <a:bodyPr/>
          <a:lstStyle/>
          <a:p>
            <a:r>
              <a:rPr lang="fr-BE" smtClean="0"/>
              <a:t>ADPERF PARIS 2013   F.Blaffart</a:t>
            </a:r>
            <a:endParaRPr lang="fr-BE" dirty="0"/>
          </a:p>
        </p:txBody>
      </p:sp>
    </p:spTree>
    <p:extLst>
      <p:ext uri="{BB962C8B-B14F-4D97-AF65-F5344CB8AC3E}">
        <p14:creationId xmlns:p14="http://schemas.microsoft.com/office/powerpoint/2010/main" val="26975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effectLst>
                  <a:outerShdw blurRad="38100" dist="38100" dir="2700000" algn="tl">
                    <a:srgbClr val="000000">
                      <a:alpha val="43137"/>
                    </a:srgbClr>
                  </a:outerShdw>
                </a:effectLst>
              </a:rPr>
              <a:t>Les Bonnes Pratiques en C.E.C.</a:t>
            </a:r>
            <a:br>
              <a:rPr lang="fr-BE" b="1" dirty="0">
                <a:effectLst>
                  <a:outerShdw blurRad="38100" dist="38100" dir="2700000" algn="tl">
                    <a:srgbClr val="000000">
                      <a:alpha val="43137"/>
                    </a:srgbClr>
                  </a:outerShdw>
                </a:effectLst>
              </a:rPr>
            </a:br>
            <a:r>
              <a:rPr lang="fr-BE" b="1" dirty="0">
                <a:effectLst>
                  <a:outerShdw blurRad="38100" dist="38100" dir="2700000" algn="tl">
                    <a:srgbClr val="000000">
                      <a:alpha val="43137"/>
                    </a:srgbClr>
                  </a:outerShdw>
                </a:effectLst>
              </a:rPr>
              <a:t>Base de Données.  </a:t>
            </a:r>
            <a:endParaRPr lang="fr-BE" dirty="0"/>
          </a:p>
        </p:txBody>
      </p:sp>
      <p:pic>
        <p:nvPicPr>
          <p:cNvPr id="5122" name="Picture 2" descr="C:\Users\francine blaffart\Documents\Congrès\juin\sc Francine mai 2009\sc 05.jpg"/>
          <p:cNvPicPr>
            <a:picLocks noGrp="1" noChangeAspect="1" noChangeArrowheads="1"/>
          </p:cNvPicPr>
          <p:nvPr>
            <p:ph idx="1"/>
          </p:nvPr>
        </p:nvPicPr>
        <p:blipFill>
          <a:blip r:embed="rId3" cstate="print"/>
          <a:srcRect/>
          <a:stretch>
            <a:fillRect/>
          </a:stretch>
        </p:blipFill>
        <p:spPr bwMode="auto">
          <a:xfrm>
            <a:off x="357158" y="1714488"/>
            <a:ext cx="8429684" cy="4643470"/>
          </a:xfrm>
          <a:prstGeom prst="rect">
            <a:avLst/>
          </a:prstGeom>
          <a:noFill/>
        </p:spPr>
      </p:pic>
      <p:sp>
        <p:nvSpPr>
          <p:cNvPr id="5" name="Rectangle 4"/>
          <p:cNvSpPr/>
          <p:nvPr/>
        </p:nvSpPr>
        <p:spPr>
          <a:xfrm>
            <a:off x="415995" y="5357826"/>
            <a:ext cx="8215370" cy="100013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2" descr="C:\Users\francine blaffart\Documents\Congrès\juin\sc Francine mai 2009\sc 11.jpg"/>
          <p:cNvPicPr>
            <a:picLocks noChangeAspect="1" noChangeArrowheads="1"/>
          </p:cNvPicPr>
          <p:nvPr/>
        </p:nvPicPr>
        <p:blipFill>
          <a:blip r:embed="rId4" cstate="print"/>
          <a:srcRect/>
          <a:stretch>
            <a:fillRect/>
          </a:stretch>
        </p:blipFill>
        <p:spPr bwMode="auto">
          <a:xfrm>
            <a:off x="0" y="1601416"/>
            <a:ext cx="8862416" cy="5256584"/>
          </a:xfrm>
          <a:prstGeom prst="rect">
            <a:avLst/>
          </a:prstGeom>
          <a:noFill/>
          <a:ln>
            <a:noFill/>
          </a:ln>
        </p:spPr>
      </p:pic>
      <p:sp>
        <p:nvSpPr>
          <p:cNvPr id="3" name="Rectangle 2"/>
          <p:cNvSpPr/>
          <p:nvPr/>
        </p:nvSpPr>
        <p:spPr>
          <a:xfrm>
            <a:off x="4523680" y="5085184"/>
            <a:ext cx="4512816"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2915816" y="2924944"/>
            <a:ext cx="2736304" cy="369332"/>
          </a:xfrm>
          <a:prstGeom prst="rect">
            <a:avLst/>
          </a:prstGeom>
          <a:noFill/>
        </p:spPr>
        <p:txBody>
          <a:bodyPr wrap="square" rtlCol="0">
            <a:spAutoFit/>
          </a:bodyPr>
          <a:lstStyle/>
          <a:p>
            <a:r>
              <a:rPr lang="fr-BE" dirty="0" smtClean="0"/>
              <a:t>Perfusion 2008</a:t>
            </a:r>
            <a:endParaRPr lang="fr-BE" dirty="0"/>
          </a:p>
        </p:txBody>
      </p:sp>
    </p:spTree>
    <p:extLst>
      <p:ext uri="{BB962C8B-B14F-4D97-AF65-F5344CB8AC3E}">
        <p14:creationId xmlns:p14="http://schemas.microsoft.com/office/powerpoint/2010/main" val="25642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1" dirty="0">
                <a:effectLst>
                  <a:outerShdw blurRad="38100" dist="38100" dir="2700000" algn="tl">
                    <a:srgbClr val="000000">
                      <a:alpha val="43137"/>
                    </a:srgbClr>
                  </a:outerShdw>
                </a:effectLst>
              </a:rPr>
              <a:t>A propos d’un </a:t>
            </a:r>
            <a:r>
              <a:rPr lang="fr-BE" sz="4000" b="1" dirty="0" smtClean="0">
                <a:effectLst>
                  <a:outerShdw blurRad="38100" dist="38100" dir="2700000" algn="tl">
                    <a:srgbClr val="000000">
                      <a:alpha val="43137"/>
                    </a:srgbClr>
                  </a:outerShdw>
                </a:effectLst>
              </a:rPr>
              <a:t>exemple:</a:t>
            </a:r>
            <a:r>
              <a:rPr lang="fr-BE" sz="4000" b="1" dirty="0">
                <a:effectLst>
                  <a:outerShdw blurRad="38100" dist="38100" dir="2700000" algn="tl">
                    <a:srgbClr val="000000">
                      <a:alpha val="43137"/>
                    </a:srgbClr>
                  </a:outerShdw>
                </a:effectLst>
              </a:rPr>
              <a:t/>
            </a:r>
            <a:br>
              <a:rPr lang="fr-BE" sz="4000" b="1" dirty="0">
                <a:effectLst>
                  <a:outerShdw blurRad="38100" dist="38100" dir="2700000" algn="tl">
                    <a:srgbClr val="000000">
                      <a:alpha val="43137"/>
                    </a:srgbClr>
                  </a:outerShdw>
                </a:effectLst>
              </a:rPr>
            </a:br>
            <a:r>
              <a:rPr lang="fr-BE" sz="4000" b="1" dirty="0">
                <a:effectLst>
                  <a:outerShdw blurRad="38100" dist="38100" dir="2700000" algn="tl">
                    <a:srgbClr val="000000">
                      <a:alpha val="43137"/>
                    </a:srgbClr>
                  </a:outerShdw>
                </a:effectLst>
              </a:rPr>
              <a:t>La </a:t>
            </a:r>
            <a:r>
              <a:rPr lang="fr-BE" sz="4000" b="1" dirty="0" smtClean="0">
                <a:effectLst>
                  <a:outerShdw blurRad="38100" dist="38100" dir="2700000" algn="tl">
                    <a:srgbClr val="000000">
                      <a:alpha val="43137"/>
                    </a:srgbClr>
                  </a:outerShdw>
                </a:effectLst>
              </a:rPr>
              <a:t>Fonction Neurologique</a:t>
            </a:r>
            <a:endParaRPr lang="fr-BE" sz="4000" b="1" dirty="0">
              <a:effectLst>
                <a:outerShdw blurRad="38100" dist="38100" dir="2700000" algn="tl">
                  <a:srgbClr val="000000">
                    <a:alpha val="43137"/>
                  </a:srgbClr>
                </a:outerShdw>
              </a:effectLst>
            </a:endParaRPr>
          </a:p>
        </p:txBody>
      </p:sp>
      <p:pic>
        <p:nvPicPr>
          <p:cNvPr id="4" name="Picture 5" descr="C:\Users\francine blaffart\Pictures\HEBL7CAWBHI6PCATN7WP9CA6GSPUKCAQS16G9CATLQB7RCAY689ICCAW8HO1KCA39T7YVCA3YG4BYCAD6IM0KCA0Y2AXSCAYY0AQLCA9FQL0FCARQK9WMCAB2O8ESCAZPEMNKCAVVSFII.jpg"/>
          <p:cNvPicPr>
            <a:picLocks noChangeAspect="1" noChangeArrowheads="1"/>
          </p:cNvPicPr>
          <p:nvPr/>
        </p:nvPicPr>
        <p:blipFill>
          <a:blip r:embed="rId3" cstate="print"/>
          <a:srcRect/>
          <a:stretch>
            <a:fillRect/>
          </a:stretch>
        </p:blipFill>
        <p:spPr bwMode="auto">
          <a:xfrm>
            <a:off x="2046138" y="2348880"/>
            <a:ext cx="2808312" cy="3168352"/>
          </a:xfrm>
          <a:prstGeom prst="rect">
            <a:avLst/>
          </a:prstGeom>
          <a:noFill/>
        </p:spPr>
      </p:pic>
      <p:pic>
        <p:nvPicPr>
          <p:cNvPr id="5" name="Picture 4" descr="C:\Users\francine blaffart\Pictures\BNB16CAKMMLNBCAX1HFC2CA28HE72CAUSODC1CAJYM0JZCAVBWBNICAPY4S7TCAIG2CJ6CARNTKVDCAN6V731CAXXXZ0ACAQLJA6KCA209MDECA7J4JDGCAQRAT1PCAJJDXJDCAG8T9CS.jpg"/>
          <p:cNvPicPr>
            <a:picLocks noGrp="1" noChangeAspect="1" noChangeArrowheads="1"/>
          </p:cNvPicPr>
          <p:nvPr>
            <p:ph idx="1"/>
          </p:nvPr>
        </p:nvPicPr>
        <p:blipFill>
          <a:blip r:embed="rId4" cstate="print"/>
          <a:srcRect/>
          <a:stretch>
            <a:fillRect/>
          </a:stretch>
        </p:blipFill>
        <p:spPr bwMode="auto">
          <a:xfrm>
            <a:off x="4847947" y="2348880"/>
            <a:ext cx="2820397" cy="3168352"/>
          </a:xfrm>
          <a:prstGeom prst="rect">
            <a:avLst/>
          </a:prstGeom>
          <a:noFill/>
        </p:spPr>
      </p:pic>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28564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effectLst>
                  <a:outerShdw blurRad="38100" dist="38100" dir="2700000" algn="tl">
                    <a:srgbClr val="000000">
                      <a:alpha val="43137"/>
                    </a:srgbClr>
                  </a:outerShdw>
                </a:effectLst>
              </a:rPr>
              <a:t>A propos d’un </a:t>
            </a:r>
            <a:r>
              <a:rPr lang="fr-BE" b="1" dirty="0" smtClean="0">
                <a:effectLst>
                  <a:outerShdw blurRad="38100" dist="38100" dir="2700000" algn="tl">
                    <a:srgbClr val="000000">
                      <a:alpha val="43137"/>
                    </a:srgbClr>
                  </a:outerShdw>
                </a:effectLst>
              </a:rPr>
              <a:t>exemple:</a:t>
            </a:r>
            <a:r>
              <a:rPr lang="fr-BE" b="1" dirty="0">
                <a:effectLst>
                  <a:outerShdw blurRad="38100" dist="38100" dir="2700000" algn="tl">
                    <a:srgbClr val="000000">
                      <a:alpha val="43137"/>
                    </a:srgbClr>
                  </a:outerShdw>
                </a:effectLst>
              </a:rPr>
              <a:t/>
            </a:r>
            <a:br>
              <a:rPr lang="fr-BE" b="1" dirty="0">
                <a:effectLst>
                  <a:outerShdw blurRad="38100" dist="38100" dir="2700000" algn="tl">
                    <a:srgbClr val="000000">
                      <a:alpha val="43137"/>
                    </a:srgbClr>
                  </a:outerShdw>
                </a:effectLst>
              </a:rPr>
            </a:br>
            <a:r>
              <a:rPr lang="fr-BE" b="1" dirty="0">
                <a:effectLst>
                  <a:outerShdw blurRad="38100" dist="38100" dir="2700000" algn="tl">
                    <a:srgbClr val="000000">
                      <a:alpha val="43137"/>
                    </a:srgbClr>
                  </a:outerShdw>
                </a:effectLst>
              </a:rPr>
              <a:t>La Fonction Neurologique</a:t>
            </a:r>
            <a:endParaRPr lang="fr-BE" dirty="0"/>
          </a:p>
        </p:txBody>
      </p:sp>
      <p:sp>
        <p:nvSpPr>
          <p:cNvPr id="3" name="Espace réservé du contenu 2"/>
          <p:cNvSpPr>
            <a:spLocks noGrp="1"/>
          </p:cNvSpPr>
          <p:nvPr>
            <p:ph idx="1"/>
          </p:nvPr>
        </p:nvSpPr>
        <p:spPr/>
        <p:txBody>
          <a:bodyPr/>
          <a:lstStyle/>
          <a:p>
            <a:pPr marL="514350" indent="-514350">
              <a:buFont typeface="+mj-lt"/>
              <a:buAutoNum type="arabicPeriod"/>
            </a:pPr>
            <a:r>
              <a:rPr lang="fr-BE" dirty="0" smtClean="0"/>
              <a:t>Les besoins</a:t>
            </a:r>
          </a:p>
          <a:p>
            <a:pPr marL="514350" indent="-514350">
              <a:buFont typeface="+mj-lt"/>
              <a:buAutoNum type="arabicPeriod"/>
            </a:pPr>
            <a:r>
              <a:rPr lang="fr-BE" dirty="0" smtClean="0"/>
              <a:t>Les EBP, EBM</a:t>
            </a:r>
          </a:p>
          <a:p>
            <a:pPr marL="514350" indent="-514350">
              <a:buFont typeface="+mj-lt"/>
              <a:buAutoNum type="arabicPeriod"/>
            </a:pPr>
            <a:r>
              <a:rPr lang="fr-BE" dirty="0" smtClean="0"/>
              <a:t>Les outils</a:t>
            </a:r>
          </a:p>
          <a:p>
            <a:pPr marL="514350" indent="-514350">
              <a:buFont typeface="+mj-lt"/>
              <a:buAutoNum type="arabicPeriod"/>
            </a:pPr>
            <a:r>
              <a:rPr lang="fr-BE" dirty="0" smtClean="0"/>
              <a:t>Les RH</a:t>
            </a:r>
          </a:p>
          <a:p>
            <a:pPr marL="514350" indent="-514350">
              <a:buFont typeface="+mj-lt"/>
              <a:buAutoNum type="arabicPeriod"/>
            </a:pPr>
            <a:r>
              <a:rPr lang="fr-BE" dirty="0" smtClean="0"/>
              <a:t>Conclusions</a:t>
            </a:r>
          </a:p>
          <a:p>
            <a:pPr marL="514350" indent="-514350">
              <a:buFont typeface="+mj-lt"/>
              <a:buAutoNum type="arabicPeriod"/>
            </a:pPr>
            <a:endParaRPr lang="fr-BE" dirty="0"/>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1556585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Population</a:t>
            </a:r>
          </a:p>
        </p:txBody>
      </p:sp>
      <p:pic>
        <p:nvPicPr>
          <p:cNvPr id="4" name="Picture 7" descr="sc 38_M_p127"/>
          <p:cNvPicPr>
            <a:picLocks noGrp="1" noChangeAspect="1" noChangeArrowheads="1"/>
          </p:cNvPicPr>
          <p:nvPr>
            <p:ph idx="1"/>
          </p:nvPr>
        </p:nvPicPr>
        <p:blipFill>
          <a:blip r:embed="rId3" cstate="print"/>
          <a:srcRect/>
          <a:stretch>
            <a:fillRect/>
          </a:stretch>
        </p:blipFill>
        <p:spPr bwMode="auto">
          <a:xfrm>
            <a:off x="2411760" y="1916832"/>
            <a:ext cx="4608512" cy="388843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19414" t="20488" r="47133" b="58102"/>
          <a:stretch>
            <a:fillRect/>
          </a:stretch>
        </p:blipFill>
        <p:spPr bwMode="auto">
          <a:xfrm>
            <a:off x="971600" y="1412776"/>
            <a:ext cx="7272808" cy="439248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19414" t="12842" r="46177" b="71865"/>
          <a:stretch>
            <a:fillRect/>
          </a:stretch>
        </p:blipFill>
        <p:spPr bwMode="auto">
          <a:xfrm>
            <a:off x="963678" y="1550719"/>
            <a:ext cx="7279560" cy="4536504"/>
          </a:xfrm>
          <a:prstGeom prst="rect">
            <a:avLst/>
          </a:prstGeom>
          <a:noFill/>
          <a:ln w="9525">
            <a:noFill/>
            <a:miter lim="800000"/>
            <a:headEnd/>
            <a:tailEnd/>
          </a:ln>
        </p:spPr>
      </p:pic>
      <p:sp>
        <p:nvSpPr>
          <p:cNvPr id="3" name="Rectangle 2"/>
          <p:cNvSpPr/>
          <p:nvPr/>
        </p:nvSpPr>
        <p:spPr>
          <a:xfrm>
            <a:off x="2411760" y="1580345"/>
            <a:ext cx="482453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5292080" y="2420888"/>
            <a:ext cx="1008112" cy="1033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1259632" y="3609020"/>
            <a:ext cx="936104" cy="468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pied de page 9"/>
          <p:cNvSpPr>
            <a:spLocks noGrp="1"/>
          </p:cNvSpPr>
          <p:nvPr>
            <p:ph type="ftr" sz="quarter" idx="11"/>
          </p:nvPr>
        </p:nvSpPr>
        <p:spPr/>
        <p:txBody>
          <a:bodyPr/>
          <a:lstStyle/>
          <a:p>
            <a:r>
              <a:rPr lang="fr-BE" smtClean="0"/>
              <a:t>ADPERF PARIS 2013   F.Blaffart</a:t>
            </a:r>
            <a:endParaRPr lang="fr-BE"/>
          </a:p>
        </p:txBody>
      </p:sp>
      <p:sp>
        <p:nvSpPr>
          <p:cNvPr id="12" name="ZoneTexte 11"/>
          <p:cNvSpPr txBox="1"/>
          <p:nvPr/>
        </p:nvSpPr>
        <p:spPr>
          <a:xfrm>
            <a:off x="7092280" y="5301208"/>
            <a:ext cx="512513" cy="369332"/>
          </a:xfrm>
          <a:prstGeom prst="rect">
            <a:avLst/>
          </a:prstGeom>
          <a:noFill/>
        </p:spPr>
        <p:txBody>
          <a:bodyPr wrap="none" rtlCol="0">
            <a:spAutoFit/>
          </a:bodyPr>
          <a:lstStyle/>
          <a:p>
            <a:r>
              <a:rPr lang="fr-BE" dirty="0" smtClean="0"/>
              <a:t>BJA</a:t>
            </a:r>
            <a:endParaRPr lang="fr-BE" dirty="0"/>
          </a:p>
        </p:txBody>
      </p:sp>
    </p:spTree>
    <p:extLst>
      <p:ext uri="{BB962C8B-B14F-4D97-AF65-F5344CB8AC3E}">
        <p14:creationId xmlns:p14="http://schemas.microsoft.com/office/powerpoint/2010/main" val="397373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1" dirty="0">
                <a:effectLst>
                  <a:outerShdw blurRad="38100" dist="38100" dir="2700000" algn="tl">
                    <a:srgbClr val="000000">
                      <a:alpha val="43137"/>
                    </a:srgbClr>
                  </a:outerShdw>
                </a:effectLst>
              </a:rPr>
              <a:t>Accident N</a:t>
            </a:r>
            <a:r>
              <a:rPr lang="fr-BE" sz="4000" b="1" dirty="0" smtClean="0">
                <a:effectLst>
                  <a:outerShdw blurRad="38100" dist="38100" dir="2700000" algn="tl">
                    <a:srgbClr val="000000">
                      <a:alpha val="43137"/>
                    </a:srgbClr>
                  </a:outerShdw>
                </a:effectLst>
              </a:rPr>
              <a:t>eurologique </a:t>
            </a:r>
            <a:r>
              <a:rPr lang="fr-BE" sz="4000" b="1" dirty="0">
                <a:effectLst>
                  <a:outerShdw blurRad="38100" dist="38100" dir="2700000" algn="tl">
                    <a:srgbClr val="000000">
                      <a:alpha val="43137"/>
                    </a:srgbClr>
                  </a:outerShdw>
                </a:effectLst>
              </a:rPr>
              <a:t>et </a:t>
            </a:r>
            <a:r>
              <a:rPr lang="fr-BE" sz="4000" b="1" dirty="0" smtClean="0">
                <a:effectLst>
                  <a:outerShdw blurRad="38100" dist="38100" dir="2700000" algn="tl">
                    <a:srgbClr val="000000">
                      <a:alpha val="43137"/>
                    </a:srgbClr>
                  </a:outerShdw>
                </a:effectLst>
              </a:rPr>
              <a:t>Incidence </a:t>
            </a:r>
            <a:r>
              <a:rPr lang="fr-BE" sz="4000" b="1" dirty="0">
                <a:effectLst>
                  <a:outerShdw blurRad="38100" dist="38100" dir="2700000" algn="tl">
                    <a:srgbClr val="000000">
                      <a:alpha val="43137"/>
                    </a:srgbClr>
                  </a:outerShdw>
                </a:effectLst>
              </a:rPr>
              <a:t>E</a:t>
            </a:r>
            <a:r>
              <a:rPr lang="fr-BE" sz="4000" b="1" dirty="0" smtClean="0">
                <a:effectLst>
                  <a:outerShdw blurRad="38100" dist="38100" dir="2700000" algn="tl">
                    <a:srgbClr val="000000">
                      <a:alpha val="43137"/>
                    </a:srgbClr>
                  </a:outerShdw>
                </a:effectLst>
              </a:rPr>
              <a:t>conomique</a:t>
            </a:r>
            <a:endParaRPr lang="fr-BE" sz="4000" b="1" dirty="0">
              <a:effectLst>
                <a:outerShdw blurRad="38100" dist="38100" dir="2700000" algn="tl">
                  <a:srgbClr val="000000">
                    <a:alpha val="43137"/>
                  </a:srgbClr>
                </a:outerShdw>
              </a:effectLst>
            </a:endParaRPr>
          </a:p>
        </p:txBody>
      </p:sp>
      <p:sp>
        <p:nvSpPr>
          <p:cNvPr id="5" name="Espace réservé du pied de page 4"/>
          <p:cNvSpPr>
            <a:spLocks noGrp="1"/>
          </p:cNvSpPr>
          <p:nvPr>
            <p:ph type="ftr" sz="quarter" idx="11"/>
          </p:nvPr>
        </p:nvSpPr>
        <p:spPr>
          <a:xfrm>
            <a:off x="3124200" y="6356350"/>
            <a:ext cx="2895600" cy="501650"/>
          </a:xfrm>
        </p:spPr>
        <p:txBody>
          <a:bodyPr/>
          <a:lstStyle/>
          <a:p>
            <a:r>
              <a:rPr lang="fr-BE" smtClean="0"/>
              <a:t>ADPERF PARIS 2013   F.Blaffart</a:t>
            </a:r>
            <a:endParaRPr lang="fr-BE" dirty="0"/>
          </a:p>
        </p:txBody>
      </p:sp>
      <p:pic>
        <p:nvPicPr>
          <p:cNvPr id="5122" name="Picture 2"/>
          <p:cNvPicPr>
            <a:picLocks noGrp="1" noChangeAspect="1" noChangeArrowheads="1"/>
          </p:cNvPicPr>
          <p:nvPr>
            <p:ph idx="1"/>
          </p:nvPr>
        </p:nvPicPr>
        <p:blipFill>
          <a:blip r:embed="rId3" cstate="print"/>
          <a:srcRect l="15590" t="26474" r="28972" b="10283"/>
          <a:stretch>
            <a:fillRect/>
          </a:stretch>
        </p:blipFill>
        <p:spPr bwMode="auto">
          <a:xfrm>
            <a:off x="395536" y="1484784"/>
            <a:ext cx="8496944" cy="4896544"/>
          </a:xfrm>
          <a:prstGeom prst="rect">
            <a:avLst/>
          </a:prstGeom>
          <a:noFill/>
          <a:ln w="9525">
            <a:noFill/>
            <a:miter lim="800000"/>
            <a:headEnd/>
            <a:tailEnd/>
          </a:ln>
        </p:spPr>
      </p:pic>
      <p:sp>
        <p:nvSpPr>
          <p:cNvPr id="3" name="Rectangle 2"/>
          <p:cNvSpPr/>
          <p:nvPr/>
        </p:nvSpPr>
        <p:spPr>
          <a:xfrm>
            <a:off x="1043608" y="5157192"/>
            <a:ext cx="3600400" cy="720080"/>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44008" y="4277250"/>
            <a:ext cx="3600400" cy="1023958"/>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523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1" dirty="0">
                <a:effectLst>
                  <a:outerShdw blurRad="38100" dist="38100" dir="2700000" algn="tl">
                    <a:srgbClr val="000000">
                      <a:alpha val="43137"/>
                    </a:srgbClr>
                  </a:outerShdw>
                </a:effectLst>
              </a:rPr>
              <a:t>EBP et Accident Neurologique </a:t>
            </a:r>
            <a:br>
              <a:rPr lang="fr-BE" sz="4000" b="1" dirty="0">
                <a:effectLst>
                  <a:outerShdw blurRad="38100" dist="38100" dir="2700000" algn="tl">
                    <a:srgbClr val="000000">
                      <a:alpha val="43137"/>
                    </a:srgbClr>
                  </a:outerShdw>
                </a:effectLst>
              </a:rPr>
            </a:br>
            <a:r>
              <a:rPr lang="fr-BE" sz="4000" b="1" dirty="0" smtClean="0">
                <a:effectLst>
                  <a:outerShdw blurRad="38100" dist="38100" dir="2700000" algn="tl">
                    <a:srgbClr val="000000">
                      <a:alpha val="43137"/>
                    </a:srgbClr>
                  </a:outerShdw>
                </a:effectLst>
              </a:rPr>
              <a:t> </a:t>
            </a:r>
            <a:endParaRPr lang="fr-BE" sz="4000" b="1" dirty="0">
              <a:effectLst>
                <a:outerShdw blurRad="38100" dist="38100" dir="2700000" algn="tl">
                  <a:srgbClr val="000000">
                    <a:alpha val="43137"/>
                  </a:srgbClr>
                </a:outerShdw>
              </a:effectLst>
            </a:endParaRPr>
          </a:p>
        </p:txBody>
      </p:sp>
      <p:pic>
        <p:nvPicPr>
          <p:cNvPr id="3074" name="Picture 2" descr="C:\Users\francine blaffart\Documents\Congrès\juin\sc Francine mai 2009\sc 01.jpg"/>
          <p:cNvPicPr>
            <a:picLocks noGrp="1" noChangeAspect="1" noChangeArrowheads="1"/>
          </p:cNvPicPr>
          <p:nvPr>
            <p:ph idx="1"/>
          </p:nvPr>
        </p:nvPicPr>
        <p:blipFill>
          <a:blip r:embed="rId3" cstate="print"/>
          <a:srcRect/>
          <a:stretch>
            <a:fillRect/>
          </a:stretch>
        </p:blipFill>
        <p:spPr bwMode="auto">
          <a:xfrm>
            <a:off x="857224" y="2285992"/>
            <a:ext cx="7715304" cy="3286148"/>
          </a:xfrm>
          <a:prstGeom prst="rect">
            <a:avLst/>
          </a:prstGeom>
          <a:noFill/>
        </p:spPr>
      </p:pic>
      <p:pic>
        <p:nvPicPr>
          <p:cNvPr id="5" name="Picture 2" descr="C:\Users\francine blaffart\Documents\Congrès\juin\sc Francine mai 2009\sc 02.jpg"/>
          <p:cNvPicPr>
            <a:picLocks noChangeAspect="1" noChangeArrowheads="1"/>
          </p:cNvPicPr>
          <p:nvPr/>
        </p:nvPicPr>
        <p:blipFill>
          <a:blip r:embed="rId4" cstate="print"/>
          <a:srcRect/>
          <a:stretch>
            <a:fillRect/>
          </a:stretch>
        </p:blipFill>
        <p:spPr bwMode="auto">
          <a:xfrm>
            <a:off x="137533" y="1429836"/>
            <a:ext cx="9036496" cy="5445224"/>
          </a:xfrm>
          <a:prstGeom prst="rect">
            <a:avLst/>
          </a:prstGeom>
          <a:noFill/>
          <a:ln w="12700">
            <a:solidFill>
              <a:schemeClr val="tx1"/>
            </a:solidFill>
          </a:ln>
        </p:spPr>
      </p:pic>
      <p:sp>
        <p:nvSpPr>
          <p:cNvPr id="3" name="Rectangle 2"/>
          <p:cNvSpPr/>
          <p:nvPr/>
        </p:nvSpPr>
        <p:spPr>
          <a:xfrm>
            <a:off x="251520" y="4509120"/>
            <a:ext cx="864096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259452" y="5864820"/>
            <a:ext cx="5976663" cy="300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pied de page 6"/>
          <p:cNvSpPr>
            <a:spLocks noGrp="1"/>
          </p:cNvSpPr>
          <p:nvPr>
            <p:ph type="ftr" sz="quarter" idx="11"/>
          </p:nvPr>
        </p:nvSpPr>
        <p:spPr>
          <a:xfrm>
            <a:off x="3124200" y="6669360"/>
            <a:ext cx="4832176" cy="205700"/>
          </a:xfrm>
        </p:spPr>
        <p:txBody>
          <a:bodyPr/>
          <a:lstStyle/>
          <a:p>
            <a:r>
              <a:rPr lang="fr-BE" smtClean="0"/>
              <a:t>ADPERF PARIS 2013   F.Blaffart</a:t>
            </a:r>
            <a:endParaRPr lang="fr-BE" dirty="0"/>
          </a:p>
        </p:txBody>
      </p:sp>
    </p:spTree>
    <p:extLst>
      <p:ext uri="{BB962C8B-B14F-4D97-AF65-F5344CB8AC3E}">
        <p14:creationId xmlns:p14="http://schemas.microsoft.com/office/powerpoint/2010/main" val="35525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4000" b="1" dirty="0">
                <a:effectLst>
                  <a:outerShdw blurRad="38100" dist="38100" dir="2700000" algn="tl">
                    <a:srgbClr val="000000">
                      <a:alpha val="43137"/>
                    </a:srgbClr>
                  </a:outerShdw>
                </a:effectLst>
              </a:rPr>
              <a:t>EBP et A</a:t>
            </a:r>
            <a:r>
              <a:rPr lang="fr-BE" sz="4000" b="1" dirty="0" smtClean="0">
                <a:effectLst>
                  <a:outerShdw blurRad="38100" dist="38100" dir="2700000" algn="tl">
                    <a:srgbClr val="000000">
                      <a:alpha val="43137"/>
                    </a:srgbClr>
                  </a:outerShdw>
                </a:effectLst>
              </a:rPr>
              <a:t>ccident Neurologique</a:t>
            </a:r>
            <a:br>
              <a:rPr lang="fr-BE" sz="4000" b="1" dirty="0" smtClean="0">
                <a:effectLst>
                  <a:outerShdw blurRad="38100" dist="38100" dir="2700000" algn="tl">
                    <a:srgbClr val="000000">
                      <a:alpha val="43137"/>
                    </a:srgbClr>
                  </a:outerShdw>
                </a:effectLst>
              </a:rPr>
            </a:br>
            <a:r>
              <a:rPr lang="fr-BE" sz="4000" b="1" dirty="0" smtClean="0">
                <a:effectLst>
                  <a:outerShdw blurRad="38100" dist="38100" dir="2700000" algn="tl">
                    <a:srgbClr val="000000">
                      <a:alpha val="43137"/>
                    </a:srgbClr>
                  </a:outerShdw>
                </a:effectLst>
              </a:rPr>
              <a:t>Controverses</a:t>
            </a:r>
            <a:endParaRPr lang="fr-BE" sz="4000" b="1"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0" y="6492875"/>
            <a:ext cx="6643702" cy="365125"/>
          </a:xfrm>
        </p:spPr>
        <p:txBody>
          <a:bodyPr/>
          <a:lstStyle/>
          <a:p>
            <a:r>
              <a:rPr lang="fr-BE" smtClean="0"/>
              <a:t>ADPERF PARIS 2013   F.Blaffart</a:t>
            </a:r>
            <a:endParaRPr lang="fr-BE" dirty="0"/>
          </a:p>
        </p:txBody>
      </p:sp>
      <p:pic>
        <p:nvPicPr>
          <p:cNvPr id="1027" name="Picture 3" descr="C:\Users\francine blaffart\Documents\Congrès\juin\sc Francine mai 2009\sc 03.jpg"/>
          <p:cNvPicPr>
            <a:picLocks noGrp="1" noChangeAspect="1" noChangeArrowheads="1"/>
          </p:cNvPicPr>
          <p:nvPr>
            <p:ph idx="1"/>
          </p:nvPr>
        </p:nvPicPr>
        <p:blipFill>
          <a:blip r:embed="rId3" cstate="print"/>
          <a:srcRect/>
          <a:stretch>
            <a:fillRect/>
          </a:stretch>
        </p:blipFill>
        <p:spPr bwMode="auto">
          <a:xfrm>
            <a:off x="0" y="2214554"/>
            <a:ext cx="8715404" cy="4071966"/>
          </a:xfrm>
          <a:prstGeom prst="rect">
            <a:avLst/>
          </a:prstGeom>
          <a:noFill/>
        </p:spPr>
      </p:pic>
    </p:spTree>
    <p:extLst>
      <p:ext uri="{BB962C8B-B14F-4D97-AF65-F5344CB8AC3E}">
        <p14:creationId xmlns:p14="http://schemas.microsoft.com/office/powerpoint/2010/main" val="275520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9144000" cy="864096"/>
          </a:xfrm>
        </p:spPr>
        <p:txBody>
          <a:bodyPr>
            <a:normAutofit fontScale="90000"/>
          </a:bodyPr>
          <a:lstStyle/>
          <a:p>
            <a:r>
              <a:rPr lang="fr-BE" dirty="0" smtClean="0"/>
              <a:t/>
            </a:r>
            <a:br>
              <a:rPr lang="fr-BE" dirty="0" smtClean="0"/>
            </a:br>
            <a:r>
              <a:rPr lang="fr-BE" dirty="0" smtClean="0"/>
              <a:t/>
            </a:r>
            <a:br>
              <a:rPr lang="fr-BE" dirty="0" smtClean="0"/>
            </a:br>
            <a:endParaRPr lang="fr-BE"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53742498"/>
              </p:ext>
            </p:extLst>
          </p:nvPr>
        </p:nvGraphicFramePr>
        <p:xfrm>
          <a:off x="899592" y="1436892"/>
          <a:ext cx="7200800" cy="5198678"/>
        </p:xfrm>
        <a:graphic>
          <a:graphicData uri="http://schemas.openxmlformats.org/drawingml/2006/table">
            <a:tbl>
              <a:tblPr firstRow="1" bandRow="1">
                <a:tableStyleId>{5C22544A-7EE6-4342-B048-85BDC9FD1C3A}</a:tableStyleId>
              </a:tblPr>
              <a:tblGrid>
                <a:gridCol w="1646921"/>
                <a:gridCol w="1949092"/>
                <a:gridCol w="2141004"/>
                <a:gridCol w="1463783"/>
              </a:tblGrid>
              <a:tr h="856246">
                <a:tc>
                  <a:txBody>
                    <a:bodyPr/>
                    <a:lstStyle/>
                    <a:p>
                      <a:endParaRPr lang="fr-BE" dirty="0"/>
                    </a:p>
                  </a:txBody>
                  <a:tcPr>
                    <a:noFill/>
                  </a:tcPr>
                </a:tc>
                <a:tc>
                  <a:txBody>
                    <a:bodyPr/>
                    <a:lstStyle/>
                    <a:p>
                      <a:r>
                        <a:rPr lang="fr-BE" dirty="0" smtClean="0"/>
                        <a:t>Protocoles</a:t>
                      </a:r>
                      <a:endParaRPr lang="fr-BE" dirty="0"/>
                    </a:p>
                  </a:txBody>
                  <a:tcPr>
                    <a:noFill/>
                  </a:tcPr>
                </a:tc>
                <a:tc>
                  <a:txBody>
                    <a:bodyPr/>
                    <a:lstStyle/>
                    <a:p>
                      <a:r>
                        <a:rPr lang="fr-BE" dirty="0" smtClean="0"/>
                        <a:t>EBM</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Pertinence</a:t>
                      </a:r>
                    </a:p>
                    <a:p>
                      <a:endParaRPr lang="fr-BE" dirty="0" smtClean="0"/>
                    </a:p>
                  </a:txBody>
                  <a:tcPr>
                    <a:noFill/>
                  </a:tcPr>
                </a:tc>
              </a:tr>
              <a:tr h="1003830">
                <a:tc>
                  <a:txBody>
                    <a:bodyPr/>
                    <a:lstStyle/>
                    <a:p>
                      <a:r>
                        <a:rPr lang="fr-BE" sz="1800" dirty="0" smtClean="0"/>
                        <a:t>Gaz du sang</a:t>
                      </a:r>
                      <a:endParaRPr lang="fr-BE" sz="1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a"/>
                        <a:tabLst/>
                        <a:defRPr/>
                      </a:pPr>
                      <a:r>
                        <a:rPr lang="fr-BE" dirty="0" smtClean="0">
                          <a:sym typeface="Symbol"/>
                        </a:rPr>
                        <a:t>-Stat vs</a:t>
                      </a: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BE" dirty="0" smtClean="0">
                          <a:sym typeface="Symbol"/>
                        </a:rPr>
                        <a:t>pH</a:t>
                      </a:r>
                      <a:r>
                        <a:rPr lang="fr-BE" baseline="0" dirty="0" smtClean="0">
                          <a:sym typeface="Symbol"/>
                        </a:rPr>
                        <a:t>-Stat</a:t>
                      </a:r>
                      <a:endParaRPr lang="fr-BE" dirty="0" smtClean="0"/>
                    </a:p>
                    <a:p>
                      <a:endParaRPr lang="fr-BE" dirty="0"/>
                    </a:p>
                  </a:txBody>
                  <a:tcPr>
                    <a:noFill/>
                  </a:tcPr>
                </a:tc>
                <a:tc>
                  <a:txBody>
                    <a:bodyPr/>
                    <a:lstStyle/>
                    <a:p>
                      <a:r>
                        <a:rPr lang="fr-BE" dirty="0" smtClean="0">
                          <a:sym typeface="Symbol"/>
                        </a:rPr>
                        <a:t>-Stat</a:t>
                      </a:r>
                      <a:endParaRPr lang="fr-BE" dirty="0" smtClean="0"/>
                    </a:p>
                    <a:p>
                      <a:endParaRPr lang="fr-BE" dirty="0" smtClean="0"/>
                    </a:p>
                    <a:p>
                      <a:endParaRPr lang="fr-BE" dirty="0"/>
                    </a:p>
                  </a:txBody>
                  <a:tcPr>
                    <a:noFill/>
                  </a:tcPr>
                </a:tc>
                <a:tc>
                  <a:txBody>
                    <a:bodyPr/>
                    <a:lstStyle/>
                    <a:p>
                      <a:r>
                        <a:rPr lang="fr-BE" dirty="0" smtClean="0"/>
                        <a:t>Classe I</a:t>
                      </a:r>
                    </a:p>
                    <a:p>
                      <a:r>
                        <a:rPr lang="fr-BE" dirty="0" smtClean="0"/>
                        <a:t>Niveau</a:t>
                      </a:r>
                      <a:r>
                        <a:rPr lang="fr-BE" baseline="0" dirty="0" smtClean="0"/>
                        <a:t> A</a:t>
                      </a:r>
                      <a:endParaRPr lang="fr-BE" dirty="0" smtClean="0"/>
                    </a:p>
                    <a:p>
                      <a:endParaRPr lang="fr-BE" dirty="0"/>
                    </a:p>
                  </a:txBody>
                  <a:tcPr>
                    <a:noFill/>
                  </a:tcPr>
                </a:tc>
              </a:tr>
              <a:tr h="1369994">
                <a:tc>
                  <a:txBody>
                    <a:bodyPr/>
                    <a:lstStyle/>
                    <a:p>
                      <a:r>
                        <a:rPr lang="fr-BE" dirty="0" smtClean="0"/>
                        <a:t>Température</a:t>
                      </a:r>
                      <a:endParaRPr lang="fr-BE" dirty="0"/>
                    </a:p>
                  </a:txBody>
                  <a:tcPr>
                    <a:noFill/>
                  </a:tcPr>
                </a:tc>
                <a:tc>
                  <a:txBody>
                    <a:bodyPr/>
                    <a:lstStyle/>
                    <a:p>
                      <a:r>
                        <a:rPr lang="fr-BE" dirty="0" err="1" smtClean="0"/>
                        <a:t>Hypert</a:t>
                      </a:r>
                      <a:r>
                        <a:rPr lang="fr-BE" dirty="0" smtClean="0"/>
                        <a:t>° vs</a:t>
                      </a:r>
                    </a:p>
                    <a:p>
                      <a:endParaRPr lang="fr-BE" dirty="0" smtClean="0"/>
                    </a:p>
                    <a:p>
                      <a:endParaRPr lang="fr-BE" dirty="0" smtClean="0"/>
                    </a:p>
                    <a:p>
                      <a:r>
                        <a:rPr lang="fr-BE" dirty="0" smtClean="0"/>
                        <a:t>Normo.</a:t>
                      </a:r>
                      <a:r>
                        <a:rPr lang="fr-BE" baseline="0" dirty="0" smtClean="0"/>
                        <a:t> v</a:t>
                      </a:r>
                      <a:r>
                        <a:rPr lang="fr-BE" dirty="0" smtClean="0"/>
                        <a:t>s                  </a:t>
                      </a:r>
                    </a:p>
                    <a:p>
                      <a:r>
                        <a:rPr lang="fr-BE" dirty="0" err="1" smtClean="0"/>
                        <a:t>Tepid</a:t>
                      </a:r>
                      <a:endParaRPr lang="fr-BE" dirty="0"/>
                    </a:p>
                  </a:txBody>
                  <a:tcPr>
                    <a:noFill/>
                  </a:tcPr>
                </a:tc>
                <a:tc>
                  <a:txBody>
                    <a:bodyPr/>
                    <a:lstStyle/>
                    <a:p>
                      <a:pPr>
                        <a:buFont typeface="Arial" pitchFamily="34" charset="0"/>
                        <a:buNone/>
                      </a:pPr>
                      <a:r>
                        <a:rPr lang="fr-BE" dirty="0" smtClean="0"/>
                        <a:t>37°C</a:t>
                      </a:r>
                      <a:r>
                        <a:rPr lang="fr-BE" baseline="0" dirty="0" smtClean="0"/>
                        <a:t> </a:t>
                      </a:r>
                      <a:r>
                        <a:rPr lang="fr-BE" dirty="0" smtClean="0"/>
                        <a:t>segment</a:t>
                      </a:r>
                      <a:r>
                        <a:rPr lang="fr-BE" baseline="0" dirty="0" smtClean="0"/>
                        <a:t> céphalique</a:t>
                      </a:r>
                    </a:p>
                    <a:p>
                      <a:pPr>
                        <a:buFont typeface="Wingdings"/>
                        <a:buChar char="Ø"/>
                      </a:pPr>
                      <a:endParaRPr lang="fr-BE" baseline="0" dirty="0" smtClean="0"/>
                    </a:p>
                    <a:p>
                      <a:pPr>
                        <a:buFont typeface="Arial" pitchFamily="34" charset="0"/>
                        <a:buChar char="•"/>
                      </a:pPr>
                      <a:r>
                        <a:rPr lang="fr-BE" baseline="0" dirty="0" smtClean="0"/>
                        <a:t>     ?</a:t>
                      </a:r>
                      <a:endParaRPr lang="fr-BE" dirty="0"/>
                    </a:p>
                  </a:txBody>
                  <a:tcPr>
                    <a:noFill/>
                  </a:tcPr>
                </a:tc>
                <a:tc>
                  <a:txBody>
                    <a:bodyPr/>
                    <a:lstStyle/>
                    <a:p>
                      <a:r>
                        <a:rPr lang="fr-BE" dirty="0" smtClean="0"/>
                        <a:t>Classe 2 a</a:t>
                      </a:r>
                    </a:p>
                    <a:p>
                      <a:r>
                        <a:rPr lang="fr-BE" dirty="0" smtClean="0"/>
                        <a:t>Niveau</a:t>
                      </a:r>
                      <a:r>
                        <a:rPr lang="fr-BE" baseline="0" dirty="0" smtClean="0"/>
                        <a:t> B</a:t>
                      </a:r>
                      <a:endParaRPr lang="fr-BE" dirty="0"/>
                    </a:p>
                  </a:txBody>
                  <a:tcPr>
                    <a:noFill/>
                  </a:tcPr>
                </a:tc>
              </a:tr>
              <a:tr h="1235482">
                <a:tc>
                  <a:txBody>
                    <a:bodyPr/>
                    <a:lstStyle/>
                    <a:p>
                      <a:endParaRPr lang="fr-BE" dirty="0" smtClean="0"/>
                    </a:p>
                    <a:p>
                      <a:r>
                        <a:rPr lang="fr-BE" dirty="0" smtClean="0"/>
                        <a:t>Phénomène embolique</a:t>
                      </a:r>
                      <a:endParaRPr lang="fr-BE" dirty="0"/>
                    </a:p>
                  </a:txBody>
                  <a:tcPr>
                    <a:noFill/>
                  </a:tcPr>
                </a:tc>
                <a:tc>
                  <a:txBody>
                    <a:bodyPr/>
                    <a:lstStyle/>
                    <a:p>
                      <a:endParaRPr lang="fr-BE" dirty="0" smtClean="0"/>
                    </a:p>
                    <a:p>
                      <a:r>
                        <a:rPr lang="fr-BE" dirty="0" smtClean="0"/>
                        <a:t>Traitement</a:t>
                      </a:r>
                      <a:r>
                        <a:rPr lang="fr-BE" baseline="0" dirty="0" smtClean="0"/>
                        <a:t> sang</a:t>
                      </a:r>
                    </a:p>
                    <a:p>
                      <a:r>
                        <a:rPr lang="fr-BE" baseline="0" dirty="0" smtClean="0"/>
                        <a:t>épanché</a:t>
                      </a:r>
                      <a:endParaRPr lang="fr-BE" dirty="0"/>
                    </a:p>
                  </a:txBody>
                  <a:tcPr>
                    <a:noFill/>
                  </a:tcPr>
                </a:tc>
                <a:tc>
                  <a:txBody>
                    <a:bodyPr/>
                    <a:lstStyle/>
                    <a:p>
                      <a:endParaRPr lang="fr-BE" dirty="0" smtClean="0"/>
                    </a:p>
                    <a:p>
                      <a:pPr>
                        <a:buFont typeface="Arial" pitchFamily="34" charset="0"/>
                        <a:buChar char="•"/>
                      </a:pPr>
                      <a:r>
                        <a:rPr lang="fr-BE" dirty="0" smtClean="0"/>
                        <a:t>Non ré-infusion</a:t>
                      </a:r>
                      <a:endParaRPr lang="fr-BE" dirty="0"/>
                    </a:p>
                  </a:txBody>
                  <a:tcPr>
                    <a:noFill/>
                  </a:tcPr>
                </a:tc>
                <a:tc>
                  <a:txBody>
                    <a:bodyPr/>
                    <a:lstStyle/>
                    <a:p>
                      <a:endParaRPr lang="fr-BE" dirty="0" smtClean="0"/>
                    </a:p>
                    <a:p>
                      <a:r>
                        <a:rPr lang="fr-BE" dirty="0" smtClean="0"/>
                        <a:t>Classe 1 Niveau B</a:t>
                      </a:r>
                      <a:endParaRPr lang="fr-BE" dirty="0"/>
                    </a:p>
                  </a:txBody>
                  <a:tcPr>
                    <a:noFill/>
                  </a:tcPr>
                </a:tc>
              </a:tr>
              <a:tr h="599372">
                <a:tc>
                  <a:txBody>
                    <a:bodyPr/>
                    <a:lstStyle/>
                    <a:p>
                      <a:endParaRPr lang="fr-BE" dirty="0"/>
                    </a:p>
                  </a:txBody>
                  <a:tcPr>
                    <a:noFill/>
                  </a:tcPr>
                </a:tc>
                <a:tc>
                  <a:txBody>
                    <a:bodyPr/>
                    <a:lstStyle/>
                    <a:p>
                      <a:endParaRPr lang="fr-BE" dirty="0"/>
                    </a:p>
                  </a:txBody>
                  <a:tcPr>
                    <a:noFill/>
                  </a:tcPr>
                </a:tc>
                <a:tc>
                  <a:txBody>
                    <a:bodyPr/>
                    <a:lstStyle/>
                    <a:p>
                      <a:pPr>
                        <a:buFont typeface="Arial" pitchFamily="34" charset="0"/>
                        <a:buChar char="•"/>
                      </a:pPr>
                      <a:r>
                        <a:rPr lang="fr-BE" dirty="0" smtClean="0"/>
                        <a:t> Traitement RLG</a:t>
                      </a:r>
                      <a:endParaRPr lang="fr-BE" dirty="0"/>
                    </a:p>
                  </a:txBody>
                  <a:tcPr>
                    <a:noFill/>
                  </a:tcPr>
                </a:tc>
                <a:tc>
                  <a:txBody>
                    <a:bodyPr/>
                    <a:lstStyle/>
                    <a:p>
                      <a:r>
                        <a:rPr lang="fr-BE" dirty="0" smtClean="0"/>
                        <a:t>Classe 2 B</a:t>
                      </a:r>
                    </a:p>
                    <a:p>
                      <a:r>
                        <a:rPr lang="fr-BE" dirty="0" smtClean="0"/>
                        <a:t>Niveau B</a:t>
                      </a:r>
                      <a:endParaRPr lang="fr-BE" dirty="0"/>
                    </a:p>
                  </a:txBody>
                  <a:tcPr>
                    <a:noFill/>
                  </a:tcPr>
                </a:tc>
              </a:tr>
            </a:tbl>
          </a:graphicData>
        </a:graphic>
      </p:graphicFrame>
      <p:sp>
        <p:nvSpPr>
          <p:cNvPr id="4" name="Espace réservé du pied de page 3"/>
          <p:cNvSpPr>
            <a:spLocks noGrp="1"/>
          </p:cNvSpPr>
          <p:nvPr>
            <p:ph type="ftr" sz="quarter" idx="11"/>
          </p:nvPr>
        </p:nvSpPr>
        <p:spPr>
          <a:xfrm>
            <a:off x="0" y="8358222"/>
            <a:ext cx="6429388" cy="500066"/>
          </a:xfrm>
        </p:spPr>
        <p:txBody>
          <a:bodyPr/>
          <a:lstStyle/>
          <a:p>
            <a:r>
              <a:rPr lang="fr-BE" smtClean="0"/>
              <a:t>ADPERF PARIS 2013   F.Blaffart</a:t>
            </a:r>
            <a:endParaRPr lang="fr-BE" dirty="0"/>
          </a:p>
        </p:txBody>
      </p:sp>
      <p:sp>
        <p:nvSpPr>
          <p:cNvPr id="7" name="Rectangle 6"/>
          <p:cNvSpPr/>
          <p:nvPr/>
        </p:nvSpPr>
        <p:spPr>
          <a:xfrm>
            <a:off x="1115616" y="0"/>
            <a:ext cx="7704856" cy="707886"/>
          </a:xfrm>
          <a:prstGeom prst="rect">
            <a:avLst/>
          </a:prstGeom>
        </p:spPr>
        <p:txBody>
          <a:bodyPr wrap="square">
            <a:spAutoFit/>
          </a:bodyPr>
          <a:lstStyle/>
          <a:p>
            <a:pPr algn="ctr"/>
            <a:r>
              <a:rPr lang="fr-BE" sz="4000" b="1" dirty="0">
                <a:effectLst>
                  <a:outerShdw blurRad="38100" dist="38100" dir="2700000" algn="tl">
                    <a:srgbClr val="000000">
                      <a:alpha val="43137"/>
                    </a:srgbClr>
                  </a:outerShdw>
                </a:effectLst>
                <a:latin typeface="+mj-lt"/>
                <a:ea typeface="+mj-ea"/>
                <a:cs typeface="+mj-cs"/>
              </a:rPr>
              <a:t>EBP et Accident Neurologique </a:t>
            </a:r>
          </a:p>
        </p:txBody>
      </p:sp>
    </p:spTree>
    <p:extLst>
      <p:ext uri="{BB962C8B-B14F-4D97-AF65-F5344CB8AC3E}">
        <p14:creationId xmlns:p14="http://schemas.microsoft.com/office/powerpoint/2010/main" val="939571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43050"/>
          </a:xfrm>
        </p:spPr>
        <p:txBody>
          <a:bodyPr>
            <a:normAutofit/>
          </a:bodyPr>
          <a:lstStyle/>
          <a:p>
            <a:r>
              <a:rPr lang="fr-BE" sz="4000" b="1" dirty="0">
                <a:effectLst>
                  <a:outerShdw blurRad="38100" dist="38100" dir="2700000" algn="tl">
                    <a:srgbClr val="000000">
                      <a:alpha val="43137"/>
                    </a:srgbClr>
                  </a:outerShdw>
                </a:effectLst>
              </a:rPr>
              <a:t>EBP et Accident Neurologique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65292872"/>
              </p:ext>
            </p:extLst>
          </p:nvPr>
        </p:nvGraphicFramePr>
        <p:xfrm>
          <a:off x="35495" y="1844825"/>
          <a:ext cx="9108504" cy="4292982"/>
        </p:xfrm>
        <a:graphic>
          <a:graphicData uri="http://schemas.openxmlformats.org/drawingml/2006/table">
            <a:tbl>
              <a:tblPr firstRow="1" bandRow="1">
                <a:tableStyleId>{5C22544A-7EE6-4342-B048-85BDC9FD1C3A}</a:tableStyleId>
              </a:tblPr>
              <a:tblGrid>
                <a:gridCol w="2155207"/>
                <a:gridCol w="2190706"/>
                <a:gridCol w="2109568"/>
                <a:gridCol w="2653023"/>
              </a:tblGrid>
              <a:tr h="660414">
                <a:tc>
                  <a:txBody>
                    <a:bodyPr/>
                    <a:lstStyle/>
                    <a:p>
                      <a:endParaRPr lang="fr-BE" dirty="0"/>
                    </a:p>
                  </a:txBody>
                  <a:tcPr>
                    <a:noFill/>
                  </a:tcPr>
                </a:tc>
                <a:tc>
                  <a:txBody>
                    <a:bodyPr/>
                    <a:lstStyle/>
                    <a:p>
                      <a:r>
                        <a:rPr lang="fr-BE" dirty="0" smtClean="0"/>
                        <a:t>Protocoles</a:t>
                      </a:r>
                      <a:endParaRPr lang="fr-BE" dirty="0"/>
                    </a:p>
                  </a:txBody>
                  <a:tcPr>
                    <a:noFill/>
                  </a:tcPr>
                </a:tc>
                <a:tc>
                  <a:txBody>
                    <a:bodyPr/>
                    <a:lstStyle/>
                    <a:p>
                      <a:r>
                        <a:rPr lang="fr-BE" dirty="0" smtClean="0"/>
                        <a:t>EBM</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Pertinence</a:t>
                      </a:r>
                    </a:p>
                    <a:p>
                      <a:endParaRPr lang="fr-BE" dirty="0" smtClean="0"/>
                    </a:p>
                  </a:txBody>
                  <a:tcPr>
                    <a:noFill/>
                  </a:tcPr>
                </a:tc>
              </a:tr>
              <a:tr h="1792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Phénomène embolique</a:t>
                      </a:r>
                    </a:p>
                    <a:p>
                      <a:endParaRPr lang="fr-BE" dirty="0"/>
                    </a:p>
                  </a:txBody>
                  <a:tcPr>
                    <a:noFill/>
                  </a:tcPr>
                </a:tc>
                <a:tc>
                  <a:txBody>
                    <a:bodyPr/>
                    <a:lstStyle/>
                    <a:p>
                      <a:r>
                        <a:rPr lang="fr-BE" dirty="0" smtClean="0"/>
                        <a:t>Manipulation aorte</a:t>
                      </a:r>
                      <a:endParaRPr lang="fr-BE" dirty="0"/>
                    </a:p>
                  </a:txBody>
                  <a:tcPr>
                    <a:noFill/>
                  </a:tcPr>
                </a:tc>
                <a:tc>
                  <a:txBody>
                    <a:bodyPr/>
                    <a:lstStyle/>
                    <a:p>
                      <a:r>
                        <a:rPr lang="fr-BE" dirty="0" smtClean="0"/>
                        <a:t>E.</a:t>
                      </a:r>
                      <a:r>
                        <a:rPr lang="fr-BE" baseline="0" dirty="0" smtClean="0"/>
                        <a:t> Épi aortique:</a:t>
                      </a:r>
                    </a:p>
                    <a:p>
                      <a:endParaRPr lang="fr-BE" baseline="0" dirty="0" smtClean="0"/>
                    </a:p>
                    <a:p>
                      <a:pPr>
                        <a:buFont typeface="Wingdings"/>
                        <a:buChar char="Ø"/>
                      </a:pPr>
                      <a:r>
                        <a:rPr lang="fr-BE" baseline="0" dirty="0" smtClean="0">
                          <a:sym typeface="Wingdings"/>
                        </a:rPr>
                        <a:t> Site </a:t>
                      </a:r>
                    </a:p>
                    <a:p>
                      <a:pPr>
                        <a:buFont typeface="Wingdings"/>
                        <a:buChar char="Ø"/>
                      </a:pPr>
                      <a:r>
                        <a:rPr lang="fr-BE" baseline="0" dirty="0" smtClean="0">
                          <a:sym typeface="Wingdings"/>
                        </a:rPr>
                        <a:t> « off </a:t>
                      </a:r>
                      <a:r>
                        <a:rPr lang="fr-BE" baseline="0" dirty="0" err="1" smtClean="0">
                          <a:sym typeface="Wingdings"/>
                        </a:rPr>
                        <a:t>pump</a:t>
                      </a:r>
                      <a:r>
                        <a:rPr lang="fr-BE" baseline="0" dirty="0" smtClean="0">
                          <a:sym typeface="Wingdings"/>
                        </a:rPr>
                        <a:t> »</a:t>
                      </a:r>
                    </a:p>
                    <a:p>
                      <a:pPr>
                        <a:buFont typeface="Wingdings"/>
                        <a:buChar char="Ø"/>
                      </a:pPr>
                      <a:r>
                        <a:rPr lang="fr-BE" baseline="0" dirty="0" smtClean="0">
                          <a:sym typeface="Wingdings"/>
                        </a:rPr>
                        <a:t> canule</a:t>
                      </a:r>
                      <a:endParaRPr lang="fr-BE" baseline="0" dirty="0" smtClean="0"/>
                    </a:p>
                    <a:p>
                      <a:pPr>
                        <a:buFont typeface="Arial" pitchFamily="34" charset="0"/>
                        <a:buChar char="•"/>
                      </a:pPr>
                      <a:endParaRPr lang="fr-BE" dirty="0"/>
                    </a:p>
                  </a:txBody>
                  <a:tcPr>
                    <a:noFill/>
                  </a:tcPr>
                </a:tc>
                <a:tc>
                  <a:txBody>
                    <a:bodyPr/>
                    <a:lstStyle/>
                    <a:p>
                      <a:endParaRPr lang="fr-BE" dirty="0" smtClean="0"/>
                    </a:p>
                    <a:p>
                      <a:endParaRPr lang="fr-BE" dirty="0" smtClean="0"/>
                    </a:p>
                    <a:p>
                      <a:r>
                        <a:rPr lang="fr-BE" dirty="0" smtClean="0"/>
                        <a:t>Classe1 Niveau</a:t>
                      </a:r>
                      <a:r>
                        <a:rPr lang="fr-BE" baseline="0" dirty="0" smtClean="0"/>
                        <a:t> B</a:t>
                      </a:r>
                    </a:p>
                    <a:p>
                      <a:r>
                        <a:rPr lang="fr-BE" baseline="0" dirty="0" smtClean="0"/>
                        <a:t>Classe 2a niveau B</a:t>
                      </a:r>
                    </a:p>
                    <a:p>
                      <a:r>
                        <a:rPr lang="fr-BE" baseline="0" dirty="0" smtClean="0"/>
                        <a:t>?</a:t>
                      </a:r>
                      <a:endParaRPr lang="fr-BE" dirty="0"/>
                    </a:p>
                  </a:txBody>
                  <a:tcPr>
                    <a:noFill/>
                  </a:tcPr>
                </a:tc>
              </a:tr>
              <a:tr h="519188">
                <a:tc>
                  <a:txBody>
                    <a:bodyPr/>
                    <a:lstStyle/>
                    <a:p>
                      <a:endParaRPr lang="fr-BE" dirty="0"/>
                    </a:p>
                  </a:txBody>
                  <a:tcPr>
                    <a:noFill/>
                  </a:tcPr>
                </a:tc>
                <a:tc>
                  <a:txBody>
                    <a:bodyPr/>
                    <a:lstStyle/>
                    <a:p>
                      <a:r>
                        <a:rPr lang="fr-BE" dirty="0" smtClean="0"/>
                        <a:t>Filtration art.</a:t>
                      </a:r>
                      <a:endParaRPr lang="fr-BE" dirty="0"/>
                    </a:p>
                  </a:txBody>
                  <a:tcPr>
                    <a:noFill/>
                  </a:tcPr>
                </a:tc>
                <a:tc>
                  <a:txBody>
                    <a:bodyPr/>
                    <a:lstStyle/>
                    <a:p>
                      <a:endParaRPr lang="fr-BE" dirty="0"/>
                    </a:p>
                  </a:txBody>
                  <a:tcPr>
                    <a:noFill/>
                  </a:tcPr>
                </a:tc>
                <a:tc>
                  <a:txBody>
                    <a:bodyPr/>
                    <a:lstStyle/>
                    <a:p>
                      <a:r>
                        <a:rPr lang="fr-BE" dirty="0" smtClean="0"/>
                        <a:t>Classe 1 Niveau B</a:t>
                      </a:r>
                      <a:endParaRPr lang="fr-BE" dirty="0"/>
                    </a:p>
                  </a:txBody>
                  <a:tcPr>
                    <a:noFill/>
                  </a:tcPr>
                </a:tc>
              </a:tr>
              <a:tr h="377379">
                <a:tc>
                  <a:txBody>
                    <a:bodyPr/>
                    <a:lstStyle/>
                    <a:p>
                      <a:endParaRPr lang="fr-BE" dirty="0"/>
                    </a:p>
                  </a:txBody>
                  <a:tcPr>
                    <a:noFill/>
                  </a:tcPr>
                </a:tc>
                <a:tc>
                  <a:txBody>
                    <a:bodyPr/>
                    <a:lstStyle/>
                    <a:p>
                      <a:endParaRPr lang="fr-BE" dirty="0"/>
                    </a:p>
                  </a:txBody>
                  <a:tcPr>
                    <a:noFill/>
                  </a:tcPr>
                </a:tc>
                <a:tc>
                  <a:txBody>
                    <a:bodyPr/>
                    <a:lstStyle/>
                    <a:p>
                      <a:endParaRPr lang="fr-BE"/>
                    </a:p>
                  </a:txBody>
                  <a:tcPr>
                    <a:noFill/>
                  </a:tcPr>
                </a:tc>
                <a:tc>
                  <a:txBody>
                    <a:bodyPr/>
                    <a:lstStyle/>
                    <a:p>
                      <a:endParaRPr lang="fr-BE" dirty="0"/>
                    </a:p>
                  </a:txBody>
                  <a:tcPr>
                    <a:noFill/>
                  </a:tcPr>
                </a:tc>
              </a:tr>
              <a:tr h="943449">
                <a:tc>
                  <a:txBody>
                    <a:bodyPr/>
                    <a:lstStyle/>
                    <a:p>
                      <a:r>
                        <a:rPr lang="fr-BE" dirty="0" err="1" smtClean="0"/>
                        <a:t>Euglycémie</a:t>
                      </a:r>
                      <a:endParaRPr lang="fr-BE" dirty="0" smtClean="0"/>
                    </a:p>
                    <a:p>
                      <a:endParaRPr lang="fr-BE" dirty="0"/>
                    </a:p>
                  </a:txBody>
                  <a:tcPr>
                    <a:noFill/>
                  </a:tcPr>
                </a:tc>
                <a:tc>
                  <a:txBody>
                    <a:bodyPr/>
                    <a:lstStyle/>
                    <a:p>
                      <a:r>
                        <a:rPr lang="fr-BE" dirty="0" smtClean="0"/>
                        <a:t>Monitorage séquentiel systématique</a:t>
                      </a:r>
                      <a:endParaRPr lang="fr-BE" dirty="0"/>
                    </a:p>
                  </a:txBody>
                  <a:tcPr>
                    <a:noFill/>
                  </a:tcPr>
                </a:tc>
                <a:tc>
                  <a:txBody>
                    <a:bodyPr/>
                    <a:lstStyle/>
                    <a:p>
                      <a:r>
                        <a:rPr lang="fr-BE" dirty="0" smtClean="0"/>
                        <a:t>Glycémie &lt; 150</a:t>
                      </a:r>
                      <a:r>
                        <a:rPr lang="fr-BE" baseline="0" dirty="0" smtClean="0"/>
                        <a:t> mg/</a:t>
                      </a:r>
                      <a:r>
                        <a:rPr lang="fr-BE" baseline="0" dirty="0" err="1" smtClean="0"/>
                        <a:t>dL</a:t>
                      </a:r>
                      <a:endParaRPr lang="fr-BE"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Classe 1 Niveau B</a:t>
                      </a:r>
                    </a:p>
                    <a:p>
                      <a:r>
                        <a:rPr lang="fr-BE" dirty="0" smtClean="0"/>
                        <a:t>(mortalité, </a:t>
                      </a:r>
                      <a:r>
                        <a:rPr lang="fr-BE" dirty="0" err="1" smtClean="0"/>
                        <a:t>sepsis</a:t>
                      </a:r>
                      <a:r>
                        <a:rPr lang="fr-BE" dirty="0" smtClean="0"/>
                        <a:t>)</a:t>
                      </a:r>
                      <a:endParaRPr lang="fr-BE" dirty="0"/>
                    </a:p>
                  </a:txBody>
                  <a:tcPr>
                    <a:noFill/>
                  </a:tcPr>
                </a:tc>
              </a:tr>
            </a:tbl>
          </a:graphicData>
        </a:graphic>
      </p:graphicFrame>
      <p:sp>
        <p:nvSpPr>
          <p:cNvPr id="4" name="Espace réservé du pied de page 3"/>
          <p:cNvSpPr>
            <a:spLocks noGrp="1"/>
          </p:cNvSpPr>
          <p:nvPr>
            <p:ph type="ftr" sz="quarter" idx="11"/>
          </p:nvPr>
        </p:nvSpPr>
        <p:spPr/>
        <p:txBody>
          <a:bodyPr/>
          <a:lstStyle/>
          <a:p>
            <a:r>
              <a:rPr lang="fr-BE" smtClean="0"/>
              <a:t>ADPERF PARIS 2013   F.Blaffart</a:t>
            </a:r>
            <a:endParaRPr lang="fr-BE" dirty="0"/>
          </a:p>
        </p:txBody>
      </p:sp>
    </p:spTree>
    <p:extLst>
      <p:ext uri="{BB962C8B-B14F-4D97-AF65-F5344CB8AC3E}">
        <p14:creationId xmlns:p14="http://schemas.microsoft.com/office/powerpoint/2010/main" val="353900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La </a:t>
            </a:r>
            <a:r>
              <a:rPr lang="fr-BE" sz="4000" b="1" dirty="0" smtClean="0">
                <a:effectLst>
                  <a:outerShdw blurRad="38100" dist="38100" dir="2700000" algn="tl">
                    <a:srgbClr val="000000">
                      <a:alpha val="43137"/>
                    </a:srgbClr>
                  </a:outerShdw>
                </a:effectLst>
              </a:rPr>
              <a:t>Perfusion </a:t>
            </a:r>
            <a:r>
              <a:rPr lang="fr-BE" sz="4000" b="1" dirty="0">
                <a:effectLst>
                  <a:outerShdw blurRad="38100" dist="38100" dir="2700000" algn="tl">
                    <a:srgbClr val="000000">
                      <a:alpha val="43137"/>
                    </a:srgbClr>
                  </a:outerShdw>
                </a:effectLst>
              </a:rPr>
              <a:t>et la </a:t>
            </a:r>
            <a:r>
              <a:rPr lang="fr-BE" sz="4000" b="1" dirty="0" smtClean="0">
                <a:effectLst>
                  <a:outerShdw blurRad="38100" dist="38100" dir="2700000" algn="tl">
                    <a:srgbClr val="000000">
                      <a:alpha val="43137"/>
                    </a:srgbClr>
                  </a:outerShdw>
                </a:effectLst>
              </a:rPr>
              <a:t>Chirurgie Cardiaque</a:t>
            </a:r>
            <a:endParaRPr lang="fr-BE" sz="4000" b="1" dirty="0">
              <a:effectLst>
                <a:outerShdw blurRad="38100" dist="38100" dir="2700000" algn="tl">
                  <a:srgbClr val="000000">
                    <a:alpha val="43137"/>
                  </a:srgbClr>
                </a:outerShdw>
              </a:effectLst>
            </a:endParaRPr>
          </a:p>
        </p:txBody>
      </p:sp>
      <p:pic>
        <p:nvPicPr>
          <p:cNvPr id="1026" name="Picture 2" descr="C:\Users\CHU Liège\Pictures\cornerston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1628800"/>
            <a:ext cx="288032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HU Liège\Documents\P10005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512" y="3739940"/>
            <a:ext cx="4441940" cy="308580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248090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43050"/>
          </a:xfrm>
        </p:spPr>
        <p:txBody>
          <a:bodyPr>
            <a:normAutofit/>
          </a:bodyPr>
          <a:lstStyle/>
          <a:p>
            <a:r>
              <a:rPr lang="fr-BE" sz="4000" b="1" dirty="0">
                <a:effectLst>
                  <a:outerShdw blurRad="38100" dist="38100" dir="2700000" algn="tl">
                    <a:srgbClr val="000000">
                      <a:alpha val="43137"/>
                    </a:srgbClr>
                  </a:outerShdw>
                </a:effectLst>
              </a:rPr>
              <a:t>EBP et Accident Neurologique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21432066"/>
              </p:ext>
            </p:extLst>
          </p:nvPr>
        </p:nvGraphicFramePr>
        <p:xfrm>
          <a:off x="0" y="2204864"/>
          <a:ext cx="9144000" cy="3510152"/>
        </p:xfrm>
        <a:graphic>
          <a:graphicData uri="http://schemas.openxmlformats.org/drawingml/2006/table">
            <a:tbl>
              <a:tblPr firstRow="1" bandRow="1">
                <a:tableStyleId>{5C22544A-7EE6-4342-B048-85BDC9FD1C3A}</a:tableStyleId>
              </a:tblPr>
              <a:tblGrid>
                <a:gridCol w="2190703"/>
                <a:gridCol w="2190706"/>
                <a:gridCol w="2109568"/>
                <a:gridCol w="2653023"/>
              </a:tblGrid>
              <a:tr h="646607">
                <a:tc>
                  <a:txBody>
                    <a:bodyPr/>
                    <a:lstStyle/>
                    <a:p>
                      <a:endParaRPr lang="fr-BE" dirty="0"/>
                    </a:p>
                  </a:txBody>
                  <a:tcPr>
                    <a:noFill/>
                  </a:tcPr>
                </a:tc>
                <a:tc>
                  <a:txBody>
                    <a:bodyPr/>
                    <a:lstStyle/>
                    <a:p>
                      <a:r>
                        <a:rPr lang="fr-BE" dirty="0" smtClean="0"/>
                        <a:t>Protocoles</a:t>
                      </a:r>
                      <a:endParaRPr lang="fr-BE" dirty="0"/>
                    </a:p>
                  </a:txBody>
                  <a:tcPr>
                    <a:noFill/>
                  </a:tcPr>
                </a:tc>
                <a:tc>
                  <a:txBody>
                    <a:bodyPr/>
                    <a:lstStyle/>
                    <a:p>
                      <a:r>
                        <a:rPr lang="fr-BE" dirty="0" smtClean="0"/>
                        <a:t>EBM</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Pertinence</a:t>
                      </a:r>
                    </a:p>
                    <a:p>
                      <a:endParaRPr lang="fr-BE" dirty="0" smtClean="0"/>
                    </a:p>
                  </a:txBody>
                  <a:tcPr>
                    <a:noFill/>
                  </a:tcPr>
                </a:tc>
              </a:tr>
              <a:tr h="2863545">
                <a:tc>
                  <a:txBody>
                    <a:bodyPr/>
                    <a:lstStyle/>
                    <a:p>
                      <a:r>
                        <a:rPr lang="fr-BE" dirty="0" smtClean="0"/>
                        <a:t>Hémodilution</a:t>
                      </a:r>
                    </a:p>
                    <a:p>
                      <a:r>
                        <a:rPr lang="fr-BE" dirty="0" smtClean="0"/>
                        <a:t>(circuit modifié)</a:t>
                      </a:r>
                    </a:p>
                    <a:p>
                      <a:endParaRPr lang="fr-BE" dirty="0" smtClean="0"/>
                    </a:p>
                    <a:p>
                      <a:r>
                        <a:rPr lang="fr-BE" dirty="0" smtClean="0"/>
                        <a:t>Réaction </a:t>
                      </a:r>
                      <a:r>
                        <a:rPr lang="fr-BE" dirty="0" err="1" smtClean="0"/>
                        <a:t>inflam</a:t>
                      </a:r>
                      <a:r>
                        <a:rPr lang="fr-BE" dirty="0" smtClean="0"/>
                        <a:t>.</a:t>
                      </a:r>
                    </a:p>
                    <a:p>
                      <a:r>
                        <a:rPr lang="fr-BE" dirty="0" smtClean="0"/>
                        <a:t>                                                                                                                                                                               </a:t>
                      </a:r>
                      <a:endParaRPr lang="fr-BE" dirty="0"/>
                    </a:p>
                  </a:txBody>
                  <a:tcPr>
                    <a:noFill/>
                  </a:tcPr>
                </a:tc>
                <a:tc>
                  <a:txBody>
                    <a:bodyPr/>
                    <a:lstStyle/>
                    <a:p>
                      <a:r>
                        <a:rPr lang="fr-BE" dirty="0" smtClean="0"/>
                        <a:t>MEC</a:t>
                      </a:r>
                    </a:p>
                    <a:p>
                      <a:r>
                        <a:rPr lang="fr-BE" dirty="0" smtClean="0"/>
                        <a:t>…</a:t>
                      </a:r>
                    </a:p>
                    <a:p>
                      <a:endParaRPr lang="fr-BE" dirty="0" smtClean="0"/>
                    </a:p>
                    <a:p>
                      <a:r>
                        <a:rPr lang="fr-BE" dirty="0" smtClean="0"/>
                        <a:t>Matériaux et </a:t>
                      </a:r>
                    </a:p>
                    <a:p>
                      <a:r>
                        <a:rPr lang="fr-BE" dirty="0" smtClean="0"/>
                        <a:t>Surface</a:t>
                      </a:r>
                      <a:endParaRPr lang="fr-BE" dirty="0"/>
                    </a:p>
                  </a:txBody>
                  <a:tcPr>
                    <a:noFill/>
                  </a:tcPr>
                </a:tc>
                <a:tc>
                  <a:txBody>
                    <a:bodyPr/>
                    <a:lstStyle/>
                    <a:p>
                      <a:pPr>
                        <a:buFont typeface="Arial" pitchFamily="34" charset="0"/>
                        <a:buNone/>
                      </a:pPr>
                      <a:r>
                        <a:rPr lang="fr-BE" dirty="0" err="1" smtClean="0"/>
                        <a:t>Hct</a:t>
                      </a:r>
                      <a:r>
                        <a:rPr lang="fr-BE" dirty="0" smtClean="0"/>
                        <a:t> &gt; ou = 25 %</a:t>
                      </a:r>
                    </a:p>
                    <a:p>
                      <a:pPr>
                        <a:buFont typeface="Arial" pitchFamily="34" charset="0"/>
                        <a:buNone/>
                      </a:pPr>
                      <a:endParaRPr lang="fr-BE" dirty="0" smtClean="0"/>
                    </a:p>
                    <a:p>
                      <a:pPr>
                        <a:buFont typeface="Arial" pitchFamily="34" charset="0"/>
                        <a:buNone/>
                      </a:pPr>
                      <a:endParaRPr lang="fr-BE" dirty="0" smtClean="0"/>
                    </a:p>
                    <a:p>
                      <a:pPr>
                        <a:buFont typeface="Arial" pitchFamily="34" charset="0"/>
                        <a:buNone/>
                      </a:pPr>
                      <a:r>
                        <a:rPr lang="fr-BE" dirty="0" smtClean="0">
                          <a:sym typeface="Wingdings"/>
                        </a:rPr>
                        <a:t> </a:t>
                      </a:r>
                      <a:r>
                        <a:rPr lang="fr-BE" dirty="0" smtClean="0"/>
                        <a:t>Circuit traité</a:t>
                      </a:r>
                    </a:p>
                    <a:p>
                      <a:pPr>
                        <a:buFont typeface="Arial" pitchFamily="34" charset="0"/>
                        <a:buNone/>
                      </a:pPr>
                      <a:endParaRPr lang="fr-BE" dirty="0" smtClean="0"/>
                    </a:p>
                    <a:p>
                      <a:pPr>
                        <a:buFont typeface="Arial" pitchFamily="34" charset="0"/>
                        <a:buNone/>
                      </a:pPr>
                      <a:endParaRPr lang="fr-BE" dirty="0" smtClean="0">
                        <a:sym typeface="Wingdings"/>
                      </a:endParaRPr>
                    </a:p>
                    <a:p>
                      <a:pPr>
                        <a:buFont typeface="Arial" pitchFamily="34" charset="0"/>
                        <a:buNone/>
                      </a:pPr>
                      <a:r>
                        <a:rPr lang="fr-BE" dirty="0" smtClean="0">
                          <a:sym typeface="Wingdings"/>
                        </a:rPr>
                        <a:t>  surface</a:t>
                      </a:r>
                      <a:endParaRPr lang="fr-BE" dirty="0" smtClean="0"/>
                    </a:p>
                    <a:p>
                      <a:pPr>
                        <a:buFont typeface="Arial" pitchFamily="34" charset="0"/>
                        <a:buNone/>
                      </a:pPr>
                      <a:endParaRPr lang="fr-BE" dirty="0" smtClean="0"/>
                    </a:p>
                    <a:p>
                      <a:pPr>
                        <a:buFont typeface="Arial" pitchFamily="34" charset="0"/>
                        <a:buNone/>
                      </a:pPr>
                      <a:r>
                        <a:rPr lang="fr-BE" dirty="0" smtClean="0"/>
                        <a:t> </a:t>
                      </a:r>
                      <a:endParaRPr lang="fr-BE" dirty="0"/>
                    </a:p>
                  </a:txBody>
                  <a:tcPr>
                    <a:noFill/>
                  </a:tcPr>
                </a:tc>
                <a:tc>
                  <a:txBody>
                    <a:bodyPr/>
                    <a:lstStyle/>
                    <a:p>
                      <a:r>
                        <a:rPr lang="fr-BE" dirty="0" smtClean="0"/>
                        <a:t>Classe 1 Niveau A</a:t>
                      </a:r>
                    </a:p>
                    <a:p>
                      <a:endParaRPr lang="fr-BE" dirty="0" smtClean="0"/>
                    </a:p>
                    <a:p>
                      <a:endParaRPr lang="fr-BE" dirty="0" smtClean="0"/>
                    </a:p>
                    <a:p>
                      <a:r>
                        <a:rPr lang="fr-BE" dirty="0" smtClean="0"/>
                        <a:t> Classe 2A</a:t>
                      </a:r>
                      <a:r>
                        <a:rPr lang="fr-BE" baseline="0" dirty="0" smtClean="0"/>
                        <a:t> niveau B</a:t>
                      </a:r>
                    </a:p>
                    <a:p>
                      <a:endParaRPr lang="fr-BE" baseline="0" dirty="0" smtClean="0"/>
                    </a:p>
                    <a:p>
                      <a:endParaRPr lang="fr-BE" baseline="0" dirty="0" smtClean="0"/>
                    </a:p>
                    <a:p>
                      <a:r>
                        <a:rPr lang="fr-BE" baseline="0" dirty="0" smtClean="0"/>
                        <a:t>?</a:t>
                      </a:r>
                      <a:endParaRPr lang="fr-BE" dirty="0"/>
                    </a:p>
                  </a:txBody>
                  <a:tcPr>
                    <a:noFill/>
                  </a:tcPr>
                </a:tc>
              </a:tr>
            </a:tbl>
          </a:graphicData>
        </a:graphic>
      </p:graphicFrame>
      <p:sp>
        <p:nvSpPr>
          <p:cNvPr id="4" name="Espace réservé du pied de page 3"/>
          <p:cNvSpPr>
            <a:spLocks noGrp="1"/>
          </p:cNvSpPr>
          <p:nvPr>
            <p:ph type="ftr" sz="quarter" idx="11"/>
          </p:nvPr>
        </p:nvSpPr>
        <p:spPr>
          <a:xfrm>
            <a:off x="3124200" y="8072470"/>
            <a:ext cx="2895600" cy="642942"/>
          </a:xfrm>
        </p:spPr>
        <p:txBody>
          <a:bodyPr/>
          <a:lstStyle/>
          <a:p>
            <a:r>
              <a:rPr lang="fr-BE" smtClean="0"/>
              <a:t>ADPERF PARIS 2013   F.Blaffart</a:t>
            </a:r>
            <a:endParaRPr lang="fr-BE" dirty="0"/>
          </a:p>
        </p:txBody>
      </p:sp>
    </p:spTree>
    <p:extLst>
      <p:ext uri="{BB962C8B-B14F-4D97-AF65-F5344CB8AC3E}">
        <p14:creationId xmlns:p14="http://schemas.microsoft.com/office/powerpoint/2010/main" val="2888821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effectLst>
                  <a:outerShdw blurRad="38100" dist="38100" dir="2700000" algn="tl">
                    <a:srgbClr val="000000">
                      <a:alpha val="43137"/>
                    </a:srgbClr>
                  </a:outerShdw>
                </a:effectLst>
              </a:rPr>
              <a:t>La CEC en 2013</a:t>
            </a:r>
            <a:br>
              <a:rPr lang="fr-BE" b="1" dirty="0" smtClean="0">
                <a:effectLst>
                  <a:outerShdw blurRad="38100" dist="38100" dir="2700000" algn="tl">
                    <a:srgbClr val="000000">
                      <a:alpha val="43137"/>
                    </a:srgbClr>
                  </a:outerShdw>
                </a:effectLst>
              </a:rPr>
            </a:br>
            <a:r>
              <a:rPr lang="fr-BE" b="1" dirty="0" smtClean="0">
                <a:effectLst>
                  <a:outerShdw blurRad="38100" dist="38100" dir="2700000" algn="tl">
                    <a:srgbClr val="000000">
                      <a:alpha val="43137"/>
                    </a:srgbClr>
                  </a:outerShdw>
                </a:effectLst>
              </a:rPr>
              <a:t>Etat de l’ART: </a:t>
            </a:r>
            <a:r>
              <a:rPr lang="fr-BE" b="1" dirty="0">
                <a:effectLst>
                  <a:outerShdw blurRad="38100" dist="38100" dir="2700000" algn="tl">
                    <a:srgbClr val="000000">
                      <a:alpha val="43137"/>
                    </a:srgbClr>
                  </a:outerShdw>
                </a:effectLst>
              </a:rPr>
              <a:t>Les </a:t>
            </a:r>
            <a:r>
              <a:rPr lang="fr-BE" b="1" dirty="0" smtClean="0">
                <a:effectLst>
                  <a:outerShdw blurRad="38100" dist="38100" dir="2700000" algn="tl">
                    <a:srgbClr val="000000">
                      <a:alpha val="43137"/>
                    </a:srgbClr>
                  </a:outerShdw>
                </a:effectLst>
              </a:rPr>
              <a:t>Outils</a:t>
            </a:r>
            <a:endParaRPr lang="fr-BE"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600200"/>
            <a:ext cx="8686800" cy="5257800"/>
          </a:xfrm>
        </p:spPr>
        <p:txBody>
          <a:bodyPr>
            <a:normAutofit/>
          </a:bodyPr>
          <a:lstStyle/>
          <a:p>
            <a:pPr marL="0" indent="0">
              <a:buNone/>
            </a:pPr>
            <a:r>
              <a:rPr lang="fr-BE" sz="2400" dirty="0" smtClean="0"/>
              <a:t>Monitorage systémique: PAM</a:t>
            </a:r>
          </a:p>
          <a:p>
            <a:pPr marL="0" indent="0">
              <a:buNone/>
            </a:pPr>
            <a:r>
              <a:rPr lang="fr-BE" sz="2400" dirty="0"/>
              <a:t> </a:t>
            </a:r>
            <a:r>
              <a:rPr lang="fr-BE" sz="2400" dirty="0" smtClean="0"/>
              <a:t>                                            CO</a:t>
            </a:r>
            <a:r>
              <a:rPr lang="fr-BE" sz="2400" baseline="-25000" dirty="0" smtClean="0"/>
              <a:t>2</a:t>
            </a:r>
            <a:r>
              <a:rPr lang="fr-BE" sz="2400" dirty="0" smtClean="0"/>
              <a:t> expiré et PaCO</a:t>
            </a:r>
            <a:r>
              <a:rPr lang="fr-BE" sz="2400" baseline="-25000" dirty="0" smtClean="0"/>
              <a:t>2</a:t>
            </a:r>
          </a:p>
          <a:p>
            <a:pPr marL="0" indent="0">
              <a:buNone/>
            </a:pPr>
            <a:r>
              <a:rPr lang="fr-BE" sz="2400" baseline="-25000" dirty="0"/>
              <a:t> </a:t>
            </a:r>
            <a:r>
              <a:rPr lang="fr-BE" sz="2400" baseline="-25000" dirty="0" smtClean="0"/>
              <a:t>                                                                  </a:t>
            </a:r>
            <a:r>
              <a:rPr lang="fr-BE" sz="2400" dirty="0" smtClean="0"/>
              <a:t>PVC</a:t>
            </a:r>
          </a:p>
          <a:p>
            <a:pPr marL="0" indent="0">
              <a:buNone/>
            </a:pPr>
            <a:r>
              <a:rPr lang="fr-BE" sz="2400" dirty="0"/>
              <a:t> </a:t>
            </a:r>
            <a:r>
              <a:rPr lang="fr-BE" sz="2400" dirty="0" smtClean="0"/>
              <a:t>                                             SVO</a:t>
            </a:r>
            <a:r>
              <a:rPr lang="fr-BE" sz="2400" baseline="-25000" dirty="0" smtClean="0"/>
              <a:t>2</a:t>
            </a:r>
            <a:r>
              <a:rPr lang="fr-BE" sz="2400" dirty="0" smtClean="0"/>
              <a:t> et DO</a:t>
            </a:r>
            <a:r>
              <a:rPr lang="fr-BE" sz="2400" baseline="-25000" dirty="0" smtClean="0"/>
              <a:t>2</a:t>
            </a:r>
            <a:r>
              <a:rPr lang="fr-BE" sz="2400" dirty="0" smtClean="0"/>
              <a:t>/VO</a:t>
            </a:r>
            <a:r>
              <a:rPr lang="fr-BE" sz="2400" baseline="-25000" dirty="0" smtClean="0"/>
              <a:t>2</a:t>
            </a:r>
          </a:p>
          <a:p>
            <a:pPr marL="0" indent="0">
              <a:buNone/>
            </a:pPr>
            <a:endParaRPr lang="fr-BE" sz="2400" baseline="-25000" dirty="0"/>
          </a:p>
          <a:p>
            <a:pPr marL="0" indent="0">
              <a:buNone/>
            </a:pPr>
            <a:r>
              <a:rPr lang="fr-BE" sz="2400" dirty="0" smtClean="0"/>
              <a:t>Monitorage spécifique: BIS</a:t>
            </a:r>
          </a:p>
          <a:p>
            <a:pPr marL="0" indent="0">
              <a:buNone/>
            </a:pPr>
            <a:r>
              <a:rPr lang="fr-BE" sz="2400" dirty="0"/>
              <a:t> </a:t>
            </a:r>
            <a:r>
              <a:rPr lang="fr-BE" sz="2400" dirty="0" smtClean="0"/>
              <a:t>                                          SVO</a:t>
            </a:r>
            <a:r>
              <a:rPr lang="fr-BE" sz="2400" baseline="-25000" dirty="0" smtClean="0"/>
              <a:t>2 </a:t>
            </a:r>
            <a:r>
              <a:rPr lang="fr-BE" sz="2400" dirty="0" err="1" smtClean="0"/>
              <a:t>jug</a:t>
            </a:r>
            <a:r>
              <a:rPr lang="fr-BE" sz="2400" dirty="0" smtClean="0"/>
              <a:t>.</a:t>
            </a:r>
          </a:p>
          <a:p>
            <a:pPr marL="0" indent="0">
              <a:buNone/>
            </a:pPr>
            <a:r>
              <a:rPr lang="fr-BE" sz="2400" dirty="0"/>
              <a:t> </a:t>
            </a:r>
            <a:r>
              <a:rPr lang="fr-BE" sz="2400" dirty="0" smtClean="0"/>
              <a:t>                                          EEG, DTC.</a:t>
            </a:r>
          </a:p>
          <a:p>
            <a:pPr marL="0" indent="0">
              <a:buNone/>
            </a:pPr>
            <a:r>
              <a:rPr lang="fr-BE" sz="2400" dirty="0"/>
              <a:t> </a:t>
            </a:r>
            <a:r>
              <a:rPr lang="fr-BE" sz="2400" dirty="0" smtClean="0"/>
              <a:t>                                          Marqueurs biologiques (NSE, </a:t>
            </a:r>
            <a:r>
              <a:rPr lang="fr-BE" sz="2400" dirty="0" err="1" smtClean="0"/>
              <a:t>Prot</a:t>
            </a:r>
            <a:r>
              <a:rPr lang="fr-BE" sz="2400" dirty="0" smtClean="0"/>
              <a:t> S 100)</a:t>
            </a:r>
            <a:r>
              <a:rPr lang="fr-BE" sz="1600" dirty="0"/>
              <a:t> </a:t>
            </a:r>
            <a:r>
              <a:rPr lang="fr-BE" sz="2400" b="1" dirty="0" smtClean="0">
                <a:solidFill>
                  <a:srgbClr val="0070C0"/>
                </a:solidFill>
              </a:rPr>
              <a:t>                                  </a:t>
            </a:r>
            <a:r>
              <a:rPr lang="fr-BE" sz="1600" dirty="0" smtClean="0"/>
              <a:t>                                  </a:t>
            </a:r>
            <a:r>
              <a:rPr lang="fr-BE" sz="2400" b="1" dirty="0" smtClean="0">
                <a:solidFill>
                  <a:srgbClr val="0070C0"/>
                </a:solidFill>
              </a:rPr>
              <a:t>                                      </a:t>
            </a:r>
            <a:endParaRPr lang="fr-BE" sz="2400" dirty="0"/>
          </a:p>
          <a:p>
            <a:pPr marL="0" indent="0">
              <a:buNone/>
            </a:pPr>
            <a:r>
              <a:rPr lang="fr-BE" sz="2400" dirty="0" smtClean="0"/>
              <a:t>                                           </a:t>
            </a:r>
            <a:r>
              <a:rPr lang="fr-BE" sz="2400" b="1" dirty="0" smtClean="0">
                <a:solidFill>
                  <a:srgbClr val="0070C0"/>
                </a:solidFill>
              </a:rPr>
              <a:t>NIRS</a:t>
            </a:r>
            <a:endParaRPr lang="fr-BE" sz="2400" b="1" dirty="0">
              <a:solidFill>
                <a:srgbClr val="0070C0"/>
              </a:solidFill>
            </a:endParaRPr>
          </a:p>
        </p:txBody>
      </p:sp>
      <p:pic>
        <p:nvPicPr>
          <p:cNvPr id="1026" name="Picture 2" descr="C:\Users\CHU Liège\Pictures\imagesCAS0ZV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492042"/>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U Liège\Pictures\inv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8" y="4237926"/>
            <a:ext cx="3142431" cy="262007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3143178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effectLst>
                  <a:outerShdw blurRad="38100" dist="38100" dir="2700000" algn="tl">
                    <a:srgbClr val="000000">
                      <a:alpha val="43137"/>
                    </a:srgbClr>
                  </a:outerShdw>
                </a:effectLst>
              </a:rPr>
              <a:t>NIRS et EBM/EBP</a:t>
            </a:r>
            <a:endParaRPr lang="fr-BE" sz="4000" b="1"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3" cstate="print"/>
          <a:srcRect l="11767" t="20488" r="32795" b="30574"/>
          <a:stretch>
            <a:fillRect/>
          </a:stretch>
        </p:blipFill>
        <p:spPr bwMode="auto">
          <a:xfrm>
            <a:off x="401078" y="1268760"/>
            <a:ext cx="8203370" cy="5589240"/>
          </a:xfrm>
          <a:prstGeom prst="rect">
            <a:avLst/>
          </a:prstGeom>
          <a:noFill/>
          <a:ln w="9525">
            <a:noFill/>
            <a:miter lim="800000"/>
            <a:headEnd/>
            <a:tailEnd/>
          </a:ln>
        </p:spPr>
      </p:pic>
      <p:sp>
        <p:nvSpPr>
          <p:cNvPr id="3" name="Rectangle 2"/>
          <p:cNvSpPr/>
          <p:nvPr/>
        </p:nvSpPr>
        <p:spPr>
          <a:xfrm>
            <a:off x="611560" y="6308847"/>
            <a:ext cx="7992888" cy="4325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611560" y="5661248"/>
            <a:ext cx="7992888" cy="647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948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1" dirty="0">
                <a:effectLst>
                  <a:outerShdw blurRad="38100" dist="38100" dir="2700000" algn="tl">
                    <a:srgbClr val="000000">
                      <a:alpha val="43137"/>
                    </a:srgbClr>
                  </a:outerShdw>
                </a:effectLst>
              </a:rPr>
              <a:t>NIRS et EBM/EBP</a:t>
            </a:r>
          </a:p>
        </p:txBody>
      </p:sp>
      <p:sp>
        <p:nvSpPr>
          <p:cNvPr id="5" name="Espace réservé du pied de page 4"/>
          <p:cNvSpPr>
            <a:spLocks noGrp="1"/>
          </p:cNvSpPr>
          <p:nvPr>
            <p:ph type="ftr" sz="quarter" idx="11"/>
          </p:nvPr>
        </p:nvSpPr>
        <p:spPr>
          <a:xfrm>
            <a:off x="3124200" y="6356350"/>
            <a:ext cx="2895600" cy="501650"/>
          </a:xfrm>
        </p:spPr>
        <p:txBody>
          <a:bodyPr/>
          <a:lstStyle/>
          <a:p>
            <a:r>
              <a:rPr lang="fr-BE" smtClean="0"/>
              <a:t>ADPERF PARIS 2013   F.Blaffart</a:t>
            </a:r>
            <a:endParaRPr lang="fr-BE" dirty="0"/>
          </a:p>
        </p:txBody>
      </p:sp>
      <p:pic>
        <p:nvPicPr>
          <p:cNvPr id="5122" name="Picture 2"/>
          <p:cNvPicPr>
            <a:picLocks noGrp="1" noChangeAspect="1" noChangeArrowheads="1"/>
          </p:cNvPicPr>
          <p:nvPr>
            <p:ph idx="1"/>
          </p:nvPr>
        </p:nvPicPr>
        <p:blipFill>
          <a:blip r:embed="rId3" cstate="print"/>
          <a:srcRect l="15590" t="26474" r="28972" b="10283"/>
          <a:stretch>
            <a:fillRect/>
          </a:stretch>
        </p:blipFill>
        <p:spPr bwMode="auto">
          <a:xfrm>
            <a:off x="395536" y="1484784"/>
            <a:ext cx="8496944" cy="4896544"/>
          </a:xfrm>
          <a:prstGeom prst="rect">
            <a:avLst/>
          </a:prstGeom>
          <a:noFill/>
          <a:ln w="9525">
            <a:noFill/>
            <a:miter lim="800000"/>
            <a:headEnd/>
            <a:tailEnd/>
          </a:ln>
        </p:spPr>
      </p:pic>
      <p:sp>
        <p:nvSpPr>
          <p:cNvPr id="3" name="Rectangle 2"/>
          <p:cNvSpPr/>
          <p:nvPr/>
        </p:nvSpPr>
        <p:spPr>
          <a:xfrm>
            <a:off x="1043608" y="5157192"/>
            <a:ext cx="3600400" cy="720080"/>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44008" y="4277250"/>
            <a:ext cx="3600400" cy="303878"/>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916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effectLst>
                  <a:outerShdw blurRad="38100" dist="38100" dir="2700000" algn="tl">
                    <a:srgbClr val="000000">
                      <a:alpha val="43137"/>
                    </a:srgbClr>
                  </a:outerShdw>
                </a:effectLst>
              </a:rPr>
              <a:t>La CEC en 2013</a:t>
            </a:r>
            <a:br>
              <a:rPr lang="fr-BE" b="1" dirty="0" smtClean="0">
                <a:effectLst>
                  <a:outerShdw blurRad="38100" dist="38100" dir="2700000" algn="tl">
                    <a:srgbClr val="000000">
                      <a:alpha val="43137"/>
                    </a:srgbClr>
                  </a:outerShdw>
                </a:effectLst>
              </a:rPr>
            </a:br>
            <a:r>
              <a:rPr lang="fr-BE" b="1" dirty="0" smtClean="0">
                <a:effectLst>
                  <a:outerShdw blurRad="38100" dist="38100" dir="2700000" algn="tl">
                    <a:srgbClr val="000000">
                      <a:alpha val="43137"/>
                    </a:srgbClr>
                  </a:outerShdw>
                </a:effectLst>
              </a:rPr>
              <a:t>Etat de l’ART: </a:t>
            </a:r>
            <a:r>
              <a:rPr lang="fr-BE" b="1" dirty="0">
                <a:effectLst>
                  <a:outerShdw blurRad="38100" dist="38100" dir="2700000" algn="tl">
                    <a:srgbClr val="000000">
                      <a:alpha val="43137"/>
                    </a:srgbClr>
                  </a:outerShdw>
                </a:effectLst>
              </a:rPr>
              <a:t>Les EBP et EBM</a:t>
            </a:r>
          </a:p>
        </p:txBody>
      </p:sp>
      <p:sp>
        <p:nvSpPr>
          <p:cNvPr id="5" name="Espace réservé du pied de page 4"/>
          <p:cNvSpPr>
            <a:spLocks noGrp="1"/>
          </p:cNvSpPr>
          <p:nvPr>
            <p:ph type="ftr" sz="quarter" idx="11"/>
          </p:nvPr>
        </p:nvSpPr>
        <p:spPr>
          <a:xfrm>
            <a:off x="3124200" y="6453336"/>
            <a:ext cx="2895600" cy="404664"/>
          </a:xfrm>
        </p:spPr>
        <p:txBody>
          <a:bodyPr/>
          <a:lstStyle/>
          <a:p>
            <a:r>
              <a:rPr lang="fr-BE" smtClean="0"/>
              <a:t>ADPERF PARIS 2013   F.Blaffart</a:t>
            </a:r>
            <a:endParaRPr lang="fr-BE" dirty="0"/>
          </a:p>
        </p:txBody>
      </p:sp>
      <p:pic>
        <p:nvPicPr>
          <p:cNvPr id="1027" name="Picture 3" descr="\\fileadm01.st.chulg\users\c005593\Mes documents\My Pictures\PTDC0001.JPG"/>
          <p:cNvPicPr>
            <a:picLocks noGrp="1" noChangeAspect="1" noChangeArrowheads="1"/>
          </p:cNvPicPr>
          <p:nvPr>
            <p:ph idx="1"/>
          </p:nvPr>
        </p:nvPicPr>
        <p:blipFill>
          <a:blip r:embed="rId3" cstate="print"/>
          <a:srcRect t="5195" r="15303" b="-13"/>
          <a:stretch>
            <a:fillRect/>
          </a:stretch>
        </p:blipFill>
        <p:spPr bwMode="auto">
          <a:xfrm>
            <a:off x="1331640" y="1844824"/>
            <a:ext cx="6192688" cy="4464496"/>
          </a:xfrm>
          <a:prstGeom prst="rect">
            <a:avLst/>
          </a:prstGeom>
          <a:noFill/>
        </p:spPr>
      </p:pic>
      <p:pic>
        <p:nvPicPr>
          <p:cNvPr id="6" name="Picture 2" descr="\\fileadm01.st.chulg\users\c005593\Mes documents\PTDC0002.jpg"/>
          <p:cNvPicPr>
            <a:picLocks noChangeAspect="1" noChangeArrowheads="1"/>
          </p:cNvPicPr>
          <p:nvPr/>
        </p:nvPicPr>
        <p:blipFill>
          <a:blip r:embed="rId4" cstate="print"/>
          <a:srcRect l="44581" t="31433" r="12057" b="-13"/>
          <a:stretch>
            <a:fillRect/>
          </a:stretch>
        </p:blipFill>
        <p:spPr bwMode="auto">
          <a:xfrm>
            <a:off x="2195736" y="1484784"/>
            <a:ext cx="4752528" cy="4896544"/>
          </a:xfrm>
          <a:prstGeom prst="rect">
            <a:avLst/>
          </a:prstGeom>
          <a:noFill/>
        </p:spPr>
      </p:pic>
      <p:sp>
        <p:nvSpPr>
          <p:cNvPr id="7" name="Rectangle 6"/>
          <p:cNvSpPr/>
          <p:nvPr/>
        </p:nvSpPr>
        <p:spPr>
          <a:xfrm>
            <a:off x="2339752" y="5517232"/>
            <a:ext cx="3384376" cy="144016"/>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2"/>
          <p:cNvPicPr>
            <a:picLocks noChangeAspect="1" noChangeArrowheads="1"/>
          </p:cNvPicPr>
          <p:nvPr/>
        </p:nvPicPr>
        <p:blipFill>
          <a:blip r:embed="rId5" cstate="print"/>
          <a:srcRect l="3615" t="22060" r="53007" b="18416"/>
          <a:stretch>
            <a:fillRect/>
          </a:stretch>
        </p:blipFill>
        <p:spPr bwMode="auto">
          <a:xfrm>
            <a:off x="827584" y="1484784"/>
            <a:ext cx="7200800" cy="4968552"/>
          </a:xfrm>
          <a:prstGeom prst="rect">
            <a:avLst/>
          </a:prstGeom>
          <a:noFill/>
          <a:ln w="9525">
            <a:noFill/>
            <a:miter lim="800000"/>
            <a:headEnd/>
            <a:tailEnd/>
          </a:ln>
        </p:spPr>
      </p:pic>
      <p:sp>
        <p:nvSpPr>
          <p:cNvPr id="10" name="Rectangle 9"/>
          <p:cNvSpPr/>
          <p:nvPr/>
        </p:nvSpPr>
        <p:spPr>
          <a:xfrm>
            <a:off x="4211960" y="5791619"/>
            <a:ext cx="2052228" cy="43204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4572000" y="4437112"/>
            <a:ext cx="3024336" cy="43204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1547664" y="4941168"/>
            <a:ext cx="4464496" cy="43204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203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L’intérêt du NIRS associé à la CEC</a:t>
            </a:r>
          </a:p>
        </p:txBody>
      </p:sp>
      <p:sp>
        <p:nvSpPr>
          <p:cNvPr id="3" name="Espace réservé du contenu 2"/>
          <p:cNvSpPr>
            <a:spLocks noGrp="1"/>
          </p:cNvSpPr>
          <p:nvPr>
            <p:ph idx="1"/>
          </p:nvPr>
        </p:nvSpPr>
        <p:spPr/>
        <p:txBody>
          <a:bodyPr>
            <a:normAutofit/>
          </a:bodyPr>
          <a:lstStyle/>
          <a:p>
            <a:r>
              <a:rPr lang="fr-BE" dirty="0" smtClean="0"/>
              <a:t>Variabilité individuelle seuils PAM, dilution,</a:t>
            </a:r>
          </a:p>
          <a:p>
            <a:r>
              <a:rPr lang="fr-BE" dirty="0" smtClean="0"/>
              <a:t>Contrôle drainage veineux segment céphalique</a:t>
            </a:r>
          </a:p>
          <a:p>
            <a:r>
              <a:rPr lang="fr-BE" dirty="0" smtClean="0"/>
              <a:t>Ajustement de PaCO</a:t>
            </a:r>
            <a:r>
              <a:rPr lang="fr-BE" baseline="-25000" dirty="0" smtClean="0"/>
              <a:t>2</a:t>
            </a:r>
          </a:p>
          <a:p>
            <a:r>
              <a:rPr lang="fr-BE" dirty="0" smtClean="0"/>
              <a:t>Processus anaérobie (chirurgie pédiatrique)</a:t>
            </a:r>
          </a:p>
          <a:p>
            <a:r>
              <a:rPr lang="fr-BE" dirty="0" smtClean="0"/>
              <a:t>Efficience perfusion cérébrale (chirurgie de l’aorte)</a:t>
            </a:r>
          </a:p>
          <a:p>
            <a:r>
              <a:rPr lang="fr-BE" dirty="0" smtClean="0"/>
              <a:t>Aide à l’indication transfusionnelle C.E.</a:t>
            </a:r>
            <a:endParaRPr lang="fr-BE" dirty="0"/>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2918246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ffectLst>
                  <a:outerShdw blurRad="38100" dist="38100" dir="2700000" algn="tl">
                    <a:srgbClr val="000000">
                      <a:alpha val="43137"/>
                    </a:srgbClr>
                  </a:outerShdw>
                </a:effectLst>
              </a:rPr>
              <a:t>L’intérêt du NIRS associé à la CEC</a:t>
            </a:r>
            <a:endParaRPr lang="fr-BE" dirty="0"/>
          </a:p>
        </p:txBody>
      </p:sp>
      <p:pic>
        <p:nvPicPr>
          <p:cNvPr id="4" name="Picture 5" descr="C:\Users\francine blaffart\Pictures\Circle_of_willi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2857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images-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636912"/>
            <a:ext cx="2272655"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c 51_ga_p555"/>
          <p:cNvPicPr>
            <a:picLocks noChangeAspect="1" noChangeArrowheads="1"/>
          </p:cNvPicPr>
          <p:nvPr/>
        </p:nvPicPr>
        <p:blipFill>
          <a:blip r:embed="rId5" cstate="print"/>
          <a:srcRect/>
          <a:stretch>
            <a:fillRect/>
          </a:stretch>
        </p:blipFill>
        <p:spPr>
          <a:xfrm>
            <a:off x="611560" y="1484784"/>
            <a:ext cx="7848600" cy="4826000"/>
          </a:xfrm>
          <a:prstGeom prst="rect">
            <a:avLst/>
          </a:prstGeom>
          <a:noFill/>
        </p:spPr>
      </p:pic>
      <p:sp>
        <p:nvSpPr>
          <p:cNvPr id="7" name="Espace réservé du pied de page 6"/>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9484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ffectLst>
                  <a:outerShdw blurRad="38100" dist="38100" dir="2700000" algn="tl">
                    <a:srgbClr val="000000">
                      <a:alpha val="43137"/>
                    </a:srgbClr>
                  </a:outerShdw>
                </a:effectLst>
              </a:rPr>
              <a:t>L’intérêt du NIRS associé à la CEC</a:t>
            </a:r>
            <a:endParaRPr lang="fr-BE" dirty="0"/>
          </a:p>
        </p:txBody>
      </p:sp>
      <p:sp>
        <p:nvSpPr>
          <p:cNvPr id="3" name="Espace réservé du contenu 2"/>
          <p:cNvSpPr>
            <a:spLocks noGrp="1"/>
          </p:cNvSpPr>
          <p:nvPr>
            <p:ph idx="1"/>
          </p:nvPr>
        </p:nvSpPr>
        <p:spPr/>
        <p:txBody>
          <a:bodyPr>
            <a:normAutofit fontScale="25000" lnSpcReduction="20000"/>
          </a:bodyPr>
          <a:lstStyle/>
          <a:p>
            <a:pPr marL="0" indent="0">
              <a:buNone/>
            </a:pPr>
            <a:r>
              <a:rPr lang="en-US" sz="5600" dirty="0" err="1">
                <a:hlinkClick r:id="" action="ppaction://hlinkfile" tooltip="Anesthesia and analgesia."/>
              </a:rPr>
              <a:t>Anesth</a:t>
            </a:r>
            <a:r>
              <a:rPr lang="en-US" sz="5600" dirty="0">
                <a:hlinkClick r:id="" action="ppaction://hlinkfile" tooltip="Anesthesia and analgesia."/>
              </a:rPr>
              <a:t> </a:t>
            </a:r>
            <a:r>
              <a:rPr lang="en-US" sz="5600" dirty="0" err="1">
                <a:hlinkClick r:id="" action="ppaction://hlinkfile" tooltip="Anesthesia and analgesia."/>
              </a:rPr>
              <a:t>Analg</a:t>
            </a:r>
            <a:r>
              <a:rPr lang="en-US" sz="5600" dirty="0">
                <a:hlinkClick r:id="" action="ppaction://hlinkfile" tooltip="Anesthesia and analgesia."/>
              </a:rPr>
              <a:t>.</a:t>
            </a:r>
            <a:r>
              <a:rPr lang="en-US" sz="5600" dirty="0"/>
              <a:t> 2012 Mar;114(3):503-10. </a:t>
            </a:r>
            <a:r>
              <a:rPr lang="en-US" sz="5600" dirty="0" err="1"/>
              <a:t>doi</a:t>
            </a:r>
            <a:r>
              <a:rPr lang="en-US" sz="5600" dirty="0"/>
              <a:t>: 10.1213/ANE.0b013e31823d292a. </a:t>
            </a:r>
            <a:r>
              <a:rPr lang="en-US" sz="5600" dirty="0" err="1"/>
              <a:t>Epub</a:t>
            </a:r>
            <a:r>
              <a:rPr lang="en-US" sz="5600" dirty="0"/>
              <a:t> 2011 Nov 21.</a:t>
            </a:r>
          </a:p>
          <a:p>
            <a:pPr marL="0" indent="0">
              <a:buNone/>
            </a:pPr>
            <a:r>
              <a:rPr lang="en-US" sz="5600" b="1" dirty="0"/>
              <a:t>Predicting the limits of cerebral </a:t>
            </a:r>
            <a:r>
              <a:rPr lang="en-US" sz="5600" b="1" dirty="0" err="1"/>
              <a:t>autoregulation</a:t>
            </a:r>
            <a:r>
              <a:rPr lang="en-US" sz="5600" b="1" dirty="0"/>
              <a:t> during cardiopulmonary bypass.</a:t>
            </a:r>
          </a:p>
          <a:p>
            <a:pPr marL="0" indent="0">
              <a:buNone/>
            </a:pPr>
            <a:r>
              <a:rPr lang="en-US" sz="5600" dirty="0">
                <a:hlinkClick r:id="rId3" action="ppaction://hlinkfile"/>
              </a:rPr>
              <a:t>Joshi B</a:t>
            </a:r>
            <a:r>
              <a:rPr lang="en-US" sz="5600" dirty="0"/>
              <a:t>, </a:t>
            </a:r>
            <a:r>
              <a:rPr lang="en-US" sz="5600" dirty="0">
                <a:hlinkClick r:id="rId4" action="ppaction://hlinkfile"/>
              </a:rPr>
              <a:t>Ono M</a:t>
            </a:r>
            <a:r>
              <a:rPr lang="en-US" sz="5600" dirty="0"/>
              <a:t>, </a:t>
            </a:r>
            <a:r>
              <a:rPr lang="en-US" sz="5600" dirty="0">
                <a:hlinkClick r:id="rId5" action="ppaction://hlinkfile"/>
              </a:rPr>
              <a:t>Brown C</a:t>
            </a:r>
            <a:r>
              <a:rPr lang="en-US" sz="5600" dirty="0"/>
              <a:t>, </a:t>
            </a:r>
            <a:r>
              <a:rPr lang="en-US" sz="5600" dirty="0">
                <a:hlinkClick r:id="rId6" action="ppaction://hlinkfile"/>
              </a:rPr>
              <a:t>Brady K</a:t>
            </a:r>
            <a:r>
              <a:rPr lang="en-US" sz="5600" dirty="0"/>
              <a:t>, </a:t>
            </a:r>
            <a:r>
              <a:rPr lang="en-US" sz="5600" dirty="0">
                <a:hlinkClick r:id="rId7" action="ppaction://hlinkfile"/>
              </a:rPr>
              <a:t>Easley RB</a:t>
            </a:r>
            <a:r>
              <a:rPr lang="en-US" sz="5600" dirty="0"/>
              <a:t>, </a:t>
            </a:r>
            <a:r>
              <a:rPr lang="en-US" sz="5600" dirty="0" err="1">
                <a:hlinkClick r:id="rId8" action="ppaction://hlinkfile"/>
              </a:rPr>
              <a:t>Yenokyan</a:t>
            </a:r>
            <a:r>
              <a:rPr lang="en-US" sz="5600" dirty="0">
                <a:hlinkClick r:id="rId8" action="ppaction://hlinkfile"/>
              </a:rPr>
              <a:t> G</a:t>
            </a:r>
            <a:r>
              <a:rPr lang="en-US" sz="5600" dirty="0"/>
              <a:t>, </a:t>
            </a:r>
            <a:r>
              <a:rPr lang="en-US" sz="5600" dirty="0" err="1">
                <a:hlinkClick r:id="rId9" action="ppaction://hlinkfile"/>
              </a:rPr>
              <a:t>Gottesman</a:t>
            </a:r>
            <a:r>
              <a:rPr lang="en-US" sz="5600" dirty="0">
                <a:hlinkClick r:id="rId9" action="ppaction://hlinkfile"/>
              </a:rPr>
              <a:t> RF</a:t>
            </a:r>
            <a:r>
              <a:rPr lang="en-US" sz="5600" dirty="0"/>
              <a:t>, </a:t>
            </a:r>
            <a:r>
              <a:rPr lang="en-US" sz="5600" dirty="0">
                <a:hlinkClick r:id="rId10" action="ppaction://hlinkfile"/>
              </a:rPr>
              <a:t>Hogue CW</a:t>
            </a:r>
            <a:r>
              <a:rPr lang="en-US" sz="5600" dirty="0"/>
              <a:t>.</a:t>
            </a:r>
          </a:p>
          <a:p>
            <a:pPr marL="0" indent="0">
              <a:buNone/>
            </a:pPr>
            <a:r>
              <a:rPr lang="en-US" sz="5600" b="1" dirty="0"/>
              <a:t>Source</a:t>
            </a:r>
          </a:p>
          <a:p>
            <a:pPr marL="0" indent="0">
              <a:buNone/>
            </a:pPr>
            <a:r>
              <a:rPr lang="en-US" sz="5600" dirty="0"/>
              <a:t>Department of Anesthesiology and Critical Care Medicine, Johns Hopkins University School of Medicine, Johns Hopkins Hospital, 600 N. Wolfe St., Tower 711, Baltimore, MD 21287, USA.</a:t>
            </a:r>
          </a:p>
          <a:p>
            <a:pPr marL="0" indent="0">
              <a:buNone/>
            </a:pPr>
            <a:r>
              <a:rPr lang="en-US" sz="7200" b="1" dirty="0" smtClean="0"/>
              <a:t>RESULTS</a:t>
            </a:r>
            <a:r>
              <a:rPr lang="en-US" sz="7200" b="1" dirty="0"/>
              <a:t>: </a:t>
            </a:r>
          </a:p>
          <a:p>
            <a:pPr marL="0" indent="0">
              <a:buNone/>
            </a:pPr>
            <a:r>
              <a:rPr lang="en-US" sz="7200" dirty="0" smtClean="0">
                <a:solidFill>
                  <a:srgbClr val="00B0F0"/>
                </a:solidFill>
              </a:rPr>
              <a:t>The MAP at the LLA was 66 mm Hg (95% prediction interval, 43 to 90 mm Hg</a:t>
            </a:r>
            <a:r>
              <a:rPr lang="en-US" sz="7200" dirty="0" smtClean="0"/>
              <a:t>) for the 225 patients in which this limit was observed. There was no relationship between preoperative MAP and the LLA (P = 0.829) after adjusting for age, gender, prior stroke, diabetes, and hypertension, but a cerebral </a:t>
            </a:r>
            <a:r>
              <a:rPr lang="en-US" sz="7200" dirty="0" err="1" smtClean="0"/>
              <a:t>oximetry</a:t>
            </a:r>
            <a:r>
              <a:rPr lang="en-US" sz="7200" dirty="0" smtClean="0"/>
              <a:t> index value of &gt;0.5 was associated with the LLA (P = 0.022). The LLA could be identified with cerebral </a:t>
            </a:r>
            <a:r>
              <a:rPr lang="en-US" sz="7200" dirty="0" err="1" smtClean="0"/>
              <a:t>oximetry</a:t>
            </a:r>
            <a:r>
              <a:rPr lang="en-US" sz="7200" dirty="0" smtClean="0"/>
              <a:t> index in 219 (94.4%) patients. The mean difference in the LLA for mean velocity index versus cerebral </a:t>
            </a:r>
            <a:r>
              <a:rPr lang="en-US" sz="7200" dirty="0" err="1" smtClean="0"/>
              <a:t>oximetry</a:t>
            </a:r>
            <a:r>
              <a:rPr lang="en-US" sz="7200" dirty="0" smtClean="0"/>
              <a:t> index was -0.2 ± 10.2 mm Hg (95% CI, -1.5 to 1.2 mm Hg). Preoperative systolic blood pressure was associated with a higher LLA (P = 0.046) but only for those with systolic blood pressure ≤ 160 mm Hg.</a:t>
            </a:r>
          </a:p>
          <a:p>
            <a:pPr marL="0" indent="0">
              <a:buNone/>
            </a:pPr>
            <a:r>
              <a:rPr lang="en-US" sz="7200" b="1" dirty="0" smtClean="0"/>
              <a:t>CONCLUSIONS</a:t>
            </a:r>
            <a:r>
              <a:rPr lang="en-US" sz="7200" b="1" dirty="0"/>
              <a:t>: </a:t>
            </a:r>
          </a:p>
          <a:p>
            <a:pPr marL="0" indent="0">
              <a:buNone/>
            </a:pPr>
            <a:r>
              <a:rPr lang="en-US" sz="7200" dirty="0"/>
              <a:t>There is </a:t>
            </a:r>
            <a:r>
              <a:rPr lang="en-US" sz="7200" dirty="0">
                <a:solidFill>
                  <a:srgbClr val="0070C0"/>
                </a:solidFill>
              </a:rPr>
              <a:t>a wide range of MAP at the LLA in patients during CPB</a:t>
            </a:r>
            <a:r>
              <a:rPr lang="en-US" sz="7200" dirty="0"/>
              <a:t>, making estimation of this target difficult. Real-time monitoring of </a:t>
            </a:r>
            <a:r>
              <a:rPr lang="en-US" sz="7200" dirty="0" err="1"/>
              <a:t>autoregulation</a:t>
            </a:r>
            <a:r>
              <a:rPr lang="en-US" sz="7200" dirty="0"/>
              <a:t> with cerebral </a:t>
            </a:r>
            <a:r>
              <a:rPr lang="en-US" sz="7200" dirty="0" err="1"/>
              <a:t>oximetry</a:t>
            </a:r>
            <a:r>
              <a:rPr lang="en-US" sz="7200" dirty="0"/>
              <a:t> index may provide a more rational means for individualizing MAP during CPB.</a:t>
            </a:r>
          </a:p>
          <a:p>
            <a:endParaRPr lang="fr-BE" dirty="0"/>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
        <p:nvSpPr>
          <p:cNvPr id="6" name="Rectangle 5"/>
          <p:cNvSpPr/>
          <p:nvPr/>
        </p:nvSpPr>
        <p:spPr>
          <a:xfrm>
            <a:off x="467544" y="5445224"/>
            <a:ext cx="8280920" cy="72008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960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b="1" dirty="0">
                <a:effectLst>
                  <a:outerShdw blurRad="38100" dist="38100" dir="2700000" algn="tl">
                    <a:srgbClr val="000000">
                      <a:alpha val="43137"/>
                    </a:srgbClr>
                  </a:outerShdw>
                </a:effectLst>
              </a:rPr>
              <a:t>L’intérêt du NIRS associé à la CEC</a:t>
            </a:r>
            <a:endParaRPr lang="fr-BE" dirty="0"/>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pic>
        <p:nvPicPr>
          <p:cNvPr id="6" name="Picture 2"/>
          <p:cNvPicPr>
            <a:picLocks noGrp="1" noChangeAspect="1" noChangeArrowheads="1"/>
          </p:cNvPicPr>
          <p:nvPr>
            <p:ph idx="1"/>
          </p:nvPr>
        </p:nvPicPr>
        <p:blipFill>
          <a:blip r:embed="rId3" cstate="print"/>
          <a:srcRect l="11767" t="20488" r="32795" b="34333"/>
          <a:stretch>
            <a:fillRect/>
          </a:stretch>
        </p:blipFill>
        <p:spPr bwMode="auto">
          <a:xfrm>
            <a:off x="457200" y="1858624"/>
            <a:ext cx="8229600" cy="419167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6032" t="11313" r="39486" b="22927"/>
          <a:stretch>
            <a:fillRect/>
          </a:stretch>
        </p:blipFill>
        <p:spPr bwMode="auto">
          <a:xfrm>
            <a:off x="410444" y="1313385"/>
            <a:ext cx="8208912" cy="5544615"/>
          </a:xfrm>
          <a:prstGeom prst="rect">
            <a:avLst/>
          </a:prstGeom>
          <a:noFill/>
          <a:ln w="9525">
            <a:noFill/>
            <a:miter lim="800000"/>
            <a:headEnd/>
            <a:tailEnd/>
          </a:ln>
        </p:spPr>
      </p:pic>
      <p:cxnSp>
        <p:nvCxnSpPr>
          <p:cNvPr id="8" name="Connecteur droit avec flèche 7"/>
          <p:cNvCxnSpPr/>
          <p:nvPr/>
        </p:nvCxnSpPr>
        <p:spPr>
          <a:xfrm>
            <a:off x="1619672" y="4581128"/>
            <a:ext cx="36004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effectLst>
                  <a:outerShdw blurRad="38100" dist="38100" dir="2700000" algn="tl">
                    <a:srgbClr val="000000">
                      <a:alpha val="43137"/>
                    </a:srgbClr>
                  </a:outerShdw>
                </a:effectLst>
              </a:rPr>
              <a:t>D’Autres Outils</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BE" dirty="0" smtClean="0"/>
              <a:t>Monitorage différencié de la coagulation: TEG, HMS…</a:t>
            </a:r>
          </a:p>
          <a:p>
            <a:r>
              <a:rPr lang="fr-BE" dirty="0" smtClean="0"/>
              <a:t>Monitorage différencié perfusion splanchnique (tomodensitométrie…)</a:t>
            </a:r>
          </a:p>
          <a:p>
            <a:r>
              <a:rPr lang="fr-BE" dirty="0" smtClean="0"/>
              <a:t>Monitorage différencié de la fonction rénale</a:t>
            </a:r>
          </a:p>
          <a:p>
            <a:pPr marL="0" indent="0">
              <a:buNone/>
            </a:pPr>
            <a:endParaRPr lang="fr-BE" dirty="0"/>
          </a:p>
        </p:txBody>
      </p:sp>
      <p:sp>
        <p:nvSpPr>
          <p:cNvPr id="5" name="Espace réservé du pied de page 4"/>
          <p:cNvSpPr>
            <a:spLocks noGrp="1"/>
          </p:cNvSpPr>
          <p:nvPr>
            <p:ph type="ftr" sz="quarter" idx="11"/>
          </p:nvPr>
        </p:nvSpPr>
        <p:spPr>
          <a:xfrm>
            <a:off x="3131840" y="6381328"/>
            <a:ext cx="2895600" cy="365125"/>
          </a:xfrm>
        </p:spPr>
        <p:txBody>
          <a:bodyPr/>
          <a:lstStyle/>
          <a:p>
            <a:r>
              <a:rPr lang="fr-BE" smtClean="0"/>
              <a:t>ADPERF PARIS 2013   F.Blaffart</a:t>
            </a:r>
            <a:endParaRPr lang="fr-BE"/>
          </a:p>
        </p:txBody>
      </p:sp>
    </p:spTree>
    <p:extLst>
      <p:ext uri="{BB962C8B-B14F-4D97-AF65-F5344CB8AC3E}">
        <p14:creationId xmlns:p14="http://schemas.microsoft.com/office/powerpoint/2010/main" val="455741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La </a:t>
            </a:r>
            <a:r>
              <a:rPr lang="fr-BE" sz="4000" b="1" dirty="0" smtClean="0">
                <a:effectLst>
                  <a:outerShdw blurRad="38100" dist="38100" dir="2700000" algn="tl">
                    <a:srgbClr val="000000">
                      <a:alpha val="43137"/>
                    </a:srgbClr>
                  </a:outerShdw>
                </a:effectLst>
              </a:rPr>
              <a:t>Perfusion </a:t>
            </a:r>
            <a:r>
              <a:rPr lang="fr-BE" sz="4000" b="1" dirty="0">
                <a:effectLst>
                  <a:outerShdw blurRad="38100" dist="38100" dir="2700000" algn="tl">
                    <a:srgbClr val="000000">
                      <a:alpha val="43137"/>
                    </a:srgbClr>
                  </a:outerShdw>
                </a:effectLst>
              </a:rPr>
              <a:t>et la </a:t>
            </a:r>
            <a:r>
              <a:rPr lang="fr-BE" sz="4000" b="1" dirty="0" smtClean="0">
                <a:effectLst>
                  <a:outerShdw blurRad="38100" dist="38100" dir="2700000" algn="tl">
                    <a:srgbClr val="000000">
                      <a:alpha val="43137"/>
                    </a:srgbClr>
                  </a:outerShdw>
                </a:effectLst>
              </a:rPr>
              <a:t>Chirurgie Cardiaque</a:t>
            </a:r>
            <a:endParaRPr lang="fr-BE" sz="4000" b="1" dirty="0">
              <a:effectLst>
                <a:outerShdw blurRad="38100" dist="38100" dir="2700000" algn="tl">
                  <a:srgbClr val="000000">
                    <a:alpha val="43137"/>
                  </a:srgbClr>
                </a:outerShdw>
              </a:effectLst>
            </a:endParaRPr>
          </a:p>
        </p:txBody>
      </p:sp>
      <p:pic>
        <p:nvPicPr>
          <p:cNvPr id="2050" name="Picture 2" descr="C:\Users\CHU Liège\Pictures\belsect2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6153" y="3501008"/>
            <a:ext cx="5719886" cy="14887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U Liège\Pictures\sans-tit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131818"/>
            <a:ext cx="237626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MAD 2012\imagesCAA5ZNB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5123600"/>
            <a:ext cx="2078732" cy="9573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5909" y="1412776"/>
            <a:ext cx="191611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19432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Les </a:t>
            </a:r>
            <a:r>
              <a:rPr lang="fr-BE" sz="4000" b="1" dirty="0" smtClean="0">
                <a:effectLst>
                  <a:outerShdw blurRad="38100" dist="38100" dir="2700000" algn="tl">
                    <a:srgbClr val="000000">
                      <a:alpha val="43137"/>
                    </a:srgbClr>
                  </a:outerShdw>
                </a:effectLst>
              </a:rPr>
              <a:t>Ressources Humaines</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BE" dirty="0" smtClean="0"/>
              <a:t>Intégration transversale de tous les acteurs de la chirurgie cardiaque et ressources de la structure hospitalière</a:t>
            </a:r>
            <a:endParaRPr lang="fr-BE" dirty="0"/>
          </a:p>
        </p:txBody>
      </p:sp>
      <p:pic>
        <p:nvPicPr>
          <p:cNvPr id="4" name="Picture 2" descr="C:\Users\CHU Liège\Pictures\400_F_43449406_Cpc43QcwH5lZfAp0kvOiUzFwPNM3I3q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75500"/>
            <a:ext cx="4427984" cy="388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HU Liège\Pictures\imagesCAWUA4M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4149080"/>
            <a:ext cx="2200245"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a:xfrm>
            <a:off x="1043608" y="6453336"/>
            <a:ext cx="4976192" cy="268139"/>
          </a:xfrm>
        </p:spPr>
        <p:txBody>
          <a:bodyPr/>
          <a:lstStyle/>
          <a:p>
            <a:r>
              <a:rPr lang="fr-BE" smtClean="0"/>
              <a:t>ADPERF PARIS 2013   F.Blaffart</a:t>
            </a:r>
            <a:endParaRPr lang="fr-BE" dirty="0"/>
          </a:p>
        </p:txBody>
      </p:sp>
    </p:spTree>
    <p:extLst>
      <p:ext uri="{BB962C8B-B14F-4D97-AF65-F5344CB8AC3E}">
        <p14:creationId xmlns:p14="http://schemas.microsoft.com/office/powerpoint/2010/main" val="20688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LU" sz="4000" b="1" dirty="0">
                <a:effectLst>
                  <a:outerShdw blurRad="38100" dist="38100" dir="2700000" algn="tl">
                    <a:srgbClr val="000000">
                      <a:alpha val="43137"/>
                    </a:srgbClr>
                  </a:outerShdw>
                </a:effectLst>
              </a:rPr>
              <a:t>Conclusions</a:t>
            </a:r>
            <a:endParaRPr lang="fr-FR" sz="4000" b="1" dirty="0">
              <a:effectLst>
                <a:outerShdw blurRad="38100" dist="38100" dir="2700000" algn="tl">
                  <a:srgbClr val="000000">
                    <a:alpha val="43137"/>
                  </a:srgbClr>
                </a:outerShdw>
              </a:effectLst>
            </a:endParaRPr>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pic>
        <p:nvPicPr>
          <p:cNvPr id="7" name="Picture 3" descr="C:\Users\CHU Liège\Pictures\lech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76872"/>
            <a:ext cx="3816424"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C:\Users\CHU Liège\Pictures\2457534997_small_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07704" y="1697732"/>
            <a:ext cx="570547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effectLst>
                  <a:outerShdw blurRad="38100" dist="38100" dir="2700000" algn="tl">
                    <a:srgbClr val="000000">
                      <a:alpha val="43137"/>
                    </a:srgbClr>
                  </a:outerShdw>
                </a:effectLst>
              </a:rPr>
              <a:t>La CEC en 2013</a:t>
            </a:r>
            <a:br>
              <a:rPr lang="fr-BE" b="1" dirty="0" smtClean="0">
                <a:effectLst>
                  <a:outerShdw blurRad="38100" dist="38100" dir="2700000" algn="tl">
                    <a:srgbClr val="000000">
                      <a:alpha val="43137"/>
                    </a:srgbClr>
                  </a:outerShdw>
                </a:effectLst>
              </a:rPr>
            </a:br>
            <a:r>
              <a:rPr lang="fr-BE" b="1" dirty="0" smtClean="0">
                <a:effectLst>
                  <a:outerShdw blurRad="38100" dist="38100" dir="2700000" algn="tl">
                    <a:srgbClr val="000000">
                      <a:alpha val="43137"/>
                    </a:srgbClr>
                  </a:outerShdw>
                </a:effectLst>
              </a:rPr>
              <a:t>Etat de l’ART</a:t>
            </a:r>
            <a:endParaRPr lang="fr-BE" dirty="0"/>
          </a:p>
        </p:txBody>
      </p:sp>
      <p:sp>
        <p:nvSpPr>
          <p:cNvPr id="3" name="Espace réservé du contenu 2"/>
          <p:cNvSpPr>
            <a:spLocks noGrp="1"/>
          </p:cNvSpPr>
          <p:nvPr>
            <p:ph idx="1"/>
          </p:nvPr>
        </p:nvSpPr>
        <p:spPr/>
        <p:txBody>
          <a:bodyPr/>
          <a:lstStyle/>
          <a:p>
            <a:pPr marL="514350" indent="-514350">
              <a:buFont typeface="+mj-lt"/>
              <a:buAutoNum type="arabicPeriod"/>
            </a:pPr>
            <a:r>
              <a:rPr lang="fr-BE" dirty="0" smtClean="0"/>
              <a:t>Les besoins</a:t>
            </a:r>
          </a:p>
          <a:p>
            <a:pPr marL="514350" indent="-514350">
              <a:buFont typeface="+mj-lt"/>
              <a:buAutoNum type="arabicPeriod"/>
            </a:pPr>
            <a:r>
              <a:rPr lang="fr-BE" dirty="0" smtClean="0"/>
              <a:t>Les EBP, EBM</a:t>
            </a:r>
          </a:p>
          <a:p>
            <a:pPr marL="514350" indent="-514350">
              <a:buFont typeface="+mj-lt"/>
              <a:buAutoNum type="arabicPeriod"/>
            </a:pPr>
            <a:r>
              <a:rPr lang="fr-BE" dirty="0" smtClean="0"/>
              <a:t>Les outils</a:t>
            </a:r>
          </a:p>
          <a:p>
            <a:pPr marL="514350" indent="-514350">
              <a:buFont typeface="+mj-lt"/>
              <a:buAutoNum type="arabicPeriod"/>
            </a:pPr>
            <a:r>
              <a:rPr lang="fr-BE" dirty="0" smtClean="0"/>
              <a:t>Les RH</a:t>
            </a:r>
          </a:p>
          <a:p>
            <a:pPr marL="514350" indent="-514350">
              <a:buFont typeface="+mj-lt"/>
              <a:buAutoNum type="arabicPeriod"/>
            </a:pPr>
            <a:r>
              <a:rPr lang="fr-BE" dirty="0" smtClean="0"/>
              <a:t>Conclusions</a:t>
            </a:r>
          </a:p>
          <a:p>
            <a:pPr marL="514350" indent="-514350">
              <a:buFont typeface="+mj-lt"/>
              <a:buAutoNum type="arabicPeriod"/>
            </a:pPr>
            <a:endParaRPr lang="fr-BE" dirty="0"/>
          </a:p>
        </p:txBody>
      </p:sp>
      <p:sp>
        <p:nvSpPr>
          <p:cNvPr id="5" name="Espace réservé du pied de page 4"/>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95265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effectLst>
                  <a:outerShdw blurRad="38100" dist="38100" dir="2700000" algn="tl">
                    <a:srgbClr val="000000">
                      <a:alpha val="43137"/>
                    </a:srgbClr>
                  </a:outerShdw>
                </a:effectLst>
              </a:rPr>
              <a:t>La CEC en 2013</a:t>
            </a:r>
            <a:br>
              <a:rPr lang="fr-BE" b="1" dirty="0" smtClean="0">
                <a:effectLst>
                  <a:outerShdw blurRad="38100" dist="38100" dir="2700000" algn="tl">
                    <a:srgbClr val="000000">
                      <a:alpha val="43137"/>
                    </a:srgbClr>
                  </a:outerShdw>
                </a:effectLst>
              </a:rPr>
            </a:br>
            <a:r>
              <a:rPr lang="fr-BE" b="1" dirty="0" smtClean="0">
                <a:effectLst>
                  <a:outerShdw blurRad="38100" dist="38100" dir="2700000" algn="tl">
                    <a:srgbClr val="000000">
                      <a:alpha val="43137"/>
                    </a:srgbClr>
                  </a:outerShdw>
                </a:effectLst>
              </a:rPr>
              <a:t>Etat de l’ART: </a:t>
            </a:r>
            <a:r>
              <a:rPr lang="fr-BE" b="1" dirty="0">
                <a:effectLst>
                  <a:outerShdw blurRad="38100" dist="38100" dir="2700000" algn="tl">
                    <a:srgbClr val="000000">
                      <a:alpha val="43137"/>
                    </a:srgbClr>
                  </a:outerShdw>
                </a:effectLst>
              </a:rPr>
              <a:t>Les Besoins</a:t>
            </a:r>
            <a:r>
              <a:rPr lang="fr-BE" dirty="0" smtClean="0"/>
              <a:t/>
            </a:r>
            <a:br>
              <a:rPr lang="fr-BE" dirty="0" smtClean="0"/>
            </a:br>
            <a:endParaRPr lang="fr-BE" dirty="0"/>
          </a:p>
        </p:txBody>
      </p:sp>
      <p:sp>
        <p:nvSpPr>
          <p:cNvPr id="3" name="Espace réservé du contenu 2"/>
          <p:cNvSpPr>
            <a:spLocks noGrp="1"/>
          </p:cNvSpPr>
          <p:nvPr>
            <p:ph idx="1"/>
          </p:nvPr>
        </p:nvSpPr>
        <p:spPr>
          <a:xfrm>
            <a:off x="0" y="1600200"/>
            <a:ext cx="9144000" cy="4525963"/>
          </a:xfrm>
        </p:spPr>
        <p:txBody>
          <a:bodyPr/>
          <a:lstStyle/>
          <a:p>
            <a:r>
              <a:rPr lang="fr-BE" dirty="0" smtClean="0"/>
              <a:t>Population: </a:t>
            </a:r>
            <a:r>
              <a:rPr lang="fr-BE" dirty="0" err="1" smtClean="0"/>
              <a:t>morbi</a:t>
            </a:r>
            <a:r>
              <a:rPr lang="fr-BE" dirty="0"/>
              <a:t> </a:t>
            </a:r>
            <a:r>
              <a:rPr lang="fr-BE" dirty="0" smtClean="0"/>
              <a:t>mortalité </a:t>
            </a:r>
          </a:p>
          <a:p>
            <a:r>
              <a:rPr lang="fr-BE" dirty="0" smtClean="0"/>
              <a:t>Incidence économique</a:t>
            </a:r>
          </a:p>
          <a:p>
            <a:r>
              <a:rPr lang="fr-BE" dirty="0" smtClean="0"/>
              <a:t>Pérennité de la chirurgie cardiaque invasive</a:t>
            </a:r>
          </a:p>
          <a:p>
            <a:endParaRPr lang="fr-BE" dirty="0"/>
          </a:p>
          <a:p>
            <a:r>
              <a:rPr lang="fr-BE" dirty="0" smtClean="0"/>
              <a:t>Monitorage en temps réel, prédictif (data </a:t>
            </a:r>
            <a:r>
              <a:rPr lang="fr-BE" dirty="0" err="1" smtClean="0"/>
              <a:t>mining</a:t>
            </a:r>
            <a:r>
              <a:rPr lang="fr-BE" dirty="0" smtClean="0"/>
              <a:t>) </a:t>
            </a:r>
            <a:endParaRPr lang="fr-BE" dirty="0"/>
          </a:p>
        </p:txBody>
      </p:sp>
      <p:pic>
        <p:nvPicPr>
          <p:cNvPr id="4" name="Picture 2" descr="F:\DCIM\100_PANA\P10006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157192"/>
            <a:ext cx="2339751" cy="147912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1584572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La population: </a:t>
            </a:r>
            <a:r>
              <a:rPr lang="fr-BE" sz="4000" b="1" dirty="0" err="1" smtClean="0">
                <a:effectLst>
                  <a:outerShdw blurRad="38100" dist="38100" dir="2700000" algn="tl">
                    <a:srgbClr val="000000">
                      <a:alpha val="43137"/>
                    </a:srgbClr>
                  </a:outerShdw>
                </a:effectLst>
              </a:rPr>
              <a:t>Morbi</a:t>
            </a:r>
            <a:r>
              <a:rPr lang="fr-BE" sz="4000" b="1" dirty="0" smtClean="0">
                <a:effectLst>
                  <a:outerShdw blurRad="38100" dist="38100" dir="2700000" algn="tl">
                    <a:srgbClr val="000000">
                      <a:alpha val="43137"/>
                    </a:srgbClr>
                  </a:outerShdw>
                </a:effectLst>
              </a:rPr>
              <a:t> Mortalité</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600200"/>
            <a:ext cx="8229600" cy="4709120"/>
          </a:xfrm>
          <a:ln>
            <a:solidFill>
              <a:srgbClr val="0070C0"/>
            </a:solidFill>
          </a:ln>
        </p:spPr>
        <p:txBody>
          <a:bodyPr>
            <a:normAutofit fontScale="40000" lnSpcReduction="20000"/>
          </a:bodyPr>
          <a:lstStyle/>
          <a:p>
            <a:pPr marL="0" indent="0">
              <a:buNone/>
            </a:pPr>
            <a:r>
              <a:rPr lang="en-US" b="1" dirty="0" smtClean="0"/>
              <a:t>The end organ protection in cardiac surgery. </a:t>
            </a:r>
            <a:r>
              <a:rPr lang="en-US" u="sng" dirty="0">
                <a:hlinkClick r:id="rId3" tooltip="Minerva anestesiologica."/>
              </a:rPr>
              <a:t>Minerva </a:t>
            </a:r>
            <a:r>
              <a:rPr lang="en-US" u="sng" dirty="0" err="1">
                <a:hlinkClick r:id="rId3" tooltip="Minerva anestesiologica."/>
              </a:rPr>
              <a:t>Anestesiol</a:t>
            </a:r>
            <a:r>
              <a:rPr lang="en-US" u="sng" dirty="0">
                <a:hlinkClick r:id="rId3" tooltip="Minerva anestesiologica."/>
              </a:rPr>
              <a:t>.</a:t>
            </a:r>
            <a:r>
              <a:rPr lang="en-US" dirty="0"/>
              <a:t> 2012 Nov 22. </a:t>
            </a:r>
            <a:endParaRPr lang="fr-BE" dirty="0"/>
          </a:p>
          <a:p>
            <a:pPr marL="0" indent="0">
              <a:buNone/>
            </a:pPr>
            <a:r>
              <a:rPr lang="fr-BE" u="sng" dirty="0">
                <a:hlinkClick r:id="rId4"/>
              </a:rPr>
              <a:t>De </a:t>
            </a:r>
            <a:r>
              <a:rPr lang="fr-BE" u="sng" dirty="0" err="1">
                <a:hlinkClick r:id="rId4"/>
              </a:rPr>
              <a:t>Somer</a:t>
            </a:r>
            <a:r>
              <a:rPr lang="fr-BE" u="sng" dirty="0">
                <a:hlinkClick r:id="rId4"/>
              </a:rPr>
              <a:t> F</a:t>
            </a:r>
            <a:r>
              <a:rPr lang="fr-BE" dirty="0"/>
              <a:t>.</a:t>
            </a:r>
          </a:p>
          <a:p>
            <a:pPr marL="0" indent="0">
              <a:buNone/>
            </a:pPr>
            <a:r>
              <a:rPr lang="fr-BE" b="1" dirty="0"/>
              <a:t>Source</a:t>
            </a:r>
            <a:endParaRPr lang="fr-BE" dirty="0"/>
          </a:p>
          <a:p>
            <a:pPr marL="0" indent="0">
              <a:buNone/>
            </a:pPr>
            <a:r>
              <a:rPr lang="fr-BE" dirty="0" err="1"/>
              <a:t>Universitair</a:t>
            </a:r>
            <a:r>
              <a:rPr lang="fr-BE" dirty="0"/>
              <a:t> </a:t>
            </a:r>
            <a:r>
              <a:rPr lang="fr-BE" dirty="0" err="1"/>
              <a:t>Ziekenhuis</a:t>
            </a:r>
            <a:r>
              <a:rPr lang="fr-BE" dirty="0"/>
              <a:t> Gent - </a:t>
            </a:r>
            <a:r>
              <a:rPr lang="fr-BE" dirty="0" err="1"/>
              <a:t>Belgium</a:t>
            </a:r>
            <a:r>
              <a:rPr lang="fr-BE" dirty="0"/>
              <a:t> - Filip.DeSomer@UGent.be.</a:t>
            </a:r>
          </a:p>
          <a:p>
            <a:pPr marL="0" indent="0">
              <a:buNone/>
            </a:pPr>
            <a:r>
              <a:rPr lang="en-US" b="1" dirty="0" smtClean="0"/>
              <a:t>Abstract</a:t>
            </a:r>
          </a:p>
          <a:p>
            <a:pPr marL="0" indent="0">
              <a:buNone/>
            </a:pPr>
            <a:endParaRPr lang="en-US" b="1" dirty="0"/>
          </a:p>
          <a:p>
            <a:pPr marL="0" indent="0">
              <a:buNone/>
            </a:pPr>
            <a:endParaRPr lang="fr-BE" dirty="0"/>
          </a:p>
          <a:p>
            <a:pPr marL="0" indent="0">
              <a:buNone/>
            </a:pPr>
            <a:r>
              <a:rPr lang="en-US" sz="4200" dirty="0"/>
              <a:t>Mortality and morbidity post cardiac surgery with cardiopulmonary bypass (CPB) remain relative stable over the last decades, while the number of patients with increased co-morbidity and more complex cardiac disease increases. Nevertheless end organ dysfunction and/or failure remain an issue. Multiple </a:t>
            </a:r>
            <a:r>
              <a:rPr lang="en-US" sz="4200" dirty="0" err="1"/>
              <a:t>peri</a:t>
            </a:r>
            <a:r>
              <a:rPr lang="en-US" sz="4200" dirty="0"/>
              <a:t>-operative variables, such as non optimal oxygen delivery, manipulation of the aorta, </a:t>
            </a:r>
            <a:r>
              <a:rPr lang="en-US" sz="4200" dirty="0" err="1"/>
              <a:t>hyperlactatemia</a:t>
            </a:r>
            <a:r>
              <a:rPr lang="en-US" sz="4200" dirty="0"/>
              <a:t>, type of anesthesia, surgical procedure and myocardial protection can be hold responsible for end organ failure post cardiac surgery. However, it becomes more and more evident that also pre-existing factors, such as metabolic syndrome, renal insufficiency, hypertension, stroke and infection exacerbate mortality and morbidity. Unfortunately these predisposing risk factors cannot be influenced </a:t>
            </a:r>
            <a:r>
              <a:rPr lang="en-US" sz="4200" dirty="0" err="1"/>
              <a:t>peri</a:t>
            </a:r>
            <a:r>
              <a:rPr lang="en-US" sz="4200" dirty="0"/>
              <a:t>-operative. Therefore therapy should focus on controlling </a:t>
            </a:r>
            <a:r>
              <a:rPr lang="en-US" sz="4200" dirty="0" err="1"/>
              <a:t>peri</a:t>
            </a:r>
            <a:r>
              <a:rPr lang="en-US" sz="4200" dirty="0"/>
              <a:t>-operative variables that in combination with the predisposing factors will further exacerbate organ dysfunction. In order to achieve this more emphasis should be given to a patient specific, goal directed approach perfusion approach</a:t>
            </a:r>
            <a:r>
              <a:rPr lang="en-US" dirty="0"/>
              <a:t>.</a:t>
            </a:r>
            <a:endParaRPr lang="fr-BE" dirty="0"/>
          </a:p>
        </p:txBody>
      </p:sp>
      <p:sp>
        <p:nvSpPr>
          <p:cNvPr id="4" name="Rectangle 3"/>
          <p:cNvSpPr/>
          <p:nvPr/>
        </p:nvSpPr>
        <p:spPr>
          <a:xfrm>
            <a:off x="539552" y="2996952"/>
            <a:ext cx="2232248"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283968" y="3284984"/>
            <a:ext cx="3960440" cy="18002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539552" y="3465004"/>
            <a:ext cx="4032448" cy="2520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300192" y="4293096"/>
            <a:ext cx="2304256" cy="2160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pied de page 8"/>
          <p:cNvSpPr>
            <a:spLocks noGrp="1"/>
          </p:cNvSpPr>
          <p:nvPr>
            <p:ph type="ftr" sz="quarter" idx="11"/>
          </p:nvPr>
        </p:nvSpPr>
        <p:spPr>
          <a:xfrm>
            <a:off x="3131840" y="6309320"/>
            <a:ext cx="2887960" cy="548680"/>
          </a:xfrm>
        </p:spPr>
        <p:txBody>
          <a:bodyPr/>
          <a:lstStyle/>
          <a:p>
            <a:r>
              <a:rPr lang="fr-BE" smtClean="0"/>
              <a:t>ADPERF PARIS 2013   F.Blaffart</a:t>
            </a:r>
            <a:endParaRPr lang="fr-BE" dirty="0"/>
          </a:p>
        </p:txBody>
      </p:sp>
    </p:spTree>
    <p:extLst>
      <p:ext uri="{BB962C8B-B14F-4D97-AF65-F5344CB8AC3E}">
        <p14:creationId xmlns:p14="http://schemas.microsoft.com/office/powerpoint/2010/main" val="265303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Coût Bénéfice</a:t>
            </a:r>
          </a:p>
        </p:txBody>
      </p:sp>
      <p:sp>
        <p:nvSpPr>
          <p:cNvPr id="3" name="Espace réservé du contenu 2"/>
          <p:cNvSpPr>
            <a:spLocks noGrp="1"/>
          </p:cNvSpPr>
          <p:nvPr>
            <p:ph idx="1"/>
          </p:nvPr>
        </p:nvSpPr>
        <p:spPr>
          <a:xfrm>
            <a:off x="457200" y="1268760"/>
            <a:ext cx="8229600" cy="5589240"/>
          </a:xfrm>
        </p:spPr>
        <p:txBody>
          <a:bodyPr>
            <a:normAutofit fontScale="40000" lnSpcReduction="20000"/>
          </a:bodyPr>
          <a:lstStyle/>
          <a:p>
            <a:pPr marL="0" indent="0">
              <a:buNone/>
            </a:pPr>
            <a:r>
              <a:rPr lang="en-US" u="sng" dirty="0">
                <a:hlinkClick r:id="rId3" tooltip="The Journal of thoracic and cardiovascular surgery."/>
              </a:rPr>
              <a:t>J </a:t>
            </a:r>
            <a:r>
              <a:rPr lang="en-US" u="sng" dirty="0" err="1">
                <a:hlinkClick r:id="rId3" tooltip="The Journal of thoracic and cardiovascular surgery."/>
              </a:rPr>
              <a:t>Thorac</a:t>
            </a:r>
            <a:r>
              <a:rPr lang="en-US" u="sng" dirty="0">
                <a:hlinkClick r:id="rId3" tooltip="The Journal of thoracic and cardiovascular surgery."/>
              </a:rPr>
              <a:t> </a:t>
            </a:r>
            <a:r>
              <a:rPr lang="en-US" u="sng" dirty="0" err="1">
                <a:hlinkClick r:id="rId3" tooltip="The Journal of thoracic and cardiovascular surgery."/>
              </a:rPr>
              <a:t>Cardiovasc</a:t>
            </a:r>
            <a:r>
              <a:rPr lang="en-US" u="sng" dirty="0">
                <a:hlinkClick r:id="rId3" tooltip="The Journal of thoracic and cardiovascular surgery."/>
              </a:rPr>
              <a:t> Surg.</a:t>
            </a:r>
            <a:r>
              <a:rPr lang="en-US" dirty="0"/>
              <a:t> 2011 Nov;142(5):1062-73. </a:t>
            </a:r>
            <a:r>
              <a:rPr lang="en-US" dirty="0" err="1"/>
              <a:t>doi</a:t>
            </a:r>
            <a:r>
              <a:rPr lang="en-US" dirty="0"/>
              <a:t>: 10.1016/j.jtcvs.2011.02.013. </a:t>
            </a:r>
            <a:r>
              <a:rPr lang="en-US" dirty="0" err="1"/>
              <a:t>Epub</a:t>
            </a:r>
            <a:r>
              <a:rPr lang="en-US" dirty="0"/>
              <a:t> 2011 Apr 13.</a:t>
            </a:r>
            <a:endParaRPr lang="fr-BE" dirty="0"/>
          </a:p>
          <a:p>
            <a:pPr marL="0" indent="0">
              <a:buNone/>
            </a:pPr>
            <a:r>
              <a:rPr lang="en-US" b="1" dirty="0"/>
              <a:t>Cost and cost-effectiveness of cardiac surgery in elderly patients.</a:t>
            </a:r>
            <a:endParaRPr lang="fr-BE" dirty="0"/>
          </a:p>
          <a:p>
            <a:pPr marL="0" indent="0">
              <a:buNone/>
            </a:pPr>
            <a:r>
              <a:rPr lang="en-US" u="sng" dirty="0" err="1">
                <a:hlinkClick r:id="rId4"/>
              </a:rPr>
              <a:t>Gelsomino</a:t>
            </a:r>
            <a:r>
              <a:rPr lang="en-US" u="sng" dirty="0">
                <a:hlinkClick r:id="rId4"/>
              </a:rPr>
              <a:t> S</a:t>
            </a:r>
            <a:r>
              <a:rPr lang="en-US" dirty="0"/>
              <a:t>, </a:t>
            </a:r>
            <a:r>
              <a:rPr lang="en-US" u="sng" dirty="0" err="1">
                <a:hlinkClick r:id="rId5"/>
              </a:rPr>
              <a:t>Lorusso</a:t>
            </a:r>
            <a:r>
              <a:rPr lang="en-US" u="sng" dirty="0">
                <a:hlinkClick r:id="rId5"/>
              </a:rPr>
              <a:t> R</a:t>
            </a:r>
            <a:r>
              <a:rPr lang="en-US" dirty="0"/>
              <a:t>, </a:t>
            </a:r>
            <a:r>
              <a:rPr lang="en-US" u="sng" dirty="0" err="1">
                <a:hlinkClick r:id="rId6"/>
              </a:rPr>
              <a:t>Livi</a:t>
            </a:r>
            <a:r>
              <a:rPr lang="en-US" u="sng" dirty="0">
                <a:hlinkClick r:id="rId6"/>
              </a:rPr>
              <a:t> U</a:t>
            </a:r>
            <a:r>
              <a:rPr lang="en-US" dirty="0"/>
              <a:t>, </a:t>
            </a:r>
            <a:r>
              <a:rPr lang="en-US" u="sng" dirty="0" err="1">
                <a:hlinkClick r:id="rId7"/>
              </a:rPr>
              <a:t>Masullo</a:t>
            </a:r>
            <a:r>
              <a:rPr lang="en-US" u="sng" dirty="0">
                <a:hlinkClick r:id="rId7"/>
              </a:rPr>
              <a:t> G</a:t>
            </a:r>
            <a:r>
              <a:rPr lang="en-US" dirty="0"/>
              <a:t>, </a:t>
            </a:r>
            <a:r>
              <a:rPr lang="en-US" u="sng" dirty="0" err="1">
                <a:hlinkClick r:id="rId8"/>
              </a:rPr>
              <a:t>Lucà</a:t>
            </a:r>
            <a:r>
              <a:rPr lang="en-US" u="sng" dirty="0">
                <a:hlinkClick r:id="rId8"/>
              </a:rPr>
              <a:t> F</a:t>
            </a:r>
            <a:r>
              <a:rPr lang="en-US" dirty="0"/>
              <a:t>, </a:t>
            </a:r>
            <a:r>
              <a:rPr lang="en-US" u="sng" dirty="0" err="1">
                <a:hlinkClick r:id="rId9"/>
              </a:rPr>
              <a:t>Maessen</a:t>
            </a:r>
            <a:r>
              <a:rPr lang="en-US" u="sng" dirty="0">
                <a:hlinkClick r:id="rId9"/>
              </a:rPr>
              <a:t> J</a:t>
            </a:r>
            <a:r>
              <a:rPr lang="en-US" dirty="0"/>
              <a:t>, </a:t>
            </a:r>
            <a:r>
              <a:rPr lang="en-US" u="sng" dirty="0" err="1">
                <a:hlinkClick r:id="rId10"/>
              </a:rPr>
              <a:t>Gensini</a:t>
            </a:r>
            <a:r>
              <a:rPr lang="en-US" u="sng" dirty="0">
                <a:hlinkClick r:id="rId10"/>
              </a:rPr>
              <a:t> GF</a:t>
            </a:r>
            <a:r>
              <a:rPr lang="en-US" dirty="0"/>
              <a:t>.</a:t>
            </a:r>
            <a:endParaRPr lang="fr-BE" dirty="0"/>
          </a:p>
          <a:p>
            <a:pPr marL="0" indent="0">
              <a:buNone/>
            </a:pPr>
            <a:r>
              <a:rPr lang="en-US" b="1" dirty="0"/>
              <a:t>Source</a:t>
            </a:r>
            <a:endParaRPr lang="fr-BE" dirty="0"/>
          </a:p>
          <a:p>
            <a:pPr marL="0" indent="0">
              <a:buNone/>
            </a:pPr>
            <a:r>
              <a:rPr lang="en-US" dirty="0"/>
              <a:t>Cardiac Surgery Unit, </a:t>
            </a:r>
            <a:r>
              <a:rPr lang="en-US" dirty="0" err="1"/>
              <a:t>Careggi</a:t>
            </a:r>
            <a:r>
              <a:rPr lang="en-US" dirty="0"/>
              <a:t> Hospital, Florence, Italy. sandro.gelsomino@libero.it</a:t>
            </a:r>
            <a:endParaRPr lang="fr-BE" dirty="0"/>
          </a:p>
          <a:p>
            <a:pPr marL="0" indent="0">
              <a:buNone/>
            </a:pPr>
            <a:r>
              <a:rPr lang="en-US" b="1" dirty="0"/>
              <a:t>Abstract</a:t>
            </a:r>
            <a:endParaRPr lang="fr-BE" dirty="0"/>
          </a:p>
          <a:p>
            <a:pPr marL="0" indent="0">
              <a:buNone/>
            </a:pPr>
            <a:r>
              <a:rPr lang="en-US" b="1" dirty="0"/>
              <a:t>OBJECTIVE: </a:t>
            </a:r>
            <a:endParaRPr lang="fr-BE" dirty="0"/>
          </a:p>
          <a:p>
            <a:pPr marL="0" indent="0">
              <a:buNone/>
            </a:pPr>
            <a:r>
              <a:rPr lang="en-US" sz="4500" dirty="0"/>
              <a:t>Cost-effectiveness of heart surgery for elderly patients is still poorly defined. We evaluated outcome, quality of life (</a:t>
            </a:r>
            <a:r>
              <a:rPr lang="en-US" sz="4500" dirty="0" err="1"/>
              <a:t>QoL</a:t>
            </a:r>
            <a:r>
              <a:rPr lang="en-US" sz="4500" dirty="0"/>
              <a:t>), cost, and cost-effectiveness of octogenarians undergoing cardiac surgery.</a:t>
            </a:r>
            <a:endParaRPr lang="fr-BE" sz="4500" dirty="0"/>
          </a:p>
          <a:p>
            <a:pPr marL="0" indent="0">
              <a:buNone/>
            </a:pPr>
            <a:r>
              <a:rPr lang="en-US" b="1" dirty="0"/>
              <a:t>METHODS: </a:t>
            </a:r>
            <a:endParaRPr lang="fr-BE" dirty="0"/>
          </a:p>
          <a:p>
            <a:pPr marL="0" indent="0">
              <a:buNone/>
            </a:pPr>
            <a:r>
              <a:rPr lang="en-US" dirty="0"/>
              <a:t>One thousand six hundred forty octogenarians undergoing various cardiac surgical procedures were prospectively studied between January 1998 and January 2009 and compared with similar patients aged 70 to 79 years. Several questionnaires were used to assess </a:t>
            </a:r>
            <a:r>
              <a:rPr lang="en-US" dirty="0" err="1"/>
              <a:t>QoL</a:t>
            </a:r>
            <a:r>
              <a:rPr lang="en-US" dirty="0"/>
              <a:t>. Six hundred age- and sex- matched healthy octogenarians and three hundred forty patients older than 80 years with medically treated </a:t>
            </a:r>
            <a:r>
              <a:rPr lang="en-US" dirty="0" err="1"/>
              <a:t>valvular</a:t>
            </a:r>
            <a:r>
              <a:rPr lang="en-US" dirty="0"/>
              <a:t> or coronary artery disease were healthy and </a:t>
            </a:r>
            <a:r>
              <a:rPr lang="en-US" dirty="0" err="1"/>
              <a:t>unoperated</a:t>
            </a:r>
            <a:r>
              <a:rPr lang="en-US" dirty="0"/>
              <a:t> control groups, respectively. In-hospital costs were obtained from the hospital's financial accounting department and cost-effectiveness was estimated and expressed as cost/</a:t>
            </a:r>
            <a:r>
              <a:rPr lang="en-US" dirty="0" err="1"/>
              <a:t>QoL</a:t>
            </a:r>
            <a:r>
              <a:rPr lang="en-US" dirty="0"/>
              <a:t>-adjusted life year (QALY) and cost-effectiveness ratio.</a:t>
            </a:r>
            <a:endParaRPr lang="fr-BE" dirty="0"/>
          </a:p>
          <a:p>
            <a:pPr marL="0" indent="0">
              <a:buNone/>
            </a:pPr>
            <a:r>
              <a:rPr lang="fr-BE" b="1" dirty="0"/>
              <a:t>RESULTS: </a:t>
            </a:r>
            <a:endParaRPr lang="fr-BE" dirty="0"/>
          </a:p>
          <a:p>
            <a:pPr marL="0" indent="0">
              <a:buNone/>
            </a:pPr>
            <a:r>
              <a:rPr lang="en-US" sz="4500" dirty="0"/>
              <a:t>Significant improvements occurred in elderly patients in Role Physical (P &lt; .001), Bodily Pain (P &lt; .001), General Health (P = .004), Social Functioning (P &lt; .001), and Role Emotional (P &lt; .001), whereas Physical Functioning, Vitality, and Mental Health did not change (difference not </a:t>
            </a:r>
            <a:r>
              <a:rPr lang="en-US" sz="4500" dirty="0" err="1"/>
              <a:t>signficant</a:t>
            </a:r>
            <a:r>
              <a:rPr lang="en-US" sz="4500" dirty="0"/>
              <a:t>). Total direct costs were $5293 higher in the octogenarian group. Cost-effectiveness was $1391/QALY for elderly surgical patients, $516/QALY for younger cardiac surgical patients (P &lt; .001 </a:t>
            </a:r>
            <a:r>
              <a:rPr lang="en-US" sz="4500" dirty="0" err="1"/>
              <a:t>vs</a:t>
            </a:r>
            <a:r>
              <a:rPr lang="en-US" sz="4500" dirty="0"/>
              <a:t> elderly), $897/QALY for untreated control group, and $641/QALY for healthy control group (P &lt; .001 </a:t>
            </a:r>
            <a:r>
              <a:rPr lang="en-US" sz="4500" dirty="0" err="1"/>
              <a:t>vs</a:t>
            </a:r>
            <a:r>
              <a:rPr lang="en-US" sz="4500" dirty="0"/>
              <a:t> elderly surgical patients). The cost-effectiveness ratio for octogenarians was $94,426.</a:t>
            </a:r>
            <a:endParaRPr lang="fr-BE" sz="4500" dirty="0"/>
          </a:p>
        </p:txBody>
      </p:sp>
      <p:sp>
        <p:nvSpPr>
          <p:cNvPr id="4" name="Rectangle 3"/>
          <p:cNvSpPr/>
          <p:nvPr/>
        </p:nvSpPr>
        <p:spPr>
          <a:xfrm>
            <a:off x="539552" y="2636912"/>
            <a:ext cx="8064896" cy="720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3707904" y="5589240"/>
            <a:ext cx="345638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
        <p:nvSpPr>
          <p:cNvPr id="7" name="Rectangle 6"/>
          <p:cNvSpPr/>
          <p:nvPr/>
        </p:nvSpPr>
        <p:spPr>
          <a:xfrm>
            <a:off x="539552" y="4869160"/>
            <a:ext cx="5760640" cy="36004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B0F0"/>
              </a:solidFill>
            </a:endParaRPr>
          </a:p>
        </p:txBody>
      </p:sp>
    </p:spTree>
    <p:extLst>
      <p:ext uri="{BB962C8B-B14F-4D97-AF65-F5344CB8AC3E}">
        <p14:creationId xmlns:p14="http://schemas.microsoft.com/office/powerpoint/2010/main" val="20792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effectLst>
                  <a:outerShdw blurRad="38100" dist="38100" dir="2700000" algn="tl">
                    <a:srgbClr val="000000">
                      <a:alpha val="43137"/>
                    </a:srgbClr>
                  </a:outerShdw>
                </a:effectLst>
              </a:rPr>
              <a:t>Pérennité de la </a:t>
            </a:r>
            <a:r>
              <a:rPr lang="fr-BE" sz="4000" b="1" dirty="0" smtClean="0">
                <a:effectLst>
                  <a:outerShdw blurRad="38100" dist="38100" dir="2700000" algn="tl">
                    <a:srgbClr val="000000">
                      <a:alpha val="43137"/>
                    </a:srgbClr>
                  </a:outerShdw>
                </a:effectLst>
              </a:rPr>
              <a:t>Chirurgie Cardiaque </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196752"/>
            <a:ext cx="8229600" cy="5661248"/>
          </a:xfrm>
        </p:spPr>
        <p:txBody>
          <a:bodyPr>
            <a:noAutofit/>
          </a:bodyPr>
          <a:lstStyle/>
          <a:p>
            <a:pPr marL="0" indent="0">
              <a:buNone/>
            </a:pPr>
            <a:r>
              <a:rPr lang="en-US" sz="1200" b="1" dirty="0"/>
              <a:t>Off-pump versus on-pump coronary artery bypass grafting for </a:t>
            </a:r>
            <a:r>
              <a:rPr lang="en-US" sz="1200" b="1" dirty="0" err="1"/>
              <a:t>ischaemic</a:t>
            </a:r>
            <a:r>
              <a:rPr lang="en-US" sz="1200" b="1" dirty="0"/>
              <a:t> heart disease.</a:t>
            </a:r>
            <a:endParaRPr lang="fr-BE" sz="1200" dirty="0"/>
          </a:p>
          <a:p>
            <a:pPr marL="0" indent="0">
              <a:buNone/>
            </a:pPr>
            <a:r>
              <a:rPr lang="en-US" sz="1200" u="sng" dirty="0" err="1">
                <a:hlinkClick r:id="rId3"/>
              </a:rPr>
              <a:t>Møller</a:t>
            </a:r>
            <a:r>
              <a:rPr lang="en-US" sz="1200" u="sng" dirty="0">
                <a:hlinkClick r:id="rId3"/>
              </a:rPr>
              <a:t> CH</a:t>
            </a:r>
            <a:r>
              <a:rPr lang="en-US" sz="1200" dirty="0"/>
              <a:t>, </a:t>
            </a:r>
            <a:r>
              <a:rPr lang="en-US" sz="1200" u="sng" dirty="0" err="1">
                <a:hlinkClick r:id="rId4"/>
              </a:rPr>
              <a:t>Penninga</a:t>
            </a:r>
            <a:r>
              <a:rPr lang="en-US" sz="1200" u="sng" dirty="0">
                <a:hlinkClick r:id="rId4"/>
              </a:rPr>
              <a:t> L</a:t>
            </a:r>
            <a:r>
              <a:rPr lang="en-US" sz="1200" dirty="0"/>
              <a:t>, </a:t>
            </a:r>
            <a:r>
              <a:rPr lang="en-US" sz="1200" u="sng" dirty="0" err="1">
                <a:hlinkClick r:id="rId5"/>
              </a:rPr>
              <a:t>Wetterslev</a:t>
            </a:r>
            <a:r>
              <a:rPr lang="en-US" sz="1200" u="sng" dirty="0">
                <a:hlinkClick r:id="rId5"/>
              </a:rPr>
              <a:t> J</a:t>
            </a:r>
            <a:r>
              <a:rPr lang="en-US" sz="1200" dirty="0"/>
              <a:t>, </a:t>
            </a:r>
            <a:r>
              <a:rPr lang="en-US" sz="1200" u="sng" dirty="0" err="1">
                <a:hlinkClick r:id="rId6"/>
              </a:rPr>
              <a:t>Steinbrüchel</a:t>
            </a:r>
            <a:r>
              <a:rPr lang="en-US" sz="1200" u="sng" dirty="0">
                <a:hlinkClick r:id="rId6"/>
              </a:rPr>
              <a:t> DA</a:t>
            </a:r>
            <a:r>
              <a:rPr lang="en-US" sz="1200" dirty="0"/>
              <a:t>, </a:t>
            </a:r>
            <a:r>
              <a:rPr lang="en-US" sz="1200" u="sng" dirty="0" err="1">
                <a:hlinkClick r:id="rId7"/>
              </a:rPr>
              <a:t>Gluud</a:t>
            </a:r>
            <a:r>
              <a:rPr lang="en-US" sz="1200" u="sng" dirty="0">
                <a:hlinkClick r:id="rId7"/>
              </a:rPr>
              <a:t> C</a:t>
            </a:r>
            <a:r>
              <a:rPr lang="en-US" sz="1200" dirty="0"/>
              <a:t>.</a:t>
            </a:r>
            <a:endParaRPr lang="fr-BE" sz="1200" dirty="0"/>
          </a:p>
          <a:p>
            <a:pPr marL="0" indent="0">
              <a:buNone/>
            </a:pPr>
            <a:r>
              <a:rPr lang="en-US" sz="1200" b="1" dirty="0"/>
              <a:t>Source</a:t>
            </a:r>
            <a:endParaRPr lang="fr-BE" sz="1200" dirty="0"/>
          </a:p>
          <a:p>
            <a:pPr marL="0" indent="0">
              <a:buNone/>
            </a:pPr>
            <a:r>
              <a:rPr lang="en-US" sz="1200" dirty="0"/>
              <a:t>Department of Cardiothoracic Surgery, RT 2152, Copenhagen University Hospital, </a:t>
            </a:r>
            <a:r>
              <a:rPr lang="en-US" sz="1200" dirty="0" err="1"/>
              <a:t>Rigshospitalet</a:t>
            </a:r>
            <a:r>
              <a:rPr lang="en-US" sz="1200" dirty="0"/>
              <a:t>, Copenhagen, Denmark.chm@ctu.rh.dk.</a:t>
            </a:r>
            <a:endParaRPr lang="fr-BE" sz="1200" dirty="0"/>
          </a:p>
          <a:p>
            <a:pPr marL="0" indent="0">
              <a:buNone/>
            </a:pPr>
            <a:r>
              <a:rPr lang="en-US" sz="1200" b="1" dirty="0"/>
              <a:t>Abstract</a:t>
            </a:r>
            <a:endParaRPr lang="fr-BE" sz="1200" dirty="0"/>
          </a:p>
          <a:p>
            <a:pPr marL="0" indent="0">
              <a:buNone/>
            </a:pPr>
            <a:r>
              <a:rPr lang="en-US" sz="1200" b="1" dirty="0"/>
              <a:t>BACKGROUND: </a:t>
            </a:r>
            <a:endParaRPr lang="fr-BE" sz="1200" dirty="0"/>
          </a:p>
          <a:p>
            <a:pPr marL="0" indent="0">
              <a:buNone/>
            </a:pPr>
            <a:r>
              <a:rPr lang="en-US" sz="1400" dirty="0"/>
              <a:t>Coronary artery bypass grafting (CABG) is performed both without and with cardiopulmonary bypass, referred to as off-pump and on-pump CABG respectively. However, the preferable technique is unclear.</a:t>
            </a:r>
            <a:endParaRPr lang="fr-BE" sz="1400" dirty="0"/>
          </a:p>
          <a:p>
            <a:pPr marL="0" indent="0">
              <a:buNone/>
            </a:pPr>
            <a:r>
              <a:rPr lang="en-US" sz="1200" b="1" dirty="0"/>
              <a:t>OBJECTIVES: </a:t>
            </a:r>
            <a:endParaRPr lang="fr-BE" sz="1200" dirty="0"/>
          </a:p>
          <a:p>
            <a:pPr marL="0" indent="0">
              <a:buNone/>
            </a:pPr>
            <a:r>
              <a:rPr lang="en-US" sz="1200" dirty="0"/>
              <a:t>To assess the benefits and harms of off-pump versus on-pump CABG in patients with </a:t>
            </a:r>
            <a:r>
              <a:rPr lang="en-US" sz="1200" dirty="0" err="1"/>
              <a:t>ischaemic</a:t>
            </a:r>
            <a:r>
              <a:rPr lang="en-US" sz="1200" dirty="0"/>
              <a:t> heart disease.</a:t>
            </a:r>
            <a:endParaRPr lang="fr-BE" sz="1200" dirty="0"/>
          </a:p>
          <a:p>
            <a:pPr marL="0" indent="0">
              <a:buNone/>
            </a:pPr>
            <a:r>
              <a:rPr lang="en-US" sz="1200" b="1" dirty="0"/>
              <a:t>SEARCH METHODS: </a:t>
            </a:r>
            <a:endParaRPr lang="fr-BE" sz="1200" dirty="0"/>
          </a:p>
          <a:p>
            <a:pPr marL="0" indent="0">
              <a:buNone/>
            </a:pPr>
            <a:r>
              <a:rPr lang="en-US" sz="1200" dirty="0"/>
              <a:t>We searched the Cochrane Central Register of Controlled Trials (CENTRAL) on The Cochrane Library (Issue 1, 2011), MEDLINE (OVID, 1950 to February 2011), EMBASE (OVID, 1980 to February 2011), Science Citation Index Expanded on ISI Web of Science (1970 to February 2011) and CINAHL (</a:t>
            </a:r>
            <a:r>
              <a:rPr lang="en-US" sz="1200" dirty="0" err="1"/>
              <a:t>EBSCOhost</a:t>
            </a:r>
            <a:r>
              <a:rPr lang="en-US" sz="1200" dirty="0"/>
              <a:t>, 1981 to February 2011) on 2 February 2011. No language restrictions were applied.</a:t>
            </a:r>
            <a:endParaRPr lang="fr-BE" sz="1200" dirty="0"/>
          </a:p>
          <a:p>
            <a:pPr marL="0" indent="0">
              <a:buNone/>
            </a:pPr>
            <a:r>
              <a:rPr lang="en-US" sz="1400" b="1" dirty="0" smtClean="0"/>
              <a:t>AUTHORS</a:t>
            </a:r>
            <a:r>
              <a:rPr lang="en-US" sz="1400" b="1" dirty="0"/>
              <a:t>' CONCLUSIONS: </a:t>
            </a:r>
            <a:endParaRPr lang="fr-BE" sz="1400" dirty="0"/>
          </a:p>
          <a:p>
            <a:pPr marL="0" indent="0">
              <a:buNone/>
            </a:pPr>
            <a:r>
              <a:rPr lang="en-US" sz="1600" dirty="0"/>
              <a:t>Our systematic review did not demonstrate any significant benefit of off-pump compared with on-pump CABG regarding mortality, stroke, or myocardial infarction. In contrast, we observed better long-term survival in the group of patients undergoing on-pump CABG with the use of cardiopulmonary bypass and </a:t>
            </a:r>
            <a:r>
              <a:rPr lang="en-US" sz="1600" dirty="0" err="1"/>
              <a:t>cardioplegic</a:t>
            </a:r>
            <a:r>
              <a:rPr lang="en-US" sz="1600" dirty="0"/>
              <a:t> arrest. Based on the current evidence, on-pump CABG should continue to be the standard surgical treatment. However, off-pump CABG may be acceptable when there are contraindications for </a:t>
            </a:r>
            <a:r>
              <a:rPr lang="en-US" sz="1600" dirty="0" err="1"/>
              <a:t>cannulation</a:t>
            </a:r>
            <a:r>
              <a:rPr lang="en-US" sz="1600" dirty="0"/>
              <a:t> of the aorta and cardiopulmonary bypass. Further </a:t>
            </a:r>
            <a:r>
              <a:rPr lang="en-US" sz="1600" dirty="0" err="1"/>
              <a:t>randomised</a:t>
            </a:r>
            <a:r>
              <a:rPr lang="en-US" sz="1600" dirty="0"/>
              <a:t> clinical trials should address the optimal treatment in such patients.</a:t>
            </a:r>
            <a:endParaRPr lang="fr-BE" sz="1600" dirty="0"/>
          </a:p>
          <a:p>
            <a:pPr marL="0" indent="0">
              <a:buNone/>
            </a:pPr>
            <a:r>
              <a:rPr lang="en-US" sz="1200" dirty="0"/>
              <a:t> </a:t>
            </a:r>
            <a:endParaRPr lang="fr-BE" sz="1200" dirty="0"/>
          </a:p>
          <a:p>
            <a:pPr marL="0" indent="0">
              <a:buNone/>
            </a:pPr>
            <a:r>
              <a:rPr lang="en-US" sz="1200" dirty="0"/>
              <a:t> </a:t>
            </a:r>
            <a:endParaRPr lang="fr-BE" sz="1200" dirty="0"/>
          </a:p>
        </p:txBody>
      </p:sp>
      <p:sp>
        <p:nvSpPr>
          <p:cNvPr id="4" name="Rectangle 3"/>
          <p:cNvSpPr/>
          <p:nvPr/>
        </p:nvSpPr>
        <p:spPr>
          <a:xfrm>
            <a:off x="4427984" y="5661248"/>
            <a:ext cx="4248472" cy="2520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395536" y="5913276"/>
            <a:ext cx="4752528" cy="2520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space réservé du pied de page 5"/>
          <p:cNvSpPr>
            <a:spLocks noGrp="1"/>
          </p:cNvSpPr>
          <p:nvPr>
            <p:ph type="ftr" sz="quarter" idx="11"/>
          </p:nvPr>
        </p:nvSpPr>
        <p:spPr/>
        <p:txBody>
          <a:bodyPr/>
          <a:lstStyle/>
          <a:p>
            <a:r>
              <a:rPr lang="fr-BE" smtClean="0"/>
              <a:t>ADPERF PARIS 2013   F.Blaffart</a:t>
            </a:r>
            <a:endParaRPr lang="fr-BE"/>
          </a:p>
        </p:txBody>
      </p:sp>
    </p:spTree>
    <p:extLst>
      <p:ext uri="{BB962C8B-B14F-4D97-AF65-F5344CB8AC3E}">
        <p14:creationId xmlns:p14="http://schemas.microsoft.com/office/powerpoint/2010/main" val="168647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effectLst>
                  <a:outerShdw blurRad="38100" dist="38100" dir="2700000" algn="tl">
                    <a:srgbClr val="000000">
                      <a:alpha val="43137"/>
                    </a:srgbClr>
                  </a:outerShdw>
                </a:effectLst>
              </a:rPr>
              <a:t>Pérennité de la Chirurgie Cardiaque </a:t>
            </a:r>
            <a:endParaRPr lang="fr-BE" dirty="0"/>
          </a:p>
        </p:txBody>
      </p:sp>
      <p:sp>
        <p:nvSpPr>
          <p:cNvPr id="3" name="Espace réservé du contenu 2"/>
          <p:cNvSpPr>
            <a:spLocks noGrp="1"/>
          </p:cNvSpPr>
          <p:nvPr>
            <p:ph idx="1"/>
          </p:nvPr>
        </p:nvSpPr>
        <p:spPr>
          <a:xfrm>
            <a:off x="457200" y="1600200"/>
            <a:ext cx="8229600" cy="4853136"/>
          </a:xfrm>
        </p:spPr>
        <p:txBody>
          <a:bodyPr>
            <a:normAutofit fontScale="40000" lnSpcReduction="20000"/>
          </a:bodyPr>
          <a:lstStyle/>
          <a:p>
            <a:pPr marL="0" indent="0">
              <a:buNone/>
            </a:pPr>
            <a:r>
              <a:rPr lang="en-US" sz="4900" dirty="0">
                <a:hlinkClick r:id="" action="ppaction://hlinkfile" tooltip="The Annals of thoracic surgery."/>
              </a:rPr>
              <a:t>Ann </a:t>
            </a:r>
            <a:r>
              <a:rPr lang="en-US" sz="4900" dirty="0" err="1">
                <a:hlinkClick r:id="" action="ppaction://hlinkfile" tooltip="The Annals of thoracic surgery."/>
              </a:rPr>
              <a:t>Thorac</a:t>
            </a:r>
            <a:r>
              <a:rPr lang="en-US" sz="4900" dirty="0">
                <a:hlinkClick r:id="" action="ppaction://hlinkfile" tooltip="The Annals of thoracic surgery."/>
              </a:rPr>
              <a:t> Surg.</a:t>
            </a:r>
            <a:r>
              <a:rPr lang="en-US" sz="4900" dirty="0"/>
              <a:t> 2010 Jun;89(6):1881-8. </a:t>
            </a:r>
            <a:r>
              <a:rPr lang="en-US" sz="4900" dirty="0" err="1"/>
              <a:t>doi</a:t>
            </a:r>
            <a:r>
              <a:rPr lang="en-US" sz="4900" dirty="0"/>
              <a:t>: 10.1016/j.athoracsur.2010.03.010.</a:t>
            </a:r>
          </a:p>
          <a:p>
            <a:pPr marL="0" indent="0">
              <a:buNone/>
            </a:pPr>
            <a:r>
              <a:rPr lang="en-US" sz="4900" b="1" dirty="0"/>
              <a:t>Off-pump coronary artery bypass may increase late mortality: a meta-analysis of randomized trials.</a:t>
            </a:r>
          </a:p>
          <a:p>
            <a:pPr marL="0" indent="0">
              <a:buNone/>
            </a:pPr>
            <a:r>
              <a:rPr lang="en-US" sz="4900" dirty="0">
                <a:hlinkClick r:id="rId2" action="ppaction://hlinkfile"/>
              </a:rPr>
              <a:t>Takagi H</a:t>
            </a:r>
            <a:r>
              <a:rPr lang="en-US" sz="4900" dirty="0"/>
              <a:t>, </a:t>
            </a:r>
            <a:r>
              <a:rPr lang="en-US" sz="4900" dirty="0">
                <a:hlinkClick r:id="rId3" action="ppaction://hlinkfile"/>
              </a:rPr>
              <a:t>Matsui M</a:t>
            </a:r>
            <a:r>
              <a:rPr lang="en-US" sz="4900" dirty="0"/>
              <a:t>, </a:t>
            </a:r>
            <a:r>
              <a:rPr lang="en-US" sz="4900" dirty="0" err="1">
                <a:hlinkClick r:id="rId4" action="ppaction://hlinkfile"/>
              </a:rPr>
              <a:t>Umemoto</a:t>
            </a:r>
            <a:r>
              <a:rPr lang="en-US" sz="4900" dirty="0">
                <a:hlinkClick r:id="rId4" action="ppaction://hlinkfile"/>
              </a:rPr>
              <a:t> T</a:t>
            </a:r>
            <a:r>
              <a:rPr lang="en-US" sz="4900" dirty="0"/>
              <a:t>.</a:t>
            </a:r>
          </a:p>
          <a:p>
            <a:pPr marL="0" indent="0">
              <a:buNone/>
            </a:pPr>
            <a:r>
              <a:rPr lang="en-US" b="1" dirty="0"/>
              <a:t>Source</a:t>
            </a:r>
          </a:p>
          <a:p>
            <a:pPr marL="0" indent="0">
              <a:buNone/>
            </a:pPr>
            <a:r>
              <a:rPr lang="en-US" dirty="0"/>
              <a:t>Department of Cardiovascular Surgery, Shizuoka Medical Center, Shizuoka, Japan. kfgth973@ybb.ne.jp</a:t>
            </a:r>
          </a:p>
          <a:p>
            <a:pPr marL="0" indent="0">
              <a:buNone/>
            </a:pPr>
            <a:r>
              <a:rPr lang="en-US" b="1" dirty="0" smtClean="0"/>
              <a:t>RESULTS</a:t>
            </a:r>
            <a:r>
              <a:rPr lang="en-US" b="1" dirty="0"/>
              <a:t>: </a:t>
            </a:r>
          </a:p>
          <a:p>
            <a:pPr marL="0" indent="0">
              <a:buNone/>
            </a:pPr>
            <a:r>
              <a:rPr lang="en-US" dirty="0"/>
              <a:t>Our search identified 11 results of 12 randomized trials (4,326 patients) of off-pump versus on-pump CABG. Pooled analysis demonstrated a statistically significant increase in midterm all-cause mortality by a factor of 1.37 with off-pump relative to on-pump CABG (RR, 1.373; 95% confidence interval, 1.043 to 1.808). Exclusion of any single result, except for the largest (&gt;2,000 patients) trial, from the analysis did not substantively alter the overall result of our analysis. Eliminating the largest trial demonstrated a statistically </a:t>
            </a:r>
            <a:r>
              <a:rPr lang="en-US" dirty="0" err="1"/>
              <a:t>nonsignificant</a:t>
            </a:r>
            <a:r>
              <a:rPr lang="en-US" dirty="0"/>
              <a:t> benefit of on-pump over off-pump CABG for midterm all-cause mortality (RR, 1.344; 95% confidence interval, 0.952 to 1.896).</a:t>
            </a:r>
          </a:p>
          <a:p>
            <a:pPr marL="0" indent="0">
              <a:buNone/>
            </a:pPr>
            <a:r>
              <a:rPr lang="en-US" sz="4200" b="1" dirty="0"/>
              <a:t>CONCLUSIONS: </a:t>
            </a:r>
          </a:p>
          <a:p>
            <a:pPr marL="0" indent="0">
              <a:buNone/>
            </a:pPr>
            <a:r>
              <a:rPr lang="en-US" sz="4200" dirty="0"/>
              <a:t>The results of our analysis suggest that off-pump CABG may increase late all-cause mortality by a factor of 1.37 over on-pump CABG. Longer term mortality from randomized trials of off-pump versus on-pump CABG is needed.</a:t>
            </a:r>
          </a:p>
        </p:txBody>
      </p:sp>
      <p:sp>
        <p:nvSpPr>
          <p:cNvPr id="4" name="Espace réservé du pied de page 3"/>
          <p:cNvSpPr>
            <a:spLocks noGrp="1"/>
          </p:cNvSpPr>
          <p:nvPr>
            <p:ph type="ftr" sz="quarter" idx="11"/>
          </p:nvPr>
        </p:nvSpPr>
        <p:spPr/>
        <p:txBody>
          <a:bodyPr/>
          <a:lstStyle/>
          <a:p>
            <a:r>
              <a:rPr lang="fr-BE" smtClean="0"/>
              <a:t>ADPERF PARIS 2013   F.Blaffart</a:t>
            </a:r>
            <a:endParaRPr lang="fr-BE" dirty="0"/>
          </a:p>
        </p:txBody>
      </p:sp>
      <p:sp>
        <p:nvSpPr>
          <p:cNvPr id="5" name="Rectangle 4"/>
          <p:cNvSpPr/>
          <p:nvPr/>
        </p:nvSpPr>
        <p:spPr>
          <a:xfrm>
            <a:off x="395536" y="4869160"/>
            <a:ext cx="8136904" cy="7200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avec flèche 6"/>
          <p:cNvCxnSpPr/>
          <p:nvPr/>
        </p:nvCxnSpPr>
        <p:spPr>
          <a:xfrm flipH="1">
            <a:off x="2915816" y="4509120"/>
            <a:ext cx="216024" cy="5760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3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8109</TotalTime>
  <Words>3031</Words>
  <Application>Microsoft Office PowerPoint</Application>
  <PresentationFormat>Affichage à l'écran (4:3)</PresentationFormat>
  <Paragraphs>324</Paragraphs>
  <Slides>31</Slides>
  <Notes>30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La CEC en 2013 Etat de l’ART</vt:lpstr>
      <vt:lpstr>La Perfusion et la Chirurgie Cardiaque</vt:lpstr>
      <vt:lpstr>La Perfusion et la Chirurgie Cardiaque</vt:lpstr>
      <vt:lpstr>La CEC en 2013 Etat de l’ART</vt:lpstr>
      <vt:lpstr>La CEC en 2013 Etat de l’ART: Les Besoins </vt:lpstr>
      <vt:lpstr>La population: Morbi Mortalité</vt:lpstr>
      <vt:lpstr>Coût Bénéfice</vt:lpstr>
      <vt:lpstr>Pérennité de la Chirurgie Cardiaque </vt:lpstr>
      <vt:lpstr>Pérennité de la Chirurgie Cardiaque </vt:lpstr>
      <vt:lpstr>La CEC en 2013 Etat de l’ART: Les EBP et EBM</vt:lpstr>
      <vt:lpstr>Les Bonnes Pratiques en C.E.C. Base de Données.  </vt:lpstr>
      <vt:lpstr>A propos d’un exemple: La Fonction Neurologique</vt:lpstr>
      <vt:lpstr>A propos d’un exemple: La Fonction Neurologique</vt:lpstr>
      <vt:lpstr>Population</vt:lpstr>
      <vt:lpstr>Accident Neurologique et Incidence Economique</vt:lpstr>
      <vt:lpstr>EBP et Accident Neurologique   </vt:lpstr>
      <vt:lpstr>EBP et Accident Neurologique Controverses</vt:lpstr>
      <vt:lpstr>  </vt:lpstr>
      <vt:lpstr>EBP et Accident Neurologique </vt:lpstr>
      <vt:lpstr>EBP et Accident Neurologique  </vt:lpstr>
      <vt:lpstr>La CEC en 2013 Etat de l’ART: Les Outils</vt:lpstr>
      <vt:lpstr>NIRS et EBM/EBP</vt:lpstr>
      <vt:lpstr>NIRS et EBM/EBP</vt:lpstr>
      <vt:lpstr>La CEC en 2013 Etat de l’ART: Les EBP et EBM</vt:lpstr>
      <vt:lpstr>L’intérêt du NIRS associé à la CEC</vt:lpstr>
      <vt:lpstr>L’intérêt du NIRS associé à la CEC</vt:lpstr>
      <vt:lpstr>L’intérêt du NIRS associé à la CEC</vt:lpstr>
      <vt:lpstr>L’intérêt du NIRS associé à la CEC</vt:lpstr>
      <vt:lpstr>D’Autres Outils</vt:lpstr>
      <vt:lpstr>Les Ressources Humaines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CEC en 2013 Etat de l’ART</dc:title>
  <dc:creator>CHU Liège</dc:creator>
  <cp:lastModifiedBy>CHU Liège</cp:lastModifiedBy>
  <cp:revision>115</cp:revision>
  <dcterms:created xsi:type="dcterms:W3CDTF">2013-02-04T10:02:13Z</dcterms:created>
  <dcterms:modified xsi:type="dcterms:W3CDTF">2013-04-23T14:35:36Z</dcterms:modified>
</cp:coreProperties>
</file>