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52" autoAdjust="0"/>
  </p:normalViewPr>
  <p:slideViewPr>
    <p:cSldViewPr>
      <p:cViewPr>
        <p:scale>
          <a:sx n="100" d="100"/>
          <a:sy n="100" d="100"/>
        </p:scale>
        <p:origin x="-72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CE2EC-B9D5-4E9A-8037-B1BB353D8A53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262CC-30CD-4438-985E-8CCCD17188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63954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D1865-EAAF-4A76-8182-9410CA794633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729A0-0D1A-4754-B2E9-81F5691CF4C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6336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5767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977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977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977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977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BE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977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76B86F2-9F38-4D36-A8CE-97FBCDC63877}" type="datetimeFigureOut">
              <a:rPr lang="fr-BE" smtClean="0"/>
              <a:t>3/10/2013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707904" y="1676400"/>
            <a:ext cx="4750296" cy="1524000"/>
          </a:xfrm>
        </p:spPr>
        <p:txBody>
          <a:bodyPr>
            <a:normAutofit fontScale="90000"/>
          </a:bodyPr>
          <a:lstStyle/>
          <a:p>
            <a:r>
              <a:rPr lang="fr-BE" i="1" cap="small" dirty="0" err="1"/>
              <a:t>Language</a:t>
            </a:r>
            <a:r>
              <a:rPr lang="fr-BE" i="1" cap="small" dirty="0"/>
              <a:t>(s) and </a:t>
            </a:r>
            <a:r>
              <a:rPr lang="fr-BE" i="1" cap="small" dirty="0" err="1"/>
              <a:t>identity</a:t>
            </a:r>
            <a:r>
              <a:rPr lang="fr-BE" i="1" cap="small" dirty="0"/>
              <a:t>/</a:t>
            </a:r>
            <a:r>
              <a:rPr lang="fr-BE" i="1" cap="small" dirty="0" err="1"/>
              <a:t>ies</a:t>
            </a:r>
            <a:r>
              <a:rPr lang="fr-BE" i="1" cap="small" dirty="0"/>
              <a:t> in </a:t>
            </a:r>
            <a:r>
              <a:rPr lang="fr-BE" i="1" cap="small" dirty="0" err="1" smtClean="0"/>
              <a:t>Belgium</a:t>
            </a:r>
            <a:r>
              <a:rPr lang="fr-BE" i="1" cap="small" dirty="0" smtClean="0"/>
              <a:t> : </a:t>
            </a:r>
            <a:br>
              <a:rPr lang="fr-BE" i="1" cap="small" dirty="0" smtClean="0"/>
            </a:br>
            <a:r>
              <a:rPr lang="fr-BE" i="1" cap="small" dirty="0" err="1" smtClean="0"/>
              <a:t>which</a:t>
            </a:r>
            <a:r>
              <a:rPr lang="fr-BE" i="1" cap="small" dirty="0" smtClean="0"/>
              <a:t> </a:t>
            </a:r>
            <a:r>
              <a:rPr lang="fr-BE" i="1" cap="small" dirty="0" err="1"/>
              <a:t>consequences</a:t>
            </a:r>
            <a:r>
              <a:rPr lang="fr-BE" i="1" cap="small" dirty="0"/>
              <a:t> for the </a:t>
            </a:r>
            <a:r>
              <a:rPr lang="fr-BE" i="1" cap="small" dirty="0" err="1"/>
              <a:t>cooperation</a:t>
            </a:r>
            <a:r>
              <a:rPr lang="fr-BE" i="1" cap="small" dirty="0"/>
              <a:t> </a:t>
            </a:r>
            <a:r>
              <a:rPr lang="fr-BE" i="1" cap="small" dirty="0" err="1"/>
              <a:t>between</a:t>
            </a:r>
            <a:r>
              <a:rPr lang="fr-BE" i="1" cap="small" dirty="0"/>
              <a:t> </a:t>
            </a:r>
            <a:r>
              <a:rPr lang="fr-BE" i="1" cap="small" dirty="0" err="1"/>
              <a:t>communities</a:t>
            </a:r>
            <a:r>
              <a:rPr lang="fr-BE" i="1" cap="small" dirty="0" smtClean="0"/>
              <a:t>?</a:t>
            </a:r>
            <a:endParaRPr lang="fr-BE" cap="small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44008" y="3429000"/>
            <a:ext cx="3886200" cy="1305546"/>
          </a:xfrm>
        </p:spPr>
        <p:txBody>
          <a:bodyPr>
            <a:normAutofit/>
          </a:bodyPr>
          <a:lstStyle/>
          <a:p>
            <a:pPr algn="r"/>
            <a:r>
              <a:rPr lang="fr-BE" sz="2800" cap="small" dirty="0" err="1" smtClean="0"/>
              <a:t>Dassargues</a:t>
            </a:r>
            <a:r>
              <a:rPr lang="fr-BE" sz="2800" dirty="0" smtClean="0"/>
              <a:t> Alix</a:t>
            </a:r>
          </a:p>
          <a:p>
            <a:pPr algn="r"/>
            <a:r>
              <a:rPr lang="fr-BE" dirty="0" err="1" smtClean="0"/>
              <a:t>PhD</a:t>
            </a:r>
            <a:r>
              <a:rPr lang="fr-BE" dirty="0" smtClean="0"/>
              <a:t> </a:t>
            </a:r>
            <a:r>
              <a:rPr lang="fr-BE" dirty="0" err="1" smtClean="0"/>
              <a:t>Student</a:t>
            </a:r>
            <a:r>
              <a:rPr lang="fr-BE" dirty="0" smtClean="0"/>
              <a:t> </a:t>
            </a:r>
            <a:r>
              <a:rPr lang="fr-BE" dirty="0" err="1" smtClean="0"/>
              <a:t>ULg</a:t>
            </a:r>
            <a:endParaRPr lang="fr-BE" dirty="0" smtClean="0"/>
          </a:p>
        </p:txBody>
      </p:sp>
      <p:sp>
        <p:nvSpPr>
          <p:cNvPr id="4" name="Rectangle 3"/>
          <p:cNvSpPr/>
          <p:nvPr/>
        </p:nvSpPr>
        <p:spPr>
          <a:xfrm>
            <a:off x="107504" y="4365104"/>
            <a:ext cx="2286000" cy="79765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ts val="700"/>
              </a:spcBef>
              <a:buClr>
                <a:srgbClr val="86CE24"/>
              </a:buClr>
              <a:buSzPct val="85000"/>
            </a:pPr>
            <a:r>
              <a:rPr lang="fr-BE" sz="2000" dirty="0">
                <a:solidFill>
                  <a:srgbClr val="D4D4D4"/>
                </a:solidFill>
              </a:rPr>
              <a:t>Mob-i-doc</a:t>
            </a:r>
          </a:p>
          <a:p>
            <a:pPr lvl="0">
              <a:spcBef>
                <a:spcPts val="700"/>
              </a:spcBef>
              <a:buClr>
                <a:srgbClr val="86CE24"/>
              </a:buClr>
              <a:buSzPct val="85000"/>
            </a:pPr>
            <a:r>
              <a:rPr lang="fr-BE" sz="2000" dirty="0" err="1">
                <a:solidFill>
                  <a:srgbClr val="D4D4D4"/>
                </a:solidFill>
              </a:rPr>
              <a:t>October</a:t>
            </a:r>
            <a:r>
              <a:rPr lang="fr-BE" sz="2000" dirty="0">
                <a:solidFill>
                  <a:srgbClr val="D4D4D4"/>
                </a:solidFill>
              </a:rPr>
              <a:t>, 4th 2013</a:t>
            </a:r>
          </a:p>
        </p:txBody>
      </p:sp>
    </p:spTree>
    <p:extLst>
      <p:ext uri="{BB962C8B-B14F-4D97-AF65-F5344CB8AC3E}">
        <p14:creationId xmlns:p14="http://schemas.microsoft.com/office/powerpoint/2010/main" val="428040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sz="3600" i="1" cap="small" dirty="0" smtClean="0"/>
              <a:t>Collective </a:t>
            </a:r>
            <a:r>
              <a:rPr lang="fr-BE" sz="3600" i="1" cap="small" dirty="0" err="1" smtClean="0"/>
              <a:t>Identities</a:t>
            </a:r>
            <a:r>
              <a:rPr lang="fr-BE" sz="3600" i="1" cap="small" dirty="0" smtClean="0"/>
              <a:t> </a:t>
            </a:r>
            <a:r>
              <a:rPr lang="fr-BE" sz="3600" i="1" cap="small" dirty="0" err="1" smtClean="0"/>
              <a:t>Theory</a:t>
            </a:r>
            <a:endParaRPr lang="fr-BE" sz="3600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800" dirty="0" smtClean="0"/>
              <a:t> « </a:t>
            </a:r>
            <a:r>
              <a:rPr lang="fr-BE" sz="2800" dirty="0" err="1" smtClean="0"/>
              <a:t>Imagined</a:t>
            </a:r>
            <a:r>
              <a:rPr lang="fr-BE" sz="2800" dirty="0" smtClean="0"/>
              <a:t> </a:t>
            </a:r>
            <a:r>
              <a:rPr lang="fr-BE" sz="2800" dirty="0" err="1" smtClean="0"/>
              <a:t>communities</a:t>
            </a:r>
            <a:r>
              <a:rPr lang="fr-BE" sz="2800" dirty="0" smtClean="0"/>
              <a:t> » (Anderson 1983)</a:t>
            </a:r>
          </a:p>
          <a:p>
            <a:endParaRPr lang="fr-BE" sz="2800" dirty="0" smtClean="0"/>
          </a:p>
          <a:p>
            <a:pPr marL="68580" lvl="1" indent="0">
              <a:buNone/>
            </a:pPr>
            <a:r>
              <a:rPr lang="fr-BE" sz="2400" i="1" dirty="0" smtClean="0"/>
              <a:t>	«</a:t>
            </a:r>
            <a:r>
              <a:rPr lang="fr-BE" sz="2400" i="1" dirty="0"/>
              <a:t> the </a:t>
            </a:r>
            <a:r>
              <a:rPr lang="fr-BE" sz="2400" i="1" dirty="0" err="1"/>
              <a:t>members</a:t>
            </a:r>
            <a:r>
              <a:rPr lang="fr-BE" sz="2400" i="1" dirty="0"/>
              <a:t> of </a:t>
            </a:r>
            <a:r>
              <a:rPr lang="fr-BE" sz="2400" i="1" dirty="0" err="1"/>
              <a:t>even</a:t>
            </a:r>
            <a:r>
              <a:rPr lang="fr-BE" sz="2400" i="1" dirty="0"/>
              <a:t> the </a:t>
            </a:r>
            <a:r>
              <a:rPr lang="fr-BE" sz="2400" i="1" dirty="0" err="1"/>
              <a:t>smallest</a:t>
            </a:r>
            <a:r>
              <a:rPr lang="fr-BE" sz="2400" i="1" dirty="0"/>
              <a:t> nation </a:t>
            </a:r>
            <a:r>
              <a:rPr lang="fr-BE" sz="2400" i="1" dirty="0" err="1"/>
              <a:t>will</a:t>
            </a:r>
            <a:r>
              <a:rPr lang="fr-BE" sz="2400" i="1" dirty="0"/>
              <a:t> </a:t>
            </a:r>
            <a:r>
              <a:rPr lang="fr-BE" sz="2400" i="1" dirty="0" err="1"/>
              <a:t>never</a:t>
            </a:r>
            <a:r>
              <a:rPr lang="fr-BE" sz="2400" i="1" dirty="0"/>
              <a:t> know 	</a:t>
            </a:r>
            <a:r>
              <a:rPr lang="fr-BE" sz="2400" i="1" dirty="0" err="1"/>
              <a:t>most</a:t>
            </a:r>
            <a:r>
              <a:rPr lang="fr-BE" sz="2400" i="1" dirty="0"/>
              <a:t> of </a:t>
            </a:r>
            <a:r>
              <a:rPr lang="fr-BE" sz="2400" i="1" dirty="0" err="1"/>
              <a:t>their</a:t>
            </a:r>
            <a:r>
              <a:rPr lang="fr-BE" sz="2400" i="1" dirty="0"/>
              <a:t> </a:t>
            </a:r>
            <a:r>
              <a:rPr lang="fr-BE" sz="2400" i="1" dirty="0" err="1"/>
              <a:t>fellow-members</a:t>
            </a:r>
            <a:r>
              <a:rPr lang="fr-BE" sz="2400" i="1" dirty="0"/>
              <a:t>, </a:t>
            </a:r>
            <a:r>
              <a:rPr lang="fr-BE" sz="2400" i="1" dirty="0" err="1"/>
              <a:t>meet</a:t>
            </a:r>
            <a:r>
              <a:rPr lang="fr-BE" sz="2400" i="1" dirty="0"/>
              <a:t> </a:t>
            </a:r>
            <a:r>
              <a:rPr lang="fr-BE" sz="2400" i="1" dirty="0" err="1"/>
              <a:t>them</a:t>
            </a:r>
            <a:r>
              <a:rPr lang="fr-BE" sz="2400" i="1" dirty="0"/>
              <a:t>, or </a:t>
            </a:r>
            <a:r>
              <a:rPr lang="fr-BE" sz="2400" i="1" dirty="0" err="1"/>
              <a:t>even</a:t>
            </a:r>
            <a:r>
              <a:rPr lang="fr-BE" sz="2400" i="1" dirty="0"/>
              <a:t> </a:t>
            </a:r>
            <a:r>
              <a:rPr lang="fr-BE" sz="2400" i="1" dirty="0" err="1"/>
              <a:t>hear</a:t>
            </a:r>
            <a:r>
              <a:rPr lang="fr-BE" sz="2400" i="1" dirty="0"/>
              <a:t> of 	</a:t>
            </a:r>
            <a:r>
              <a:rPr lang="fr-BE" sz="2400" i="1" dirty="0" err="1"/>
              <a:t>them</a:t>
            </a:r>
            <a:r>
              <a:rPr lang="fr-BE" sz="2400" i="1" dirty="0"/>
              <a:t>, </a:t>
            </a:r>
            <a:r>
              <a:rPr lang="fr-BE" sz="2400" i="1" dirty="0" err="1"/>
              <a:t>yet</a:t>
            </a:r>
            <a:r>
              <a:rPr lang="fr-BE" sz="2400" i="1" dirty="0"/>
              <a:t> in the </a:t>
            </a:r>
            <a:r>
              <a:rPr lang="fr-BE" sz="2400" i="1" dirty="0" err="1"/>
              <a:t>minds</a:t>
            </a:r>
            <a:r>
              <a:rPr lang="fr-BE" sz="2400" i="1" dirty="0"/>
              <a:t> of </a:t>
            </a:r>
            <a:r>
              <a:rPr lang="fr-BE" sz="2400" i="1" dirty="0" err="1"/>
              <a:t>each</a:t>
            </a:r>
            <a:r>
              <a:rPr lang="fr-BE" sz="2400" i="1" dirty="0"/>
              <a:t> </a:t>
            </a:r>
            <a:r>
              <a:rPr lang="fr-BE" sz="2400" i="1" dirty="0" err="1"/>
              <a:t>lives</a:t>
            </a:r>
            <a:r>
              <a:rPr lang="fr-BE" sz="2400" i="1" dirty="0"/>
              <a:t> the image of </a:t>
            </a:r>
            <a:r>
              <a:rPr lang="fr-BE" sz="2400" i="1" dirty="0" err="1"/>
              <a:t>their</a:t>
            </a:r>
            <a:r>
              <a:rPr lang="fr-BE" sz="2400" i="1" dirty="0"/>
              <a:t> 	communion »</a:t>
            </a:r>
          </a:p>
          <a:p>
            <a:pPr marL="68580" indent="0">
              <a:buNone/>
            </a:pPr>
            <a:endParaRPr lang="fr-BE" sz="2800" dirty="0" smtClean="0"/>
          </a:p>
          <a:p>
            <a:r>
              <a:rPr lang="fr-BE" sz="2800" dirty="0"/>
              <a:t> </a:t>
            </a:r>
            <a:r>
              <a:rPr lang="fr-BE" sz="2800" dirty="0" err="1"/>
              <a:t>From</a:t>
            </a:r>
            <a:r>
              <a:rPr lang="fr-BE" sz="2800" dirty="0"/>
              <a:t> </a:t>
            </a:r>
            <a:r>
              <a:rPr lang="fr-BE" sz="2800" dirty="0" err="1"/>
              <a:t>Identity</a:t>
            </a:r>
            <a:r>
              <a:rPr lang="fr-BE" sz="2800" dirty="0"/>
              <a:t> to Identification (</a:t>
            </a:r>
            <a:r>
              <a:rPr lang="fr-BE" sz="2800" dirty="0" err="1"/>
              <a:t>Brubaker</a:t>
            </a:r>
            <a:r>
              <a:rPr lang="fr-BE" sz="2800" dirty="0"/>
              <a:t> 2001)</a:t>
            </a:r>
          </a:p>
          <a:p>
            <a:pPr marL="68580" indent="0">
              <a:buNone/>
            </a:pPr>
            <a:endParaRPr lang="fr-BE" sz="2800" dirty="0" smtClean="0"/>
          </a:p>
          <a:p>
            <a:pPr marL="468630" lvl="1" indent="0">
              <a:buNone/>
            </a:pPr>
            <a:endParaRPr lang="fr-BE" sz="2400" i="1" dirty="0"/>
          </a:p>
        </p:txBody>
      </p:sp>
    </p:spTree>
    <p:extLst>
      <p:ext uri="{BB962C8B-B14F-4D97-AF65-F5344CB8AC3E}">
        <p14:creationId xmlns:p14="http://schemas.microsoft.com/office/powerpoint/2010/main" val="207289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sz="3600" i="1" cap="small" dirty="0" smtClean="0"/>
              <a:t>Collective </a:t>
            </a:r>
            <a:r>
              <a:rPr lang="fr-BE" sz="3600" i="1" cap="small" dirty="0" err="1" smtClean="0"/>
              <a:t>Identities</a:t>
            </a:r>
            <a:r>
              <a:rPr lang="fr-BE" sz="3600" i="1" cap="small" dirty="0" smtClean="0"/>
              <a:t> </a:t>
            </a:r>
            <a:r>
              <a:rPr lang="fr-BE" sz="3600" i="1" cap="small" dirty="0" err="1" smtClean="0"/>
              <a:t>Theory</a:t>
            </a:r>
            <a:endParaRPr lang="fr-BE" sz="3600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800" dirty="0" smtClean="0"/>
              <a:t> </a:t>
            </a:r>
            <a:r>
              <a:rPr lang="fr-BE" sz="2800" dirty="0" err="1" smtClean="0"/>
              <a:t>Legitimized</a:t>
            </a:r>
            <a:r>
              <a:rPr lang="fr-BE" sz="2800" dirty="0" smtClean="0"/>
              <a:t> identifications</a:t>
            </a:r>
          </a:p>
          <a:p>
            <a:pPr marL="68580" indent="0">
              <a:buNone/>
            </a:pPr>
            <a:r>
              <a:rPr lang="fr-BE" sz="2800" dirty="0" smtClean="0"/>
              <a:t>	(State Institutions, </a:t>
            </a:r>
            <a:r>
              <a:rPr lang="fr-BE" sz="2800" dirty="0" err="1" smtClean="0"/>
              <a:t>politicians</a:t>
            </a:r>
            <a:r>
              <a:rPr lang="fr-BE" sz="2800" dirty="0" smtClean="0"/>
              <a:t>, media, etc..)</a:t>
            </a:r>
          </a:p>
          <a:p>
            <a:pPr marL="68580" indent="0">
              <a:buNone/>
            </a:pPr>
            <a:endParaRPr lang="fr-BE" sz="2800" dirty="0" smtClean="0"/>
          </a:p>
          <a:p>
            <a:endParaRPr lang="fr-BE" sz="2800" dirty="0" smtClean="0"/>
          </a:p>
          <a:p>
            <a:endParaRPr lang="fr-BE" sz="2800" dirty="0" smtClean="0"/>
          </a:p>
          <a:p>
            <a:pPr marL="468630" lvl="1" indent="0">
              <a:buNone/>
            </a:pPr>
            <a:r>
              <a:rPr lang="fr-BE" sz="2400" i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2971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sz="3600" i="1" cap="small" dirty="0" err="1" smtClean="0"/>
              <a:t>Individual</a:t>
            </a:r>
            <a:r>
              <a:rPr lang="fr-BE" sz="3600" i="1" cap="small" dirty="0" smtClean="0"/>
              <a:t> </a:t>
            </a:r>
            <a:r>
              <a:rPr lang="fr-BE" sz="3600" i="1" cap="small" dirty="0" err="1" smtClean="0"/>
              <a:t>Identities</a:t>
            </a:r>
            <a:r>
              <a:rPr lang="fr-BE" sz="3600" i="1" cap="small" dirty="0" smtClean="0"/>
              <a:t> </a:t>
            </a:r>
            <a:r>
              <a:rPr lang="fr-BE" sz="3600" i="1" cap="small" dirty="0" err="1" smtClean="0"/>
              <a:t>Theory</a:t>
            </a:r>
            <a:endParaRPr lang="fr-BE" sz="3600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600201"/>
            <a:ext cx="7918648" cy="3733800"/>
          </a:xfrm>
        </p:spPr>
        <p:txBody>
          <a:bodyPr>
            <a:normAutofit lnSpcReduction="10000"/>
          </a:bodyPr>
          <a:lstStyle/>
          <a:p>
            <a:r>
              <a:rPr lang="fr-BE" sz="2800" dirty="0" smtClean="0"/>
              <a:t> </a:t>
            </a:r>
            <a:r>
              <a:rPr lang="fr-BE" sz="2800" dirty="0" err="1" smtClean="0"/>
              <a:t>Identity</a:t>
            </a:r>
            <a:r>
              <a:rPr lang="fr-BE" sz="2800" dirty="0" smtClean="0"/>
              <a:t> construction by </a:t>
            </a:r>
            <a:r>
              <a:rPr lang="fr-BE" sz="2800" dirty="0" err="1" smtClean="0"/>
              <a:t>socialization</a:t>
            </a:r>
            <a:r>
              <a:rPr lang="fr-BE" sz="2800" dirty="0" smtClean="0"/>
              <a:t> (Dubar, 2010)</a:t>
            </a:r>
          </a:p>
          <a:p>
            <a:pPr marL="68580" indent="0">
              <a:buNone/>
            </a:pPr>
            <a:endParaRPr lang="fr-BE" sz="2800" dirty="0" smtClean="0"/>
          </a:p>
          <a:p>
            <a:r>
              <a:rPr lang="fr-BE" sz="2800" dirty="0" smtClean="0"/>
              <a:t> </a:t>
            </a:r>
            <a:r>
              <a:rPr lang="fr-BE" sz="2800" dirty="0" err="1" smtClean="0"/>
              <a:t>Theories</a:t>
            </a:r>
            <a:r>
              <a:rPr lang="fr-BE" sz="2800" dirty="0" smtClean="0"/>
              <a:t> of action </a:t>
            </a:r>
            <a:r>
              <a:rPr lang="fr-BE" sz="2800" dirty="0"/>
              <a:t>(</a:t>
            </a:r>
            <a:r>
              <a:rPr lang="fr-BE" sz="2800" dirty="0" smtClean="0"/>
              <a:t>Weber, </a:t>
            </a:r>
            <a:r>
              <a:rPr lang="fr-BE" sz="2800" dirty="0" err="1" smtClean="0"/>
              <a:t>Lahire</a:t>
            </a:r>
            <a:r>
              <a:rPr lang="fr-BE" sz="2800" dirty="0" smtClean="0"/>
              <a:t> 2010)</a:t>
            </a:r>
          </a:p>
          <a:p>
            <a:endParaRPr lang="fr-BE" sz="2800" dirty="0" smtClean="0"/>
          </a:p>
          <a:p>
            <a:r>
              <a:rPr lang="fr-BE" sz="2800" dirty="0" smtClean="0"/>
              <a:t> Social </a:t>
            </a:r>
            <a:r>
              <a:rPr lang="fr-BE" sz="2800" dirty="0" err="1" smtClean="0"/>
              <a:t>identity</a:t>
            </a:r>
            <a:r>
              <a:rPr lang="fr-BE" sz="2800" dirty="0" smtClean="0"/>
              <a:t> </a:t>
            </a:r>
            <a:r>
              <a:rPr lang="fr-BE" sz="2800" dirty="0" err="1" smtClean="0"/>
              <a:t>based</a:t>
            </a:r>
            <a:r>
              <a:rPr lang="fr-BE" sz="2800" dirty="0" smtClean="0"/>
              <a:t> on positive identification (</a:t>
            </a:r>
            <a:r>
              <a:rPr lang="fr-BE" sz="2800" dirty="0" err="1" smtClean="0"/>
              <a:t>Tajfel</a:t>
            </a:r>
            <a:r>
              <a:rPr lang="fr-BE" sz="2800" dirty="0" smtClean="0"/>
              <a:t> &amp; Turner, 1979,1986)</a:t>
            </a:r>
          </a:p>
          <a:p>
            <a:endParaRPr lang="fr-BE" sz="2800" dirty="0" smtClean="0"/>
          </a:p>
          <a:p>
            <a:r>
              <a:rPr lang="fr-BE" sz="2800" dirty="0" smtClean="0"/>
              <a:t>Assimilation / </a:t>
            </a:r>
            <a:r>
              <a:rPr lang="fr-BE" sz="2800" dirty="0" err="1" smtClean="0"/>
              <a:t>Differentiation</a:t>
            </a:r>
            <a:r>
              <a:rPr lang="fr-BE" sz="2800" dirty="0" smtClean="0"/>
              <a:t> (</a:t>
            </a:r>
            <a:r>
              <a:rPr lang="fr-BE" sz="2800" dirty="0" err="1" smtClean="0"/>
              <a:t>Verhoeven</a:t>
            </a:r>
            <a:r>
              <a:rPr lang="fr-BE" sz="2800" dirty="0" smtClean="0"/>
              <a:t> </a:t>
            </a:r>
            <a:r>
              <a:rPr lang="fr-BE" sz="2800" dirty="0"/>
              <a:t>2005</a:t>
            </a:r>
            <a:r>
              <a:rPr lang="fr-BE" sz="2800" dirty="0" smtClean="0"/>
              <a:t>)</a:t>
            </a:r>
            <a:endParaRPr lang="fr-BE" sz="2800" dirty="0"/>
          </a:p>
        </p:txBody>
      </p:sp>
    </p:spTree>
    <p:extLst>
      <p:ext uri="{BB962C8B-B14F-4D97-AF65-F5344CB8AC3E}">
        <p14:creationId xmlns:p14="http://schemas.microsoft.com/office/powerpoint/2010/main" val="409708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i="1" cap="small" dirty="0" err="1" smtClean="0"/>
              <a:t>Identities</a:t>
            </a:r>
            <a:r>
              <a:rPr lang="fr-BE" i="1" cap="small" dirty="0" smtClean="0"/>
              <a:t> &amp; </a:t>
            </a:r>
            <a:r>
              <a:rPr lang="fr-BE" i="1" cap="small" dirty="0" err="1" smtClean="0"/>
              <a:t>Languages</a:t>
            </a:r>
            <a:r>
              <a:rPr lang="fr-BE" i="1" cap="small" dirty="0" smtClean="0"/>
              <a:t> </a:t>
            </a:r>
            <a:r>
              <a:rPr lang="fr-BE" sz="3600" i="1" cap="small" dirty="0" smtClean="0"/>
              <a:t>in </a:t>
            </a:r>
            <a:r>
              <a:rPr lang="fr-BE" sz="3600" i="1" cap="small" dirty="0" err="1" smtClean="0"/>
              <a:t>Belgium</a:t>
            </a:r>
            <a:endParaRPr lang="fr-BE" sz="3600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600201"/>
            <a:ext cx="7918648" cy="3733800"/>
          </a:xfrm>
        </p:spPr>
        <p:txBody>
          <a:bodyPr>
            <a:normAutofit fontScale="92500" lnSpcReduction="10000"/>
          </a:bodyPr>
          <a:lstStyle/>
          <a:p>
            <a:r>
              <a:rPr lang="fr-BE" sz="2800" dirty="0" smtClean="0"/>
              <a:t> Collective Identifications by the media</a:t>
            </a:r>
          </a:p>
          <a:p>
            <a:pPr lvl="2"/>
            <a:r>
              <a:rPr lang="fr-BE" sz="2200" dirty="0" smtClean="0"/>
              <a:t>« Selon </a:t>
            </a:r>
            <a:r>
              <a:rPr lang="fr-BE" sz="2200" dirty="0"/>
              <a:t>le quotidien, </a:t>
            </a:r>
            <a:r>
              <a:rPr lang="fr-BE" sz="2200" b="1" dirty="0"/>
              <a:t>Flamands et francophones</a:t>
            </a:r>
            <a:r>
              <a:rPr lang="fr-BE" sz="2200" dirty="0"/>
              <a:t> devraient renégocier </a:t>
            </a:r>
            <a:r>
              <a:rPr lang="fr-BE" sz="2200" dirty="0" smtClean="0"/>
              <a:t>l'accord… » </a:t>
            </a:r>
            <a:r>
              <a:rPr lang="fr-BE" sz="2200" i="1" dirty="0" smtClean="0"/>
              <a:t>Le Soir</a:t>
            </a:r>
            <a:r>
              <a:rPr lang="fr-BE" sz="2200" dirty="0" smtClean="0"/>
              <a:t>, (August, 6, 2013)</a:t>
            </a:r>
          </a:p>
          <a:p>
            <a:pPr lvl="2"/>
            <a:endParaRPr lang="fr-BE" sz="2200" dirty="0" smtClean="0"/>
          </a:p>
          <a:p>
            <a:pPr lvl="2"/>
            <a:r>
              <a:rPr lang="nl-NL" sz="2400" dirty="0" smtClean="0"/>
              <a:t>“Minder </a:t>
            </a:r>
            <a:r>
              <a:rPr lang="nl-NL" sz="2400" b="1" dirty="0"/>
              <a:t>Walen</a:t>
            </a:r>
            <a:r>
              <a:rPr lang="nl-NL" sz="2400" dirty="0"/>
              <a:t> vinden hun weg naar Belgische </a:t>
            </a:r>
            <a:r>
              <a:rPr lang="nl-NL" sz="2400" dirty="0" smtClean="0"/>
              <a:t>kust. </a:t>
            </a:r>
            <a:r>
              <a:rPr lang="nl-NL" sz="2400" dirty="0"/>
              <a:t>We horen steeds </a:t>
            </a:r>
            <a:r>
              <a:rPr lang="nl-NL" sz="2400" b="1" dirty="0"/>
              <a:t>minder Frans </a:t>
            </a:r>
            <a:r>
              <a:rPr lang="nl-NL" sz="2400" dirty="0"/>
              <a:t>spreken</a:t>
            </a:r>
            <a:r>
              <a:rPr lang="nl-NL" sz="2400" b="1" dirty="0"/>
              <a:t> </a:t>
            </a:r>
            <a:r>
              <a:rPr lang="nl-NL" sz="2400" dirty="0"/>
              <a:t>aan de </a:t>
            </a:r>
            <a:r>
              <a:rPr lang="nl-NL" sz="2400" dirty="0" smtClean="0"/>
              <a:t>kust…” </a:t>
            </a:r>
            <a:r>
              <a:rPr lang="nl-NL" sz="2400" i="1" dirty="0" smtClean="0"/>
              <a:t>De Standaard</a:t>
            </a:r>
            <a:r>
              <a:rPr lang="nl-NL" sz="2400" dirty="0" smtClean="0"/>
              <a:t> (August, 12, 2013)</a:t>
            </a:r>
            <a:endParaRPr lang="fr-BE" sz="2200" dirty="0" smtClean="0"/>
          </a:p>
          <a:p>
            <a:endParaRPr lang="fr-BE" sz="2800" dirty="0" smtClean="0"/>
          </a:p>
          <a:p>
            <a:r>
              <a:rPr lang="fr-BE" sz="2800" dirty="0"/>
              <a:t> </a:t>
            </a:r>
            <a:r>
              <a:rPr lang="fr-BE" sz="2800" dirty="0" smtClean="0"/>
              <a:t>Franstaligen in Vlaanderen &amp; Néerlandophones en Wallonie?</a:t>
            </a:r>
          </a:p>
        </p:txBody>
      </p:sp>
    </p:spTree>
    <p:extLst>
      <p:ext uri="{BB962C8B-B14F-4D97-AF65-F5344CB8AC3E}">
        <p14:creationId xmlns:p14="http://schemas.microsoft.com/office/powerpoint/2010/main" val="170108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i="1" cap="small" dirty="0" smtClean="0"/>
              <a:t>Mob-i-Doc Project</a:t>
            </a:r>
            <a:endParaRPr lang="fr-BE" sz="3600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600201"/>
            <a:ext cx="7918648" cy="3733800"/>
          </a:xfrm>
        </p:spPr>
        <p:txBody>
          <a:bodyPr>
            <a:normAutofit/>
          </a:bodyPr>
          <a:lstStyle/>
          <a:p>
            <a:r>
              <a:rPr lang="fr-BE" sz="2800" dirty="0" smtClean="0"/>
              <a:t> </a:t>
            </a:r>
            <a:r>
              <a:rPr lang="fr-BE" sz="2800" dirty="0" err="1" smtClean="0"/>
              <a:t>PhD</a:t>
            </a:r>
            <a:r>
              <a:rPr lang="fr-BE" sz="2800" dirty="0" smtClean="0"/>
              <a:t> </a:t>
            </a:r>
            <a:r>
              <a:rPr lang="fr-BE" sz="2800" dirty="0" err="1" smtClean="0"/>
              <a:t>student</a:t>
            </a:r>
            <a:r>
              <a:rPr lang="fr-BE" sz="2800" dirty="0" smtClean="0"/>
              <a:t> exchanges</a:t>
            </a:r>
          </a:p>
          <a:p>
            <a:pPr lvl="2"/>
            <a:r>
              <a:rPr lang="fr-BE" sz="2200" dirty="0"/>
              <a:t>Assimilation</a:t>
            </a:r>
          </a:p>
          <a:p>
            <a:pPr lvl="2"/>
            <a:r>
              <a:rPr lang="fr-BE" sz="2200" dirty="0" err="1" smtClean="0"/>
              <a:t>Differentiation</a:t>
            </a:r>
            <a:endParaRPr lang="fr-BE" sz="2200" dirty="0" smtClean="0"/>
          </a:p>
          <a:p>
            <a:pPr lvl="2"/>
            <a:endParaRPr lang="fr-BE" sz="2200" dirty="0"/>
          </a:p>
          <a:p>
            <a:r>
              <a:rPr lang="fr-BE" sz="2800" dirty="0"/>
              <a:t> </a:t>
            </a:r>
            <a:r>
              <a:rPr lang="fr-BE" sz="2800" dirty="0" smtClean="0"/>
              <a:t>Communication strategies of the university (academic institutions</a:t>
            </a:r>
            <a:r>
              <a:rPr lang="fr-BE" sz="2800" dirty="0" smtClean="0"/>
              <a:t>)</a:t>
            </a:r>
            <a:endParaRPr lang="fr-BE" sz="2800" dirty="0" smtClean="0"/>
          </a:p>
          <a:p>
            <a:pPr lvl="2"/>
            <a:endParaRPr lang="fr-BE" sz="2200" dirty="0" smtClean="0"/>
          </a:p>
        </p:txBody>
      </p:sp>
    </p:spTree>
    <p:extLst>
      <p:ext uri="{BB962C8B-B14F-4D97-AF65-F5344CB8AC3E}">
        <p14:creationId xmlns:p14="http://schemas.microsoft.com/office/powerpoint/2010/main" val="427348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79712" y="764704"/>
            <a:ext cx="4750296" cy="1524000"/>
          </a:xfrm>
        </p:spPr>
        <p:txBody>
          <a:bodyPr>
            <a:normAutofit/>
          </a:bodyPr>
          <a:lstStyle/>
          <a:p>
            <a:pPr algn="ctr"/>
            <a:r>
              <a:rPr lang="fr-BE" i="1" cap="small" dirty="0" err="1" smtClean="0"/>
              <a:t>Thanks</a:t>
            </a:r>
            <a:endParaRPr lang="fr-BE" cap="small" dirty="0"/>
          </a:p>
        </p:txBody>
      </p:sp>
      <p:sp>
        <p:nvSpPr>
          <p:cNvPr id="4" name="Rectangle 3"/>
          <p:cNvSpPr/>
          <p:nvPr/>
        </p:nvSpPr>
        <p:spPr>
          <a:xfrm>
            <a:off x="107504" y="4365104"/>
            <a:ext cx="2286000" cy="79765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ts val="700"/>
              </a:spcBef>
              <a:buClr>
                <a:srgbClr val="86CE24"/>
              </a:buClr>
              <a:buSzPct val="85000"/>
            </a:pPr>
            <a:r>
              <a:rPr lang="fr-BE" sz="2000" dirty="0">
                <a:solidFill>
                  <a:srgbClr val="D4D4D4"/>
                </a:solidFill>
              </a:rPr>
              <a:t>Mob-i-doc</a:t>
            </a:r>
          </a:p>
          <a:p>
            <a:pPr lvl="0">
              <a:spcBef>
                <a:spcPts val="700"/>
              </a:spcBef>
              <a:buClr>
                <a:srgbClr val="86CE24"/>
              </a:buClr>
              <a:buSzPct val="85000"/>
            </a:pPr>
            <a:r>
              <a:rPr lang="fr-BE" sz="2000" dirty="0" err="1">
                <a:solidFill>
                  <a:srgbClr val="D4D4D4"/>
                </a:solidFill>
              </a:rPr>
              <a:t>October</a:t>
            </a:r>
            <a:r>
              <a:rPr lang="fr-BE" sz="2000" dirty="0">
                <a:solidFill>
                  <a:srgbClr val="D4D4D4"/>
                </a:solidFill>
              </a:rPr>
              <a:t>, 4th 2013</a:t>
            </a:r>
          </a:p>
        </p:txBody>
      </p:sp>
    </p:spTree>
    <p:extLst>
      <p:ext uri="{BB962C8B-B14F-4D97-AF65-F5344CB8AC3E}">
        <p14:creationId xmlns:p14="http://schemas.microsoft.com/office/powerpoint/2010/main" val="263265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in pop">
  <a:themeElements>
    <a:clrScheme name="urbai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i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i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Pop urbain</Template>
  <TotalTime>297</TotalTime>
  <Words>114</Words>
  <Application>Microsoft Office PowerPoint</Application>
  <PresentationFormat>Affichage à l'écran (4:3)</PresentationFormat>
  <Paragraphs>48</Paragraphs>
  <Slides>7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urbain pop</vt:lpstr>
      <vt:lpstr>Language(s) and identity/ies in Belgium :  which consequences for the cooperation between communities?</vt:lpstr>
      <vt:lpstr>Collective Identities Theory</vt:lpstr>
      <vt:lpstr>Collective Identities Theory</vt:lpstr>
      <vt:lpstr>Individual Identities Theory</vt:lpstr>
      <vt:lpstr>Identities &amp; Languages in Belgium</vt:lpstr>
      <vt:lpstr>Mob-i-Doc Project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Language(s) and identity/ies in Belgium: which consequences for the cooperation between communities?</dc:title>
  <dc:creator>Alix Dassargues</dc:creator>
  <cp:lastModifiedBy>J.Regibeau</cp:lastModifiedBy>
  <cp:revision>41</cp:revision>
  <dcterms:created xsi:type="dcterms:W3CDTF">2013-10-02T13:41:32Z</dcterms:created>
  <dcterms:modified xsi:type="dcterms:W3CDTF">2013-10-03T15:54:46Z</dcterms:modified>
</cp:coreProperties>
</file>