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1" r:id="rId3"/>
    <p:sldId id="286" r:id="rId4"/>
    <p:sldId id="299" r:id="rId5"/>
    <p:sldId id="301" r:id="rId6"/>
    <p:sldId id="302" r:id="rId7"/>
    <p:sldId id="300" r:id="rId8"/>
    <p:sldId id="262" r:id="rId9"/>
    <p:sldId id="293" r:id="rId10"/>
    <p:sldId id="294" r:id="rId11"/>
    <p:sldId id="295" r:id="rId12"/>
    <p:sldId id="296" r:id="rId13"/>
    <p:sldId id="297" r:id="rId14"/>
    <p:sldId id="298" r:id="rId15"/>
    <p:sldId id="289" r:id="rId16"/>
    <p:sldId id="320" r:id="rId17"/>
    <p:sldId id="290" r:id="rId18"/>
    <p:sldId id="303" r:id="rId19"/>
    <p:sldId id="322" r:id="rId20"/>
    <p:sldId id="323" r:id="rId21"/>
    <p:sldId id="291" r:id="rId22"/>
    <p:sldId id="308" r:id="rId23"/>
    <p:sldId id="313" r:id="rId24"/>
    <p:sldId id="315" r:id="rId25"/>
    <p:sldId id="316" r:id="rId26"/>
    <p:sldId id="317" r:id="rId27"/>
    <p:sldId id="318" r:id="rId28"/>
    <p:sldId id="319" r:id="rId29"/>
    <p:sldId id="325" r:id="rId30"/>
    <p:sldId id="324" r:id="rId31"/>
    <p:sldId id="258" r:id="rId3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89988" autoAdjust="0"/>
  </p:normalViewPr>
  <p:slideViewPr>
    <p:cSldViewPr>
      <p:cViewPr>
        <p:scale>
          <a:sx n="80" d="100"/>
          <a:sy n="80" d="100"/>
        </p:scale>
        <p:origin x="-1440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444DB-84D4-4AB7-A37F-CD044E0C7EE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DC674-BC8C-4E20-AFD7-E13C07B6DC8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A8C2-BC9D-46EF-B8D2-7A7DFDE2D33A}" type="datetimeFigureOut">
              <a:rPr lang="fr-BE" smtClean="0"/>
              <a:pPr/>
              <a:t>25/07/2013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3FFAD-9177-4467-A1AA-B46793B5500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I </a:t>
            </a:r>
            <a:r>
              <a:rPr lang="fr-BE" dirty="0" err="1" smtClean="0"/>
              <a:t>gonna</a:t>
            </a:r>
            <a:r>
              <a:rPr lang="fr-BE" dirty="0" smtClean="0"/>
              <a:t> </a:t>
            </a:r>
            <a:r>
              <a:rPr lang="fr-BE" dirty="0" err="1" smtClean="0"/>
              <a:t>present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 a part of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thesis</a:t>
            </a:r>
            <a:r>
              <a:rPr lang="fr-BE" dirty="0" smtClean="0"/>
              <a:t> </a:t>
            </a:r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b="1" dirty="0" err="1" smtClean="0"/>
              <a:t>aims</a:t>
            </a:r>
            <a:r>
              <a:rPr lang="fr-BE" b="1" dirty="0" smtClean="0"/>
              <a:t> to </a:t>
            </a:r>
            <a:r>
              <a:rPr lang="fr-BE" b="1" dirty="0" err="1" smtClean="0"/>
              <a:t>evaluate</a:t>
            </a:r>
            <a:r>
              <a:rPr lang="fr-BE" b="1" dirty="0" smtClean="0"/>
              <a:t> and </a:t>
            </a:r>
            <a:r>
              <a:rPr lang="fr-BE" b="1" dirty="0" err="1" smtClean="0"/>
              <a:t>quantify</a:t>
            </a:r>
            <a:r>
              <a:rPr lang="fr-BE" dirty="0" smtClean="0"/>
              <a:t> the </a:t>
            </a:r>
            <a:r>
              <a:rPr lang="fr-BE" dirty="0" err="1" smtClean="0"/>
              <a:t>resistence</a:t>
            </a:r>
            <a:r>
              <a:rPr lang="fr-BE" dirty="0" smtClean="0"/>
              <a:t> of </a:t>
            </a:r>
            <a:r>
              <a:rPr lang="fr-BE" dirty="0" err="1" smtClean="0"/>
              <a:t>landscape</a:t>
            </a:r>
            <a:r>
              <a:rPr lang="fr-BE" baseline="0" dirty="0" smtClean="0"/>
              <a:t> classes and </a:t>
            </a:r>
            <a:r>
              <a:rPr lang="fr-BE" baseline="0" dirty="0" err="1" smtClean="0"/>
              <a:t>ecosystems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urbanization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comparing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dozen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cities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sub</a:t>
            </a:r>
            <a:r>
              <a:rPr lang="fr-BE" baseline="0" dirty="0" smtClean="0"/>
              <a:t>-</a:t>
            </a:r>
            <a:r>
              <a:rPr lang="fr-BE" baseline="0" dirty="0" err="1" smtClean="0"/>
              <a:t>saharan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Africa</a:t>
            </a:r>
            <a:r>
              <a:rPr lang="fr-BE" baseline="0" dirty="0" smtClean="0"/>
              <a:t>. </a:t>
            </a:r>
            <a:r>
              <a:rPr lang="fr-BE" b="1" baseline="0" dirty="0" smtClean="0"/>
              <a:t>Important for </a:t>
            </a:r>
            <a:r>
              <a:rPr lang="fr-BE" b="1" baseline="0" dirty="0" err="1" smtClean="0"/>
              <a:t>what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follows</a:t>
            </a:r>
            <a:r>
              <a:rPr lang="fr-BE" b="1" baseline="0" dirty="0" smtClean="0"/>
              <a:t>: </a:t>
            </a:r>
            <a:r>
              <a:rPr lang="fr-BE" baseline="0" dirty="0" err="1" smtClean="0"/>
              <a:t>diachronic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landscape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analysis</a:t>
            </a:r>
            <a:r>
              <a:rPr lang="fr-BE" baseline="0" dirty="0" smtClean="0"/>
              <a:t> </a:t>
            </a:r>
            <a:r>
              <a:rPr lang="fr-BE" b="1" baseline="0" dirty="0" err="1" smtClean="0"/>
              <a:t>using</a:t>
            </a:r>
            <a:r>
              <a:rPr lang="fr-BE" baseline="0" dirty="0" smtClean="0"/>
              <a:t> satellite </a:t>
            </a:r>
            <a:r>
              <a:rPr lang="fr-BE" baseline="0" dirty="0" err="1" smtClean="0"/>
              <a:t>imagery</a:t>
            </a:r>
            <a:r>
              <a:rPr lang="fr-BE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b="1" dirty="0" err="1" smtClean="0"/>
              <a:t>conducted</a:t>
            </a:r>
            <a:r>
              <a:rPr lang="fr-BE" dirty="0" smtClean="0"/>
              <a:t> a </a:t>
            </a:r>
            <a:r>
              <a:rPr lang="fr-BE" dirty="0" err="1" smtClean="0"/>
              <a:t>literature</a:t>
            </a:r>
            <a:r>
              <a:rPr lang="fr-BE" dirty="0" smtClean="0"/>
              <a:t> </a:t>
            </a:r>
            <a:r>
              <a:rPr lang="fr-BE" dirty="0" err="1" smtClean="0"/>
              <a:t>review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recorded</a:t>
            </a:r>
            <a:r>
              <a:rPr lang="fr-BE" baseline="0" dirty="0" smtClean="0"/>
              <a:t> all </a:t>
            </a:r>
            <a:r>
              <a:rPr lang="fr-BE" baseline="0" dirty="0" err="1" smtClean="0"/>
              <a:t>terms</a:t>
            </a:r>
            <a:r>
              <a:rPr lang="fr-BE" baseline="0" dirty="0" smtClean="0"/>
              <a:t> and all </a:t>
            </a:r>
            <a:r>
              <a:rPr lang="fr-BE" baseline="0" dirty="0" err="1" smtClean="0"/>
              <a:t>characteristics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relating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="1" baseline="0" dirty="0" err="1" smtClean="0"/>
              <a:t>developed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indexes: </a:t>
            </a:r>
          </a:p>
          <a:p>
            <a:r>
              <a:rPr lang="fr-BE" baseline="0" dirty="0" smtClean="0"/>
              <a:t>…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</a:t>
            </a:r>
            <a:r>
              <a:rPr lang="fr-BE" b="1" baseline="0" dirty="0" smtClean="0"/>
              <a:t>ratio </a:t>
            </a:r>
            <a:r>
              <a:rPr lang="fr-BE" b="1" baseline="0" dirty="0" err="1" smtClean="0"/>
              <a:t>between</a:t>
            </a:r>
            <a:endParaRPr lang="fr-BE" b="1" baseline="0" dirty="0" smtClean="0"/>
          </a:p>
          <a:p>
            <a:r>
              <a:rPr lang="fr-BE" b="0" baseline="0" dirty="0" smtClean="0"/>
              <a:t>… the ratio </a:t>
            </a:r>
            <a:r>
              <a:rPr lang="fr-BE" b="0" baseline="0" dirty="0" err="1" smtClean="0"/>
              <a:t>between</a:t>
            </a:r>
            <a:r>
              <a:rPr lang="fr-BE" b="0" baseline="0" dirty="0" smtClean="0"/>
              <a:t> </a:t>
            </a:r>
            <a:r>
              <a:rPr lang="fr-BE" b="1" baseline="0" dirty="0" smtClean="0"/>
              <a:t>the </a:t>
            </a:r>
            <a:r>
              <a:rPr lang="fr-BE" b="1" baseline="0" dirty="0" err="1" smtClean="0"/>
              <a:t>previous</a:t>
            </a:r>
            <a:r>
              <a:rPr lang="fr-BE" b="1" baseline="0" dirty="0" smtClean="0"/>
              <a:t> </a:t>
            </a:r>
            <a:r>
              <a:rPr lang="fr-BE" b="0" baseline="0" dirty="0" smtClean="0"/>
              <a:t>and the maximum one</a:t>
            </a:r>
          </a:p>
          <a:p>
            <a:r>
              <a:rPr lang="fr-BE" b="0" baseline="0" dirty="0" smtClean="0"/>
              <a:t>If: 0 (jamais citée) -&gt; 100 (citée à chaque fois pour décrire la zone)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/>
              <a:t>If: 0 (jamais citée) -&gt; 100 (la plus citée pour décrire les zones du gradient d’urbanisation)</a:t>
            </a:r>
          </a:p>
          <a:p>
            <a:r>
              <a:rPr lang="fr-BE" b="0" baseline="0" dirty="0" err="1" smtClean="0"/>
              <a:t>Pron</a:t>
            </a:r>
            <a:r>
              <a:rPr lang="fr-BE" b="0" baseline="0" dirty="0" smtClean="0"/>
              <a:t>. Type: </a:t>
            </a:r>
            <a:r>
              <a:rPr lang="fr-BE" b="0" baseline="0" dirty="0" err="1" smtClean="0"/>
              <a:t>taïpe</a:t>
            </a:r>
            <a:endParaRPr lang="en-US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Integrative</a:t>
            </a:r>
            <a:r>
              <a:rPr lang="fr-BE" dirty="0" smtClean="0"/>
              <a:t>: </a:t>
            </a:r>
            <a:r>
              <a:rPr lang="fr-BE" dirty="0" err="1" smtClean="0"/>
              <a:t>includes</a:t>
            </a:r>
            <a:r>
              <a:rPr lang="fr-BE" dirty="0" smtClean="0"/>
              <a:t> </a:t>
            </a:r>
            <a:r>
              <a:rPr lang="fr-BE" b="1" dirty="0" err="1" smtClean="0"/>
              <a:t>several</a:t>
            </a:r>
            <a:r>
              <a:rPr lang="fr-BE" dirty="0" smtClean="0"/>
              <a:t> </a:t>
            </a:r>
            <a:r>
              <a:rPr lang="fr-BE" dirty="0" err="1" smtClean="0"/>
              <a:t>other</a:t>
            </a:r>
            <a:r>
              <a:rPr lang="fr-BE" dirty="0" smtClean="0"/>
              <a:t> variables</a:t>
            </a:r>
          </a:p>
          <a:p>
            <a:r>
              <a:rPr lang="fr-BE" dirty="0" smtClean="0"/>
              <a:t>Discriminative: not a continuum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One of the </a:t>
            </a:r>
            <a:r>
              <a:rPr lang="fr-BE" dirty="0" err="1" smtClean="0"/>
              <a:t>most</a:t>
            </a:r>
            <a:r>
              <a:rPr lang="fr-BE" dirty="0" smtClean="0"/>
              <a:t> </a:t>
            </a:r>
            <a:r>
              <a:rPr lang="fr-BE" b="1" dirty="0" err="1" smtClean="0"/>
              <a:t>crowded</a:t>
            </a:r>
            <a:r>
              <a:rPr lang="fr-BE" dirty="0" smtClean="0"/>
              <a:t> city of the world.</a:t>
            </a:r>
          </a:p>
          <a:p>
            <a:r>
              <a:rPr lang="fr-BE" dirty="0" err="1" smtClean="0"/>
              <a:t>According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definition</a:t>
            </a:r>
            <a:r>
              <a:rPr lang="fr-BE" baseline="0" dirty="0" smtClean="0"/>
              <a:t> and to the </a:t>
            </a:r>
            <a:r>
              <a:rPr lang="fr-BE" baseline="0" dirty="0" err="1" smtClean="0"/>
              <a:t>delimitation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urban</a:t>
            </a:r>
            <a:r>
              <a:rPr lang="fr-BE" baseline="0" dirty="0" smtClean="0"/>
              <a:t> area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, population </a:t>
            </a:r>
            <a:r>
              <a:rPr lang="fr-BE" b="1" baseline="0" dirty="0" err="1" smtClean="0"/>
              <a:t>increases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8 million to </a:t>
            </a:r>
            <a:r>
              <a:rPr lang="fr-BE" baseline="0" dirty="0" err="1" smtClean="0"/>
              <a:t>thirty</a:t>
            </a:r>
            <a:r>
              <a:rPr lang="fr-BE" baseline="0" dirty="0" smtClean="0"/>
              <a:t>-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million people. </a:t>
            </a:r>
          </a:p>
          <a:p>
            <a:r>
              <a:rPr lang="fr-BE" baseline="0" dirty="0" smtClean="0"/>
              <a:t>But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definitions</a:t>
            </a:r>
            <a:r>
              <a:rPr lang="fr-BE" baseline="0" dirty="0" smtClean="0"/>
              <a:t> of zones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cause </a:t>
            </a:r>
            <a:r>
              <a:rPr lang="fr-BE" baseline="0" dirty="0" err="1" smtClean="0"/>
              <a:t>problems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scientists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compare </a:t>
            </a:r>
            <a:r>
              <a:rPr lang="fr-BE" baseline="0" dirty="0" err="1" smtClean="0"/>
              <a:t>results</a:t>
            </a:r>
            <a:r>
              <a:rPr lang="fr-BE" baseline="0" dirty="0" smtClean="0"/>
              <a:t>. So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definitions</a:t>
            </a:r>
            <a:r>
              <a:rPr lang="fr-BE" baseline="0" dirty="0" smtClean="0"/>
              <a:t> are not a </a:t>
            </a:r>
            <a:r>
              <a:rPr lang="fr-BE" b="1" baseline="0" dirty="0" err="1" smtClean="0"/>
              <a:t>negligible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thing</a:t>
            </a:r>
            <a:r>
              <a:rPr lang="fr-BE" baseline="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b="0" dirty="0" err="1" smtClean="0"/>
              <a:t>Pink</a:t>
            </a:r>
            <a:endParaRPr lang="en-US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No or </a:t>
            </a:r>
            <a:r>
              <a:rPr lang="fr-BE" b="1" dirty="0" err="1" smtClean="0">
                <a:solidFill>
                  <a:srgbClr val="FF0000"/>
                </a:solidFill>
              </a:rPr>
              <a:t>unknown</a:t>
            </a:r>
            <a:endParaRPr lang="fr-BE" b="1" dirty="0" smtClean="0">
              <a:solidFill>
                <a:srgbClr val="FF0000"/>
              </a:solidFill>
            </a:endParaRPr>
          </a:p>
          <a:p>
            <a:r>
              <a:rPr lang="fr-BE" b="0" dirty="0" smtClean="0">
                <a:solidFill>
                  <a:srgbClr val="FF0000"/>
                </a:solidFill>
              </a:rPr>
              <a:t>&lt; relevant</a:t>
            </a:r>
            <a:r>
              <a:rPr lang="fr-BE" b="0" baseline="0" dirty="0" smtClean="0">
                <a:solidFill>
                  <a:srgbClr val="FF0000"/>
                </a:solidFill>
              </a:rPr>
              <a:t> </a:t>
            </a:r>
            <a:r>
              <a:rPr lang="fr-BE" b="0" baseline="0" dirty="0" err="1" smtClean="0">
                <a:solidFill>
                  <a:srgbClr val="FF0000"/>
                </a:solidFill>
              </a:rPr>
              <a:t>characteristics</a:t>
            </a:r>
            <a:r>
              <a:rPr lang="fr-BE" b="0" baseline="0" dirty="0" smtClean="0">
                <a:solidFill>
                  <a:srgbClr val="FF0000"/>
                </a:solidFill>
              </a:rPr>
              <a:t> </a:t>
            </a:r>
            <a:r>
              <a:rPr lang="fr-BE" b="0" baseline="0" dirty="0" err="1" smtClean="0">
                <a:solidFill>
                  <a:srgbClr val="FF0000"/>
                </a:solidFill>
              </a:rPr>
              <a:t>according</a:t>
            </a:r>
            <a:r>
              <a:rPr lang="fr-BE" b="0" baseline="0" dirty="0" smtClean="0">
                <a:solidFill>
                  <a:srgbClr val="FF0000"/>
                </a:solidFill>
              </a:rPr>
              <a:t> to the </a:t>
            </a:r>
            <a:r>
              <a:rPr lang="fr-BE" b="0" baseline="0" dirty="0" err="1" smtClean="0">
                <a:solidFill>
                  <a:srgbClr val="FF0000"/>
                </a:solidFill>
              </a:rPr>
              <a:t>previous</a:t>
            </a:r>
            <a:r>
              <a:rPr lang="fr-BE" b="0" baseline="0" dirty="0" smtClean="0">
                <a:solidFill>
                  <a:srgbClr val="FF0000"/>
                </a:solidFill>
              </a:rPr>
              <a:t> </a:t>
            </a:r>
            <a:r>
              <a:rPr lang="fr-BE" b="0" baseline="0" dirty="0" err="1" smtClean="0">
                <a:solidFill>
                  <a:srgbClr val="FF0000"/>
                </a:solidFill>
              </a:rPr>
              <a:t>step</a:t>
            </a:r>
            <a:r>
              <a:rPr lang="fr-BE" b="0" baseline="0" dirty="0" smtClean="0">
                <a:solidFill>
                  <a:srgbClr val="FF0000"/>
                </a:solidFill>
              </a:rPr>
              <a:t> of </a:t>
            </a:r>
            <a:r>
              <a:rPr lang="fr-BE" b="0" baseline="0" dirty="0" err="1" smtClean="0">
                <a:solidFill>
                  <a:srgbClr val="FF0000"/>
                </a:solidFill>
              </a:rPr>
              <a:t>selection</a:t>
            </a:r>
            <a:r>
              <a:rPr lang="fr-BE" b="0" baseline="0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BE" b="0" dirty="0" err="1" smtClean="0">
                <a:solidFill>
                  <a:srgbClr val="FF0000"/>
                </a:solidFill>
              </a:rPr>
              <a:t>From</a:t>
            </a:r>
            <a:r>
              <a:rPr lang="fr-BE" b="0" dirty="0" smtClean="0">
                <a:solidFill>
                  <a:srgbClr val="FF0000"/>
                </a:solidFill>
              </a:rPr>
              <a:t> top to </a:t>
            </a:r>
            <a:r>
              <a:rPr lang="fr-BE" b="0" dirty="0" err="1" smtClean="0">
                <a:solidFill>
                  <a:srgbClr val="FF0000"/>
                </a:solidFill>
              </a:rPr>
              <a:t>bottom</a:t>
            </a:r>
            <a:r>
              <a:rPr lang="fr-BE" b="0" dirty="0" smtClean="0">
                <a:solidFill>
                  <a:srgbClr val="FF0000"/>
                </a:solidFill>
              </a:rPr>
              <a:t>, </a:t>
            </a:r>
            <a:r>
              <a:rPr lang="fr-BE" b="0" dirty="0" err="1" smtClean="0">
                <a:solidFill>
                  <a:srgbClr val="FF0000"/>
                </a:solidFill>
              </a:rPr>
              <a:t>each</a:t>
            </a:r>
            <a:r>
              <a:rPr lang="fr-BE" b="0" dirty="0" smtClean="0">
                <a:solidFill>
                  <a:srgbClr val="FF0000"/>
                </a:solidFill>
              </a:rPr>
              <a:t> </a:t>
            </a:r>
            <a:r>
              <a:rPr lang="fr-BE" b="0" dirty="0" err="1" smtClean="0">
                <a:solidFill>
                  <a:srgbClr val="FF0000"/>
                </a:solidFill>
              </a:rPr>
              <a:t>step</a:t>
            </a:r>
            <a:r>
              <a:rPr lang="fr-BE" b="0" dirty="0" smtClean="0">
                <a:solidFill>
                  <a:srgbClr val="FF0000"/>
                </a:solidFill>
              </a:rPr>
              <a:t> corresponds to a </a:t>
            </a:r>
            <a:r>
              <a:rPr lang="fr-BE" b="1" dirty="0" smtClean="0">
                <a:solidFill>
                  <a:srgbClr val="FF0000"/>
                </a:solidFill>
              </a:rPr>
              <a:t>discriminant</a:t>
            </a:r>
            <a:r>
              <a:rPr lang="fr-BE" b="0" dirty="0" smtClean="0">
                <a:solidFill>
                  <a:srgbClr val="FF0000"/>
                </a:solidFill>
              </a:rPr>
              <a:t> </a:t>
            </a:r>
            <a:r>
              <a:rPr lang="fr-BE" b="0" dirty="0" err="1" smtClean="0">
                <a:solidFill>
                  <a:srgbClr val="FF0000"/>
                </a:solidFill>
              </a:rPr>
              <a:t>characteristics</a:t>
            </a:r>
            <a:r>
              <a:rPr lang="fr-BE" b="0" dirty="0" smtClean="0">
                <a:solidFill>
                  <a:srgbClr val="FF0000"/>
                </a:solidFill>
              </a:rPr>
              <a:t> </a:t>
            </a:r>
            <a:r>
              <a:rPr lang="fr-BE" b="0" dirty="0" err="1" smtClean="0">
                <a:solidFill>
                  <a:srgbClr val="FF0000"/>
                </a:solidFill>
              </a:rPr>
              <a:t>which</a:t>
            </a:r>
            <a:r>
              <a:rPr lang="fr-BE" b="0" dirty="0" smtClean="0">
                <a:solidFill>
                  <a:srgbClr val="FF0000"/>
                </a:solidFill>
              </a:rPr>
              <a:t> </a:t>
            </a:r>
            <a:r>
              <a:rPr lang="fr-BE" b="0" dirty="0" err="1" smtClean="0">
                <a:solidFill>
                  <a:srgbClr val="FF0000"/>
                </a:solidFill>
              </a:rPr>
              <a:t>will</a:t>
            </a:r>
            <a:r>
              <a:rPr lang="fr-BE" b="0" dirty="0" smtClean="0">
                <a:solidFill>
                  <a:srgbClr val="FF0000"/>
                </a:solidFill>
              </a:rPr>
              <a:t> </a:t>
            </a:r>
            <a:r>
              <a:rPr lang="fr-BE" b="0" dirty="0" err="1" smtClean="0">
                <a:solidFill>
                  <a:srgbClr val="FF0000"/>
                </a:solidFill>
              </a:rPr>
              <a:t>be</a:t>
            </a:r>
            <a:r>
              <a:rPr lang="fr-BE" b="0" dirty="0" smtClean="0">
                <a:solidFill>
                  <a:srgbClr val="FF0000"/>
                </a:solidFill>
              </a:rPr>
              <a:t> part of the </a:t>
            </a:r>
            <a:r>
              <a:rPr lang="fr-BE" b="0" dirty="0" err="1" smtClean="0">
                <a:solidFill>
                  <a:srgbClr val="FF0000"/>
                </a:solidFill>
              </a:rPr>
              <a:t>definition</a:t>
            </a:r>
            <a:r>
              <a:rPr lang="fr-BE" b="0" dirty="0" smtClean="0">
                <a:solidFill>
                  <a:srgbClr val="FF0000"/>
                </a:solidFill>
              </a:rPr>
              <a:t> of the </a:t>
            </a:r>
            <a:r>
              <a:rPr lang="fr-BE" b="0" dirty="0" err="1" smtClean="0">
                <a:solidFill>
                  <a:srgbClr val="FF0000"/>
                </a:solidFill>
              </a:rPr>
              <a:t>term</a:t>
            </a:r>
            <a:r>
              <a:rPr lang="fr-BE" b="0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BE" dirty="0" smtClean="0"/>
              <a:t>Une flèche: an </a:t>
            </a:r>
            <a:r>
              <a:rPr lang="fr-BE" dirty="0" err="1" smtClean="0"/>
              <a:t>arrow</a:t>
            </a:r>
            <a:endParaRPr lang="fr-BE" dirty="0" smtClean="0"/>
          </a:p>
          <a:p>
            <a:r>
              <a:rPr lang="fr-BE" dirty="0" smtClean="0"/>
              <a:t>Our new </a:t>
            </a:r>
            <a:r>
              <a:rPr lang="fr-BE" dirty="0" err="1" smtClean="0"/>
              <a:t>definitions</a:t>
            </a:r>
            <a:r>
              <a:rPr lang="fr-BE" dirty="0" smtClean="0"/>
              <a:t> are </a:t>
            </a:r>
            <a:r>
              <a:rPr lang="fr-BE" dirty="0" err="1" smtClean="0"/>
              <a:t>based</a:t>
            </a:r>
            <a:r>
              <a:rPr lang="fr-BE" dirty="0" smtClean="0"/>
              <a:t> on a </a:t>
            </a:r>
            <a:r>
              <a:rPr lang="fr-BE" dirty="0" err="1" smtClean="0"/>
              <a:t>decision</a:t>
            </a:r>
            <a:r>
              <a:rPr lang="fr-BE" dirty="0" smtClean="0"/>
              <a:t> </a:t>
            </a:r>
            <a:r>
              <a:rPr lang="fr-BE" dirty="0" err="1" smtClean="0"/>
              <a:t>tree</a:t>
            </a:r>
            <a:r>
              <a:rPr lang="fr-BE" dirty="0" smtClean="0"/>
              <a:t> </a:t>
            </a:r>
            <a:r>
              <a:rPr lang="fr-BE" dirty="0" err="1" smtClean="0"/>
              <a:t>constructed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No or </a:t>
            </a:r>
            <a:r>
              <a:rPr lang="fr-BE" b="1" dirty="0" err="1" smtClean="0">
                <a:solidFill>
                  <a:srgbClr val="FF0000"/>
                </a:solidFill>
              </a:rPr>
              <a:t>unknown</a:t>
            </a:r>
            <a:endParaRPr lang="fr-BE" b="1" dirty="0" smtClean="0">
              <a:solidFill>
                <a:srgbClr val="FF0000"/>
              </a:solidFill>
            </a:endParaRPr>
          </a:p>
          <a:p>
            <a:r>
              <a:rPr lang="fr-BE" b="0" dirty="0" smtClean="0">
                <a:solidFill>
                  <a:srgbClr val="FF0000"/>
                </a:solidFill>
              </a:rPr>
              <a:t>&lt; relevant</a:t>
            </a:r>
            <a:r>
              <a:rPr lang="fr-BE" b="0" baseline="0" dirty="0" smtClean="0">
                <a:solidFill>
                  <a:srgbClr val="FF0000"/>
                </a:solidFill>
              </a:rPr>
              <a:t> </a:t>
            </a:r>
            <a:r>
              <a:rPr lang="fr-BE" b="0" baseline="0" dirty="0" err="1" smtClean="0">
                <a:solidFill>
                  <a:srgbClr val="FF0000"/>
                </a:solidFill>
              </a:rPr>
              <a:t>characteristics</a:t>
            </a:r>
            <a:r>
              <a:rPr lang="fr-BE" b="0" baseline="0" dirty="0" smtClean="0">
                <a:solidFill>
                  <a:srgbClr val="FF0000"/>
                </a:solidFill>
              </a:rPr>
              <a:t> </a:t>
            </a:r>
            <a:r>
              <a:rPr lang="fr-BE" b="0" baseline="0" dirty="0" err="1" smtClean="0">
                <a:solidFill>
                  <a:srgbClr val="FF0000"/>
                </a:solidFill>
              </a:rPr>
              <a:t>according</a:t>
            </a:r>
            <a:r>
              <a:rPr lang="fr-BE" b="0" baseline="0" dirty="0" smtClean="0">
                <a:solidFill>
                  <a:srgbClr val="FF0000"/>
                </a:solidFill>
              </a:rPr>
              <a:t> to the </a:t>
            </a:r>
            <a:r>
              <a:rPr lang="fr-BE" b="0" baseline="0" dirty="0" err="1" smtClean="0">
                <a:solidFill>
                  <a:srgbClr val="FF0000"/>
                </a:solidFill>
              </a:rPr>
              <a:t>previous</a:t>
            </a:r>
            <a:r>
              <a:rPr lang="fr-BE" b="0" baseline="0" dirty="0" smtClean="0">
                <a:solidFill>
                  <a:srgbClr val="FF0000"/>
                </a:solidFill>
              </a:rPr>
              <a:t> </a:t>
            </a:r>
            <a:r>
              <a:rPr lang="fr-BE" b="0" baseline="0" dirty="0" err="1" smtClean="0">
                <a:solidFill>
                  <a:srgbClr val="FF0000"/>
                </a:solidFill>
              </a:rPr>
              <a:t>step</a:t>
            </a:r>
            <a:r>
              <a:rPr lang="fr-BE" b="0" baseline="0" dirty="0" smtClean="0">
                <a:solidFill>
                  <a:srgbClr val="FF0000"/>
                </a:solidFill>
              </a:rPr>
              <a:t> of </a:t>
            </a:r>
            <a:r>
              <a:rPr lang="fr-BE" b="0" baseline="0" dirty="0" err="1" smtClean="0">
                <a:solidFill>
                  <a:srgbClr val="FF0000"/>
                </a:solidFill>
              </a:rPr>
              <a:t>selection</a:t>
            </a:r>
            <a:r>
              <a:rPr lang="fr-BE" b="0" baseline="0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BE" b="0" dirty="0" err="1" smtClean="0">
                <a:solidFill>
                  <a:srgbClr val="FF0000"/>
                </a:solidFill>
              </a:rPr>
              <a:t>From</a:t>
            </a:r>
            <a:r>
              <a:rPr lang="fr-BE" b="0" dirty="0" smtClean="0">
                <a:solidFill>
                  <a:srgbClr val="FF0000"/>
                </a:solidFill>
              </a:rPr>
              <a:t> top to </a:t>
            </a:r>
            <a:r>
              <a:rPr lang="fr-BE" b="0" dirty="0" err="1" smtClean="0">
                <a:solidFill>
                  <a:srgbClr val="FF0000"/>
                </a:solidFill>
              </a:rPr>
              <a:t>bottom</a:t>
            </a:r>
            <a:r>
              <a:rPr lang="fr-BE" b="0" dirty="0" smtClean="0">
                <a:solidFill>
                  <a:srgbClr val="FF0000"/>
                </a:solidFill>
              </a:rPr>
              <a:t>, </a:t>
            </a:r>
            <a:r>
              <a:rPr lang="fr-BE" b="0" dirty="0" err="1" smtClean="0">
                <a:solidFill>
                  <a:srgbClr val="FF0000"/>
                </a:solidFill>
              </a:rPr>
              <a:t>each</a:t>
            </a:r>
            <a:r>
              <a:rPr lang="fr-BE" b="0" dirty="0" smtClean="0">
                <a:solidFill>
                  <a:srgbClr val="FF0000"/>
                </a:solidFill>
              </a:rPr>
              <a:t> </a:t>
            </a:r>
            <a:r>
              <a:rPr lang="fr-BE" b="0" dirty="0" err="1" smtClean="0">
                <a:solidFill>
                  <a:srgbClr val="FF0000"/>
                </a:solidFill>
              </a:rPr>
              <a:t>step</a:t>
            </a:r>
            <a:r>
              <a:rPr lang="fr-BE" b="0" dirty="0" smtClean="0">
                <a:solidFill>
                  <a:srgbClr val="FF0000"/>
                </a:solidFill>
              </a:rPr>
              <a:t> corresponds to a </a:t>
            </a:r>
            <a:r>
              <a:rPr lang="fr-BE" b="1" dirty="0" smtClean="0">
                <a:solidFill>
                  <a:srgbClr val="FF0000"/>
                </a:solidFill>
              </a:rPr>
              <a:t>discriminant</a:t>
            </a:r>
            <a:r>
              <a:rPr lang="fr-BE" b="0" dirty="0" smtClean="0">
                <a:solidFill>
                  <a:srgbClr val="FF0000"/>
                </a:solidFill>
              </a:rPr>
              <a:t> </a:t>
            </a:r>
            <a:r>
              <a:rPr lang="fr-BE" b="0" dirty="0" err="1" smtClean="0">
                <a:solidFill>
                  <a:srgbClr val="FF0000"/>
                </a:solidFill>
              </a:rPr>
              <a:t>characteristics</a:t>
            </a:r>
            <a:r>
              <a:rPr lang="fr-BE" b="0" dirty="0" smtClean="0">
                <a:solidFill>
                  <a:srgbClr val="FF0000"/>
                </a:solidFill>
              </a:rPr>
              <a:t> </a:t>
            </a:r>
            <a:r>
              <a:rPr lang="fr-BE" b="0" dirty="0" err="1" smtClean="0">
                <a:solidFill>
                  <a:srgbClr val="FF0000"/>
                </a:solidFill>
              </a:rPr>
              <a:t>which</a:t>
            </a:r>
            <a:r>
              <a:rPr lang="fr-BE" b="0" dirty="0" smtClean="0">
                <a:solidFill>
                  <a:srgbClr val="FF0000"/>
                </a:solidFill>
              </a:rPr>
              <a:t> </a:t>
            </a:r>
            <a:r>
              <a:rPr lang="fr-BE" b="0" dirty="0" err="1" smtClean="0">
                <a:solidFill>
                  <a:srgbClr val="FF0000"/>
                </a:solidFill>
              </a:rPr>
              <a:t>will</a:t>
            </a:r>
            <a:r>
              <a:rPr lang="fr-BE" b="0" dirty="0" smtClean="0">
                <a:solidFill>
                  <a:srgbClr val="FF0000"/>
                </a:solidFill>
              </a:rPr>
              <a:t> </a:t>
            </a:r>
            <a:r>
              <a:rPr lang="fr-BE" b="0" dirty="0" err="1" smtClean="0">
                <a:solidFill>
                  <a:srgbClr val="FF0000"/>
                </a:solidFill>
              </a:rPr>
              <a:t>be</a:t>
            </a:r>
            <a:r>
              <a:rPr lang="fr-BE" b="0" dirty="0" smtClean="0">
                <a:solidFill>
                  <a:srgbClr val="FF0000"/>
                </a:solidFill>
              </a:rPr>
              <a:t> part of the </a:t>
            </a:r>
            <a:r>
              <a:rPr lang="fr-BE" b="0" dirty="0" err="1" smtClean="0">
                <a:solidFill>
                  <a:srgbClr val="FF0000"/>
                </a:solidFill>
              </a:rPr>
              <a:t>definition</a:t>
            </a:r>
            <a:r>
              <a:rPr lang="fr-BE" b="0" dirty="0" smtClean="0">
                <a:solidFill>
                  <a:srgbClr val="FF0000"/>
                </a:solidFill>
              </a:rPr>
              <a:t> of the </a:t>
            </a:r>
            <a:r>
              <a:rPr lang="fr-BE" b="0" dirty="0" err="1" smtClean="0">
                <a:solidFill>
                  <a:srgbClr val="FF0000"/>
                </a:solidFill>
              </a:rPr>
              <a:t>term</a:t>
            </a:r>
            <a:r>
              <a:rPr lang="fr-BE" b="0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BE" dirty="0" smtClean="0"/>
              <a:t>Une flèche: an </a:t>
            </a:r>
            <a:r>
              <a:rPr lang="fr-BE" dirty="0" err="1" smtClean="0"/>
              <a:t>arrow</a:t>
            </a:r>
            <a:endParaRPr lang="fr-BE" dirty="0" smtClean="0"/>
          </a:p>
          <a:p>
            <a:r>
              <a:rPr lang="fr-BE" dirty="0" smtClean="0"/>
              <a:t>Our new </a:t>
            </a:r>
            <a:r>
              <a:rPr lang="fr-BE" dirty="0" err="1" smtClean="0"/>
              <a:t>definitions</a:t>
            </a:r>
            <a:r>
              <a:rPr lang="fr-BE" dirty="0" smtClean="0"/>
              <a:t> are </a:t>
            </a:r>
            <a:r>
              <a:rPr lang="fr-BE" dirty="0" err="1" smtClean="0"/>
              <a:t>based</a:t>
            </a:r>
            <a:r>
              <a:rPr lang="fr-BE" dirty="0" smtClean="0"/>
              <a:t> on a </a:t>
            </a:r>
            <a:r>
              <a:rPr lang="fr-BE" dirty="0" err="1" smtClean="0"/>
              <a:t>decision</a:t>
            </a:r>
            <a:r>
              <a:rPr lang="fr-BE" dirty="0" smtClean="0"/>
              <a:t> </a:t>
            </a:r>
            <a:r>
              <a:rPr lang="fr-BE" dirty="0" err="1" smtClean="0"/>
              <a:t>tree</a:t>
            </a:r>
            <a:r>
              <a:rPr lang="fr-BE" dirty="0" smtClean="0"/>
              <a:t> </a:t>
            </a:r>
            <a:r>
              <a:rPr lang="fr-BE" dirty="0" err="1" smtClean="0"/>
              <a:t>constructed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Firstly</a:t>
            </a:r>
            <a:r>
              <a:rPr lang="fr-BE" dirty="0" smtClean="0"/>
              <a:t>, 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Secondly</a:t>
            </a:r>
            <a:r>
              <a:rPr lang="fr-BE" dirty="0" smtClean="0"/>
              <a:t>,…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Thirdly</a:t>
            </a:r>
            <a:r>
              <a:rPr lang="fr-BE" dirty="0" smtClean="0"/>
              <a:t>,…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Fourth</a:t>
            </a:r>
            <a:r>
              <a:rPr lang="fr-BE" dirty="0" smtClean="0"/>
              <a:t>,…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Fifth</a:t>
            </a:r>
            <a:r>
              <a:rPr lang="fr-BE" dirty="0" smtClean="0"/>
              <a:t>,</a:t>
            </a:r>
            <a:r>
              <a:rPr lang="fr-BE" baseline="0" dirty="0" smtClean="0"/>
              <a:t>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Consensus about …</a:t>
            </a:r>
          </a:p>
          <a:p>
            <a:r>
              <a:rPr lang="fr-BE" dirty="0" err="1" smtClean="0"/>
              <a:t>Cited</a:t>
            </a:r>
            <a:r>
              <a:rPr lang="fr-BE" dirty="0" smtClean="0"/>
              <a:t>: </a:t>
            </a:r>
            <a:r>
              <a:rPr lang="fr-BE" dirty="0" err="1" smtClean="0"/>
              <a:t>pron</a:t>
            </a:r>
            <a:r>
              <a:rPr lang="fr-BE" dirty="0" smtClean="0"/>
              <a:t>. </a:t>
            </a:r>
            <a:r>
              <a:rPr lang="fr-BE" dirty="0" err="1" smtClean="0"/>
              <a:t>caïted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Fouiller: to </a:t>
            </a:r>
            <a:r>
              <a:rPr lang="fr-BE" b="1" dirty="0" err="1" smtClean="0"/>
              <a:t>dig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5700D5-E91F-4F90-9D14-7D5C0CE6D724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C56-2E79-442C-9E4D-C49A04DF354D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114B37-D0B7-4997-A969-E0BE90729B31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6997-5E44-4FBA-91DF-A6D86D9EC237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80FC-EA29-4ACB-B077-B935AD0327CE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718A1F-15B5-4B4C-8E71-4E03B3E90F39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68D1B4-DDAC-4BDA-B0F6-29685243F587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392B-0F8B-4B45-A74E-386757A9D5DD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8896-B738-4CE7-8C8D-7471AAA8CDD2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CB0-F706-4211-8932-6538EFA32DD5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4C9EEC1-2AA0-45F5-A65E-88480F155424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8D6D41-7E66-4F9C-A75F-74D1EE0059B3}" type="datetime1">
              <a:rPr lang="fr-BE" smtClean="0"/>
              <a:pPr/>
              <a:t>25/07/2013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276872"/>
            <a:ext cx="7344816" cy="2404864"/>
          </a:xfrm>
        </p:spPr>
        <p:txBody>
          <a:bodyPr>
            <a:normAutofit fontScale="90000"/>
          </a:bodyPr>
          <a:lstStyle/>
          <a:p>
            <a:r>
              <a:rPr lang="fr-BE" dirty="0" err="1" smtClean="0"/>
              <a:t>Synthesis</a:t>
            </a:r>
            <a:r>
              <a:rPr lang="fr-BE" dirty="0" smtClean="0"/>
              <a:t> and new </a:t>
            </a:r>
            <a:r>
              <a:rPr lang="fr-BE" dirty="0" err="1" smtClean="0"/>
              <a:t>definition</a:t>
            </a:r>
            <a:r>
              <a:rPr lang="fr-BE" dirty="0" smtClean="0"/>
              <a:t> of the areas </a:t>
            </a:r>
            <a:r>
              <a:rPr lang="fr-BE" dirty="0" err="1" smtClean="0"/>
              <a:t>included</a:t>
            </a:r>
            <a:r>
              <a:rPr lang="fr-BE" dirty="0" smtClean="0"/>
              <a:t> in the </a:t>
            </a:r>
            <a:r>
              <a:rPr lang="fr-BE" dirty="0" err="1" smtClean="0"/>
              <a:t>urban</a:t>
            </a:r>
            <a:r>
              <a:rPr lang="fr-BE" dirty="0" smtClean="0"/>
              <a:t>-rural gradient</a:t>
            </a:r>
            <a:endParaRPr lang="fr-BE" cap="small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André M., </a:t>
            </a:r>
            <a:r>
              <a:rPr lang="en-US" sz="2400" dirty="0" smtClean="0"/>
              <a:t>Mahy</a:t>
            </a:r>
            <a:r>
              <a:rPr lang="fr-BE" sz="2400" dirty="0" smtClean="0"/>
              <a:t> G., Lejeune P., Bogaert J.</a:t>
            </a:r>
            <a:endParaRPr lang="fr-BE" sz="2400" dirty="0"/>
          </a:p>
        </p:txBody>
      </p:sp>
      <p:pic>
        <p:nvPicPr>
          <p:cNvPr id="4" name="Image 3" descr="Visuel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48" y="5373216"/>
            <a:ext cx="1588650" cy="16845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11760" y="1340768"/>
            <a:ext cx="673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chemeClr val="tx1">
                    <a:lumMod val="95000"/>
                  </a:schemeClr>
                </a:solidFill>
              </a:rPr>
              <a:t>S3: </a:t>
            </a:r>
            <a:r>
              <a:rPr lang="fr-BE" sz="2400" dirty="0" err="1" smtClean="0">
                <a:solidFill>
                  <a:schemeClr val="tx1">
                    <a:lumMod val="95000"/>
                  </a:schemeClr>
                </a:solidFill>
              </a:rPr>
              <a:t>Modelling</a:t>
            </a:r>
            <a:r>
              <a:rPr lang="fr-BE" sz="2400" dirty="0" smtClean="0">
                <a:solidFill>
                  <a:schemeClr val="tx1">
                    <a:lumMod val="95000"/>
                  </a:schemeClr>
                </a:solidFill>
              </a:rPr>
              <a:t> of </a:t>
            </a:r>
            <a:r>
              <a:rPr lang="fr-BE" sz="2400" dirty="0" err="1" smtClean="0">
                <a:solidFill>
                  <a:schemeClr val="tx1">
                    <a:lumMod val="95000"/>
                  </a:schemeClr>
                </a:solidFill>
              </a:rPr>
              <a:t>urban</a:t>
            </a:r>
            <a:r>
              <a:rPr lang="fr-BE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tx1">
                    <a:lumMod val="95000"/>
                  </a:schemeClr>
                </a:solidFill>
              </a:rPr>
              <a:t>ecosystems</a:t>
            </a:r>
            <a:r>
              <a:rPr lang="fr-BE" sz="2400" dirty="0" smtClean="0">
                <a:solidFill>
                  <a:schemeClr val="tx1">
                    <a:lumMod val="95000"/>
                  </a:schemeClr>
                </a:solidFill>
              </a:rPr>
              <a:t> – new </a:t>
            </a:r>
            <a:r>
              <a:rPr lang="fr-BE" sz="2400" dirty="0" err="1" smtClean="0">
                <a:solidFill>
                  <a:schemeClr val="tx1">
                    <a:lumMod val="95000"/>
                  </a:schemeClr>
                </a:solidFill>
              </a:rPr>
              <a:t>approaches</a:t>
            </a:r>
            <a:endParaRPr lang="fr-BE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" name="Image 6" descr="cropped-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88640"/>
            <a:ext cx="8014500" cy="1296145"/>
          </a:xfrm>
          <a:prstGeom prst="rect">
            <a:avLst/>
          </a:prstGeom>
        </p:spPr>
      </p:pic>
    </p:spTree>
  </p:cSld>
  <p:clrMapOvr>
    <a:masterClrMapping/>
  </p:clrMapOvr>
  <p:transition advTm="407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Autofit/>
          </a:bodyPr>
          <a:lstStyle/>
          <a:p>
            <a:r>
              <a:rPr lang="fr-BE" sz="3200" dirty="0" smtClean="0"/>
              <a:t>3/3 </a:t>
            </a:r>
            <a:r>
              <a:rPr lang="fr-BE" sz="3200" dirty="0" err="1" smtClean="0"/>
              <a:t>Method</a:t>
            </a:r>
            <a:r>
              <a:rPr lang="fr-BE" sz="3200" dirty="0" smtClean="0"/>
              <a:t> and </a:t>
            </a:r>
            <a:r>
              <a:rPr lang="fr-BE" sz="3200" dirty="0" err="1" smtClean="0"/>
              <a:t>results</a:t>
            </a:r>
            <a:r>
              <a:rPr lang="fr-BE" sz="3200" dirty="0" smtClean="0"/>
              <a:t>: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	1. </a:t>
            </a:r>
            <a:r>
              <a:rPr lang="fr-BE" sz="2400" dirty="0" err="1" smtClean="0"/>
              <a:t>Identify</a:t>
            </a:r>
            <a:r>
              <a:rPr lang="fr-BE" sz="2400" dirty="0" smtClean="0"/>
              <a:t> the areas in the </a:t>
            </a:r>
            <a:r>
              <a:rPr lang="fr-BE" sz="2400" dirty="0" err="1" smtClean="0"/>
              <a:t>urban</a:t>
            </a:r>
            <a:r>
              <a:rPr lang="fr-BE" sz="2400" dirty="0" smtClean="0"/>
              <a:t>-rural gradient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grpSp>
        <p:nvGrpSpPr>
          <p:cNvPr id="3" name="Groupe 23"/>
          <p:cNvGrpSpPr/>
          <p:nvPr/>
        </p:nvGrpSpPr>
        <p:grpSpPr>
          <a:xfrm>
            <a:off x="-3636912" y="1988842"/>
            <a:ext cx="12457384" cy="2160240"/>
            <a:chOff x="-3492896" y="5229200"/>
            <a:chExt cx="12457384" cy="1377444"/>
          </a:xfrm>
        </p:grpSpPr>
        <p:pic>
          <p:nvPicPr>
            <p:cNvPr id="17" name="Image 16"/>
            <p:cNvPicPr/>
            <p:nvPr/>
          </p:nvPicPr>
          <p:blipFill>
            <a:blip r:embed="rId3" cstate="print"/>
            <a:srcRect b="30160"/>
            <a:stretch>
              <a:fillRect/>
            </a:stretch>
          </p:blipFill>
          <p:spPr bwMode="auto">
            <a:xfrm>
              <a:off x="408394" y="5229200"/>
              <a:ext cx="855609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7"/>
            <p:cNvPicPr/>
            <p:nvPr/>
          </p:nvPicPr>
          <p:blipFill>
            <a:blip r:embed="rId4" cstate="print"/>
            <a:srcRect t="16366" b="24325"/>
            <a:stretch>
              <a:fillRect/>
            </a:stretch>
          </p:blipFill>
          <p:spPr bwMode="auto">
            <a:xfrm>
              <a:off x="395536" y="5229200"/>
              <a:ext cx="648072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Arc plein 18"/>
            <p:cNvSpPr/>
            <p:nvPr/>
          </p:nvSpPr>
          <p:spPr>
            <a:xfrm rot="5400000">
              <a:off x="-160707" y="2080669"/>
              <a:ext cx="1184493" cy="7848872"/>
            </a:xfrm>
            <a:prstGeom prst="blockArc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7544" y="5877272"/>
              <a:ext cx="89639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err="1" smtClean="0">
                  <a:solidFill>
                    <a:schemeClr val="accent1">
                      <a:lumMod val="75000"/>
                    </a:schemeClr>
                  </a:solidFill>
                </a:rPr>
                <a:t>urban</a:t>
              </a:r>
              <a:endParaRPr lang="fr-BE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67544" y="6312270"/>
              <a:ext cx="303288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/>
                <a:t>?</a:t>
              </a:r>
              <a:endParaRPr lang="fr-BE" sz="24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452320" y="5733256"/>
              <a:ext cx="76488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>
                  <a:solidFill>
                    <a:schemeClr val="tx2">
                      <a:lumMod val="75000"/>
                    </a:schemeClr>
                  </a:solidFill>
                </a:rPr>
                <a:t>rural</a:t>
              </a:r>
              <a:endParaRPr lang="fr-BE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4427984" y="25649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suburban</a:t>
            </a:r>
            <a:endParaRPr lang="fr-B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27984" y="30689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periurban</a:t>
            </a:r>
            <a:endParaRPr lang="fr-BE" sz="2400" dirty="0"/>
          </a:p>
        </p:txBody>
      </p:sp>
    </p:spTree>
  </p:cSld>
  <p:clrMapOvr>
    <a:masterClrMapping/>
  </p:clrMapOvr>
  <p:transition advTm="945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Autofit/>
          </a:bodyPr>
          <a:lstStyle/>
          <a:p>
            <a:r>
              <a:rPr lang="fr-BE" sz="3200" dirty="0" smtClean="0"/>
              <a:t>3/3 </a:t>
            </a:r>
            <a:r>
              <a:rPr lang="fr-BE" sz="3200" dirty="0" err="1" smtClean="0"/>
              <a:t>Method</a:t>
            </a:r>
            <a:r>
              <a:rPr lang="fr-BE" sz="3200" dirty="0" smtClean="0"/>
              <a:t> and </a:t>
            </a:r>
            <a:r>
              <a:rPr lang="fr-BE" sz="3200" dirty="0" err="1" smtClean="0"/>
              <a:t>results</a:t>
            </a:r>
            <a:r>
              <a:rPr lang="fr-BE" sz="3200" dirty="0" smtClean="0"/>
              <a:t>: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	1. </a:t>
            </a:r>
            <a:r>
              <a:rPr lang="fr-BE" sz="2400" dirty="0" err="1" smtClean="0"/>
              <a:t>Identify</a:t>
            </a:r>
            <a:r>
              <a:rPr lang="fr-BE" sz="2400" dirty="0" smtClean="0"/>
              <a:t> the areas in the </a:t>
            </a:r>
            <a:r>
              <a:rPr lang="fr-BE" sz="2400" dirty="0" err="1" smtClean="0"/>
              <a:t>urban</a:t>
            </a:r>
            <a:r>
              <a:rPr lang="fr-BE" sz="2400" dirty="0" smtClean="0"/>
              <a:t>-rural gradient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grpSp>
        <p:nvGrpSpPr>
          <p:cNvPr id="3" name="Groupe 23"/>
          <p:cNvGrpSpPr/>
          <p:nvPr/>
        </p:nvGrpSpPr>
        <p:grpSpPr>
          <a:xfrm>
            <a:off x="-3636912" y="1988842"/>
            <a:ext cx="12457384" cy="2160240"/>
            <a:chOff x="-3492896" y="5229200"/>
            <a:chExt cx="12457384" cy="1377444"/>
          </a:xfrm>
        </p:grpSpPr>
        <p:pic>
          <p:nvPicPr>
            <p:cNvPr id="17" name="Image 16"/>
            <p:cNvPicPr/>
            <p:nvPr/>
          </p:nvPicPr>
          <p:blipFill>
            <a:blip r:embed="rId3" cstate="print"/>
            <a:srcRect b="30160"/>
            <a:stretch>
              <a:fillRect/>
            </a:stretch>
          </p:blipFill>
          <p:spPr bwMode="auto">
            <a:xfrm>
              <a:off x="408394" y="5229200"/>
              <a:ext cx="855609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7"/>
            <p:cNvPicPr/>
            <p:nvPr/>
          </p:nvPicPr>
          <p:blipFill>
            <a:blip r:embed="rId4" cstate="print"/>
            <a:srcRect t="16366" b="24325"/>
            <a:stretch>
              <a:fillRect/>
            </a:stretch>
          </p:blipFill>
          <p:spPr bwMode="auto">
            <a:xfrm>
              <a:off x="395536" y="5229200"/>
              <a:ext cx="648072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Arc plein 18"/>
            <p:cNvSpPr/>
            <p:nvPr/>
          </p:nvSpPr>
          <p:spPr>
            <a:xfrm rot="5400000">
              <a:off x="-196711" y="2116674"/>
              <a:ext cx="1184493" cy="7776864"/>
            </a:xfrm>
            <a:prstGeom prst="blockArc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7544" y="5877272"/>
              <a:ext cx="89639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err="1" smtClean="0">
                  <a:solidFill>
                    <a:schemeClr val="accent1">
                      <a:lumMod val="75000"/>
                    </a:schemeClr>
                  </a:solidFill>
                </a:rPr>
                <a:t>urban</a:t>
              </a:r>
              <a:endParaRPr lang="fr-BE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67544" y="6312270"/>
              <a:ext cx="303288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/>
                <a:t>?</a:t>
              </a:r>
              <a:endParaRPr lang="fr-BE" sz="24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452320" y="5733256"/>
              <a:ext cx="76488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>
                  <a:solidFill>
                    <a:schemeClr val="tx2">
                      <a:lumMod val="75000"/>
                    </a:schemeClr>
                  </a:solidFill>
                </a:rPr>
                <a:t>rural</a:t>
              </a:r>
              <a:endParaRPr lang="fr-BE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4427984" y="25649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suburban</a:t>
            </a:r>
            <a:endParaRPr lang="fr-B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27984" y="30689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periurban</a:t>
            </a:r>
            <a:endParaRPr lang="fr-BE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450912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sprawl</a:t>
            </a:r>
            <a:endParaRPr lang="en-US" sz="2400" dirty="0"/>
          </a:p>
        </p:txBody>
      </p:sp>
    </p:spTree>
  </p:cSld>
  <p:clrMapOvr>
    <a:masterClrMapping/>
  </p:clrMapOvr>
  <p:transition advTm="310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Autofit/>
          </a:bodyPr>
          <a:lstStyle/>
          <a:p>
            <a:r>
              <a:rPr lang="fr-BE" sz="3200" dirty="0" smtClean="0"/>
              <a:t>3/3 </a:t>
            </a:r>
            <a:r>
              <a:rPr lang="fr-BE" sz="3200" dirty="0" err="1" smtClean="0"/>
              <a:t>Method</a:t>
            </a:r>
            <a:r>
              <a:rPr lang="fr-BE" sz="3200" dirty="0" smtClean="0"/>
              <a:t> and </a:t>
            </a:r>
            <a:r>
              <a:rPr lang="fr-BE" sz="3200" dirty="0" err="1" smtClean="0"/>
              <a:t>results</a:t>
            </a:r>
            <a:r>
              <a:rPr lang="fr-BE" sz="3200" dirty="0" smtClean="0"/>
              <a:t>: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	1. </a:t>
            </a:r>
            <a:r>
              <a:rPr lang="fr-BE" sz="2400" dirty="0" err="1" smtClean="0"/>
              <a:t>Identify</a:t>
            </a:r>
            <a:r>
              <a:rPr lang="fr-BE" sz="2400" dirty="0" smtClean="0"/>
              <a:t> the areas in the </a:t>
            </a:r>
            <a:r>
              <a:rPr lang="fr-BE" sz="2400" dirty="0" err="1" smtClean="0"/>
              <a:t>urban</a:t>
            </a:r>
            <a:r>
              <a:rPr lang="fr-BE" sz="2400" dirty="0" smtClean="0"/>
              <a:t>-rural gradient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grpSp>
        <p:nvGrpSpPr>
          <p:cNvPr id="3" name="Groupe 23"/>
          <p:cNvGrpSpPr/>
          <p:nvPr/>
        </p:nvGrpSpPr>
        <p:grpSpPr>
          <a:xfrm>
            <a:off x="-3708920" y="1988842"/>
            <a:ext cx="12529392" cy="2160240"/>
            <a:chOff x="-3492896" y="5229200"/>
            <a:chExt cx="12457384" cy="1377444"/>
          </a:xfrm>
        </p:grpSpPr>
        <p:pic>
          <p:nvPicPr>
            <p:cNvPr id="17" name="Image 16"/>
            <p:cNvPicPr/>
            <p:nvPr/>
          </p:nvPicPr>
          <p:blipFill>
            <a:blip r:embed="rId3" cstate="print"/>
            <a:srcRect b="30160"/>
            <a:stretch>
              <a:fillRect/>
            </a:stretch>
          </p:blipFill>
          <p:spPr bwMode="auto">
            <a:xfrm>
              <a:off x="408394" y="5229200"/>
              <a:ext cx="855609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7"/>
            <p:cNvPicPr/>
            <p:nvPr/>
          </p:nvPicPr>
          <p:blipFill>
            <a:blip r:embed="rId4" cstate="print"/>
            <a:srcRect t="16366" b="24325"/>
            <a:stretch>
              <a:fillRect/>
            </a:stretch>
          </p:blipFill>
          <p:spPr bwMode="auto">
            <a:xfrm>
              <a:off x="395536" y="5229200"/>
              <a:ext cx="648072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Arc plein 18"/>
            <p:cNvSpPr/>
            <p:nvPr/>
          </p:nvSpPr>
          <p:spPr>
            <a:xfrm rot="5400000">
              <a:off x="-196711" y="2116674"/>
              <a:ext cx="1184493" cy="7776864"/>
            </a:xfrm>
            <a:prstGeom prst="blockArc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7544" y="5877272"/>
              <a:ext cx="89639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err="1" smtClean="0">
                  <a:solidFill>
                    <a:schemeClr val="accent1">
                      <a:lumMod val="75000"/>
                    </a:schemeClr>
                  </a:solidFill>
                </a:rPr>
                <a:t>urban</a:t>
              </a:r>
              <a:endParaRPr lang="fr-BE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67544" y="6312270"/>
              <a:ext cx="303288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/>
                <a:t>?</a:t>
              </a:r>
              <a:endParaRPr lang="fr-BE" sz="24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452320" y="5733256"/>
              <a:ext cx="76488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>
                  <a:solidFill>
                    <a:schemeClr val="tx2">
                      <a:lumMod val="75000"/>
                    </a:schemeClr>
                  </a:solidFill>
                </a:rPr>
                <a:t>rural</a:t>
              </a:r>
              <a:endParaRPr lang="fr-BE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4427984" y="25649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suburban</a:t>
            </a:r>
            <a:endParaRPr lang="fr-B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27984" y="30689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periurban</a:t>
            </a:r>
            <a:endParaRPr lang="fr-BE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450912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sprawl</a:t>
            </a:r>
            <a:endParaRPr lang="en-US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403648" y="544522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exurban</a:t>
            </a:r>
            <a:endParaRPr lang="en-US" sz="2400" dirty="0"/>
          </a:p>
        </p:txBody>
      </p:sp>
    </p:spTree>
  </p:cSld>
  <p:clrMapOvr>
    <a:masterClrMapping/>
  </p:clrMapOvr>
  <p:transition advTm="90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Autofit/>
          </a:bodyPr>
          <a:lstStyle/>
          <a:p>
            <a:r>
              <a:rPr lang="fr-BE" sz="3200" dirty="0" smtClean="0"/>
              <a:t>3/3 </a:t>
            </a:r>
            <a:r>
              <a:rPr lang="fr-BE" sz="3200" dirty="0" err="1" smtClean="0"/>
              <a:t>Method</a:t>
            </a:r>
            <a:r>
              <a:rPr lang="fr-BE" sz="3200" dirty="0" smtClean="0"/>
              <a:t> and </a:t>
            </a:r>
            <a:r>
              <a:rPr lang="fr-BE" sz="3200" dirty="0" err="1" smtClean="0"/>
              <a:t>results</a:t>
            </a:r>
            <a:r>
              <a:rPr lang="fr-BE" sz="3200" dirty="0" smtClean="0"/>
              <a:t>: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	1. </a:t>
            </a:r>
            <a:r>
              <a:rPr lang="fr-BE" sz="2400" dirty="0" err="1" smtClean="0"/>
              <a:t>Identify</a:t>
            </a:r>
            <a:r>
              <a:rPr lang="fr-BE" sz="2400" dirty="0" smtClean="0"/>
              <a:t> the areas in the </a:t>
            </a:r>
            <a:r>
              <a:rPr lang="fr-BE" sz="2400" dirty="0" err="1" smtClean="0"/>
              <a:t>urban</a:t>
            </a:r>
            <a:r>
              <a:rPr lang="fr-BE" sz="2400" dirty="0" smtClean="0"/>
              <a:t>-rural gradient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grpSp>
        <p:nvGrpSpPr>
          <p:cNvPr id="3" name="Groupe 23"/>
          <p:cNvGrpSpPr/>
          <p:nvPr/>
        </p:nvGrpSpPr>
        <p:grpSpPr>
          <a:xfrm>
            <a:off x="-3636912" y="1988840"/>
            <a:ext cx="12457384" cy="2145667"/>
            <a:chOff x="-3492896" y="5229200"/>
            <a:chExt cx="12457384" cy="1368152"/>
          </a:xfrm>
        </p:grpSpPr>
        <p:pic>
          <p:nvPicPr>
            <p:cNvPr id="17" name="Image 16"/>
            <p:cNvPicPr/>
            <p:nvPr/>
          </p:nvPicPr>
          <p:blipFill>
            <a:blip r:embed="rId3" cstate="print"/>
            <a:srcRect b="30160"/>
            <a:stretch>
              <a:fillRect/>
            </a:stretch>
          </p:blipFill>
          <p:spPr bwMode="auto">
            <a:xfrm>
              <a:off x="408394" y="5229200"/>
              <a:ext cx="855609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7"/>
            <p:cNvPicPr/>
            <p:nvPr/>
          </p:nvPicPr>
          <p:blipFill>
            <a:blip r:embed="rId4" cstate="print"/>
            <a:srcRect t="16366" b="24325"/>
            <a:stretch>
              <a:fillRect/>
            </a:stretch>
          </p:blipFill>
          <p:spPr bwMode="auto">
            <a:xfrm>
              <a:off x="395536" y="5229200"/>
              <a:ext cx="648072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Arc plein 18"/>
            <p:cNvSpPr/>
            <p:nvPr/>
          </p:nvSpPr>
          <p:spPr>
            <a:xfrm rot="5400000">
              <a:off x="-196711" y="2116673"/>
              <a:ext cx="1184493" cy="7776864"/>
            </a:xfrm>
            <a:prstGeom prst="blockArc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7544" y="5877272"/>
              <a:ext cx="89639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err="1" smtClean="0">
                  <a:solidFill>
                    <a:schemeClr val="accent1">
                      <a:lumMod val="75000"/>
                    </a:schemeClr>
                  </a:solidFill>
                </a:rPr>
                <a:t>urban</a:t>
              </a:r>
              <a:endParaRPr lang="fr-BE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67544" y="6285243"/>
              <a:ext cx="303288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/>
                <a:t>?</a:t>
              </a:r>
              <a:endParaRPr lang="fr-BE" sz="24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452320" y="5733256"/>
              <a:ext cx="76488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>
                  <a:solidFill>
                    <a:schemeClr val="tx2">
                      <a:lumMod val="75000"/>
                    </a:schemeClr>
                  </a:solidFill>
                </a:rPr>
                <a:t>rural</a:t>
              </a:r>
              <a:endParaRPr lang="fr-BE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4427984" y="25649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suburban</a:t>
            </a:r>
            <a:endParaRPr lang="fr-B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27984" y="30689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periurban</a:t>
            </a:r>
            <a:endParaRPr lang="fr-BE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450912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sprawl</a:t>
            </a:r>
            <a:endParaRPr lang="en-US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403648" y="544522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exurban</a:t>
            </a:r>
            <a:endParaRPr lang="en-US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732240" y="56612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rurban</a:t>
            </a:r>
            <a:endParaRPr lang="en-US" sz="2400" dirty="0"/>
          </a:p>
        </p:txBody>
      </p:sp>
    </p:spTree>
  </p:cSld>
  <p:clrMapOvr>
    <a:masterClrMapping/>
  </p:clrMapOvr>
  <p:transition advTm="235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Autofit/>
          </a:bodyPr>
          <a:lstStyle/>
          <a:p>
            <a:r>
              <a:rPr lang="fr-BE" sz="3200" dirty="0" smtClean="0"/>
              <a:t>3/3 </a:t>
            </a:r>
            <a:r>
              <a:rPr lang="fr-BE" sz="3200" dirty="0" err="1" smtClean="0"/>
              <a:t>Method</a:t>
            </a:r>
            <a:r>
              <a:rPr lang="fr-BE" sz="3200" dirty="0" smtClean="0"/>
              <a:t> and </a:t>
            </a:r>
            <a:r>
              <a:rPr lang="fr-BE" sz="3200" dirty="0" err="1" smtClean="0"/>
              <a:t>results</a:t>
            </a:r>
            <a:r>
              <a:rPr lang="fr-BE" sz="3200" dirty="0" smtClean="0"/>
              <a:t>: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	1. </a:t>
            </a:r>
            <a:r>
              <a:rPr lang="fr-BE" sz="2400" dirty="0" err="1" smtClean="0"/>
              <a:t>Identify</a:t>
            </a:r>
            <a:r>
              <a:rPr lang="fr-BE" sz="2400" dirty="0" smtClean="0"/>
              <a:t> the areas in the </a:t>
            </a:r>
            <a:r>
              <a:rPr lang="fr-BE" sz="2400" dirty="0" err="1" smtClean="0"/>
              <a:t>urban</a:t>
            </a:r>
            <a:r>
              <a:rPr lang="fr-BE" sz="2400" dirty="0" smtClean="0"/>
              <a:t>-rural gradient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grpSp>
        <p:nvGrpSpPr>
          <p:cNvPr id="3" name="Groupe 23"/>
          <p:cNvGrpSpPr/>
          <p:nvPr/>
        </p:nvGrpSpPr>
        <p:grpSpPr>
          <a:xfrm>
            <a:off x="-3636912" y="1988842"/>
            <a:ext cx="12457384" cy="2160240"/>
            <a:chOff x="-3492896" y="5229200"/>
            <a:chExt cx="12457384" cy="1377444"/>
          </a:xfrm>
        </p:grpSpPr>
        <p:pic>
          <p:nvPicPr>
            <p:cNvPr id="17" name="Image 16"/>
            <p:cNvPicPr/>
            <p:nvPr/>
          </p:nvPicPr>
          <p:blipFill>
            <a:blip r:embed="rId3" cstate="print"/>
            <a:srcRect b="30160"/>
            <a:stretch>
              <a:fillRect/>
            </a:stretch>
          </p:blipFill>
          <p:spPr bwMode="auto">
            <a:xfrm>
              <a:off x="408394" y="5229200"/>
              <a:ext cx="855609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7"/>
            <p:cNvPicPr/>
            <p:nvPr/>
          </p:nvPicPr>
          <p:blipFill>
            <a:blip r:embed="rId4" cstate="print"/>
            <a:srcRect t="16366" b="24325"/>
            <a:stretch>
              <a:fillRect/>
            </a:stretch>
          </p:blipFill>
          <p:spPr bwMode="auto">
            <a:xfrm>
              <a:off x="395536" y="5229200"/>
              <a:ext cx="648072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Arc plein 18"/>
            <p:cNvSpPr/>
            <p:nvPr/>
          </p:nvSpPr>
          <p:spPr>
            <a:xfrm rot="5400000">
              <a:off x="-196711" y="2116674"/>
              <a:ext cx="1184493" cy="7776864"/>
            </a:xfrm>
            <a:prstGeom prst="blockArc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7544" y="5877272"/>
              <a:ext cx="89639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err="1" smtClean="0">
                  <a:solidFill>
                    <a:schemeClr val="accent1">
                      <a:lumMod val="75000"/>
                    </a:schemeClr>
                  </a:solidFill>
                </a:rPr>
                <a:t>urban</a:t>
              </a:r>
              <a:endParaRPr lang="fr-BE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67544" y="6312270"/>
              <a:ext cx="303288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/>
                <a:t>?</a:t>
              </a:r>
              <a:endParaRPr lang="fr-BE" sz="24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452320" y="5733256"/>
              <a:ext cx="76488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>
                  <a:solidFill>
                    <a:schemeClr val="tx2">
                      <a:lumMod val="75000"/>
                    </a:schemeClr>
                  </a:solidFill>
                </a:rPr>
                <a:t>rural</a:t>
              </a:r>
              <a:endParaRPr lang="fr-BE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4427984" y="25649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suburban</a:t>
            </a:r>
            <a:endParaRPr lang="fr-B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27984" y="30689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periurban</a:t>
            </a:r>
            <a:endParaRPr lang="fr-BE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450912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sprawl</a:t>
            </a:r>
            <a:endParaRPr lang="en-US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403648" y="544522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exurban</a:t>
            </a:r>
            <a:endParaRPr lang="en-US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732240" y="56612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rurban</a:t>
            </a:r>
            <a:endParaRPr lang="en-US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995936" y="46531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wildlands</a:t>
            </a:r>
            <a:endParaRPr lang="en-US" sz="2400" dirty="0"/>
          </a:p>
        </p:txBody>
      </p:sp>
    </p:spTree>
  </p:cSld>
  <p:clrMapOvr>
    <a:masterClrMapping/>
  </p:clrMapOvr>
  <p:transition advTm="251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Autofit/>
          </a:bodyPr>
          <a:lstStyle/>
          <a:p>
            <a:r>
              <a:rPr lang="fr-BE" sz="2400" dirty="0" smtClean="0"/>
              <a:t>3/3 </a:t>
            </a:r>
            <a:r>
              <a:rPr lang="fr-BE" sz="2400" dirty="0" err="1" smtClean="0"/>
              <a:t>Method</a:t>
            </a:r>
            <a:r>
              <a:rPr lang="fr-BE" sz="2400" dirty="0" smtClean="0"/>
              <a:t> and </a:t>
            </a:r>
            <a:r>
              <a:rPr lang="fr-BE" sz="2400" dirty="0" err="1" smtClean="0"/>
              <a:t>results</a:t>
            </a:r>
            <a:r>
              <a:rPr lang="fr-BE" sz="2400" dirty="0" smtClean="0"/>
              <a:t>: </a:t>
            </a: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>	</a:t>
            </a:r>
            <a:r>
              <a:rPr lang="fr-BE" sz="2200" dirty="0" smtClean="0"/>
              <a:t>2. </a:t>
            </a:r>
            <a:r>
              <a:rPr lang="fr-BE" sz="2200" dirty="0" err="1" smtClean="0"/>
              <a:t>Evaluate</a:t>
            </a:r>
            <a:r>
              <a:rPr lang="fr-BE" sz="2200" dirty="0" smtClean="0"/>
              <a:t> the relative importance of </a:t>
            </a:r>
            <a:r>
              <a:rPr lang="fr-BE" sz="2200" dirty="0" err="1" smtClean="0"/>
              <a:t>characteristics</a:t>
            </a:r>
            <a:r>
              <a:rPr lang="fr-BE" sz="2200" dirty="0" smtClean="0"/>
              <a:t> and types 	of </a:t>
            </a:r>
            <a:r>
              <a:rPr lang="fr-BE" sz="2200" dirty="0" err="1" smtClean="0"/>
              <a:t>characteristics</a:t>
            </a:r>
            <a:r>
              <a:rPr lang="fr-BE" sz="2200" dirty="0" smtClean="0"/>
              <a:t> for </a:t>
            </a:r>
            <a:r>
              <a:rPr lang="fr-BE" sz="2200" dirty="0" err="1" smtClean="0"/>
              <a:t>every</a:t>
            </a:r>
            <a:r>
              <a:rPr lang="fr-BE" sz="2200" dirty="0" smtClean="0"/>
              <a:t> area and for the </a:t>
            </a:r>
            <a:r>
              <a:rPr lang="fr-BE" sz="2200" dirty="0" err="1" smtClean="0"/>
              <a:t>whole</a:t>
            </a:r>
            <a:r>
              <a:rPr lang="fr-BE" sz="2200" dirty="0" smtClean="0"/>
              <a:t> gradient</a:t>
            </a:r>
            <a:endParaRPr lang="fr-BE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323528" y="1628800"/>
            <a:ext cx="8640960" cy="5539978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000" b="1" dirty="0" smtClean="0"/>
              <a:t> </a:t>
            </a:r>
            <a:r>
              <a:rPr lang="fr-FR" sz="2000" b="1" dirty="0" err="1" smtClean="0"/>
              <a:t>Literature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review</a:t>
            </a:r>
            <a:endParaRPr lang="fr-FR" sz="2000" b="1" dirty="0" smtClean="0"/>
          </a:p>
          <a:p>
            <a:pPr>
              <a:lnSpc>
                <a:spcPct val="150000"/>
              </a:lnSpc>
              <a:buNone/>
            </a:pPr>
            <a:r>
              <a:rPr lang="fr-FR" sz="2000" b="1" dirty="0" smtClean="0"/>
              <a:t> Citation index </a:t>
            </a:r>
            <a:r>
              <a:rPr lang="fr-FR" sz="2000" b="1" i="1" dirty="0" smtClean="0"/>
              <a:t>If </a:t>
            </a:r>
            <a:r>
              <a:rPr lang="fr-FR" sz="2000" b="1" dirty="0" smtClean="0"/>
              <a:t>(%)</a:t>
            </a:r>
            <a:r>
              <a:rPr lang="fr-FR" sz="2000" dirty="0" smtClean="0"/>
              <a:t> 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area and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characteristic</a:t>
            </a:r>
            <a:r>
              <a:rPr lang="fr-BE" sz="2000" dirty="0" smtClean="0"/>
              <a:t> </a:t>
            </a:r>
            <a:endParaRPr lang="fr-FR" sz="2000" dirty="0" smtClean="0"/>
          </a:p>
          <a:p>
            <a:pPr>
              <a:lnSpc>
                <a:spcPct val="150000"/>
              </a:lnSpc>
              <a:buNone/>
            </a:pPr>
            <a:endParaRPr lang="fr-FR" sz="1600" dirty="0" smtClean="0"/>
          </a:p>
          <a:p>
            <a:pPr>
              <a:lnSpc>
                <a:spcPct val="150000"/>
              </a:lnSpc>
              <a:buNone/>
            </a:pPr>
            <a:endParaRPr lang="fr-FR" sz="1600" dirty="0" smtClean="0"/>
          </a:p>
          <a:p>
            <a:pPr>
              <a:buNone/>
            </a:pPr>
            <a:r>
              <a:rPr lang="fr-FR" dirty="0" err="1" smtClean="0"/>
              <a:t>With</a:t>
            </a:r>
            <a:r>
              <a:rPr lang="fr-FR" dirty="0" smtClean="0"/>
              <a:t>	</a:t>
            </a:r>
            <a:r>
              <a:rPr lang="fr-FR" i="1" dirty="0" smtClean="0"/>
              <a:t>i </a:t>
            </a:r>
            <a:r>
              <a:rPr lang="fr-FR" dirty="0" smtClean="0"/>
              <a:t>= </a:t>
            </a:r>
            <a:r>
              <a:rPr lang="fr-FR" dirty="0" err="1" smtClean="0"/>
              <a:t>characterictic</a:t>
            </a:r>
            <a:r>
              <a:rPr lang="fr-FR" dirty="0" smtClean="0"/>
              <a:t> for </a:t>
            </a:r>
            <a:r>
              <a:rPr lang="fr-FR" dirty="0" err="1" smtClean="0"/>
              <a:t>which</a:t>
            </a:r>
            <a:r>
              <a:rPr lang="fr-FR" dirty="0" smtClean="0"/>
              <a:t> the index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calculated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</a:t>
            </a:r>
            <a:r>
              <a:rPr lang="fr-FR" i="1" dirty="0" smtClean="0"/>
              <a:t>z</a:t>
            </a:r>
            <a:r>
              <a:rPr lang="fr-FR" dirty="0" smtClean="0"/>
              <a:t> = area for </a:t>
            </a:r>
            <a:r>
              <a:rPr lang="fr-FR" dirty="0" err="1" smtClean="0"/>
              <a:t>which</a:t>
            </a:r>
            <a:r>
              <a:rPr lang="fr-FR" dirty="0" smtClean="0"/>
              <a:t> the index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calculated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</a:t>
            </a:r>
            <a:r>
              <a:rPr lang="fr-BE" i="1" dirty="0" err="1" smtClean="0"/>
              <a:t>f</a:t>
            </a:r>
            <a:r>
              <a:rPr lang="fr-BE" i="1" baseline="-25000" dirty="0" err="1" smtClean="0"/>
              <a:t>iz</a:t>
            </a:r>
            <a:r>
              <a:rPr lang="fr-FR" dirty="0" smtClean="0"/>
              <a:t> = citation </a:t>
            </a:r>
            <a:r>
              <a:rPr lang="fr-FR" dirty="0" err="1" smtClean="0"/>
              <a:t>frequency</a:t>
            </a:r>
            <a:r>
              <a:rPr lang="fr-FR" dirty="0" smtClean="0"/>
              <a:t> of the </a:t>
            </a:r>
            <a:r>
              <a:rPr lang="fr-FR" dirty="0" err="1" smtClean="0"/>
              <a:t>characteristic</a:t>
            </a:r>
            <a:r>
              <a:rPr lang="fr-FR" dirty="0" smtClean="0"/>
              <a:t> </a:t>
            </a:r>
            <a:r>
              <a:rPr lang="fr-FR" i="1" dirty="0" smtClean="0"/>
              <a:t>i </a:t>
            </a:r>
            <a:r>
              <a:rPr lang="fr-FR" dirty="0" smtClean="0"/>
              <a:t>in the area </a:t>
            </a:r>
            <a:r>
              <a:rPr lang="fr-FR" i="1" dirty="0" smtClean="0"/>
              <a:t>z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BE" i="1" dirty="0" err="1" smtClean="0"/>
              <a:t>n</a:t>
            </a:r>
            <a:r>
              <a:rPr lang="fr-BE" i="1" baseline="-25000" dirty="0" err="1" smtClean="0"/>
              <a:t>c</a:t>
            </a:r>
            <a:r>
              <a:rPr lang="fr-FR" dirty="0" smtClean="0"/>
              <a:t> = total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characteristics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describe</a:t>
            </a:r>
            <a:r>
              <a:rPr lang="fr-FR" dirty="0" smtClean="0"/>
              <a:t> the area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R</a:t>
            </a:r>
            <a:r>
              <a:rPr lang="fr-FR" sz="2000" b="1" dirty="0" smtClean="0"/>
              <a:t>elative </a:t>
            </a:r>
            <a:r>
              <a:rPr lang="fr-FR" sz="2000" b="1" dirty="0" err="1" smtClean="0"/>
              <a:t>frequency</a:t>
            </a:r>
            <a:r>
              <a:rPr lang="fr-FR" sz="2000" b="1" dirty="0" smtClean="0"/>
              <a:t> index </a:t>
            </a:r>
            <a:r>
              <a:rPr lang="fr-FR" sz="2000" b="1" i="1" dirty="0" err="1" smtClean="0"/>
              <a:t>Ifr</a:t>
            </a:r>
            <a:r>
              <a:rPr lang="fr-FR" sz="2000" b="1" i="1" dirty="0" smtClean="0"/>
              <a:t> </a:t>
            </a:r>
            <a:r>
              <a:rPr lang="fr-FR" sz="2000" b="1" dirty="0" smtClean="0"/>
              <a:t>(%) </a:t>
            </a:r>
            <a:r>
              <a:rPr lang="fr-FR" sz="2000" dirty="0" smtClean="0"/>
              <a:t>for the </a:t>
            </a:r>
            <a:r>
              <a:rPr lang="fr-FR" sz="2000" dirty="0" err="1" smtClean="0"/>
              <a:t>whole</a:t>
            </a:r>
            <a:r>
              <a:rPr lang="fr-FR" sz="2000" dirty="0" smtClean="0"/>
              <a:t> </a:t>
            </a:r>
            <a:r>
              <a:rPr lang="fr-FR" sz="2000" dirty="0" err="1" smtClean="0"/>
              <a:t>urbanization</a:t>
            </a:r>
            <a:r>
              <a:rPr lang="fr-FR" sz="2000" dirty="0" smtClean="0"/>
              <a:t> gradient</a:t>
            </a:r>
          </a:p>
          <a:p>
            <a:pPr>
              <a:lnSpc>
                <a:spcPct val="200000"/>
              </a:lnSpc>
            </a:pPr>
            <a:endParaRPr lang="fr-FR" sz="2000" dirty="0" smtClean="0"/>
          </a:p>
          <a:p>
            <a:pPr>
              <a:lnSpc>
                <a:spcPct val="350000"/>
              </a:lnSpc>
            </a:pPr>
            <a:r>
              <a:rPr lang="fr-FR" sz="2000" dirty="0" smtClean="0"/>
              <a:t> </a:t>
            </a:r>
            <a:r>
              <a:rPr lang="fr-FR" dirty="0" smtClean="0"/>
              <a:t>	</a:t>
            </a:r>
            <a:r>
              <a:rPr lang="fr-FR" sz="2000" dirty="0" err="1" smtClean="0"/>
              <a:t>selection</a:t>
            </a:r>
            <a:r>
              <a:rPr lang="fr-FR" sz="2000" dirty="0" smtClean="0"/>
              <a:t> of the 10 </a:t>
            </a:r>
            <a:r>
              <a:rPr lang="fr-FR" sz="2000" dirty="0" err="1" smtClean="0"/>
              <a:t>most</a:t>
            </a:r>
            <a:r>
              <a:rPr lang="fr-FR" sz="2000" dirty="0" smtClean="0"/>
              <a:t> </a:t>
            </a:r>
            <a:r>
              <a:rPr lang="fr-FR" sz="2000" dirty="0" err="1" smtClean="0"/>
              <a:t>cited</a:t>
            </a:r>
            <a:r>
              <a:rPr lang="fr-FR" sz="2000" dirty="0" smtClean="0"/>
              <a:t> 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area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sz="1600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708920"/>
            <a:ext cx="1888255" cy="936104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5157192"/>
            <a:ext cx="2304256" cy="981091"/>
          </a:xfrm>
          <a:prstGeom prst="rect">
            <a:avLst/>
          </a:prstGeom>
          <a:noFill/>
        </p:spPr>
      </p:pic>
      <p:sp>
        <p:nvSpPr>
          <p:cNvPr id="9" name="Flèche droite 8"/>
          <p:cNvSpPr/>
          <p:nvPr/>
        </p:nvSpPr>
        <p:spPr>
          <a:xfrm>
            <a:off x="395536" y="6184728"/>
            <a:ext cx="72008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350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961193-7044-4F11-8408-786D20FC0B71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4294967295"/>
          </p:nvPr>
        </p:nvSpPr>
        <p:spPr>
          <a:xfrm>
            <a:off x="990600" y="1628775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6068"/>
            <a:ext cx="8780983" cy="607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350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Autofit/>
          </a:bodyPr>
          <a:lstStyle/>
          <a:p>
            <a:r>
              <a:rPr lang="fr-BE" sz="3200" dirty="0" smtClean="0"/>
              <a:t>3/3 </a:t>
            </a:r>
            <a:r>
              <a:rPr lang="fr-BE" sz="3200" dirty="0" err="1" smtClean="0"/>
              <a:t>Method</a:t>
            </a:r>
            <a:r>
              <a:rPr lang="fr-BE" sz="3200" dirty="0" smtClean="0"/>
              <a:t> and </a:t>
            </a:r>
            <a:r>
              <a:rPr lang="fr-BE" sz="3200" dirty="0" err="1" smtClean="0"/>
              <a:t>results</a:t>
            </a:r>
            <a:r>
              <a:rPr lang="fr-BE" sz="3200" dirty="0" smtClean="0"/>
              <a:t>: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	3. </a:t>
            </a:r>
            <a:r>
              <a:rPr lang="fr-BE" sz="2800" dirty="0" err="1" smtClean="0"/>
              <a:t>Evaluate</a:t>
            </a:r>
            <a:r>
              <a:rPr lang="fr-BE" sz="2800" dirty="0" smtClean="0"/>
              <a:t> the </a:t>
            </a:r>
            <a:r>
              <a:rPr lang="fr-BE" sz="2800" dirty="0" err="1" smtClean="0"/>
              <a:t>characteristics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dirty="0" smtClean="0"/>
              <a:t> </a:t>
            </a:r>
            <a:r>
              <a:rPr lang="fr-BE" dirty="0" err="1" smtClean="0"/>
              <a:t>According</a:t>
            </a:r>
            <a:r>
              <a:rPr lang="fr-BE" dirty="0" smtClean="0"/>
              <a:t> to: </a:t>
            </a:r>
          </a:p>
          <a:p>
            <a:r>
              <a:rPr lang="fr-BE" dirty="0" smtClean="0"/>
              <a:t>The </a:t>
            </a:r>
            <a:r>
              <a:rPr lang="fr-BE" dirty="0" err="1" smtClean="0"/>
              <a:t>field</a:t>
            </a:r>
            <a:r>
              <a:rPr lang="fr-BE" dirty="0" smtClean="0"/>
              <a:t> of </a:t>
            </a:r>
            <a:r>
              <a:rPr lang="fr-BE" dirty="0" err="1" smtClean="0"/>
              <a:t>study</a:t>
            </a:r>
            <a:r>
              <a:rPr lang="fr-BE" dirty="0" smtClean="0"/>
              <a:t> of the </a:t>
            </a:r>
            <a:r>
              <a:rPr lang="fr-BE" dirty="0" err="1" smtClean="0"/>
              <a:t>author</a:t>
            </a:r>
            <a:endParaRPr lang="fr-BE" dirty="0" smtClean="0"/>
          </a:p>
          <a:p>
            <a:r>
              <a:rPr lang="fr-BE" dirty="0" smtClean="0"/>
              <a:t>The </a:t>
            </a:r>
            <a:r>
              <a:rPr lang="fr-BE" dirty="0" err="1" smtClean="0"/>
              <a:t>technic</a:t>
            </a:r>
            <a:r>
              <a:rPr lang="fr-BE" dirty="0" smtClean="0"/>
              <a:t> of </a:t>
            </a:r>
            <a:r>
              <a:rPr lang="fr-BE" dirty="0" err="1" smtClean="0"/>
              <a:t>study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endParaRPr lang="fr-BE" dirty="0" smtClean="0"/>
          </a:p>
          <a:p>
            <a:r>
              <a:rPr lang="fr-BE" dirty="0" smtClean="0"/>
              <a:t>The </a:t>
            </a:r>
            <a:r>
              <a:rPr lang="fr-BE" dirty="0" err="1" smtClean="0"/>
              <a:t>context</a:t>
            </a:r>
            <a:r>
              <a:rPr lang="fr-BE" dirty="0" smtClean="0"/>
              <a:t> of the </a:t>
            </a:r>
            <a:r>
              <a:rPr lang="fr-BE" dirty="0" err="1" smtClean="0"/>
              <a:t>study</a:t>
            </a:r>
            <a:r>
              <a:rPr lang="fr-BE" dirty="0" smtClean="0"/>
              <a:t> area</a:t>
            </a:r>
          </a:p>
          <a:p>
            <a:endParaRPr lang="fr-BE" dirty="0" smtClean="0"/>
          </a:p>
        </p:txBody>
      </p:sp>
    </p:spTree>
  </p:cSld>
  <p:clrMapOvr>
    <a:masterClrMapping/>
  </p:clrMapOvr>
  <p:transition advTm="1840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Autofit/>
          </a:bodyPr>
          <a:lstStyle/>
          <a:p>
            <a:r>
              <a:rPr lang="fr-BE" sz="3200" dirty="0" smtClean="0"/>
              <a:t>3/3 </a:t>
            </a:r>
            <a:r>
              <a:rPr lang="fr-BE" sz="3200" dirty="0" err="1" smtClean="0"/>
              <a:t>Method</a:t>
            </a:r>
            <a:r>
              <a:rPr lang="fr-BE" sz="3200" dirty="0" smtClean="0"/>
              <a:t> and </a:t>
            </a:r>
            <a:r>
              <a:rPr lang="fr-BE" sz="3200" dirty="0" err="1" smtClean="0"/>
              <a:t>results</a:t>
            </a:r>
            <a:r>
              <a:rPr lang="fr-BE" sz="3200" dirty="0" smtClean="0"/>
              <a:t>: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	3. </a:t>
            </a:r>
            <a:r>
              <a:rPr lang="fr-BE" sz="2800" dirty="0" err="1" smtClean="0"/>
              <a:t>Evaluate</a:t>
            </a:r>
            <a:r>
              <a:rPr lang="fr-BE" sz="2800" dirty="0" smtClean="0"/>
              <a:t> the </a:t>
            </a:r>
            <a:r>
              <a:rPr lang="fr-BE" sz="2800" dirty="0" err="1" smtClean="0"/>
              <a:t>characteristics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42493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dirty="0" smtClean="0"/>
              <a:t> </a:t>
            </a:r>
            <a:r>
              <a:rPr lang="fr-BE" dirty="0" err="1" smtClean="0"/>
              <a:t>According</a:t>
            </a:r>
            <a:r>
              <a:rPr lang="fr-BE" dirty="0" smtClean="0"/>
              <a:t> to: </a:t>
            </a:r>
          </a:p>
          <a:p>
            <a:r>
              <a:rPr lang="fr-BE" dirty="0" smtClean="0"/>
              <a:t>The </a:t>
            </a:r>
            <a:r>
              <a:rPr lang="fr-BE" dirty="0" err="1" smtClean="0"/>
              <a:t>field</a:t>
            </a:r>
            <a:r>
              <a:rPr lang="fr-BE" dirty="0" smtClean="0"/>
              <a:t> of </a:t>
            </a:r>
            <a:r>
              <a:rPr lang="fr-BE" dirty="0" err="1" smtClean="0"/>
              <a:t>study</a:t>
            </a:r>
            <a:r>
              <a:rPr lang="fr-BE" dirty="0" smtClean="0"/>
              <a:t> of the </a:t>
            </a:r>
            <a:r>
              <a:rPr lang="fr-BE" dirty="0" err="1" smtClean="0"/>
              <a:t>author</a:t>
            </a:r>
            <a:endParaRPr lang="fr-BE" dirty="0" smtClean="0"/>
          </a:p>
          <a:p>
            <a:r>
              <a:rPr lang="fr-BE" dirty="0" smtClean="0"/>
              <a:t>The </a:t>
            </a:r>
            <a:r>
              <a:rPr lang="fr-BE" dirty="0" err="1" smtClean="0"/>
              <a:t>technic</a:t>
            </a:r>
            <a:r>
              <a:rPr lang="fr-BE" dirty="0" smtClean="0"/>
              <a:t> of </a:t>
            </a:r>
            <a:r>
              <a:rPr lang="fr-BE" dirty="0" err="1" smtClean="0"/>
              <a:t>study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endParaRPr lang="fr-BE" dirty="0" smtClean="0"/>
          </a:p>
          <a:p>
            <a:r>
              <a:rPr lang="fr-BE" dirty="0" smtClean="0"/>
              <a:t>The </a:t>
            </a:r>
            <a:r>
              <a:rPr lang="fr-BE" dirty="0" err="1" smtClean="0"/>
              <a:t>context</a:t>
            </a:r>
            <a:r>
              <a:rPr lang="fr-BE" dirty="0" smtClean="0"/>
              <a:t> of the </a:t>
            </a:r>
            <a:r>
              <a:rPr lang="fr-BE" dirty="0" err="1" smtClean="0"/>
              <a:t>study</a:t>
            </a:r>
            <a:r>
              <a:rPr lang="fr-BE" dirty="0" smtClean="0"/>
              <a:t> area</a:t>
            </a:r>
          </a:p>
          <a:p>
            <a:endParaRPr lang="fr-BE" dirty="0" smtClean="0"/>
          </a:p>
          <a:p>
            <a:pPr>
              <a:buNone/>
            </a:pPr>
            <a:r>
              <a:rPr lang="fr-BE" dirty="0" smtClean="0"/>
              <a:t>In </a:t>
            </a:r>
            <a:r>
              <a:rPr lang="fr-BE" dirty="0" err="1" smtClean="0"/>
              <a:t>our</a:t>
            </a:r>
            <a:r>
              <a:rPr lang="fr-BE" dirty="0" smtClean="0"/>
              <a:t> </a:t>
            </a:r>
            <a:r>
              <a:rPr lang="fr-BE" dirty="0" err="1" smtClean="0"/>
              <a:t>study</a:t>
            </a:r>
            <a:r>
              <a:rPr lang="fr-BE" dirty="0" smtClean="0"/>
              <a:t>, the </a:t>
            </a:r>
            <a:r>
              <a:rPr lang="fr-BE" dirty="0" err="1" smtClean="0"/>
              <a:t>perfect</a:t>
            </a:r>
            <a:r>
              <a:rPr lang="fr-BE" dirty="0" smtClean="0"/>
              <a:t> </a:t>
            </a:r>
            <a:r>
              <a:rPr lang="fr-BE" dirty="0" err="1" smtClean="0"/>
              <a:t>characteristic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(</a:t>
            </a:r>
            <a:r>
              <a:rPr lang="fr-BE" dirty="0" err="1" smtClean="0"/>
              <a:t>at</a:t>
            </a:r>
            <a:r>
              <a:rPr lang="fr-BE" dirty="0" smtClean="0"/>
              <a:t> least 3):</a:t>
            </a:r>
          </a:p>
          <a:p>
            <a:pPr marL="514350" indent="-514350">
              <a:buNone/>
            </a:pPr>
            <a:r>
              <a:rPr lang="fr-BE" smtClean="0"/>
              <a:t>(1) Quantitative</a:t>
            </a:r>
            <a:r>
              <a:rPr lang="fr-BE" dirty="0" smtClean="0"/>
              <a:t>, (2) </a:t>
            </a:r>
            <a:r>
              <a:rPr lang="fr-BE" dirty="0" err="1" smtClean="0"/>
              <a:t>integrative</a:t>
            </a:r>
            <a:r>
              <a:rPr lang="fr-BE" dirty="0" smtClean="0"/>
              <a:t>, (3) </a:t>
            </a:r>
            <a:r>
              <a:rPr lang="fr-BE" dirty="0" err="1" smtClean="0"/>
              <a:t>consensual</a:t>
            </a:r>
            <a:r>
              <a:rPr lang="fr-BE" dirty="0" smtClean="0"/>
              <a:t>, </a:t>
            </a:r>
          </a:p>
          <a:p>
            <a:pPr marL="514350" indent="-514350">
              <a:buNone/>
            </a:pPr>
            <a:r>
              <a:rPr lang="fr-BE" dirty="0" smtClean="0"/>
              <a:t>(4) discriminative, (5) </a:t>
            </a:r>
            <a:r>
              <a:rPr lang="fr-BE" dirty="0" err="1" smtClean="0"/>
              <a:t>easy</a:t>
            </a:r>
            <a:r>
              <a:rPr lang="fr-BE" dirty="0" smtClean="0"/>
              <a:t> to </a:t>
            </a:r>
            <a:r>
              <a:rPr lang="fr-BE" dirty="0" err="1" smtClean="0"/>
              <a:t>obtain</a:t>
            </a:r>
            <a:endParaRPr lang="fr-BE" dirty="0" smtClean="0"/>
          </a:p>
        </p:txBody>
      </p:sp>
    </p:spTree>
  </p:cSld>
  <p:clrMapOvr>
    <a:masterClrMapping/>
  </p:clrMapOvr>
  <p:transition advTm="1934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961193-7044-4F11-8408-786D20FC0B71}" type="slidenum">
              <a:rPr lang="fr-BE" smtClean="0"/>
              <a:pPr/>
              <a:t>19</a:t>
            </a:fld>
            <a:endParaRPr lang="fr-BE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4294967295"/>
          </p:nvPr>
        </p:nvSpPr>
        <p:spPr>
          <a:xfrm>
            <a:off x="990600" y="1628775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6068"/>
            <a:ext cx="8780983" cy="607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e 12"/>
          <p:cNvGrpSpPr/>
          <p:nvPr/>
        </p:nvGrpSpPr>
        <p:grpSpPr>
          <a:xfrm>
            <a:off x="2051720" y="548680"/>
            <a:ext cx="6912768" cy="6048673"/>
            <a:chOff x="2051720" y="548680"/>
            <a:chExt cx="6912768" cy="6048673"/>
          </a:xfrm>
        </p:grpSpPr>
        <p:sp>
          <p:nvSpPr>
            <p:cNvPr id="12" name="Rectangle 11"/>
            <p:cNvSpPr/>
            <p:nvPr/>
          </p:nvSpPr>
          <p:spPr>
            <a:xfrm>
              <a:off x="2051720" y="548680"/>
              <a:ext cx="6912768" cy="6048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2" y="548680"/>
              <a:ext cx="3399952" cy="6048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Tm="63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1/3 Introduction</a:t>
            </a:r>
            <a:r>
              <a:rPr lang="fr-BE" sz="2800" dirty="0" smtClean="0"/>
              <a:t>: variable définitions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27784" y="1628800"/>
            <a:ext cx="3672408" cy="273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7560840" cy="224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516216" y="1628800"/>
            <a:ext cx="2016224" cy="72008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Forstall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al, 2008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226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961193-7044-4F11-8408-786D20FC0B71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4294967295"/>
          </p:nvPr>
        </p:nvSpPr>
        <p:spPr>
          <a:xfrm>
            <a:off x="990600" y="1628775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61" y="448784"/>
            <a:ext cx="5388643" cy="621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350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008112"/>
          </a:xfrm>
        </p:spPr>
        <p:txBody>
          <a:bodyPr>
            <a:noAutofit/>
          </a:bodyPr>
          <a:lstStyle/>
          <a:p>
            <a:r>
              <a:rPr lang="fr-BE" sz="2800" dirty="0" smtClean="0"/>
              <a:t>3/3 </a:t>
            </a:r>
            <a:r>
              <a:rPr lang="fr-BE" sz="2800" dirty="0" err="1" smtClean="0"/>
              <a:t>Method</a:t>
            </a:r>
            <a:r>
              <a:rPr lang="fr-BE" sz="2800" dirty="0" smtClean="0"/>
              <a:t> and </a:t>
            </a:r>
            <a:r>
              <a:rPr lang="fr-BE" sz="2800" dirty="0" err="1" smtClean="0"/>
              <a:t>results</a:t>
            </a:r>
            <a:r>
              <a:rPr lang="fr-BE" sz="2800" dirty="0" smtClean="0"/>
              <a:t>: 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 smtClean="0"/>
              <a:t>	4. Propose new </a:t>
            </a:r>
            <a:r>
              <a:rPr lang="fr-BE" sz="2400" dirty="0" err="1" smtClean="0"/>
              <a:t>definitions</a:t>
            </a:r>
            <a:r>
              <a:rPr lang="fr-BE" sz="2400" dirty="0" smtClean="0"/>
              <a:t> to the </a:t>
            </a:r>
            <a:r>
              <a:rPr lang="fr-BE" sz="2400" dirty="0" err="1" smtClean="0"/>
              <a:t>most</a:t>
            </a:r>
            <a:r>
              <a:rPr lang="fr-BE" sz="2400" dirty="0" smtClean="0"/>
              <a:t> </a:t>
            </a:r>
            <a:r>
              <a:rPr lang="fr-BE" sz="2400" dirty="0" err="1" smtClean="0"/>
              <a:t>cited</a:t>
            </a:r>
            <a:r>
              <a:rPr lang="fr-BE" sz="2400" dirty="0" smtClean="0"/>
              <a:t> areas </a:t>
            </a:r>
            <a:r>
              <a:rPr lang="fr-BE" sz="2400" dirty="0" err="1" smtClean="0"/>
              <a:t>using</a:t>
            </a:r>
            <a:r>
              <a:rPr lang="fr-BE" sz="2400" dirty="0" smtClean="0"/>
              <a:t> 	the </a:t>
            </a:r>
            <a:r>
              <a:rPr lang="fr-BE" sz="2400" dirty="0" err="1" smtClean="0"/>
              <a:t>retained</a:t>
            </a:r>
            <a:r>
              <a:rPr lang="fr-BE" sz="2400" dirty="0" smtClean="0"/>
              <a:t> </a:t>
            </a:r>
            <a:r>
              <a:rPr lang="fr-BE" sz="2400" dirty="0" err="1" smtClean="0"/>
              <a:t>characteristics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388" y="1556792"/>
            <a:ext cx="69349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35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9B3C56E-EF04-45F8-8087-680D3C07960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66800" y="273050"/>
            <a:ext cx="8077200" cy="869950"/>
          </a:xfrm>
        </p:spPr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8" y="2132856"/>
            <a:ext cx="626076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DSC0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02" y="44624"/>
            <a:ext cx="4512501" cy="33843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80312" y="3501008"/>
            <a:ext cx="1603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Lubumbashi, RDC</a:t>
            </a:r>
            <a:endParaRPr lang="en-US" sz="1400" dirty="0"/>
          </a:p>
        </p:txBody>
      </p:sp>
    </p:spTree>
  </p:cSld>
  <p:clrMapOvr>
    <a:masterClrMapping/>
  </p:clrMapOvr>
  <p:transition advTm="1595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9B3C56E-EF04-45F8-8087-680D3C079609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66800" y="273050"/>
            <a:ext cx="8077200" cy="869950"/>
          </a:xfrm>
        </p:spPr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8" y="2132856"/>
            <a:ext cx="626076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DSC0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02" y="44624"/>
            <a:ext cx="4512501" cy="33843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80312" y="3501008"/>
            <a:ext cx="1603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Lubumbashi, RDC</a:t>
            </a:r>
            <a:endParaRPr lang="en-US" sz="1400" dirty="0"/>
          </a:p>
        </p:txBody>
      </p:sp>
      <p:sp>
        <p:nvSpPr>
          <p:cNvPr id="14" name="Ellipse 13"/>
          <p:cNvSpPr/>
          <p:nvPr/>
        </p:nvSpPr>
        <p:spPr>
          <a:xfrm>
            <a:off x="2555776" y="2780928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advTm="1595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9B3C56E-EF04-45F8-8087-680D3C079609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66800" y="273050"/>
            <a:ext cx="8077200" cy="869950"/>
          </a:xfrm>
        </p:spPr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8" y="2132856"/>
            <a:ext cx="626076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DSC0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02" y="44624"/>
            <a:ext cx="4512501" cy="33843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80312" y="3501008"/>
            <a:ext cx="1603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Lubumbashi, RDC</a:t>
            </a:r>
            <a:endParaRPr lang="en-US" sz="1400" dirty="0"/>
          </a:p>
        </p:txBody>
      </p:sp>
      <p:sp>
        <p:nvSpPr>
          <p:cNvPr id="14" name="Ellipse 13"/>
          <p:cNvSpPr/>
          <p:nvPr/>
        </p:nvSpPr>
        <p:spPr>
          <a:xfrm>
            <a:off x="2555776" y="2780928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3779912" y="3717032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advTm="1595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9B3C56E-EF04-45F8-8087-680D3C079609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66800" y="273050"/>
            <a:ext cx="8077200" cy="869950"/>
          </a:xfrm>
        </p:spPr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8" y="2132856"/>
            <a:ext cx="626076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DSC0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02" y="44624"/>
            <a:ext cx="4512501" cy="33843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80312" y="3501008"/>
            <a:ext cx="1603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Lubumbashi, RDC</a:t>
            </a:r>
            <a:endParaRPr lang="en-US" sz="1400" dirty="0"/>
          </a:p>
        </p:txBody>
      </p:sp>
      <p:sp>
        <p:nvSpPr>
          <p:cNvPr id="14" name="Ellipse 13"/>
          <p:cNvSpPr/>
          <p:nvPr/>
        </p:nvSpPr>
        <p:spPr>
          <a:xfrm>
            <a:off x="2555776" y="2780928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3779912" y="3717032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4427984" y="4869160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advTm="1595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9B3C56E-EF04-45F8-8087-680D3C079609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66800" y="273050"/>
            <a:ext cx="8077200" cy="869950"/>
          </a:xfrm>
        </p:spPr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8" y="2132856"/>
            <a:ext cx="626076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DSC0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02" y="44624"/>
            <a:ext cx="4512501" cy="33843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80312" y="3501008"/>
            <a:ext cx="1603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Lubumbashi, RDC</a:t>
            </a:r>
            <a:endParaRPr lang="en-US" sz="1400" dirty="0"/>
          </a:p>
        </p:txBody>
      </p:sp>
      <p:sp>
        <p:nvSpPr>
          <p:cNvPr id="14" name="Ellipse 13"/>
          <p:cNvSpPr/>
          <p:nvPr/>
        </p:nvSpPr>
        <p:spPr>
          <a:xfrm>
            <a:off x="2555776" y="2780928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3779912" y="3717032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4427984" y="4869160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4572000" y="5877272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advTm="1595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9B3C56E-EF04-45F8-8087-680D3C079609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66800" y="273050"/>
            <a:ext cx="8077200" cy="869950"/>
          </a:xfrm>
        </p:spPr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8" y="2132856"/>
            <a:ext cx="626076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DSC0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02" y="44624"/>
            <a:ext cx="4512501" cy="33843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80312" y="3501008"/>
            <a:ext cx="1603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Lubumbashi, RDC</a:t>
            </a:r>
            <a:endParaRPr lang="en-US" sz="1400" dirty="0"/>
          </a:p>
        </p:txBody>
      </p:sp>
      <p:sp>
        <p:nvSpPr>
          <p:cNvPr id="14" name="Ellipse 13"/>
          <p:cNvSpPr/>
          <p:nvPr/>
        </p:nvSpPr>
        <p:spPr>
          <a:xfrm>
            <a:off x="2555776" y="2780928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3779912" y="3717032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4427984" y="4869160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4572000" y="5877272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/>
          <p:cNvSpPr/>
          <p:nvPr/>
        </p:nvSpPr>
        <p:spPr>
          <a:xfrm>
            <a:off x="3851920" y="6309320"/>
            <a:ext cx="1008112" cy="432048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advTm="1595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008112"/>
          </a:xfrm>
        </p:spPr>
        <p:txBody>
          <a:bodyPr>
            <a:noAutofit/>
          </a:bodyPr>
          <a:lstStyle/>
          <a:p>
            <a:r>
              <a:rPr lang="fr-BE" sz="2800" dirty="0" smtClean="0"/>
              <a:t>3/3 </a:t>
            </a:r>
            <a:r>
              <a:rPr lang="fr-BE" sz="2800" dirty="0" err="1" smtClean="0"/>
              <a:t>Method</a:t>
            </a:r>
            <a:r>
              <a:rPr lang="fr-BE" sz="2800" dirty="0" smtClean="0"/>
              <a:t> and </a:t>
            </a:r>
            <a:r>
              <a:rPr lang="fr-BE" sz="2800" dirty="0" err="1" smtClean="0"/>
              <a:t>results</a:t>
            </a:r>
            <a:r>
              <a:rPr lang="fr-BE" sz="2800" dirty="0" smtClean="0"/>
              <a:t>: 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 smtClean="0"/>
              <a:t>	 5. Translate </a:t>
            </a:r>
            <a:r>
              <a:rPr lang="fr-BE" sz="2400" dirty="0" err="1" smtClean="0"/>
              <a:t>definitions</a:t>
            </a:r>
            <a:r>
              <a:rPr lang="fr-BE" sz="2400" dirty="0" smtClean="0"/>
              <a:t> to </a:t>
            </a:r>
            <a:r>
              <a:rPr lang="fr-BE" sz="2400" dirty="0" err="1" smtClean="0"/>
              <a:t>landscape</a:t>
            </a:r>
            <a:r>
              <a:rPr lang="fr-BE" sz="2400" dirty="0" smtClean="0"/>
              <a:t> </a:t>
            </a:r>
            <a:r>
              <a:rPr lang="fr-BE" sz="2400" dirty="0" err="1" smtClean="0"/>
              <a:t>metrics</a:t>
            </a:r>
            <a:r>
              <a:rPr lang="fr-BE" sz="2400" dirty="0" smtClean="0"/>
              <a:t> (</a:t>
            </a:r>
            <a:r>
              <a:rPr lang="fr-BE" sz="2400" dirty="0" err="1" smtClean="0"/>
              <a:t>following</a:t>
            </a:r>
            <a:r>
              <a:rPr lang="fr-BE" sz="2400" dirty="0" smtClean="0"/>
              <a:t> 	</a:t>
            </a:r>
            <a:r>
              <a:rPr lang="fr-BE" sz="2400" dirty="0" err="1" smtClean="0"/>
              <a:t>studies</a:t>
            </a:r>
            <a:r>
              <a:rPr lang="fr-BE" sz="2400" dirty="0" smtClean="0"/>
              <a:t> </a:t>
            </a:r>
            <a:r>
              <a:rPr lang="fr-BE" sz="2400" dirty="0" err="1" smtClean="0"/>
              <a:t>based</a:t>
            </a:r>
            <a:r>
              <a:rPr lang="fr-BE" sz="2400" dirty="0" smtClean="0"/>
              <a:t> on satellite </a:t>
            </a:r>
            <a:r>
              <a:rPr lang="fr-BE" sz="2400" dirty="0" err="1" smtClean="0"/>
              <a:t>imagery</a:t>
            </a:r>
            <a:r>
              <a:rPr lang="fr-BE" sz="2400" dirty="0" smtClean="0"/>
              <a:t>)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69349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724128" y="1196752"/>
            <a:ext cx="2376264" cy="738664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Dominant class index</a:t>
            </a:r>
          </a:p>
          <a:p>
            <a:r>
              <a:rPr lang="fr-BE" sz="1400" dirty="0" smtClean="0"/>
              <a:t>Dominant index</a:t>
            </a:r>
          </a:p>
          <a:p>
            <a:r>
              <a:rPr lang="fr-BE" sz="1400" dirty="0" smtClean="0"/>
              <a:t>Proportion of built area index 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4716016" y="1700808"/>
            <a:ext cx="367837" cy="11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5724128" y="1988840"/>
            <a:ext cx="3312368" cy="954107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400" dirty="0" smtClean="0">
                <a:solidFill>
                  <a:schemeClr val="dk1"/>
                </a:solidFill>
              </a:rPr>
              <a:t>Patch </a:t>
            </a:r>
            <a:r>
              <a:rPr lang="fr-BE" sz="1400" dirty="0" err="1" smtClean="0">
                <a:solidFill>
                  <a:schemeClr val="dk1"/>
                </a:solidFill>
              </a:rPr>
              <a:t>density</a:t>
            </a:r>
            <a:r>
              <a:rPr lang="fr-BE" sz="1400" dirty="0" smtClean="0">
                <a:solidFill>
                  <a:schemeClr val="dk1"/>
                </a:solidFill>
              </a:rPr>
              <a:t> (</a:t>
            </a:r>
            <a:r>
              <a:rPr lang="fr-BE" sz="1400" i="1" dirty="0" smtClean="0">
                <a:solidFill>
                  <a:schemeClr val="dk1"/>
                </a:solidFill>
              </a:rPr>
              <a:t>ρ</a:t>
            </a:r>
            <a:r>
              <a:rPr lang="fr-BE" sz="1400" dirty="0" smtClean="0">
                <a:solidFill>
                  <a:schemeClr val="dk1"/>
                </a:solidFill>
              </a:rPr>
              <a:t>)</a:t>
            </a:r>
            <a:br>
              <a:rPr lang="fr-BE" sz="1400" dirty="0" smtClean="0">
                <a:solidFill>
                  <a:schemeClr val="dk1"/>
                </a:solidFill>
              </a:rPr>
            </a:br>
            <a:r>
              <a:rPr lang="fr-BE" sz="1400" dirty="0" err="1" smtClean="0">
                <a:solidFill>
                  <a:schemeClr val="dk1"/>
                </a:solidFill>
              </a:rPr>
              <a:t>Edge</a:t>
            </a:r>
            <a:r>
              <a:rPr lang="fr-BE" sz="1400" dirty="0" smtClean="0">
                <a:solidFill>
                  <a:schemeClr val="dk1"/>
                </a:solidFill>
              </a:rPr>
              <a:t> to </a:t>
            </a:r>
            <a:r>
              <a:rPr lang="fr-BE" sz="1400" dirty="0" err="1" smtClean="0">
                <a:solidFill>
                  <a:schemeClr val="dk1"/>
                </a:solidFill>
              </a:rPr>
              <a:t>nearest</a:t>
            </a:r>
            <a:r>
              <a:rPr lang="fr-BE" sz="1400" dirty="0" smtClean="0">
                <a:solidFill>
                  <a:schemeClr val="dk1"/>
                </a:solidFill>
              </a:rPr>
              <a:t> </a:t>
            </a:r>
            <a:r>
              <a:rPr lang="fr-BE" sz="1400" dirty="0" err="1" smtClean="0">
                <a:solidFill>
                  <a:schemeClr val="dk1"/>
                </a:solidFill>
              </a:rPr>
              <a:t>neighbor</a:t>
            </a:r>
            <a:r>
              <a:rPr lang="fr-BE" sz="1400" dirty="0" smtClean="0">
                <a:solidFill>
                  <a:schemeClr val="dk1"/>
                </a:solidFill>
              </a:rPr>
              <a:t> </a:t>
            </a:r>
            <a:r>
              <a:rPr lang="fr-BE" sz="1400" dirty="0" err="1" smtClean="0">
                <a:solidFill>
                  <a:schemeClr val="dk1"/>
                </a:solidFill>
              </a:rPr>
              <a:t>edge</a:t>
            </a:r>
            <a:r>
              <a:rPr lang="fr-BE" sz="1400" dirty="0" smtClean="0">
                <a:solidFill>
                  <a:schemeClr val="dk1"/>
                </a:solidFill>
              </a:rPr>
              <a:t> distance (</a:t>
            </a:r>
            <a:r>
              <a:rPr lang="fr-BE" sz="1400" i="1" dirty="0" smtClean="0">
                <a:solidFill>
                  <a:schemeClr val="dk1"/>
                </a:solidFill>
              </a:rPr>
              <a:t>z</a:t>
            </a:r>
            <a:r>
              <a:rPr lang="fr-BE" sz="1400" dirty="0" smtClean="0">
                <a:solidFill>
                  <a:schemeClr val="dk1"/>
                </a:solidFill>
              </a:rPr>
              <a:t>)</a:t>
            </a:r>
            <a:br>
              <a:rPr lang="fr-BE" sz="1400" dirty="0" smtClean="0">
                <a:solidFill>
                  <a:schemeClr val="dk1"/>
                </a:solidFill>
              </a:rPr>
            </a:br>
            <a:r>
              <a:rPr lang="fr-BE" sz="1400" dirty="0" err="1" smtClean="0">
                <a:solidFill>
                  <a:schemeClr val="dk1"/>
                </a:solidFill>
              </a:rPr>
              <a:t>Agregation</a:t>
            </a:r>
            <a:r>
              <a:rPr lang="fr-BE" sz="1400" dirty="0" smtClean="0">
                <a:solidFill>
                  <a:schemeClr val="dk1"/>
                </a:solidFill>
              </a:rPr>
              <a:t> index (</a:t>
            </a:r>
            <a:r>
              <a:rPr lang="fr-BE" sz="1400" i="1" dirty="0" smtClean="0">
                <a:solidFill>
                  <a:schemeClr val="dk1"/>
                </a:solidFill>
              </a:rPr>
              <a:t>R</a:t>
            </a:r>
            <a:r>
              <a:rPr lang="fr-BE" sz="1400" dirty="0" smtClean="0">
                <a:solidFill>
                  <a:schemeClr val="dk1"/>
                </a:solidFill>
              </a:rPr>
              <a:t>)</a:t>
            </a:r>
            <a:br>
              <a:rPr lang="fr-BE" sz="1400" dirty="0" smtClean="0">
                <a:solidFill>
                  <a:schemeClr val="dk1"/>
                </a:solidFill>
              </a:rPr>
            </a:br>
            <a:r>
              <a:rPr lang="fr-BE" sz="1400" dirty="0" err="1" smtClean="0">
                <a:solidFill>
                  <a:schemeClr val="dk1"/>
                </a:solidFill>
              </a:rPr>
              <a:t>Proximity</a:t>
            </a:r>
            <a:r>
              <a:rPr lang="fr-BE" sz="1400" dirty="0" smtClean="0">
                <a:solidFill>
                  <a:schemeClr val="dk1"/>
                </a:solidFill>
              </a:rPr>
              <a:t> index (</a:t>
            </a:r>
            <a:r>
              <a:rPr lang="fr-BE" sz="1400" i="1" dirty="0" smtClean="0">
                <a:solidFill>
                  <a:schemeClr val="dk1"/>
                </a:solidFill>
              </a:rPr>
              <a:t>PX</a:t>
            </a:r>
            <a:r>
              <a:rPr lang="fr-BE" sz="1400" dirty="0" smtClean="0">
                <a:solidFill>
                  <a:schemeClr val="dk1"/>
                </a:solidFill>
              </a:rPr>
              <a:t>)</a:t>
            </a:r>
            <a:endParaRPr lang="fr-BE" sz="1400" dirty="0" smtClean="0"/>
          </a:p>
        </p:txBody>
      </p:sp>
      <p:sp>
        <p:nvSpPr>
          <p:cNvPr id="9" name="Flèche droite 8"/>
          <p:cNvSpPr/>
          <p:nvPr/>
        </p:nvSpPr>
        <p:spPr>
          <a:xfrm>
            <a:off x="5140267" y="2060848"/>
            <a:ext cx="367837" cy="11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6588224" y="4005064"/>
            <a:ext cx="2448272" cy="738664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Dominant class index</a:t>
            </a:r>
          </a:p>
          <a:p>
            <a:r>
              <a:rPr lang="fr-BE" sz="1400" dirty="0" smtClean="0"/>
              <a:t>Dominant index</a:t>
            </a:r>
          </a:p>
          <a:p>
            <a:r>
              <a:rPr lang="fr-BE" sz="1400" dirty="0" smtClean="0"/>
              <a:t>Proportion of built area index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20072" y="4509120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à angle droit 12"/>
          <p:cNvSpPr/>
          <p:nvPr/>
        </p:nvSpPr>
        <p:spPr>
          <a:xfrm rot="5400000">
            <a:off x="5724128" y="4149080"/>
            <a:ext cx="216024" cy="10801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535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961193-7044-4F11-8408-786D20FC0B71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type="subTitle" idx="4294967295"/>
          </p:nvPr>
        </p:nvSpPr>
        <p:spPr>
          <a:xfrm>
            <a:off x="2438400" y="6049963"/>
            <a:ext cx="6705600" cy="68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4509120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15" descr="Mosaique_2009.jpg"/>
          <p:cNvPicPr>
            <a:picLocks noChangeAspect="1"/>
          </p:cNvPicPr>
          <p:nvPr/>
        </p:nvPicPr>
        <p:blipFill>
          <a:blip r:embed="rId3" cstate="print"/>
          <a:srcRect b="15129"/>
          <a:stretch>
            <a:fillRect/>
          </a:stretch>
        </p:blipFill>
        <p:spPr>
          <a:xfrm>
            <a:off x="35496" y="548680"/>
            <a:ext cx="4739058" cy="5688632"/>
          </a:xfrm>
          <a:prstGeom prst="rect">
            <a:avLst/>
          </a:prstGeom>
        </p:spPr>
      </p:pic>
    </p:spTree>
  </p:cSld>
  <p:clrMapOvr>
    <a:masterClrMapping/>
  </p:clrMapOvr>
  <p:transition advTm="353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2/3 </a:t>
            </a:r>
            <a:r>
              <a:rPr lang="fr-BE" dirty="0" err="1" smtClean="0"/>
              <a:t>Aims</a:t>
            </a:r>
            <a:r>
              <a:rPr lang="fr-BE" dirty="0" smtClean="0"/>
              <a:t> of the </a:t>
            </a:r>
            <a:r>
              <a:rPr lang="fr-BE" dirty="0" err="1" smtClean="0"/>
              <a:t>study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sz="2500" dirty="0" err="1" smtClean="0"/>
              <a:t>Identify</a:t>
            </a:r>
            <a:r>
              <a:rPr lang="fr-BE" sz="2500" dirty="0" smtClean="0"/>
              <a:t> the areas in the </a:t>
            </a:r>
            <a:r>
              <a:rPr lang="fr-BE" sz="2500" dirty="0" err="1" smtClean="0"/>
              <a:t>urban</a:t>
            </a:r>
            <a:r>
              <a:rPr lang="fr-BE" sz="2500" dirty="0" smtClean="0"/>
              <a:t>-rural gradient</a:t>
            </a:r>
          </a:p>
        </p:txBody>
      </p:sp>
    </p:spTree>
  </p:cSld>
  <p:clrMapOvr>
    <a:masterClrMapping/>
  </p:clrMapOvr>
  <p:transition advTm="1361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961193-7044-4F11-8408-786D20FC0B71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type="subTitle" idx="4294967295"/>
          </p:nvPr>
        </p:nvSpPr>
        <p:spPr>
          <a:xfrm>
            <a:off x="2438400" y="6049963"/>
            <a:ext cx="6705600" cy="68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4509120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15" descr="Mosaique_2009.jpg"/>
          <p:cNvPicPr>
            <a:picLocks noChangeAspect="1"/>
          </p:cNvPicPr>
          <p:nvPr/>
        </p:nvPicPr>
        <p:blipFill>
          <a:blip r:embed="rId3" cstate="print"/>
          <a:srcRect b="15129"/>
          <a:stretch>
            <a:fillRect/>
          </a:stretch>
        </p:blipFill>
        <p:spPr>
          <a:xfrm>
            <a:off x="35496" y="548680"/>
            <a:ext cx="4739058" cy="5688632"/>
          </a:xfrm>
          <a:prstGeom prst="rect">
            <a:avLst/>
          </a:prstGeom>
        </p:spPr>
      </p:pic>
      <p:pic>
        <p:nvPicPr>
          <p:cNvPr id="17" name="Image 16" descr="built densities and buit areas_2009.jpg"/>
          <p:cNvPicPr>
            <a:picLocks noChangeAspect="1"/>
          </p:cNvPicPr>
          <p:nvPr/>
        </p:nvPicPr>
        <p:blipFill>
          <a:blip r:embed="rId4" cstate="print"/>
          <a:srcRect l="4225" r="2217" b="18101"/>
          <a:stretch>
            <a:fillRect/>
          </a:stretch>
        </p:blipFill>
        <p:spPr>
          <a:xfrm>
            <a:off x="4644008" y="510961"/>
            <a:ext cx="4392488" cy="5438319"/>
          </a:xfrm>
          <a:prstGeom prst="rect">
            <a:avLst/>
          </a:prstGeom>
        </p:spPr>
      </p:pic>
    </p:spTree>
  </p:cSld>
  <p:clrMapOvr>
    <a:masterClrMapping/>
  </p:clrMapOvr>
  <p:transition advTm="3535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BE" sz="2400" dirty="0"/>
          </a:p>
        </p:txBody>
      </p:sp>
      <p:pic>
        <p:nvPicPr>
          <p:cNvPr id="4" name="Image 3" descr="Visuel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47720"/>
            <a:ext cx="2555775" cy="271003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 </a:t>
            </a:r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71600" y="1556792"/>
            <a:ext cx="7197080" cy="187220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Thanks</a:t>
            </a:r>
            <a:r>
              <a:rPr kumimoji="0" lang="fr-BE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BE" sz="44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fr-BE" sz="44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your</a:t>
            </a:r>
            <a:r>
              <a:rPr kumimoji="0" lang="fr-BE" sz="44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attention</a:t>
            </a:r>
            <a:r>
              <a:rPr kumimoji="0" lang="fr-BE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Images Spot © CNES (2012), distribution Spot Image S.A.</a:t>
            </a:r>
            <a:endParaRPr kumimoji="0" lang="fr-BE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34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2/3 </a:t>
            </a:r>
            <a:r>
              <a:rPr lang="fr-BE" dirty="0" err="1" smtClean="0"/>
              <a:t>Aims</a:t>
            </a:r>
            <a:r>
              <a:rPr lang="fr-BE" dirty="0" smtClean="0"/>
              <a:t> of the </a:t>
            </a:r>
            <a:r>
              <a:rPr lang="fr-BE" dirty="0" err="1" smtClean="0"/>
              <a:t>study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sz="2500" dirty="0" err="1" smtClean="0"/>
              <a:t>Identify</a:t>
            </a:r>
            <a:r>
              <a:rPr lang="fr-BE" sz="2500" dirty="0" smtClean="0"/>
              <a:t> the areas in the </a:t>
            </a:r>
            <a:r>
              <a:rPr lang="fr-BE" sz="2500" dirty="0" err="1" smtClean="0"/>
              <a:t>urban</a:t>
            </a:r>
            <a:r>
              <a:rPr lang="fr-BE" sz="2500" dirty="0" smtClean="0"/>
              <a:t>-rural gradient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sz="2500" dirty="0" err="1" smtClean="0"/>
              <a:t>Evaluate</a:t>
            </a:r>
            <a:r>
              <a:rPr lang="fr-BE" sz="2500" dirty="0" smtClean="0"/>
              <a:t> the relative importance of </a:t>
            </a:r>
            <a:r>
              <a:rPr lang="fr-BE" sz="2500" dirty="0" err="1" smtClean="0"/>
              <a:t>characteristics</a:t>
            </a:r>
            <a:r>
              <a:rPr lang="fr-BE" sz="2500" dirty="0" smtClean="0"/>
              <a:t> and types of </a:t>
            </a:r>
            <a:r>
              <a:rPr lang="fr-BE" sz="2500" dirty="0" err="1" smtClean="0"/>
              <a:t>characteristics</a:t>
            </a:r>
            <a:r>
              <a:rPr lang="fr-BE" sz="2500" dirty="0" smtClean="0"/>
              <a:t> for </a:t>
            </a:r>
            <a:r>
              <a:rPr lang="fr-BE" sz="2500" dirty="0" err="1" smtClean="0"/>
              <a:t>every</a:t>
            </a:r>
            <a:r>
              <a:rPr lang="fr-BE" sz="2500" dirty="0" smtClean="0"/>
              <a:t> area and for the </a:t>
            </a:r>
            <a:r>
              <a:rPr lang="fr-BE" sz="2500" dirty="0" err="1" smtClean="0"/>
              <a:t>whole</a:t>
            </a:r>
            <a:r>
              <a:rPr lang="fr-BE" sz="2500" dirty="0" smtClean="0"/>
              <a:t> gradient</a:t>
            </a:r>
          </a:p>
        </p:txBody>
      </p:sp>
    </p:spTree>
  </p:cSld>
  <p:clrMapOvr>
    <a:masterClrMapping/>
  </p:clrMapOvr>
  <p:transition advTm="1319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2/3 </a:t>
            </a:r>
            <a:r>
              <a:rPr lang="fr-BE" dirty="0" err="1" smtClean="0"/>
              <a:t>Aims</a:t>
            </a:r>
            <a:r>
              <a:rPr lang="fr-BE" dirty="0" smtClean="0"/>
              <a:t> of the </a:t>
            </a:r>
            <a:r>
              <a:rPr lang="fr-BE" dirty="0" err="1" smtClean="0"/>
              <a:t>study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sz="2500" dirty="0" err="1" smtClean="0"/>
              <a:t>Identify</a:t>
            </a:r>
            <a:r>
              <a:rPr lang="fr-BE" sz="2500" dirty="0" smtClean="0"/>
              <a:t> the areas in the </a:t>
            </a:r>
            <a:r>
              <a:rPr lang="fr-BE" sz="2500" dirty="0" err="1" smtClean="0"/>
              <a:t>urban</a:t>
            </a:r>
            <a:r>
              <a:rPr lang="fr-BE" sz="2500" dirty="0" smtClean="0"/>
              <a:t>-rural gradient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sz="2500" dirty="0" err="1" smtClean="0"/>
              <a:t>Evaluate</a:t>
            </a:r>
            <a:r>
              <a:rPr lang="fr-BE" sz="2500" dirty="0" smtClean="0"/>
              <a:t> the relative importance of </a:t>
            </a:r>
            <a:r>
              <a:rPr lang="fr-BE" sz="2500" dirty="0" err="1" smtClean="0"/>
              <a:t>characteristics</a:t>
            </a:r>
            <a:r>
              <a:rPr lang="fr-BE" sz="2500" dirty="0" smtClean="0"/>
              <a:t> and types of </a:t>
            </a:r>
            <a:r>
              <a:rPr lang="fr-BE" sz="2500" dirty="0" err="1" smtClean="0"/>
              <a:t>characteristics</a:t>
            </a:r>
            <a:r>
              <a:rPr lang="fr-BE" sz="2500" dirty="0" smtClean="0"/>
              <a:t> for </a:t>
            </a:r>
            <a:r>
              <a:rPr lang="fr-BE" sz="2500" dirty="0" err="1" smtClean="0"/>
              <a:t>every</a:t>
            </a:r>
            <a:r>
              <a:rPr lang="fr-BE" sz="2500" dirty="0" smtClean="0"/>
              <a:t> area and for the </a:t>
            </a:r>
            <a:r>
              <a:rPr lang="fr-BE" sz="2500" dirty="0" err="1" smtClean="0"/>
              <a:t>whole</a:t>
            </a:r>
            <a:r>
              <a:rPr lang="fr-BE" sz="2500" dirty="0" smtClean="0"/>
              <a:t> gradient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sz="2500" dirty="0" err="1" smtClean="0"/>
              <a:t>Evaluate</a:t>
            </a:r>
            <a:r>
              <a:rPr lang="fr-BE" sz="2500" dirty="0" smtClean="0"/>
              <a:t> the </a:t>
            </a:r>
            <a:r>
              <a:rPr lang="fr-BE" sz="2500" dirty="0" err="1" smtClean="0"/>
              <a:t>characteristics</a:t>
            </a:r>
            <a:endParaRPr lang="fr-BE" sz="2500" dirty="0" smtClean="0"/>
          </a:p>
        </p:txBody>
      </p:sp>
    </p:spTree>
  </p:cSld>
  <p:clrMapOvr>
    <a:masterClrMapping/>
  </p:clrMapOvr>
  <p:transition advTm="269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2/3 </a:t>
            </a:r>
            <a:r>
              <a:rPr lang="fr-BE" dirty="0" err="1" smtClean="0"/>
              <a:t>Aims</a:t>
            </a:r>
            <a:r>
              <a:rPr lang="fr-BE" dirty="0" smtClean="0"/>
              <a:t> of the </a:t>
            </a:r>
            <a:r>
              <a:rPr lang="fr-BE" dirty="0" err="1" smtClean="0"/>
              <a:t>study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sz="2500" dirty="0" err="1" smtClean="0"/>
              <a:t>Identify</a:t>
            </a:r>
            <a:r>
              <a:rPr lang="fr-BE" sz="2500" dirty="0" smtClean="0"/>
              <a:t> the areas in the </a:t>
            </a:r>
            <a:r>
              <a:rPr lang="fr-BE" sz="2500" dirty="0" err="1" smtClean="0"/>
              <a:t>urban</a:t>
            </a:r>
            <a:r>
              <a:rPr lang="fr-BE" sz="2500" dirty="0" smtClean="0"/>
              <a:t>-rural gradient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sz="2500" dirty="0" err="1" smtClean="0"/>
              <a:t>Evaluate</a:t>
            </a:r>
            <a:r>
              <a:rPr lang="fr-BE" sz="2500" dirty="0" smtClean="0"/>
              <a:t> the relative importance of </a:t>
            </a:r>
            <a:r>
              <a:rPr lang="fr-BE" sz="2500" dirty="0" err="1" smtClean="0"/>
              <a:t>characteristics</a:t>
            </a:r>
            <a:r>
              <a:rPr lang="fr-BE" sz="2500" dirty="0" smtClean="0"/>
              <a:t> and types of </a:t>
            </a:r>
            <a:r>
              <a:rPr lang="fr-BE" sz="2500" dirty="0" err="1" smtClean="0"/>
              <a:t>characteristics</a:t>
            </a:r>
            <a:r>
              <a:rPr lang="fr-BE" sz="2500" dirty="0" smtClean="0"/>
              <a:t> for </a:t>
            </a:r>
            <a:r>
              <a:rPr lang="fr-BE" sz="2500" dirty="0" err="1" smtClean="0"/>
              <a:t>every</a:t>
            </a:r>
            <a:r>
              <a:rPr lang="fr-BE" sz="2500" dirty="0" smtClean="0"/>
              <a:t> area and for the </a:t>
            </a:r>
            <a:r>
              <a:rPr lang="fr-BE" sz="2500" dirty="0" err="1" smtClean="0"/>
              <a:t>whole</a:t>
            </a:r>
            <a:r>
              <a:rPr lang="fr-BE" sz="2500" dirty="0" smtClean="0"/>
              <a:t> gradient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sz="2500" dirty="0" err="1" smtClean="0"/>
              <a:t>Evaluate</a:t>
            </a:r>
            <a:r>
              <a:rPr lang="fr-BE" sz="2500" dirty="0" smtClean="0"/>
              <a:t> the </a:t>
            </a:r>
            <a:r>
              <a:rPr lang="fr-BE" sz="2500" dirty="0" err="1" smtClean="0"/>
              <a:t>characteristics</a:t>
            </a:r>
            <a:endParaRPr lang="fr-BE" sz="25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sz="2500" dirty="0" smtClean="0"/>
              <a:t>Propose new </a:t>
            </a:r>
            <a:r>
              <a:rPr lang="fr-BE" sz="2500" dirty="0" err="1" smtClean="0"/>
              <a:t>definitions</a:t>
            </a:r>
            <a:r>
              <a:rPr lang="fr-BE" sz="2500" dirty="0" smtClean="0"/>
              <a:t> to the </a:t>
            </a:r>
            <a:r>
              <a:rPr lang="fr-BE" sz="2500" dirty="0" err="1" smtClean="0"/>
              <a:t>most</a:t>
            </a:r>
            <a:r>
              <a:rPr lang="fr-BE" sz="2500" dirty="0" smtClean="0"/>
              <a:t> </a:t>
            </a:r>
            <a:r>
              <a:rPr lang="fr-BE" sz="2500" dirty="0" err="1" smtClean="0"/>
              <a:t>cited</a:t>
            </a:r>
            <a:r>
              <a:rPr lang="fr-BE" sz="2500" dirty="0" smtClean="0"/>
              <a:t> areas </a:t>
            </a:r>
            <a:r>
              <a:rPr lang="fr-BE" sz="2500" dirty="0" err="1" smtClean="0"/>
              <a:t>using</a:t>
            </a:r>
            <a:r>
              <a:rPr lang="fr-BE" sz="2500" dirty="0" smtClean="0"/>
              <a:t> the </a:t>
            </a:r>
            <a:r>
              <a:rPr lang="fr-BE" sz="2500" dirty="0" err="1" smtClean="0"/>
              <a:t>retained</a:t>
            </a:r>
            <a:r>
              <a:rPr lang="fr-BE" sz="2500" dirty="0" smtClean="0"/>
              <a:t> </a:t>
            </a:r>
            <a:r>
              <a:rPr lang="fr-BE" sz="2500" dirty="0" err="1" smtClean="0"/>
              <a:t>characteristics</a:t>
            </a:r>
            <a:endParaRPr lang="fr-BE" sz="2500" dirty="0" smtClean="0"/>
          </a:p>
        </p:txBody>
      </p:sp>
    </p:spTree>
  </p:cSld>
  <p:clrMapOvr>
    <a:masterClrMapping/>
  </p:clrMapOvr>
  <p:transition advTm="922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2/3 </a:t>
            </a:r>
            <a:r>
              <a:rPr lang="fr-BE" dirty="0" err="1" smtClean="0"/>
              <a:t>Aims</a:t>
            </a:r>
            <a:r>
              <a:rPr lang="fr-BE" dirty="0" smtClean="0"/>
              <a:t> of the </a:t>
            </a:r>
            <a:r>
              <a:rPr lang="fr-BE" dirty="0" err="1" smtClean="0"/>
              <a:t>study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dirty="0" err="1" smtClean="0"/>
              <a:t>Identify</a:t>
            </a:r>
            <a:r>
              <a:rPr lang="fr-BE" dirty="0" smtClean="0"/>
              <a:t> the areas in the </a:t>
            </a:r>
            <a:r>
              <a:rPr lang="fr-BE" dirty="0" err="1" smtClean="0"/>
              <a:t>urban</a:t>
            </a:r>
            <a:r>
              <a:rPr lang="fr-BE" dirty="0" smtClean="0"/>
              <a:t>-rural gradient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dirty="0" err="1" smtClean="0"/>
              <a:t>Evaluate</a:t>
            </a:r>
            <a:r>
              <a:rPr lang="fr-BE" dirty="0" smtClean="0"/>
              <a:t> the relative importance of </a:t>
            </a:r>
            <a:r>
              <a:rPr lang="fr-BE" dirty="0" err="1" smtClean="0"/>
              <a:t>characteristics</a:t>
            </a:r>
            <a:r>
              <a:rPr lang="fr-BE" dirty="0" smtClean="0"/>
              <a:t> and types of </a:t>
            </a:r>
            <a:r>
              <a:rPr lang="fr-BE" dirty="0" err="1" smtClean="0"/>
              <a:t>characteristics</a:t>
            </a:r>
            <a:r>
              <a:rPr lang="fr-BE" dirty="0" smtClean="0"/>
              <a:t> for </a:t>
            </a:r>
            <a:r>
              <a:rPr lang="fr-BE" dirty="0" err="1" smtClean="0"/>
              <a:t>every</a:t>
            </a:r>
            <a:r>
              <a:rPr lang="fr-BE" dirty="0" smtClean="0"/>
              <a:t> area and for the </a:t>
            </a:r>
            <a:r>
              <a:rPr lang="fr-BE" dirty="0" err="1" smtClean="0"/>
              <a:t>whole</a:t>
            </a:r>
            <a:r>
              <a:rPr lang="fr-BE" dirty="0" smtClean="0"/>
              <a:t> gradient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dirty="0" err="1" smtClean="0"/>
              <a:t>Evaluate</a:t>
            </a:r>
            <a:r>
              <a:rPr lang="fr-BE" dirty="0" smtClean="0"/>
              <a:t> the </a:t>
            </a:r>
            <a:r>
              <a:rPr lang="fr-BE" dirty="0" err="1" smtClean="0"/>
              <a:t>characteristics</a:t>
            </a:r>
            <a:endParaRPr lang="fr-BE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dirty="0" smtClean="0"/>
              <a:t>Propose new </a:t>
            </a:r>
            <a:r>
              <a:rPr lang="fr-BE" dirty="0" err="1" smtClean="0"/>
              <a:t>definitions</a:t>
            </a:r>
            <a:r>
              <a:rPr lang="fr-BE" dirty="0" smtClean="0"/>
              <a:t> to the </a:t>
            </a:r>
            <a:r>
              <a:rPr lang="fr-BE" dirty="0" err="1" smtClean="0"/>
              <a:t>most</a:t>
            </a:r>
            <a:r>
              <a:rPr lang="fr-BE" dirty="0" smtClean="0"/>
              <a:t> </a:t>
            </a:r>
            <a:r>
              <a:rPr lang="fr-BE" dirty="0" err="1" smtClean="0"/>
              <a:t>cited</a:t>
            </a:r>
            <a:r>
              <a:rPr lang="fr-BE" dirty="0" smtClean="0"/>
              <a:t> areas </a:t>
            </a:r>
            <a:r>
              <a:rPr lang="fr-BE" dirty="0" err="1" smtClean="0"/>
              <a:t>using</a:t>
            </a:r>
            <a:r>
              <a:rPr lang="fr-BE" dirty="0" smtClean="0"/>
              <a:t> the </a:t>
            </a:r>
            <a:r>
              <a:rPr lang="fr-BE" dirty="0" err="1" smtClean="0"/>
              <a:t>retained</a:t>
            </a:r>
            <a:r>
              <a:rPr lang="fr-BE" dirty="0" smtClean="0"/>
              <a:t> </a:t>
            </a:r>
            <a:r>
              <a:rPr lang="fr-BE" dirty="0" err="1" smtClean="0"/>
              <a:t>characteristics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dirty="0" smtClean="0"/>
              <a:t>Translate </a:t>
            </a:r>
            <a:r>
              <a:rPr lang="fr-BE" dirty="0" err="1" smtClean="0"/>
              <a:t>definitions</a:t>
            </a:r>
            <a:r>
              <a:rPr lang="fr-BE" dirty="0" smtClean="0"/>
              <a:t> to </a:t>
            </a:r>
            <a:r>
              <a:rPr lang="fr-BE" dirty="0" err="1" smtClean="0"/>
              <a:t>landscape</a:t>
            </a:r>
            <a:r>
              <a:rPr lang="fr-BE" dirty="0" smtClean="0"/>
              <a:t> </a:t>
            </a:r>
            <a:r>
              <a:rPr lang="fr-BE" dirty="0" err="1" smtClean="0"/>
              <a:t>metrics</a:t>
            </a:r>
            <a:r>
              <a:rPr lang="fr-BE" dirty="0" smtClean="0"/>
              <a:t> (</a:t>
            </a:r>
            <a:r>
              <a:rPr lang="fr-BE" dirty="0" err="1" smtClean="0"/>
              <a:t>following</a:t>
            </a:r>
            <a:r>
              <a:rPr lang="fr-BE" dirty="0" smtClean="0"/>
              <a:t> </a:t>
            </a:r>
            <a:r>
              <a:rPr lang="fr-BE" dirty="0" err="1" smtClean="0"/>
              <a:t>studies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satellite </a:t>
            </a:r>
            <a:r>
              <a:rPr lang="fr-BE" dirty="0" err="1" smtClean="0"/>
              <a:t>imagery</a:t>
            </a:r>
            <a:r>
              <a:rPr lang="fr-BE" dirty="0" smtClean="0"/>
              <a:t>)</a:t>
            </a:r>
          </a:p>
        </p:txBody>
      </p:sp>
    </p:spTree>
  </p:cSld>
  <p:clrMapOvr>
    <a:masterClrMapping/>
  </p:clrMapOvr>
  <p:transition advTm="1176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Autofit/>
          </a:bodyPr>
          <a:lstStyle/>
          <a:p>
            <a:r>
              <a:rPr lang="fr-BE" sz="3200" dirty="0" smtClean="0"/>
              <a:t>3/3 </a:t>
            </a:r>
            <a:r>
              <a:rPr lang="fr-BE" sz="3200" dirty="0" err="1" smtClean="0"/>
              <a:t>Method</a:t>
            </a:r>
            <a:r>
              <a:rPr lang="fr-BE" sz="3200" dirty="0" smtClean="0"/>
              <a:t> and </a:t>
            </a:r>
            <a:r>
              <a:rPr lang="fr-BE" sz="3200" dirty="0" err="1" smtClean="0"/>
              <a:t>results</a:t>
            </a:r>
            <a:r>
              <a:rPr lang="fr-BE" sz="3200" dirty="0" smtClean="0"/>
              <a:t>: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	1. </a:t>
            </a:r>
            <a:r>
              <a:rPr lang="fr-BE" sz="2400" dirty="0" err="1" smtClean="0"/>
              <a:t>Identify</a:t>
            </a:r>
            <a:r>
              <a:rPr lang="fr-BE" sz="2400" dirty="0" smtClean="0"/>
              <a:t> the areas in the </a:t>
            </a:r>
            <a:r>
              <a:rPr lang="fr-BE" sz="2400" dirty="0" err="1" smtClean="0"/>
              <a:t>urban</a:t>
            </a:r>
            <a:r>
              <a:rPr lang="fr-BE" sz="2400" dirty="0" smtClean="0"/>
              <a:t>-rural gradient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grpSp>
        <p:nvGrpSpPr>
          <p:cNvPr id="24" name="Groupe 23"/>
          <p:cNvGrpSpPr/>
          <p:nvPr/>
        </p:nvGrpSpPr>
        <p:grpSpPr>
          <a:xfrm>
            <a:off x="251520" y="1988839"/>
            <a:ext cx="8568952" cy="2145667"/>
            <a:chOff x="395536" y="5229200"/>
            <a:chExt cx="8568952" cy="1368152"/>
          </a:xfrm>
        </p:grpSpPr>
        <p:pic>
          <p:nvPicPr>
            <p:cNvPr id="17" name="Image 16"/>
            <p:cNvPicPr/>
            <p:nvPr/>
          </p:nvPicPr>
          <p:blipFill>
            <a:blip r:embed="rId3" cstate="print"/>
            <a:srcRect b="30160"/>
            <a:stretch>
              <a:fillRect/>
            </a:stretch>
          </p:blipFill>
          <p:spPr bwMode="auto">
            <a:xfrm>
              <a:off x="408394" y="5229200"/>
              <a:ext cx="855609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7"/>
            <p:cNvPicPr/>
            <p:nvPr/>
          </p:nvPicPr>
          <p:blipFill>
            <a:blip r:embed="rId4" cstate="print"/>
            <a:srcRect t="16366" b="24325"/>
            <a:stretch>
              <a:fillRect/>
            </a:stretch>
          </p:blipFill>
          <p:spPr bwMode="auto">
            <a:xfrm>
              <a:off x="395536" y="5229200"/>
              <a:ext cx="648072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ZoneTexte 19"/>
            <p:cNvSpPr txBox="1"/>
            <p:nvPr/>
          </p:nvSpPr>
          <p:spPr>
            <a:xfrm>
              <a:off x="467544" y="5877272"/>
              <a:ext cx="89639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err="1" smtClean="0">
                  <a:solidFill>
                    <a:schemeClr val="accent1">
                      <a:lumMod val="75000"/>
                    </a:schemeClr>
                  </a:solidFill>
                </a:rPr>
                <a:t>urban</a:t>
              </a:r>
              <a:endParaRPr lang="fr-BE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24328" y="5872008"/>
              <a:ext cx="76488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>
                  <a:solidFill>
                    <a:schemeClr val="tx2">
                      <a:lumMod val="75000"/>
                    </a:schemeClr>
                  </a:solidFill>
                </a:rPr>
                <a:t>rural</a:t>
              </a:r>
              <a:endParaRPr lang="fr-BE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4427984" y="299695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suburban</a:t>
            </a:r>
            <a:endParaRPr lang="fr-B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Tm="3308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Autofit/>
          </a:bodyPr>
          <a:lstStyle/>
          <a:p>
            <a:r>
              <a:rPr lang="fr-BE" sz="3200" dirty="0" smtClean="0"/>
              <a:t>3/3 </a:t>
            </a:r>
            <a:r>
              <a:rPr lang="fr-BE" sz="3200" dirty="0" err="1" smtClean="0"/>
              <a:t>Method</a:t>
            </a:r>
            <a:r>
              <a:rPr lang="fr-BE" sz="3200" dirty="0" smtClean="0"/>
              <a:t> and </a:t>
            </a:r>
            <a:r>
              <a:rPr lang="fr-BE" sz="3200" dirty="0" err="1" smtClean="0"/>
              <a:t>results</a:t>
            </a:r>
            <a:r>
              <a:rPr lang="fr-BE" sz="3200" dirty="0" smtClean="0"/>
              <a:t>: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	1. </a:t>
            </a:r>
            <a:r>
              <a:rPr lang="fr-BE" sz="2400" dirty="0" err="1" smtClean="0"/>
              <a:t>Identify</a:t>
            </a:r>
            <a:r>
              <a:rPr lang="fr-BE" sz="2400" dirty="0" smtClean="0"/>
              <a:t> the areas in the </a:t>
            </a:r>
            <a:r>
              <a:rPr lang="fr-BE" sz="2400" dirty="0" err="1" smtClean="0"/>
              <a:t>urban</a:t>
            </a:r>
            <a:r>
              <a:rPr lang="fr-BE" sz="2400" dirty="0" smtClean="0"/>
              <a:t>-rural gradient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grpSp>
        <p:nvGrpSpPr>
          <p:cNvPr id="3" name="Groupe 23"/>
          <p:cNvGrpSpPr/>
          <p:nvPr/>
        </p:nvGrpSpPr>
        <p:grpSpPr>
          <a:xfrm>
            <a:off x="-3636912" y="1988842"/>
            <a:ext cx="12457384" cy="2160240"/>
            <a:chOff x="-3492896" y="5229200"/>
            <a:chExt cx="12457384" cy="1377444"/>
          </a:xfrm>
        </p:grpSpPr>
        <p:pic>
          <p:nvPicPr>
            <p:cNvPr id="17" name="Image 16"/>
            <p:cNvPicPr/>
            <p:nvPr/>
          </p:nvPicPr>
          <p:blipFill>
            <a:blip r:embed="rId3" cstate="print"/>
            <a:srcRect b="30160"/>
            <a:stretch>
              <a:fillRect/>
            </a:stretch>
          </p:blipFill>
          <p:spPr bwMode="auto">
            <a:xfrm>
              <a:off x="408394" y="5229200"/>
              <a:ext cx="855609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7"/>
            <p:cNvPicPr/>
            <p:nvPr/>
          </p:nvPicPr>
          <p:blipFill>
            <a:blip r:embed="rId4" cstate="print"/>
            <a:srcRect t="16366" b="24325"/>
            <a:stretch>
              <a:fillRect/>
            </a:stretch>
          </p:blipFill>
          <p:spPr bwMode="auto">
            <a:xfrm>
              <a:off x="395536" y="5229200"/>
              <a:ext cx="648072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Arc plein 18"/>
            <p:cNvSpPr/>
            <p:nvPr/>
          </p:nvSpPr>
          <p:spPr>
            <a:xfrm rot="5400000">
              <a:off x="-160707" y="2080670"/>
              <a:ext cx="1184493" cy="7848872"/>
            </a:xfrm>
            <a:prstGeom prst="blockArc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7544" y="5877272"/>
              <a:ext cx="89639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err="1" smtClean="0">
                  <a:solidFill>
                    <a:schemeClr val="accent1">
                      <a:lumMod val="75000"/>
                    </a:schemeClr>
                  </a:solidFill>
                </a:rPr>
                <a:t>urban</a:t>
              </a:r>
              <a:endParaRPr lang="fr-BE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67544" y="6312270"/>
              <a:ext cx="303288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/>
                <a:t>?</a:t>
              </a:r>
              <a:endParaRPr lang="fr-BE" sz="24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452320" y="5733256"/>
              <a:ext cx="764889" cy="29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>
                  <a:solidFill>
                    <a:schemeClr val="tx2">
                      <a:lumMod val="75000"/>
                    </a:schemeClr>
                  </a:solidFill>
                </a:rPr>
                <a:t>rural</a:t>
              </a:r>
              <a:endParaRPr lang="fr-BE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4499992" y="29249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suburban</a:t>
            </a:r>
            <a:endParaRPr lang="fr-B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Tm="1650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1096</TotalTime>
  <Words>884</Words>
  <Application>Microsoft Office PowerPoint</Application>
  <PresentationFormat>Affichage à l'écran (4:3)</PresentationFormat>
  <Paragraphs>230</Paragraphs>
  <Slides>31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Médian</vt:lpstr>
      <vt:lpstr>Synthesis and new definition of the areas included in the urban-rural gradient</vt:lpstr>
      <vt:lpstr>1/3 Introduction: variable définitions</vt:lpstr>
      <vt:lpstr>2/3 Aims of the study</vt:lpstr>
      <vt:lpstr>2/3 Aims of the study</vt:lpstr>
      <vt:lpstr>2/3 Aims of the study</vt:lpstr>
      <vt:lpstr>2/3 Aims of the study</vt:lpstr>
      <vt:lpstr>2/3 Aims of the study</vt:lpstr>
      <vt:lpstr>3/3 Method and results:   1. Identify the areas in the urban-rural gradient</vt:lpstr>
      <vt:lpstr>3/3 Method and results:   1. Identify the areas in the urban-rural gradient</vt:lpstr>
      <vt:lpstr>3/3 Method and results:   1. Identify the areas in the urban-rural gradient</vt:lpstr>
      <vt:lpstr>3/3 Method and results:   1. Identify the areas in the urban-rural gradient</vt:lpstr>
      <vt:lpstr>3/3 Method and results:   1. Identify the areas in the urban-rural gradient</vt:lpstr>
      <vt:lpstr>3/3 Method and results:   1. Identify the areas in the urban-rural gradient</vt:lpstr>
      <vt:lpstr>3/3 Method and results:   1. Identify the areas in the urban-rural gradient</vt:lpstr>
      <vt:lpstr>3/3 Method and results:   2. Evaluate the relative importance of characteristics and types  of characteristics for every area and for the whole gradient</vt:lpstr>
      <vt:lpstr>Diapositive 16</vt:lpstr>
      <vt:lpstr>3/3 Method and results:   3. Evaluate the characteristics</vt:lpstr>
      <vt:lpstr>3/3 Method and results:   3. Evaluate the characteristics</vt:lpstr>
      <vt:lpstr>Diapositive 19</vt:lpstr>
      <vt:lpstr>Diapositive 20</vt:lpstr>
      <vt:lpstr>3/3 Method and results:   4. Propose new definitions to the most cited areas using  the retained characteristics</vt:lpstr>
      <vt:lpstr> </vt:lpstr>
      <vt:lpstr> </vt:lpstr>
      <vt:lpstr> </vt:lpstr>
      <vt:lpstr> </vt:lpstr>
      <vt:lpstr> </vt:lpstr>
      <vt:lpstr> </vt:lpstr>
      <vt:lpstr>3/3 Method and results:    5. Translate definitions to landscape metrics (following  studies based on satellite imagery)</vt:lpstr>
      <vt:lpstr>Diapositive 29</vt:lpstr>
      <vt:lpstr>Diapositive 30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marie</dc:creator>
  <cp:lastModifiedBy>marie</cp:lastModifiedBy>
  <cp:revision>252</cp:revision>
  <dcterms:created xsi:type="dcterms:W3CDTF">2013-06-06T22:07:30Z</dcterms:created>
  <dcterms:modified xsi:type="dcterms:W3CDTF">2013-07-25T22:57:11Z</dcterms:modified>
</cp:coreProperties>
</file>