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8" r:id="rId2"/>
    <p:sldId id="290" r:id="rId3"/>
    <p:sldId id="298" r:id="rId4"/>
    <p:sldId id="319" r:id="rId5"/>
    <p:sldId id="320" r:id="rId6"/>
    <p:sldId id="321" r:id="rId7"/>
    <p:sldId id="292" r:id="rId8"/>
    <p:sldId id="299" r:id="rId9"/>
    <p:sldId id="305" r:id="rId10"/>
    <p:sldId id="306" r:id="rId11"/>
    <p:sldId id="303" r:id="rId12"/>
    <p:sldId id="304" r:id="rId13"/>
    <p:sldId id="301" r:id="rId14"/>
    <p:sldId id="300" r:id="rId15"/>
    <p:sldId id="293" r:id="rId16"/>
    <p:sldId id="309" r:id="rId17"/>
    <p:sldId id="307" r:id="rId18"/>
    <p:sldId id="310" r:id="rId19"/>
    <p:sldId id="308" r:id="rId20"/>
    <p:sldId id="311" r:id="rId21"/>
    <p:sldId id="318" r:id="rId22"/>
    <p:sldId id="294" r:id="rId23"/>
    <p:sldId id="315" r:id="rId24"/>
    <p:sldId id="314" r:id="rId25"/>
    <p:sldId id="322" r:id="rId26"/>
    <p:sldId id="316" r:id="rId27"/>
    <p:sldId id="295" r:id="rId28"/>
    <p:sldId id="289"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03D"/>
    <a:srgbClr val="A4D76B"/>
    <a:srgbClr val="A9D1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68" autoAdjust="0"/>
  </p:normalViewPr>
  <p:slideViewPr>
    <p:cSldViewPr>
      <p:cViewPr>
        <p:scale>
          <a:sx n="70" d="100"/>
          <a:sy n="70" d="100"/>
        </p:scale>
        <p:origin x="-1723"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49903D-529D-49E1-8DD0-3D0AAAB36722}" type="datetimeFigureOut">
              <a:rPr lang="fr-BE" smtClean="0"/>
              <a:t>16/08/2013</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7AA3A1-8343-49E3-87E0-7F54FD7556B1}" type="slidenum">
              <a:rPr lang="fr-BE" smtClean="0"/>
              <a:t>‹N°›</a:t>
            </a:fld>
            <a:endParaRPr lang="fr-BE"/>
          </a:p>
        </p:txBody>
      </p:sp>
    </p:spTree>
    <p:extLst>
      <p:ext uri="{BB962C8B-B14F-4D97-AF65-F5344CB8AC3E}">
        <p14:creationId xmlns:p14="http://schemas.microsoft.com/office/powerpoint/2010/main" val="83487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Good morning everyone. </a:t>
            </a:r>
            <a:r>
              <a:rPr lang="en-US" sz="1200" kern="1200" dirty="0" smtClean="0">
                <a:solidFill>
                  <a:schemeClr val="tx1"/>
                </a:solidFill>
                <a:effectLst/>
                <a:latin typeface="+mn-lt"/>
                <a:ea typeface="+mn-ea"/>
                <a:cs typeface="+mn-cs"/>
              </a:rPr>
              <a:t>I’m very honored to have the opportunity</a:t>
            </a:r>
            <a:r>
              <a:rPr lang="en-US" sz="1200" kern="1200" baseline="0" dirty="0" smtClean="0">
                <a:solidFill>
                  <a:schemeClr val="tx1"/>
                </a:solidFill>
                <a:effectLst/>
                <a:latin typeface="+mn-lt"/>
                <a:ea typeface="+mn-ea"/>
                <a:cs typeface="+mn-cs"/>
              </a:rPr>
              <a:t> to present my results here. </a:t>
            </a:r>
            <a:r>
              <a:rPr lang="en-US" sz="1200" kern="1200" dirty="0" smtClean="0">
                <a:solidFill>
                  <a:schemeClr val="tx1"/>
                </a:solidFill>
                <a:effectLst/>
                <a:latin typeface="+mn-lt"/>
                <a:ea typeface="+mn-ea"/>
                <a:cs typeface="+mn-cs"/>
              </a:rPr>
              <a:t>I’ll </a:t>
            </a:r>
            <a:r>
              <a:rPr lang="en-US" sz="1200" kern="1200" dirty="0" smtClean="0">
                <a:solidFill>
                  <a:schemeClr val="tx1"/>
                </a:solidFill>
                <a:effectLst/>
                <a:latin typeface="+mn-lt"/>
                <a:ea typeface="+mn-ea"/>
                <a:cs typeface="+mn-cs"/>
              </a:rPr>
              <a:t>present you the first results of my PhD</a:t>
            </a:r>
            <a:r>
              <a:rPr lang="en-US" sz="1200" kern="1200" baseline="0" dirty="0" smtClean="0">
                <a:solidFill>
                  <a:schemeClr val="tx1"/>
                </a:solidFill>
                <a:effectLst/>
                <a:latin typeface="+mn-lt"/>
                <a:ea typeface="+mn-ea"/>
                <a:cs typeface="+mn-cs"/>
              </a:rPr>
              <a:t> research in functional ecology</a:t>
            </a:r>
            <a:r>
              <a:rPr lang="en-US" sz="1200" kern="1200" dirty="0" smtClean="0">
                <a:solidFill>
                  <a:schemeClr val="tx1"/>
                </a:solidFill>
                <a:effectLst/>
                <a:latin typeface="+mn-lt"/>
                <a:ea typeface="+mn-ea"/>
                <a:cs typeface="+mn-cs"/>
              </a:rPr>
              <a:t>. The title of my presentation is a little bit different that the one announced </a:t>
            </a:r>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is</a:t>
            </a:r>
            <a:r>
              <a:rPr lang="en-US" sz="1200" kern="1200" baseline="0" dirty="0" smtClean="0">
                <a:solidFill>
                  <a:schemeClr val="tx1"/>
                </a:solidFill>
                <a:effectLst/>
                <a:latin typeface="+mn-lt"/>
                <a:ea typeface="+mn-ea"/>
                <a:cs typeface="+mn-cs"/>
              </a:rPr>
              <a:t> about the extent of intra-population functional variability along a local environmental gradient for four calcareous grasslands species. </a:t>
            </a:r>
            <a:endParaRPr lang="fr-BE" dirty="0"/>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1</a:t>
            </a:fld>
            <a:endParaRPr lang="fr-BE"/>
          </a:p>
        </p:txBody>
      </p:sp>
    </p:spTree>
    <p:extLst>
      <p:ext uri="{BB962C8B-B14F-4D97-AF65-F5344CB8AC3E}">
        <p14:creationId xmlns:p14="http://schemas.microsoft.com/office/powerpoint/2010/main" val="3925707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They were well developed in Europe at the end of the 18th (eighteen) century thanks to traditional </a:t>
            </a:r>
            <a:r>
              <a:rPr lang="en-US" sz="1200" kern="1200" dirty="0" err="1" smtClean="0">
                <a:solidFill>
                  <a:schemeClr val="tx1"/>
                </a:solidFill>
                <a:effectLst/>
                <a:latin typeface="+mn-lt"/>
                <a:ea typeface="+mn-ea"/>
                <a:cs typeface="+mn-cs"/>
              </a:rPr>
              <a:t>agropastoral</a:t>
            </a:r>
            <a:r>
              <a:rPr lang="en-US" sz="1200" kern="1200" dirty="0" smtClean="0">
                <a:solidFill>
                  <a:schemeClr val="tx1"/>
                </a:solidFill>
                <a:effectLst/>
                <a:latin typeface="+mn-lt"/>
                <a:ea typeface="+mn-ea"/>
                <a:cs typeface="+mn-cs"/>
              </a:rPr>
              <a:t> practices and mainly extensive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grazing</a:t>
            </a:r>
            <a:r>
              <a:rPr lang="en-US" sz="1200" kern="1200" baseline="0" dirty="0" smtClean="0">
                <a:solidFill>
                  <a:schemeClr val="tx1"/>
                </a:solidFill>
                <a:effectLst/>
                <a:latin typeface="+mn-lt"/>
                <a:ea typeface="+mn-ea"/>
                <a:cs typeface="+mn-cs"/>
              </a:rPr>
              <a:t> that maintain those habitats open.</a:t>
            </a: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10</a:t>
            </a:fld>
            <a:endParaRPr lang="fr-BE"/>
          </a:p>
        </p:txBody>
      </p:sp>
    </p:spTree>
    <p:extLst>
      <p:ext uri="{BB962C8B-B14F-4D97-AF65-F5344CB8AC3E}">
        <p14:creationId xmlns:p14="http://schemas.microsoft.com/office/powerpoint/2010/main" val="3685084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In the 19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(ninetieth) and 20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(twentieth) century,</a:t>
            </a:r>
            <a:r>
              <a:rPr lang="en-US" sz="1200" kern="1200" baseline="0" dirty="0" smtClean="0">
                <a:solidFill>
                  <a:schemeClr val="tx1"/>
                </a:solidFill>
                <a:effectLst/>
                <a:latin typeface="+mn-lt"/>
                <a:ea typeface="+mn-ea"/>
                <a:cs typeface="+mn-cs"/>
              </a:rPr>
              <a:t> c</a:t>
            </a:r>
            <a:r>
              <a:rPr lang="en-US" sz="1200" kern="1200" dirty="0" smtClean="0">
                <a:solidFill>
                  <a:schemeClr val="tx1"/>
                </a:solidFill>
                <a:effectLst/>
                <a:latin typeface="+mn-lt"/>
                <a:ea typeface="+mn-ea"/>
                <a:cs typeface="+mn-cs"/>
              </a:rPr>
              <a:t>alcareous </a:t>
            </a:r>
            <a:r>
              <a:rPr lang="en-US" sz="1200" kern="1200" dirty="0" smtClean="0">
                <a:solidFill>
                  <a:schemeClr val="tx1"/>
                </a:solidFill>
                <a:effectLst/>
                <a:latin typeface="+mn-lt"/>
                <a:ea typeface="+mn-ea"/>
                <a:cs typeface="+mn-cs"/>
              </a:rPr>
              <a:t>grasslands suffered intensive fragmentation due to abandonment of those practices but also because of encroachment due to natural succession, reforestation, urbanization or transformation into arable lands. You can </a:t>
            </a:r>
            <a:r>
              <a:rPr lang="en-US" sz="1200" kern="1200" dirty="0" smtClean="0">
                <a:solidFill>
                  <a:schemeClr val="tx1"/>
                </a:solidFill>
                <a:effectLst/>
                <a:latin typeface="+mn-lt"/>
                <a:ea typeface="+mn-ea"/>
                <a:cs typeface="+mn-cs"/>
              </a:rPr>
              <a:t>see </a:t>
            </a:r>
            <a:r>
              <a:rPr lang="en-US" sz="1200" kern="1200" dirty="0" smtClean="0">
                <a:solidFill>
                  <a:schemeClr val="tx1"/>
                </a:solidFill>
                <a:effectLst/>
                <a:latin typeface="+mn-lt"/>
                <a:ea typeface="+mn-ea"/>
                <a:cs typeface="+mn-cs"/>
              </a:rPr>
              <a:t>here the fragmentation of calcareous grasslands in our study region</a:t>
            </a:r>
            <a:r>
              <a:rPr lang="en-US" sz="1200" kern="1200" baseline="0" dirty="0" smtClean="0">
                <a:solidFill>
                  <a:schemeClr val="tx1"/>
                </a:solidFill>
                <a:effectLst/>
                <a:latin typeface="+mn-lt"/>
                <a:ea typeface="+mn-ea"/>
                <a:cs typeface="+mn-cs"/>
              </a:rPr>
              <a:t> between 1775 (seventeen seventy-five) and 2003 (two thousand and three). </a:t>
            </a: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11</a:t>
            </a:fld>
            <a:endParaRPr lang="fr-BE"/>
          </a:p>
        </p:txBody>
      </p:sp>
    </p:spTree>
    <p:extLst>
      <p:ext uri="{BB962C8B-B14F-4D97-AF65-F5344CB8AC3E}">
        <p14:creationId xmlns:p14="http://schemas.microsoft.com/office/powerpoint/2010/main" val="368508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A part of those </a:t>
            </a:r>
            <a:r>
              <a:rPr lang="en-US" sz="1200" kern="1200" baseline="0" dirty="0" smtClean="0">
                <a:solidFill>
                  <a:schemeClr val="tx1"/>
                </a:solidFill>
                <a:effectLst/>
                <a:latin typeface="+mn-lt"/>
                <a:ea typeface="+mn-ea"/>
                <a:cs typeface="+mn-cs"/>
              </a:rPr>
              <a:t>habitats </a:t>
            </a:r>
            <a:r>
              <a:rPr lang="en-US" sz="1200" kern="1200" baseline="0" dirty="0" smtClean="0">
                <a:solidFill>
                  <a:schemeClr val="tx1"/>
                </a:solidFill>
                <a:effectLst/>
                <a:latin typeface="+mn-lt"/>
                <a:ea typeface="+mn-ea"/>
                <a:cs typeface="+mn-cs"/>
              </a:rPr>
              <a:t>have been restored since 2000 (two thousand) in our study region and are now managed in order to protect the incredible flora and fauna it contains. The management in mainly realized with sheep and goat grazing parcels.</a:t>
            </a: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12</a:t>
            </a:fld>
            <a:endParaRPr lang="fr-BE"/>
          </a:p>
        </p:txBody>
      </p:sp>
    </p:spTree>
    <p:extLst>
      <p:ext uri="{BB962C8B-B14F-4D97-AF65-F5344CB8AC3E}">
        <p14:creationId xmlns:p14="http://schemas.microsoft.com/office/powerpoint/2010/main" val="3685084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Calcareous grasslands are well suited ecosystems for ecological studies along an </a:t>
            </a:r>
            <a:r>
              <a:rPr lang="en-US" sz="1200" kern="1200" dirty="0" smtClean="0">
                <a:solidFill>
                  <a:schemeClr val="tx1"/>
                </a:solidFill>
                <a:effectLst/>
                <a:latin typeface="+mn-lt"/>
                <a:ea typeface="+mn-ea"/>
                <a:cs typeface="+mn-cs"/>
              </a:rPr>
              <a:t>local environmental gradient</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because calcareous grasslands species are present on contrasted environment</a:t>
            </a:r>
            <a:r>
              <a:rPr lang="en-US" sz="1200" kern="1200" dirty="0" smtClean="0">
                <a:solidFill>
                  <a:schemeClr val="tx1"/>
                </a:solidFill>
                <a:effectLst/>
                <a:latin typeface="+mn-lt"/>
                <a:ea typeface="+mn-ea"/>
                <a:cs typeface="+mn-cs"/>
              </a:rPr>
              <a:t>, notably distinguish by differences in soil depth, soil moisture, and slope with more </a:t>
            </a:r>
            <a:r>
              <a:rPr lang="en-US" sz="1200" kern="1200" dirty="0" err="1" smtClean="0">
                <a:solidFill>
                  <a:schemeClr val="tx1"/>
                </a:solidFill>
                <a:effectLst/>
                <a:latin typeface="+mn-lt"/>
                <a:ea typeface="+mn-ea"/>
                <a:cs typeface="+mn-cs"/>
              </a:rPr>
              <a:t>xerophilous</a:t>
            </a:r>
            <a:r>
              <a:rPr lang="en-US" sz="1200" kern="1200" dirty="0" smtClean="0">
                <a:solidFill>
                  <a:schemeClr val="tx1"/>
                </a:solidFill>
                <a:effectLst/>
                <a:latin typeface="+mn-lt"/>
                <a:ea typeface="+mn-ea"/>
                <a:cs typeface="+mn-cs"/>
              </a:rPr>
              <a:t> grasslands having superficial soils with low water content and steeper </a:t>
            </a:r>
            <a:r>
              <a:rPr lang="en-US" sz="1200" kern="1200" dirty="0" smtClean="0">
                <a:solidFill>
                  <a:schemeClr val="tx1"/>
                </a:solidFill>
                <a:effectLst/>
                <a:latin typeface="+mn-lt"/>
                <a:ea typeface="+mn-ea"/>
                <a:cs typeface="+mn-cs"/>
              </a:rPr>
              <a:t>slopes like in this picture</a:t>
            </a:r>
            <a:endParaRPr lang="fr-BE" dirty="0"/>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13</a:t>
            </a:fld>
            <a:endParaRPr lang="fr-BE"/>
          </a:p>
        </p:txBody>
      </p:sp>
    </p:spTree>
    <p:extLst>
      <p:ext uri="{BB962C8B-B14F-4D97-AF65-F5344CB8AC3E}">
        <p14:creationId xmlns:p14="http://schemas.microsoft.com/office/powerpoint/2010/main" val="149843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and </a:t>
            </a:r>
            <a:r>
              <a:rPr lang="en-US" sz="1200" kern="1200" dirty="0" err="1" smtClean="0">
                <a:solidFill>
                  <a:schemeClr val="tx1"/>
                </a:solidFill>
                <a:effectLst/>
                <a:latin typeface="+mn-lt"/>
                <a:ea typeface="+mn-ea"/>
                <a:cs typeface="+mn-cs"/>
              </a:rPr>
              <a:t>mesophilous</a:t>
            </a:r>
            <a:r>
              <a:rPr lang="en-US" sz="1200" kern="1200" dirty="0" smtClean="0">
                <a:solidFill>
                  <a:schemeClr val="tx1"/>
                </a:solidFill>
                <a:effectLst/>
                <a:latin typeface="+mn-lt"/>
                <a:ea typeface="+mn-ea"/>
                <a:cs typeface="+mn-cs"/>
              </a:rPr>
              <a:t> ones having less superficial soils</a:t>
            </a:r>
            <a:r>
              <a:rPr lang="en-US" sz="1200" kern="1200" baseline="0" dirty="0" smtClean="0">
                <a:solidFill>
                  <a:schemeClr val="tx1"/>
                </a:solidFill>
                <a:effectLst/>
                <a:latin typeface="+mn-lt"/>
                <a:ea typeface="+mn-ea"/>
                <a:cs typeface="+mn-cs"/>
              </a:rPr>
              <a:t> and situated on </a:t>
            </a:r>
            <a:r>
              <a:rPr lang="en-US" sz="1200" kern="1200" baseline="0" dirty="0" smtClean="0">
                <a:solidFill>
                  <a:schemeClr val="tx1"/>
                </a:solidFill>
                <a:effectLst/>
                <a:latin typeface="+mn-lt"/>
                <a:ea typeface="+mn-ea"/>
                <a:cs typeface="+mn-cs"/>
              </a:rPr>
              <a:t>plateaus like this one.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Those ecosystems represent a natural stressful environment for plants </a:t>
            </a:r>
            <a:r>
              <a:rPr lang="en-US" sz="1200" kern="1200" dirty="0" smtClean="0">
                <a:solidFill>
                  <a:schemeClr val="tx1"/>
                </a:solidFill>
                <a:effectLst/>
                <a:latin typeface="+mn-lt"/>
                <a:ea typeface="+mn-ea"/>
                <a:cs typeface="+mn-cs"/>
              </a:rPr>
              <a:t>species</a:t>
            </a:r>
            <a:r>
              <a:rPr lang="en-US" sz="1200" kern="1200" baseline="0" dirty="0" smtClean="0">
                <a:solidFill>
                  <a:schemeClr val="tx1"/>
                </a:solidFill>
                <a:effectLst/>
                <a:latin typeface="+mn-lt"/>
                <a:ea typeface="+mn-ea"/>
                <a:cs typeface="+mn-cs"/>
              </a:rPr>
              <a:t> especially for water.</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Indded</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hallow </a:t>
            </a:r>
            <a:r>
              <a:rPr lang="en-US" sz="1200" kern="1200" dirty="0" smtClean="0">
                <a:solidFill>
                  <a:schemeClr val="tx1"/>
                </a:solidFill>
                <a:effectLst/>
                <a:latin typeface="+mn-lt"/>
                <a:ea typeface="+mn-ea"/>
                <a:cs typeface="+mn-cs"/>
              </a:rPr>
              <a:t>soils reduce the availability of </a:t>
            </a:r>
            <a:r>
              <a:rPr lang="en-US" sz="1200" kern="1200" dirty="0" smtClean="0">
                <a:solidFill>
                  <a:schemeClr val="tx1"/>
                </a:solidFill>
                <a:effectLst/>
                <a:latin typeface="+mn-lt"/>
                <a:ea typeface="+mn-ea"/>
                <a:cs typeface="+mn-cs"/>
              </a:rPr>
              <a:t>water</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topography </a:t>
            </a:r>
            <a:r>
              <a:rPr lang="en-US" sz="1200" kern="1200" dirty="0" smtClean="0">
                <a:solidFill>
                  <a:schemeClr val="tx1"/>
                </a:solidFill>
                <a:effectLst/>
                <a:latin typeface="+mn-lt"/>
                <a:ea typeface="+mn-ea"/>
                <a:cs typeface="+mn-cs"/>
              </a:rPr>
              <a:t>and exposure are other decisive factors influencing water supply in calcareous grasslands</a:t>
            </a:r>
            <a:r>
              <a:rPr lang="en-US" sz="1200" kern="1200" baseline="0" dirty="0" smtClean="0">
                <a:solidFill>
                  <a:schemeClr val="tx1"/>
                </a:solidFill>
                <a:effectLst/>
                <a:latin typeface="+mn-lt"/>
                <a:ea typeface="+mn-ea"/>
                <a:cs typeface="+mn-cs"/>
              </a:rPr>
              <a:t> because it influence </a:t>
            </a:r>
            <a:r>
              <a:rPr lang="en-US" sz="1200" kern="1200" dirty="0" smtClean="0">
                <a:solidFill>
                  <a:schemeClr val="tx1"/>
                </a:solidFill>
                <a:effectLst/>
                <a:latin typeface="+mn-lt"/>
                <a:ea typeface="+mn-ea"/>
                <a:cs typeface="+mn-cs"/>
              </a:rPr>
              <a:t>solar </a:t>
            </a:r>
            <a:r>
              <a:rPr lang="en-US" sz="1200" kern="1200" dirty="0" smtClean="0">
                <a:solidFill>
                  <a:schemeClr val="tx1"/>
                </a:solidFill>
                <a:effectLst/>
                <a:latin typeface="+mn-lt"/>
                <a:ea typeface="+mn-ea"/>
                <a:cs typeface="+mn-cs"/>
              </a:rPr>
              <a:t>radiation.</a:t>
            </a:r>
            <a:endParaRPr lang="en-US"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14</a:t>
            </a:fld>
            <a:endParaRPr lang="fr-BE"/>
          </a:p>
        </p:txBody>
      </p:sp>
    </p:spTree>
    <p:extLst>
      <p:ext uri="{BB962C8B-B14F-4D97-AF65-F5344CB8AC3E}">
        <p14:creationId xmlns:p14="http://schemas.microsoft.com/office/powerpoint/2010/main" val="1214098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gradient was measured thanks to two criteria: </a:t>
            </a:r>
          </a:p>
          <a:p>
            <a:pPr lvl="0"/>
            <a:r>
              <a:rPr lang="en-US" sz="1200" kern="1200" dirty="0" smtClean="0">
                <a:solidFill>
                  <a:schemeClr val="tx1"/>
                </a:solidFill>
                <a:effectLst/>
                <a:latin typeface="+mn-lt"/>
                <a:ea typeface="+mn-ea"/>
                <a:cs typeface="+mn-cs"/>
              </a:rPr>
              <a:t>The s</a:t>
            </a:r>
            <a:r>
              <a:rPr lang="en-US" sz="1200" b="1" kern="1200" dirty="0" smtClean="0">
                <a:solidFill>
                  <a:schemeClr val="tx1"/>
                </a:solidFill>
                <a:effectLst/>
                <a:latin typeface="+mn-lt"/>
                <a:ea typeface="+mn-ea"/>
                <a:cs typeface="+mn-cs"/>
              </a:rPr>
              <a:t>oil depth</a:t>
            </a:r>
            <a:r>
              <a:rPr lang="en-US" sz="1200" kern="1200" dirty="0" smtClean="0">
                <a:solidFill>
                  <a:schemeClr val="tx1"/>
                </a:solidFill>
                <a:effectLst/>
                <a:latin typeface="+mn-lt"/>
                <a:ea typeface="+mn-ea"/>
                <a:cs typeface="+mn-cs"/>
              </a:rPr>
              <a:t> (in cm)</a:t>
            </a:r>
          </a:p>
          <a:p>
            <a:pPr lvl="0"/>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heat load</a:t>
            </a:r>
            <a:r>
              <a:rPr lang="en-US" sz="1200" kern="1200" dirty="0" smtClean="0">
                <a:solidFill>
                  <a:schemeClr val="tx1"/>
                </a:solidFill>
                <a:effectLst/>
                <a:latin typeface="+mn-lt"/>
                <a:ea typeface="+mn-ea"/>
                <a:cs typeface="+mn-cs"/>
              </a:rPr>
              <a:t>. This index is the </a:t>
            </a:r>
            <a:r>
              <a:rPr lang="en-US" sz="1200" b="1" kern="1200" dirty="0" smtClean="0">
                <a:solidFill>
                  <a:schemeClr val="tx1"/>
                </a:solidFill>
                <a:effectLst/>
                <a:latin typeface="+mn-lt"/>
                <a:ea typeface="+mn-ea"/>
                <a:cs typeface="+mn-cs"/>
              </a:rPr>
              <a:t>potential direct incident radiation index</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PDIR</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based on slope degree, slope orientation and latitude</a:t>
            </a:r>
            <a:r>
              <a:rPr lang="en-US" sz="1200" kern="1200" dirty="0" smtClean="0">
                <a:solidFill>
                  <a:schemeClr val="tx1"/>
                </a:solidFill>
                <a:effectLst/>
                <a:latin typeface="+mn-lt"/>
                <a:ea typeface="+mn-ea"/>
                <a:cs typeface="+mn-cs"/>
              </a:rPr>
              <a:t>. It is dimension less and takes values from 0.03 to 1.11 with higher values for high potential direct incident radiation.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takes into account the fact that a slope with afternoon sun will have higher temperature than equivalent slope with morning sun. In this index, folded aspect is scaled to a minimum in the coolest slope (Northeast).</a:t>
            </a:r>
            <a:r>
              <a:rPr lang="en-US" sz="1200" kern="1200" baseline="0" dirty="0" smtClean="0">
                <a:solidFill>
                  <a:schemeClr val="tx1"/>
                </a:solidFill>
                <a:effectLst/>
                <a:latin typeface="+mn-lt"/>
                <a:ea typeface="+mn-ea"/>
                <a:cs typeface="+mn-cs"/>
              </a:rPr>
              <a:t> </a:t>
            </a:r>
            <a:endParaRPr lang="fr-BE" dirty="0"/>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15</a:t>
            </a:fld>
            <a:endParaRPr lang="fr-BE"/>
          </a:p>
        </p:txBody>
      </p:sp>
    </p:spTree>
    <p:extLst>
      <p:ext uri="{BB962C8B-B14F-4D97-AF65-F5344CB8AC3E}">
        <p14:creationId xmlns:p14="http://schemas.microsoft.com/office/powerpoint/2010/main" val="4085555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Three functional traits reﬂecting the ecological strategies of species were measured: the </a:t>
            </a:r>
            <a:r>
              <a:rPr lang="en-US" sz="1200" b="1" kern="1200" dirty="0" smtClean="0">
                <a:solidFill>
                  <a:schemeClr val="tx1"/>
                </a:solidFill>
                <a:effectLst/>
                <a:latin typeface="+mn-lt"/>
                <a:ea typeface="+mn-ea"/>
                <a:cs typeface="+mn-cs"/>
              </a:rPr>
              <a:t>Maximum vegetative height (MVH)</a:t>
            </a:r>
            <a:r>
              <a:rPr lang="en-US" sz="1200" kern="1200" dirty="0" smtClean="0">
                <a:solidFill>
                  <a:schemeClr val="tx1"/>
                </a:solidFill>
                <a:effectLst/>
                <a:latin typeface="+mn-lt"/>
                <a:ea typeface="+mn-ea"/>
                <a:cs typeface="+mn-cs"/>
              </a:rPr>
              <a:t> is the distance between the top of photosynthetic tissue and the ground,</a:t>
            </a:r>
            <a:r>
              <a:rPr lang="en-US" sz="1200" kern="1200" baseline="0" dirty="0" smtClean="0">
                <a:solidFill>
                  <a:schemeClr val="tx1"/>
                </a:solidFill>
                <a:effectLst/>
                <a:latin typeface="+mn-lt"/>
                <a:ea typeface="+mn-ea"/>
                <a:cs typeface="+mn-cs"/>
              </a:rPr>
              <a:t> the </a:t>
            </a:r>
            <a:r>
              <a:rPr lang="en-US" sz="1200" b="1" kern="1200" dirty="0" smtClean="0">
                <a:solidFill>
                  <a:schemeClr val="tx1"/>
                </a:solidFill>
                <a:effectLst/>
                <a:latin typeface="+mn-lt"/>
                <a:ea typeface="+mn-ea"/>
                <a:cs typeface="+mn-cs"/>
              </a:rPr>
              <a:t>Specific leaf area (SLA)</a:t>
            </a:r>
            <a:r>
              <a:rPr lang="en-US" sz="1200" kern="1200" dirty="0" smtClean="0">
                <a:solidFill>
                  <a:schemeClr val="tx1"/>
                </a:solidFill>
                <a:effectLst/>
                <a:latin typeface="+mn-lt"/>
                <a:ea typeface="+mn-ea"/>
                <a:cs typeface="+mn-cs"/>
              </a:rPr>
              <a:t> is the one sided area of a fresh leaf divided by its oven-dry mass and the </a:t>
            </a:r>
            <a:r>
              <a:rPr lang="en-US" sz="1200" b="1" kern="1200" dirty="0" smtClean="0">
                <a:solidFill>
                  <a:schemeClr val="tx1"/>
                </a:solidFill>
                <a:effectLst/>
                <a:latin typeface="+mn-lt"/>
                <a:ea typeface="+mn-ea"/>
                <a:cs typeface="+mn-cs"/>
              </a:rPr>
              <a:t>Leaf dry matter content (LDMC)</a:t>
            </a:r>
            <a:r>
              <a:rPr lang="en-US" sz="1200" kern="1200" dirty="0" smtClean="0">
                <a:solidFill>
                  <a:schemeClr val="tx1"/>
                </a:solidFill>
                <a:effectLst/>
                <a:latin typeface="+mn-lt"/>
                <a:ea typeface="+mn-ea"/>
                <a:cs typeface="+mn-cs"/>
              </a:rPr>
              <a:t> is the oven-dried mass of a leaf divided by its water-saturated fresh mass.</a:t>
            </a:r>
          </a:p>
          <a:p>
            <a:r>
              <a:rPr lang="en-US" sz="1200" kern="1200" dirty="0" smtClean="0">
                <a:solidFill>
                  <a:schemeClr val="tx1"/>
                </a:solidFill>
                <a:effectLst/>
                <a:latin typeface="+mn-lt"/>
                <a:ea typeface="+mn-ea"/>
                <a:cs typeface="+mn-cs"/>
              </a:rPr>
              <a:t>The focused traits reflect important functions of plants and are known to vary with environmental changes.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16</a:t>
            </a:fld>
            <a:endParaRPr lang="fr-BE"/>
          </a:p>
        </p:txBody>
      </p:sp>
    </p:spTree>
    <p:extLst>
      <p:ext uri="{BB962C8B-B14F-4D97-AF65-F5344CB8AC3E}">
        <p14:creationId xmlns:p14="http://schemas.microsoft.com/office/powerpoint/2010/main" val="518404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Our gradient was measured on three calcareous grasslands sites located </a:t>
            </a:r>
            <a:r>
              <a:rPr lang="en-US" sz="1200" kern="1200" dirty="0" smtClean="0">
                <a:solidFill>
                  <a:schemeClr val="tx1"/>
                </a:solidFill>
                <a:effectLst/>
                <a:latin typeface="+mn-lt"/>
                <a:ea typeface="+mn-ea"/>
                <a:cs typeface="+mn-cs"/>
              </a:rPr>
              <a:t>here in </a:t>
            </a:r>
            <a:r>
              <a:rPr lang="en-US" sz="1200" kern="1200" dirty="0" smtClean="0">
                <a:solidFill>
                  <a:schemeClr val="tx1"/>
                </a:solidFill>
                <a:effectLst/>
                <a:latin typeface="+mn-lt"/>
                <a:ea typeface="+mn-ea"/>
                <a:cs typeface="+mn-cs"/>
              </a:rPr>
              <a:t>southern Belgium</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17</a:t>
            </a:fld>
            <a:endParaRPr lang="fr-BE"/>
          </a:p>
        </p:txBody>
      </p:sp>
    </p:spTree>
    <p:extLst>
      <p:ext uri="{BB962C8B-B14F-4D97-AF65-F5344CB8AC3E}">
        <p14:creationId xmlns:p14="http://schemas.microsoft.com/office/powerpoint/2010/main" val="1121700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Those sites were selected because of the variability of environmental conditions create by slope inclination and exposure was important at short distances.</a:t>
            </a:r>
            <a:r>
              <a:rPr lang="en-US" sz="1200" kern="1200" baseline="0" dirty="0" smtClean="0">
                <a:solidFill>
                  <a:schemeClr val="tx1"/>
                </a:solidFill>
                <a:effectLst/>
                <a:latin typeface="+mn-lt"/>
                <a:ea typeface="+mn-ea"/>
                <a:cs typeface="+mn-cs"/>
              </a:rPr>
              <a:t> You can have an idea of slope variation at short distance thanks to contour lines.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order to avoid the impact of restoration measure on our study we selected historical calcareous grasslands parcels (namely calcareous grasslands known to have existed for more than two centuries).</a:t>
            </a:r>
            <a:r>
              <a:rPr lang="en-US" sz="1200" kern="1200" baseline="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leaf traits and plant size may also be directly affected by grazing, we selected parcels that are submit to the same grazing pressure and frequency</a:t>
            </a:r>
            <a:r>
              <a:rPr lang="en-US" sz="1200" kern="1200" dirty="0" smtClean="0">
                <a:solidFill>
                  <a:schemeClr val="tx1"/>
                </a:solidFill>
                <a:effectLst/>
                <a:latin typeface="+mn-lt"/>
                <a:ea typeface="+mn-ea"/>
                <a:cs typeface="+mn-cs"/>
              </a:rPr>
              <a:t>.</a:t>
            </a:r>
            <a:endParaRPr lang="fr-BE" dirty="0"/>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18</a:t>
            </a:fld>
            <a:endParaRPr lang="fr-BE"/>
          </a:p>
        </p:txBody>
      </p:sp>
    </p:spTree>
    <p:extLst>
      <p:ext uri="{BB962C8B-B14F-4D97-AF65-F5344CB8AC3E}">
        <p14:creationId xmlns:p14="http://schemas.microsoft.com/office/powerpoint/2010/main" val="3017979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Criteria</a:t>
            </a:r>
            <a:r>
              <a:rPr lang="fr-BE" baseline="0" dirty="0" smtClean="0"/>
              <a:t> to select </a:t>
            </a:r>
            <a:r>
              <a:rPr lang="fr-BE" baseline="0" dirty="0" err="1" smtClean="0"/>
              <a:t>species</a:t>
            </a:r>
            <a:r>
              <a:rPr lang="fr-BE" baseline="0" dirty="0" smtClean="0"/>
              <a:t> </a:t>
            </a:r>
            <a:r>
              <a:rPr lang="fr-BE" baseline="0" dirty="0" err="1" smtClean="0"/>
              <a:t>were</a:t>
            </a:r>
            <a:r>
              <a:rPr lang="fr-BE" baseline="0" dirty="0" smtClean="0"/>
              <a:t> </a:t>
            </a:r>
            <a:r>
              <a:rPr lang="fr-BE" baseline="0" dirty="0" err="1" smtClean="0"/>
              <a:t>mainly</a:t>
            </a:r>
            <a:r>
              <a:rPr lang="fr-BE" baseline="0" dirty="0" smtClean="0"/>
              <a:t> </a:t>
            </a:r>
            <a:r>
              <a:rPr lang="fr-BE" baseline="0" dirty="0" err="1" smtClean="0"/>
              <a:t>abundance</a:t>
            </a:r>
            <a:r>
              <a:rPr lang="fr-BE" baseline="0" dirty="0" smtClean="0"/>
              <a:t> </a:t>
            </a:r>
            <a:r>
              <a:rPr lang="fr-BE" baseline="0" dirty="0" err="1" smtClean="0"/>
              <a:t>criteria</a:t>
            </a:r>
            <a:r>
              <a:rPr lang="fr-BE" baseline="0" dirty="0" smtClean="0"/>
              <a:t>. The four </a:t>
            </a:r>
            <a:r>
              <a:rPr lang="fr-BE" baseline="0" dirty="0" err="1" smtClean="0"/>
              <a:t>study</a:t>
            </a:r>
            <a:r>
              <a:rPr lang="fr-BE" baseline="0" dirty="0" smtClean="0"/>
              <a:t> </a:t>
            </a:r>
            <a:r>
              <a:rPr lang="fr-BE" baseline="0" dirty="0" err="1" smtClean="0"/>
              <a:t>species</a:t>
            </a:r>
            <a:r>
              <a:rPr lang="fr-BE" baseline="0" dirty="0" smtClean="0"/>
              <a:t> are abondant on </a:t>
            </a:r>
            <a:r>
              <a:rPr lang="fr-BE" baseline="0" dirty="0" err="1" smtClean="0"/>
              <a:t>study</a:t>
            </a:r>
            <a:r>
              <a:rPr lang="fr-BE" baseline="0" dirty="0" smtClean="0"/>
              <a:t> sites and </a:t>
            </a:r>
            <a:r>
              <a:rPr lang="fr-BE" baseline="0" dirty="0" err="1" smtClean="0"/>
              <a:t>both</a:t>
            </a:r>
            <a:r>
              <a:rPr lang="fr-BE" baseline="0" dirty="0" smtClean="0"/>
              <a:t> on </a:t>
            </a:r>
            <a:r>
              <a:rPr lang="fr-BE" baseline="0" dirty="0" err="1" smtClean="0"/>
              <a:t>mesophilous</a:t>
            </a:r>
            <a:r>
              <a:rPr lang="fr-BE" baseline="0" dirty="0" smtClean="0"/>
              <a:t> and </a:t>
            </a:r>
            <a:r>
              <a:rPr lang="fr-BE" baseline="0" dirty="0" err="1" smtClean="0"/>
              <a:t>xerophilous</a:t>
            </a:r>
            <a:r>
              <a:rPr lang="fr-BE" baseline="0" dirty="0" smtClean="0"/>
              <a:t> </a:t>
            </a:r>
            <a:r>
              <a:rPr lang="fr-BE" baseline="0" dirty="0" err="1" smtClean="0"/>
              <a:t>grasslands</a:t>
            </a:r>
            <a:r>
              <a:rPr lang="fr-BE" baseline="0" dirty="0" smtClean="0"/>
              <a:t>.</a:t>
            </a:r>
            <a:endParaRPr lang="fr-BE" dirty="0"/>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19</a:t>
            </a:fld>
            <a:endParaRPr lang="fr-BE"/>
          </a:p>
        </p:txBody>
      </p:sp>
    </p:spTree>
    <p:extLst>
      <p:ext uri="{BB962C8B-B14F-4D97-AF65-F5344CB8AC3E}">
        <p14:creationId xmlns:p14="http://schemas.microsoft.com/office/powerpoint/2010/main" val="425000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First a rapid context of this study. </a:t>
            </a:r>
          </a:p>
          <a:p>
            <a:r>
              <a:rPr lang="en-US" sz="1200" kern="1200" dirty="0" smtClean="0">
                <a:solidFill>
                  <a:schemeClr val="tx1"/>
                </a:solidFill>
                <a:effectLst/>
                <a:latin typeface="+mn-lt"/>
                <a:ea typeface="+mn-ea"/>
                <a:cs typeface="+mn-cs"/>
              </a:rPr>
              <a:t>Ecosystems have been largely transformed by human activities since the nineteenth century, and over the last three decades these changes are occurring at an unprecedented rate. </a:t>
            </a:r>
            <a:r>
              <a:rPr lang="fr-BE" sz="1200" kern="1200" dirty="0" smtClean="0">
                <a:solidFill>
                  <a:schemeClr val="tx1"/>
                </a:solidFill>
                <a:effectLst/>
                <a:latin typeface="+mn-lt"/>
                <a:ea typeface="+mn-ea"/>
                <a:cs typeface="+mn-cs"/>
              </a:rPr>
              <a:t>This</a:t>
            </a:r>
            <a:r>
              <a:rPr lang="fr-BE" sz="1200" kern="1200" baseline="0" dirty="0" smtClean="0">
                <a:solidFill>
                  <a:schemeClr val="tx1"/>
                </a:solidFill>
                <a:effectLst/>
                <a:latin typeface="+mn-lt"/>
                <a:ea typeface="+mn-ea"/>
                <a:cs typeface="+mn-cs"/>
              </a:rPr>
              <a:t> g</a:t>
            </a:r>
            <a:r>
              <a:rPr lang="fr-BE" dirty="0" smtClean="0"/>
              <a:t>lobal </a:t>
            </a:r>
            <a:r>
              <a:rPr lang="fr-BE" dirty="0" smtClean="0"/>
              <a:t>change </a:t>
            </a:r>
            <a:r>
              <a:rPr lang="fr-BE" dirty="0" err="1" smtClean="0"/>
              <a:t>creates</a:t>
            </a:r>
            <a:r>
              <a:rPr lang="fr-BE" dirty="0" smtClean="0"/>
              <a:t> new </a:t>
            </a:r>
            <a:r>
              <a:rPr lang="fr-BE" dirty="0" err="1" smtClean="0"/>
              <a:t>environmental</a:t>
            </a:r>
            <a:r>
              <a:rPr lang="fr-BE" dirty="0" smtClean="0"/>
              <a:t> conditions and new </a:t>
            </a:r>
            <a:r>
              <a:rPr lang="fr-BE" dirty="0" err="1" smtClean="0"/>
              <a:t>selective</a:t>
            </a:r>
            <a:r>
              <a:rPr lang="fr-BE" dirty="0" smtClean="0"/>
              <a:t> </a:t>
            </a:r>
            <a:r>
              <a:rPr lang="fr-BE" dirty="0" smtClean="0"/>
              <a:t>pressure</a:t>
            </a:r>
            <a:r>
              <a:rPr lang="fr-BE" baseline="0" dirty="0" smtClean="0"/>
              <a:t> </a:t>
            </a:r>
            <a:r>
              <a:rPr lang="fr-BE" baseline="0" dirty="0" err="1" smtClean="0"/>
              <a:t>affecting</a:t>
            </a:r>
            <a:r>
              <a:rPr lang="fr-BE" baseline="0" dirty="0" smtClean="0"/>
              <a:t> </a:t>
            </a:r>
            <a:r>
              <a:rPr lang="fr-BE" baseline="0" dirty="0" err="1" smtClean="0"/>
              <a:t>species</a:t>
            </a:r>
            <a:r>
              <a:rPr lang="fr-BE" baseline="0" dirty="0" smtClean="0"/>
              <a:t> in </a:t>
            </a:r>
            <a:r>
              <a:rPr lang="fr-BE" baseline="0" dirty="0" err="1" smtClean="0"/>
              <a:t>various</a:t>
            </a:r>
            <a:r>
              <a:rPr lang="fr-BE" baseline="0" dirty="0" smtClean="0"/>
              <a:t> </a:t>
            </a:r>
            <a:r>
              <a:rPr lang="fr-BE" baseline="0" dirty="0" err="1" smtClean="0"/>
              <a:t>ways</a:t>
            </a:r>
            <a:r>
              <a:rPr lang="fr-BE" baseline="0" dirty="0" smtClean="0"/>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2</a:t>
            </a:fld>
            <a:endParaRPr lang="fr-BE"/>
          </a:p>
        </p:txBody>
      </p:sp>
    </p:spTree>
    <p:extLst>
      <p:ext uri="{BB962C8B-B14F-4D97-AF65-F5344CB8AC3E}">
        <p14:creationId xmlns:p14="http://schemas.microsoft.com/office/powerpoint/2010/main" val="3902340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On each site, we randomly selected about 80 (between 85 and 91) individuals of each study species.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each selected individual we measured </a:t>
            </a:r>
            <a:r>
              <a:rPr lang="en-US" sz="1200" b="1" kern="1200" dirty="0" smtClean="0">
                <a:solidFill>
                  <a:schemeClr val="tx1"/>
                </a:solidFill>
                <a:effectLst/>
                <a:latin typeface="+mn-lt"/>
                <a:ea typeface="+mn-ea"/>
                <a:cs typeface="+mn-cs"/>
              </a:rPr>
              <a:t>the maximum vegetative 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MVH</a:t>
            </a:r>
            <a:r>
              <a:rPr lang="en-US" sz="1200" kern="1200" dirty="0" smtClean="0">
                <a:solidFill>
                  <a:schemeClr val="tx1"/>
                </a:solidFill>
                <a:effectLst/>
                <a:latin typeface="+mn-lt"/>
                <a:ea typeface="+mn-ea"/>
                <a:cs typeface="+mn-cs"/>
              </a:rPr>
              <a:t>) and we collected 2 leaves </a:t>
            </a: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order to measure </a:t>
            </a:r>
            <a:r>
              <a:rPr lang="en-US" sz="1200" b="1" kern="1200" dirty="0" smtClean="0">
                <a:solidFill>
                  <a:schemeClr val="tx1"/>
                </a:solidFill>
                <a:effectLst/>
                <a:latin typeface="+mn-lt"/>
                <a:ea typeface="+mn-ea"/>
                <a:cs typeface="+mn-cs"/>
              </a:rPr>
              <a:t>the specific leaf area</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SLA</a:t>
            </a:r>
            <a:r>
              <a:rPr lang="en-US" sz="1200" kern="1200" dirty="0" smtClean="0">
                <a:solidFill>
                  <a:schemeClr val="tx1"/>
                </a:solidFill>
                <a:effectLst/>
                <a:latin typeface="+mn-lt"/>
                <a:ea typeface="+mn-ea"/>
                <a:cs typeface="+mn-cs"/>
              </a:rPr>
              <a:t>) and t</a:t>
            </a:r>
            <a:r>
              <a:rPr lang="en-US" sz="1200" b="1" kern="1200" dirty="0" smtClean="0">
                <a:solidFill>
                  <a:schemeClr val="tx1"/>
                </a:solidFill>
                <a:effectLst/>
                <a:latin typeface="+mn-lt"/>
                <a:ea typeface="+mn-ea"/>
                <a:cs typeface="+mn-cs"/>
              </a:rPr>
              <a:t>he leaf dry matter content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LDMC</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characterize the gradient, the orientation and the slope was measured around each individual and the soil depth was measured at the four corner of a plot centered on each selected individual in order to calculate a mean value for each individual. </a:t>
            </a:r>
          </a:p>
          <a:p>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20</a:t>
            </a:fld>
            <a:endParaRPr lang="fr-BE"/>
          </a:p>
        </p:txBody>
      </p:sp>
    </p:spTree>
    <p:extLst>
      <p:ext uri="{BB962C8B-B14F-4D97-AF65-F5344CB8AC3E}">
        <p14:creationId xmlns:p14="http://schemas.microsoft.com/office/powerpoint/2010/main" val="518404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a:t>
            </a:r>
            <a:r>
              <a:rPr lang="en-US" sz="1200" kern="1200" baseline="0" dirty="0" smtClean="0">
                <a:solidFill>
                  <a:schemeClr val="tx1"/>
                </a:solidFill>
                <a:effectLst/>
                <a:latin typeface="+mn-lt"/>
                <a:ea typeface="+mn-ea"/>
                <a:cs typeface="+mn-cs"/>
              </a:rPr>
              <a:t> the results of this study. The gradient measured is represented here for each sites and for all sites together in black. The soil depth range between 0.5 and 11.8 cm and the heat load between 0.79 and 0.90.</a:t>
            </a:r>
            <a:endParaRPr lang="fr-BE" dirty="0"/>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21</a:t>
            </a:fld>
            <a:endParaRPr lang="fr-BE"/>
          </a:p>
        </p:txBody>
      </p:sp>
    </p:spTree>
    <p:extLst>
      <p:ext uri="{BB962C8B-B14F-4D97-AF65-F5344CB8AC3E}">
        <p14:creationId xmlns:p14="http://schemas.microsoft.com/office/powerpoint/2010/main" val="2467716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Extent of </a:t>
            </a:r>
            <a:r>
              <a:rPr lang="en-GB" sz="1200" kern="1200" dirty="0" err="1" smtClean="0">
                <a:solidFill>
                  <a:schemeClr val="tx1"/>
                </a:solidFill>
                <a:effectLst/>
                <a:latin typeface="+mn-lt"/>
                <a:ea typeface="+mn-ea"/>
                <a:cs typeface="+mn-cs"/>
              </a:rPr>
              <a:t>intrapopulation</a:t>
            </a:r>
            <a:r>
              <a:rPr lang="en-GB" sz="1200" kern="1200" dirty="0" smtClean="0">
                <a:solidFill>
                  <a:schemeClr val="tx1"/>
                </a:solidFill>
                <a:effectLst/>
                <a:latin typeface="+mn-lt"/>
                <a:ea typeface="+mn-ea"/>
                <a:cs typeface="+mn-cs"/>
              </a:rPr>
              <a:t> functional variability is illustrated by violin plots. The four species are</a:t>
            </a:r>
            <a:r>
              <a:rPr lang="en-GB" sz="1200" kern="1200" baseline="0" dirty="0" smtClean="0">
                <a:solidFill>
                  <a:schemeClr val="tx1"/>
                </a:solidFill>
                <a:effectLst/>
                <a:latin typeface="+mn-lt"/>
                <a:ea typeface="+mn-ea"/>
                <a:cs typeface="+mn-cs"/>
              </a:rPr>
              <a:t> represented for each study trait. </a:t>
            </a:r>
            <a:r>
              <a:rPr lang="en-GB" sz="1200" kern="1200" baseline="0" dirty="0" smtClean="0">
                <a:solidFill>
                  <a:schemeClr val="tx1"/>
                </a:solidFill>
                <a:effectLst/>
                <a:latin typeface="+mn-lt"/>
                <a:ea typeface="+mn-ea"/>
                <a:cs typeface="+mn-cs"/>
              </a:rPr>
              <a:t>In the centre we have a boxplot and in grey a plot that show density of data. Coefficients of variation are presented here. </a:t>
            </a: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Each species showed a large variability of traits, particularly for SLA and MVH. LDMC is less dispersed around the median.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SLA was highly variable for all species. For example, the mean SLA for </a:t>
            </a:r>
            <a:r>
              <a:rPr lang="en-GB" sz="1200" i="1" kern="1200" dirty="0" smtClean="0">
                <a:solidFill>
                  <a:schemeClr val="tx1"/>
                </a:solidFill>
                <a:effectLst/>
                <a:latin typeface="+mn-lt"/>
                <a:ea typeface="+mn-ea"/>
                <a:cs typeface="+mn-cs"/>
              </a:rPr>
              <a:t>P. </a:t>
            </a:r>
            <a:r>
              <a:rPr lang="en-GB" sz="1200" i="1" kern="1200" dirty="0" err="1" smtClean="0">
                <a:solidFill>
                  <a:schemeClr val="tx1"/>
                </a:solidFill>
                <a:effectLst/>
                <a:latin typeface="+mn-lt"/>
                <a:ea typeface="+mn-ea"/>
                <a:cs typeface="+mn-cs"/>
              </a:rPr>
              <a:t>neumanniana</a:t>
            </a:r>
            <a:r>
              <a:rPr lang="en-GB" sz="1200" kern="1200" dirty="0" smtClean="0">
                <a:solidFill>
                  <a:schemeClr val="tx1"/>
                </a:solidFill>
                <a:effectLst/>
                <a:latin typeface="+mn-lt"/>
                <a:ea typeface="+mn-ea"/>
                <a:cs typeface="+mn-cs"/>
              </a:rPr>
              <a:t> is 15.4 but it range between 8.6 and 31.9.  </a:t>
            </a:r>
          </a:p>
          <a:p>
            <a:r>
              <a:rPr lang="en-GB" sz="1200" kern="1200" dirty="0" smtClean="0">
                <a:solidFill>
                  <a:schemeClr val="tx1"/>
                </a:solidFill>
                <a:effectLst/>
                <a:latin typeface="+mn-lt"/>
                <a:ea typeface="+mn-ea"/>
                <a:cs typeface="+mn-cs"/>
              </a:rPr>
              <a:t>Maximum vegetative height was particularly variable for each study species with coefficients of variation (CV) running from 0.39 to 0.60 while SLA and LDMC tended to be less variable. For each study species, the MVH was more variable than SLA and the SLA was more variable than LDMC as showed by CV.</a:t>
            </a:r>
          </a:p>
          <a:p>
            <a:r>
              <a:rPr lang="en-GB" sz="1200" kern="1200" dirty="0" smtClean="0">
                <a:solidFill>
                  <a:schemeClr val="tx1"/>
                </a:solidFill>
                <a:effectLst/>
                <a:latin typeface="+mn-lt"/>
                <a:ea typeface="+mn-ea"/>
                <a:cs typeface="+mn-cs"/>
              </a:rPr>
              <a:t>This variability is also species dependant with S.</a:t>
            </a:r>
            <a:r>
              <a:rPr lang="en-GB" sz="1200" kern="1200" baseline="0" dirty="0" smtClean="0">
                <a:solidFill>
                  <a:schemeClr val="tx1"/>
                </a:solidFill>
                <a:effectLst/>
                <a:latin typeface="+mn-lt"/>
                <a:ea typeface="+mn-ea"/>
                <a:cs typeface="+mn-cs"/>
              </a:rPr>
              <a:t> minor less variable for all traits than other study species.</a:t>
            </a:r>
          </a:p>
          <a:p>
            <a:r>
              <a:rPr lang="en-US" dirty="0" smtClean="0"/>
              <a:t>When compared with other studies dealing with interspecific variation we found that intraspecific is really not negligible in our case. </a:t>
            </a:r>
          </a:p>
          <a:p>
            <a:r>
              <a:rPr lang="en-US" dirty="0" smtClean="0"/>
              <a:t>For example, a study of Jung </a:t>
            </a:r>
            <a:r>
              <a:rPr lang="en-US" dirty="0" smtClean="0"/>
              <a:t>et al. </a:t>
            </a:r>
            <a:r>
              <a:rPr lang="en-US" dirty="0" smtClean="0"/>
              <a:t>in</a:t>
            </a:r>
            <a:r>
              <a:rPr lang="en-US" baseline="0" dirty="0" smtClean="0"/>
              <a:t> </a:t>
            </a:r>
            <a:r>
              <a:rPr lang="en-US" dirty="0" smtClean="0"/>
              <a:t>2010</a:t>
            </a:r>
            <a:r>
              <a:rPr lang="en-US" baseline="0" dirty="0" smtClean="0"/>
              <a:t> </a:t>
            </a:r>
            <a:r>
              <a:rPr lang="en-US" dirty="0" smtClean="0"/>
              <a:t>describe </a:t>
            </a:r>
            <a:r>
              <a:rPr lang="en-US" dirty="0" smtClean="0"/>
              <a:t>intraspecific variability of the same traits with coefficients of variation </a:t>
            </a:r>
            <a:r>
              <a:rPr lang="en-US" dirty="0" smtClean="0"/>
              <a:t>and </a:t>
            </a:r>
            <a:r>
              <a:rPr lang="en-US" dirty="0" smtClean="0"/>
              <a:t>found CV ranged between 0.01 and maximum </a:t>
            </a:r>
            <a:r>
              <a:rPr lang="en-US" dirty="0" smtClean="0"/>
              <a:t>0.27 (depending </a:t>
            </a:r>
            <a:r>
              <a:rPr lang="en-US" dirty="0" smtClean="0"/>
              <a:t>of the species) with mean CV of 0.08 for SLA, 0.07 for LDMC and 0.10 for height</a:t>
            </a:r>
            <a:r>
              <a:rPr lang="en-US" baseline="0" dirty="0" smtClean="0"/>
              <a:t> what is much lower that the intraspecific variability we found. </a:t>
            </a:r>
            <a:endParaRPr lang="en-US" dirty="0" smtClean="0"/>
          </a:p>
          <a:p>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22</a:t>
            </a:fld>
            <a:endParaRPr lang="fr-BE"/>
          </a:p>
        </p:txBody>
      </p:sp>
    </p:spTree>
    <p:extLst>
      <p:ext uri="{BB962C8B-B14F-4D97-AF65-F5344CB8AC3E}">
        <p14:creationId xmlns:p14="http://schemas.microsoft.com/office/powerpoint/2010/main" val="4264316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Here linear</a:t>
            </a:r>
            <a:r>
              <a:rPr lang="en-US" sz="1200" kern="1200" baseline="0" dirty="0" smtClean="0">
                <a:solidFill>
                  <a:schemeClr val="tx1"/>
                </a:solidFill>
                <a:effectLst/>
                <a:latin typeface="+mn-lt"/>
                <a:ea typeface="+mn-ea"/>
                <a:cs typeface="+mn-cs"/>
              </a:rPr>
              <a:t> regressions of traits along the gradient of soil depth for 2 species, </a:t>
            </a:r>
            <a:r>
              <a:rPr lang="en-US" sz="1200" kern="1200" baseline="0" dirty="0" err="1" smtClean="0">
                <a:solidFill>
                  <a:schemeClr val="tx1"/>
                </a:solidFill>
                <a:effectLst/>
                <a:latin typeface="+mn-lt"/>
                <a:ea typeface="+mn-ea"/>
                <a:cs typeface="+mn-cs"/>
              </a:rPr>
              <a:t>Potentilla</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Scabiosa</a:t>
            </a:r>
            <a:r>
              <a:rPr lang="en-US" sz="1200" kern="1200" baseline="0" dirty="0" smtClean="0">
                <a:solidFill>
                  <a:schemeClr val="tx1"/>
                </a:solidFill>
                <a:effectLst/>
                <a:latin typeface="+mn-lt"/>
                <a:ea typeface="+mn-ea"/>
                <a:cs typeface="+mn-cs"/>
              </a:rPr>
              <a:t>. Red, green and blue lines represent linear regressions for the 3 study sites and the black line is linear regression for all site put together.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can see that S</a:t>
            </a:r>
            <a:r>
              <a:rPr lang="en-US" sz="1200" kern="1200" dirty="0" smtClean="0">
                <a:solidFill>
                  <a:schemeClr val="tx1"/>
                </a:solidFill>
                <a:effectLst/>
                <a:latin typeface="+mn-lt"/>
                <a:ea typeface="+mn-ea"/>
                <a:cs typeface="+mn-cs"/>
              </a:rPr>
              <a:t>LA increase, </a:t>
            </a:r>
            <a:r>
              <a:rPr lang="en-US" sz="1200" kern="1200" baseline="0" dirty="0" smtClean="0">
                <a:solidFill>
                  <a:schemeClr val="tx1"/>
                </a:solidFill>
                <a:effectLst/>
                <a:latin typeface="+mn-lt"/>
                <a:ea typeface="+mn-ea"/>
                <a:cs typeface="+mn-cs"/>
              </a:rPr>
              <a:t>LDMC decrease and MVH increase </a:t>
            </a:r>
            <a:r>
              <a:rPr lang="en-US" sz="1200" kern="1200" dirty="0" smtClean="0">
                <a:solidFill>
                  <a:schemeClr val="tx1"/>
                </a:solidFill>
                <a:effectLst/>
                <a:latin typeface="+mn-lt"/>
                <a:ea typeface="+mn-ea"/>
                <a:cs typeface="+mn-cs"/>
              </a:rPr>
              <a:t>when soil is deeper</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23</a:t>
            </a:fld>
            <a:endParaRPr lang="fr-BE"/>
          </a:p>
        </p:txBody>
      </p:sp>
    </p:spTree>
    <p:extLst>
      <p:ext uri="{BB962C8B-B14F-4D97-AF65-F5344CB8AC3E}">
        <p14:creationId xmlns:p14="http://schemas.microsoft.com/office/powerpoint/2010/main" val="3767351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Regression p-values are significant for all species when regarding all sites together for SLA but not for one species for LDMC and MVH. Significant p-values always showed the same relation namely</a:t>
            </a:r>
            <a:r>
              <a:rPr lang="en-US" sz="1200" kern="1200" baseline="0" dirty="0" smtClean="0">
                <a:solidFill>
                  <a:schemeClr val="tx1"/>
                </a:solidFill>
                <a:effectLst/>
                <a:latin typeface="+mn-lt"/>
                <a:ea typeface="+mn-ea"/>
                <a:cs typeface="+mn-cs"/>
              </a:rPr>
              <a:t> that S</a:t>
            </a:r>
            <a:r>
              <a:rPr lang="en-US" sz="1200" kern="1200" dirty="0" smtClean="0">
                <a:solidFill>
                  <a:schemeClr val="tx1"/>
                </a:solidFill>
                <a:effectLst/>
                <a:latin typeface="+mn-lt"/>
                <a:ea typeface="+mn-ea"/>
                <a:cs typeface="+mn-cs"/>
              </a:rPr>
              <a:t>LA always increase with soil depth,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LDMC always decrease and MVH increases with soil depth.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Overall, individual species responses to gradient were similar.</a:t>
            </a:r>
          </a:p>
          <a:p>
            <a:endParaRPr lang="fr-BE" dirty="0"/>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24</a:t>
            </a:fld>
            <a:endParaRPr lang="fr-BE"/>
          </a:p>
        </p:txBody>
      </p:sp>
    </p:spTree>
    <p:extLst>
      <p:ext uri="{BB962C8B-B14F-4D97-AF65-F5344CB8AC3E}">
        <p14:creationId xmlns:p14="http://schemas.microsoft.com/office/powerpoint/2010/main" val="2467716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If </a:t>
            </a:r>
            <a:r>
              <a:rPr lang="en-US" sz="1200" kern="1200" dirty="0" smtClean="0">
                <a:solidFill>
                  <a:schemeClr val="tx1"/>
                </a:solidFill>
                <a:effectLst/>
                <a:latin typeface="+mn-lt"/>
                <a:ea typeface="+mn-ea"/>
                <a:cs typeface="+mn-cs"/>
              </a:rPr>
              <a:t>we look at the graphs again.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fun</a:t>
            </a:r>
            <a:r>
              <a:rPr lang="en-US" baseline="0" dirty="0" smtClean="0"/>
              <a:t>ctional response of study species is not surprising as SLA generally </a:t>
            </a:r>
            <a:r>
              <a:rPr lang="en-US" dirty="0" smtClean="0"/>
              <a:t>declines along gradients of decreasing soil depth. We can explain it by a moisture gradient as</a:t>
            </a:r>
            <a:r>
              <a:rPr lang="en-US" baseline="0" dirty="0" smtClean="0"/>
              <a:t> x</a:t>
            </a:r>
            <a:r>
              <a:rPr lang="en-US" dirty="0" smtClean="0"/>
              <a:t>eric conditions favor lower SLA and higher LDMC. Deeper soil represent xeric conditions.</a:t>
            </a:r>
            <a:r>
              <a:rPr lang="en-US" baseline="0" dirty="0" smtClean="0"/>
              <a:t> MVH clearly decrease in shallow soil where water resources are </a:t>
            </a:r>
            <a:r>
              <a:rPr lang="en-US" baseline="0" dirty="0" smtClean="0"/>
              <a:t>fewer. </a:t>
            </a:r>
            <a:endParaRPr lang="en-US" dirty="0" smtClean="0"/>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25</a:t>
            </a:fld>
            <a:endParaRPr lang="fr-BE"/>
          </a:p>
        </p:txBody>
      </p:sp>
    </p:spTree>
    <p:extLst>
      <p:ext uri="{BB962C8B-B14F-4D97-AF65-F5344CB8AC3E}">
        <p14:creationId xmlns:p14="http://schemas.microsoft.com/office/powerpoint/2010/main" val="3767351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Results</a:t>
            </a:r>
            <a:r>
              <a:rPr lang="fr-BE" dirty="0" smtClean="0"/>
              <a:t> </a:t>
            </a:r>
            <a:r>
              <a:rPr lang="fr-BE" dirty="0" err="1" smtClean="0"/>
              <a:t>along</a:t>
            </a:r>
            <a:r>
              <a:rPr lang="fr-BE" dirty="0" smtClean="0"/>
              <a:t> </a:t>
            </a:r>
            <a:r>
              <a:rPr lang="fr-BE" dirty="0" err="1" smtClean="0"/>
              <a:t>heat</a:t>
            </a:r>
            <a:r>
              <a:rPr lang="fr-BE" dirty="0" smtClean="0"/>
              <a:t> </a:t>
            </a:r>
            <a:r>
              <a:rPr lang="fr-BE" dirty="0" err="1" smtClean="0"/>
              <a:t>load</a:t>
            </a:r>
            <a:r>
              <a:rPr lang="fr-BE" dirty="0" smtClean="0"/>
              <a:t> gradient are </a:t>
            </a:r>
            <a:r>
              <a:rPr lang="fr-BE" dirty="0" err="1" smtClean="0"/>
              <a:t>similar</a:t>
            </a:r>
            <a:r>
              <a:rPr lang="fr-BE" dirty="0" smtClean="0"/>
              <a:t> but </a:t>
            </a:r>
            <a:r>
              <a:rPr lang="fr-BE" dirty="0" err="1" smtClean="0"/>
              <a:t>less</a:t>
            </a:r>
            <a:r>
              <a:rPr lang="fr-BE" dirty="0" smtClean="0"/>
              <a:t> </a:t>
            </a:r>
            <a:r>
              <a:rPr lang="fr-BE" dirty="0" err="1" smtClean="0"/>
              <a:t>significant</a:t>
            </a:r>
            <a:r>
              <a:rPr lang="fr-BE" dirty="0" smtClean="0"/>
              <a:t> </a:t>
            </a:r>
            <a:r>
              <a:rPr lang="fr-BE" dirty="0" err="1" smtClean="0"/>
              <a:t>than</a:t>
            </a:r>
            <a:r>
              <a:rPr lang="fr-BE" dirty="0" smtClean="0"/>
              <a:t> </a:t>
            </a:r>
            <a:r>
              <a:rPr lang="fr-BE" dirty="0" err="1" smtClean="0"/>
              <a:t>along</a:t>
            </a:r>
            <a:r>
              <a:rPr lang="fr-BE" dirty="0" smtClean="0"/>
              <a:t> </a:t>
            </a:r>
            <a:r>
              <a:rPr lang="fr-BE" dirty="0" err="1" smtClean="0"/>
              <a:t>soil</a:t>
            </a:r>
            <a:r>
              <a:rPr lang="fr-BE" dirty="0" smtClean="0"/>
              <a:t> </a:t>
            </a:r>
            <a:r>
              <a:rPr lang="fr-BE" dirty="0" err="1" smtClean="0"/>
              <a:t>depth</a:t>
            </a:r>
            <a:r>
              <a:rPr lang="fr-BE" dirty="0" smtClean="0"/>
              <a:t> gradient. H</a:t>
            </a:r>
            <a:r>
              <a:rPr lang="en-US" dirty="0" err="1" smtClean="0"/>
              <a:t>ard</a:t>
            </a:r>
            <a:r>
              <a:rPr lang="en-US" dirty="0" smtClean="0"/>
              <a:t> slope </a:t>
            </a:r>
            <a:r>
              <a:rPr lang="en-US" dirty="0" smtClean="0"/>
              <a:t>represent </a:t>
            </a:r>
            <a:r>
              <a:rPr lang="en-US" dirty="0" smtClean="0"/>
              <a:t>xeric conditions with lower MVH, LDMC and higher SLA. </a:t>
            </a:r>
            <a:r>
              <a:rPr lang="en-US" dirty="0" smtClean="0"/>
              <a:t>Results</a:t>
            </a:r>
            <a:r>
              <a:rPr lang="en-US" baseline="0" dirty="0" smtClean="0"/>
              <a:t> along heat load gradient are les clear or at least less contrasted certainly because the gradient is also less contrasted compared to soil depth gradient.</a:t>
            </a:r>
            <a:endParaRPr lang="fr-BE" dirty="0"/>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26</a:t>
            </a:fld>
            <a:endParaRPr lang="fr-BE"/>
          </a:p>
        </p:txBody>
      </p:sp>
    </p:spTree>
    <p:extLst>
      <p:ext uri="{BB962C8B-B14F-4D97-AF65-F5344CB8AC3E}">
        <p14:creationId xmlns:p14="http://schemas.microsoft.com/office/powerpoint/2010/main" val="388567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The</a:t>
            </a:r>
            <a:r>
              <a:rPr lang="en-US" baseline="0" dirty="0" smtClean="0"/>
              <a:t> take home message concerning our study : Intraspecific functional variability is high even at very short scale and along very short gradient.</a:t>
            </a:r>
          </a:p>
          <a:p>
            <a:r>
              <a:rPr lang="en-US" baseline="0" dirty="0" smtClean="0"/>
              <a:t>The extent of intraspecific functional variability is trait and species dependent.</a:t>
            </a:r>
          </a:p>
          <a:p>
            <a:r>
              <a:rPr lang="en-US" baseline="0" dirty="0" smtClean="0"/>
              <a:t>Species functional response along gradient is the same for the four study species. </a:t>
            </a:r>
          </a:p>
          <a:p>
            <a:r>
              <a:rPr lang="en-US" dirty="0" smtClean="0"/>
              <a:t>Our perspectives</a:t>
            </a:r>
            <a:r>
              <a:rPr lang="en-US" baseline="0" dirty="0" smtClean="0"/>
              <a:t> are</a:t>
            </a:r>
            <a:r>
              <a:rPr lang="en-US" dirty="0" smtClean="0"/>
              <a:t> to try determine what are the major source of observed intraspecific variability</a:t>
            </a:r>
            <a:r>
              <a:rPr lang="en-US" baseline="0" dirty="0" smtClean="0"/>
              <a:t>. </a:t>
            </a:r>
            <a:endParaRPr lang="en-US" dirty="0" smtClean="0"/>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27</a:t>
            </a:fld>
            <a:endParaRPr lang="fr-BE"/>
          </a:p>
        </p:txBody>
      </p:sp>
    </p:spTree>
    <p:extLst>
      <p:ext uri="{BB962C8B-B14F-4D97-AF65-F5344CB8AC3E}">
        <p14:creationId xmlns:p14="http://schemas.microsoft.com/office/powerpoint/2010/main" val="3442789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 </a:t>
            </a:r>
            <a:r>
              <a:rPr lang="fr-BE" dirty="0" err="1" smtClean="0"/>
              <a:t>thank</a:t>
            </a:r>
            <a:r>
              <a:rPr lang="fr-BE" dirty="0" smtClean="0"/>
              <a:t> </a:t>
            </a:r>
            <a:r>
              <a:rPr lang="fr-BE" dirty="0" err="1" smtClean="0"/>
              <a:t>you</a:t>
            </a:r>
            <a:r>
              <a:rPr lang="fr-BE" dirty="0" smtClean="0"/>
              <a:t> a lot for </a:t>
            </a:r>
            <a:r>
              <a:rPr lang="fr-BE" dirty="0" err="1" smtClean="0"/>
              <a:t>your</a:t>
            </a:r>
            <a:r>
              <a:rPr lang="fr-BE" smtClean="0"/>
              <a:t> attention. </a:t>
            </a:r>
            <a:endParaRPr lang="fr-BE"/>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28</a:t>
            </a:fld>
            <a:endParaRPr lang="fr-BE"/>
          </a:p>
        </p:txBody>
      </p:sp>
    </p:spTree>
    <p:extLst>
      <p:ext uri="{BB962C8B-B14F-4D97-AF65-F5344CB8AC3E}">
        <p14:creationId xmlns:p14="http://schemas.microsoft.com/office/powerpoint/2010/main" val="395721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Trait-based analyses are increasingly used to assess and predict the likely responses of species and ecosystems to environmental changes. </a:t>
            </a:r>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3</a:t>
            </a:fld>
            <a:endParaRPr lang="fr-BE"/>
          </a:p>
        </p:txBody>
      </p:sp>
    </p:spTree>
    <p:extLst>
      <p:ext uri="{BB962C8B-B14F-4D97-AF65-F5344CB8AC3E}">
        <p14:creationId xmlns:p14="http://schemas.microsoft.com/office/powerpoint/2010/main" val="368508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functional ecology, analyses generally assume that differences in trait values among species are larger than within species. Therefore species have been characterized by their mean trait values. </a:t>
            </a:r>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4</a:t>
            </a:fld>
            <a:endParaRPr lang="fr-BE"/>
          </a:p>
        </p:txBody>
      </p:sp>
    </p:spTree>
    <p:extLst>
      <p:ext uri="{BB962C8B-B14F-4D97-AF65-F5344CB8AC3E}">
        <p14:creationId xmlns:p14="http://schemas.microsoft.com/office/powerpoint/2010/main" val="368508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a:t>
            </a:r>
            <a:r>
              <a:rPr lang="en-US" sz="1200" kern="1200" baseline="0" dirty="0" smtClean="0">
                <a:solidFill>
                  <a:schemeClr val="tx1"/>
                </a:solidFill>
                <a:effectLst/>
                <a:latin typeface="+mn-lt"/>
                <a:ea typeface="+mn-ea"/>
                <a:cs typeface="+mn-cs"/>
              </a:rPr>
              <a:t>recent advances have demonstrated that intraspecific trait variation </a:t>
            </a:r>
            <a:r>
              <a:rPr lang="en-US" sz="1200" kern="1200" baseline="0" dirty="0" smtClean="0">
                <a:solidFill>
                  <a:schemeClr val="tx1"/>
                </a:solidFill>
                <a:effectLst/>
                <a:latin typeface="+mn-lt"/>
                <a:ea typeface="+mn-ea"/>
                <a:cs typeface="+mn-cs"/>
              </a:rPr>
              <a:t>in </a:t>
            </a:r>
            <a:r>
              <a:rPr lang="en-US" sz="1200" kern="1200" baseline="0" dirty="0" smtClean="0">
                <a:solidFill>
                  <a:schemeClr val="tx1"/>
                </a:solidFill>
                <a:effectLst/>
                <a:latin typeface="+mn-lt"/>
                <a:ea typeface="+mn-ea"/>
                <a:cs typeface="+mn-cs"/>
              </a:rPr>
              <a:t>response to environmental factors is greater than previously assumed.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Intraspeciﬁc variability of traits enables plant species to survive, grow and reproduce under new environmental conditions. It may modulate the response of populations and species to environmental changes. </a:t>
            </a:r>
            <a:r>
              <a:rPr lang="en-US" dirty="0" smtClean="0"/>
              <a:t>Intraspecific functional variability is therefore a concern for ecologists,</a:t>
            </a:r>
            <a:r>
              <a:rPr lang="en-US" baseline="0" dirty="0" smtClean="0"/>
              <a:t> …</a:t>
            </a:r>
            <a:endParaRPr lang="fr-BE" dirty="0" smtClean="0"/>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5</a:t>
            </a:fld>
            <a:endParaRPr lang="fr-BE"/>
          </a:p>
        </p:txBody>
      </p:sp>
    </p:spTree>
    <p:extLst>
      <p:ext uri="{BB962C8B-B14F-4D97-AF65-F5344CB8AC3E}">
        <p14:creationId xmlns:p14="http://schemas.microsoft.com/office/powerpoint/2010/main" val="3685084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dirty="0" smtClean="0"/>
              <a:t>,</a:t>
            </a:r>
            <a:r>
              <a:rPr lang="en-US" baseline="0" dirty="0" smtClean="0"/>
              <a:t> especially at very local scale when the interspecific functional variability is expected to be much lower. </a:t>
            </a:r>
            <a:endParaRPr lang="fr-BE" dirty="0" smtClean="0"/>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6</a:t>
            </a:fld>
            <a:endParaRPr lang="fr-BE"/>
          </a:p>
        </p:txBody>
      </p:sp>
    </p:spTree>
    <p:extLst>
      <p:ext uri="{BB962C8B-B14F-4D97-AF65-F5344CB8AC3E}">
        <p14:creationId xmlns:p14="http://schemas.microsoft.com/office/powerpoint/2010/main" val="368508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context, we aim to study the extent of intraspecific functional variability at the population level (the intra-population functional variability) along a natural environmental gradient and to highlight the functional response of </a:t>
            </a:r>
            <a:r>
              <a:rPr lang="en-US" dirty="0" smtClean="0"/>
              <a:t>study species </a:t>
            </a:r>
            <a:r>
              <a:rPr lang="en-US" dirty="0" smtClean="0"/>
              <a:t>along this gradient.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aim to study </a:t>
            </a:r>
            <a:r>
              <a:rPr lang="en-US" baseline="0" dirty="0" smtClean="0"/>
              <a:t>species functional variability at very local scale and in a second time to try understand sources of observed intraspecific variability. This study is the first part of the work.</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7</a:t>
            </a:fld>
            <a:endParaRPr lang="fr-BE"/>
          </a:p>
        </p:txBody>
      </p:sp>
    </p:spTree>
    <p:extLst>
      <p:ext uri="{BB962C8B-B14F-4D97-AF65-F5344CB8AC3E}">
        <p14:creationId xmlns:p14="http://schemas.microsoft.com/office/powerpoint/2010/main" val="424645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Our study</a:t>
            </a:r>
            <a:r>
              <a:rPr lang="en-US" sz="1200" kern="1200" baseline="0" dirty="0" smtClean="0">
                <a:solidFill>
                  <a:schemeClr val="tx1"/>
                </a:solidFill>
                <a:effectLst/>
                <a:latin typeface="+mn-lt"/>
                <a:ea typeface="+mn-ea"/>
                <a:cs typeface="+mn-cs"/>
              </a:rPr>
              <a:t> models are four calcareous grasslands species that you can see here : </a:t>
            </a:r>
            <a:r>
              <a:rPr lang="en-US" sz="1200" i="1" kern="1200" baseline="0" dirty="0" err="1" smtClean="0">
                <a:solidFill>
                  <a:schemeClr val="tx1"/>
                </a:solidFill>
                <a:effectLst/>
                <a:latin typeface="+mn-lt"/>
                <a:ea typeface="+mn-ea"/>
                <a:cs typeface="+mn-cs"/>
              </a:rPr>
              <a:t>Helianthemum</a:t>
            </a:r>
            <a:r>
              <a:rPr lang="en-US" sz="1200" i="1" kern="1200" baseline="0" dirty="0" smtClean="0">
                <a:solidFill>
                  <a:schemeClr val="tx1"/>
                </a:solidFill>
                <a:effectLst/>
                <a:latin typeface="+mn-lt"/>
                <a:ea typeface="+mn-ea"/>
                <a:cs typeface="+mn-cs"/>
              </a:rPr>
              <a:t> </a:t>
            </a:r>
            <a:r>
              <a:rPr lang="en-US" sz="1200" i="1" kern="1200" baseline="0" dirty="0" err="1" smtClean="0">
                <a:solidFill>
                  <a:schemeClr val="tx1"/>
                </a:solidFill>
                <a:effectLst/>
                <a:latin typeface="+mn-lt"/>
                <a:ea typeface="+mn-ea"/>
                <a:cs typeface="+mn-cs"/>
              </a:rPr>
              <a:t>nummularium</a:t>
            </a:r>
            <a:r>
              <a:rPr lang="en-US" sz="1200" kern="1200" baseline="0" dirty="0" smtClean="0">
                <a:solidFill>
                  <a:schemeClr val="tx1"/>
                </a:solidFill>
                <a:effectLst/>
                <a:latin typeface="+mn-lt"/>
                <a:ea typeface="+mn-ea"/>
                <a:cs typeface="+mn-cs"/>
              </a:rPr>
              <a:t>, </a:t>
            </a:r>
            <a:r>
              <a:rPr lang="en-US" sz="1200" i="1" kern="1200" baseline="0" dirty="0" err="1" smtClean="0">
                <a:solidFill>
                  <a:schemeClr val="tx1"/>
                </a:solidFill>
                <a:effectLst/>
                <a:latin typeface="+mn-lt"/>
                <a:ea typeface="+mn-ea"/>
                <a:cs typeface="+mn-cs"/>
              </a:rPr>
              <a:t>Potentilla</a:t>
            </a:r>
            <a:r>
              <a:rPr lang="en-US" sz="1200" i="1" kern="1200" baseline="0" dirty="0" smtClean="0">
                <a:solidFill>
                  <a:schemeClr val="tx1"/>
                </a:solidFill>
                <a:effectLst/>
                <a:latin typeface="+mn-lt"/>
                <a:ea typeface="+mn-ea"/>
                <a:cs typeface="+mn-cs"/>
              </a:rPr>
              <a:t> </a:t>
            </a:r>
            <a:r>
              <a:rPr lang="en-US" sz="1200" i="1" kern="1200" baseline="0" dirty="0" err="1" smtClean="0">
                <a:solidFill>
                  <a:schemeClr val="tx1"/>
                </a:solidFill>
                <a:effectLst/>
                <a:latin typeface="+mn-lt"/>
                <a:ea typeface="+mn-ea"/>
                <a:cs typeface="+mn-cs"/>
              </a:rPr>
              <a:t>neumanniana</a:t>
            </a:r>
            <a:r>
              <a:rPr lang="en-US" sz="1200" kern="1200" baseline="0" dirty="0" smtClean="0">
                <a:solidFill>
                  <a:schemeClr val="tx1"/>
                </a:solidFill>
                <a:effectLst/>
                <a:latin typeface="+mn-lt"/>
                <a:ea typeface="+mn-ea"/>
                <a:cs typeface="+mn-cs"/>
              </a:rPr>
              <a:t>, </a:t>
            </a:r>
            <a:r>
              <a:rPr lang="en-US" sz="1200" i="1" kern="1200" baseline="0" dirty="0" err="1" smtClean="0">
                <a:solidFill>
                  <a:schemeClr val="tx1"/>
                </a:solidFill>
                <a:effectLst/>
                <a:latin typeface="+mn-lt"/>
                <a:ea typeface="+mn-ea"/>
                <a:cs typeface="+mn-cs"/>
              </a:rPr>
              <a:t>Scabiosa</a:t>
            </a:r>
            <a:r>
              <a:rPr lang="en-US" sz="1200" i="1" kern="1200" baseline="0" dirty="0" smtClean="0">
                <a:solidFill>
                  <a:schemeClr val="tx1"/>
                </a:solidFill>
                <a:effectLst/>
                <a:latin typeface="+mn-lt"/>
                <a:ea typeface="+mn-ea"/>
                <a:cs typeface="+mn-cs"/>
              </a:rPr>
              <a:t> columbaria </a:t>
            </a:r>
            <a:r>
              <a:rPr lang="en-US" sz="1200" kern="1200" baseline="0" dirty="0" smtClean="0">
                <a:solidFill>
                  <a:schemeClr val="tx1"/>
                </a:solidFill>
                <a:effectLst/>
                <a:latin typeface="+mn-lt"/>
                <a:ea typeface="+mn-ea"/>
                <a:cs typeface="+mn-cs"/>
              </a:rPr>
              <a:t>and </a:t>
            </a:r>
            <a:r>
              <a:rPr lang="en-US" sz="1200" i="1" kern="1200" baseline="0" dirty="0" err="1" smtClean="0">
                <a:solidFill>
                  <a:schemeClr val="tx1"/>
                </a:solidFill>
                <a:effectLst/>
                <a:latin typeface="+mn-lt"/>
                <a:ea typeface="+mn-ea"/>
                <a:cs typeface="+mn-cs"/>
              </a:rPr>
              <a:t>Sanguisorba</a:t>
            </a:r>
            <a:r>
              <a:rPr lang="en-US" sz="1200" i="1" kern="1200" baseline="0" dirty="0" smtClean="0">
                <a:solidFill>
                  <a:schemeClr val="tx1"/>
                </a:solidFill>
                <a:effectLst/>
                <a:latin typeface="+mn-lt"/>
                <a:ea typeface="+mn-ea"/>
                <a:cs typeface="+mn-cs"/>
              </a:rPr>
              <a:t> minor</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8</a:t>
            </a:fld>
            <a:endParaRPr lang="fr-BE"/>
          </a:p>
        </p:txBody>
      </p:sp>
    </p:spTree>
    <p:extLst>
      <p:ext uri="{BB962C8B-B14F-4D97-AF65-F5344CB8AC3E}">
        <p14:creationId xmlns:p14="http://schemas.microsoft.com/office/powerpoint/2010/main" val="3685084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For the</a:t>
            </a:r>
            <a:r>
              <a:rPr lang="en-US" sz="1200" kern="1200" baseline="0" dirty="0" smtClean="0">
                <a:solidFill>
                  <a:schemeClr val="tx1"/>
                </a:solidFill>
                <a:effectLst/>
                <a:latin typeface="+mn-lt"/>
                <a:ea typeface="+mn-ea"/>
                <a:cs typeface="+mn-cs"/>
              </a:rPr>
              <a:t> one who do not know those ecosystems, c</a:t>
            </a:r>
            <a:r>
              <a:rPr lang="en-US" sz="1200" kern="1200" dirty="0" smtClean="0">
                <a:solidFill>
                  <a:schemeClr val="tx1"/>
                </a:solidFill>
                <a:effectLst/>
                <a:latin typeface="+mn-lt"/>
                <a:ea typeface="+mn-ea"/>
                <a:cs typeface="+mn-cs"/>
              </a:rPr>
              <a:t>alcareous</a:t>
            </a:r>
            <a:r>
              <a:rPr lang="en-US" sz="1200" kern="1200" baseline="0" dirty="0" smtClean="0">
                <a:solidFill>
                  <a:schemeClr val="tx1"/>
                </a:solidFill>
                <a:effectLst/>
                <a:latin typeface="+mn-lt"/>
                <a:ea typeface="+mn-ea"/>
                <a:cs typeface="+mn-cs"/>
              </a:rPr>
              <a:t> grasslands are semi-natural habitats that </a:t>
            </a:r>
            <a:r>
              <a:rPr lang="en-US" sz="1200" kern="1200" dirty="0" smtClean="0">
                <a:solidFill>
                  <a:schemeClr val="tx1"/>
                </a:solidFill>
                <a:effectLst/>
                <a:latin typeface="+mn-lt"/>
                <a:ea typeface="+mn-ea"/>
                <a:cs typeface="+mn-cs"/>
              </a:rPr>
              <a:t>are among the most species-rich in Western Europe</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47AA3A1-8343-49E3-87E0-7F54FD7556B1}" type="slidenum">
              <a:rPr lang="fr-BE" smtClean="0"/>
              <a:t>9</a:t>
            </a:fld>
            <a:endParaRPr lang="fr-BE"/>
          </a:p>
        </p:txBody>
      </p:sp>
    </p:spTree>
    <p:extLst>
      <p:ext uri="{BB962C8B-B14F-4D97-AF65-F5344CB8AC3E}">
        <p14:creationId xmlns:p14="http://schemas.microsoft.com/office/powerpoint/2010/main" val="3685084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9C3EEE7B-850E-49DD-B5A8-8B5FEBAB468B}" type="datetime1">
              <a:rPr lang="fr-FR" smtClean="0"/>
              <a:t>16/08/2013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93104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143A3FA-4553-4D21-A2E7-50E068AF4522}" type="datetime1">
              <a:rPr lang="fr-FR" smtClean="0"/>
              <a:t>16/08/2013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41263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260F3E63-F724-437F-B1AA-3073CFDAA2B8}" type="datetime1">
              <a:rPr lang="fr-FR" smtClean="0"/>
              <a:t>16/08/2013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54513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4B0DAE3-81CA-43BD-A324-C625B4C71751}" type="datetime1">
              <a:rPr lang="fr-FR" smtClean="0"/>
              <a:t>16/08/2013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4212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5D1CC40-6A5D-49A4-AF23-AF5C974E48F0}" type="datetime1">
              <a:rPr lang="fr-FR" smtClean="0"/>
              <a:t>16/08/2013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17288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2E100300-18AE-4FBA-96B1-BE7E91062D9D}" type="datetime1">
              <a:rPr lang="fr-FR" smtClean="0"/>
              <a:t>16/08/2013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46443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F80A3888-42E1-4074-8849-B9C98A3D7821}" type="datetime1">
              <a:rPr lang="fr-FR" smtClean="0"/>
              <a:t>16/08/2013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2969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A7C49271-F85E-4A19-8D5F-45F13FBA8A94}" type="datetime1">
              <a:rPr lang="fr-FR" smtClean="0"/>
              <a:t>16/08/2013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5501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923EC68-F205-4DA7-BC6E-C122B2700296}" type="datetime1">
              <a:rPr lang="fr-FR" smtClean="0"/>
              <a:t>16/08/2013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13161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C817B9E-32D2-4184-8882-5DBCDBB338E8}" type="datetime1">
              <a:rPr lang="fr-FR" smtClean="0"/>
              <a:t>16/08/2013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29306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C4130BF-4486-4DB9-BD74-93C97AF21385}" type="datetime1">
              <a:rPr lang="fr-FR" smtClean="0"/>
              <a:t>16/08/2013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362329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4846C-1932-4C83-8427-A9AED0C9FEDA}" type="datetime1">
              <a:rPr lang="fr-FR" smtClean="0"/>
              <a:t>16/08/2013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631865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tiff"/><Relationship Id="rId5" Type="http://schemas.openxmlformats.org/officeDocument/2006/relationships/image" Target="../media/image28.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BE" dirty="0"/>
          </a:p>
        </p:txBody>
      </p:sp>
      <p:sp>
        <p:nvSpPr>
          <p:cNvPr id="4" name="Sous-titre 3"/>
          <p:cNvSpPr>
            <a:spLocks noGrp="1"/>
          </p:cNvSpPr>
          <p:nvPr>
            <p:ph type="subTitle" idx="1"/>
          </p:nvPr>
        </p:nvSpPr>
        <p:spPr/>
        <p:txBody>
          <a:bodyPr/>
          <a:lstStyle/>
          <a:p>
            <a:endParaRPr lang="fr-BE" dirty="0"/>
          </a:p>
        </p:txBody>
      </p:sp>
      <p:sp>
        <p:nvSpPr>
          <p:cNvPr id="7" name="Rectangle 6"/>
          <p:cNvSpPr/>
          <p:nvPr/>
        </p:nvSpPr>
        <p:spPr>
          <a:xfrm>
            <a:off x="0" y="0"/>
            <a:ext cx="9144000" cy="68580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6" name="Rectangle 5"/>
          <p:cNvSpPr/>
          <p:nvPr/>
        </p:nvSpPr>
        <p:spPr>
          <a:xfrm>
            <a:off x="3059832" y="0"/>
            <a:ext cx="5256000" cy="62373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8" name="Rectangle 7"/>
          <p:cNvSpPr/>
          <p:nvPr/>
        </p:nvSpPr>
        <p:spPr>
          <a:xfrm>
            <a:off x="3203848" y="116632"/>
            <a:ext cx="4968552" cy="3072740"/>
          </a:xfrm>
          <a:prstGeom prst="rect">
            <a:avLst/>
          </a:prstGeom>
          <a:solidFill>
            <a:srgbClr val="43403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9" name="ZoneTexte 8"/>
          <p:cNvSpPr txBox="1"/>
          <p:nvPr/>
        </p:nvSpPr>
        <p:spPr>
          <a:xfrm>
            <a:off x="3204400" y="375729"/>
            <a:ext cx="4968000" cy="2554545"/>
          </a:xfrm>
          <a:prstGeom prst="rect">
            <a:avLst/>
          </a:prstGeom>
          <a:noFill/>
        </p:spPr>
        <p:txBody>
          <a:bodyPr wrap="square" rtlCol="0">
            <a:spAutoFit/>
          </a:bodyPr>
          <a:lstStyle/>
          <a:p>
            <a:pPr algn="ctr"/>
            <a:r>
              <a:rPr lang="en-US" sz="3200" b="1" dirty="0" smtClean="0">
                <a:solidFill>
                  <a:schemeClr val="accent2"/>
                </a:solidFill>
              </a:rPr>
              <a:t>Extent of intra-population functional variability along a local environmental gradient for four calcareous grasslands species</a:t>
            </a:r>
            <a:endParaRPr lang="fr-BE" sz="3200" dirty="0">
              <a:solidFill>
                <a:schemeClr val="accent2"/>
              </a:solidFill>
            </a:endParaRPr>
          </a:p>
        </p:txBody>
      </p:sp>
      <p:sp>
        <p:nvSpPr>
          <p:cNvPr id="10" name="Sous-titre 8"/>
          <p:cNvSpPr txBox="1">
            <a:spLocks/>
          </p:cNvSpPr>
          <p:nvPr/>
        </p:nvSpPr>
        <p:spPr>
          <a:xfrm>
            <a:off x="3131840" y="3433492"/>
            <a:ext cx="5148572" cy="1291652"/>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smtClean="0">
                <a:solidFill>
                  <a:srgbClr val="43403D"/>
                </a:solidFill>
              </a:rPr>
              <a:t>Harzé</a:t>
            </a:r>
            <a:r>
              <a:rPr lang="en-US" dirty="0" smtClean="0">
                <a:solidFill>
                  <a:srgbClr val="43403D"/>
                </a:solidFill>
              </a:rPr>
              <a:t> </a:t>
            </a:r>
            <a:r>
              <a:rPr lang="en-US" dirty="0" err="1" smtClean="0">
                <a:solidFill>
                  <a:srgbClr val="43403D"/>
                </a:solidFill>
              </a:rPr>
              <a:t>Mélanie</a:t>
            </a:r>
            <a:r>
              <a:rPr lang="en-US" dirty="0">
                <a:solidFill>
                  <a:srgbClr val="43403D"/>
                </a:solidFill>
              </a:rPr>
              <a:t>*</a:t>
            </a:r>
            <a:r>
              <a:rPr lang="en-US" dirty="0" smtClean="0">
                <a:solidFill>
                  <a:srgbClr val="43403D"/>
                </a:solidFill>
              </a:rPr>
              <a:t>, Monty Arnaud </a:t>
            </a:r>
          </a:p>
          <a:p>
            <a:r>
              <a:rPr lang="en-US" dirty="0" smtClean="0">
                <a:solidFill>
                  <a:srgbClr val="43403D"/>
                </a:solidFill>
              </a:rPr>
              <a:t>and </a:t>
            </a:r>
            <a:r>
              <a:rPr lang="en-US" dirty="0" err="1" smtClean="0">
                <a:solidFill>
                  <a:srgbClr val="43403D"/>
                </a:solidFill>
              </a:rPr>
              <a:t>Mahy</a:t>
            </a:r>
            <a:r>
              <a:rPr lang="en-US" dirty="0" smtClean="0">
                <a:solidFill>
                  <a:srgbClr val="43403D"/>
                </a:solidFill>
              </a:rPr>
              <a:t> </a:t>
            </a:r>
            <a:r>
              <a:rPr lang="en-US" dirty="0" err="1" smtClean="0">
                <a:solidFill>
                  <a:srgbClr val="43403D"/>
                </a:solidFill>
              </a:rPr>
              <a:t>Grégory</a:t>
            </a:r>
            <a:endParaRPr lang="en-US" dirty="0" smtClean="0">
              <a:solidFill>
                <a:srgbClr val="43403D"/>
              </a:solidFill>
            </a:endParaRPr>
          </a:p>
          <a:p>
            <a:r>
              <a:rPr lang="en-US" dirty="0" smtClean="0">
                <a:solidFill>
                  <a:srgbClr val="43403D"/>
                </a:solidFill>
              </a:rPr>
              <a:t/>
            </a:r>
            <a:br>
              <a:rPr lang="en-US" dirty="0" smtClean="0">
                <a:solidFill>
                  <a:srgbClr val="43403D"/>
                </a:solidFill>
              </a:rPr>
            </a:br>
            <a:r>
              <a:rPr lang="en-US" sz="2300" dirty="0" smtClean="0">
                <a:solidFill>
                  <a:srgbClr val="43403D"/>
                </a:solidFill>
              </a:rPr>
              <a:t>University of Liege, </a:t>
            </a:r>
            <a:r>
              <a:rPr lang="en-US" sz="2300" dirty="0" err="1" smtClean="0">
                <a:solidFill>
                  <a:srgbClr val="43403D"/>
                </a:solidFill>
              </a:rPr>
              <a:t>Gembloux</a:t>
            </a:r>
            <a:r>
              <a:rPr lang="en-US" sz="2300" dirty="0" smtClean="0">
                <a:solidFill>
                  <a:srgbClr val="43403D"/>
                </a:solidFill>
              </a:rPr>
              <a:t> Agro-Bio Tech, Biodiversity and Landscape Unit</a:t>
            </a:r>
          </a:p>
          <a:p>
            <a:endParaRPr lang="fr-BE" sz="2300" dirty="0">
              <a:solidFill>
                <a:srgbClr val="43403D"/>
              </a:solidFill>
            </a:endParaRPr>
          </a:p>
          <a:p>
            <a:endParaRPr lang="fr-BE" sz="2300" dirty="0">
              <a:solidFill>
                <a:srgbClr val="43403D"/>
              </a:solidFill>
            </a:endParaRPr>
          </a:p>
          <a:p>
            <a:endParaRPr lang="fr-BE" sz="2300" dirty="0" smtClean="0">
              <a:solidFill>
                <a:srgbClr val="43403D"/>
              </a:solidFill>
            </a:endParaRPr>
          </a:p>
          <a:p>
            <a:endParaRPr lang="fr-BE" sz="2300" dirty="0">
              <a:solidFill>
                <a:srgbClr val="43403D"/>
              </a:solidFill>
            </a:endParaRPr>
          </a:p>
          <a:p>
            <a:endParaRPr lang="fr-BE" sz="2300" dirty="0" smtClean="0">
              <a:solidFill>
                <a:srgbClr val="43403D"/>
              </a:solidFill>
            </a:endParaRPr>
          </a:p>
          <a:p>
            <a:endParaRPr lang="fr-BE" sz="2300" dirty="0">
              <a:solidFill>
                <a:srgbClr val="43403D"/>
              </a:solidFill>
            </a:endParaRPr>
          </a:p>
        </p:txBody>
      </p:sp>
      <p:sp>
        <p:nvSpPr>
          <p:cNvPr id="11" name="Rectangle 10"/>
          <p:cNvSpPr/>
          <p:nvPr/>
        </p:nvSpPr>
        <p:spPr>
          <a:xfrm>
            <a:off x="3203848" y="5733256"/>
            <a:ext cx="4968552" cy="216024"/>
          </a:xfrm>
          <a:prstGeom prst="rect">
            <a:avLst/>
          </a:prstGeom>
          <a:solidFill>
            <a:srgbClr val="A9D14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AutoShape 2" descr="data:image/jpeg;base64,/9j/4AAQSkZJRgABAQAAAQABAAD/2wCEAAkGBhQSERMUERQWFRQSFx4aGBgYFxYYFxoaHBocHB8aFhkZIigeGhkkGhgXIi8gJCkpLS8sGB8xNTAqNScrLCkBCQoKDgwOGg8PGiwkHyQuKy41LCwwLCosMiwvMTUpLywvMCksLywuLS41LDQqLjQ1LCwsKSwsKSksLCksKSksLP/AABEIAFgAeAMBIgACEQEDEQH/xAAbAAABBQEBAAAAAAAAAAAAAAAAAgMEBQYBB//EADsQAAEDAQQGCQEGBgMAAAAAAAEAAhEDBBIhMQUGE0FRcRUiU2GBkaGx0TIWIzNyksEUUmKy0vAkQuH/xAAaAQACAgMAAAAAAAAAAAAAAAAABAIDAQUG/8QALREAAgIBAwIDBwUBAAAAAAAAAQIAEQMEEiExYQVBcROBkaGx0eEyMzRRwRT/2gAMAwEAAhEDEQA/ANG5xvQJxKTtDxKWGS+JiTgchPPcrCvo0vDXjBxNx4OEVBlyve571wq42cGolVys2h4pVQOEScwD4FPsspNM4Q5j2g7jD8MeTgPNWeldHfe7OmJc6JO5rYhrRzgkqxdO7Lu9PnM7eJSXzniubQ8SpNsYMbv4dM3Wn+YjOOJJknmO5RFQ6lTUiRUVtDxKNoeJSUKFzEVtDxKNoeJSUIuEVtDxKNoeJSUIhFbQ8SjaHiUlCOYRW0PFCShFwjkC91pid2fgtjo2ybSgZMlzRDxk6MWO7nDI8ljKmZ5rYam171JzT/1dhyIn5W18MIOUofMS7Eeak4aNDiSRi4NPqHR4OB81y1WEy4szcMD/AFO6s+DfdWULhXSHCtdIxUxGlrC4uDKVN5ZTF0GCQeJHjmVB6Jrdk/8ASVtbLbmBjQJMDGASBxmO9TmukSMitW3hmPKd24ys4gTPOzoqt2T/ANKikLd19ZKLXljnHDMxLZ4SsTaSL77uV4xylanV6bFh/ba/KpSygdDChZnvwY0uI4CV2vY3sAL2OaDxEK71M/EqfkHumdJVaz6rW1gbm16sgARej2QNMvsVyG7PHb3w2DbcrmaLqubeFNxHGPZN0bI95IaxziM4ExzWt0vpc0K9ISdndN5oAzyCa0BaW1LRXewQ1waeHcmDosXtBjDG7o/eS9mt1czFSwVGkBzHC8YEjM9yW7RdUCTSfH5SrOrWrur0hWBu7XqyAN+6O5aN1ap/EhuOy2cnDAOnijFoceQn9Qo1zAYwZ5+hTNMEberdiLxy9fWV1at12sV/qUkVIlTM81qdSfpq8x7LK1MytXqpUuUSS1xDnEggSMMN2O5P+GfyAexluL9UvatvaCR1jGd1pMcyE6yqC2RiColkcfvCGmJlsiCZEkeaRZbSGsa26+YxFw5nE54ZldOHPn3jNxTba8tnZO6wkQQRjle4KRZaV1jW53WgKFYa1S4A1gF3q9Z0HqmMgCn6NtcW1CW4sJEAyDAnCY5KKMOpuAmZtWq1Y1XXbt1ziQ4niZy44lUtejdc5pzaSPLBb2na6paHXGkOAIh+MHmAPVYKvVvOc7+Yk+Zlc74hgxYgCl2TFsgAl7qZ+JU/KPdRLVbajq7RUJusrYSIH18Y4KJo/Sb6BJZEuEGRPenbfpyrWaGvIgGcBBlQGoQYFSyCD0rgzAYbauXmsOjzWtNJgMBzDjExBXdXbHsq9Zk3rrW4xGclVdPWusGx1SRvIM+OKiWXTVSm972kF1TMkSmDqsAyjLRu7PpUmXW7kn+MqvtFPaEkNq4SI38uC01W1H+JFIwWOpEkb848llLTrDVqXL13qODhA3jj3IOsFTaCr1bwbdywiZRi1mPETyTZBv6wDgecY0rQDK1Rrcmuw8cf3QmbTaDUe57s3GTGSFqMhBclelmUk2eIh+Z5rS6M1jpUaFNpvFwGIA7zvKzTxieatLLq5UqU21GFpvbiSI8U1pHzIx9iLNfKTQkdJtLJaW1GNe3EOGH/AKmn2x14hrC4NMEyBjEwAc81zRNh2VJrJkgYnvOaSbPUa51wtuvM9aZBiDlmF1VuUUn3xrmo5YQeuSC28+QDnEAZcwmmUarJawMLSSQSSCJM4gDHE8QnbDUcb4eQSx0SBG4HLxVZX1upNeWw4gGC4ARhnHFQfJiRQXapgkDrLaz2e5TDZmAvNgvTRUDmyMiJC8yC1PjFUld/8lObylhoStSZVvVsgDGE48leWp7a1kq1C0dUuuECDAOB8lnNHWE1qgY3fmeA4q41jtzWMFmpYNb9X7D9z4JfSvswNuA28j1JkVNKSZZWVgo0bPda2ajmh0ifqBJVfpGxUm2yHw1haHRuLpyjvVjV/Bsf56f9pVVrQf8AlM5N/uTmoCriHANFfpLG4Hwita6TW1aWAAIxgRhexy7lY2C3UqtQU6TWmmGGZbGIIAz3RKr9chNSmP6T7p+nFis94xtqv++Q3qIYpqch4CiifsJgGmMztupBtWo0ZNcQPNCZJnE4koWhY2xIlBnamZVxovWZ1GmGBgcATiTGZngVFfoSvJ+6dn3fKT0FX7J3p8pnENRhbcim/QyQ3DpLf7au7IfrP+KPtq7sh+s/4qo6Cr9k70+UdBV+yd6fKZ/6db3+H4ktzy4sOtjW3r7HS5xdhBz5xuWftb2uqOLQQ1xwG8A/6VI6Cr9k70+UdBV+yd6fKqyvqcqhXUmu0ixY9Ze/a6m1oaxj8BAmAMPFZRTugq/ZO9PlHQVfsnenyjO2oz1vU8diIMWbrO6I0saDnODb14RnHepVq1ha9rhsGAuBE4Tjv+lROgq/ZO9PlHQVfsnenyhW1KpsCmvT8QtqoSbYtZLlNjH0w/Z4tMxEZbswq+3aRNWrtCIMiBugbkvoKv2TvT5R0FX7J3p8rDtqnUKwNDtAlyI7pDTZq1KbywDZ7pmcQc4U2rrWHfVQY6MpM+7VW9BV+yd6fKOgq/ZO9PlSXJqwSaPPXj8TO5xI1qr33ucGht45DIIUnoKv2TvT5Qljhyk2VPwkKM9DQhC7mPQQhCIQQhCIQQhCIQQhCIQQhCIQQhCIQQhCIT//2Q=="/>
          <p:cNvSpPr>
            <a:spLocks noChangeAspect="1" noChangeArrowheads="1"/>
          </p:cNvSpPr>
          <p:nvPr/>
        </p:nvSpPr>
        <p:spPr bwMode="auto">
          <a:xfrm>
            <a:off x="155575" y="-395288"/>
            <a:ext cx="1143000" cy="83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3" name="AutoShape 4" descr="data:image/jpeg;base64,/9j/4AAQSkZJRgABAQAAAQABAAD/2wCEAAkGBhQSERMUERQWFRQSFx4aGBgYFxYYFxoaHBocHB8aFhkZIigeGhkkGhgXIi8gJCkpLS8sGB8xNTAqNScrLCkBCQoKDgwOGg8PGiwkHyQuKy41LCwwLCosMiwvMTUpLywvMCksLywuLS41LDQqLjQ1LCwsKSwsKSksLCksKSksLP/AABEIAFgAeAMBIgACEQEDEQH/xAAbAAABBQEBAAAAAAAAAAAAAAAAAgMEBQYBB//EADsQAAEDAQQGCQEGBgMAAAAAAAEAAhEDBBIhMQUGE0FRcRUiU2GBkaGx0TIWIzNyksEUUmKy0vAkQuH/xAAaAQACAgMAAAAAAAAAAAAAAAAABAIDAQUG/8QALREAAgIBAwIDBwUBAAAAAAAAAQIAEQMEEiExYQVBcROBkaGx0eEyMzRRwRT/2gAMAwEAAhEDEQA/ANG5xvQJxKTtDxKWGS+JiTgchPPcrCvo0vDXjBxNx4OEVBlyve571wq42cGolVys2h4pVQOEScwD4FPsspNM4Q5j2g7jD8MeTgPNWeldHfe7OmJc6JO5rYhrRzgkqxdO7Lu9PnM7eJSXzniubQ8SpNsYMbv4dM3Wn+YjOOJJknmO5RFQ6lTUiRUVtDxKNoeJSUKFzEVtDxKNoeJSUIuEVtDxKNoeJSUIhFbQ8SjaHiUlCOYRW0PFCShFwjkC91pid2fgtjo2ybSgZMlzRDxk6MWO7nDI8ljKmZ5rYam171JzT/1dhyIn5W18MIOUofMS7Eeak4aNDiSRi4NPqHR4OB81y1WEy4szcMD/AFO6s+DfdWULhXSHCtdIxUxGlrC4uDKVN5ZTF0GCQeJHjmVB6Jrdk/8ASVtbLbmBjQJMDGASBxmO9TmukSMitW3hmPKd24ys4gTPOzoqt2T/ANKikLd19ZKLXljnHDMxLZ4SsTaSL77uV4xylanV6bFh/ba/KpSygdDChZnvwY0uI4CV2vY3sAL2OaDxEK71M/EqfkHumdJVaz6rW1gbm16sgARej2QNMvsVyG7PHb3w2DbcrmaLqubeFNxHGPZN0bI95IaxziM4ExzWt0vpc0K9ISdndN5oAzyCa0BaW1LRXewQ1waeHcmDosXtBjDG7o/eS9mt1czFSwVGkBzHC8YEjM9yW7RdUCTSfH5SrOrWrur0hWBu7XqyAN+6O5aN1ap/EhuOy2cnDAOnijFoceQn9Qo1zAYwZ5+hTNMEberdiLxy9fWV1at12sV/qUkVIlTM81qdSfpq8x7LK1MytXqpUuUSS1xDnEggSMMN2O5P+GfyAexluL9UvatvaCR1jGd1pMcyE6yqC2RiColkcfvCGmJlsiCZEkeaRZbSGsa26+YxFw5nE54ZldOHPn3jNxTba8tnZO6wkQQRjle4KRZaV1jW53WgKFYa1S4A1gF3q9Z0HqmMgCn6NtcW1CW4sJEAyDAnCY5KKMOpuAmZtWq1Y1XXbt1ziQ4niZy44lUtejdc5pzaSPLBb2na6paHXGkOAIh+MHmAPVYKvVvOc7+Yk+Zlc74hgxYgCl2TFsgAl7qZ+JU/KPdRLVbajq7RUJusrYSIH18Y4KJo/Sb6BJZEuEGRPenbfpyrWaGvIgGcBBlQGoQYFSyCD0rgzAYbauXmsOjzWtNJgMBzDjExBXdXbHsq9Zk3rrW4xGclVdPWusGx1SRvIM+OKiWXTVSm972kF1TMkSmDqsAyjLRu7PpUmXW7kn+MqvtFPaEkNq4SI38uC01W1H+JFIwWOpEkb848llLTrDVqXL13qODhA3jj3IOsFTaCr1bwbdywiZRi1mPETyTZBv6wDgecY0rQDK1Rrcmuw8cf3QmbTaDUe57s3GTGSFqMhBclelmUk2eIh+Z5rS6M1jpUaFNpvFwGIA7zvKzTxieatLLq5UqU21GFpvbiSI8U1pHzIx9iLNfKTQkdJtLJaW1GNe3EOGH/AKmn2x14hrC4NMEyBjEwAc81zRNh2VJrJkgYnvOaSbPUa51wtuvM9aZBiDlmF1VuUUn3xrmo5YQeuSC28+QDnEAZcwmmUarJawMLSSQSSCJM4gDHE8QnbDUcb4eQSx0SBG4HLxVZX1upNeWw4gGC4ARhnHFQfJiRQXapgkDrLaz2e5TDZmAvNgvTRUDmyMiJC8yC1PjFUld/8lObylhoStSZVvVsgDGE48leWp7a1kq1C0dUuuECDAOB8lnNHWE1qgY3fmeA4q41jtzWMFmpYNb9X7D9z4JfSvswNuA28j1JkVNKSZZWVgo0bPda2ajmh0ifqBJVfpGxUm2yHw1haHRuLpyjvVjV/Bsf56f9pVVrQf8AlM5N/uTmoCriHANFfpLG4Hwita6TW1aWAAIxgRhexy7lY2C3UqtQU6TWmmGGZbGIIAz3RKr9chNSmP6T7p+nFis94xtqv++Q3qIYpqch4CiifsJgGmMztupBtWo0ZNcQPNCZJnE4koWhY2xIlBnamZVxovWZ1GmGBgcATiTGZngVFfoSvJ+6dn3fKT0FX7J3p8pnENRhbcim/QyQ3DpLf7au7IfrP+KPtq7sh+s/4qo6Cr9k70+UdBV+yd6fKZ/6db3+H4ktzy4sOtjW3r7HS5xdhBz5xuWftb2uqOLQQ1xwG8A/6VI6Cr9k70+UdBV+yd6fKqyvqcqhXUmu0ixY9Ze/a6m1oaxj8BAmAMPFZRTugq/ZO9PlHQVfsnenyjO2oz1vU8diIMWbrO6I0saDnODb14RnHepVq1ha9rhsGAuBE4Tjv+lROgq/ZO9PlHQVfsnenyhW1KpsCmvT8QtqoSbYtZLlNjH0w/Z4tMxEZbswq+3aRNWrtCIMiBugbkvoKv2TvT5R0FX7J3p8rDtqnUKwNDtAlyI7pDTZq1KbywDZ7pmcQc4U2rrWHfVQY6MpM+7VW9BV+yd6fKOgq/ZO9PlSXJqwSaPPXj8TO5xI1qr33ucGht45DIIUnoKv2TvT5Qljhyk2VPwkKM9DQhC7mPQQhCIQQhCIQQhCIQQhCIQQhCIQQhCIQQhCIT//2Q=="/>
          <p:cNvSpPr>
            <a:spLocks noChangeAspect="1" noChangeArrowheads="1"/>
          </p:cNvSpPr>
          <p:nvPr/>
        </p:nvSpPr>
        <p:spPr bwMode="auto">
          <a:xfrm>
            <a:off x="307975" y="-242888"/>
            <a:ext cx="1143000" cy="83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5" name="Sous-titre 8"/>
          <p:cNvSpPr txBox="1">
            <a:spLocks/>
          </p:cNvSpPr>
          <p:nvPr/>
        </p:nvSpPr>
        <p:spPr>
          <a:xfrm>
            <a:off x="3131840" y="5398361"/>
            <a:ext cx="5148572" cy="83895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BE" sz="1400" dirty="0" smtClean="0">
                <a:solidFill>
                  <a:srgbClr val="43403D"/>
                </a:solidFill>
              </a:rPr>
              <a:t>Augustus 2013</a:t>
            </a:r>
          </a:p>
          <a:p>
            <a:pPr algn="l"/>
            <a:endParaRPr lang="fr-BE" sz="1400" dirty="0" smtClean="0">
              <a:solidFill>
                <a:srgbClr val="43403D"/>
              </a:solidFill>
            </a:endParaRPr>
          </a:p>
          <a:p>
            <a:pPr algn="l"/>
            <a:r>
              <a:rPr lang="fr-BE" sz="1200" dirty="0" smtClean="0">
                <a:solidFill>
                  <a:srgbClr val="43403D"/>
                </a:solidFill>
              </a:rPr>
              <a:t>*melanie.harze@ulg.ac.be</a:t>
            </a:r>
          </a:p>
          <a:p>
            <a:endParaRPr lang="fr-BE" sz="2300" dirty="0">
              <a:solidFill>
                <a:srgbClr val="43403D"/>
              </a:solidFill>
            </a:endParaRPr>
          </a:p>
          <a:p>
            <a:endParaRPr lang="fr-BE" sz="2300" dirty="0" smtClean="0">
              <a:solidFill>
                <a:srgbClr val="43403D"/>
              </a:solidFill>
            </a:endParaRPr>
          </a:p>
          <a:p>
            <a:endParaRPr lang="fr-BE" sz="2300" dirty="0">
              <a:solidFill>
                <a:srgbClr val="43403D"/>
              </a:solidFill>
            </a:endParaRPr>
          </a:p>
          <a:p>
            <a:endParaRPr lang="fr-BE" sz="2300" dirty="0" smtClean="0">
              <a:solidFill>
                <a:srgbClr val="43403D"/>
              </a:solidFill>
            </a:endParaRPr>
          </a:p>
          <a:p>
            <a:endParaRPr lang="fr-BE" sz="2300" dirty="0">
              <a:solidFill>
                <a:srgbClr val="43403D"/>
              </a:solidFill>
            </a:endParaRPr>
          </a:p>
        </p:txBody>
      </p:sp>
      <p:pic>
        <p:nvPicPr>
          <p:cNvPr id="1029" name="Picture 5" descr="D:\backup\Colloques-Congrès\INTECOL 2013\Présentation\Final-Intecol-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5805" y="4918271"/>
            <a:ext cx="1347489" cy="7920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e 13"/>
          <p:cNvGrpSpPr/>
          <p:nvPr/>
        </p:nvGrpSpPr>
        <p:grpSpPr>
          <a:xfrm>
            <a:off x="-1" y="0"/>
            <a:ext cx="1476001" cy="6858001"/>
            <a:chOff x="-1" y="0"/>
            <a:chExt cx="1476001" cy="6858001"/>
          </a:xfrm>
        </p:grpSpPr>
        <p:pic>
          <p:nvPicPr>
            <p:cNvPr id="16" name="Picture 10" descr="http://upload.wikimedia.org/wikipedia/commons/3/35/Helianthemum_nummularium_subsp_obscurum_26080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996" b="19859"/>
            <a:stretch/>
          </p:blipFill>
          <p:spPr bwMode="auto">
            <a:xfrm>
              <a:off x="-1" y="0"/>
              <a:ext cx="1476000" cy="16437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farm6.staticflickr.com/5188/5818739353_df82f664e7_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613" b="3373"/>
            <a:stretch/>
          </p:blipFill>
          <p:spPr bwMode="auto">
            <a:xfrm>
              <a:off x="0" y="5263615"/>
              <a:ext cx="1476000" cy="15943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www.close-up-hortus-arcadie.nl/wp-content/gallery/beemdkroon/dsc09690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6476"/>
            <a:stretch/>
          </p:blipFill>
          <p:spPr bwMode="auto">
            <a:xfrm>
              <a:off x="0" y="3620886"/>
              <a:ext cx="1476000" cy="1643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florevirtuelle.free.fr/photos/Rosaceae/Potentilla/neumanniana/Potentilla%20neumanniana%20Rchb.,%201832_-_Potentille%20de%20Neumann,%20%20Potentille%20de%20printemps_%2803%29_1.jpg"/>
            <p:cNvPicPr>
              <a:picLocks noChangeAspect="1" noChangeArrowheads="1"/>
            </p:cNvPicPr>
            <p:nvPr/>
          </p:nvPicPr>
          <p:blipFill rotWithShape="1">
            <a:blip r:embed="rId7">
              <a:extLst>
                <a:ext uri="{28A0092B-C50C-407E-A947-70E740481C1C}">
                  <a14:useLocalDpi xmlns:a14="http://schemas.microsoft.com/office/drawing/2010/main" val="0"/>
                </a:ext>
              </a:extLst>
            </a:blip>
            <a:srcRect l="22871" t="29142" r="36936" b="30173"/>
            <a:stretch/>
          </p:blipFill>
          <p:spPr bwMode="auto">
            <a:xfrm>
              <a:off x="-1" y="1628800"/>
              <a:ext cx="1476000" cy="19920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93686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ZoneTexte 49"/>
          <p:cNvSpPr txBox="1"/>
          <p:nvPr/>
        </p:nvSpPr>
        <p:spPr>
          <a:xfrm>
            <a:off x="8836025" y="6501307"/>
            <a:ext cx="307975" cy="369332"/>
          </a:xfrm>
          <a:prstGeom prst="rect">
            <a:avLst/>
          </a:prstGeom>
          <a:noFill/>
        </p:spPr>
        <p:txBody>
          <a:bodyPr wrap="square" rtlCol="0">
            <a:spAutoFit/>
          </a:bodyPr>
          <a:lstStyle/>
          <a:p>
            <a:r>
              <a:rPr lang="fr-BE" dirty="0" smtClean="0"/>
              <a:t>6</a:t>
            </a:r>
            <a:endParaRPr lang="fr-BE" dirty="0"/>
          </a:p>
        </p:txBody>
      </p:sp>
      <p:sp>
        <p:nvSpPr>
          <p:cNvPr id="6" name="Espace réservé du contenu 5"/>
          <p:cNvSpPr>
            <a:spLocks noGrp="1"/>
          </p:cNvSpPr>
          <p:nvPr>
            <p:ph idx="1"/>
          </p:nvPr>
        </p:nvSpPr>
        <p:spPr>
          <a:xfrm>
            <a:off x="1474916" y="836716"/>
            <a:ext cx="7670490" cy="6021284"/>
          </a:xfrm>
        </p:spPr>
        <p:txBody>
          <a:bodyPr/>
          <a:lstStyle/>
          <a:p>
            <a:r>
              <a:rPr lang="fr-BE" dirty="0" err="1" smtClean="0"/>
              <a:t>Calcareous</a:t>
            </a:r>
            <a:r>
              <a:rPr lang="fr-BE" dirty="0" smtClean="0"/>
              <a:t> </a:t>
            </a:r>
            <a:r>
              <a:rPr lang="fr-BE" dirty="0" err="1" smtClean="0"/>
              <a:t>grasslands</a:t>
            </a:r>
            <a:endParaRPr lang="fr-BE" dirty="0"/>
          </a:p>
        </p:txBody>
      </p:sp>
      <p:pic>
        <p:nvPicPr>
          <p:cNvPr id="20" name="Picture 1" descr="C:\Users\Mélanie\Desktop\Présentation TFE\Photos\137096893f.jpg"/>
          <p:cNvPicPr>
            <a:picLocks noChangeAspect="1" noChangeArrowheads="1"/>
          </p:cNvPicPr>
          <p:nvPr/>
        </p:nvPicPr>
        <p:blipFill>
          <a:blip r:embed="rId3" cstate="print"/>
          <a:srcRect/>
          <a:stretch>
            <a:fillRect/>
          </a:stretch>
        </p:blipFill>
        <p:spPr bwMode="auto">
          <a:xfrm>
            <a:off x="5670571" y="881961"/>
            <a:ext cx="3456384" cy="2374971"/>
          </a:xfrm>
          <a:prstGeom prst="rect">
            <a:avLst/>
          </a:prstGeom>
          <a:noFill/>
          <a:ln w="9525">
            <a:noFill/>
            <a:miter lim="800000"/>
            <a:headEnd/>
            <a:tailEnd/>
          </a:ln>
        </p:spPr>
      </p:pic>
      <p:grpSp>
        <p:nvGrpSpPr>
          <p:cNvPr id="21" name="Groupe 20"/>
          <p:cNvGrpSpPr/>
          <p:nvPr/>
        </p:nvGrpSpPr>
        <p:grpSpPr>
          <a:xfrm>
            <a:off x="-81144" y="809"/>
            <a:ext cx="1576800" cy="836715"/>
            <a:chOff x="6773" y="-6265"/>
            <a:chExt cx="1757562" cy="836715"/>
          </a:xfrm>
        </p:grpSpPr>
        <p:sp>
          <p:nvSpPr>
            <p:cNvPr id="25" name="Arrondir un rectangle à un seul coin 24"/>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ZoneTexte 25"/>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27" name="Groupe 26"/>
          <p:cNvGrpSpPr/>
          <p:nvPr/>
        </p:nvGrpSpPr>
        <p:grpSpPr>
          <a:xfrm>
            <a:off x="4428120" y="809"/>
            <a:ext cx="1224000" cy="836715"/>
            <a:chOff x="6126" y="-5"/>
            <a:chExt cx="1758209" cy="836715"/>
          </a:xfrm>
          <a:effectLst/>
        </p:grpSpPr>
        <p:sp>
          <p:nvSpPr>
            <p:cNvPr id="28" name="Arrondir un rectangle à un seul coin 27"/>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 name="ZoneTexte 28"/>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42" name="Groupe 41"/>
          <p:cNvGrpSpPr/>
          <p:nvPr/>
        </p:nvGrpSpPr>
        <p:grpSpPr>
          <a:xfrm>
            <a:off x="2808120" y="0"/>
            <a:ext cx="1620000" cy="836715"/>
            <a:chOff x="6126" y="-5"/>
            <a:chExt cx="1758209" cy="836715"/>
          </a:xfrm>
          <a:effectLst/>
        </p:grpSpPr>
        <p:sp>
          <p:nvSpPr>
            <p:cNvPr id="43" name="Arrondir un rectangle à un seul coin 42"/>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Methods</a:t>
              </a:r>
              <a:endParaRPr lang="en-US" sz="2800" dirty="0">
                <a:solidFill>
                  <a:srgbClr val="A4D76B"/>
                </a:solidFill>
              </a:endParaRPr>
            </a:p>
          </p:txBody>
        </p:sp>
      </p:grpSp>
      <p:grpSp>
        <p:nvGrpSpPr>
          <p:cNvPr id="45" name="Groupe 44"/>
          <p:cNvGrpSpPr/>
          <p:nvPr/>
        </p:nvGrpSpPr>
        <p:grpSpPr>
          <a:xfrm>
            <a:off x="1475656" y="806"/>
            <a:ext cx="1333059" cy="836715"/>
            <a:chOff x="1547664" y="908719"/>
            <a:chExt cx="1728192" cy="836715"/>
          </a:xfrm>
        </p:grpSpPr>
        <p:sp>
          <p:nvSpPr>
            <p:cNvPr id="46" name="Arrondir un rectangle à un seul coin 45"/>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7" name="ZoneTexte 46"/>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8" name="Groupe 47"/>
          <p:cNvGrpSpPr/>
          <p:nvPr/>
        </p:nvGrpSpPr>
        <p:grpSpPr>
          <a:xfrm>
            <a:off x="5652120" y="803"/>
            <a:ext cx="3564000" cy="836715"/>
            <a:chOff x="-28805" y="-6"/>
            <a:chExt cx="1793140" cy="836715"/>
          </a:xfrm>
          <a:effectLst/>
        </p:grpSpPr>
        <p:sp>
          <p:nvSpPr>
            <p:cNvPr id="49" name="Arrondir un rectangle à un seul coin 48"/>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1" name="ZoneTexte 50"/>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spTree>
    <p:extLst>
      <p:ext uri="{BB962C8B-B14F-4D97-AF65-F5344CB8AC3E}">
        <p14:creationId xmlns:p14="http://schemas.microsoft.com/office/powerpoint/2010/main" val="34879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ZoneTexte 49"/>
          <p:cNvSpPr txBox="1"/>
          <p:nvPr/>
        </p:nvSpPr>
        <p:spPr>
          <a:xfrm>
            <a:off x="8836025" y="6501307"/>
            <a:ext cx="307975" cy="369332"/>
          </a:xfrm>
          <a:prstGeom prst="rect">
            <a:avLst/>
          </a:prstGeom>
          <a:noFill/>
        </p:spPr>
        <p:txBody>
          <a:bodyPr wrap="square" rtlCol="0">
            <a:spAutoFit/>
          </a:bodyPr>
          <a:lstStyle/>
          <a:p>
            <a:r>
              <a:rPr lang="fr-BE" dirty="0" smtClean="0"/>
              <a:t>6</a:t>
            </a:r>
            <a:endParaRPr lang="fr-BE" dirty="0"/>
          </a:p>
        </p:txBody>
      </p:sp>
      <p:sp>
        <p:nvSpPr>
          <p:cNvPr id="6" name="Espace réservé du contenu 5"/>
          <p:cNvSpPr>
            <a:spLocks noGrp="1"/>
          </p:cNvSpPr>
          <p:nvPr>
            <p:ph idx="1"/>
          </p:nvPr>
        </p:nvSpPr>
        <p:spPr>
          <a:xfrm>
            <a:off x="1474916" y="836716"/>
            <a:ext cx="7670490" cy="6021284"/>
          </a:xfrm>
        </p:spPr>
        <p:txBody>
          <a:bodyPr/>
          <a:lstStyle/>
          <a:p>
            <a:r>
              <a:rPr lang="fr-BE" dirty="0" err="1" smtClean="0"/>
              <a:t>Calcareous</a:t>
            </a:r>
            <a:r>
              <a:rPr lang="fr-BE" dirty="0" smtClean="0"/>
              <a:t> </a:t>
            </a:r>
            <a:r>
              <a:rPr lang="fr-BE" dirty="0" err="1" smtClean="0"/>
              <a:t>grasslands</a:t>
            </a:r>
            <a:endParaRPr lang="fr-BE" dirty="0"/>
          </a:p>
        </p:txBody>
      </p:sp>
      <p:pic>
        <p:nvPicPr>
          <p:cNvPr id="20" name="Picture 1" descr="C:\Users\Mélanie\Desktop\Présentation TFE\Photos\137096893f.jpg"/>
          <p:cNvPicPr>
            <a:picLocks noChangeAspect="1" noChangeArrowheads="1"/>
          </p:cNvPicPr>
          <p:nvPr/>
        </p:nvPicPr>
        <p:blipFill>
          <a:blip r:embed="rId3" cstate="print"/>
          <a:srcRect/>
          <a:stretch>
            <a:fillRect/>
          </a:stretch>
        </p:blipFill>
        <p:spPr bwMode="auto">
          <a:xfrm>
            <a:off x="5670571" y="881961"/>
            <a:ext cx="3456384" cy="2374971"/>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srcRect/>
          <a:stretch>
            <a:fillRect/>
          </a:stretch>
        </p:blipFill>
        <p:spPr bwMode="auto">
          <a:xfrm>
            <a:off x="1597037" y="1442835"/>
            <a:ext cx="2542915" cy="5276365"/>
          </a:xfrm>
          <a:prstGeom prst="rect">
            <a:avLst/>
          </a:prstGeom>
          <a:noFill/>
          <a:ln w="9525">
            <a:solidFill>
              <a:schemeClr val="tx1"/>
            </a:solidFill>
            <a:miter lim="800000"/>
            <a:headEnd/>
            <a:tailEnd/>
          </a:ln>
        </p:spPr>
      </p:pic>
      <p:pic>
        <p:nvPicPr>
          <p:cNvPr id="25" name="Picture 3"/>
          <p:cNvPicPr>
            <a:picLocks noChangeAspect="1" noChangeArrowheads="1"/>
          </p:cNvPicPr>
          <p:nvPr/>
        </p:nvPicPr>
        <p:blipFill>
          <a:blip r:embed="rId5" cstate="print"/>
          <a:srcRect/>
          <a:stretch>
            <a:fillRect/>
          </a:stretch>
        </p:blipFill>
        <p:spPr bwMode="auto">
          <a:xfrm>
            <a:off x="4207114" y="3084709"/>
            <a:ext cx="2525126" cy="3634491"/>
          </a:xfrm>
          <a:prstGeom prst="rect">
            <a:avLst/>
          </a:prstGeom>
          <a:noFill/>
          <a:ln w="9525">
            <a:solidFill>
              <a:schemeClr val="tx1"/>
            </a:solidFill>
            <a:miter lim="800000"/>
            <a:headEnd/>
            <a:tailEnd/>
          </a:ln>
        </p:spPr>
      </p:pic>
      <p:grpSp>
        <p:nvGrpSpPr>
          <p:cNvPr id="26" name="Groupe 25"/>
          <p:cNvGrpSpPr/>
          <p:nvPr/>
        </p:nvGrpSpPr>
        <p:grpSpPr>
          <a:xfrm>
            <a:off x="-81144" y="809"/>
            <a:ext cx="1576800" cy="836715"/>
            <a:chOff x="6773" y="-6265"/>
            <a:chExt cx="1757562" cy="836715"/>
          </a:xfrm>
        </p:grpSpPr>
        <p:sp>
          <p:nvSpPr>
            <p:cNvPr id="27" name="Arrondir un rectangle à un seul coin 26"/>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ZoneTexte 2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29" name="Groupe 28"/>
          <p:cNvGrpSpPr/>
          <p:nvPr/>
        </p:nvGrpSpPr>
        <p:grpSpPr>
          <a:xfrm>
            <a:off x="4428120" y="809"/>
            <a:ext cx="1224000" cy="836715"/>
            <a:chOff x="6126" y="-5"/>
            <a:chExt cx="1758209" cy="836715"/>
          </a:xfrm>
          <a:effectLst/>
        </p:grpSpPr>
        <p:sp>
          <p:nvSpPr>
            <p:cNvPr id="42" name="Arrondir un rectangle à un seul coin 41"/>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ZoneTexte 42"/>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44" name="Groupe 43"/>
          <p:cNvGrpSpPr/>
          <p:nvPr/>
        </p:nvGrpSpPr>
        <p:grpSpPr>
          <a:xfrm>
            <a:off x="2808120" y="0"/>
            <a:ext cx="1620000" cy="836715"/>
            <a:chOff x="6126" y="-5"/>
            <a:chExt cx="1758209" cy="836715"/>
          </a:xfrm>
          <a:effectLst/>
        </p:grpSpPr>
        <p:sp>
          <p:nvSpPr>
            <p:cNvPr id="45" name="Arrondir un rectangle à un seul coin 44"/>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ZoneTexte 45"/>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Methods</a:t>
              </a:r>
              <a:endParaRPr lang="en-US" sz="2800" dirty="0">
                <a:solidFill>
                  <a:srgbClr val="A4D76B"/>
                </a:solidFill>
              </a:endParaRPr>
            </a:p>
          </p:txBody>
        </p:sp>
      </p:grpSp>
      <p:grpSp>
        <p:nvGrpSpPr>
          <p:cNvPr id="47" name="Groupe 46"/>
          <p:cNvGrpSpPr/>
          <p:nvPr/>
        </p:nvGrpSpPr>
        <p:grpSpPr>
          <a:xfrm>
            <a:off x="1475656" y="806"/>
            <a:ext cx="1333059" cy="836715"/>
            <a:chOff x="1547664" y="908719"/>
            <a:chExt cx="1728192" cy="836715"/>
          </a:xfrm>
        </p:grpSpPr>
        <p:sp>
          <p:nvSpPr>
            <p:cNvPr id="48" name="Arrondir un rectangle à un seul coin 47"/>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9" name="ZoneTexte 48"/>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51" name="Groupe 50"/>
          <p:cNvGrpSpPr/>
          <p:nvPr/>
        </p:nvGrpSpPr>
        <p:grpSpPr>
          <a:xfrm>
            <a:off x="5652120" y="803"/>
            <a:ext cx="3564000" cy="836715"/>
            <a:chOff x="-28805" y="-6"/>
            <a:chExt cx="1793140" cy="836715"/>
          </a:xfrm>
          <a:effectLst/>
        </p:grpSpPr>
        <p:sp>
          <p:nvSpPr>
            <p:cNvPr id="52" name="Arrondir un rectangle à un seul coin 51"/>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ZoneTexte 52"/>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pic>
        <p:nvPicPr>
          <p:cNvPr id="23" name="Imag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spTree>
    <p:extLst>
      <p:ext uri="{BB962C8B-B14F-4D97-AF65-F5344CB8AC3E}">
        <p14:creationId xmlns:p14="http://schemas.microsoft.com/office/powerpoint/2010/main" val="238114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ZoneTexte 49"/>
          <p:cNvSpPr txBox="1"/>
          <p:nvPr/>
        </p:nvSpPr>
        <p:spPr>
          <a:xfrm>
            <a:off x="8836025" y="6501307"/>
            <a:ext cx="307975" cy="369332"/>
          </a:xfrm>
          <a:prstGeom prst="rect">
            <a:avLst/>
          </a:prstGeom>
          <a:noFill/>
        </p:spPr>
        <p:txBody>
          <a:bodyPr wrap="square" rtlCol="0">
            <a:spAutoFit/>
          </a:bodyPr>
          <a:lstStyle/>
          <a:p>
            <a:r>
              <a:rPr lang="fr-BE" dirty="0" smtClean="0"/>
              <a:t>6</a:t>
            </a:r>
            <a:endParaRPr lang="fr-BE" dirty="0"/>
          </a:p>
        </p:txBody>
      </p:sp>
      <p:sp>
        <p:nvSpPr>
          <p:cNvPr id="6" name="Espace réservé du contenu 5"/>
          <p:cNvSpPr>
            <a:spLocks noGrp="1"/>
          </p:cNvSpPr>
          <p:nvPr>
            <p:ph idx="1"/>
          </p:nvPr>
        </p:nvSpPr>
        <p:spPr>
          <a:xfrm>
            <a:off x="1474916" y="836716"/>
            <a:ext cx="7670490" cy="6021284"/>
          </a:xfrm>
        </p:spPr>
        <p:txBody>
          <a:bodyPr/>
          <a:lstStyle/>
          <a:p>
            <a:r>
              <a:rPr lang="fr-BE" dirty="0" err="1" smtClean="0"/>
              <a:t>Calcareous</a:t>
            </a:r>
            <a:r>
              <a:rPr lang="fr-BE" dirty="0" smtClean="0"/>
              <a:t> </a:t>
            </a:r>
            <a:r>
              <a:rPr lang="fr-BE" dirty="0" err="1" smtClean="0"/>
              <a:t>grasslands</a:t>
            </a:r>
            <a:endParaRPr lang="fr-BE" dirty="0"/>
          </a:p>
        </p:txBody>
      </p:sp>
      <p:pic>
        <p:nvPicPr>
          <p:cNvPr id="20" name="Picture 1" descr="C:\Users\Mélanie\Desktop\Présentation TFE\Photos\137096893f.jpg"/>
          <p:cNvPicPr>
            <a:picLocks noChangeAspect="1" noChangeArrowheads="1"/>
          </p:cNvPicPr>
          <p:nvPr/>
        </p:nvPicPr>
        <p:blipFill>
          <a:blip r:embed="rId3" cstate="print"/>
          <a:srcRect/>
          <a:stretch>
            <a:fillRect/>
          </a:stretch>
        </p:blipFill>
        <p:spPr bwMode="auto">
          <a:xfrm>
            <a:off x="5670571" y="881961"/>
            <a:ext cx="3456384" cy="2374971"/>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srcRect/>
          <a:stretch>
            <a:fillRect/>
          </a:stretch>
        </p:blipFill>
        <p:spPr bwMode="auto">
          <a:xfrm>
            <a:off x="1597037" y="1442835"/>
            <a:ext cx="2542915" cy="5276365"/>
          </a:xfrm>
          <a:prstGeom prst="rect">
            <a:avLst/>
          </a:prstGeom>
          <a:noFill/>
          <a:ln w="9525">
            <a:solidFill>
              <a:schemeClr val="tx1"/>
            </a:solidFill>
            <a:miter lim="800000"/>
            <a:headEnd/>
            <a:tailEnd/>
          </a:ln>
        </p:spPr>
      </p:pic>
      <p:pic>
        <p:nvPicPr>
          <p:cNvPr id="25" name="Picture 3"/>
          <p:cNvPicPr>
            <a:picLocks noChangeAspect="1" noChangeArrowheads="1"/>
          </p:cNvPicPr>
          <p:nvPr/>
        </p:nvPicPr>
        <p:blipFill>
          <a:blip r:embed="rId5" cstate="print"/>
          <a:srcRect/>
          <a:stretch>
            <a:fillRect/>
          </a:stretch>
        </p:blipFill>
        <p:spPr bwMode="auto">
          <a:xfrm>
            <a:off x="4207114" y="3084709"/>
            <a:ext cx="2525126" cy="3634491"/>
          </a:xfrm>
          <a:prstGeom prst="rect">
            <a:avLst/>
          </a:prstGeom>
          <a:noFill/>
          <a:ln w="9525">
            <a:solidFill>
              <a:schemeClr val="tx1"/>
            </a:solidFill>
            <a:miter lim="800000"/>
            <a:headEnd/>
            <a:tailEnd/>
          </a:ln>
        </p:spPr>
      </p:pic>
      <p:pic>
        <p:nvPicPr>
          <p:cNvPr id="26" name="Picture 9" descr="5"/>
          <p:cNvPicPr>
            <a:picLocks noChangeAspect="1" noChangeArrowheads="1"/>
          </p:cNvPicPr>
          <p:nvPr/>
        </p:nvPicPr>
        <p:blipFill>
          <a:blip r:embed="rId6" cstate="print"/>
          <a:srcRect/>
          <a:stretch>
            <a:fillRect/>
          </a:stretch>
        </p:blipFill>
        <p:spPr bwMode="auto">
          <a:xfrm>
            <a:off x="5438643" y="3551954"/>
            <a:ext cx="3595861" cy="2700000"/>
          </a:xfrm>
          <a:prstGeom prst="rect">
            <a:avLst/>
          </a:prstGeom>
          <a:noFill/>
        </p:spPr>
      </p:pic>
      <p:pic>
        <p:nvPicPr>
          <p:cNvPr id="27" name="Picture 10" descr="2007-04-15-moutons4"/>
          <p:cNvPicPr>
            <a:picLocks noChangeAspect="1" noChangeArrowheads="1"/>
          </p:cNvPicPr>
          <p:nvPr/>
        </p:nvPicPr>
        <p:blipFill rotWithShape="1">
          <a:blip r:embed="rId7" cstate="print"/>
          <a:srcRect l="18123" b="7742"/>
          <a:stretch/>
        </p:blipFill>
        <p:spPr bwMode="auto">
          <a:xfrm>
            <a:off x="1630573" y="3551954"/>
            <a:ext cx="3595861" cy="2700000"/>
          </a:xfrm>
          <a:prstGeom prst="rect">
            <a:avLst/>
          </a:prstGeom>
          <a:noFill/>
        </p:spPr>
      </p:pic>
      <p:grpSp>
        <p:nvGrpSpPr>
          <p:cNvPr id="28" name="Groupe 27"/>
          <p:cNvGrpSpPr/>
          <p:nvPr/>
        </p:nvGrpSpPr>
        <p:grpSpPr>
          <a:xfrm>
            <a:off x="-81144" y="809"/>
            <a:ext cx="1576800" cy="836715"/>
            <a:chOff x="6773" y="-6265"/>
            <a:chExt cx="1757562" cy="836715"/>
          </a:xfrm>
        </p:grpSpPr>
        <p:sp>
          <p:nvSpPr>
            <p:cNvPr id="29" name="Arrondir un rectangle à un seul coin 28"/>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ZoneTexte 41"/>
            <p:cNvSpPr txBox="1"/>
            <p:nvPr/>
          </p:nvSpPr>
          <p:spPr>
            <a:xfrm>
              <a:off x="6773" y="156742"/>
              <a:ext cx="1757562" cy="523220"/>
            </a:xfrm>
            <a:prstGeom prst="rect">
              <a:avLst/>
            </a:prstGeom>
            <a:noFill/>
            <a:ln>
              <a:noFill/>
            </a:ln>
          </p:spPr>
          <p:txBody>
            <a:bodyPr wrap="square" rtlCol="0">
              <a:spAutoFit/>
            </a:bodyPr>
            <a:lstStyle/>
            <a:p>
              <a:pPr algn="ctr">
                <a:tabLst>
                  <a:tab pos="1165225" algn="l"/>
                </a:tabLst>
              </a:pP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43" name="Groupe 42"/>
          <p:cNvGrpSpPr/>
          <p:nvPr/>
        </p:nvGrpSpPr>
        <p:grpSpPr>
          <a:xfrm>
            <a:off x="4428120" y="809"/>
            <a:ext cx="1224000" cy="836715"/>
            <a:chOff x="6126" y="-5"/>
            <a:chExt cx="1758209" cy="836715"/>
          </a:xfrm>
          <a:effectLst/>
        </p:grpSpPr>
        <p:sp>
          <p:nvSpPr>
            <p:cNvPr id="44" name="Arrondir un rectangle à un seul coin 43"/>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ZoneTexte 4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46" name="Groupe 45"/>
          <p:cNvGrpSpPr/>
          <p:nvPr/>
        </p:nvGrpSpPr>
        <p:grpSpPr>
          <a:xfrm>
            <a:off x="2808120" y="0"/>
            <a:ext cx="1620000" cy="836715"/>
            <a:chOff x="6126" y="-5"/>
            <a:chExt cx="1758209" cy="836715"/>
          </a:xfrm>
          <a:effectLst/>
        </p:grpSpPr>
        <p:sp>
          <p:nvSpPr>
            <p:cNvPr id="47" name="Arrondir un rectangle à un seul coin 46"/>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8" name="ZoneTexte 4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Methods</a:t>
              </a:r>
              <a:endParaRPr lang="en-US" sz="2800" dirty="0">
                <a:solidFill>
                  <a:srgbClr val="A4D76B"/>
                </a:solidFill>
              </a:endParaRPr>
            </a:p>
          </p:txBody>
        </p:sp>
      </p:grpSp>
      <p:grpSp>
        <p:nvGrpSpPr>
          <p:cNvPr id="49" name="Groupe 48"/>
          <p:cNvGrpSpPr/>
          <p:nvPr/>
        </p:nvGrpSpPr>
        <p:grpSpPr>
          <a:xfrm>
            <a:off x="1475656" y="806"/>
            <a:ext cx="1333059" cy="836715"/>
            <a:chOff x="1547664" y="908719"/>
            <a:chExt cx="1728192" cy="836715"/>
          </a:xfrm>
        </p:grpSpPr>
        <p:sp>
          <p:nvSpPr>
            <p:cNvPr id="51" name="Arrondir un rectangle à un seul coin 50"/>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ZoneTexte 51"/>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53" name="Groupe 52"/>
          <p:cNvGrpSpPr/>
          <p:nvPr/>
        </p:nvGrpSpPr>
        <p:grpSpPr>
          <a:xfrm>
            <a:off x="5652120" y="803"/>
            <a:ext cx="3564000" cy="836715"/>
            <a:chOff x="-28805" y="-6"/>
            <a:chExt cx="1793140" cy="836715"/>
          </a:xfrm>
          <a:effectLst/>
        </p:grpSpPr>
        <p:sp>
          <p:nvSpPr>
            <p:cNvPr id="54" name="Arrondir un rectangle à un seul coin 53"/>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5" name="ZoneTexte 5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pic>
        <p:nvPicPr>
          <p:cNvPr id="30" name="Imag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spTree>
    <p:extLst>
      <p:ext uri="{BB962C8B-B14F-4D97-AF65-F5344CB8AC3E}">
        <p14:creationId xmlns:p14="http://schemas.microsoft.com/office/powerpoint/2010/main" val="238114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grpSp>
        <p:nvGrpSpPr>
          <p:cNvPr id="6" name="Groupe 5"/>
          <p:cNvGrpSpPr/>
          <p:nvPr/>
        </p:nvGrpSpPr>
        <p:grpSpPr>
          <a:xfrm>
            <a:off x="-81144" y="809"/>
            <a:ext cx="1576800" cy="836715"/>
            <a:chOff x="6773" y="-6265"/>
            <a:chExt cx="1757562" cy="836715"/>
          </a:xfrm>
        </p:grpSpPr>
        <p:sp>
          <p:nvSpPr>
            <p:cNvPr id="7" name="Arrondir un rectangle à un seul coin 6"/>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ZoneTexte 7"/>
            <p:cNvSpPr txBox="1"/>
            <p:nvPr/>
          </p:nvSpPr>
          <p:spPr>
            <a:xfrm>
              <a:off x="6773" y="156742"/>
              <a:ext cx="1757562" cy="523220"/>
            </a:xfrm>
            <a:prstGeom prst="rect">
              <a:avLst/>
            </a:prstGeom>
            <a:noFill/>
            <a:ln>
              <a:noFill/>
            </a:ln>
          </p:spPr>
          <p:txBody>
            <a:bodyPr wrap="square" rtlCol="0">
              <a:spAutoFit/>
            </a:bodyPr>
            <a:lstStyle/>
            <a:p>
              <a:pPr algn="ctr">
                <a:tabLst>
                  <a:tab pos="1165225" algn="l"/>
                </a:tabLst>
              </a:pP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9" name="Groupe 8"/>
          <p:cNvGrpSpPr/>
          <p:nvPr/>
        </p:nvGrpSpPr>
        <p:grpSpPr>
          <a:xfrm>
            <a:off x="4428120" y="809"/>
            <a:ext cx="1224000" cy="836715"/>
            <a:chOff x="6126" y="-5"/>
            <a:chExt cx="1758209" cy="836715"/>
          </a:xfrm>
          <a:effectLst/>
        </p:grpSpPr>
        <p:sp>
          <p:nvSpPr>
            <p:cNvPr id="10" name="Arrondir un rectangle à un seul coin 9"/>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12" name="Groupe 11"/>
          <p:cNvGrpSpPr/>
          <p:nvPr/>
        </p:nvGrpSpPr>
        <p:grpSpPr>
          <a:xfrm>
            <a:off x="2808120" y="0"/>
            <a:ext cx="1620000" cy="836715"/>
            <a:chOff x="6126" y="-5"/>
            <a:chExt cx="1758209" cy="836715"/>
          </a:xfrm>
          <a:effectLst/>
        </p:grpSpPr>
        <p:sp>
          <p:nvSpPr>
            <p:cNvPr id="13" name="Arrondir un rectangle à un seul coin 12"/>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Texte 1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Methods</a:t>
              </a:r>
              <a:endParaRPr lang="en-US" sz="2800" dirty="0">
                <a:solidFill>
                  <a:srgbClr val="A4D76B"/>
                </a:solidFill>
              </a:endParaRPr>
            </a:p>
          </p:txBody>
        </p:sp>
      </p:grpSp>
      <p:grpSp>
        <p:nvGrpSpPr>
          <p:cNvPr id="15" name="Groupe 14"/>
          <p:cNvGrpSpPr/>
          <p:nvPr/>
        </p:nvGrpSpPr>
        <p:grpSpPr>
          <a:xfrm>
            <a:off x="1475656" y="806"/>
            <a:ext cx="1333059" cy="836715"/>
            <a:chOff x="1547664" y="908719"/>
            <a:chExt cx="1728192" cy="836715"/>
          </a:xfrm>
        </p:grpSpPr>
        <p:sp>
          <p:nvSpPr>
            <p:cNvPr id="16" name="Arrondir un rectangle à un seul coin 15"/>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18" name="Groupe 17"/>
          <p:cNvGrpSpPr/>
          <p:nvPr/>
        </p:nvGrpSpPr>
        <p:grpSpPr>
          <a:xfrm>
            <a:off x="5652120" y="803"/>
            <a:ext cx="3564000" cy="836715"/>
            <a:chOff x="-28805" y="-6"/>
            <a:chExt cx="1793140" cy="836715"/>
          </a:xfrm>
          <a:effectLst/>
        </p:grpSpPr>
        <p:sp>
          <p:nvSpPr>
            <p:cNvPr id="19" name="Arrondir un rectangle à un seul coin 18"/>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ZoneTexte 19"/>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pic>
        <p:nvPicPr>
          <p:cNvPr id="1026" name="Picture 2" descr="D:\backup\Pelouses calcicoles\Photos terrain BOISSON 2013\IMG_36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336"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sp>
        <p:nvSpPr>
          <p:cNvPr id="22" name="ZoneTexte 21"/>
          <p:cNvSpPr txBox="1"/>
          <p:nvPr/>
        </p:nvSpPr>
        <p:spPr>
          <a:xfrm>
            <a:off x="8836025" y="6501307"/>
            <a:ext cx="307975" cy="369332"/>
          </a:xfrm>
          <a:prstGeom prst="rect">
            <a:avLst/>
          </a:prstGeom>
          <a:noFill/>
        </p:spPr>
        <p:txBody>
          <a:bodyPr wrap="square" rtlCol="0">
            <a:spAutoFit/>
          </a:bodyPr>
          <a:lstStyle/>
          <a:p>
            <a:r>
              <a:rPr lang="fr-BE" dirty="0" smtClean="0"/>
              <a:t>7</a:t>
            </a:r>
            <a:endParaRPr lang="fr-BE" dirty="0"/>
          </a:p>
        </p:txBody>
      </p:sp>
    </p:spTree>
    <p:extLst>
      <p:ext uri="{BB962C8B-B14F-4D97-AF65-F5344CB8AC3E}">
        <p14:creationId xmlns:p14="http://schemas.microsoft.com/office/powerpoint/2010/main" val="262404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pic>
        <p:nvPicPr>
          <p:cNvPr id="2050" name="Picture 2" descr="D:\backup\Pelouses calcicoles\Photos terrain BOISSON 2013\IMG_34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89384"/>
            <a:ext cx="9144000" cy="6096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p:cNvGrpSpPr/>
          <p:nvPr/>
        </p:nvGrpSpPr>
        <p:grpSpPr>
          <a:xfrm>
            <a:off x="-81144" y="809"/>
            <a:ext cx="1576800" cy="836715"/>
            <a:chOff x="6773" y="-6265"/>
            <a:chExt cx="1757562" cy="836715"/>
          </a:xfrm>
        </p:grpSpPr>
        <p:sp>
          <p:nvSpPr>
            <p:cNvPr id="7" name="Arrondir un rectangle à un seul coin 6"/>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ZoneTexte 7"/>
            <p:cNvSpPr txBox="1"/>
            <p:nvPr/>
          </p:nvSpPr>
          <p:spPr>
            <a:xfrm>
              <a:off x="6773" y="156742"/>
              <a:ext cx="1757562" cy="523220"/>
            </a:xfrm>
            <a:prstGeom prst="rect">
              <a:avLst/>
            </a:prstGeom>
            <a:noFill/>
            <a:ln>
              <a:noFill/>
            </a:ln>
          </p:spPr>
          <p:txBody>
            <a:bodyPr wrap="square" rtlCol="0">
              <a:spAutoFit/>
            </a:bodyPr>
            <a:lstStyle/>
            <a:p>
              <a:pPr algn="ctr">
                <a:tabLst>
                  <a:tab pos="1165225" algn="l"/>
                </a:tabLst>
              </a:pP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9" name="Groupe 8"/>
          <p:cNvGrpSpPr/>
          <p:nvPr/>
        </p:nvGrpSpPr>
        <p:grpSpPr>
          <a:xfrm>
            <a:off x="4428120" y="809"/>
            <a:ext cx="1224000" cy="836715"/>
            <a:chOff x="6126" y="-5"/>
            <a:chExt cx="1758209" cy="836715"/>
          </a:xfrm>
          <a:effectLst/>
        </p:grpSpPr>
        <p:sp>
          <p:nvSpPr>
            <p:cNvPr id="10" name="Arrondir un rectangle à un seul coin 9"/>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12" name="Groupe 11"/>
          <p:cNvGrpSpPr/>
          <p:nvPr/>
        </p:nvGrpSpPr>
        <p:grpSpPr>
          <a:xfrm>
            <a:off x="2808120" y="0"/>
            <a:ext cx="1620000" cy="836715"/>
            <a:chOff x="6126" y="-5"/>
            <a:chExt cx="1758209" cy="836715"/>
          </a:xfrm>
          <a:effectLst/>
        </p:grpSpPr>
        <p:sp>
          <p:nvSpPr>
            <p:cNvPr id="13" name="Arrondir un rectangle à un seul coin 12"/>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Texte 1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Methods</a:t>
              </a:r>
              <a:endParaRPr lang="en-US" sz="2800" dirty="0">
                <a:solidFill>
                  <a:srgbClr val="A4D76B"/>
                </a:solidFill>
              </a:endParaRPr>
            </a:p>
          </p:txBody>
        </p:sp>
      </p:grpSp>
      <p:grpSp>
        <p:nvGrpSpPr>
          <p:cNvPr id="15" name="Groupe 14"/>
          <p:cNvGrpSpPr/>
          <p:nvPr/>
        </p:nvGrpSpPr>
        <p:grpSpPr>
          <a:xfrm>
            <a:off x="1475656" y="806"/>
            <a:ext cx="1333059" cy="836715"/>
            <a:chOff x="1547664" y="908719"/>
            <a:chExt cx="1728192" cy="836715"/>
          </a:xfrm>
        </p:grpSpPr>
        <p:sp>
          <p:nvSpPr>
            <p:cNvPr id="16" name="Arrondir un rectangle à un seul coin 15"/>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18" name="Groupe 17"/>
          <p:cNvGrpSpPr/>
          <p:nvPr/>
        </p:nvGrpSpPr>
        <p:grpSpPr>
          <a:xfrm>
            <a:off x="5652120" y="803"/>
            <a:ext cx="3564000" cy="836715"/>
            <a:chOff x="-28805" y="-6"/>
            <a:chExt cx="1793140" cy="836715"/>
          </a:xfrm>
          <a:effectLst/>
        </p:grpSpPr>
        <p:sp>
          <p:nvSpPr>
            <p:cNvPr id="19" name="Arrondir un rectangle à un seul coin 18"/>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ZoneTexte 19"/>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21" name="ZoneTexte 20"/>
          <p:cNvSpPr txBox="1"/>
          <p:nvPr/>
        </p:nvSpPr>
        <p:spPr>
          <a:xfrm>
            <a:off x="8836025" y="6501307"/>
            <a:ext cx="307975" cy="369332"/>
          </a:xfrm>
          <a:prstGeom prst="rect">
            <a:avLst/>
          </a:prstGeom>
          <a:noFill/>
        </p:spPr>
        <p:txBody>
          <a:bodyPr wrap="square" rtlCol="0">
            <a:spAutoFit/>
          </a:bodyPr>
          <a:lstStyle/>
          <a:p>
            <a:r>
              <a:rPr lang="fr-BE" dirty="0" smtClean="0"/>
              <a:t>8</a:t>
            </a:r>
            <a:endParaRPr lang="fr-BE" dirty="0"/>
          </a:p>
        </p:txBody>
      </p:sp>
    </p:spTree>
    <p:extLst>
      <p:ext uri="{BB962C8B-B14F-4D97-AF65-F5344CB8AC3E}">
        <p14:creationId xmlns:p14="http://schemas.microsoft.com/office/powerpoint/2010/main" val="4043928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Methods</a:t>
              </a:r>
              <a:endParaRPr lang="en-US" sz="2800" dirty="0">
                <a:solidFill>
                  <a:srgbClr val="A4D76B"/>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50" name="ZoneTexte 49"/>
          <p:cNvSpPr txBox="1"/>
          <p:nvPr/>
        </p:nvSpPr>
        <p:spPr>
          <a:xfrm>
            <a:off x="8836025" y="6501307"/>
            <a:ext cx="307975" cy="369332"/>
          </a:xfrm>
          <a:prstGeom prst="rect">
            <a:avLst/>
          </a:prstGeom>
          <a:noFill/>
        </p:spPr>
        <p:txBody>
          <a:bodyPr wrap="square" rtlCol="0">
            <a:spAutoFit/>
          </a:bodyPr>
          <a:lstStyle/>
          <a:p>
            <a:r>
              <a:rPr lang="fr-BE" dirty="0" smtClean="0"/>
              <a:t>4</a:t>
            </a:r>
            <a:endParaRPr lang="fr-BE" dirty="0"/>
          </a:p>
        </p:txBody>
      </p:sp>
      <p:sp>
        <p:nvSpPr>
          <p:cNvPr id="24" name="Espace réservé du contenu 5"/>
          <p:cNvSpPr txBox="1">
            <a:spLocks/>
          </p:cNvSpPr>
          <p:nvPr/>
        </p:nvSpPr>
        <p:spPr>
          <a:xfrm>
            <a:off x="1474916" y="836716"/>
            <a:ext cx="5070559" cy="6021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BE" dirty="0" smtClean="0"/>
              <a:t>Gradient</a:t>
            </a:r>
          </a:p>
          <a:p>
            <a:pPr lvl="1"/>
            <a:r>
              <a:rPr lang="fr-BE" b="1" dirty="0" err="1" smtClean="0"/>
              <a:t>Soil</a:t>
            </a:r>
            <a:r>
              <a:rPr lang="fr-BE" b="1" dirty="0" smtClean="0"/>
              <a:t> </a:t>
            </a:r>
            <a:r>
              <a:rPr lang="fr-BE" b="1" dirty="0" err="1" smtClean="0"/>
              <a:t>depth</a:t>
            </a:r>
            <a:r>
              <a:rPr lang="fr-BE" b="1" dirty="0" smtClean="0"/>
              <a:t> </a:t>
            </a:r>
            <a:r>
              <a:rPr lang="fr-BE" dirty="0" smtClean="0"/>
              <a:t>(cm)</a:t>
            </a:r>
          </a:p>
          <a:p>
            <a:pPr lvl="1"/>
            <a:r>
              <a:rPr lang="fr-BE" b="1" dirty="0" err="1"/>
              <a:t>Heat</a:t>
            </a:r>
            <a:r>
              <a:rPr lang="fr-BE" b="1" dirty="0"/>
              <a:t> </a:t>
            </a:r>
            <a:r>
              <a:rPr lang="fr-BE" b="1" dirty="0" err="1" smtClean="0"/>
              <a:t>load</a:t>
            </a:r>
            <a:r>
              <a:rPr lang="fr-BE" b="1" dirty="0" smtClean="0"/>
              <a:t> </a:t>
            </a:r>
            <a:r>
              <a:rPr lang="fr-BE" dirty="0" smtClean="0"/>
              <a:t>(PDIR)</a:t>
            </a:r>
            <a:endParaRPr lang="fr-BE" dirty="0"/>
          </a:p>
          <a:p>
            <a:pPr lvl="2"/>
            <a:r>
              <a:rPr lang="en-US" dirty="0" smtClean="0"/>
              <a:t>slope </a:t>
            </a:r>
            <a:r>
              <a:rPr lang="en-US" dirty="0"/>
              <a:t>degree, slope orientation and </a:t>
            </a:r>
            <a:r>
              <a:rPr lang="en-US" dirty="0" smtClean="0"/>
              <a:t>latitude</a:t>
            </a:r>
          </a:p>
          <a:p>
            <a:pPr lvl="2"/>
            <a:r>
              <a:rPr lang="en-US" dirty="0" smtClean="0"/>
              <a:t>[0.03-1.11] </a:t>
            </a:r>
          </a:p>
        </p:txBody>
      </p:sp>
      <p:pic>
        <p:nvPicPr>
          <p:cNvPr id="28" name="Imag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pic>
        <p:nvPicPr>
          <p:cNvPr id="3074" name="Picture 2" descr="D:\backup\Pelouses calcicoles\Photos terrain BOISSON 2013\IMG_33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9980" y="3501008"/>
            <a:ext cx="5060532" cy="3373688"/>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8852128" y="6518785"/>
            <a:ext cx="307975" cy="369332"/>
          </a:xfrm>
          <a:prstGeom prst="rect">
            <a:avLst/>
          </a:prstGeom>
          <a:noFill/>
        </p:spPr>
        <p:txBody>
          <a:bodyPr wrap="square" rtlCol="0">
            <a:spAutoFit/>
          </a:bodyPr>
          <a:lstStyle/>
          <a:p>
            <a:r>
              <a:rPr lang="fr-BE" dirty="0" smtClean="0"/>
              <a:t>9</a:t>
            </a:r>
            <a:endParaRPr lang="fr-BE" dirty="0"/>
          </a:p>
        </p:txBody>
      </p:sp>
    </p:spTree>
    <p:extLst>
      <p:ext uri="{BB962C8B-B14F-4D97-AF65-F5344CB8AC3E}">
        <p14:creationId xmlns:p14="http://schemas.microsoft.com/office/powerpoint/2010/main" val="1660864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Methods</a:t>
              </a:r>
              <a:endParaRPr lang="en-US" sz="2800" dirty="0">
                <a:solidFill>
                  <a:srgbClr val="A4D76B"/>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50" name="ZoneTexte 49"/>
          <p:cNvSpPr txBox="1"/>
          <p:nvPr/>
        </p:nvSpPr>
        <p:spPr>
          <a:xfrm>
            <a:off x="8676456" y="6501307"/>
            <a:ext cx="467545" cy="369332"/>
          </a:xfrm>
          <a:prstGeom prst="rect">
            <a:avLst/>
          </a:prstGeom>
          <a:noFill/>
        </p:spPr>
        <p:txBody>
          <a:bodyPr wrap="square" rtlCol="0">
            <a:spAutoFit/>
          </a:bodyPr>
          <a:lstStyle/>
          <a:p>
            <a:r>
              <a:rPr lang="fr-BE" dirty="0" smtClean="0"/>
              <a:t>10</a:t>
            </a:r>
            <a:endParaRPr lang="fr-BE" dirty="0"/>
          </a:p>
        </p:txBody>
      </p:sp>
      <p:sp>
        <p:nvSpPr>
          <p:cNvPr id="24" name="Espace réservé du contenu 5"/>
          <p:cNvSpPr txBox="1">
            <a:spLocks/>
          </p:cNvSpPr>
          <p:nvPr/>
        </p:nvSpPr>
        <p:spPr>
          <a:xfrm>
            <a:off x="1474916" y="836716"/>
            <a:ext cx="7670490" cy="6021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BE" dirty="0" smtClean="0"/>
              <a:t>Traits</a:t>
            </a:r>
            <a:endParaRPr lang="fr-BE" dirty="0"/>
          </a:p>
          <a:p>
            <a:pPr lvl="1"/>
            <a:r>
              <a:rPr lang="en-US" b="1" dirty="0" smtClean="0"/>
              <a:t>Maximum </a:t>
            </a:r>
            <a:r>
              <a:rPr lang="en-US" b="1" dirty="0"/>
              <a:t>vegetative height (MVH)</a:t>
            </a:r>
            <a:r>
              <a:rPr lang="en-US" dirty="0"/>
              <a:t> </a:t>
            </a:r>
            <a:endParaRPr lang="en-US" dirty="0" smtClean="0"/>
          </a:p>
          <a:p>
            <a:pPr lvl="1"/>
            <a:r>
              <a:rPr lang="en-US" b="1" dirty="0" smtClean="0"/>
              <a:t>Specific </a:t>
            </a:r>
            <a:r>
              <a:rPr lang="en-US" b="1" dirty="0"/>
              <a:t>leaf area (SLA)</a:t>
            </a:r>
            <a:r>
              <a:rPr lang="en-US" dirty="0"/>
              <a:t> </a:t>
            </a:r>
            <a:endParaRPr lang="en-US" dirty="0" smtClean="0"/>
          </a:p>
          <a:p>
            <a:pPr lvl="1"/>
            <a:r>
              <a:rPr lang="en-US" b="1" dirty="0" smtClean="0"/>
              <a:t>Leaf </a:t>
            </a:r>
            <a:r>
              <a:rPr lang="en-US" b="1" dirty="0"/>
              <a:t>dry matter content (LDMC</a:t>
            </a:r>
            <a:r>
              <a:rPr lang="en-US" b="1" dirty="0" smtClean="0"/>
              <a:t>)</a:t>
            </a:r>
            <a:endParaRPr lang="fr-BE" dirty="0" smtClean="0"/>
          </a:p>
        </p:txBody>
      </p:sp>
      <p:pic>
        <p:nvPicPr>
          <p:cNvPr id="28" name="Imag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spTree>
    <p:extLst>
      <p:ext uri="{BB962C8B-B14F-4D97-AF65-F5344CB8AC3E}">
        <p14:creationId xmlns:p14="http://schemas.microsoft.com/office/powerpoint/2010/main" val="811780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 45"/>
          <p:cNvPicPr/>
          <p:nvPr/>
        </p:nvPicPr>
        <p:blipFill>
          <a:blip r:embed="rId3">
            <a:extLst>
              <a:ext uri="{28A0092B-C50C-407E-A947-70E740481C1C}">
                <a14:useLocalDpi xmlns:a14="http://schemas.microsoft.com/office/drawing/2010/main" val="0"/>
              </a:ext>
            </a:extLst>
          </a:blip>
          <a:stretch>
            <a:fillRect/>
          </a:stretch>
        </p:blipFill>
        <p:spPr>
          <a:xfrm>
            <a:off x="1035341" y="879392"/>
            <a:ext cx="8549640" cy="6050280"/>
          </a:xfrm>
          <a:prstGeom prst="rect">
            <a:avLst/>
          </a:prstGeom>
        </p:spPr>
      </p:pic>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Methods</a:t>
              </a:r>
              <a:endParaRPr lang="en-US" sz="2800" dirty="0">
                <a:solidFill>
                  <a:srgbClr val="A4D76B"/>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50" name="ZoneTexte 49"/>
          <p:cNvSpPr txBox="1"/>
          <p:nvPr/>
        </p:nvSpPr>
        <p:spPr>
          <a:xfrm>
            <a:off x="8676455" y="6501307"/>
            <a:ext cx="467545" cy="369332"/>
          </a:xfrm>
          <a:prstGeom prst="rect">
            <a:avLst/>
          </a:prstGeom>
          <a:noFill/>
        </p:spPr>
        <p:txBody>
          <a:bodyPr wrap="square" rtlCol="0">
            <a:spAutoFit/>
          </a:bodyPr>
          <a:lstStyle/>
          <a:p>
            <a:r>
              <a:rPr lang="fr-BE" dirty="0" smtClean="0"/>
              <a:t>11</a:t>
            </a:r>
            <a:endParaRPr lang="fr-BE" dirty="0"/>
          </a:p>
        </p:txBody>
      </p:sp>
      <p:sp>
        <p:nvSpPr>
          <p:cNvPr id="24" name="Espace réservé du contenu 5"/>
          <p:cNvSpPr txBox="1">
            <a:spLocks/>
          </p:cNvSpPr>
          <p:nvPr/>
        </p:nvSpPr>
        <p:spPr>
          <a:xfrm>
            <a:off x="1474916" y="836716"/>
            <a:ext cx="7670490" cy="6021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BE" dirty="0" err="1" smtClean="0"/>
              <a:t>Study</a:t>
            </a:r>
            <a:r>
              <a:rPr lang="fr-BE" dirty="0" smtClean="0"/>
              <a:t> </a:t>
            </a:r>
            <a:r>
              <a:rPr lang="fr-BE" dirty="0"/>
              <a:t>sites</a:t>
            </a:r>
          </a:p>
          <a:p>
            <a:endParaRPr lang="fr-BE" dirty="0" smtClean="0"/>
          </a:p>
        </p:txBody>
      </p:sp>
      <p:pic>
        <p:nvPicPr>
          <p:cNvPr id="28" name="Imag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spTree>
    <p:extLst>
      <p:ext uri="{BB962C8B-B14F-4D97-AF65-F5344CB8AC3E}">
        <p14:creationId xmlns:p14="http://schemas.microsoft.com/office/powerpoint/2010/main" val="591774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 44"/>
          <p:cNvPicPr/>
          <p:nvPr/>
        </p:nvPicPr>
        <p:blipFill>
          <a:blip r:embed="rId3" cstate="print">
            <a:extLst>
              <a:ext uri="{28A0092B-C50C-407E-A947-70E740481C1C}">
                <a14:useLocalDpi xmlns:a14="http://schemas.microsoft.com/office/drawing/2010/main" val="0"/>
              </a:ext>
            </a:extLst>
          </a:blip>
          <a:stretch>
            <a:fillRect/>
          </a:stretch>
        </p:blipFill>
        <p:spPr>
          <a:xfrm>
            <a:off x="4249307" y="831640"/>
            <a:ext cx="4283133" cy="6053744"/>
          </a:xfrm>
          <a:prstGeom prst="rect">
            <a:avLst/>
          </a:prstGeom>
        </p:spPr>
      </p:pic>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Methods</a:t>
              </a:r>
              <a:endParaRPr lang="en-US" sz="2800" dirty="0">
                <a:solidFill>
                  <a:srgbClr val="A4D76B"/>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50" name="ZoneTexte 49"/>
          <p:cNvSpPr txBox="1"/>
          <p:nvPr/>
        </p:nvSpPr>
        <p:spPr>
          <a:xfrm>
            <a:off x="8604448" y="6501307"/>
            <a:ext cx="539553" cy="369332"/>
          </a:xfrm>
          <a:prstGeom prst="rect">
            <a:avLst/>
          </a:prstGeom>
          <a:noFill/>
        </p:spPr>
        <p:txBody>
          <a:bodyPr wrap="square" rtlCol="0">
            <a:spAutoFit/>
          </a:bodyPr>
          <a:lstStyle/>
          <a:p>
            <a:r>
              <a:rPr lang="fr-BE" dirty="0" smtClean="0"/>
              <a:t>12</a:t>
            </a:r>
            <a:endParaRPr lang="fr-BE" dirty="0"/>
          </a:p>
        </p:txBody>
      </p:sp>
      <p:sp>
        <p:nvSpPr>
          <p:cNvPr id="24" name="Espace réservé du contenu 5"/>
          <p:cNvSpPr txBox="1">
            <a:spLocks/>
          </p:cNvSpPr>
          <p:nvPr/>
        </p:nvSpPr>
        <p:spPr>
          <a:xfrm>
            <a:off x="1474916" y="836716"/>
            <a:ext cx="7670490" cy="6021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BE" dirty="0" err="1" smtClean="0"/>
              <a:t>Study</a:t>
            </a:r>
            <a:r>
              <a:rPr lang="fr-BE" dirty="0" smtClean="0"/>
              <a:t> </a:t>
            </a:r>
            <a:r>
              <a:rPr lang="fr-BE" dirty="0"/>
              <a:t>sites</a:t>
            </a:r>
          </a:p>
          <a:p>
            <a:endParaRPr lang="fr-BE" dirty="0" smtClean="0"/>
          </a:p>
        </p:txBody>
      </p:sp>
      <p:pic>
        <p:nvPicPr>
          <p:cNvPr id="28" name="Imag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spTree>
    <p:extLst>
      <p:ext uri="{BB962C8B-B14F-4D97-AF65-F5344CB8AC3E}">
        <p14:creationId xmlns:p14="http://schemas.microsoft.com/office/powerpoint/2010/main" val="4131088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Methods</a:t>
              </a:r>
              <a:endParaRPr lang="en-US" sz="2800" dirty="0">
                <a:solidFill>
                  <a:srgbClr val="A4D76B"/>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50" name="ZoneTexte 49"/>
          <p:cNvSpPr txBox="1"/>
          <p:nvPr/>
        </p:nvSpPr>
        <p:spPr>
          <a:xfrm>
            <a:off x="8676457" y="6501307"/>
            <a:ext cx="467544" cy="369332"/>
          </a:xfrm>
          <a:prstGeom prst="rect">
            <a:avLst/>
          </a:prstGeom>
          <a:noFill/>
        </p:spPr>
        <p:txBody>
          <a:bodyPr wrap="square" rtlCol="0">
            <a:spAutoFit/>
          </a:bodyPr>
          <a:lstStyle/>
          <a:p>
            <a:r>
              <a:rPr lang="fr-BE" dirty="0" smtClean="0"/>
              <a:t>13</a:t>
            </a:r>
            <a:endParaRPr lang="fr-BE" dirty="0"/>
          </a:p>
        </p:txBody>
      </p:sp>
      <p:sp>
        <p:nvSpPr>
          <p:cNvPr id="24" name="Espace réservé du contenu 5"/>
          <p:cNvSpPr txBox="1">
            <a:spLocks/>
          </p:cNvSpPr>
          <p:nvPr/>
        </p:nvSpPr>
        <p:spPr>
          <a:xfrm>
            <a:off x="1474916" y="836716"/>
            <a:ext cx="7670490" cy="6021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BE" dirty="0" err="1" smtClean="0"/>
              <a:t>Species</a:t>
            </a:r>
            <a:r>
              <a:rPr lang="fr-BE" dirty="0" smtClean="0"/>
              <a:t> </a:t>
            </a:r>
            <a:r>
              <a:rPr lang="fr-BE" dirty="0" err="1" smtClean="0"/>
              <a:t>selection</a:t>
            </a:r>
            <a:endParaRPr lang="fr-BE" dirty="0" smtClean="0"/>
          </a:p>
          <a:p>
            <a:pPr lvl="1"/>
            <a:r>
              <a:rPr lang="fr-BE" dirty="0" err="1" smtClean="0"/>
              <a:t>Abundance</a:t>
            </a:r>
            <a:r>
              <a:rPr lang="fr-BE" dirty="0" smtClean="0"/>
              <a:t> </a:t>
            </a:r>
          </a:p>
          <a:p>
            <a:pPr lvl="2"/>
            <a:r>
              <a:rPr lang="fr-BE" dirty="0" smtClean="0"/>
              <a:t>on </a:t>
            </a:r>
            <a:r>
              <a:rPr lang="fr-BE" dirty="0" err="1" smtClean="0"/>
              <a:t>selected</a:t>
            </a:r>
            <a:r>
              <a:rPr lang="fr-BE" dirty="0" smtClean="0"/>
              <a:t> sites</a:t>
            </a:r>
          </a:p>
          <a:p>
            <a:pPr lvl="2"/>
            <a:r>
              <a:rPr lang="fr-BE" dirty="0" smtClean="0"/>
              <a:t>on </a:t>
            </a:r>
            <a:r>
              <a:rPr lang="fr-BE" dirty="0" err="1" smtClean="0"/>
              <a:t>mesophilous</a:t>
            </a:r>
            <a:r>
              <a:rPr lang="fr-BE" dirty="0" smtClean="0"/>
              <a:t> </a:t>
            </a:r>
            <a:r>
              <a:rPr lang="fr-BE" dirty="0" err="1"/>
              <a:t>calcareous</a:t>
            </a:r>
            <a:r>
              <a:rPr lang="fr-BE" dirty="0"/>
              <a:t> </a:t>
            </a:r>
            <a:r>
              <a:rPr lang="fr-BE" dirty="0" err="1"/>
              <a:t>grasslands</a:t>
            </a:r>
            <a:endParaRPr lang="fr-BE" dirty="0"/>
          </a:p>
          <a:p>
            <a:pPr lvl="2"/>
            <a:r>
              <a:rPr lang="fr-BE" dirty="0" smtClean="0"/>
              <a:t>on </a:t>
            </a:r>
            <a:r>
              <a:rPr lang="fr-BE" dirty="0" err="1" smtClean="0"/>
              <a:t>xerophilous</a:t>
            </a:r>
            <a:r>
              <a:rPr lang="fr-BE" dirty="0" smtClean="0"/>
              <a:t> </a:t>
            </a:r>
            <a:r>
              <a:rPr lang="fr-BE" dirty="0" err="1" smtClean="0"/>
              <a:t>calcareous</a:t>
            </a:r>
            <a:r>
              <a:rPr lang="fr-BE" dirty="0" smtClean="0"/>
              <a:t> </a:t>
            </a:r>
            <a:r>
              <a:rPr lang="fr-BE" dirty="0" err="1" smtClean="0"/>
              <a:t>grasslands</a:t>
            </a:r>
            <a:endParaRPr lang="fr-BE" dirty="0" smtClean="0"/>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 y="828274"/>
            <a:ext cx="1475110" cy="6022351"/>
          </a:xfrm>
          <a:prstGeom prst="rect">
            <a:avLst/>
          </a:prstGeom>
        </p:spPr>
      </p:pic>
      <p:pic>
        <p:nvPicPr>
          <p:cNvPr id="4098" name="Picture 2" descr="D:\backup\Pelouses calcicoles\Photos terrain BOISSON 2013\IMG_36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0349" y="3284984"/>
            <a:ext cx="2382011" cy="357301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backup\Pelouses calcicoles\Photos terrain BOISSON 2013\IMG_34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6872" y="3275825"/>
            <a:ext cx="2383200" cy="357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780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Context</a:t>
              </a:r>
              <a:endParaRPr lang="en-US" sz="2800" dirty="0">
                <a:solidFill>
                  <a:srgbClr val="A4D76B"/>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Methods</a:t>
              </a:r>
              <a:endParaRPr lang="en-US" sz="2800" dirty="0">
                <a:solidFill>
                  <a:srgbClr val="A4D76B">
                    <a:alpha val="50000"/>
                  </a:srgbClr>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50" name="ZoneTexte 49"/>
          <p:cNvSpPr txBox="1"/>
          <p:nvPr/>
        </p:nvSpPr>
        <p:spPr>
          <a:xfrm>
            <a:off x="8836025" y="6501307"/>
            <a:ext cx="307975" cy="369332"/>
          </a:xfrm>
          <a:prstGeom prst="rect">
            <a:avLst/>
          </a:prstGeom>
          <a:noFill/>
        </p:spPr>
        <p:txBody>
          <a:bodyPr wrap="square" rtlCol="0">
            <a:spAutoFit/>
          </a:bodyPr>
          <a:lstStyle/>
          <a:p>
            <a:r>
              <a:rPr lang="fr-BE" dirty="0" smtClean="0"/>
              <a:t>1</a:t>
            </a:r>
            <a:endParaRPr lang="fr-BE" dirty="0"/>
          </a:p>
        </p:txBody>
      </p:sp>
      <p:sp>
        <p:nvSpPr>
          <p:cNvPr id="6" name="Espace réservé du contenu 5"/>
          <p:cNvSpPr>
            <a:spLocks noGrp="1"/>
          </p:cNvSpPr>
          <p:nvPr>
            <p:ph idx="1"/>
          </p:nvPr>
        </p:nvSpPr>
        <p:spPr>
          <a:xfrm>
            <a:off x="1474916" y="836716"/>
            <a:ext cx="7361109" cy="5472604"/>
          </a:xfrm>
        </p:spPr>
        <p:txBody>
          <a:bodyPr/>
          <a:lstStyle/>
          <a:p>
            <a:endParaRPr lang="fr-BE"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pic>
        <p:nvPicPr>
          <p:cNvPr id="53" name="Picture 2" descr="http://www.globalwarmingfacts.net/wp-content/uploads/2012/11/global-warming-earth-environment.jpg"/>
          <p:cNvPicPr>
            <a:picLocks noChangeAspect="1" noChangeArrowheads="1"/>
          </p:cNvPicPr>
          <p:nvPr/>
        </p:nvPicPr>
        <p:blipFill rotWithShape="1">
          <a:blip r:embed="rId4">
            <a:extLst>
              <a:ext uri="{28A0092B-C50C-407E-A947-70E740481C1C}">
                <a14:useLocalDpi xmlns:a14="http://schemas.microsoft.com/office/drawing/2010/main" val="0"/>
              </a:ext>
            </a:extLst>
          </a:blip>
          <a:srcRect t="6827"/>
          <a:stretch/>
        </p:blipFill>
        <p:spPr bwMode="auto">
          <a:xfrm>
            <a:off x="2810339" y="898594"/>
            <a:ext cx="4974417" cy="523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594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acces.ens-lyon.fr/acces/terre/ecoles/parcours/chartreuse/resolveUid/d9519c4279ce791b09a145008444de4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660" y="5134861"/>
            <a:ext cx="2024978" cy="1559234"/>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Methods</a:t>
              </a:r>
              <a:endParaRPr lang="en-US" sz="2800" dirty="0">
                <a:solidFill>
                  <a:srgbClr val="A4D76B"/>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50" name="ZoneTexte 49"/>
          <p:cNvSpPr txBox="1"/>
          <p:nvPr/>
        </p:nvSpPr>
        <p:spPr>
          <a:xfrm>
            <a:off x="8676457" y="6501307"/>
            <a:ext cx="467544" cy="369332"/>
          </a:xfrm>
          <a:prstGeom prst="rect">
            <a:avLst/>
          </a:prstGeom>
          <a:noFill/>
        </p:spPr>
        <p:txBody>
          <a:bodyPr wrap="square" rtlCol="0">
            <a:spAutoFit/>
          </a:bodyPr>
          <a:lstStyle/>
          <a:p>
            <a:r>
              <a:rPr lang="fr-BE" dirty="0" smtClean="0"/>
              <a:t>14</a:t>
            </a:r>
            <a:endParaRPr lang="fr-BE" dirty="0"/>
          </a:p>
        </p:txBody>
      </p:sp>
      <p:sp>
        <p:nvSpPr>
          <p:cNvPr id="24" name="Espace réservé du contenu 5"/>
          <p:cNvSpPr txBox="1">
            <a:spLocks/>
          </p:cNvSpPr>
          <p:nvPr/>
        </p:nvSpPr>
        <p:spPr>
          <a:xfrm>
            <a:off x="1474916" y="836716"/>
            <a:ext cx="7670490" cy="6021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BE" dirty="0" smtClean="0"/>
              <a:t>Field </a:t>
            </a:r>
            <a:r>
              <a:rPr lang="fr-BE" dirty="0" err="1" smtClean="0"/>
              <a:t>methods</a:t>
            </a:r>
            <a:endParaRPr lang="fr-BE" dirty="0" smtClean="0"/>
          </a:p>
          <a:p>
            <a:pPr lvl="1"/>
            <a:r>
              <a:rPr lang="fr-BE" dirty="0" smtClean="0"/>
              <a:t>~80 </a:t>
            </a:r>
            <a:r>
              <a:rPr lang="fr-BE" dirty="0" err="1" smtClean="0"/>
              <a:t>indiv</a:t>
            </a:r>
            <a:r>
              <a:rPr lang="fr-BE" dirty="0" smtClean="0"/>
              <a:t>./</a:t>
            </a:r>
            <a:r>
              <a:rPr lang="fr-BE" dirty="0" err="1" smtClean="0"/>
              <a:t>species</a:t>
            </a:r>
            <a:r>
              <a:rPr lang="fr-BE" dirty="0" smtClean="0"/>
              <a:t> on </a:t>
            </a:r>
            <a:r>
              <a:rPr lang="fr-BE" dirty="0" err="1" smtClean="0"/>
              <a:t>each</a:t>
            </a:r>
            <a:r>
              <a:rPr lang="fr-BE" dirty="0" smtClean="0"/>
              <a:t> site  </a:t>
            </a:r>
            <a:r>
              <a:rPr lang="fr-BE" dirty="0" smtClean="0">
                <a:sym typeface="Wingdings" pitchFamily="2" charset="2"/>
              </a:rPr>
              <a:t> </a:t>
            </a:r>
            <a:r>
              <a:rPr lang="fr-BE" b="1" u="sng" dirty="0" smtClean="0">
                <a:sym typeface="Wingdings" pitchFamily="2" charset="2"/>
              </a:rPr>
              <a:t>MVH</a:t>
            </a:r>
            <a:endParaRPr lang="fr-BE" b="1" u="sng" dirty="0" smtClean="0"/>
          </a:p>
          <a:p>
            <a:pPr lvl="1"/>
            <a:endParaRPr lang="fr-BE" dirty="0"/>
          </a:p>
          <a:p>
            <a:pPr lvl="1"/>
            <a:endParaRPr lang="fr-BE" dirty="0" smtClean="0"/>
          </a:p>
          <a:p>
            <a:pPr lvl="1"/>
            <a:r>
              <a:rPr lang="fr-BE" dirty="0" smtClean="0"/>
              <a:t>2 </a:t>
            </a:r>
            <a:r>
              <a:rPr lang="fr-BE" dirty="0" err="1" smtClean="0"/>
              <a:t>leaves</a:t>
            </a:r>
            <a:r>
              <a:rPr lang="fr-BE" dirty="0" smtClean="0"/>
              <a:t>/</a:t>
            </a:r>
            <a:r>
              <a:rPr lang="fr-BE" dirty="0" err="1" smtClean="0"/>
              <a:t>indiv</a:t>
            </a:r>
            <a:r>
              <a:rPr lang="fr-BE" dirty="0" smtClean="0"/>
              <a:t>. </a:t>
            </a:r>
            <a:r>
              <a:rPr lang="fr-BE" dirty="0" smtClean="0">
                <a:sym typeface="Wingdings" pitchFamily="2" charset="2"/>
              </a:rPr>
              <a:t> </a:t>
            </a:r>
            <a:r>
              <a:rPr lang="fr-BE" b="1" u="sng" dirty="0" smtClean="0">
                <a:sym typeface="Wingdings" pitchFamily="2" charset="2"/>
              </a:rPr>
              <a:t>SLA</a:t>
            </a:r>
            <a:r>
              <a:rPr lang="fr-BE" b="1" dirty="0" smtClean="0">
                <a:sym typeface="Wingdings" pitchFamily="2" charset="2"/>
              </a:rPr>
              <a:t> </a:t>
            </a:r>
            <a:r>
              <a:rPr lang="fr-BE" dirty="0" smtClean="0">
                <a:sym typeface="Wingdings" pitchFamily="2" charset="2"/>
              </a:rPr>
              <a:t>and</a:t>
            </a:r>
            <a:r>
              <a:rPr lang="fr-BE" b="1" dirty="0" smtClean="0">
                <a:sym typeface="Wingdings" pitchFamily="2" charset="2"/>
              </a:rPr>
              <a:t> </a:t>
            </a:r>
            <a:r>
              <a:rPr lang="fr-BE" b="1" u="sng" dirty="0" smtClean="0">
                <a:sym typeface="Wingdings" pitchFamily="2" charset="2"/>
              </a:rPr>
              <a:t>LDMC</a:t>
            </a:r>
            <a:endParaRPr lang="fr-BE" b="1" u="sng" dirty="0" smtClean="0"/>
          </a:p>
          <a:p>
            <a:pPr lvl="1"/>
            <a:endParaRPr lang="fr-BE" dirty="0"/>
          </a:p>
          <a:p>
            <a:pPr lvl="1"/>
            <a:endParaRPr lang="fr-BE" dirty="0" smtClean="0"/>
          </a:p>
          <a:p>
            <a:pPr lvl="1"/>
            <a:r>
              <a:rPr lang="fr-BE" dirty="0" err="1" smtClean="0"/>
              <a:t>Around</a:t>
            </a:r>
            <a:r>
              <a:rPr lang="fr-BE" dirty="0" smtClean="0"/>
              <a:t> </a:t>
            </a:r>
            <a:r>
              <a:rPr lang="fr-BE" dirty="0" err="1" smtClean="0"/>
              <a:t>each</a:t>
            </a:r>
            <a:r>
              <a:rPr lang="fr-BE" dirty="0" smtClean="0"/>
              <a:t> </a:t>
            </a:r>
            <a:r>
              <a:rPr lang="fr-BE" dirty="0" err="1" smtClean="0"/>
              <a:t>indiv</a:t>
            </a:r>
            <a:r>
              <a:rPr lang="fr-BE" dirty="0" smtClean="0"/>
              <a:t> : </a:t>
            </a:r>
            <a:r>
              <a:rPr lang="fr-BE" dirty="0" err="1" smtClean="0"/>
              <a:t>soil</a:t>
            </a:r>
            <a:r>
              <a:rPr lang="fr-BE" dirty="0" smtClean="0"/>
              <a:t> </a:t>
            </a:r>
            <a:r>
              <a:rPr lang="fr-BE" dirty="0" err="1" smtClean="0"/>
              <a:t>depth</a:t>
            </a:r>
            <a:r>
              <a:rPr lang="fr-BE" dirty="0" smtClean="0"/>
              <a:t>, </a:t>
            </a:r>
            <a:r>
              <a:rPr lang="fr-BE" dirty="0" err="1" smtClean="0"/>
              <a:t>slope</a:t>
            </a:r>
            <a:r>
              <a:rPr lang="fr-BE" dirty="0" smtClean="0"/>
              <a:t> and orientation</a:t>
            </a:r>
          </a:p>
        </p:txBody>
      </p:sp>
      <p:pic>
        <p:nvPicPr>
          <p:cNvPr id="28" name="Imag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pic>
        <p:nvPicPr>
          <p:cNvPr id="22" name="Picture 6" descr="D:\backup\Pelouses calcicoles\Thèse\Phase 1\Resultats\Scans\SOS\PO\SOS12 P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000" t="45556" r="18674" b="43750"/>
          <a:stretch/>
        </p:blipFill>
        <p:spPr bwMode="auto">
          <a:xfrm>
            <a:off x="3754050" y="3573016"/>
            <a:ext cx="7143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D:\backup\Pelouses calcicoles\Thèse\Phase 1\Resultats\Scans\x Sorties ImageJ\SOS\PO\SOS12 PO2.t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573" t="45695" r="18483" b="43888"/>
          <a:stretch/>
        </p:blipFill>
        <p:spPr bwMode="auto">
          <a:xfrm>
            <a:off x="4692232" y="3573016"/>
            <a:ext cx="695325" cy="7143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mayerwin.free.fr/boussole4plan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4674" y="4942566"/>
            <a:ext cx="1364827" cy="175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831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Results</a:t>
              </a:r>
              <a:endParaRPr lang="en-US" sz="2800" dirty="0">
                <a:solidFill>
                  <a:srgbClr val="A4D76B"/>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Methods</a:t>
              </a:r>
              <a:endParaRPr lang="en-US" sz="2800" dirty="0">
                <a:solidFill>
                  <a:srgbClr val="A4D76B">
                    <a:alpha val="50000"/>
                  </a:srgbClr>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50" name="ZoneTexte 49"/>
          <p:cNvSpPr txBox="1"/>
          <p:nvPr/>
        </p:nvSpPr>
        <p:spPr>
          <a:xfrm>
            <a:off x="8676456" y="6501307"/>
            <a:ext cx="467545" cy="369332"/>
          </a:xfrm>
          <a:prstGeom prst="rect">
            <a:avLst/>
          </a:prstGeom>
          <a:noFill/>
        </p:spPr>
        <p:txBody>
          <a:bodyPr wrap="square" rtlCol="0">
            <a:spAutoFit/>
          </a:bodyPr>
          <a:lstStyle/>
          <a:p>
            <a:r>
              <a:rPr lang="fr-BE" dirty="0" smtClean="0"/>
              <a:t>15</a:t>
            </a:r>
            <a:endParaRPr lang="fr-BE" dirty="0"/>
          </a:p>
        </p:txBody>
      </p:sp>
      <p:sp>
        <p:nvSpPr>
          <p:cNvPr id="24" name="Espace réservé du contenu 5"/>
          <p:cNvSpPr txBox="1">
            <a:spLocks/>
          </p:cNvSpPr>
          <p:nvPr/>
        </p:nvSpPr>
        <p:spPr>
          <a:xfrm>
            <a:off x="1474916" y="836716"/>
            <a:ext cx="7670490" cy="6021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BE" dirty="0"/>
          </a:p>
        </p:txBody>
      </p:sp>
      <p:pic>
        <p:nvPicPr>
          <p:cNvPr id="25" name="Imag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sp>
        <p:nvSpPr>
          <p:cNvPr id="22" name="ZoneTexte 21"/>
          <p:cNvSpPr txBox="1"/>
          <p:nvPr/>
        </p:nvSpPr>
        <p:spPr>
          <a:xfrm>
            <a:off x="1547664" y="899428"/>
            <a:ext cx="7488832" cy="369332"/>
          </a:xfrm>
          <a:prstGeom prst="rect">
            <a:avLst/>
          </a:prstGeom>
          <a:noFill/>
        </p:spPr>
        <p:txBody>
          <a:bodyPr wrap="square" rtlCol="0">
            <a:spAutoFit/>
          </a:bodyPr>
          <a:lstStyle/>
          <a:p>
            <a:pPr algn="ctr"/>
            <a:r>
              <a:rPr lang="fr-BE" b="1" dirty="0" smtClean="0"/>
              <a:t>Gradient</a:t>
            </a:r>
            <a:endParaRPr lang="fr-BE" b="1" dirty="0"/>
          </a:p>
        </p:txBody>
      </p:sp>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l="6334" t="12840" r="38577" b="20892"/>
          <a:stretch/>
        </p:blipFill>
        <p:spPr>
          <a:xfrm>
            <a:off x="1839686" y="1621970"/>
            <a:ext cx="3470475" cy="2775859"/>
          </a:xfrm>
          <a:prstGeom prst="rect">
            <a:avLst/>
          </a:prstGeom>
        </p:spPr>
      </p:pic>
      <p:pic>
        <p:nvPicPr>
          <p:cNvPr id="6" name="Image 5"/>
          <p:cNvPicPr>
            <a:picLocks noChangeAspect="1"/>
          </p:cNvPicPr>
          <p:nvPr/>
        </p:nvPicPr>
        <p:blipFill rotWithShape="1">
          <a:blip r:embed="rId5">
            <a:extLst>
              <a:ext uri="{28A0092B-C50C-407E-A947-70E740481C1C}">
                <a14:useLocalDpi xmlns:a14="http://schemas.microsoft.com/office/drawing/2010/main" val="0"/>
              </a:ext>
            </a:extLst>
          </a:blip>
          <a:srcRect l="8577" t="21308"/>
          <a:stretch/>
        </p:blipFill>
        <p:spPr>
          <a:xfrm>
            <a:off x="5214257" y="4027714"/>
            <a:ext cx="3775755" cy="2785662"/>
          </a:xfrm>
          <a:prstGeom prst="rect">
            <a:avLst/>
          </a:prstGeom>
        </p:spPr>
      </p:pic>
      <p:pic>
        <p:nvPicPr>
          <p:cNvPr id="26" name="Image 25"/>
          <p:cNvPicPr>
            <a:picLocks noChangeAspect="1"/>
          </p:cNvPicPr>
          <p:nvPr/>
        </p:nvPicPr>
        <p:blipFill rotWithShape="1">
          <a:blip r:embed="rId4">
            <a:extLst>
              <a:ext uri="{28A0092B-C50C-407E-A947-70E740481C1C}">
                <a14:useLocalDpi xmlns:a14="http://schemas.microsoft.com/office/drawing/2010/main" val="0"/>
              </a:ext>
            </a:extLst>
          </a:blip>
          <a:srcRect l="63983" t="12841" r="10615" b="65590"/>
          <a:stretch/>
        </p:blipFill>
        <p:spPr>
          <a:xfrm>
            <a:off x="6084168" y="2106382"/>
            <a:ext cx="1600200" cy="903517"/>
          </a:xfrm>
          <a:prstGeom prst="rect">
            <a:avLst/>
          </a:prstGeom>
        </p:spPr>
      </p:pic>
      <p:sp>
        <p:nvSpPr>
          <p:cNvPr id="2" name="ZoneTexte 1"/>
          <p:cNvSpPr txBox="1"/>
          <p:nvPr/>
        </p:nvSpPr>
        <p:spPr>
          <a:xfrm>
            <a:off x="2237657" y="1283416"/>
            <a:ext cx="3018520" cy="338554"/>
          </a:xfrm>
          <a:prstGeom prst="rect">
            <a:avLst/>
          </a:prstGeom>
          <a:noFill/>
        </p:spPr>
        <p:txBody>
          <a:bodyPr wrap="square" rtlCol="0">
            <a:spAutoFit/>
          </a:bodyPr>
          <a:lstStyle/>
          <a:p>
            <a:r>
              <a:rPr lang="fr-BE" sz="1600" b="1" dirty="0" err="1" smtClean="0"/>
              <a:t>Soil</a:t>
            </a:r>
            <a:r>
              <a:rPr lang="fr-BE" sz="1600" b="1" dirty="0" smtClean="0"/>
              <a:t> </a:t>
            </a:r>
            <a:r>
              <a:rPr lang="fr-BE" sz="1600" b="1" dirty="0" err="1" smtClean="0"/>
              <a:t>depth</a:t>
            </a:r>
            <a:r>
              <a:rPr lang="fr-BE" sz="1600" b="1" dirty="0" smtClean="0"/>
              <a:t> gradient on </a:t>
            </a:r>
            <a:r>
              <a:rPr lang="fr-BE" sz="1600" b="1" dirty="0" err="1" smtClean="0"/>
              <a:t>study</a:t>
            </a:r>
            <a:r>
              <a:rPr lang="fr-BE" sz="1600" b="1" dirty="0" smtClean="0"/>
              <a:t> sites</a:t>
            </a:r>
            <a:endParaRPr lang="fr-BE" sz="1600" b="1" dirty="0"/>
          </a:p>
        </p:txBody>
      </p:sp>
      <p:sp>
        <p:nvSpPr>
          <p:cNvPr id="27" name="ZoneTexte 26"/>
          <p:cNvSpPr txBox="1"/>
          <p:nvPr/>
        </p:nvSpPr>
        <p:spPr>
          <a:xfrm>
            <a:off x="5651670" y="3689160"/>
            <a:ext cx="3179352" cy="338554"/>
          </a:xfrm>
          <a:prstGeom prst="rect">
            <a:avLst/>
          </a:prstGeom>
          <a:noFill/>
        </p:spPr>
        <p:txBody>
          <a:bodyPr wrap="square" rtlCol="0">
            <a:spAutoFit/>
          </a:bodyPr>
          <a:lstStyle/>
          <a:p>
            <a:r>
              <a:rPr lang="fr-BE" sz="1600" b="1" dirty="0" err="1" smtClean="0"/>
              <a:t>Heat</a:t>
            </a:r>
            <a:r>
              <a:rPr lang="fr-BE" sz="1600" b="1" dirty="0" smtClean="0"/>
              <a:t> </a:t>
            </a:r>
            <a:r>
              <a:rPr lang="fr-BE" sz="1600" b="1" dirty="0" err="1" smtClean="0"/>
              <a:t>load</a:t>
            </a:r>
            <a:r>
              <a:rPr lang="fr-BE" sz="1600" b="1" dirty="0" smtClean="0"/>
              <a:t> gradient on </a:t>
            </a:r>
            <a:r>
              <a:rPr lang="fr-BE" sz="1600" b="1" dirty="0" err="1" smtClean="0"/>
              <a:t>study</a:t>
            </a:r>
            <a:r>
              <a:rPr lang="fr-BE" sz="1600" b="1" dirty="0" smtClean="0"/>
              <a:t> sites</a:t>
            </a:r>
            <a:endParaRPr lang="fr-BE" sz="1600" b="1" dirty="0"/>
          </a:p>
        </p:txBody>
      </p:sp>
      <p:sp>
        <p:nvSpPr>
          <p:cNvPr id="28" name="ZoneTexte 27"/>
          <p:cNvSpPr txBox="1"/>
          <p:nvPr/>
        </p:nvSpPr>
        <p:spPr>
          <a:xfrm rot="16200000">
            <a:off x="382566" y="2742037"/>
            <a:ext cx="2678542" cy="307777"/>
          </a:xfrm>
          <a:prstGeom prst="rect">
            <a:avLst/>
          </a:prstGeom>
          <a:noFill/>
        </p:spPr>
        <p:txBody>
          <a:bodyPr wrap="square" rtlCol="0">
            <a:spAutoFit/>
          </a:bodyPr>
          <a:lstStyle/>
          <a:p>
            <a:pPr algn="ctr"/>
            <a:r>
              <a:rPr lang="fr-BE" sz="1400" b="1" dirty="0" err="1" smtClean="0"/>
              <a:t>Soil</a:t>
            </a:r>
            <a:r>
              <a:rPr lang="fr-BE" sz="1400" b="1" dirty="0" smtClean="0"/>
              <a:t> </a:t>
            </a:r>
            <a:r>
              <a:rPr lang="fr-BE" sz="1400" b="1" dirty="0" err="1" smtClean="0"/>
              <a:t>depth</a:t>
            </a:r>
            <a:r>
              <a:rPr lang="fr-BE" sz="1400" b="1" dirty="0" smtClean="0"/>
              <a:t> (cm)</a:t>
            </a:r>
            <a:endParaRPr lang="fr-BE" sz="1400" b="1" dirty="0"/>
          </a:p>
        </p:txBody>
      </p:sp>
      <p:sp>
        <p:nvSpPr>
          <p:cNvPr id="29" name="ZoneTexte 28"/>
          <p:cNvSpPr txBox="1"/>
          <p:nvPr/>
        </p:nvSpPr>
        <p:spPr>
          <a:xfrm rot="16200000">
            <a:off x="3700624" y="5229730"/>
            <a:ext cx="2678542" cy="307777"/>
          </a:xfrm>
          <a:prstGeom prst="rect">
            <a:avLst/>
          </a:prstGeom>
          <a:noFill/>
        </p:spPr>
        <p:txBody>
          <a:bodyPr wrap="square" rtlCol="0">
            <a:spAutoFit/>
          </a:bodyPr>
          <a:lstStyle/>
          <a:p>
            <a:pPr algn="ctr"/>
            <a:r>
              <a:rPr lang="fr-BE" sz="1400" b="1" dirty="0" err="1" smtClean="0"/>
              <a:t>Heat</a:t>
            </a:r>
            <a:r>
              <a:rPr lang="fr-BE" sz="1400" b="1" dirty="0" smtClean="0"/>
              <a:t> </a:t>
            </a:r>
            <a:r>
              <a:rPr lang="fr-BE" sz="1400" b="1" dirty="0" err="1" smtClean="0"/>
              <a:t>load</a:t>
            </a:r>
            <a:endParaRPr lang="fr-BE" sz="1400" b="1" dirty="0"/>
          </a:p>
        </p:txBody>
      </p:sp>
    </p:spTree>
    <p:extLst>
      <p:ext uri="{BB962C8B-B14F-4D97-AF65-F5344CB8AC3E}">
        <p14:creationId xmlns:p14="http://schemas.microsoft.com/office/powerpoint/2010/main" val="1707549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p:nvPr/>
        </p:nvPicPr>
        <p:blipFill rotWithShape="1">
          <a:blip r:embed="rId3" cstate="print">
            <a:extLst>
              <a:ext uri="{28A0092B-C50C-407E-A947-70E740481C1C}">
                <a14:useLocalDpi xmlns:a14="http://schemas.microsoft.com/office/drawing/2010/main" val="0"/>
              </a:ext>
            </a:extLst>
          </a:blip>
          <a:srcRect b="3529"/>
          <a:stretch/>
        </p:blipFill>
        <p:spPr>
          <a:xfrm>
            <a:off x="1475656" y="1433536"/>
            <a:ext cx="7669750" cy="5451848"/>
          </a:xfrm>
          <a:prstGeom prst="rect">
            <a:avLst/>
          </a:prstGeom>
        </p:spPr>
      </p:pic>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Results</a:t>
              </a:r>
              <a:endParaRPr lang="en-US" sz="2800" dirty="0">
                <a:solidFill>
                  <a:srgbClr val="A4D76B"/>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Methods</a:t>
              </a:r>
              <a:endParaRPr lang="en-US" sz="2800" dirty="0">
                <a:solidFill>
                  <a:srgbClr val="A4D76B">
                    <a:alpha val="50000"/>
                  </a:srgbClr>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50" name="ZoneTexte 49"/>
          <p:cNvSpPr txBox="1"/>
          <p:nvPr/>
        </p:nvSpPr>
        <p:spPr>
          <a:xfrm>
            <a:off x="8676457" y="6501307"/>
            <a:ext cx="467544" cy="369332"/>
          </a:xfrm>
          <a:prstGeom prst="rect">
            <a:avLst/>
          </a:prstGeom>
          <a:noFill/>
        </p:spPr>
        <p:txBody>
          <a:bodyPr wrap="square" rtlCol="0">
            <a:spAutoFit/>
          </a:bodyPr>
          <a:lstStyle/>
          <a:p>
            <a:r>
              <a:rPr lang="fr-BE" dirty="0" smtClean="0"/>
              <a:t>16</a:t>
            </a:r>
            <a:endParaRPr lang="fr-BE" dirty="0"/>
          </a:p>
        </p:txBody>
      </p:sp>
      <p:sp>
        <p:nvSpPr>
          <p:cNvPr id="24" name="Espace réservé du contenu 5"/>
          <p:cNvSpPr txBox="1">
            <a:spLocks/>
          </p:cNvSpPr>
          <p:nvPr/>
        </p:nvSpPr>
        <p:spPr>
          <a:xfrm>
            <a:off x="1474916" y="836716"/>
            <a:ext cx="7670490" cy="6021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BE" dirty="0"/>
          </a:p>
        </p:txBody>
      </p:sp>
      <p:pic>
        <p:nvPicPr>
          <p:cNvPr id="25" name="Imag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sp>
        <p:nvSpPr>
          <p:cNvPr id="2" name="ZoneTexte 1"/>
          <p:cNvSpPr txBox="1"/>
          <p:nvPr/>
        </p:nvSpPr>
        <p:spPr>
          <a:xfrm>
            <a:off x="1530896" y="908720"/>
            <a:ext cx="7488832" cy="646331"/>
          </a:xfrm>
          <a:prstGeom prst="rect">
            <a:avLst/>
          </a:prstGeom>
          <a:noFill/>
        </p:spPr>
        <p:txBody>
          <a:bodyPr wrap="square" rtlCol="0">
            <a:spAutoFit/>
          </a:bodyPr>
          <a:lstStyle/>
          <a:p>
            <a:pPr algn="ctr"/>
            <a:r>
              <a:rPr lang="fr-BE" b="1" dirty="0" err="1" smtClean="0"/>
              <a:t>Extent</a:t>
            </a:r>
            <a:r>
              <a:rPr lang="fr-BE" b="1" dirty="0" smtClean="0"/>
              <a:t> of </a:t>
            </a:r>
            <a:r>
              <a:rPr lang="fr-BE" b="1" dirty="0" err="1" smtClean="0"/>
              <a:t>intrapopulation</a:t>
            </a:r>
            <a:r>
              <a:rPr lang="fr-BE" b="1" dirty="0" smtClean="0"/>
              <a:t> </a:t>
            </a:r>
            <a:r>
              <a:rPr lang="fr-BE" b="1" dirty="0" err="1" smtClean="0"/>
              <a:t>functional</a:t>
            </a:r>
            <a:r>
              <a:rPr lang="fr-BE" b="1" dirty="0" smtClean="0"/>
              <a:t> </a:t>
            </a:r>
            <a:r>
              <a:rPr lang="fr-BE" b="1" dirty="0" err="1" smtClean="0"/>
              <a:t>variability</a:t>
            </a:r>
            <a:r>
              <a:rPr lang="fr-BE" b="1" dirty="0" smtClean="0"/>
              <a:t>: </a:t>
            </a:r>
          </a:p>
          <a:p>
            <a:pPr algn="ctr"/>
            <a:r>
              <a:rPr lang="fr-BE" b="1" dirty="0" err="1" smtClean="0"/>
              <a:t>Violin</a:t>
            </a:r>
            <a:r>
              <a:rPr lang="fr-BE" b="1" dirty="0" smtClean="0"/>
              <a:t> plot and coefficient of variation</a:t>
            </a:r>
            <a:endParaRPr lang="fr-BE" b="1" dirty="0"/>
          </a:p>
        </p:txBody>
      </p:sp>
    </p:spTree>
    <p:extLst>
      <p:ext uri="{BB962C8B-B14F-4D97-AF65-F5344CB8AC3E}">
        <p14:creationId xmlns:p14="http://schemas.microsoft.com/office/powerpoint/2010/main" val="1660864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pic>
        <p:nvPicPr>
          <p:cNvPr id="23" name="Image 22"/>
          <p:cNvPicPr>
            <a:picLocks noChangeAspect="1"/>
          </p:cNvPicPr>
          <p:nvPr/>
        </p:nvPicPr>
        <p:blipFill rotWithShape="1">
          <a:blip r:embed="rId4" cstate="print">
            <a:extLst>
              <a:ext uri="{28A0092B-C50C-407E-A947-70E740481C1C}">
                <a14:useLocalDpi xmlns:a14="http://schemas.microsoft.com/office/drawing/2010/main" val="0"/>
              </a:ext>
            </a:extLst>
          </a:blip>
          <a:srcRect t="3337" b="2445"/>
          <a:stretch/>
        </p:blipFill>
        <p:spPr>
          <a:xfrm>
            <a:off x="0" y="3870040"/>
            <a:ext cx="9144000" cy="3015344"/>
          </a:xfrm>
          <a:prstGeom prst="rect">
            <a:avLst/>
          </a:prstGeom>
          <a:ln>
            <a:solidFill>
              <a:schemeClr val="tx1"/>
            </a:solidFill>
          </a:ln>
        </p:spPr>
      </p:pic>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Results</a:t>
              </a:r>
              <a:endParaRPr lang="en-US" sz="2800" dirty="0">
                <a:solidFill>
                  <a:srgbClr val="A4D76B"/>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Methods</a:t>
              </a:r>
              <a:endParaRPr lang="en-US" sz="2800" dirty="0">
                <a:solidFill>
                  <a:srgbClr val="A4D76B">
                    <a:alpha val="50000"/>
                  </a:srgbClr>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50" name="ZoneTexte 49"/>
          <p:cNvSpPr txBox="1"/>
          <p:nvPr/>
        </p:nvSpPr>
        <p:spPr>
          <a:xfrm>
            <a:off x="8676457" y="6501307"/>
            <a:ext cx="467544" cy="369332"/>
          </a:xfrm>
          <a:prstGeom prst="rect">
            <a:avLst/>
          </a:prstGeom>
          <a:noFill/>
        </p:spPr>
        <p:txBody>
          <a:bodyPr wrap="square" rtlCol="0">
            <a:spAutoFit/>
          </a:bodyPr>
          <a:lstStyle/>
          <a:p>
            <a:r>
              <a:rPr lang="fr-BE" dirty="0" smtClean="0"/>
              <a:t>17</a:t>
            </a:r>
            <a:endParaRPr lang="fr-BE" dirty="0"/>
          </a:p>
        </p:txBody>
      </p:sp>
      <p:sp>
        <p:nvSpPr>
          <p:cNvPr id="24" name="Espace réservé du contenu 5"/>
          <p:cNvSpPr txBox="1">
            <a:spLocks/>
          </p:cNvSpPr>
          <p:nvPr/>
        </p:nvSpPr>
        <p:spPr>
          <a:xfrm>
            <a:off x="1474916" y="836716"/>
            <a:ext cx="7670490" cy="6021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BE" dirty="0"/>
          </a:p>
        </p:txBody>
      </p:sp>
      <p:pic>
        <p:nvPicPr>
          <p:cNvPr id="21" name="Image 20"/>
          <p:cNvPicPr>
            <a:picLocks noChangeAspect="1"/>
          </p:cNvPicPr>
          <p:nvPr/>
        </p:nvPicPr>
        <p:blipFill rotWithShape="1">
          <a:blip r:embed="rId5" cstate="print">
            <a:extLst>
              <a:ext uri="{28A0092B-C50C-407E-A947-70E740481C1C}">
                <a14:useLocalDpi xmlns:a14="http://schemas.microsoft.com/office/drawing/2010/main" val="0"/>
              </a:ext>
            </a:extLst>
          </a:blip>
          <a:srcRect t="2996" b="2786"/>
          <a:stretch/>
        </p:blipFill>
        <p:spPr>
          <a:xfrm>
            <a:off x="-11462" y="836712"/>
            <a:ext cx="9144000" cy="3015344"/>
          </a:xfrm>
          <a:prstGeom prst="rect">
            <a:avLst/>
          </a:prstGeom>
          <a:ln>
            <a:solidFill>
              <a:schemeClr val="tx1"/>
            </a:solidFill>
          </a:ln>
        </p:spPr>
      </p:pic>
    </p:spTree>
    <p:extLst>
      <p:ext uri="{BB962C8B-B14F-4D97-AF65-F5344CB8AC3E}">
        <p14:creationId xmlns:p14="http://schemas.microsoft.com/office/powerpoint/2010/main" val="881756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Results</a:t>
              </a:r>
              <a:endParaRPr lang="en-US" sz="2800" dirty="0">
                <a:solidFill>
                  <a:srgbClr val="A4D76B"/>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Methods</a:t>
              </a:r>
              <a:endParaRPr lang="en-US" sz="2800" dirty="0">
                <a:solidFill>
                  <a:srgbClr val="A4D76B">
                    <a:alpha val="50000"/>
                  </a:srgbClr>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a:solidFill>
                    <a:srgbClr val="A4D76B">
                      <a:alpha val="50000"/>
                    </a:srgbClr>
                  </a:solidFill>
                </a:rPr>
                <a:t>Take home message</a:t>
              </a:r>
            </a:p>
          </p:txBody>
        </p:sp>
      </p:grpSp>
      <p:sp>
        <p:nvSpPr>
          <p:cNvPr id="50" name="ZoneTexte 49"/>
          <p:cNvSpPr txBox="1"/>
          <p:nvPr/>
        </p:nvSpPr>
        <p:spPr>
          <a:xfrm>
            <a:off x="8676457" y="6501307"/>
            <a:ext cx="467544" cy="369332"/>
          </a:xfrm>
          <a:prstGeom prst="rect">
            <a:avLst/>
          </a:prstGeom>
          <a:noFill/>
        </p:spPr>
        <p:txBody>
          <a:bodyPr wrap="square" rtlCol="0">
            <a:spAutoFit/>
          </a:bodyPr>
          <a:lstStyle/>
          <a:p>
            <a:r>
              <a:rPr lang="fr-BE" dirty="0" smtClean="0"/>
              <a:t>18</a:t>
            </a:r>
            <a:endParaRPr lang="fr-BE" dirty="0"/>
          </a:p>
        </p:txBody>
      </p:sp>
      <p:sp>
        <p:nvSpPr>
          <p:cNvPr id="24" name="Espace réservé du contenu 5"/>
          <p:cNvSpPr txBox="1">
            <a:spLocks/>
          </p:cNvSpPr>
          <p:nvPr/>
        </p:nvSpPr>
        <p:spPr>
          <a:xfrm>
            <a:off x="1474916" y="836716"/>
            <a:ext cx="7670490" cy="6021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BE" dirty="0"/>
          </a:p>
        </p:txBody>
      </p:sp>
      <p:pic>
        <p:nvPicPr>
          <p:cNvPr id="25" name="Imag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graphicFrame>
        <p:nvGraphicFramePr>
          <p:cNvPr id="3" name="Tableau 2"/>
          <p:cNvGraphicFramePr>
            <a:graphicFrameLocks noGrp="1"/>
          </p:cNvGraphicFramePr>
          <p:nvPr>
            <p:extLst>
              <p:ext uri="{D42A27DB-BD31-4B8C-83A1-F6EECF244321}">
                <p14:modId xmlns:p14="http://schemas.microsoft.com/office/powerpoint/2010/main" val="2303059609"/>
              </p:ext>
            </p:extLst>
          </p:nvPr>
        </p:nvGraphicFramePr>
        <p:xfrm>
          <a:off x="2286952" y="1619853"/>
          <a:ext cx="6095999" cy="3601387"/>
        </p:xfrm>
        <a:graphic>
          <a:graphicData uri="http://schemas.openxmlformats.org/drawingml/2006/table">
            <a:tbl>
              <a:tblPr firstRow="1" firstCol="1" bandRow="1"/>
              <a:tblGrid>
                <a:gridCol w="1117600"/>
                <a:gridCol w="1555750"/>
                <a:gridCol w="1176337"/>
                <a:gridCol w="1133475"/>
                <a:gridCol w="1112837"/>
              </a:tblGrid>
              <a:tr h="65701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a:solidFill>
                            <a:srgbClr val="000000"/>
                          </a:solidFill>
                          <a:effectLst/>
                          <a:latin typeface="Calibri"/>
                          <a:ea typeface="Times New Roman"/>
                          <a:cs typeface="Times New Roman"/>
                        </a:rPr>
                        <a:t> </a:t>
                      </a:r>
                      <a:r>
                        <a:rPr lang="en-US" sz="2000" b="1" dirty="0" smtClean="0">
                          <a:solidFill>
                            <a:srgbClr val="000000"/>
                          </a:solidFill>
                          <a:effectLst/>
                          <a:latin typeface="+mn-lt"/>
                          <a:ea typeface="Times New Roman"/>
                          <a:cs typeface="Times New Roman"/>
                        </a:rPr>
                        <a:t>Species</a:t>
                      </a:r>
                      <a:endParaRPr lang="en-US" sz="2800" dirty="0" smtClean="0">
                        <a:effectLst/>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15000"/>
                        </a:lnSpc>
                        <a:spcAft>
                          <a:spcPts val="0"/>
                        </a:spcAft>
                      </a:pPr>
                      <a:r>
                        <a:rPr lang="en-US" sz="1600" dirty="0">
                          <a:solidFill>
                            <a:srgbClr val="000000"/>
                          </a:solidFill>
                          <a:effectLst/>
                          <a:latin typeface="Calibri"/>
                          <a:ea typeface="Times New Roman"/>
                          <a:cs typeface="Times New Roman"/>
                        </a:rPr>
                        <a:t>Functional traits</a:t>
                      </a:r>
                      <a:endParaRPr lang="en-US" sz="2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15000"/>
                        </a:lnSpc>
                        <a:spcAft>
                          <a:spcPts val="0"/>
                        </a:spcAft>
                      </a:pPr>
                      <a:r>
                        <a:rPr lang="en-US" sz="1600" b="1" dirty="0">
                          <a:solidFill>
                            <a:srgbClr val="000000"/>
                          </a:solidFill>
                          <a:effectLst/>
                          <a:latin typeface="Calibri"/>
                          <a:ea typeface="Times New Roman"/>
                          <a:cs typeface="Times New Roman"/>
                        </a:rPr>
                        <a:t>SLA </a:t>
                      </a:r>
                      <a:endParaRPr lang="en-US" sz="1600" b="1" dirty="0" smtClean="0">
                        <a:solidFill>
                          <a:srgbClr val="000000"/>
                        </a:solidFill>
                        <a:effectLst/>
                        <a:latin typeface="Calibri"/>
                        <a:ea typeface="Times New Roman"/>
                        <a:cs typeface="Times New Roman"/>
                      </a:endParaRPr>
                    </a:p>
                    <a:p>
                      <a:pPr indent="0" algn="ctr">
                        <a:lnSpc>
                          <a:spcPct val="115000"/>
                        </a:lnSpc>
                        <a:spcAft>
                          <a:spcPts val="0"/>
                        </a:spcAft>
                      </a:pPr>
                      <a:r>
                        <a:rPr lang="en-US" sz="1600" b="1" dirty="0" smtClean="0">
                          <a:solidFill>
                            <a:srgbClr val="000000"/>
                          </a:solidFill>
                          <a:effectLst/>
                          <a:latin typeface="Calibri"/>
                          <a:ea typeface="Times New Roman"/>
                          <a:cs typeface="Times New Roman"/>
                        </a:rPr>
                        <a:t>(</a:t>
                      </a:r>
                      <a:r>
                        <a:rPr lang="en-US" sz="1600" b="1" dirty="0">
                          <a:solidFill>
                            <a:srgbClr val="000000"/>
                          </a:solidFill>
                          <a:effectLst/>
                          <a:latin typeface="Calibri"/>
                          <a:ea typeface="Times New Roman"/>
                          <a:cs typeface="Times New Roman"/>
                        </a:rPr>
                        <a:t>mm</a:t>
                      </a:r>
                      <a:r>
                        <a:rPr lang="en-US" sz="1600" b="1" baseline="30000" dirty="0">
                          <a:solidFill>
                            <a:srgbClr val="000000"/>
                          </a:solidFill>
                          <a:effectLst/>
                          <a:latin typeface="Calibri"/>
                          <a:ea typeface="Times New Roman"/>
                          <a:cs typeface="Times New Roman"/>
                        </a:rPr>
                        <a:t>2</a:t>
                      </a:r>
                      <a:r>
                        <a:rPr lang="en-US" sz="1600" b="1" dirty="0">
                          <a:solidFill>
                            <a:srgbClr val="000000"/>
                          </a:solidFill>
                          <a:effectLst/>
                          <a:latin typeface="Calibri"/>
                          <a:ea typeface="Times New Roman"/>
                          <a:cs typeface="Times New Roman"/>
                        </a:rPr>
                        <a:t>mg</a:t>
                      </a:r>
                      <a:r>
                        <a:rPr lang="en-US" sz="1600" b="1" baseline="30000" dirty="0">
                          <a:solidFill>
                            <a:srgbClr val="000000"/>
                          </a:solidFill>
                          <a:effectLst/>
                          <a:latin typeface="Calibri"/>
                          <a:ea typeface="Times New Roman"/>
                          <a:cs typeface="Times New Roman"/>
                        </a:rPr>
                        <a:t>-1</a:t>
                      </a:r>
                      <a:r>
                        <a:rPr lang="en-US" sz="1600" b="1" dirty="0">
                          <a:solidFill>
                            <a:srgbClr val="000000"/>
                          </a:solidFill>
                          <a:effectLst/>
                          <a:latin typeface="Calibri"/>
                          <a:ea typeface="Times New Roman"/>
                          <a:cs typeface="Times New Roman"/>
                        </a:rPr>
                        <a:t>)</a:t>
                      </a:r>
                      <a:endParaRPr lang="en-US" sz="2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15000"/>
                        </a:lnSpc>
                        <a:spcAft>
                          <a:spcPts val="0"/>
                        </a:spcAft>
                      </a:pPr>
                      <a:r>
                        <a:rPr lang="en-US" sz="1600" b="1" dirty="0">
                          <a:solidFill>
                            <a:srgbClr val="000000"/>
                          </a:solidFill>
                          <a:effectLst/>
                          <a:latin typeface="Calibri"/>
                          <a:ea typeface="Times New Roman"/>
                          <a:cs typeface="Times New Roman"/>
                        </a:rPr>
                        <a:t>LDMC </a:t>
                      </a:r>
                      <a:endParaRPr lang="en-US" sz="1600" b="1" dirty="0" smtClean="0">
                        <a:solidFill>
                          <a:srgbClr val="000000"/>
                        </a:solidFill>
                        <a:effectLst/>
                        <a:latin typeface="Calibri"/>
                        <a:ea typeface="Times New Roman"/>
                        <a:cs typeface="Times New Roman"/>
                      </a:endParaRPr>
                    </a:p>
                    <a:p>
                      <a:pPr indent="0" algn="ctr">
                        <a:lnSpc>
                          <a:spcPct val="115000"/>
                        </a:lnSpc>
                        <a:spcAft>
                          <a:spcPts val="0"/>
                        </a:spcAft>
                      </a:pPr>
                      <a:r>
                        <a:rPr lang="en-US" sz="1600" b="1" dirty="0" smtClean="0">
                          <a:solidFill>
                            <a:srgbClr val="000000"/>
                          </a:solidFill>
                          <a:effectLst/>
                          <a:latin typeface="Calibri"/>
                          <a:ea typeface="Times New Roman"/>
                          <a:cs typeface="Times New Roman"/>
                        </a:rPr>
                        <a:t>(</a:t>
                      </a:r>
                      <a:r>
                        <a:rPr lang="en-US" sz="1600" b="1" dirty="0">
                          <a:solidFill>
                            <a:srgbClr val="000000"/>
                          </a:solidFill>
                          <a:effectLst/>
                          <a:latin typeface="Calibri"/>
                          <a:ea typeface="Times New Roman"/>
                          <a:cs typeface="Times New Roman"/>
                        </a:rPr>
                        <a:t>mg g</a:t>
                      </a:r>
                      <a:r>
                        <a:rPr lang="en-US" sz="1600" b="1" baseline="30000" dirty="0">
                          <a:solidFill>
                            <a:srgbClr val="000000"/>
                          </a:solidFill>
                          <a:effectLst/>
                          <a:latin typeface="Calibri"/>
                          <a:ea typeface="Times New Roman"/>
                          <a:cs typeface="Times New Roman"/>
                        </a:rPr>
                        <a:t>-1</a:t>
                      </a:r>
                      <a:r>
                        <a:rPr lang="en-US" sz="1600" b="1" dirty="0">
                          <a:solidFill>
                            <a:srgbClr val="000000"/>
                          </a:solidFill>
                          <a:effectLst/>
                          <a:latin typeface="Calibri"/>
                          <a:ea typeface="Times New Roman"/>
                          <a:cs typeface="Times New Roman"/>
                        </a:rPr>
                        <a:t>)</a:t>
                      </a:r>
                      <a:endParaRPr lang="en-US" sz="2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15000"/>
                        </a:lnSpc>
                        <a:spcAft>
                          <a:spcPts val="0"/>
                        </a:spcAft>
                      </a:pPr>
                      <a:r>
                        <a:rPr lang="en-US" sz="1600" b="1" dirty="0" smtClean="0">
                          <a:solidFill>
                            <a:srgbClr val="000000"/>
                          </a:solidFill>
                          <a:effectLst/>
                          <a:latin typeface="Calibri"/>
                          <a:ea typeface="Times New Roman"/>
                          <a:cs typeface="Times New Roman"/>
                        </a:rPr>
                        <a:t>MVH</a:t>
                      </a:r>
                    </a:p>
                    <a:p>
                      <a:pPr indent="0" algn="ctr">
                        <a:lnSpc>
                          <a:spcPct val="115000"/>
                        </a:lnSpc>
                        <a:spcAft>
                          <a:spcPts val="0"/>
                        </a:spcAft>
                      </a:pPr>
                      <a:r>
                        <a:rPr lang="en-US" sz="1600" b="1" dirty="0" smtClean="0">
                          <a:solidFill>
                            <a:srgbClr val="000000"/>
                          </a:solidFill>
                          <a:effectLst/>
                          <a:latin typeface="Calibri"/>
                          <a:ea typeface="Times New Roman"/>
                          <a:cs typeface="Times New Roman"/>
                        </a:rPr>
                        <a:t>(</a:t>
                      </a:r>
                      <a:r>
                        <a:rPr lang="en-US" sz="1600" b="1" dirty="0">
                          <a:solidFill>
                            <a:srgbClr val="000000"/>
                          </a:solidFill>
                          <a:effectLst/>
                          <a:latin typeface="Calibri"/>
                          <a:ea typeface="Times New Roman"/>
                          <a:cs typeface="Times New Roman"/>
                        </a:rPr>
                        <a:t>cm)</a:t>
                      </a:r>
                      <a:endParaRPr lang="en-US" sz="2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182880">
                <a:tc rowSpan="3">
                  <a:txBody>
                    <a:bodyPr/>
                    <a:lstStyle/>
                    <a:p>
                      <a:pPr indent="0" algn="ctr">
                        <a:lnSpc>
                          <a:spcPct val="115000"/>
                        </a:lnSpc>
                        <a:spcAft>
                          <a:spcPts val="0"/>
                        </a:spcAft>
                      </a:pPr>
                      <a:r>
                        <a:rPr lang="en-US" sz="1600" i="1" dirty="0">
                          <a:solidFill>
                            <a:srgbClr val="000000"/>
                          </a:solidFill>
                          <a:effectLst/>
                          <a:latin typeface="Calibri"/>
                          <a:ea typeface="Times New Roman"/>
                          <a:cs typeface="Times New Roman"/>
                        </a:rPr>
                        <a:t>H. </a:t>
                      </a:r>
                      <a:r>
                        <a:rPr lang="en-US" sz="1600" i="1" dirty="0" err="1">
                          <a:solidFill>
                            <a:srgbClr val="000000"/>
                          </a:solidFill>
                          <a:effectLst/>
                          <a:latin typeface="Calibri"/>
                          <a:ea typeface="Times New Roman"/>
                          <a:cs typeface="Times New Roman"/>
                        </a:rPr>
                        <a:t>numm</a:t>
                      </a:r>
                      <a:r>
                        <a:rPr lang="en-US" sz="1600" i="1" dirty="0">
                          <a:solidFill>
                            <a:srgbClr val="000000"/>
                          </a:solidFill>
                          <a:effectLst/>
                          <a:latin typeface="Calibri"/>
                          <a:ea typeface="Times New Roman"/>
                          <a:cs typeface="Times New Roman"/>
                        </a:rPr>
                        <a:t>.</a:t>
                      </a:r>
                      <a:endParaRPr lang="en-US" sz="2000" dirty="0">
                        <a:effectLst/>
                        <a:latin typeface="Calibri"/>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n-US" sz="1400" dirty="0">
                          <a:solidFill>
                            <a:srgbClr val="000000"/>
                          </a:solidFill>
                          <a:effectLst/>
                          <a:latin typeface="Calibri"/>
                          <a:ea typeface="Times New Roman"/>
                          <a:cs typeface="Times New Roman"/>
                        </a:rPr>
                        <a:t>p-value</a:t>
                      </a:r>
                      <a:endParaRPr lang="en-US" sz="2000" dirty="0">
                        <a:effectLst/>
                        <a:latin typeface="Calibri"/>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indent="0" algn="ctr">
                        <a:lnSpc>
                          <a:spcPct val="115000"/>
                        </a:lnSpc>
                        <a:spcAft>
                          <a:spcPts val="0"/>
                        </a:spcAft>
                      </a:pPr>
                      <a:r>
                        <a:rPr lang="en-US" sz="1400" b="1" dirty="0">
                          <a:solidFill>
                            <a:srgbClr val="000000"/>
                          </a:solidFill>
                          <a:effectLst/>
                          <a:latin typeface="Calibri"/>
                          <a:ea typeface="Times New Roman"/>
                          <a:cs typeface="Times New Roman"/>
                        </a:rPr>
                        <a:t>&lt;0.001</a:t>
                      </a:r>
                      <a:endParaRPr lang="en-US" sz="2000" dirty="0">
                        <a:effectLst/>
                        <a:latin typeface="Calibri"/>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indent="0" algn="ctr">
                        <a:lnSpc>
                          <a:spcPct val="115000"/>
                        </a:lnSpc>
                        <a:spcAft>
                          <a:spcPts val="0"/>
                        </a:spcAft>
                      </a:pPr>
                      <a:r>
                        <a:rPr lang="en-US" sz="1400">
                          <a:solidFill>
                            <a:srgbClr val="000000"/>
                          </a:solidFill>
                          <a:effectLst/>
                          <a:latin typeface="Calibri"/>
                          <a:ea typeface="Times New Roman"/>
                          <a:cs typeface="Times New Roman"/>
                        </a:rPr>
                        <a:t>0.284</a:t>
                      </a:r>
                      <a:endParaRPr lang="en-US" sz="2000">
                        <a:effectLst/>
                        <a:latin typeface="Calibri"/>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indent="0" algn="ctr">
                        <a:lnSpc>
                          <a:spcPct val="115000"/>
                        </a:lnSpc>
                        <a:spcAft>
                          <a:spcPts val="0"/>
                        </a:spcAft>
                      </a:pPr>
                      <a:r>
                        <a:rPr lang="en-US" sz="1400" b="1">
                          <a:solidFill>
                            <a:srgbClr val="000000"/>
                          </a:solidFill>
                          <a:effectLst/>
                          <a:latin typeface="Calibri"/>
                          <a:ea typeface="Times New Roman"/>
                          <a:cs typeface="Times New Roman"/>
                        </a:rPr>
                        <a:t>&lt;0.001</a:t>
                      </a:r>
                      <a:endParaRPr lang="en-US" sz="2000">
                        <a:effectLst/>
                        <a:latin typeface="Calibri"/>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tcPr>
                </a:tc>
              </a:tr>
              <a:tr h="182880">
                <a:tc vMerge="1">
                  <a:txBody>
                    <a:bodyPr/>
                    <a:lstStyle/>
                    <a:p>
                      <a:endParaRPr lang="fr-BE"/>
                    </a:p>
                  </a:txBody>
                  <a:tcPr/>
                </a:tc>
                <a:tc>
                  <a:txBody>
                    <a:bodyPr/>
                    <a:lstStyle/>
                    <a:p>
                      <a:pPr indent="0" algn="ctr">
                        <a:lnSpc>
                          <a:spcPct val="115000"/>
                        </a:lnSpc>
                        <a:spcAft>
                          <a:spcPts val="0"/>
                        </a:spcAft>
                      </a:pPr>
                      <a:r>
                        <a:rPr lang="en-US" sz="1400" dirty="0">
                          <a:solidFill>
                            <a:srgbClr val="000000"/>
                          </a:solidFill>
                          <a:effectLst/>
                          <a:latin typeface="Calibri"/>
                          <a:ea typeface="Times New Roman"/>
                          <a:cs typeface="Times New Roman"/>
                        </a:rPr>
                        <a:t>R</a:t>
                      </a:r>
                      <a:r>
                        <a:rPr lang="en-US" sz="1400" baseline="30000" dirty="0">
                          <a:solidFill>
                            <a:srgbClr val="000000"/>
                          </a:solidFill>
                          <a:effectLst/>
                          <a:latin typeface="Calibri"/>
                          <a:ea typeface="Times New Roman"/>
                          <a:cs typeface="Times New Roman"/>
                        </a:rPr>
                        <a:t>2</a:t>
                      </a:r>
                      <a:endParaRPr lang="en-US" sz="2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indent="0" algn="ctr">
                        <a:lnSpc>
                          <a:spcPct val="115000"/>
                        </a:lnSpc>
                        <a:spcAft>
                          <a:spcPts val="0"/>
                        </a:spcAft>
                      </a:pPr>
                      <a:r>
                        <a:rPr lang="en-US" sz="1400" dirty="0">
                          <a:solidFill>
                            <a:srgbClr val="000000"/>
                          </a:solidFill>
                          <a:effectLst/>
                          <a:latin typeface="Calibri"/>
                          <a:ea typeface="Times New Roman"/>
                          <a:cs typeface="Times New Roman"/>
                        </a:rPr>
                        <a:t>0.05</a:t>
                      </a:r>
                      <a:endParaRPr lang="en-US" sz="2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indent="0" algn="ctr">
                        <a:lnSpc>
                          <a:spcPct val="115000"/>
                        </a:lnSpc>
                        <a:spcAft>
                          <a:spcPts val="0"/>
                        </a:spcAft>
                      </a:pPr>
                      <a:r>
                        <a:rPr lang="en-US" sz="1400" dirty="0">
                          <a:solidFill>
                            <a:srgbClr val="000000"/>
                          </a:solidFill>
                          <a:effectLst/>
                          <a:latin typeface="Calibri"/>
                          <a:ea typeface="Times New Roman"/>
                          <a:cs typeface="Times New Roman"/>
                        </a:rPr>
                        <a:t>0.00</a:t>
                      </a:r>
                      <a:endParaRPr lang="en-US" sz="2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indent="0" algn="ctr">
                        <a:lnSpc>
                          <a:spcPct val="115000"/>
                        </a:lnSpc>
                        <a:spcAft>
                          <a:spcPts val="0"/>
                        </a:spcAft>
                      </a:pPr>
                      <a:r>
                        <a:rPr lang="en-US" sz="1400" dirty="0" smtClean="0">
                          <a:solidFill>
                            <a:srgbClr val="000000"/>
                          </a:solidFill>
                          <a:effectLst/>
                          <a:latin typeface="Calibri"/>
                          <a:ea typeface="Times New Roman"/>
                          <a:cs typeface="Times New Roman"/>
                        </a:rPr>
                        <a:t>0.08</a:t>
                      </a:r>
                      <a:endParaRPr lang="en-US" sz="2000" dirty="0">
                        <a:effectLst/>
                        <a:latin typeface="Calibri"/>
                        <a:ea typeface="Calibri"/>
                        <a:cs typeface="Times New Roman"/>
                      </a:endParaRPr>
                    </a:p>
                  </a:txBody>
                  <a:tcPr marL="68580" marR="68580" marT="0" marB="0" anchor="ctr">
                    <a:lnL>
                      <a:noFill/>
                    </a:lnL>
                    <a:lnR>
                      <a:noFill/>
                    </a:lnR>
                    <a:lnT>
                      <a:noFill/>
                    </a:lnT>
                    <a:lnB>
                      <a:noFill/>
                    </a:lnB>
                  </a:tcPr>
                </a:tc>
              </a:tr>
              <a:tr h="182880">
                <a:tc vMerge="1">
                  <a:txBody>
                    <a:bodyPr/>
                    <a:lstStyle/>
                    <a:p>
                      <a:endParaRPr lang="fr-BE"/>
                    </a:p>
                  </a:txBody>
                  <a:tcPr/>
                </a:tc>
                <a:tc>
                  <a:txBody>
                    <a:bodyPr/>
                    <a:lstStyle/>
                    <a:p>
                      <a:pPr indent="0" algn="ctr">
                        <a:lnSpc>
                          <a:spcPct val="115000"/>
                        </a:lnSpc>
                        <a:spcAft>
                          <a:spcPts val="0"/>
                        </a:spcAft>
                      </a:pPr>
                      <a:r>
                        <a:rPr lang="en-US" sz="1400" dirty="0" err="1">
                          <a:solidFill>
                            <a:srgbClr val="000000"/>
                          </a:solidFill>
                          <a:effectLst/>
                          <a:latin typeface="Calibri"/>
                          <a:ea typeface="Times New Roman"/>
                          <a:cs typeface="Times New Roman"/>
                        </a:rPr>
                        <a:t>Coef</a:t>
                      </a:r>
                      <a:r>
                        <a:rPr lang="en-US" sz="1400" dirty="0">
                          <a:solidFill>
                            <a:srgbClr val="000000"/>
                          </a:solidFill>
                          <a:effectLst/>
                          <a:latin typeface="Calibri"/>
                          <a:ea typeface="Times New Roman"/>
                          <a:cs typeface="Times New Roman"/>
                        </a:rPr>
                        <a:t>.</a:t>
                      </a:r>
                      <a:endParaRPr lang="en-US" sz="20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n-US" sz="1400">
                          <a:solidFill>
                            <a:srgbClr val="000000"/>
                          </a:solidFill>
                          <a:effectLst/>
                          <a:latin typeface="Calibri"/>
                          <a:ea typeface="Times New Roman"/>
                          <a:cs typeface="Times New Roman"/>
                        </a:rPr>
                        <a:t>0.331</a:t>
                      </a:r>
                      <a:endParaRPr lang="en-US" sz="20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n-US" sz="1400">
                          <a:solidFill>
                            <a:srgbClr val="000000"/>
                          </a:solidFill>
                          <a:effectLst/>
                          <a:latin typeface="Calibri"/>
                          <a:ea typeface="Times New Roman"/>
                          <a:cs typeface="Times New Roman"/>
                        </a:rPr>
                        <a:t>-0.689</a:t>
                      </a:r>
                      <a:endParaRPr lang="en-US" sz="20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n-US" sz="1400" dirty="0" smtClean="0">
                          <a:solidFill>
                            <a:srgbClr val="000000"/>
                          </a:solidFill>
                          <a:effectLst/>
                          <a:latin typeface="Calibri"/>
                          <a:ea typeface="Calibri"/>
                          <a:cs typeface="Times New Roman"/>
                        </a:rPr>
                        <a:t>0.480</a:t>
                      </a:r>
                      <a:endParaRPr lang="en-US" sz="20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182880">
                <a:tc rowSpan="3">
                  <a:txBody>
                    <a:bodyPr/>
                    <a:lstStyle/>
                    <a:p>
                      <a:pPr indent="0" algn="ctr">
                        <a:lnSpc>
                          <a:spcPct val="115000"/>
                        </a:lnSpc>
                        <a:spcAft>
                          <a:spcPts val="0"/>
                        </a:spcAft>
                      </a:pPr>
                      <a:r>
                        <a:rPr lang="en-US" sz="1600" i="1">
                          <a:solidFill>
                            <a:srgbClr val="000000"/>
                          </a:solidFill>
                          <a:effectLst/>
                          <a:latin typeface="Calibri"/>
                          <a:ea typeface="Times New Roman"/>
                          <a:cs typeface="Times New Roman"/>
                        </a:rPr>
                        <a:t>P. neum.</a:t>
                      </a:r>
                      <a:endParaRPr lang="en-US" sz="20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n-US" sz="1400" dirty="0">
                          <a:solidFill>
                            <a:srgbClr val="000000"/>
                          </a:solidFill>
                          <a:effectLst/>
                          <a:latin typeface="Calibri"/>
                          <a:ea typeface="Times New Roman"/>
                          <a:cs typeface="Times New Roman"/>
                        </a:rPr>
                        <a:t>p-value</a:t>
                      </a:r>
                      <a:endParaRPr lang="en-US" sz="2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15000"/>
                        </a:lnSpc>
                        <a:spcAft>
                          <a:spcPts val="0"/>
                        </a:spcAft>
                      </a:pPr>
                      <a:r>
                        <a:rPr lang="en-US" sz="1400" b="1" dirty="0">
                          <a:solidFill>
                            <a:srgbClr val="000000"/>
                          </a:solidFill>
                          <a:effectLst/>
                          <a:latin typeface="Calibri"/>
                          <a:ea typeface="Times New Roman"/>
                          <a:cs typeface="Times New Roman"/>
                        </a:rPr>
                        <a:t>&lt;0.001</a:t>
                      </a:r>
                      <a:endParaRPr lang="en-US" sz="2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15000"/>
                        </a:lnSpc>
                        <a:spcAft>
                          <a:spcPts val="0"/>
                        </a:spcAft>
                      </a:pPr>
                      <a:r>
                        <a:rPr lang="en-US" sz="1400" b="1" dirty="0">
                          <a:solidFill>
                            <a:srgbClr val="000000"/>
                          </a:solidFill>
                          <a:effectLst/>
                          <a:latin typeface="Calibri"/>
                          <a:ea typeface="Times New Roman"/>
                          <a:cs typeface="Times New Roman"/>
                        </a:rPr>
                        <a:t>&lt;0.001</a:t>
                      </a:r>
                      <a:endParaRPr lang="en-US" sz="2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15000"/>
                        </a:lnSpc>
                        <a:spcAft>
                          <a:spcPts val="0"/>
                        </a:spcAft>
                      </a:pPr>
                      <a:r>
                        <a:rPr lang="en-US" sz="1400" b="1">
                          <a:solidFill>
                            <a:srgbClr val="000000"/>
                          </a:solidFill>
                          <a:effectLst/>
                          <a:latin typeface="Calibri"/>
                          <a:ea typeface="Times New Roman"/>
                          <a:cs typeface="Times New Roman"/>
                        </a:rPr>
                        <a:t>&lt;0.001</a:t>
                      </a:r>
                      <a:endParaRPr lang="en-US" sz="20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182880">
                <a:tc vMerge="1">
                  <a:txBody>
                    <a:bodyPr/>
                    <a:lstStyle/>
                    <a:p>
                      <a:endParaRPr lang="fr-BE"/>
                    </a:p>
                  </a:txBody>
                  <a:tcPr/>
                </a:tc>
                <a:tc>
                  <a:txBody>
                    <a:bodyPr/>
                    <a:lstStyle/>
                    <a:p>
                      <a:pPr indent="0" algn="ctr">
                        <a:lnSpc>
                          <a:spcPct val="115000"/>
                        </a:lnSpc>
                        <a:spcAft>
                          <a:spcPts val="0"/>
                        </a:spcAft>
                      </a:pPr>
                      <a:r>
                        <a:rPr lang="en-US" sz="1400" dirty="0">
                          <a:solidFill>
                            <a:srgbClr val="000000"/>
                          </a:solidFill>
                          <a:effectLst/>
                          <a:latin typeface="Calibri"/>
                          <a:ea typeface="Times New Roman"/>
                          <a:cs typeface="Times New Roman"/>
                        </a:rPr>
                        <a:t>R</a:t>
                      </a:r>
                      <a:r>
                        <a:rPr lang="en-US" sz="1400" baseline="30000" dirty="0">
                          <a:solidFill>
                            <a:srgbClr val="000000"/>
                          </a:solidFill>
                          <a:effectLst/>
                          <a:latin typeface="Calibri"/>
                          <a:ea typeface="Times New Roman"/>
                          <a:cs typeface="Times New Roman"/>
                        </a:rPr>
                        <a:t>2</a:t>
                      </a:r>
                      <a:endParaRPr lang="en-US" sz="2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indent="0" algn="ctr">
                        <a:lnSpc>
                          <a:spcPct val="115000"/>
                        </a:lnSpc>
                        <a:spcAft>
                          <a:spcPts val="0"/>
                        </a:spcAft>
                      </a:pPr>
                      <a:r>
                        <a:rPr lang="en-US" sz="1400" dirty="0">
                          <a:solidFill>
                            <a:srgbClr val="000000"/>
                          </a:solidFill>
                          <a:effectLst/>
                          <a:latin typeface="Calibri"/>
                          <a:ea typeface="Times New Roman"/>
                          <a:cs typeface="Times New Roman"/>
                        </a:rPr>
                        <a:t>0.05</a:t>
                      </a:r>
                      <a:endParaRPr lang="en-US" sz="2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indent="0" algn="ctr">
                        <a:lnSpc>
                          <a:spcPct val="115000"/>
                        </a:lnSpc>
                        <a:spcAft>
                          <a:spcPts val="0"/>
                        </a:spcAft>
                      </a:pPr>
                      <a:r>
                        <a:rPr lang="en-US" sz="1400" dirty="0">
                          <a:solidFill>
                            <a:srgbClr val="000000"/>
                          </a:solidFill>
                          <a:effectLst/>
                          <a:latin typeface="Calibri"/>
                          <a:ea typeface="Times New Roman"/>
                          <a:cs typeface="Times New Roman"/>
                        </a:rPr>
                        <a:t>0.07</a:t>
                      </a:r>
                      <a:endParaRPr lang="en-US" sz="2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indent="0" algn="ctr">
                        <a:lnSpc>
                          <a:spcPct val="115000"/>
                        </a:lnSpc>
                        <a:spcAft>
                          <a:spcPts val="0"/>
                        </a:spcAft>
                      </a:pPr>
                      <a:r>
                        <a:rPr lang="en-US" sz="1400" dirty="0" smtClean="0">
                          <a:solidFill>
                            <a:srgbClr val="000000"/>
                          </a:solidFill>
                          <a:effectLst/>
                          <a:latin typeface="Calibri"/>
                          <a:ea typeface="Times New Roman"/>
                          <a:cs typeface="Times New Roman"/>
                        </a:rPr>
                        <a:t>0.17</a:t>
                      </a:r>
                      <a:endParaRPr lang="en-US" sz="2000" dirty="0">
                        <a:effectLst/>
                        <a:latin typeface="Calibri"/>
                        <a:ea typeface="Calibri"/>
                        <a:cs typeface="Times New Roman"/>
                      </a:endParaRPr>
                    </a:p>
                  </a:txBody>
                  <a:tcPr marL="68580" marR="68580" marT="0" marB="0" anchor="ctr">
                    <a:lnL>
                      <a:noFill/>
                    </a:lnL>
                    <a:lnR>
                      <a:noFill/>
                    </a:lnR>
                    <a:lnT>
                      <a:noFill/>
                    </a:lnT>
                    <a:lnB>
                      <a:noFill/>
                    </a:lnB>
                  </a:tcPr>
                </a:tc>
              </a:tr>
              <a:tr h="182880">
                <a:tc vMerge="1">
                  <a:txBody>
                    <a:bodyPr/>
                    <a:lstStyle/>
                    <a:p>
                      <a:endParaRPr lang="fr-BE"/>
                    </a:p>
                  </a:txBody>
                  <a:tcPr/>
                </a:tc>
                <a:tc>
                  <a:txBody>
                    <a:bodyPr/>
                    <a:lstStyle/>
                    <a:p>
                      <a:pPr indent="0" algn="ctr">
                        <a:lnSpc>
                          <a:spcPct val="115000"/>
                        </a:lnSpc>
                        <a:spcAft>
                          <a:spcPts val="0"/>
                        </a:spcAft>
                      </a:pPr>
                      <a:r>
                        <a:rPr lang="en-US" sz="1400" dirty="0" err="1">
                          <a:solidFill>
                            <a:srgbClr val="000000"/>
                          </a:solidFill>
                          <a:effectLst/>
                          <a:latin typeface="Calibri"/>
                          <a:ea typeface="Times New Roman"/>
                          <a:cs typeface="Times New Roman"/>
                        </a:rPr>
                        <a:t>Coef</a:t>
                      </a:r>
                      <a:r>
                        <a:rPr lang="en-US" sz="1400" dirty="0">
                          <a:solidFill>
                            <a:srgbClr val="000000"/>
                          </a:solidFill>
                          <a:effectLst/>
                          <a:latin typeface="Calibri"/>
                          <a:ea typeface="Times New Roman"/>
                          <a:cs typeface="Times New Roman"/>
                        </a:rPr>
                        <a:t>.</a:t>
                      </a:r>
                      <a:endParaRPr lang="en-US" sz="20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n-US" sz="1400" dirty="0">
                          <a:solidFill>
                            <a:srgbClr val="000000"/>
                          </a:solidFill>
                          <a:effectLst/>
                          <a:latin typeface="Calibri"/>
                          <a:ea typeface="Times New Roman"/>
                          <a:cs typeface="Times New Roman"/>
                        </a:rPr>
                        <a:t>0.279</a:t>
                      </a:r>
                      <a:endParaRPr lang="en-US" sz="20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n-US" sz="1400" dirty="0">
                          <a:solidFill>
                            <a:srgbClr val="000000"/>
                          </a:solidFill>
                          <a:effectLst/>
                          <a:latin typeface="Calibri"/>
                          <a:ea typeface="Times New Roman"/>
                          <a:cs typeface="Times New Roman"/>
                        </a:rPr>
                        <a:t>-4.376</a:t>
                      </a:r>
                      <a:endParaRPr lang="en-US" sz="20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n-US" sz="1400" dirty="0" smtClean="0">
                          <a:solidFill>
                            <a:srgbClr val="000000"/>
                          </a:solidFill>
                          <a:effectLst/>
                          <a:latin typeface="Calibri"/>
                          <a:ea typeface="Times New Roman"/>
                          <a:cs typeface="Times New Roman"/>
                        </a:rPr>
                        <a:t>0.452</a:t>
                      </a:r>
                      <a:endParaRPr lang="en-US" sz="20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182880">
                <a:tc rowSpan="3">
                  <a:txBody>
                    <a:bodyPr/>
                    <a:lstStyle/>
                    <a:p>
                      <a:pPr indent="0" algn="ctr">
                        <a:lnSpc>
                          <a:spcPct val="115000"/>
                        </a:lnSpc>
                        <a:spcAft>
                          <a:spcPts val="0"/>
                        </a:spcAft>
                      </a:pPr>
                      <a:r>
                        <a:rPr lang="en-US" sz="1600" i="1">
                          <a:solidFill>
                            <a:srgbClr val="000000"/>
                          </a:solidFill>
                          <a:effectLst/>
                          <a:latin typeface="Calibri"/>
                          <a:ea typeface="Times New Roman"/>
                          <a:cs typeface="Times New Roman"/>
                        </a:rPr>
                        <a:t>S. mino.</a:t>
                      </a:r>
                      <a:endParaRPr lang="en-US" sz="20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n-US" sz="1400" dirty="0">
                          <a:solidFill>
                            <a:srgbClr val="000000"/>
                          </a:solidFill>
                          <a:effectLst/>
                          <a:latin typeface="Calibri"/>
                          <a:ea typeface="Times New Roman"/>
                          <a:cs typeface="Times New Roman"/>
                        </a:rPr>
                        <a:t>p-value</a:t>
                      </a:r>
                      <a:endParaRPr lang="en-US" sz="2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15000"/>
                        </a:lnSpc>
                        <a:spcAft>
                          <a:spcPts val="0"/>
                        </a:spcAft>
                      </a:pPr>
                      <a:r>
                        <a:rPr lang="en-US" sz="1400" b="1" dirty="0">
                          <a:solidFill>
                            <a:srgbClr val="000000"/>
                          </a:solidFill>
                          <a:effectLst/>
                          <a:latin typeface="Calibri"/>
                          <a:ea typeface="Times New Roman"/>
                          <a:cs typeface="Times New Roman"/>
                        </a:rPr>
                        <a:t>0.047</a:t>
                      </a:r>
                      <a:endParaRPr lang="en-US" sz="2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15000"/>
                        </a:lnSpc>
                        <a:spcAft>
                          <a:spcPts val="0"/>
                        </a:spcAft>
                      </a:pPr>
                      <a:r>
                        <a:rPr lang="en-US" sz="1400" b="1" dirty="0">
                          <a:solidFill>
                            <a:srgbClr val="000000"/>
                          </a:solidFill>
                          <a:effectLst/>
                          <a:latin typeface="Calibri"/>
                          <a:ea typeface="Times New Roman"/>
                          <a:cs typeface="Times New Roman"/>
                        </a:rPr>
                        <a:t>&lt;0.001</a:t>
                      </a:r>
                      <a:endParaRPr lang="en-US" sz="2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15000"/>
                        </a:lnSpc>
                        <a:spcAft>
                          <a:spcPts val="0"/>
                        </a:spcAft>
                      </a:pPr>
                      <a:r>
                        <a:rPr lang="en-US" sz="1400" b="0" dirty="0" smtClean="0">
                          <a:solidFill>
                            <a:srgbClr val="000000"/>
                          </a:solidFill>
                          <a:effectLst/>
                          <a:latin typeface="Calibri"/>
                          <a:ea typeface="Times New Roman"/>
                          <a:cs typeface="Times New Roman"/>
                        </a:rPr>
                        <a:t>0.101</a:t>
                      </a:r>
                      <a:endParaRPr lang="en-US" sz="2000" b="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182880">
                <a:tc vMerge="1">
                  <a:txBody>
                    <a:bodyPr/>
                    <a:lstStyle/>
                    <a:p>
                      <a:endParaRPr lang="fr-BE"/>
                    </a:p>
                  </a:txBody>
                  <a:tcPr/>
                </a:tc>
                <a:tc>
                  <a:txBody>
                    <a:bodyPr/>
                    <a:lstStyle/>
                    <a:p>
                      <a:pPr indent="0" algn="ctr">
                        <a:lnSpc>
                          <a:spcPct val="115000"/>
                        </a:lnSpc>
                        <a:spcAft>
                          <a:spcPts val="0"/>
                        </a:spcAft>
                      </a:pPr>
                      <a:r>
                        <a:rPr lang="en-US" sz="1400">
                          <a:solidFill>
                            <a:srgbClr val="000000"/>
                          </a:solidFill>
                          <a:effectLst/>
                          <a:latin typeface="Calibri"/>
                          <a:ea typeface="Times New Roman"/>
                          <a:cs typeface="Times New Roman"/>
                        </a:rPr>
                        <a:t>R</a:t>
                      </a:r>
                      <a:r>
                        <a:rPr lang="en-US" sz="1400" baseline="30000">
                          <a:solidFill>
                            <a:srgbClr val="000000"/>
                          </a:solidFill>
                          <a:effectLst/>
                          <a:latin typeface="Calibri"/>
                          <a:ea typeface="Times New Roman"/>
                          <a:cs typeface="Times New Roman"/>
                        </a:rPr>
                        <a:t>2</a:t>
                      </a:r>
                      <a:endParaRPr lang="en-US" sz="2000">
                        <a:effectLst/>
                        <a:latin typeface="Calibri"/>
                        <a:ea typeface="Calibri"/>
                        <a:cs typeface="Times New Roman"/>
                      </a:endParaRPr>
                    </a:p>
                  </a:txBody>
                  <a:tcPr marL="68580" marR="68580" marT="0" marB="0" anchor="ctr">
                    <a:lnL>
                      <a:noFill/>
                    </a:lnL>
                    <a:lnR>
                      <a:noFill/>
                    </a:lnR>
                    <a:lnT>
                      <a:noFill/>
                    </a:lnT>
                    <a:lnB>
                      <a:noFill/>
                    </a:lnB>
                  </a:tcPr>
                </a:tc>
                <a:tc>
                  <a:txBody>
                    <a:bodyPr/>
                    <a:lstStyle/>
                    <a:p>
                      <a:pPr indent="0" algn="ctr">
                        <a:lnSpc>
                          <a:spcPct val="115000"/>
                        </a:lnSpc>
                        <a:spcAft>
                          <a:spcPts val="0"/>
                        </a:spcAft>
                      </a:pPr>
                      <a:r>
                        <a:rPr lang="en-US" sz="1400" dirty="0">
                          <a:solidFill>
                            <a:srgbClr val="000000"/>
                          </a:solidFill>
                          <a:effectLst/>
                          <a:latin typeface="Calibri"/>
                          <a:ea typeface="Times New Roman"/>
                          <a:cs typeface="Times New Roman"/>
                        </a:rPr>
                        <a:t>0.01</a:t>
                      </a:r>
                      <a:endParaRPr lang="en-US" sz="2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indent="0" algn="ctr">
                        <a:lnSpc>
                          <a:spcPct val="115000"/>
                        </a:lnSpc>
                        <a:spcAft>
                          <a:spcPts val="0"/>
                        </a:spcAft>
                      </a:pPr>
                      <a:r>
                        <a:rPr lang="en-US" sz="1400" dirty="0">
                          <a:solidFill>
                            <a:srgbClr val="000000"/>
                          </a:solidFill>
                          <a:effectLst/>
                          <a:latin typeface="Calibri"/>
                          <a:ea typeface="Times New Roman"/>
                          <a:cs typeface="Times New Roman"/>
                        </a:rPr>
                        <a:t>0.05</a:t>
                      </a:r>
                      <a:endParaRPr lang="en-US" sz="2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indent="0" algn="ctr">
                        <a:lnSpc>
                          <a:spcPct val="115000"/>
                        </a:lnSpc>
                        <a:spcAft>
                          <a:spcPts val="0"/>
                        </a:spcAft>
                      </a:pPr>
                      <a:r>
                        <a:rPr lang="en-US" sz="1400" dirty="0" smtClean="0">
                          <a:solidFill>
                            <a:srgbClr val="000000"/>
                          </a:solidFill>
                          <a:effectLst/>
                          <a:latin typeface="Calibri"/>
                          <a:ea typeface="Times New Roman"/>
                          <a:cs typeface="Times New Roman"/>
                        </a:rPr>
                        <a:t>0.01</a:t>
                      </a:r>
                      <a:endParaRPr lang="en-US" sz="2000" dirty="0">
                        <a:effectLst/>
                        <a:latin typeface="Calibri"/>
                        <a:ea typeface="Calibri"/>
                        <a:cs typeface="Times New Roman"/>
                      </a:endParaRPr>
                    </a:p>
                  </a:txBody>
                  <a:tcPr marL="68580" marR="68580" marT="0" marB="0" anchor="ctr">
                    <a:lnL>
                      <a:noFill/>
                    </a:lnL>
                    <a:lnR>
                      <a:noFill/>
                    </a:lnR>
                    <a:lnT>
                      <a:noFill/>
                    </a:lnT>
                    <a:lnB>
                      <a:noFill/>
                    </a:lnB>
                  </a:tcPr>
                </a:tc>
              </a:tr>
              <a:tr h="182880">
                <a:tc vMerge="1">
                  <a:txBody>
                    <a:bodyPr/>
                    <a:lstStyle/>
                    <a:p>
                      <a:endParaRPr lang="fr-BE"/>
                    </a:p>
                  </a:txBody>
                  <a:tcPr/>
                </a:tc>
                <a:tc>
                  <a:txBody>
                    <a:bodyPr/>
                    <a:lstStyle/>
                    <a:p>
                      <a:pPr indent="0" algn="ctr">
                        <a:lnSpc>
                          <a:spcPct val="115000"/>
                        </a:lnSpc>
                        <a:spcAft>
                          <a:spcPts val="0"/>
                        </a:spcAft>
                      </a:pPr>
                      <a:r>
                        <a:rPr lang="en-US" sz="1400">
                          <a:solidFill>
                            <a:srgbClr val="000000"/>
                          </a:solidFill>
                          <a:effectLst/>
                          <a:latin typeface="Calibri"/>
                          <a:ea typeface="Times New Roman"/>
                          <a:cs typeface="Times New Roman"/>
                        </a:rPr>
                        <a:t>Coef.</a:t>
                      </a:r>
                      <a:endParaRPr lang="en-US" sz="20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n-US" sz="1400">
                          <a:solidFill>
                            <a:srgbClr val="000000"/>
                          </a:solidFill>
                          <a:effectLst/>
                          <a:latin typeface="Calibri"/>
                          <a:ea typeface="Times New Roman"/>
                          <a:cs typeface="Times New Roman"/>
                        </a:rPr>
                        <a:t>0.136</a:t>
                      </a:r>
                      <a:endParaRPr lang="en-US" sz="20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n-US" sz="1400" dirty="0">
                          <a:solidFill>
                            <a:srgbClr val="000000"/>
                          </a:solidFill>
                          <a:effectLst/>
                          <a:latin typeface="Calibri"/>
                          <a:ea typeface="Times New Roman"/>
                          <a:cs typeface="Times New Roman"/>
                        </a:rPr>
                        <a:t>-3.135</a:t>
                      </a:r>
                      <a:endParaRPr lang="en-US" sz="20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n-US" sz="1400" dirty="0" smtClean="0">
                          <a:solidFill>
                            <a:srgbClr val="000000"/>
                          </a:solidFill>
                          <a:effectLst/>
                          <a:latin typeface="Calibri"/>
                          <a:ea typeface="Times New Roman"/>
                          <a:cs typeface="Times New Roman"/>
                        </a:rPr>
                        <a:t>0.192</a:t>
                      </a:r>
                      <a:endParaRPr lang="en-US" sz="20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182880">
                <a:tc rowSpan="3">
                  <a:txBody>
                    <a:bodyPr/>
                    <a:lstStyle/>
                    <a:p>
                      <a:pPr indent="0" algn="ctr">
                        <a:lnSpc>
                          <a:spcPct val="115000"/>
                        </a:lnSpc>
                        <a:spcAft>
                          <a:spcPts val="0"/>
                        </a:spcAft>
                      </a:pPr>
                      <a:r>
                        <a:rPr lang="en-US" sz="1600" i="1">
                          <a:solidFill>
                            <a:srgbClr val="000000"/>
                          </a:solidFill>
                          <a:effectLst/>
                          <a:latin typeface="Calibri"/>
                          <a:ea typeface="Times New Roman"/>
                          <a:cs typeface="Times New Roman"/>
                        </a:rPr>
                        <a:t>S. colu.</a:t>
                      </a:r>
                      <a:endParaRPr lang="en-US" sz="20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n-US" sz="1400">
                          <a:solidFill>
                            <a:srgbClr val="000000"/>
                          </a:solidFill>
                          <a:effectLst/>
                          <a:latin typeface="Calibri"/>
                          <a:ea typeface="Times New Roman"/>
                          <a:cs typeface="Times New Roman"/>
                        </a:rPr>
                        <a:t>p-value</a:t>
                      </a:r>
                      <a:endParaRPr lang="en-US" sz="20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15000"/>
                        </a:lnSpc>
                        <a:spcAft>
                          <a:spcPts val="0"/>
                        </a:spcAft>
                      </a:pPr>
                      <a:r>
                        <a:rPr lang="en-US" sz="1400" b="1">
                          <a:solidFill>
                            <a:srgbClr val="000000"/>
                          </a:solidFill>
                          <a:effectLst/>
                          <a:latin typeface="Calibri"/>
                          <a:ea typeface="Times New Roman"/>
                          <a:cs typeface="Times New Roman"/>
                        </a:rPr>
                        <a:t>&lt;0.001</a:t>
                      </a:r>
                      <a:endParaRPr lang="en-US" sz="20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15000"/>
                        </a:lnSpc>
                        <a:spcAft>
                          <a:spcPts val="0"/>
                        </a:spcAft>
                      </a:pPr>
                      <a:r>
                        <a:rPr lang="en-US" sz="1400" b="1">
                          <a:solidFill>
                            <a:srgbClr val="000000"/>
                          </a:solidFill>
                          <a:effectLst/>
                          <a:latin typeface="Calibri"/>
                          <a:ea typeface="Times New Roman"/>
                          <a:cs typeface="Times New Roman"/>
                        </a:rPr>
                        <a:t>&lt;0.001</a:t>
                      </a:r>
                      <a:endParaRPr lang="en-US" sz="20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15000"/>
                        </a:lnSpc>
                        <a:spcAft>
                          <a:spcPts val="0"/>
                        </a:spcAft>
                      </a:pPr>
                      <a:r>
                        <a:rPr lang="en-US" sz="1400" b="1" dirty="0" smtClean="0">
                          <a:solidFill>
                            <a:srgbClr val="000000"/>
                          </a:solidFill>
                          <a:effectLst/>
                          <a:latin typeface="Calibri"/>
                          <a:ea typeface="Times New Roman"/>
                          <a:cs typeface="Times New Roman"/>
                        </a:rPr>
                        <a:t>0.006</a:t>
                      </a:r>
                      <a:endParaRPr lang="en-US" sz="2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182880">
                <a:tc vMerge="1">
                  <a:txBody>
                    <a:bodyPr/>
                    <a:lstStyle/>
                    <a:p>
                      <a:endParaRPr lang="fr-BE"/>
                    </a:p>
                  </a:txBody>
                  <a:tcPr/>
                </a:tc>
                <a:tc>
                  <a:txBody>
                    <a:bodyPr/>
                    <a:lstStyle/>
                    <a:p>
                      <a:pPr indent="0" algn="ctr">
                        <a:lnSpc>
                          <a:spcPct val="115000"/>
                        </a:lnSpc>
                        <a:spcAft>
                          <a:spcPts val="0"/>
                        </a:spcAft>
                      </a:pPr>
                      <a:r>
                        <a:rPr lang="en-US" sz="1400">
                          <a:solidFill>
                            <a:srgbClr val="000000"/>
                          </a:solidFill>
                          <a:effectLst/>
                          <a:latin typeface="Calibri"/>
                          <a:ea typeface="Times New Roman"/>
                          <a:cs typeface="Times New Roman"/>
                        </a:rPr>
                        <a:t>R</a:t>
                      </a:r>
                      <a:r>
                        <a:rPr lang="en-US" sz="1400" baseline="30000">
                          <a:solidFill>
                            <a:srgbClr val="000000"/>
                          </a:solidFill>
                          <a:effectLst/>
                          <a:latin typeface="Calibri"/>
                          <a:ea typeface="Times New Roman"/>
                          <a:cs typeface="Times New Roman"/>
                        </a:rPr>
                        <a:t>2</a:t>
                      </a:r>
                      <a:endParaRPr lang="en-US" sz="2000">
                        <a:effectLst/>
                        <a:latin typeface="Calibri"/>
                        <a:ea typeface="Calibri"/>
                        <a:cs typeface="Times New Roman"/>
                      </a:endParaRPr>
                    </a:p>
                  </a:txBody>
                  <a:tcPr marL="68580" marR="68580" marT="0" marB="0" anchor="ctr">
                    <a:lnL>
                      <a:noFill/>
                    </a:lnL>
                    <a:lnR>
                      <a:noFill/>
                    </a:lnR>
                    <a:lnT>
                      <a:noFill/>
                    </a:lnT>
                    <a:lnB>
                      <a:noFill/>
                    </a:lnB>
                  </a:tcPr>
                </a:tc>
                <a:tc>
                  <a:txBody>
                    <a:bodyPr/>
                    <a:lstStyle/>
                    <a:p>
                      <a:pPr indent="0" algn="ctr">
                        <a:lnSpc>
                          <a:spcPct val="115000"/>
                        </a:lnSpc>
                        <a:spcAft>
                          <a:spcPts val="0"/>
                        </a:spcAft>
                      </a:pPr>
                      <a:r>
                        <a:rPr lang="en-US" sz="1400">
                          <a:solidFill>
                            <a:srgbClr val="000000"/>
                          </a:solidFill>
                          <a:effectLst/>
                          <a:latin typeface="Calibri"/>
                          <a:ea typeface="Times New Roman"/>
                          <a:cs typeface="Times New Roman"/>
                        </a:rPr>
                        <a:t>0.15</a:t>
                      </a:r>
                      <a:endParaRPr lang="en-US" sz="2000">
                        <a:effectLst/>
                        <a:latin typeface="Calibri"/>
                        <a:ea typeface="Calibri"/>
                        <a:cs typeface="Times New Roman"/>
                      </a:endParaRPr>
                    </a:p>
                  </a:txBody>
                  <a:tcPr marL="68580" marR="68580" marT="0" marB="0" anchor="ctr">
                    <a:lnL>
                      <a:noFill/>
                    </a:lnL>
                    <a:lnR>
                      <a:noFill/>
                    </a:lnR>
                    <a:lnT>
                      <a:noFill/>
                    </a:lnT>
                    <a:lnB>
                      <a:noFill/>
                    </a:lnB>
                  </a:tcPr>
                </a:tc>
                <a:tc>
                  <a:txBody>
                    <a:bodyPr/>
                    <a:lstStyle/>
                    <a:p>
                      <a:pPr indent="0" algn="ctr">
                        <a:lnSpc>
                          <a:spcPct val="115000"/>
                        </a:lnSpc>
                        <a:spcAft>
                          <a:spcPts val="0"/>
                        </a:spcAft>
                      </a:pPr>
                      <a:r>
                        <a:rPr lang="en-US" sz="1400">
                          <a:solidFill>
                            <a:srgbClr val="000000"/>
                          </a:solidFill>
                          <a:effectLst/>
                          <a:latin typeface="Calibri"/>
                          <a:ea typeface="Times New Roman"/>
                          <a:cs typeface="Times New Roman"/>
                        </a:rPr>
                        <a:t>0.13</a:t>
                      </a:r>
                      <a:endParaRPr lang="en-US" sz="2000">
                        <a:effectLst/>
                        <a:latin typeface="Calibri"/>
                        <a:ea typeface="Calibri"/>
                        <a:cs typeface="Times New Roman"/>
                      </a:endParaRPr>
                    </a:p>
                  </a:txBody>
                  <a:tcPr marL="68580" marR="68580" marT="0" marB="0" anchor="ctr">
                    <a:lnL>
                      <a:noFill/>
                    </a:lnL>
                    <a:lnR>
                      <a:noFill/>
                    </a:lnR>
                    <a:lnT>
                      <a:noFill/>
                    </a:lnT>
                    <a:lnB>
                      <a:noFill/>
                    </a:lnB>
                  </a:tcPr>
                </a:tc>
                <a:tc>
                  <a:txBody>
                    <a:bodyPr/>
                    <a:lstStyle/>
                    <a:p>
                      <a:pPr indent="0" algn="ctr">
                        <a:lnSpc>
                          <a:spcPct val="115000"/>
                        </a:lnSpc>
                        <a:spcAft>
                          <a:spcPts val="0"/>
                        </a:spcAft>
                      </a:pPr>
                      <a:r>
                        <a:rPr lang="en-US" sz="1400" dirty="0">
                          <a:solidFill>
                            <a:srgbClr val="000000"/>
                          </a:solidFill>
                          <a:effectLst/>
                          <a:latin typeface="Calibri"/>
                          <a:ea typeface="Times New Roman"/>
                          <a:cs typeface="Times New Roman"/>
                        </a:rPr>
                        <a:t>0.05</a:t>
                      </a:r>
                      <a:endParaRPr lang="en-US" sz="2000" dirty="0">
                        <a:effectLst/>
                        <a:latin typeface="Calibri"/>
                        <a:ea typeface="Calibri"/>
                        <a:cs typeface="Times New Roman"/>
                      </a:endParaRPr>
                    </a:p>
                  </a:txBody>
                  <a:tcPr marL="68580" marR="68580" marT="0" marB="0" anchor="ctr">
                    <a:lnL>
                      <a:noFill/>
                    </a:lnL>
                    <a:lnR>
                      <a:noFill/>
                    </a:lnR>
                    <a:lnT>
                      <a:noFill/>
                    </a:lnT>
                    <a:lnB>
                      <a:noFill/>
                    </a:lnB>
                  </a:tcPr>
                </a:tc>
              </a:tr>
              <a:tr h="182880">
                <a:tc vMerge="1">
                  <a:txBody>
                    <a:bodyPr/>
                    <a:lstStyle/>
                    <a:p>
                      <a:endParaRPr lang="fr-BE"/>
                    </a:p>
                  </a:txBody>
                  <a:tcPr/>
                </a:tc>
                <a:tc>
                  <a:txBody>
                    <a:bodyPr/>
                    <a:lstStyle/>
                    <a:p>
                      <a:pPr indent="0" algn="ctr">
                        <a:lnSpc>
                          <a:spcPct val="115000"/>
                        </a:lnSpc>
                        <a:spcAft>
                          <a:spcPts val="0"/>
                        </a:spcAft>
                      </a:pPr>
                      <a:r>
                        <a:rPr lang="en-US" sz="1400">
                          <a:solidFill>
                            <a:srgbClr val="000000"/>
                          </a:solidFill>
                          <a:effectLst/>
                          <a:latin typeface="Calibri"/>
                          <a:ea typeface="Times New Roman"/>
                          <a:cs typeface="Times New Roman"/>
                        </a:rPr>
                        <a:t>Coef.</a:t>
                      </a:r>
                      <a:endParaRPr lang="en-US" sz="20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n-US" sz="1400">
                          <a:solidFill>
                            <a:srgbClr val="000000"/>
                          </a:solidFill>
                          <a:effectLst/>
                          <a:latin typeface="Calibri"/>
                          <a:ea typeface="Times New Roman"/>
                          <a:cs typeface="Times New Roman"/>
                        </a:rPr>
                        <a:t>0.532</a:t>
                      </a:r>
                      <a:endParaRPr lang="en-US" sz="20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n-US" sz="1400">
                          <a:solidFill>
                            <a:srgbClr val="000000"/>
                          </a:solidFill>
                          <a:effectLst/>
                          <a:latin typeface="Calibri"/>
                          <a:ea typeface="Times New Roman"/>
                          <a:cs typeface="Times New Roman"/>
                        </a:rPr>
                        <a:t>-3.542</a:t>
                      </a:r>
                      <a:endParaRPr lang="en-US" sz="20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en-US" sz="1400" dirty="0" smtClean="0">
                          <a:solidFill>
                            <a:srgbClr val="000000"/>
                          </a:solidFill>
                          <a:effectLst/>
                          <a:latin typeface="Calibri"/>
                          <a:ea typeface="Times New Roman"/>
                          <a:cs typeface="Times New Roman"/>
                        </a:rPr>
                        <a:t>0.254</a:t>
                      </a:r>
                      <a:endParaRPr lang="en-US" sz="20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2" name="ZoneTexte 21"/>
          <p:cNvSpPr txBox="1"/>
          <p:nvPr/>
        </p:nvSpPr>
        <p:spPr>
          <a:xfrm>
            <a:off x="1547664" y="899428"/>
            <a:ext cx="7488832" cy="646331"/>
          </a:xfrm>
          <a:prstGeom prst="rect">
            <a:avLst/>
          </a:prstGeom>
          <a:noFill/>
        </p:spPr>
        <p:txBody>
          <a:bodyPr wrap="square" rtlCol="0">
            <a:spAutoFit/>
          </a:bodyPr>
          <a:lstStyle/>
          <a:p>
            <a:pPr algn="ctr"/>
            <a:r>
              <a:rPr lang="fr-BE" b="1" dirty="0" err="1" smtClean="0"/>
              <a:t>Species</a:t>
            </a:r>
            <a:r>
              <a:rPr lang="fr-BE" b="1" dirty="0" smtClean="0"/>
              <a:t> </a:t>
            </a:r>
            <a:r>
              <a:rPr lang="fr-BE" b="1" dirty="0" err="1" smtClean="0"/>
              <a:t>response</a:t>
            </a:r>
            <a:r>
              <a:rPr lang="fr-BE" b="1" dirty="0" smtClean="0"/>
              <a:t> to the gradient : </a:t>
            </a:r>
            <a:r>
              <a:rPr lang="fr-BE" b="1" dirty="0" err="1" smtClean="0"/>
              <a:t>soil</a:t>
            </a:r>
            <a:r>
              <a:rPr lang="fr-BE" b="1" dirty="0" smtClean="0"/>
              <a:t> </a:t>
            </a:r>
            <a:r>
              <a:rPr lang="fr-BE" b="1" dirty="0" err="1" smtClean="0"/>
              <a:t>depth</a:t>
            </a:r>
            <a:r>
              <a:rPr lang="fr-BE" b="1" dirty="0" smtClean="0"/>
              <a:t> (cm)</a:t>
            </a:r>
          </a:p>
          <a:p>
            <a:pPr algn="ctr"/>
            <a:r>
              <a:rPr lang="fr-BE" b="1" dirty="0" err="1" smtClean="0"/>
              <a:t>Linear</a:t>
            </a:r>
            <a:r>
              <a:rPr lang="fr-BE" b="1" dirty="0" smtClean="0"/>
              <a:t> </a:t>
            </a:r>
            <a:r>
              <a:rPr lang="fr-BE" b="1" dirty="0" err="1" smtClean="0"/>
              <a:t>regression</a:t>
            </a:r>
            <a:r>
              <a:rPr lang="fr-BE" b="1" dirty="0" smtClean="0"/>
              <a:t> coefficients</a:t>
            </a:r>
            <a:endParaRPr lang="fr-BE" b="1" dirty="0"/>
          </a:p>
        </p:txBody>
      </p:sp>
    </p:spTree>
    <p:extLst>
      <p:ext uri="{BB962C8B-B14F-4D97-AF65-F5344CB8AC3E}">
        <p14:creationId xmlns:p14="http://schemas.microsoft.com/office/powerpoint/2010/main" val="881756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pic>
        <p:nvPicPr>
          <p:cNvPr id="23" name="Image 22"/>
          <p:cNvPicPr>
            <a:picLocks noChangeAspect="1"/>
          </p:cNvPicPr>
          <p:nvPr/>
        </p:nvPicPr>
        <p:blipFill rotWithShape="1">
          <a:blip r:embed="rId4" cstate="print">
            <a:extLst>
              <a:ext uri="{28A0092B-C50C-407E-A947-70E740481C1C}">
                <a14:useLocalDpi xmlns:a14="http://schemas.microsoft.com/office/drawing/2010/main" val="0"/>
              </a:ext>
            </a:extLst>
          </a:blip>
          <a:srcRect t="3337" b="2445"/>
          <a:stretch/>
        </p:blipFill>
        <p:spPr>
          <a:xfrm>
            <a:off x="0" y="3870040"/>
            <a:ext cx="9144000" cy="3015344"/>
          </a:xfrm>
          <a:prstGeom prst="rect">
            <a:avLst/>
          </a:prstGeom>
          <a:ln>
            <a:solidFill>
              <a:schemeClr val="tx1"/>
            </a:solidFill>
          </a:ln>
        </p:spPr>
      </p:pic>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Results</a:t>
              </a:r>
              <a:endParaRPr lang="en-US" sz="2800" dirty="0">
                <a:solidFill>
                  <a:srgbClr val="A4D76B"/>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Methods</a:t>
              </a:r>
              <a:endParaRPr lang="en-US" sz="2800" dirty="0">
                <a:solidFill>
                  <a:srgbClr val="A4D76B">
                    <a:alpha val="50000"/>
                  </a:srgbClr>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50" name="ZoneTexte 49"/>
          <p:cNvSpPr txBox="1"/>
          <p:nvPr/>
        </p:nvSpPr>
        <p:spPr>
          <a:xfrm>
            <a:off x="8676457" y="6501307"/>
            <a:ext cx="467544" cy="369332"/>
          </a:xfrm>
          <a:prstGeom prst="rect">
            <a:avLst/>
          </a:prstGeom>
          <a:noFill/>
        </p:spPr>
        <p:txBody>
          <a:bodyPr wrap="square" rtlCol="0">
            <a:spAutoFit/>
          </a:bodyPr>
          <a:lstStyle/>
          <a:p>
            <a:r>
              <a:rPr lang="fr-BE" dirty="0" smtClean="0"/>
              <a:t>19</a:t>
            </a:r>
            <a:endParaRPr lang="fr-BE" dirty="0"/>
          </a:p>
        </p:txBody>
      </p:sp>
      <p:sp>
        <p:nvSpPr>
          <p:cNvPr id="24" name="Espace réservé du contenu 5"/>
          <p:cNvSpPr txBox="1">
            <a:spLocks/>
          </p:cNvSpPr>
          <p:nvPr/>
        </p:nvSpPr>
        <p:spPr>
          <a:xfrm>
            <a:off x="1474916" y="836716"/>
            <a:ext cx="7670490" cy="6021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BE" dirty="0"/>
          </a:p>
        </p:txBody>
      </p:sp>
      <p:pic>
        <p:nvPicPr>
          <p:cNvPr id="21" name="Image 20"/>
          <p:cNvPicPr>
            <a:picLocks noChangeAspect="1"/>
          </p:cNvPicPr>
          <p:nvPr/>
        </p:nvPicPr>
        <p:blipFill rotWithShape="1">
          <a:blip r:embed="rId5" cstate="print">
            <a:extLst>
              <a:ext uri="{28A0092B-C50C-407E-A947-70E740481C1C}">
                <a14:useLocalDpi xmlns:a14="http://schemas.microsoft.com/office/drawing/2010/main" val="0"/>
              </a:ext>
            </a:extLst>
          </a:blip>
          <a:srcRect t="2996" b="2786"/>
          <a:stretch/>
        </p:blipFill>
        <p:spPr>
          <a:xfrm>
            <a:off x="-11462" y="836712"/>
            <a:ext cx="9144000" cy="3015344"/>
          </a:xfrm>
          <a:prstGeom prst="rect">
            <a:avLst/>
          </a:prstGeom>
          <a:ln>
            <a:solidFill>
              <a:schemeClr val="tx1"/>
            </a:solidFill>
          </a:ln>
        </p:spPr>
      </p:pic>
    </p:spTree>
    <p:extLst>
      <p:ext uri="{BB962C8B-B14F-4D97-AF65-F5344CB8AC3E}">
        <p14:creationId xmlns:p14="http://schemas.microsoft.com/office/powerpoint/2010/main" val="2406420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pic>
        <p:nvPicPr>
          <p:cNvPr id="1027" name="Picture 3" descr="D:\backup\Pelouses calcicoles\Thèse\Phase 1\Resultats\Analyses\z_grad_PDIR_A2_sanstext_h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01" b="2722"/>
          <a:stretch/>
        </p:blipFill>
        <p:spPr bwMode="auto">
          <a:xfrm>
            <a:off x="-28839" y="3848398"/>
            <a:ext cx="9198128" cy="30222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Results</a:t>
              </a:r>
              <a:endParaRPr lang="en-US" sz="2800" dirty="0">
                <a:solidFill>
                  <a:srgbClr val="A4D76B"/>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Methods</a:t>
              </a:r>
              <a:endParaRPr lang="en-US" sz="2800" dirty="0">
                <a:solidFill>
                  <a:srgbClr val="A4D76B">
                    <a:alpha val="50000"/>
                  </a:srgbClr>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a:solidFill>
                    <a:srgbClr val="A4D76B">
                      <a:alpha val="50000"/>
                    </a:srgbClr>
                  </a:solidFill>
                </a:rPr>
                <a:t>Take home message</a:t>
              </a:r>
            </a:p>
          </p:txBody>
        </p:sp>
      </p:grpSp>
      <p:sp>
        <p:nvSpPr>
          <p:cNvPr id="50" name="ZoneTexte 49"/>
          <p:cNvSpPr txBox="1"/>
          <p:nvPr/>
        </p:nvSpPr>
        <p:spPr>
          <a:xfrm>
            <a:off x="8676457" y="6501307"/>
            <a:ext cx="467544" cy="369332"/>
          </a:xfrm>
          <a:prstGeom prst="rect">
            <a:avLst/>
          </a:prstGeom>
          <a:noFill/>
        </p:spPr>
        <p:txBody>
          <a:bodyPr wrap="square" rtlCol="0">
            <a:spAutoFit/>
          </a:bodyPr>
          <a:lstStyle/>
          <a:p>
            <a:r>
              <a:rPr lang="fr-BE" dirty="0" smtClean="0"/>
              <a:t>20</a:t>
            </a:r>
            <a:endParaRPr lang="fr-BE" dirty="0"/>
          </a:p>
        </p:txBody>
      </p:sp>
      <p:sp>
        <p:nvSpPr>
          <p:cNvPr id="24" name="Espace réservé du contenu 5"/>
          <p:cNvSpPr txBox="1">
            <a:spLocks/>
          </p:cNvSpPr>
          <p:nvPr/>
        </p:nvSpPr>
        <p:spPr>
          <a:xfrm>
            <a:off x="1474916" y="836716"/>
            <a:ext cx="7670490" cy="6021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BE" dirty="0"/>
          </a:p>
        </p:txBody>
      </p:sp>
      <p:pic>
        <p:nvPicPr>
          <p:cNvPr id="1026" name="Picture 2" descr="D:\backup\Pelouses calcicoles\Thèse\Phase 1\Resultats\Analyses\z_grad_PDIR_A2_sanstext_s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525" b="1824"/>
          <a:stretch/>
        </p:blipFill>
        <p:spPr bwMode="auto">
          <a:xfrm>
            <a:off x="-28839" y="836712"/>
            <a:ext cx="9188219" cy="30116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756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p:cNvSpPr txBox="1"/>
          <p:nvPr/>
        </p:nvSpPr>
        <p:spPr>
          <a:xfrm>
            <a:off x="8676457" y="6501307"/>
            <a:ext cx="467544" cy="369332"/>
          </a:xfrm>
          <a:prstGeom prst="rect">
            <a:avLst/>
          </a:prstGeom>
          <a:noFill/>
        </p:spPr>
        <p:txBody>
          <a:bodyPr wrap="square" rtlCol="0">
            <a:spAutoFit/>
          </a:bodyPr>
          <a:lstStyle/>
          <a:p>
            <a:r>
              <a:rPr lang="fr-BE" dirty="0" smtClean="0"/>
              <a:t>21</a:t>
            </a:r>
            <a:endParaRPr lang="fr-BE" dirty="0"/>
          </a:p>
        </p:txBody>
      </p:sp>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Methods</a:t>
              </a:r>
              <a:endParaRPr lang="en-US" sz="2800" dirty="0">
                <a:solidFill>
                  <a:srgbClr val="A4D76B">
                    <a:alpha val="50000"/>
                  </a:srgbClr>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Take home message</a:t>
              </a:r>
              <a:endParaRPr lang="en-US" sz="2800" dirty="0">
                <a:solidFill>
                  <a:srgbClr val="A4D76B"/>
                </a:solidFill>
              </a:endParaRPr>
            </a:p>
          </p:txBody>
        </p:sp>
      </p:grpSp>
      <p:sp>
        <p:nvSpPr>
          <p:cNvPr id="24" name="Espace réservé du contenu 5"/>
          <p:cNvSpPr txBox="1">
            <a:spLocks/>
          </p:cNvSpPr>
          <p:nvPr/>
        </p:nvSpPr>
        <p:spPr>
          <a:xfrm>
            <a:off x="1474916" y="836716"/>
            <a:ext cx="7670490" cy="6021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BE" dirty="0"/>
          </a:p>
        </p:txBody>
      </p:sp>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sp>
        <p:nvSpPr>
          <p:cNvPr id="20" name="Espace réservé du contenu 5"/>
          <p:cNvSpPr txBox="1">
            <a:spLocks/>
          </p:cNvSpPr>
          <p:nvPr/>
        </p:nvSpPr>
        <p:spPr>
          <a:xfrm>
            <a:off x="1474916" y="836712"/>
            <a:ext cx="7670490" cy="60212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BE" dirty="0" err="1" smtClean="0"/>
              <a:t>Intraspecific</a:t>
            </a:r>
            <a:r>
              <a:rPr lang="fr-BE" dirty="0" smtClean="0"/>
              <a:t> </a:t>
            </a:r>
            <a:r>
              <a:rPr lang="fr-BE" dirty="0" err="1" smtClean="0"/>
              <a:t>functional</a:t>
            </a:r>
            <a:r>
              <a:rPr lang="fr-BE" dirty="0" smtClean="0"/>
              <a:t> </a:t>
            </a:r>
            <a:r>
              <a:rPr lang="fr-BE" dirty="0" err="1" smtClean="0"/>
              <a:t>variability</a:t>
            </a:r>
            <a:r>
              <a:rPr lang="fr-BE" dirty="0" smtClean="0"/>
              <a:t> </a:t>
            </a:r>
            <a:r>
              <a:rPr lang="fr-BE" dirty="0" err="1" smtClean="0"/>
              <a:t>is</a:t>
            </a:r>
            <a:r>
              <a:rPr lang="fr-BE" dirty="0" smtClean="0"/>
              <a:t> high </a:t>
            </a:r>
            <a:r>
              <a:rPr lang="fr-BE" dirty="0" err="1" smtClean="0"/>
              <a:t>even</a:t>
            </a:r>
            <a:r>
              <a:rPr lang="fr-BE" dirty="0" smtClean="0"/>
              <a:t> </a:t>
            </a:r>
            <a:r>
              <a:rPr lang="fr-BE" dirty="0" err="1" smtClean="0"/>
              <a:t>at</a:t>
            </a:r>
            <a:r>
              <a:rPr lang="fr-BE" dirty="0" smtClean="0"/>
              <a:t> </a:t>
            </a:r>
            <a:r>
              <a:rPr lang="fr-BE" dirty="0" err="1" smtClean="0"/>
              <a:t>very</a:t>
            </a:r>
            <a:r>
              <a:rPr lang="fr-BE" dirty="0" smtClean="0"/>
              <a:t> short </a:t>
            </a:r>
            <a:r>
              <a:rPr lang="fr-BE" dirty="0" err="1" smtClean="0"/>
              <a:t>scale</a:t>
            </a:r>
            <a:r>
              <a:rPr lang="fr-BE" dirty="0" smtClean="0"/>
              <a:t> and </a:t>
            </a:r>
            <a:r>
              <a:rPr lang="fr-BE" dirty="0" err="1" smtClean="0"/>
              <a:t>along</a:t>
            </a:r>
            <a:r>
              <a:rPr lang="fr-BE" dirty="0" smtClean="0"/>
              <a:t> </a:t>
            </a:r>
            <a:r>
              <a:rPr lang="fr-BE" dirty="0" err="1" smtClean="0"/>
              <a:t>very</a:t>
            </a:r>
            <a:r>
              <a:rPr lang="fr-BE" dirty="0" smtClean="0"/>
              <a:t> short </a:t>
            </a:r>
            <a:r>
              <a:rPr lang="fr-BE" dirty="0" smtClean="0"/>
              <a:t>gradient</a:t>
            </a:r>
          </a:p>
          <a:p>
            <a:pPr marL="0" indent="0">
              <a:buNone/>
            </a:pPr>
            <a:endParaRPr lang="fr-BE" dirty="0" smtClean="0"/>
          </a:p>
          <a:p>
            <a:r>
              <a:rPr lang="fr-BE" dirty="0" err="1" smtClean="0"/>
              <a:t>Extent</a:t>
            </a:r>
            <a:r>
              <a:rPr lang="fr-BE" dirty="0" smtClean="0"/>
              <a:t> of </a:t>
            </a:r>
            <a:r>
              <a:rPr lang="fr-BE" dirty="0" err="1" smtClean="0"/>
              <a:t>intraspecific</a:t>
            </a:r>
            <a:r>
              <a:rPr lang="fr-BE" dirty="0" smtClean="0"/>
              <a:t> </a:t>
            </a:r>
            <a:r>
              <a:rPr lang="fr-BE" dirty="0" err="1" smtClean="0"/>
              <a:t>functional</a:t>
            </a:r>
            <a:r>
              <a:rPr lang="fr-BE" dirty="0" smtClean="0"/>
              <a:t> </a:t>
            </a:r>
            <a:r>
              <a:rPr lang="fr-BE" dirty="0" err="1" smtClean="0"/>
              <a:t>variability</a:t>
            </a:r>
            <a:r>
              <a:rPr lang="fr-BE" dirty="0" smtClean="0"/>
              <a:t> </a:t>
            </a:r>
            <a:r>
              <a:rPr lang="fr-BE" dirty="0" err="1" smtClean="0"/>
              <a:t>is</a:t>
            </a:r>
            <a:r>
              <a:rPr lang="fr-BE" dirty="0" smtClean="0"/>
              <a:t> trait and </a:t>
            </a:r>
            <a:r>
              <a:rPr lang="fr-BE" dirty="0" err="1" smtClean="0"/>
              <a:t>species</a:t>
            </a:r>
            <a:r>
              <a:rPr lang="fr-BE" dirty="0" smtClean="0"/>
              <a:t> </a:t>
            </a:r>
            <a:r>
              <a:rPr lang="fr-BE" dirty="0" err="1" smtClean="0"/>
              <a:t>dependant</a:t>
            </a:r>
            <a:endParaRPr lang="fr-BE" dirty="0" smtClean="0"/>
          </a:p>
          <a:p>
            <a:pPr marL="0" indent="0">
              <a:buNone/>
            </a:pPr>
            <a:endParaRPr lang="fr-BE" dirty="0" smtClean="0"/>
          </a:p>
          <a:p>
            <a:r>
              <a:rPr lang="fr-BE" dirty="0" err="1" smtClean="0"/>
              <a:t>Species</a:t>
            </a:r>
            <a:r>
              <a:rPr lang="fr-BE" dirty="0" smtClean="0"/>
              <a:t> </a:t>
            </a:r>
            <a:r>
              <a:rPr lang="fr-BE" dirty="0" err="1" smtClean="0"/>
              <a:t>functional</a:t>
            </a:r>
            <a:r>
              <a:rPr lang="fr-BE" dirty="0" smtClean="0"/>
              <a:t> </a:t>
            </a:r>
            <a:r>
              <a:rPr lang="fr-BE" dirty="0" err="1" smtClean="0"/>
              <a:t>response</a:t>
            </a:r>
            <a:r>
              <a:rPr lang="fr-BE" dirty="0" smtClean="0"/>
              <a:t> </a:t>
            </a:r>
            <a:r>
              <a:rPr lang="fr-BE" dirty="0" err="1" smtClean="0"/>
              <a:t>along</a:t>
            </a:r>
            <a:r>
              <a:rPr lang="fr-BE" dirty="0" smtClean="0"/>
              <a:t> gradient </a:t>
            </a:r>
            <a:r>
              <a:rPr lang="fr-BE" dirty="0" err="1" smtClean="0"/>
              <a:t>is</a:t>
            </a:r>
            <a:r>
              <a:rPr lang="fr-BE" dirty="0" smtClean="0"/>
              <a:t> the </a:t>
            </a:r>
            <a:r>
              <a:rPr lang="fr-BE" dirty="0" err="1" smtClean="0"/>
              <a:t>same</a:t>
            </a:r>
            <a:endParaRPr lang="fr-BE" dirty="0" smtClean="0"/>
          </a:p>
          <a:p>
            <a:endParaRPr lang="fr-BE" dirty="0"/>
          </a:p>
          <a:p>
            <a:r>
              <a:rPr lang="fr-BE" dirty="0" smtClean="0"/>
              <a:t>Perspective : sources of </a:t>
            </a:r>
            <a:r>
              <a:rPr lang="fr-BE" dirty="0" err="1" smtClean="0"/>
              <a:t>variability</a:t>
            </a:r>
            <a:r>
              <a:rPr lang="fr-BE" dirty="0" smtClean="0"/>
              <a:t>?</a:t>
            </a:r>
          </a:p>
          <a:p>
            <a:endParaRPr lang="fr-BE" dirty="0" smtClean="0"/>
          </a:p>
        </p:txBody>
      </p:sp>
    </p:spTree>
    <p:extLst>
      <p:ext uri="{BB962C8B-B14F-4D97-AF65-F5344CB8AC3E}">
        <p14:creationId xmlns:p14="http://schemas.microsoft.com/office/powerpoint/2010/main" val="1660864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backup\Pelouses calcicoles\Photos terrain BOISSON 2013\IMG_35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5822" y="349678"/>
            <a:ext cx="9144000" cy="1938992"/>
          </a:xfrm>
          <a:prstGeom prst="rect">
            <a:avLst/>
          </a:prstGeom>
          <a:noFill/>
        </p:spPr>
        <p:txBody>
          <a:bodyPr wrap="square" rtlCol="0">
            <a:spAutoFit/>
          </a:bodyPr>
          <a:lstStyle/>
          <a:p>
            <a:pPr algn="ctr"/>
            <a:r>
              <a:rPr lang="en-US" sz="6000" b="1" dirty="0" smtClean="0">
                <a:solidFill>
                  <a:srgbClr val="43403D"/>
                </a:solidFill>
              </a:rPr>
              <a:t>Thank you for your attention</a:t>
            </a:r>
            <a:endParaRPr lang="fr-BE" sz="6000" dirty="0">
              <a:solidFill>
                <a:srgbClr val="43403D"/>
              </a:solidFill>
            </a:endParaRPr>
          </a:p>
        </p:txBody>
      </p:sp>
      <p:sp>
        <p:nvSpPr>
          <p:cNvPr id="12" name="AutoShape 2" descr="data:image/jpeg;base64,/9j/4AAQSkZJRgABAQAAAQABAAD/2wCEAAkGBhQSERMUERQWFRQSFx4aGBgYFxYYFxoaHBocHB8aFhkZIigeGhkkGhgXIi8gJCkpLS8sGB8xNTAqNScrLCkBCQoKDgwOGg8PGiwkHyQuKy41LCwwLCosMiwvMTUpLywvMCksLywuLS41LDQqLjQ1LCwsKSwsKSksLCksKSksLP/AABEIAFgAeAMBIgACEQEDEQH/xAAbAAABBQEBAAAAAAAAAAAAAAAAAgMEBQYBB//EADsQAAEDAQQGCQEGBgMAAAAAAAEAAhEDBBIhMQUGE0FRcRUiU2GBkaGx0TIWIzNyksEUUmKy0vAkQuH/xAAaAQACAgMAAAAAAAAAAAAAAAAABAIDAQUG/8QALREAAgIBAwIDBwUBAAAAAAAAAQIAEQMEEiExYQVBcROBkaGx0eEyMzRRwRT/2gAMAwEAAhEDEQA/ANG5xvQJxKTtDxKWGS+JiTgchPPcrCvo0vDXjBxNx4OEVBlyve571wq42cGolVys2h4pVQOEScwD4FPsspNM4Q5j2g7jD8MeTgPNWeldHfe7OmJc6JO5rYhrRzgkqxdO7Lu9PnM7eJSXzniubQ8SpNsYMbv4dM3Wn+YjOOJJknmO5RFQ6lTUiRUVtDxKNoeJSUKFzEVtDxKNoeJSUIuEVtDxKNoeJSUIhFbQ8SjaHiUlCOYRW0PFCShFwjkC91pid2fgtjo2ybSgZMlzRDxk6MWO7nDI8ljKmZ5rYam171JzT/1dhyIn5W18MIOUofMS7Eeak4aNDiSRi4NPqHR4OB81y1WEy4szcMD/AFO6s+DfdWULhXSHCtdIxUxGlrC4uDKVN5ZTF0GCQeJHjmVB6Jrdk/8ASVtbLbmBjQJMDGASBxmO9TmukSMitW3hmPKd24ys4gTPOzoqt2T/ANKikLd19ZKLXljnHDMxLZ4SsTaSL77uV4xylanV6bFh/ba/KpSygdDChZnvwY0uI4CV2vY3sAL2OaDxEK71M/EqfkHumdJVaz6rW1gbm16sgARej2QNMvsVyG7PHb3w2DbcrmaLqubeFNxHGPZN0bI95IaxziM4ExzWt0vpc0K9ISdndN5oAzyCa0BaW1LRXewQ1waeHcmDosXtBjDG7o/eS9mt1czFSwVGkBzHC8YEjM9yW7RdUCTSfH5SrOrWrur0hWBu7XqyAN+6O5aN1ap/EhuOy2cnDAOnijFoceQn9Qo1zAYwZ5+hTNMEberdiLxy9fWV1at12sV/qUkVIlTM81qdSfpq8x7LK1MytXqpUuUSS1xDnEggSMMN2O5P+GfyAexluL9UvatvaCR1jGd1pMcyE6yqC2RiColkcfvCGmJlsiCZEkeaRZbSGsa26+YxFw5nE54ZldOHPn3jNxTba8tnZO6wkQQRjle4KRZaV1jW53WgKFYa1S4A1gF3q9Z0HqmMgCn6NtcW1CW4sJEAyDAnCY5KKMOpuAmZtWq1Y1XXbt1ziQ4niZy44lUtejdc5pzaSPLBb2na6paHXGkOAIh+MHmAPVYKvVvOc7+Yk+Zlc74hgxYgCl2TFsgAl7qZ+JU/KPdRLVbajq7RUJusrYSIH18Y4KJo/Sb6BJZEuEGRPenbfpyrWaGvIgGcBBlQGoQYFSyCD0rgzAYbauXmsOjzWtNJgMBzDjExBXdXbHsq9Zk3rrW4xGclVdPWusGx1SRvIM+OKiWXTVSm972kF1TMkSmDqsAyjLRu7PpUmXW7kn+MqvtFPaEkNq4SI38uC01W1H+JFIwWOpEkb848llLTrDVqXL13qODhA3jj3IOsFTaCr1bwbdywiZRi1mPETyTZBv6wDgecY0rQDK1Rrcmuw8cf3QmbTaDUe57s3GTGSFqMhBclelmUk2eIh+Z5rS6M1jpUaFNpvFwGIA7zvKzTxieatLLq5UqU21GFpvbiSI8U1pHzIx9iLNfKTQkdJtLJaW1GNe3EOGH/AKmn2x14hrC4NMEyBjEwAc81zRNh2VJrJkgYnvOaSbPUa51wtuvM9aZBiDlmF1VuUUn3xrmo5YQeuSC28+QDnEAZcwmmUarJawMLSSQSSCJM4gDHE8QnbDUcb4eQSx0SBG4HLxVZX1upNeWw4gGC4ARhnHFQfJiRQXapgkDrLaz2e5TDZmAvNgvTRUDmyMiJC8yC1PjFUld/8lObylhoStSZVvVsgDGE48leWp7a1kq1C0dUuuECDAOB8lnNHWE1qgY3fmeA4q41jtzWMFmpYNb9X7D9z4JfSvswNuA28j1JkVNKSZZWVgo0bPda2ajmh0ifqBJVfpGxUm2yHw1haHRuLpyjvVjV/Bsf56f9pVVrQf8AlM5N/uTmoCriHANFfpLG4Hwita6TW1aWAAIxgRhexy7lY2C3UqtQU6TWmmGGZbGIIAz3RKr9chNSmP6T7p+nFis94xtqv++Q3qIYpqch4CiifsJgGmMztupBtWo0ZNcQPNCZJnE4koWhY2xIlBnamZVxovWZ1GmGBgcATiTGZngVFfoSvJ+6dn3fKT0FX7J3p8pnENRhbcim/QyQ3DpLf7au7IfrP+KPtq7sh+s/4qo6Cr9k70+UdBV+yd6fKZ/6db3+H4ktzy4sOtjW3r7HS5xdhBz5xuWftb2uqOLQQ1xwG8A/6VI6Cr9k70+UdBV+yd6fKqyvqcqhXUmu0ixY9Ze/a6m1oaxj8BAmAMPFZRTugq/ZO9PlHQVfsnenyjO2oz1vU8diIMWbrO6I0saDnODb14RnHepVq1ha9rhsGAuBE4Tjv+lROgq/ZO9PlHQVfsnenyhW1KpsCmvT8QtqoSbYtZLlNjH0w/Z4tMxEZbswq+3aRNWrtCIMiBugbkvoKv2TvT5R0FX7J3p8rDtqnUKwNDtAlyI7pDTZq1KbywDZ7pmcQc4U2rrWHfVQY6MpM+7VW9BV+yd6fKOgq/ZO9PlSXJqwSaPPXj8TO5xI1qr33ucGht45DIIUnoKv2TvT5Qljhyk2VPwkKM9DQhC7mPQQhCIQQhCIQQhCIQQhCIQQhCIQQhCIQQhCIT//2Q=="/>
          <p:cNvSpPr>
            <a:spLocks noChangeAspect="1" noChangeArrowheads="1"/>
          </p:cNvSpPr>
          <p:nvPr/>
        </p:nvSpPr>
        <p:spPr bwMode="auto">
          <a:xfrm>
            <a:off x="155575" y="-395288"/>
            <a:ext cx="1143000" cy="83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3" name="AutoShape 4" descr="data:image/jpeg;base64,/9j/4AAQSkZJRgABAQAAAQABAAD/2wCEAAkGBhQSERMUERQWFRQSFx4aGBgYFxYYFxoaHBocHB8aFhkZIigeGhkkGhgXIi8gJCkpLS8sGB8xNTAqNScrLCkBCQoKDgwOGg8PGiwkHyQuKy41LCwwLCosMiwvMTUpLywvMCksLywuLS41LDQqLjQ1LCwsKSwsKSksLCksKSksLP/AABEIAFgAeAMBIgACEQEDEQH/xAAbAAABBQEBAAAAAAAAAAAAAAAAAgMEBQYBB//EADsQAAEDAQQGCQEGBgMAAAAAAAEAAhEDBBIhMQUGE0FRcRUiU2GBkaGx0TIWIzNyksEUUmKy0vAkQuH/xAAaAQACAgMAAAAAAAAAAAAAAAAABAIDAQUG/8QALREAAgIBAwIDBwUBAAAAAAAAAQIAEQMEEiExYQVBcROBkaGx0eEyMzRRwRT/2gAMAwEAAhEDEQA/ANG5xvQJxKTtDxKWGS+JiTgchPPcrCvo0vDXjBxNx4OEVBlyve571wq42cGolVys2h4pVQOEScwD4FPsspNM4Q5j2g7jD8MeTgPNWeldHfe7OmJc6JO5rYhrRzgkqxdO7Lu9PnM7eJSXzniubQ8SpNsYMbv4dM3Wn+YjOOJJknmO5RFQ6lTUiRUVtDxKNoeJSUKFzEVtDxKNoeJSUIuEVtDxKNoeJSUIhFbQ8SjaHiUlCOYRW0PFCShFwjkC91pid2fgtjo2ybSgZMlzRDxk6MWO7nDI8ljKmZ5rYam171JzT/1dhyIn5W18MIOUofMS7Eeak4aNDiSRi4NPqHR4OB81y1WEy4szcMD/AFO6s+DfdWULhXSHCtdIxUxGlrC4uDKVN5ZTF0GCQeJHjmVB6Jrdk/8ASVtbLbmBjQJMDGASBxmO9TmukSMitW3hmPKd24ys4gTPOzoqt2T/ANKikLd19ZKLXljnHDMxLZ4SsTaSL77uV4xylanV6bFh/ba/KpSygdDChZnvwY0uI4CV2vY3sAL2OaDxEK71M/EqfkHumdJVaz6rW1gbm16sgARej2QNMvsVyG7PHb3w2DbcrmaLqubeFNxHGPZN0bI95IaxziM4ExzWt0vpc0K9ISdndN5oAzyCa0BaW1LRXewQ1waeHcmDosXtBjDG7o/eS9mt1czFSwVGkBzHC8YEjM9yW7RdUCTSfH5SrOrWrur0hWBu7XqyAN+6O5aN1ap/EhuOy2cnDAOnijFoceQn9Qo1zAYwZ5+hTNMEberdiLxy9fWV1at12sV/qUkVIlTM81qdSfpq8x7LK1MytXqpUuUSS1xDnEggSMMN2O5P+GfyAexluL9UvatvaCR1jGd1pMcyE6yqC2RiColkcfvCGmJlsiCZEkeaRZbSGsa26+YxFw5nE54ZldOHPn3jNxTba8tnZO6wkQQRjle4KRZaV1jW53WgKFYa1S4A1gF3q9Z0HqmMgCn6NtcW1CW4sJEAyDAnCY5KKMOpuAmZtWq1Y1XXbt1ziQ4niZy44lUtejdc5pzaSPLBb2na6paHXGkOAIh+MHmAPVYKvVvOc7+Yk+Zlc74hgxYgCl2TFsgAl7qZ+JU/KPdRLVbajq7RUJusrYSIH18Y4KJo/Sb6BJZEuEGRPenbfpyrWaGvIgGcBBlQGoQYFSyCD0rgzAYbauXmsOjzWtNJgMBzDjExBXdXbHsq9Zk3rrW4xGclVdPWusGx1SRvIM+OKiWXTVSm972kF1TMkSmDqsAyjLRu7PpUmXW7kn+MqvtFPaEkNq4SI38uC01W1H+JFIwWOpEkb848llLTrDVqXL13qODhA3jj3IOsFTaCr1bwbdywiZRi1mPETyTZBv6wDgecY0rQDK1Rrcmuw8cf3QmbTaDUe57s3GTGSFqMhBclelmUk2eIh+Z5rS6M1jpUaFNpvFwGIA7zvKzTxieatLLq5UqU21GFpvbiSI8U1pHzIx9iLNfKTQkdJtLJaW1GNe3EOGH/AKmn2x14hrC4NMEyBjEwAc81zRNh2VJrJkgYnvOaSbPUa51wtuvM9aZBiDlmF1VuUUn3xrmo5YQeuSC28+QDnEAZcwmmUarJawMLSSQSSCJM4gDHE8QnbDUcb4eQSx0SBG4HLxVZX1upNeWw4gGC4ARhnHFQfJiRQXapgkDrLaz2e5TDZmAvNgvTRUDmyMiJC8yC1PjFUld/8lObylhoStSZVvVsgDGE48leWp7a1kq1C0dUuuECDAOB8lnNHWE1qgY3fmeA4q41jtzWMFmpYNb9X7D9z4JfSvswNuA28j1JkVNKSZZWVgo0bPda2ajmh0ifqBJVfpGxUm2yHw1haHRuLpyjvVjV/Bsf56f9pVVrQf8AlM5N/uTmoCriHANFfpLG4Hwita6TW1aWAAIxgRhexy7lY2C3UqtQU6TWmmGGZbGIIAz3RKr9chNSmP6T7p+nFis94xtqv++Q3qIYpqch4CiifsJgGmMztupBtWo0ZNcQPNCZJnE4koWhY2xIlBnamZVxovWZ1GmGBgcATiTGZngVFfoSvJ+6dn3fKT0FX7J3p8pnENRhbcim/QyQ3DpLf7au7IfrP+KPtq7sh+s/4qo6Cr9k70+UdBV+yd6fKZ/6db3+H4ktzy4sOtjW3r7HS5xdhBz5xuWftb2uqOLQQ1xwG8A/6VI6Cr9k70+UdBV+yd6fKqyvqcqhXUmu0ixY9Ze/a6m1oaxj8BAmAMPFZRTugq/ZO9PlHQVfsnenyjO2oz1vU8diIMWbrO6I0saDnODb14RnHepVq1ha9rhsGAuBE4Tjv+lROgq/ZO9PlHQVfsnenyhW1KpsCmvT8QtqoSbYtZLlNjH0w/Z4tMxEZbswq+3aRNWrtCIMiBugbkvoKv2TvT5R0FX7J3p8rDtqnUKwNDtAlyI7pDTZq1KbywDZ7pmcQc4U2rrWHfVQY6MpM+7VW9BV+yd6fKOgq/ZO9PlSXJqwSaPPXj8TO5xI1qr33ucGht45DIIUnoKv2TvT5Qljhyk2VPwkKM9DQhC7mPQQhCIQQhCIQQhCIQQhCIQQhCIQQhCIQQhCIT//2Q=="/>
          <p:cNvSpPr>
            <a:spLocks noChangeAspect="1" noChangeArrowheads="1"/>
          </p:cNvSpPr>
          <p:nvPr/>
        </p:nvSpPr>
        <p:spPr bwMode="auto">
          <a:xfrm>
            <a:off x="307975" y="-242888"/>
            <a:ext cx="1143000" cy="83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6" name="ZoneTexte 5"/>
          <p:cNvSpPr txBox="1"/>
          <p:nvPr/>
        </p:nvSpPr>
        <p:spPr>
          <a:xfrm>
            <a:off x="8676457" y="6501307"/>
            <a:ext cx="467544" cy="369332"/>
          </a:xfrm>
          <a:prstGeom prst="rect">
            <a:avLst/>
          </a:prstGeom>
          <a:noFill/>
        </p:spPr>
        <p:txBody>
          <a:bodyPr wrap="square" rtlCol="0">
            <a:spAutoFit/>
          </a:bodyPr>
          <a:lstStyle/>
          <a:p>
            <a:r>
              <a:rPr lang="fr-BE" dirty="0" smtClean="0"/>
              <a:t>22</a:t>
            </a:r>
            <a:endParaRPr lang="fr-BE" dirty="0"/>
          </a:p>
        </p:txBody>
      </p:sp>
    </p:spTree>
    <p:extLst>
      <p:ext uri="{BB962C8B-B14F-4D97-AF65-F5344CB8AC3E}">
        <p14:creationId xmlns:p14="http://schemas.microsoft.com/office/powerpoint/2010/main" val="2039816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Context</a:t>
              </a:r>
              <a:endParaRPr lang="en-US" sz="2800" dirty="0">
                <a:solidFill>
                  <a:srgbClr val="A4D76B"/>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Methods</a:t>
              </a:r>
              <a:endParaRPr lang="en-US" sz="2800" dirty="0">
                <a:solidFill>
                  <a:srgbClr val="A4D76B">
                    <a:alpha val="50000"/>
                  </a:srgbClr>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50" name="ZoneTexte 49"/>
          <p:cNvSpPr txBox="1"/>
          <p:nvPr/>
        </p:nvSpPr>
        <p:spPr>
          <a:xfrm>
            <a:off x="8836025" y="6501307"/>
            <a:ext cx="307975" cy="369332"/>
          </a:xfrm>
          <a:prstGeom prst="rect">
            <a:avLst/>
          </a:prstGeom>
          <a:noFill/>
        </p:spPr>
        <p:txBody>
          <a:bodyPr wrap="square" rtlCol="0">
            <a:spAutoFit/>
          </a:bodyPr>
          <a:lstStyle/>
          <a:p>
            <a:r>
              <a:rPr lang="fr-BE" dirty="0" smtClean="0"/>
              <a:t>2</a:t>
            </a:r>
            <a:endParaRPr lang="fr-BE" dirty="0"/>
          </a:p>
        </p:txBody>
      </p:sp>
      <p:sp>
        <p:nvSpPr>
          <p:cNvPr id="6" name="Espace réservé du contenu 5"/>
          <p:cNvSpPr>
            <a:spLocks noGrp="1"/>
          </p:cNvSpPr>
          <p:nvPr>
            <p:ph idx="1"/>
          </p:nvPr>
        </p:nvSpPr>
        <p:spPr>
          <a:xfrm>
            <a:off x="1474916" y="836716"/>
            <a:ext cx="7670490" cy="6021284"/>
          </a:xfrm>
        </p:spPr>
        <p:txBody>
          <a:bodyPr/>
          <a:lstStyle/>
          <a:p>
            <a:r>
              <a:rPr lang="fr-BE" b="1" dirty="0" smtClean="0"/>
              <a:t>Trait-</a:t>
            </a:r>
            <a:r>
              <a:rPr lang="fr-BE" b="1" dirty="0" err="1" smtClean="0"/>
              <a:t>based</a:t>
            </a:r>
            <a:r>
              <a:rPr lang="fr-BE" b="1" dirty="0" smtClean="0"/>
              <a:t> </a:t>
            </a:r>
            <a:r>
              <a:rPr lang="fr-BE" b="1" dirty="0" err="1" smtClean="0"/>
              <a:t>analysis</a:t>
            </a:r>
            <a:r>
              <a:rPr lang="fr-BE" b="1" dirty="0" smtClean="0"/>
              <a:t> </a:t>
            </a:r>
            <a:r>
              <a:rPr lang="fr-BE" dirty="0" smtClean="0"/>
              <a:t>to </a:t>
            </a:r>
            <a:r>
              <a:rPr lang="fr-BE" dirty="0" err="1" smtClean="0"/>
              <a:t>assess</a:t>
            </a:r>
            <a:r>
              <a:rPr lang="fr-BE" dirty="0" smtClean="0"/>
              <a:t> </a:t>
            </a:r>
            <a:r>
              <a:rPr lang="fr-BE" dirty="0" err="1" smtClean="0"/>
              <a:t>response</a:t>
            </a:r>
            <a:r>
              <a:rPr lang="fr-BE" dirty="0" smtClean="0"/>
              <a:t> of </a:t>
            </a:r>
            <a:r>
              <a:rPr lang="fr-BE" dirty="0" err="1" smtClean="0"/>
              <a:t>species</a:t>
            </a:r>
            <a:r>
              <a:rPr lang="fr-BE" dirty="0" smtClean="0"/>
              <a:t> to </a:t>
            </a:r>
            <a:r>
              <a:rPr lang="fr-BE" dirty="0" err="1" smtClean="0"/>
              <a:t>environmental</a:t>
            </a:r>
            <a:r>
              <a:rPr lang="fr-BE" dirty="0" smtClean="0"/>
              <a:t> changes</a:t>
            </a:r>
          </a:p>
          <a:p>
            <a:endParaRPr lang="fr-BE" dirty="0" smtClean="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spTree>
    <p:extLst>
      <p:ext uri="{BB962C8B-B14F-4D97-AF65-F5344CB8AC3E}">
        <p14:creationId xmlns:p14="http://schemas.microsoft.com/office/powerpoint/2010/main" val="2094580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Context</a:t>
              </a:r>
              <a:endParaRPr lang="en-US" sz="2800" dirty="0">
                <a:solidFill>
                  <a:srgbClr val="A4D76B"/>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Methods</a:t>
              </a:r>
              <a:endParaRPr lang="en-US" sz="2800" dirty="0">
                <a:solidFill>
                  <a:srgbClr val="A4D76B">
                    <a:alpha val="50000"/>
                  </a:srgbClr>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50" name="ZoneTexte 49"/>
          <p:cNvSpPr txBox="1"/>
          <p:nvPr/>
        </p:nvSpPr>
        <p:spPr>
          <a:xfrm>
            <a:off x="8836025" y="6501307"/>
            <a:ext cx="307975" cy="369332"/>
          </a:xfrm>
          <a:prstGeom prst="rect">
            <a:avLst/>
          </a:prstGeom>
          <a:noFill/>
        </p:spPr>
        <p:txBody>
          <a:bodyPr wrap="square" rtlCol="0">
            <a:spAutoFit/>
          </a:bodyPr>
          <a:lstStyle/>
          <a:p>
            <a:r>
              <a:rPr lang="fr-BE" dirty="0" smtClean="0"/>
              <a:t>2</a:t>
            </a:r>
            <a:endParaRPr lang="fr-BE" dirty="0"/>
          </a:p>
        </p:txBody>
      </p:sp>
      <p:sp>
        <p:nvSpPr>
          <p:cNvPr id="6" name="Espace réservé du contenu 5"/>
          <p:cNvSpPr>
            <a:spLocks noGrp="1"/>
          </p:cNvSpPr>
          <p:nvPr>
            <p:ph idx="1"/>
          </p:nvPr>
        </p:nvSpPr>
        <p:spPr>
          <a:xfrm>
            <a:off x="1474916" y="836716"/>
            <a:ext cx="7670490" cy="6021284"/>
          </a:xfrm>
        </p:spPr>
        <p:txBody>
          <a:bodyPr/>
          <a:lstStyle/>
          <a:p>
            <a:r>
              <a:rPr lang="fr-BE" b="1" dirty="0" smtClean="0"/>
              <a:t>Trait-</a:t>
            </a:r>
            <a:r>
              <a:rPr lang="fr-BE" b="1" dirty="0" err="1" smtClean="0"/>
              <a:t>based</a:t>
            </a:r>
            <a:r>
              <a:rPr lang="fr-BE" b="1" dirty="0" smtClean="0"/>
              <a:t> </a:t>
            </a:r>
            <a:r>
              <a:rPr lang="fr-BE" b="1" dirty="0" err="1" smtClean="0"/>
              <a:t>analysis</a:t>
            </a:r>
            <a:r>
              <a:rPr lang="fr-BE" b="1" dirty="0" smtClean="0"/>
              <a:t> </a:t>
            </a:r>
            <a:r>
              <a:rPr lang="fr-BE" dirty="0" smtClean="0"/>
              <a:t>to </a:t>
            </a:r>
            <a:r>
              <a:rPr lang="fr-BE" dirty="0" err="1" smtClean="0"/>
              <a:t>assess</a:t>
            </a:r>
            <a:r>
              <a:rPr lang="fr-BE" dirty="0" smtClean="0"/>
              <a:t> </a:t>
            </a:r>
            <a:r>
              <a:rPr lang="fr-BE" dirty="0" err="1" smtClean="0"/>
              <a:t>response</a:t>
            </a:r>
            <a:r>
              <a:rPr lang="fr-BE" dirty="0" smtClean="0"/>
              <a:t> of </a:t>
            </a:r>
            <a:r>
              <a:rPr lang="fr-BE" dirty="0" err="1" smtClean="0"/>
              <a:t>species</a:t>
            </a:r>
            <a:r>
              <a:rPr lang="fr-BE" dirty="0" smtClean="0"/>
              <a:t> to </a:t>
            </a:r>
            <a:r>
              <a:rPr lang="fr-BE" dirty="0" err="1" smtClean="0"/>
              <a:t>environmental</a:t>
            </a:r>
            <a:r>
              <a:rPr lang="fr-BE" dirty="0" smtClean="0"/>
              <a:t> changes</a:t>
            </a:r>
          </a:p>
          <a:p>
            <a:endParaRPr lang="fr-BE" dirty="0" smtClean="0"/>
          </a:p>
          <a:p>
            <a:r>
              <a:rPr lang="fr-BE" dirty="0" smtClean="0"/>
              <a:t>In </a:t>
            </a:r>
            <a:r>
              <a:rPr lang="fr-BE" dirty="0" err="1" smtClean="0"/>
              <a:t>general</a:t>
            </a:r>
            <a:r>
              <a:rPr lang="fr-BE" dirty="0" smtClean="0"/>
              <a:t> : </a:t>
            </a:r>
            <a:r>
              <a:rPr lang="fr-BE" dirty="0" err="1" smtClean="0"/>
              <a:t>species</a:t>
            </a:r>
            <a:r>
              <a:rPr lang="fr-BE" dirty="0" smtClean="0"/>
              <a:t> = </a:t>
            </a:r>
            <a:r>
              <a:rPr lang="fr-BE" dirty="0" err="1" smtClean="0"/>
              <a:t>mean</a:t>
            </a:r>
            <a:r>
              <a:rPr lang="fr-BE" dirty="0" smtClean="0"/>
              <a:t> trait value</a:t>
            </a:r>
          </a:p>
          <a:p>
            <a:endParaRPr lang="fr-BE" dirty="0" smtClean="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spTree>
    <p:extLst>
      <p:ext uri="{BB962C8B-B14F-4D97-AF65-F5344CB8AC3E}">
        <p14:creationId xmlns:p14="http://schemas.microsoft.com/office/powerpoint/2010/main" val="225098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Context</a:t>
              </a:r>
              <a:endParaRPr lang="en-US" sz="2800" dirty="0">
                <a:solidFill>
                  <a:srgbClr val="A4D76B"/>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Methods</a:t>
              </a:r>
              <a:endParaRPr lang="en-US" sz="2800" dirty="0">
                <a:solidFill>
                  <a:srgbClr val="A4D76B">
                    <a:alpha val="50000"/>
                  </a:srgbClr>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50" name="ZoneTexte 49"/>
          <p:cNvSpPr txBox="1"/>
          <p:nvPr/>
        </p:nvSpPr>
        <p:spPr>
          <a:xfrm>
            <a:off x="8836025" y="6501307"/>
            <a:ext cx="307975" cy="369332"/>
          </a:xfrm>
          <a:prstGeom prst="rect">
            <a:avLst/>
          </a:prstGeom>
          <a:noFill/>
        </p:spPr>
        <p:txBody>
          <a:bodyPr wrap="square" rtlCol="0">
            <a:spAutoFit/>
          </a:bodyPr>
          <a:lstStyle/>
          <a:p>
            <a:r>
              <a:rPr lang="fr-BE" dirty="0" smtClean="0"/>
              <a:t>2</a:t>
            </a:r>
            <a:endParaRPr lang="fr-BE" dirty="0"/>
          </a:p>
        </p:txBody>
      </p:sp>
      <p:sp>
        <p:nvSpPr>
          <p:cNvPr id="6" name="Espace réservé du contenu 5"/>
          <p:cNvSpPr>
            <a:spLocks noGrp="1"/>
          </p:cNvSpPr>
          <p:nvPr>
            <p:ph idx="1"/>
          </p:nvPr>
        </p:nvSpPr>
        <p:spPr>
          <a:xfrm>
            <a:off x="1474916" y="836716"/>
            <a:ext cx="7670490" cy="6021284"/>
          </a:xfrm>
        </p:spPr>
        <p:txBody>
          <a:bodyPr/>
          <a:lstStyle/>
          <a:p>
            <a:r>
              <a:rPr lang="fr-BE" b="1" dirty="0" smtClean="0"/>
              <a:t>Trait-</a:t>
            </a:r>
            <a:r>
              <a:rPr lang="fr-BE" b="1" dirty="0" err="1" smtClean="0"/>
              <a:t>based</a:t>
            </a:r>
            <a:r>
              <a:rPr lang="fr-BE" b="1" dirty="0" smtClean="0"/>
              <a:t> </a:t>
            </a:r>
            <a:r>
              <a:rPr lang="fr-BE" b="1" dirty="0" err="1" smtClean="0"/>
              <a:t>analysis</a:t>
            </a:r>
            <a:r>
              <a:rPr lang="fr-BE" b="1" dirty="0" smtClean="0"/>
              <a:t> </a:t>
            </a:r>
            <a:r>
              <a:rPr lang="fr-BE" dirty="0" smtClean="0"/>
              <a:t>to </a:t>
            </a:r>
            <a:r>
              <a:rPr lang="fr-BE" dirty="0" err="1" smtClean="0"/>
              <a:t>assess</a:t>
            </a:r>
            <a:r>
              <a:rPr lang="fr-BE" dirty="0" smtClean="0"/>
              <a:t> </a:t>
            </a:r>
            <a:r>
              <a:rPr lang="fr-BE" dirty="0" err="1" smtClean="0"/>
              <a:t>response</a:t>
            </a:r>
            <a:r>
              <a:rPr lang="fr-BE" dirty="0" smtClean="0"/>
              <a:t> of </a:t>
            </a:r>
            <a:r>
              <a:rPr lang="fr-BE" dirty="0" err="1" smtClean="0"/>
              <a:t>species</a:t>
            </a:r>
            <a:r>
              <a:rPr lang="fr-BE" dirty="0" smtClean="0"/>
              <a:t> to </a:t>
            </a:r>
            <a:r>
              <a:rPr lang="fr-BE" dirty="0" err="1" smtClean="0"/>
              <a:t>environmental</a:t>
            </a:r>
            <a:r>
              <a:rPr lang="fr-BE" dirty="0" smtClean="0"/>
              <a:t> changes</a:t>
            </a:r>
          </a:p>
          <a:p>
            <a:endParaRPr lang="fr-BE" dirty="0" smtClean="0"/>
          </a:p>
          <a:p>
            <a:r>
              <a:rPr lang="fr-BE" dirty="0" smtClean="0"/>
              <a:t>In </a:t>
            </a:r>
            <a:r>
              <a:rPr lang="fr-BE" dirty="0" err="1" smtClean="0"/>
              <a:t>general</a:t>
            </a:r>
            <a:r>
              <a:rPr lang="fr-BE" dirty="0" smtClean="0"/>
              <a:t> : </a:t>
            </a:r>
            <a:r>
              <a:rPr lang="fr-BE" dirty="0" err="1" smtClean="0"/>
              <a:t>species</a:t>
            </a:r>
            <a:r>
              <a:rPr lang="fr-BE" dirty="0" smtClean="0"/>
              <a:t> = </a:t>
            </a:r>
            <a:r>
              <a:rPr lang="fr-BE" dirty="0" err="1" smtClean="0"/>
              <a:t>mean</a:t>
            </a:r>
            <a:r>
              <a:rPr lang="fr-BE" dirty="0" smtClean="0"/>
              <a:t> trait value</a:t>
            </a:r>
          </a:p>
          <a:p>
            <a:endParaRPr lang="fr-BE" dirty="0" smtClean="0"/>
          </a:p>
          <a:p>
            <a:r>
              <a:rPr lang="fr-BE" b="1" dirty="0" err="1" smtClean="0"/>
              <a:t>Intraspecific</a:t>
            </a:r>
            <a:r>
              <a:rPr lang="fr-BE" dirty="0" smtClean="0"/>
              <a:t> </a:t>
            </a:r>
            <a:r>
              <a:rPr lang="fr-BE" dirty="0" err="1" smtClean="0"/>
              <a:t>functional</a:t>
            </a:r>
            <a:r>
              <a:rPr lang="fr-BE" dirty="0" smtClean="0"/>
              <a:t> </a:t>
            </a:r>
            <a:r>
              <a:rPr lang="fr-BE" dirty="0" err="1" smtClean="0"/>
              <a:t>variability</a:t>
            </a:r>
            <a:r>
              <a:rPr lang="fr-BE" dirty="0"/>
              <a:t> </a:t>
            </a:r>
            <a:r>
              <a:rPr lang="fr-BE" dirty="0" smtClean="0"/>
              <a:t>= a </a:t>
            </a:r>
            <a:r>
              <a:rPr lang="fr-BE" dirty="0" err="1" smtClean="0"/>
              <a:t>concern</a:t>
            </a:r>
            <a:r>
              <a:rPr lang="fr-BE" dirty="0" smtClean="0"/>
              <a:t> for </a:t>
            </a:r>
            <a:r>
              <a:rPr lang="fr-BE" dirty="0" err="1" smtClean="0"/>
              <a:t>ecologist</a:t>
            </a:r>
            <a:endParaRPr lang="fr-BE" dirty="0" smtClean="0"/>
          </a:p>
          <a:p>
            <a:endParaRPr lang="fr-BE"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spTree>
    <p:extLst>
      <p:ext uri="{BB962C8B-B14F-4D97-AF65-F5344CB8AC3E}">
        <p14:creationId xmlns:p14="http://schemas.microsoft.com/office/powerpoint/2010/main" val="225098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Context</a:t>
              </a:r>
              <a:endParaRPr lang="en-US" sz="2800" dirty="0">
                <a:solidFill>
                  <a:srgbClr val="A4D76B"/>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Methods</a:t>
              </a:r>
              <a:endParaRPr lang="en-US" sz="2800" dirty="0">
                <a:solidFill>
                  <a:srgbClr val="A4D76B">
                    <a:alpha val="50000"/>
                  </a:srgbClr>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50" name="ZoneTexte 49"/>
          <p:cNvSpPr txBox="1"/>
          <p:nvPr/>
        </p:nvSpPr>
        <p:spPr>
          <a:xfrm>
            <a:off x="8836025" y="6501307"/>
            <a:ext cx="307975" cy="369332"/>
          </a:xfrm>
          <a:prstGeom prst="rect">
            <a:avLst/>
          </a:prstGeom>
          <a:noFill/>
        </p:spPr>
        <p:txBody>
          <a:bodyPr wrap="square" rtlCol="0">
            <a:spAutoFit/>
          </a:bodyPr>
          <a:lstStyle/>
          <a:p>
            <a:r>
              <a:rPr lang="fr-BE" dirty="0" smtClean="0"/>
              <a:t>2</a:t>
            </a:r>
            <a:endParaRPr lang="fr-BE" dirty="0"/>
          </a:p>
        </p:txBody>
      </p:sp>
      <p:sp>
        <p:nvSpPr>
          <p:cNvPr id="6" name="Espace réservé du contenu 5"/>
          <p:cNvSpPr>
            <a:spLocks noGrp="1"/>
          </p:cNvSpPr>
          <p:nvPr>
            <p:ph idx="1"/>
          </p:nvPr>
        </p:nvSpPr>
        <p:spPr>
          <a:xfrm>
            <a:off x="1474916" y="836716"/>
            <a:ext cx="7670490" cy="6021284"/>
          </a:xfrm>
        </p:spPr>
        <p:txBody>
          <a:bodyPr/>
          <a:lstStyle/>
          <a:p>
            <a:r>
              <a:rPr lang="fr-BE" b="1" dirty="0" smtClean="0"/>
              <a:t>Trait-</a:t>
            </a:r>
            <a:r>
              <a:rPr lang="fr-BE" b="1" dirty="0" err="1" smtClean="0"/>
              <a:t>based</a:t>
            </a:r>
            <a:r>
              <a:rPr lang="fr-BE" b="1" dirty="0" smtClean="0"/>
              <a:t> </a:t>
            </a:r>
            <a:r>
              <a:rPr lang="fr-BE" b="1" dirty="0" err="1" smtClean="0"/>
              <a:t>analysis</a:t>
            </a:r>
            <a:r>
              <a:rPr lang="fr-BE" b="1" dirty="0" smtClean="0"/>
              <a:t> </a:t>
            </a:r>
            <a:r>
              <a:rPr lang="fr-BE" dirty="0" smtClean="0"/>
              <a:t>to </a:t>
            </a:r>
            <a:r>
              <a:rPr lang="fr-BE" dirty="0" err="1" smtClean="0"/>
              <a:t>assess</a:t>
            </a:r>
            <a:r>
              <a:rPr lang="fr-BE" dirty="0" smtClean="0"/>
              <a:t> </a:t>
            </a:r>
            <a:r>
              <a:rPr lang="fr-BE" dirty="0" err="1" smtClean="0"/>
              <a:t>response</a:t>
            </a:r>
            <a:r>
              <a:rPr lang="fr-BE" dirty="0" smtClean="0"/>
              <a:t> of </a:t>
            </a:r>
            <a:r>
              <a:rPr lang="fr-BE" dirty="0" err="1" smtClean="0"/>
              <a:t>species</a:t>
            </a:r>
            <a:r>
              <a:rPr lang="fr-BE" dirty="0" smtClean="0"/>
              <a:t> to </a:t>
            </a:r>
            <a:r>
              <a:rPr lang="fr-BE" dirty="0" err="1" smtClean="0"/>
              <a:t>environmental</a:t>
            </a:r>
            <a:r>
              <a:rPr lang="fr-BE" dirty="0" smtClean="0"/>
              <a:t> changes</a:t>
            </a:r>
          </a:p>
          <a:p>
            <a:endParaRPr lang="fr-BE" dirty="0" smtClean="0"/>
          </a:p>
          <a:p>
            <a:r>
              <a:rPr lang="fr-BE" dirty="0" smtClean="0"/>
              <a:t>In </a:t>
            </a:r>
            <a:r>
              <a:rPr lang="fr-BE" dirty="0" err="1" smtClean="0"/>
              <a:t>general</a:t>
            </a:r>
            <a:r>
              <a:rPr lang="fr-BE" dirty="0" smtClean="0"/>
              <a:t> : </a:t>
            </a:r>
            <a:r>
              <a:rPr lang="fr-BE" dirty="0" err="1" smtClean="0"/>
              <a:t>species</a:t>
            </a:r>
            <a:r>
              <a:rPr lang="fr-BE" dirty="0" smtClean="0"/>
              <a:t> = </a:t>
            </a:r>
            <a:r>
              <a:rPr lang="fr-BE" dirty="0" err="1" smtClean="0"/>
              <a:t>mean</a:t>
            </a:r>
            <a:r>
              <a:rPr lang="fr-BE" dirty="0" smtClean="0"/>
              <a:t> trait value</a:t>
            </a:r>
          </a:p>
          <a:p>
            <a:endParaRPr lang="fr-BE" dirty="0" smtClean="0"/>
          </a:p>
          <a:p>
            <a:r>
              <a:rPr lang="fr-BE" dirty="0" smtClean="0"/>
              <a:t>But</a:t>
            </a:r>
            <a:r>
              <a:rPr lang="fr-BE" b="1" dirty="0" smtClean="0"/>
              <a:t> </a:t>
            </a:r>
            <a:r>
              <a:rPr lang="fr-BE" b="1" dirty="0" err="1" smtClean="0"/>
              <a:t>Intraspecific</a:t>
            </a:r>
            <a:r>
              <a:rPr lang="fr-BE" dirty="0" smtClean="0"/>
              <a:t> </a:t>
            </a:r>
            <a:r>
              <a:rPr lang="fr-BE" dirty="0" err="1" smtClean="0"/>
              <a:t>functional</a:t>
            </a:r>
            <a:r>
              <a:rPr lang="fr-BE" dirty="0" smtClean="0"/>
              <a:t> </a:t>
            </a:r>
            <a:r>
              <a:rPr lang="fr-BE" dirty="0" err="1" smtClean="0"/>
              <a:t>variability</a:t>
            </a:r>
            <a:r>
              <a:rPr lang="fr-BE" dirty="0"/>
              <a:t> </a:t>
            </a:r>
            <a:r>
              <a:rPr lang="fr-BE" dirty="0" smtClean="0"/>
              <a:t>= a </a:t>
            </a:r>
            <a:r>
              <a:rPr lang="fr-BE" dirty="0" err="1" smtClean="0"/>
              <a:t>concern</a:t>
            </a:r>
            <a:r>
              <a:rPr lang="fr-BE" dirty="0" smtClean="0"/>
              <a:t> for </a:t>
            </a:r>
            <a:r>
              <a:rPr lang="fr-BE" dirty="0" err="1" smtClean="0"/>
              <a:t>ecologist</a:t>
            </a:r>
            <a:endParaRPr lang="fr-BE" dirty="0" smtClean="0"/>
          </a:p>
          <a:p>
            <a:endParaRPr lang="fr-BE" dirty="0"/>
          </a:p>
          <a:p>
            <a:r>
              <a:rPr lang="fr-BE" dirty="0" err="1" smtClean="0"/>
              <a:t>Especially</a:t>
            </a:r>
            <a:r>
              <a:rPr lang="fr-BE" dirty="0" smtClean="0"/>
              <a:t> </a:t>
            </a:r>
            <a:r>
              <a:rPr lang="fr-BE" dirty="0" err="1" smtClean="0"/>
              <a:t>at</a:t>
            </a:r>
            <a:r>
              <a:rPr lang="fr-BE" dirty="0" smtClean="0"/>
              <a:t> </a:t>
            </a:r>
            <a:r>
              <a:rPr lang="fr-BE" dirty="0" err="1" smtClean="0"/>
              <a:t>very</a:t>
            </a:r>
            <a:r>
              <a:rPr lang="fr-BE" dirty="0" smtClean="0"/>
              <a:t> local </a:t>
            </a:r>
            <a:r>
              <a:rPr lang="fr-BE" dirty="0" err="1" smtClean="0"/>
              <a:t>scale</a:t>
            </a:r>
            <a:r>
              <a:rPr lang="fr-BE" dirty="0" smtClean="0"/>
              <a:t> </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spTree>
    <p:extLst>
      <p:ext uri="{BB962C8B-B14F-4D97-AF65-F5344CB8AC3E}">
        <p14:creationId xmlns:p14="http://schemas.microsoft.com/office/powerpoint/2010/main" val="225098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ackup\Pelouses calcicoles\Photos terrain BOISSON 2013\IMG_354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702" t="12189" r="21047" b="13"/>
          <a:stretch/>
        </p:blipFill>
        <p:spPr bwMode="auto">
          <a:xfrm>
            <a:off x="7705996" y="836712"/>
            <a:ext cx="1474516" cy="6021288"/>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e 29"/>
          <p:cNvGrpSpPr/>
          <p:nvPr/>
        </p:nvGrpSpPr>
        <p:grpSpPr>
          <a:xfrm>
            <a:off x="-81144" y="809"/>
            <a:ext cx="1576800" cy="836715"/>
            <a:chOff x="6773" y="-6265"/>
            <a:chExt cx="1757562" cy="836715"/>
          </a:xfrm>
        </p:grpSpPr>
        <p:sp>
          <p:nvSpPr>
            <p:cNvPr id="31" name="Arrondir un rectangle à un seul coin 30"/>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33" name="Groupe 32"/>
          <p:cNvGrpSpPr/>
          <p:nvPr/>
        </p:nvGrpSpPr>
        <p:grpSpPr>
          <a:xfrm>
            <a:off x="4428120" y="809"/>
            <a:ext cx="1224000" cy="836715"/>
            <a:chOff x="6126" y="-5"/>
            <a:chExt cx="1758209" cy="836715"/>
          </a:xfrm>
          <a:effectLst/>
        </p:grpSpPr>
        <p:sp>
          <p:nvSpPr>
            <p:cNvPr id="34" name="Arrondir un rectangle à un seul coin 33"/>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ZoneTexte 3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36" name="Groupe 35"/>
          <p:cNvGrpSpPr/>
          <p:nvPr/>
        </p:nvGrpSpPr>
        <p:grpSpPr>
          <a:xfrm>
            <a:off x="2808120" y="0"/>
            <a:ext cx="1620000" cy="836715"/>
            <a:chOff x="6126" y="-5"/>
            <a:chExt cx="1758209" cy="836715"/>
          </a:xfrm>
          <a:effectLst/>
        </p:grpSpPr>
        <p:sp>
          <p:nvSpPr>
            <p:cNvPr id="37" name="Arrondir un rectangle à un seul coin 36"/>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ZoneTexte 3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Methods</a:t>
              </a:r>
              <a:endParaRPr lang="en-US" sz="2800" dirty="0">
                <a:solidFill>
                  <a:srgbClr val="A4D76B">
                    <a:alpha val="50000"/>
                  </a:srgbClr>
                </a:solidFill>
              </a:endParaRPr>
            </a:p>
          </p:txBody>
        </p:sp>
      </p:grpSp>
      <p:grpSp>
        <p:nvGrpSpPr>
          <p:cNvPr id="39" name="Groupe 38"/>
          <p:cNvGrpSpPr/>
          <p:nvPr/>
        </p:nvGrpSpPr>
        <p:grpSpPr>
          <a:xfrm>
            <a:off x="1475656" y="806"/>
            <a:ext cx="1333059" cy="836715"/>
            <a:chOff x="1547664" y="908719"/>
            <a:chExt cx="1728192" cy="836715"/>
          </a:xfrm>
        </p:grpSpPr>
        <p:sp>
          <p:nvSpPr>
            <p:cNvPr id="40" name="Arrondir un rectangle à un seul coin 39"/>
            <p:cNvSpPr/>
            <p:nvPr/>
          </p:nvSpPr>
          <p:spPr>
            <a:xfrm rot="10800000">
              <a:off x="1547664" y="908719"/>
              <a:ext cx="172819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solidFill>
                </a:rPr>
                <a:t>Aims</a:t>
              </a:r>
              <a:endParaRPr lang="en-US" sz="2800" dirty="0">
                <a:solidFill>
                  <a:srgbClr val="A4D76B"/>
                </a:solidFill>
              </a:endParaRPr>
            </a:p>
          </p:txBody>
        </p:sp>
      </p:grpSp>
      <p:grpSp>
        <p:nvGrpSpPr>
          <p:cNvPr id="42" name="Groupe 41"/>
          <p:cNvGrpSpPr/>
          <p:nvPr/>
        </p:nvGrpSpPr>
        <p:grpSpPr>
          <a:xfrm>
            <a:off x="5652120" y="803"/>
            <a:ext cx="3564000" cy="836715"/>
            <a:chOff x="-28805" y="-6"/>
            <a:chExt cx="1793140" cy="836715"/>
          </a:xfrm>
          <a:effectLst/>
        </p:grpSpPr>
        <p:sp>
          <p:nvSpPr>
            <p:cNvPr id="43" name="Arrondir un rectangle à un seul coin 42"/>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
        <p:nvSpPr>
          <p:cNvPr id="45" name="ZoneTexte 44"/>
          <p:cNvSpPr txBox="1"/>
          <p:nvPr/>
        </p:nvSpPr>
        <p:spPr>
          <a:xfrm>
            <a:off x="8836025" y="6501307"/>
            <a:ext cx="307975" cy="369332"/>
          </a:xfrm>
          <a:prstGeom prst="rect">
            <a:avLst/>
          </a:prstGeom>
          <a:noFill/>
        </p:spPr>
        <p:txBody>
          <a:bodyPr wrap="square" rtlCol="0">
            <a:spAutoFit/>
          </a:bodyPr>
          <a:lstStyle/>
          <a:p>
            <a:r>
              <a:rPr lang="fr-BE" dirty="0" smtClean="0"/>
              <a:t>3</a:t>
            </a:r>
            <a:endParaRPr lang="fr-BE" dirty="0"/>
          </a:p>
        </p:txBody>
      </p:sp>
      <p:sp>
        <p:nvSpPr>
          <p:cNvPr id="25" name="Espace réservé du contenu 5"/>
          <p:cNvSpPr txBox="1">
            <a:spLocks/>
          </p:cNvSpPr>
          <p:nvPr/>
        </p:nvSpPr>
        <p:spPr>
          <a:xfrm>
            <a:off x="1474916" y="836716"/>
            <a:ext cx="6193428" cy="6021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 explore the </a:t>
            </a:r>
            <a:r>
              <a:rPr lang="en-US" dirty="0"/>
              <a:t>extent of intraspecific functional variability at the population level (intra-population functional </a:t>
            </a:r>
            <a:r>
              <a:rPr lang="en-US" dirty="0" smtClean="0"/>
              <a:t>variability) along a natural environmental gradient </a:t>
            </a:r>
          </a:p>
          <a:p>
            <a:r>
              <a:rPr lang="en-US" dirty="0" smtClean="0"/>
              <a:t>To highlight study species functional response </a:t>
            </a:r>
            <a:r>
              <a:rPr lang="en-US" dirty="0"/>
              <a:t>to </a:t>
            </a:r>
            <a:r>
              <a:rPr lang="en-US" dirty="0" smtClean="0"/>
              <a:t>the same local </a:t>
            </a:r>
            <a:r>
              <a:rPr lang="en-US" dirty="0"/>
              <a:t>environmental </a:t>
            </a:r>
            <a:r>
              <a:rPr lang="en-US" dirty="0" smtClean="0"/>
              <a:t>gradient</a:t>
            </a:r>
            <a:endParaRPr lang="en-US" dirty="0"/>
          </a:p>
        </p:txBody>
      </p:sp>
      <p:pic>
        <p:nvPicPr>
          <p:cNvPr id="46" name="Imag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spTree>
    <p:extLst>
      <p:ext uri="{BB962C8B-B14F-4D97-AF65-F5344CB8AC3E}">
        <p14:creationId xmlns:p14="http://schemas.microsoft.com/office/powerpoint/2010/main" val="2148671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ZoneTexte 49"/>
          <p:cNvSpPr txBox="1"/>
          <p:nvPr/>
        </p:nvSpPr>
        <p:spPr>
          <a:xfrm>
            <a:off x="8836025" y="6501307"/>
            <a:ext cx="307975" cy="369332"/>
          </a:xfrm>
          <a:prstGeom prst="rect">
            <a:avLst/>
          </a:prstGeom>
          <a:noFill/>
        </p:spPr>
        <p:txBody>
          <a:bodyPr wrap="square" rtlCol="0">
            <a:spAutoFit/>
          </a:bodyPr>
          <a:lstStyle/>
          <a:p>
            <a:r>
              <a:rPr lang="fr-BE" dirty="0" smtClean="0"/>
              <a:t>4</a:t>
            </a:r>
            <a:endParaRPr lang="fr-BE" dirty="0"/>
          </a:p>
        </p:txBody>
      </p:sp>
      <p:sp>
        <p:nvSpPr>
          <p:cNvPr id="6" name="Espace réservé du contenu 5"/>
          <p:cNvSpPr>
            <a:spLocks noGrp="1"/>
          </p:cNvSpPr>
          <p:nvPr>
            <p:ph idx="1"/>
          </p:nvPr>
        </p:nvSpPr>
        <p:spPr>
          <a:xfrm>
            <a:off x="1474916" y="836716"/>
            <a:ext cx="7670490" cy="6021284"/>
          </a:xfrm>
        </p:spPr>
        <p:txBody>
          <a:bodyPr/>
          <a:lstStyle/>
          <a:p>
            <a:r>
              <a:rPr lang="fr-BE" dirty="0" smtClean="0"/>
              <a:t>Our model : </a:t>
            </a:r>
          </a:p>
          <a:p>
            <a:pPr lvl="1"/>
            <a:r>
              <a:rPr lang="fr-BE" dirty="0" smtClean="0"/>
              <a:t>4 </a:t>
            </a:r>
            <a:r>
              <a:rPr lang="fr-BE" dirty="0" err="1" smtClean="0"/>
              <a:t>Calcareous</a:t>
            </a:r>
            <a:r>
              <a:rPr lang="fr-BE" dirty="0" smtClean="0"/>
              <a:t> </a:t>
            </a:r>
            <a:r>
              <a:rPr lang="fr-BE" dirty="0" err="1" smtClean="0"/>
              <a:t>grasslands</a:t>
            </a:r>
            <a:r>
              <a:rPr lang="fr-BE" dirty="0" smtClean="0"/>
              <a:t> </a:t>
            </a:r>
            <a:r>
              <a:rPr lang="fr-BE" dirty="0" err="1" smtClean="0"/>
              <a:t>species</a:t>
            </a:r>
            <a:endParaRPr lang="fr-BE"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 y="828274"/>
            <a:ext cx="1475110" cy="6022351"/>
          </a:xfrm>
          <a:prstGeom prst="rect">
            <a:avLst/>
          </a:prstGeom>
        </p:spPr>
      </p:pic>
      <p:grpSp>
        <p:nvGrpSpPr>
          <p:cNvPr id="20" name="Groupe 19"/>
          <p:cNvGrpSpPr/>
          <p:nvPr/>
        </p:nvGrpSpPr>
        <p:grpSpPr>
          <a:xfrm>
            <a:off x="-81144" y="809"/>
            <a:ext cx="1576800" cy="836715"/>
            <a:chOff x="6773" y="-6265"/>
            <a:chExt cx="1757562" cy="836715"/>
          </a:xfrm>
        </p:grpSpPr>
        <p:sp>
          <p:nvSpPr>
            <p:cNvPr id="21" name="Arrondir un rectangle à un seul coin 20"/>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ZoneTexte 24"/>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26" name="Groupe 25"/>
          <p:cNvGrpSpPr/>
          <p:nvPr/>
        </p:nvGrpSpPr>
        <p:grpSpPr>
          <a:xfrm>
            <a:off x="4428120" y="809"/>
            <a:ext cx="1224000" cy="836715"/>
            <a:chOff x="6126" y="-5"/>
            <a:chExt cx="1758209" cy="836715"/>
          </a:xfrm>
          <a:effectLst/>
        </p:grpSpPr>
        <p:sp>
          <p:nvSpPr>
            <p:cNvPr id="27" name="Arrondir un rectangle à un seul coin 26"/>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ZoneTexte 27"/>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29" name="Groupe 28"/>
          <p:cNvGrpSpPr/>
          <p:nvPr/>
        </p:nvGrpSpPr>
        <p:grpSpPr>
          <a:xfrm>
            <a:off x="2808120" y="0"/>
            <a:ext cx="1620000" cy="836715"/>
            <a:chOff x="6126" y="-5"/>
            <a:chExt cx="1758209" cy="836715"/>
          </a:xfrm>
          <a:effectLst/>
        </p:grpSpPr>
        <p:sp>
          <p:nvSpPr>
            <p:cNvPr id="42" name="Arrondir un rectangle à un seul coin 41"/>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ZoneTexte 42"/>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Methods</a:t>
              </a:r>
              <a:endParaRPr lang="en-US" sz="2800" dirty="0">
                <a:solidFill>
                  <a:srgbClr val="A4D76B"/>
                </a:solidFill>
              </a:endParaRPr>
            </a:p>
          </p:txBody>
        </p:sp>
      </p:grpSp>
      <p:grpSp>
        <p:nvGrpSpPr>
          <p:cNvPr id="44" name="Groupe 43"/>
          <p:cNvGrpSpPr/>
          <p:nvPr/>
        </p:nvGrpSpPr>
        <p:grpSpPr>
          <a:xfrm>
            <a:off x="1475656" y="806"/>
            <a:ext cx="1333059" cy="836715"/>
            <a:chOff x="1547664" y="908719"/>
            <a:chExt cx="1728192" cy="836715"/>
          </a:xfrm>
        </p:grpSpPr>
        <p:sp>
          <p:nvSpPr>
            <p:cNvPr id="45" name="Arrondir un rectangle à un seul coin 44"/>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ZoneTexte 45"/>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47" name="Groupe 46"/>
          <p:cNvGrpSpPr/>
          <p:nvPr/>
        </p:nvGrpSpPr>
        <p:grpSpPr>
          <a:xfrm>
            <a:off x="5652120" y="803"/>
            <a:ext cx="3564000" cy="836715"/>
            <a:chOff x="-28805" y="-6"/>
            <a:chExt cx="1793140" cy="836715"/>
          </a:xfrm>
          <a:effectLst/>
        </p:grpSpPr>
        <p:sp>
          <p:nvSpPr>
            <p:cNvPr id="48" name="Arrondir un rectangle à un seul coin 47"/>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9" name="ZoneTexte 48"/>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spTree>
    <p:extLst>
      <p:ext uri="{BB962C8B-B14F-4D97-AF65-F5344CB8AC3E}">
        <p14:creationId xmlns:p14="http://schemas.microsoft.com/office/powerpoint/2010/main" val="2094580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ZoneTexte 49"/>
          <p:cNvSpPr txBox="1"/>
          <p:nvPr/>
        </p:nvSpPr>
        <p:spPr>
          <a:xfrm>
            <a:off x="8836025" y="6501307"/>
            <a:ext cx="307975" cy="369332"/>
          </a:xfrm>
          <a:prstGeom prst="rect">
            <a:avLst/>
          </a:prstGeom>
          <a:noFill/>
        </p:spPr>
        <p:txBody>
          <a:bodyPr wrap="square" rtlCol="0">
            <a:spAutoFit/>
          </a:bodyPr>
          <a:lstStyle/>
          <a:p>
            <a:r>
              <a:rPr lang="fr-BE" dirty="0" smtClean="0"/>
              <a:t>5</a:t>
            </a:r>
            <a:endParaRPr lang="fr-BE" dirty="0"/>
          </a:p>
        </p:txBody>
      </p:sp>
      <p:sp>
        <p:nvSpPr>
          <p:cNvPr id="6" name="Espace réservé du contenu 5"/>
          <p:cNvSpPr>
            <a:spLocks noGrp="1"/>
          </p:cNvSpPr>
          <p:nvPr>
            <p:ph idx="1"/>
          </p:nvPr>
        </p:nvSpPr>
        <p:spPr>
          <a:xfrm>
            <a:off x="1474916" y="836716"/>
            <a:ext cx="7670490" cy="6021284"/>
          </a:xfrm>
        </p:spPr>
        <p:txBody>
          <a:bodyPr/>
          <a:lstStyle/>
          <a:p>
            <a:r>
              <a:rPr lang="fr-BE" dirty="0" err="1" smtClean="0"/>
              <a:t>Calcareous</a:t>
            </a:r>
            <a:r>
              <a:rPr lang="fr-BE" dirty="0" smtClean="0"/>
              <a:t> </a:t>
            </a:r>
            <a:r>
              <a:rPr lang="fr-BE" dirty="0" err="1" smtClean="0"/>
              <a:t>grasslands</a:t>
            </a:r>
            <a:endParaRPr lang="fr-BE" dirty="0"/>
          </a:p>
        </p:txBody>
      </p:sp>
      <p:pic>
        <p:nvPicPr>
          <p:cNvPr id="21" name="Picture 2" descr="F:\Présentation Méla\Photos\Orchid%E9es3.jpg"/>
          <p:cNvPicPr>
            <a:picLocks noChangeAspect="1" noChangeArrowheads="1"/>
          </p:cNvPicPr>
          <p:nvPr/>
        </p:nvPicPr>
        <p:blipFill>
          <a:blip r:embed="rId3" cstate="print"/>
          <a:srcRect/>
          <a:stretch>
            <a:fillRect/>
          </a:stretch>
        </p:blipFill>
        <p:spPr bwMode="auto">
          <a:xfrm>
            <a:off x="1664197" y="3285397"/>
            <a:ext cx="7325815" cy="909458"/>
          </a:xfrm>
          <a:prstGeom prst="rect">
            <a:avLst/>
          </a:prstGeom>
          <a:noFill/>
          <a:ln w="9525">
            <a:noFill/>
            <a:miter lim="800000"/>
            <a:headEnd/>
            <a:tailEnd/>
          </a:ln>
        </p:spPr>
      </p:pic>
      <p:pic>
        <p:nvPicPr>
          <p:cNvPr id="25" name="Picture 5" descr="F:\Présentation Méla\Photos\fcc9f9c1ed.jpg"/>
          <p:cNvPicPr>
            <a:picLocks noChangeAspect="1" noChangeArrowheads="1"/>
          </p:cNvPicPr>
          <p:nvPr/>
        </p:nvPicPr>
        <p:blipFill rotWithShape="1">
          <a:blip r:embed="rId4" cstate="print"/>
          <a:srcRect b="2049"/>
          <a:stretch/>
        </p:blipFill>
        <p:spPr bwMode="auto">
          <a:xfrm>
            <a:off x="5940152" y="4228613"/>
            <a:ext cx="3060000" cy="2044475"/>
          </a:xfrm>
          <a:prstGeom prst="rect">
            <a:avLst/>
          </a:prstGeom>
          <a:noFill/>
          <a:ln w="9525">
            <a:noFill/>
            <a:miter lim="800000"/>
            <a:headEnd/>
            <a:tailEnd/>
          </a:ln>
        </p:spPr>
      </p:pic>
      <p:pic>
        <p:nvPicPr>
          <p:cNvPr id="26" name="Picture 4" descr="F:\Présentation Méla\Photos\ce6110bded.jpg"/>
          <p:cNvPicPr>
            <a:picLocks noChangeAspect="1" noChangeArrowheads="1"/>
          </p:cNvPicPr>
          <p:nvPr/>
        </p:nvPicPr>
        <p:blipFill>
          <a:blip r:embed="rId5" cstate="print"/>
          <a:srcRect/>
          <a:stretch>
            <a:fillRect/>
          </a:stretch>
        </p:blipFill>
        <p:spPr bwMode="auto">
          <a:xfrm>
            <a:off x="1664197" y="1432172"/>
            <a:ext cx="2729623" cy="1824760"/>
          </a:xfrm>
          <a:prstGeom prst="rect">
            <a:avLst/>
          </a:prstGeom>
          <a:noFill/>
          <a:ln w="9525">
            <a:noFill/>
            <a:miter lim="800000"/>
            <a:headEnd/>
            <a:tailEnd/>
          </a:ln>
        </p:spPr>
      </p:pic>
      <p:pic>
        <p:nvPicPr>
          <p:cNvPr id="27" name="Picture 10" descr="2007-04-08 # Lézard des murailles B"/>
          <p:cNvPicPr>
            <a:picLocks noChangeAspect="1" noChangeArrowheads="1"/>
          </p:cNvPicPr>
          <p:nvPr/>
        </p:nvPicPr>
        <p:blipFill rotWithShape="1">
          <a:blip r:embed="rId6" cstate="print"/>
          <a:srcRect l="4981" t="4815" r="3927" b="4099"/>
          <a:stretch/>
        </p:blipFill>
        <p:spPr bwMode="auto">
          <a:xfrm>
            <a:off x="3787836" y="4228613"/>
            <a:ext cx="2069614" cy="2052000"/>
          </a:xfrm>
          <a:prstGeom prst="rect">
            <a:avLst/>
          </a:prstGeom>
          <a:noFill/>
        </p:spPr>
      </p:pic>
      <p:pic>
        <p:nvPicPr>
          <p:cNvPr id="28" name="Picture 12" descr="indexhrt"/>
          <p:cNvPicPr>
            <a:picLocks noChangeAspect="1" noChangeArrowheads="1"/>
          </p:cNvPicPr>
          <p:nvPr/>
        </p:nvPicPr>
        <p:blipFill>
          <a:blip r:embed="rId7" cstate="print"/>
          <a:srcRect/>
          <a:stretch>
            <a:fillRect/>
          </a:stretch>
        </p:blipFill>
        <p:spPr bwMode="auto">
          <a:xfrm>
            <a:off x="1664197" y="4221088"/>
            <a:ext cx="2052000" cy="2052000"/>
          </a:xfrm>
          <a:prstGeom prst="rect">
            <a:avLst/>
          </a:prstGeom>
          <a:noFill/>
        </p:spPr>
      </p:pic>
      <p:grpSp>
        <p:nvGrpSpPr>
          <p:cNvPr id="29" name="Groupe 28"/>
          <p:cNvGrpSpPr/>
          <p:nvPr/>
        </p:nvGrpSpPr>
        <p:grpSpPr>
          <a:xfrm>
            <a:off x="-81144" y="809"/>
            <a:ext cx="1576800" cy="836715"/>
            <a:chOff x="6773" y="-6265"/>
            <a:chExt cx="1757562" cy="836715"/>
          </a:xfrm>
        </p:grpSpPr>
        <p:sp>
          <p:nvSpPr>
            <p:cNvPr id="42" name="Arrondir un rectangle à un seul coin 41"/>
            <p:cNvSpPr/>
            <p:nvPr/>
          </p:nvSpPr>
          <p:spPr>
            <a:xfrm rot="10800000">
              <a:off x="84443" y="-6265"/>
              <a:ext cx="1656774"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ZoneTexte 42"/>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Context</a:t>
              </a:r>
              <a:endParaRPr lang="en-US" sz="2800" dirty="0">
                <a:solidFill>
                  <a:srgbClr val="A4D76B">
                    <a:alpha val="50000"/>
                  </a:srgbClr>
                </a:solidFill>
              </a:endParaRPr>
            </a:p>
          </p:txBody>
        </p:sp>
      </p:grpSp>
      <p:grpSp>
        <p:nvGrpSpPr>
          <p:cNvPr id="44" name="Groupe 43"/>
          <p:cNvGrpSpPr/>
          <p:nvPr/>
        </p:nvGrpSpPr>
        <p:grpSpPr>
          <a:xfrm>
            <a:off x="4428120" y="809"/>
            <a:ext cx="1224000" cy="836715"/>
            <a:chOff x="6126" y="-5"/>
            <a:chExt cx="1758209" cy="836715"/>
          </a:xfrm>
          <a:effectLst/>
        </p:grpSpPr>
        <p:sp>
          <p:nvSpPr>
            <p:cNvPr id="45" name="Arrondir un rectangle à un seul coin 44"/>
            <p:cNvSpPr/>
            <p:nvPr/>
          </p:nvSpPr>
          <p:spPr>
            <a:xfrm rot="10800000">
              <a:off x="6126" y="-5"/>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ZoneTexte 45"/>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Results</a:t>
              </a:r>
              <a:endParaRPr lang="en-US" sz="2800" dirty="0">
                <a:solidFill>
                  <a:srgbClr val="A4D76B">
                    <a:alpha val="50000"/>
                  </a:srgbClr>
                </a:solidFill>
              </a:endParaRPr>
            </a:p>
          </p:txBody>
        </p:sp>
      </p:grpSp>
      <p:grpSp>
        <p:nvGrpSpPr>
          <p:cNvPr id="47" name="Groupe 46"/>
          <p:cNvGrpSpPr/>
          <p:nvPr/>
        </p:nvGrpSpPr>
        <p:grpSpPr>
          <a:xfrm>
            <a:off x="2808120" y="0"/>
            <a:ext cx="1620000" cy="836715"/>
            <a:chOff x="6126" y="-5"/>
            <a:chExt cx="1758209" cy="836715"/>
          </a:xfrm>
          <a:effectLst/>
        </p:grpSpPr>
        <p:sp>
          <p:nvSpPr>
            <p:cNvPr id="48" name="Arrondir un rectangle à un seul coin 47"/>
            <p:cNvSpPr/>
            <p:nvPr/>
          </p:nvSpPr>
          <p:spPr>
            <a:xfrm rot="10800000">
              <a:off x="6126" y="-5"/>
              <a:ext cx="1757562" cy="836715"/>
            </a:xfrm>
            <a:prstGeom prst="round1Rect">
              <a:avLst>
                <a:gd name="adj" fmla="val 0"/>
              </a:avLst>
            </a:prstGeom>
            <a:solidFill>
              <a:srgbClr val="43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9" name="ZoneTexte 48"/>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solidFill>
                </a:rPr>
                <a:t>Methods</a:t>
              </a:r>
              <a:endParaRPr lang="en-US" sz="2800" dirty="0">
                <a:solidFill>
                  <a:srgbClr val="A4D76B"/>
                </a:solidFill>
              </a:endParaRPr>
            </a:p>
          </p:txBody>
        </p:sp>
      </p:grpSp>
      <p:grpSp>
        <p:nvGrpSpPr>
          <p:cNvPr id="51" name="Groupe 50"/>
          <p:cNvGrpSpPr/>
          <p:nvPr/>
        </p:nvGrpSpPr>
        <p:grpSpPr>
          <a:xfrm>
            <a:off x="1475656" y="806"/>
            <a:ext cx="1333059" cy="836715"/>
            <a:chOff x="1547664" y="908719"/>
            <a:chExt cx="1728192" cy="836715"/>
          </a:xfrm>
        </p:grpSpPr>
        <p:sp>
          <p:nvSpPr>
            <p:cNvPr id="52" name="Arrondir un rectangle à un seul coin 51"/>
            <p:cNvSpPr/>
            <p:nvPr/>
          </p:nvSpPr>
          <p:spPr>
            <a:xfrm rot="10800000">
              <a:off x="1547664" y="908719"/>
              <a:ext cx="172819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ZoneTexte 52"/>
            <p:cNvSpPr txBox="1"/>
            <p:nvPr/>
          </p:nvSpPr>
          <p:spPr>
            <a:xfrm>
              <a:off x="1547664" y="1052736"/>
              <a:ext cx="1728192" cy="523220"/>
            </a:xfrm>
            <a:prstGeom prst="rect">
              <a:avLst/>
            </a:prstGeom>
            <a:noFill/>
            <a:ln>
              <a:noFill/>
            </a:ln>
          </p:spPr>
          <p:txBody>
            <a:bodyPr wrap="square" rtlCol="0">
              <a:spAutoFit/>
            </a:bodyPr>
            <a:lstStyle/>
            <a:p>
              <a:pPr algn="ctr"/>
              <a:r>
                <a:rPr lang="en-US" sz="2800" dirty="0" smtClean="0">
                  <a:solidFill>
                    <a:srgbClr val="A4D76B">
                      <a:alpha val="50000"/>
                    </a:srgbClr>
                  </a:solidFill>
                </a:rPr>
                <a:t>Aims</a:t>
              </a:r>
              <a:endParaRPr lang="en-US" sz="2800" dirty="0">
                <a:solidFill>
                  <a:srgbClr val="A4D76B">
                    <a:alpha val="50000"/>
                  </a:srgbClr>
                </a:solidFill>
              </a:endParaRPr>
            </a:p>
          </p:txBody>
        </p:sp>
      </p:grpSp>
      <p:grpSp>
        <p:nvGrpSpPr>
          <p:cNvPr id="54" name="Groupe 53"/>
          <p:cNvGrpSpPr/>
          <p:nvPr/>
        </p:nvGrpSpPr>
        <p:grpSpPr>
          <a:xfrm>
            <a:off x="5652120" y="803"/>
            <a:ext cx="3564000" cy="836715"/>
            <a:chOff x="-28805" y="-6"/>
            <a:chExt cx="1793140" cy="836715"/>
          </a:xfrm>
          <a:effectLst/>
        </p:grpSpPr>
        <p:sp>
          <p:nvSpPr>
            <p:cNvPr id="55" name="Arrondir un rectangle à un seul coin 54"/>
            <p:cNvSpPr/>
            <p:nvPr/>
          </p:nvSpPr>
          <p:spPr>
            <a:xfrm rot="10800000">
              <a:off x="-28805" y="-6"/>
              <a:ext cx="1757562" cy="836715"/>
            </a:xfrm>
            <a:prstGeom prst="round1Rect">
              <a:avLst>
                <a:gd name="adj" fmla="val 0"/>
              </a:avLst>
            </a:prstGeom>
            <a:solidFill>
              <a:srgbClr val="4340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6" name="ZoneTexte 55"/>
            <p:cNvSpPr txBox="1"/>
            <p:nvPr/>
          </p:nvSpPr>
          <p:spPr>
            <a:xfrm>
              <a:off x="6773" y="156742"/>
              <a:ext cx="1757562" cy="523220"/>
            </a:xfrm>
            <a:prstGeom prst="rect">
              <a:avLst/>
            </a:prstGeom>
            <a:noFill/>
            <a:ln>
              <a:noFill/>
            </a:ln>
          </p:spPr>
          <p:txBody>
            <a:bodyPr wrap="square" rtlCol="0">
              <a:spAutoFit/>
            </a:bodyPr>
            <a:lstStyle/>
            <a:p>
              <a:pPr algn="ctr"/>
              <a:r>
                <a:rPr lang="en-US" sz="2800" dirty="0" smtClean="0">
                  <a:solidFill>
                    <a:srgbClr val="A4D76B">
                      <a:alpha val="50000"/>
                    </a:srgbClr>
                  </a:solidFill>
                </a:rPr>
                <a:t>Take home message</a:t>
              </a:r>
              <a:endParaRPr lang="en-US" sz="2800" dirty="0">
                <a:solidFill>
                  <a:srgbClr val="A4D76B">
                    <a:alpha val="50000"/>
                  </a:srgbClr>
                </a:solidFill>
              </a:endParaRPr>
            </a:p>
          </p:txBody>
        </p:sp>
      </p:grpSp>
      <p:pic>
        <p:nvPicPr>
          <p:cNvPr id="30" name="Imag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 y="836712"/>
            <a:ext cx="1475360" cy="6023370"/>
          </a:xfrm>
          <a:prstGeom prst="rect">
            <a:avLst/>
          </a:prstGeom>
        </p:spPr>
      </p:pic>
    </p:spTree>
    <p:extLst>
      <p:ext uri="{BB962C8B-B14F-4D97-AF65-F5344CB8AC3E}">
        <p14:creationId xmlns:p14="http://schemas.microsoft.com/office/powerpoint/2010/main" val="1612603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FFFFFF"/>
      </a:dk2>
      <a:lt2>
        <a:srgbClr val="EAEBDE"/>
      </a:lt2>
      <a:accent1>
        <a:srgbClr val="002D89"/>
      </a:accent1>
      <a:accent2>
        <a:srgbClr val="92D05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3317</TotalTime>
  <Words>2370</Words>
  <Application>Microsoft Office PowerPoint</Application>
  <PresentationFormat>Affichage à l'écran (4:3)</PresentationFormat>
  <Paragraphs>377</Paragraphs>
  <Slides>28</Slides>
  <Notes>28</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Harzé Mélanie</dc:creator>
  <cp:lastModifiedBy>Harzé Mélanie</cp:lastModifiedBy>
  <cp:revision>263</cp:revision>
  <dcterms:created xsi:type="dcterms:W3CDTF">2012-08-30T09:50:42Z</dcterms:created>
  <dcterms:modified xsi:type="dcterms:W3CDTF">2013-08-16T14:37:31Z</dcterms:modified>
</cp:coreProperties>
</file>