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6858000" cy="9906000" type="A4"/>
  <p:notesSz cx="7018338" cy="10094913"/>
  <p:defaultTextStyle>
    <a:defPPr>
      <a:defRPr lang="en-NZ"/>
    </a:defPPr>
    <a:lvl1pPr algn="l" rtl="0" fontAlgn="base">
      <a:spcBef>
        <a:spcPct val="0"/>
      </a:spcBef>
      <a:spcAft>
        <a:spcPct val="0"/>
      </a:spcAft>
      <a:defRPr sz="1878" kern="1200">
        <a:solidFill>
          <a:schemeClr val="tx1"/>
        </a:solidFill>
        <a:latin typeface="Arial" charset="0"/>
        <a:ea typeface="+mn-ea"/>
        <a:cs typeface="+mn-cs"/>
      </a:defRPr>
    </a:lvl1pPr>
    <a:lvl2pPr marL="104774" algn="l" rtl="0" fontAlgn="base">
      <a:spcBef>
        <a:spcPct val="0"/>
      </a:spcBef>
      <a:spcAft>
        <a:spcPct val="0"/>
      </a:spcAft>
      <a:defRPr sz="1878" kern="1200">
        <a:solidFill>
          <a:schemeClr val="tx1"/>
        </a:solidFill>
        <a:latin typeface="Arial" charset="0"/>
        <a:ea typeface="+mn-ea"/>
        <a:cs typeface="+mn-cs"/>
      </a:defRPr>
    </a:lvl2pPr>
    <a:lvl3pPr marL="209548" algn="l" rtl="0" fontAlgn="base">
      <a:spcBef>
        <a:spcPct val="0"/>
      </a:spcBef>
      <a:spcAft>
        <a:spcPct val="0"/>
      </a:spcAft>
      <a:defRPr sz="1878" kern="1200">
        <a:solidFill>
          <a:schemeClr val="tx1"/>
        </a:solidFill>
        <a:latin typeface="Arial" charset="0"/>
        <a:ea typeface="+mn-ea"/>
        <a:cs typeface="+mn-cs"/>
      </a:defRPr>
    </a:lvl3pPr>
    <a:lvl4pPr marL="314320" algn="l" rtl="0" fontAlgn="base">
      <a:spcBef>
        <a:spcPct val="0"/>
      </a:spcBef>
      <a:spcAft>
        <a:spcPct val="0"/>
      </a:spcAft>
      <a:defRPr sz="1878" kern="1200">
        <a:solidFill>
          <a:schemeClr val="tx1"/>
        </a:solidFill>
        <a:latin typeface="Arial" charset="0"/>
        <a:ea typeface="+mn-ea"/>
        <a:cs typeface="+mn-cs"/>
      </a:defRPr>
    </a:lvl4pPr>
    <a:lvl5pPr marL="419094" algn="l" rtl="0" fontAlgn="base">
      <a:spcBef>
        <a:spcPct val="0"/>
      </a:spcBef>
      <a:spcAft>
        <a:spcPct val="0"/>
      </a:spcAft>
      <a:defRPr sz="1878" kern="1200">
        <a:solidFill>
          <a:schemeClr val="tx1"/>
        </a:solidFill>
        <a:latin typeface="Arial" charset="0"/>
        <a:ea typeface="+mn-ea"/>
        <a:cs typeface="+mn-cs"/>
      </a:defRPr>
    </a:lvl5pPr>
    <a:lvl6pPr marL="523868" algn="l" defTabSz="209548" rtl="0" eaLnBrk="1" latinLnBrk="0" hangingPunct="1">
      <a:defRPr sz="1878" kern="1200">
        <a:solidFill>
          <a:schemeClr val="tx1"/>
        </a:solidFill>
        <a:latin typeface="Arial" charset="0"/>
        <a:ea typeface="+mn-ea"/>
        <a:cs typeface="+mn-cs"/>
      </a:defRPr>
    </a:lvl6pPr>
    <a:lvl7pPr marL="628642" algn="l" defTabSz="209548" rtl="0" eaLnBrk="1" latinLnBrk="0" hangingPunct="1">
      <a:defRPr sz="1878" kern="1200">
        <a:solidFill>
          <a:schemeClr val="tx1"/>
        </a:solidFill>
        <a:latin typeface="Arial" charset="0"/>
        <a:ea typeface="+mn-ea"/>
        <a:cs typeface="+mn-cs"/>
      </a:defRPr>
    </a:lvl7pPr>
    <a:lvl8pPr marL="733414" algn="l" defTabSz="209548" rtl="0" eaLnBrk="1" latinLnBrk="0" hangingPunct="1">
      <a:defRPr sz="1878" kern="1200">
        <a:solidFill>
          <a:schemeClr val="tx1"/>
        </a:solidFill>
        <a:latin typeface="Arial" charset="0"/>
        <a:ea typeface="+mn-ea"/>
        <a:cs typeface="+mn-cs"/>
      </a:defRPr>
    </a:lvl8pPr>
    <a:lvl9pPr marL="838188" algn="l" defTabSz="209548" rtl="0" eaLnBrk="1" latinLnBrk="0" hangingPunct="1">
      <a:defRPr sz="1878"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181"/>
    <a:srgbClr val="A0BEFA"/>
    <a:srgbClr val="F3DA71"/>
    <a:srgbClr val="1773E3"/>
    <a:srgbClr val="FF3300"/>
    <a:srgbClr val="C0C0C0"/>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82989" autoAdjust="0"/>
  </p:normalViewPr>
  <p:slideViewPr>
    <p:cSldViewPr>
      <p:cViewPr>
        <p:scale>
          <a:sx n="100" d="100"/>
          <a:sy n="100" d="100"/>
        </p:scale>
        <p:origin x="1590" y="7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379" cy="504897"/>
          </a:xfrm>
          <a:prstGeom prst="rect">
            <a:avLst/>
          </a:prstGeom>
        </p:spPr>
        <p:txBody>
          <a:bodyPr vert="horz" lIns="21670" tIns="10835" rIns="21670" bIns="10835" rtlCol="0"/>
          <a:lstStyle>
            <a:lvl1pPr algn="l">
              <a:defRPr sz="300"/>
            </a:lvl1pPr>
          </a:lstStyle>
          <a:p>
            <a:endParaRPr lang="en-NZ"/>
          </a:p>
        </p:txBody>
      </p:sp>
      <p:sp>
        <p:nvSpPr>
          <p:cNvPr id="3" name="Date Placeholder 2"/>
          <p:cNvSpPr>
            <a:spLocks noGrp="1"/>
          </p:cNvSpPr>
          <p:nvPr>
            <p:ph type="dt" sz="quarter" idx="1"/>
          </p:nvPr>
        </p:nvSpPr>
        <p:spPr>
          <a:xfrm>
            <a:off x="3975464" y="0"/>
            <a:ext cx="3041379" cy="504897"/>
          </a:xfrm>
          <a:prstGeom prst="rect">
            <a:avLst/>
          </a:prstGeom>
        </p:spPr>
        <p:txBody>
          <a:bodyPr vert="horz" lIns="21670" tIns="10835" rIns="21670" bIns="10835" rtlCol="0"/>
          <a:lstStyle>
            <a:lvl1pPr algn="r">
              <a:defRPr sz="300"/>
            </a:lvl1pPr>
          </a:lstStyle>
          <a:p>
            <a:fld id="{7F81B983-7F2E-4F13-B968-1BA22472B98E}" type="datetimeFigureOut">
              <a:rPr lang="en-NZ" smtClean="0"/>
              <a:t>9/09/2013</a:t>
            </a:fld>
            <a:endParaRPr lang="en-NZ"/>
          </a:p>
        </p:txBody>
      </p:sp>
      <p:sp>
        <p:nvSpPr>
          <p:cNvPr id="4" name="Footer Placeholder 3"/>
          <p:cNvSpPr>
            <a:spLocks noGrp="1"/>
          </p:cNvSpPr>
          <p:nvPr>
            <p:ph type="ftr" sz="quarter" idx="2"/>
          </p:nvPr>
        </p:nvSpPr>
        <p:spPr>
          <a:xfrm>
            <a:off x="1" y="9588502"/>
            <a:ext cx="3041379" cy="504519"/>
          </a:xfrm>
          <a:prstGeom prst="rect">
            <a:avLst/>
          </a:prstGeom>
        </p:spPr>
        <p:txBody>
          <a:bodyPr vert="horz" lIns="21670" tIns="10835" rIns="21670" bIns="10835" rtlCol="0" anchor="b"/>
          <a:lstStyle>
            <a:lvl1pPr algn="l">
              <a:defRPr sz="300"/>
            </a:lvl1pPr>
          </a:lstStyle>
          <a:p>
            <a:endParaRPr lang="en-NZ"/>
          </a:p>
        </p:txBody>
      </p:sp>
      <p:sp>
        <p:nvSpPr>
          <p:cNvPr id="5" name="Slide Number Placeholder 4"/>
          <p:cNvSpPr>
            <a:spLocks noGrp="1"/>
          </p:cNvSpPr>
          <p:nvPr>
            <p:ph type="sldNum" sz="quarter" idx="3"/>
          </p:nvPr>
        </p:nvSpPr>
        <p:spPr>
          <a:xfrm>
            <a:off x="3975464" y="9588502"/>
            <a:ext cx="3041379" cy="504519"/>
          </a:xfrm>
          <a:prstGeom prst="rect">
            <a:avLst/>
          </a:prstGeom>
        </p:spPr>
        <p:txBody>
          <a:bodyPr vert="horz" lIns="21670" tIns="10835" rIns="21670" bIns="10835" rtlCol="0" anchor="b"/>
          <a:lstStyle>
            <a:lvl1pPr algn="r">
              <a:defRPr sz="300"/>
            </a:lvl1pPr>
          </a:lstStyle>
          <a:p>
            <a:fld id="{DDE5B762-D5A6-4E0D-AD80-2972631C8B88}" type="slidenum">
              <a:rPr lang="en-NZ" smtClean="0"/>
              <a:t>‹N°›</a:t>
            </a:fld>
            <a:endParaRPr lang="en-NZ"/>
          </a:p>
        </p:txBody>
      </p:sp>
    </p:spTree>
    <p:extLst>
      <p:ext uri="{BB962C8B-B14F-4D97-AF65-F5344CB8AC3E}">
        <p14:creationId xmlns:p14="http://schemas.microsoft.com/office/powerpoint/2010/main" val="1517127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512" y="3077303"/>
            <a:ext cx="5828976" cy="2123292"/>
          </a:xfrm>
        </p:spPr>
        <p:txBody>
          <a:bodyPr/>
          <a:lstStyle/>
          <a:p>
            <a:r>
              <a:rPr lang="en-US" smtClean="0"/>
              <a:t>Click to edit Master title style</a:t>
            </a:r>
            <a:endParaRPr lang="en-NZ"/>
          </a:p>
        </p:txBody>
      </p:sp>
      <p:sp>
        <p:nvSpPr>
          <p:cNvPr id="3" name="Subtitle 2"/>
          <p:cNvSpPr>
            <a:spLocks noGrp="1"/>
          </p:cNvSpPr>
          <p:nvPr>
            <p:ph type="subTitle" idx="1"/>
          </p:nvPr>
        </p:nvSpPr>
        <p:spPr>
          <a:xfrm>
            <a:off x="1028664" y="5613499"/>
            <a:ext cx="4800672" cy="2531419"/>
          </a:xfrm>
        </p:spPr>
        <p:txBody>
          <a:bodyPr/>
          <a:lstStyle>
            <a:lvl1pPr marL="0" indent="0" algn="ctr">
              <a:buNone/>
              <a:defRPr/>
            </a:lvl1pPr>
            <a:lvl2pPr marL="103570" indent="0" algn="ctr">
              <a:buNone/>
              <a:defRPr/>
            </a:lvl2pPr>
            <a:lvl3pPr marL="207139" indent="0" algn="ctr">
              <a:buNone/>
              <a:defRPr/>
            </a:lvl3pPr>
            <a:lvl4pPr marL="310707" indent="0" algn="ctr">
              <a:buNone/>
              <a:defRPr/>
            </a:lvl4pPr>
            <a:lvl5pPr marL="414277" indent="0" algn="ctr">
              <a:buNone/>
              <a:defRPr/>
            </a:lvl5pPr>
            <a:lvl6pPr marL="517847" indent="0" algn="ctr">
              <a:buNone/>
              <a:defRPr/>
            </a:lvl6pPr>
            <a:lvl7pPr marL="621417" indent="0" algn="ctr">
              <a:buNone/>
              <a:defRPr/>
            </a:lvl7pPr>
            <a:lvl8pPr marL="724986" indent="0" algn="ctr">
              <a:buNone/>
              <a:defRPr/>
            </a:lvl8pPr>
            <a:lvl9pPr marL="828554"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37933EA-8EDF-4243-9443-1D2C2A550708}" type="slidenum">
              <a:rPr lang="en-NZ"/>
              <a:pPr/>
              <a:t>‹N°›</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11CE25B-77C8-41D3-ADB6-735375172255}" type="slidenum">
              <a:rPr lang="en-NZ"/>
              <a:pPr/>
              <a:t>‹N°›</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535" y="396740"/>
            <a:ext cx="1543176" cy="8451656"/>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342289" y="396740"/>
            <a:ext cx="4595730" cy="84516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6BA6970-7B5C-42C4-B8C4-949D166FA32C}" type="slidenum">
              <a:rPr lang="en-NZ"/>
              <a:pPr/>
              <a:t>‹N°›</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FDB1E7D-8A40-4D62-880C-63CE1CB66A56}" type="slidenum">
              <a:rPr lang="en-NZ"/>
              <a:pPr/>
              <a:t>‹N°›</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838" y="6365466"/>
            <a:ext cx="5829336" cy="1967535"/>
          </a:xfrm>
        </p:spPr>
        <p:txBody>
          <a:bodyPr anchor="t"/>
          <a:lstStyle>
            <a:lvl1pPr algn="l">
              <a:defRPr sz="906" b="1" cap="all"/>
            </a:lvl1pPr>
          </a:lstStyle>
          <a:p>
            <a:r>
              <a:rPr lang="en-US" smtClean="0"/>
              <a:t>Click to edit Master title style</a:t>
            </a:r>
            <a:endParaRPr lang="en-NZ"/>
          </a:p>
        </p:txBody>
      </p:sp>
      <p:sp>
        <p:nvSpPr>
          <p:cNvPr id="3" name="Text Placeholder 2"/>
          <p:cNvSpPr>
            <a:spLocks noGrp="1"/>
          </p:cNvSpPr>
          <p:nvPr>
            <p:ph type="body" idx="1"/>
          </p:nvPr>
        </p:nvSpPr>
        <p:spPr>
          <a:xfrm>
            <a:off x="541838" y="4198460"/>
            <a:ext cx="5829336" cy="2167006"/>
          </a:xfrm>
        </p:spPr>
        <p:txBody>
          <a:bodyPr anchor="b"/>
          <a:lstStyle>
            <a:lvl1pPr marL="0" indent="0">
              <a:buNone/>
              <a:defRPr sz="453"/>
            </a:lvl1pPr>
            <a:lvl2pPr marL="103570" indent="0">
              <a:buNone/>
              <a:defRPr sz="408"/>
            </a:lvl2pPr>
            <a:lvl3pPr marL="207139" indent="0">
              <a:buNone/>
              <a:defRPr sz="362"/>
            </a:lvl3pPr>
            <a:lvl4pPr marL="310707" indent="0">
              <a:buNone/>
              <a:defRPr sz="317"/>
            </a:lvl4pPr>
            <a:lvl5pPr marL="414277" indent="0">
              <a:buNone/>
              <a:defRPr sz="317"/>
            </a:lvl5pPr>
            <a:lvl6pPr marL="517847" indent="0">
              <a:buNone/>
              <a:defRPr sz="317"/>
            </a:lvl6pPr>
            <a:lvl7pPr marL="621417" indent="0">
              <a:buNone/>
              <a:defRPr sz="317"/>
            </a:lvl7pPr>
            <a:lvl8pPr marL="724986" indent="0">
              <a:buNone/>
              <a:defRPr sz="317"/>
            </a:lvl8pPr>
            <a:lvl9pPr marL="828554" indent="0">
              <a:buNone/>
              <a:defRPr sz="317"/>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DE6E154-6BA2-43AA-8518-F12E4D0B5F44}" type="slidenum">
              <a:rPr lang="en-NZ"/>
              <a:pPr/>
              <a:t>‹N°›</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342289" y="2311743"/>
            <a:ext cx="3069453" cy="6536652"/>
          </a:xfrm>
        </p:spPr>
        <p:txBody>
          <a:bodyPr/>
          <a:lstStyle>
            <a:lvl1pPr>
              <a:defRPr sz="634"/>
            </a:lvl1pPr>
            <a:lvl2pPr>
              <a:defRPr sz="544"/>
            </a:lvl2pPr>
            <a:lvl3pPr>
              <a:defRPr sz="453"/>
            </a:lvl3pPr>
            <a:lvl4pPr>
              <a:defRPr sz="408"/>
            </a:lvl4pPr>
            <a:lvl5pPr>
              <a:defRPr sz="408"/>
            </a:lvl5pPr>
            <a:lvl6pPr>
              <a:defRPr sz="408"/>
            </a:lvl6pPr>
            <a:lvl7pPr>
              <a:defRPr sz="408"/>
            </a:lvl7pPr>
            <a:lvl8pPr>
              <a:defRPr sz="408"/>
            </a:lvl8pPr>
            <a:lvl9pPr>
              <a:defRPr sz="4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3446258" y="2311743"/>
            <a:ext cx="3069453" cy="6536652"/>
          </a:xfrm>
        </p:spPr>
        <p:txBody>
          <a:bodyPr/>
          <a:lstStyle>
            <a:lvl1pPr>
              <a:defRPr sz="634"/>
            </a:lvl1pPr>
            <a:lvl2pPr>
              <a:defRPr sz="544"/>
            </a:lvl2pPr>
            <a:lvl3pPr>
              <a:defRPr sz="453"/>
            </a:lvl3pPr>
            <a:lvl4pPr>
              <a:defRPr sz="408"/>
            </a:lvl4pPr>
            <a:lvl5pPr>
              <a:defRPr sz="408"/>
            </a:lvl5pPr>
            <a:lvl6pPr>
              <a:defRPr sz="408"/>
            </a:lvl6pPr>
            <a:lvl7pPr>
              <a:defRPr sz="408"/>
            </a:lvl7pPr>
            <a:lvl8pPr>
              <a:defRPr sz="408"/>
            </a:lvl8pPr>
            <a:lvl9pPr>
              <a:defRPr sz="40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AC80C5B-DEDE-4328-A4F2-18962694BDD1}" type="slidenum">
              <a:rPr lang="en-NZ"/>
              <a:pPr/>
              <a:t>‹N°›</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3008" y="396739"/>
            <a:ext cx="6171984" cy="1650878"/>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343010" y="2217334"/>
            <a:ext cx="3029903" cy="924256"/>
          </a:xfrm>
        </p:spPr>
        <p:txBody>
          <a:bodyPr anchor="b"/>
          <a:lstStyle>
            <a:lvl1pPr marL="0" indent="0">
              <a:buNone/>
              <a:defRPr sz="544" b="1"/>
            </a:lvl1pPr>
            <a:lvl2pPr marL="103570" indent="0">
              <a:buNone/>
              <a:defRPr sz="453" b="1"/>
            </a:lvl2pPr>
            <a:lvl3pPr marL="207139" indent="0">
              <a:buNone/>
              <a:defRPr sz="408" b="1"/>
            </a:lvl3pPr>
            <a:lvl4pPr marL="310707" indent="0">
              <a:buNone/>
              <a:defRPr sz="362" b="1"/>
            </a:lvl4pPr>
            <a:lvl5pPr marL="414277" indent="0">
              <a:buNone/>
              <a:defRPr sz="362" b="1"/>
            </a:lvl5pPr>
            <a:lvl6pPr marL="517847" indent="0">
              <a:buNone/>
              <a:defRPr sz="362" b="1"/>
            </a:lvl6pPr>
            <a:lvl7pPr marL="621417" indent="0">
              <a:buNone/>
              <a:defRPr sz="362" b="1"/>
            </a:lvl7pPr>
            <a:lvl8pPr marL="724986" indent="0">
              <a:buNone/>
              <a:defRPr sz="362" b="1"/>
            </a:lvl8pPr>
            <a:lvl9pPr marL="828554" indent="0">
              <a:buNone/>
              <a:defRPr sz="362" b="1"/>
            </a:lvl9pPr>
          </a:lstStyle>
          <a:p>
            <a:pPr lvl="0"/>
            <a:r>
              <a:rPr lang="en-US" smtClean="0"/>
              <a:t>Click to edit Master text styles</a:t>
            </a:r>
          </a:p>
        </p:txBody>
      </p:sp>
      <p:sp>
        <p:nvSpPr>
          <p:cNvPr id="4" name="Content Placeholder 3"/>
          <p:cNvSpPr>
            <a:spLocks noGrp="1"/>
          </p:cNvSpPr>
          <p:nvPr>
            <p:ph sz="half" idx="2"/>
          </p:nvPr>
        </p:nvSpPr>
        <p:spPr>
          <a:xfrm>
            <a:off x="343010" y="3141591"/>
            <a:ext cx="3029903" cy="5707173"/>
          </a:xfrm>
        </p:spPr>
        <p:txBody>
          <a:bodyPr/>
          <a:lstStyle>
            <a:lvl1pPr>
              <a:defRPr sz="544"/>
            </a:lvl1pPr>
            <a:lvl2pPr>
              <a:defRPr sz="453"/>
            </a:lvl2pPr>
            <a:lvl3pPr>
              <a:defRPr sz="408"/>
            </a:lvl3pPr>
            <a:lvl4pPr>
              <a:defRPr sz="362"/>
            </a:lvl4pPr>
            <a:lvl5pPr>
              <a:defRPr sz="362"/>
            </a:lvl5pPr>
            <a:lvl6pPr>
              <a:defRPr sz="362"/>
            </a:lvl6pPr>
            <a:lvl7pPr>
              <a:defRPr sz="362"/>
            </a:lvl7pPr>
            <a:lvl8pPr>
              <a:defRPr sz="362"/>
            </a:lvl8pPr>
            <a:lvl9pPr>
              <a:defRPr sz="3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3483653" y="2217334"/>
            <a:ext cx="3031341" cy="924256"/>
          </a:xfrm>
        </p:spPr>
        <p:txBody>
          <a:bodyPr anchor="b"/>
          <a:lstStyle>
            <a:lvl1pPr marL="0" indent="0">
              <a:buNone/>
              <a:defRPr sz="544" b="1"/>
            </a:lvl1pPr>
            <a:lvl2pPr marL="103570" indent="0">
              <a:buNone/>
              <a:defRPr sz="453" b="1"/>
            </a:lvl2pPr>
            <a:lvl3pPr marL="207139" indent="0">
              <a:buNone/>
              <a:defRPr sz="408" b="1"/>
            </a:lvl3pPr>
            <a:lvl4pPr marL="310707" indent="0">
              <a:buNone/>
              <a:defRPr sz="362" b="1"/>
            </a:lvl4pPr>
            <a:lvl5pPr marL="414277" indent="0">
              <a:buNone/>
              <a:defRPr sz="362" b="1"/>
            </a:lvl5pPr>
            <a:lvl6pPr marL="517847" indent="0">
              <a:buNone/>
              <a:defRPr sz="362" b="1"/>
            </a:lvl6pPr>
            <a:lvl7pPr marL="621417" indent="0">
              <a:buNone/>
              <a:defRPr sz="362" b="1"/>
            </a:lvl7pPr>
            <a:lvl8pPr marL="724986" indent="0">
              <a:buNone/>
              <a:defRPr sz="362" b="1"/>
            </a:lvl8pPr>
            <a:lvl9pPr marL="828554" indent="0">
              <a:buNone/>
              <a:defRPr sz="362" b="1"/>
            </a:lvl9pPr>
          </a:lstStyle>
          <a:p>
            <a:pPr lvl="0"/>
            <a:r>
              <a:rPr lang="en-US" smtClean="0"/>
              <a:t>Click to edit Master text styles</a:t>
            </a:r>
          </a:p>
        </p:txBody>
      </p:sp>
      <p:sp>
        <p:nvSpPr>
          <p:cNvPr id="6" name="Content Placeholder 5"/>
          <p:cNvSpPr>
            <a:spLocks noGrp="1"/>
          </p:cNvSpPr>
          <p:nvPr>
            <p:ph sz="quarter" idx="4"/>
          </p:nvPr>
        </p:nvSpPr>
        <p:spPr>
          <a:xfrm>
            <a:off x="3483653" y="3141591"/>
            <a:ext cx="3031341" cy="5707173"/>
          </a:xfrm>
        </p:spPr>
        <p:txBody>
          <a:bodyPr/>
          <a:lstStyle>
            <a:lvl1pPr>
              <a:defRPr sz="544"/>
            </a:lvl1pPr>
            <a:lvl2pPr>
              <a:defRPr sz="453"/>
            </a:lvl2pPr>
            <a:lvl3pPr>
              <a:defRPr sz="408"/>
            </a:lvl3pPr>
            <a:lvl4pPr>
              <a:defRPr sz="362"/>
            </a:lvl4pPr>
            <a:lvl5pPr>
              <a:defRPr sz="362"/>
            </a:lvl5pPr>
            <a:lvl6pPr>
              <a:defRPr sz="362"/>
            </a:lvl6pPr>
            <a:lvl7pPr>
              <a:defRPr sz="362"/>
            </a:lvl7pPr>
            <a:lvl8pPr>
              <a:defRPr sz="362"/>
            </a:lvl8pPr>
            <a:lvl9pPr>
              <a:defRPr sz="3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AF7A61C-EDCA-4678-9B9E-1D2520DC1B2B}" type="slidenum">
              <a:rPr lang="en-NZ"/>
              <a:pPr/>
              <a:t>‹N°›</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D6346F8-ED55-400A-9778-1C029401E768}" type="slidenum">
              <a:rPr lang="en-NZ"/>
              <a:pPr/>
              <a:t>‹N°›</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8A987D36-FAB9-4C8B-B97A-92678115B6F1}" type="slidenum">
              <a:rPr lang="en-NZ"/>
              <a:pPr/>
              <a:t>‹N°›</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3008" y="394536"/>
            <a:ext cx="2256158" cy="1678429"/>
          </a:xfrm>
        </p:spPr>
        <p:txBody>
          <a:bodyPr anchor="b"/>
          <a:lstStyle>
            <a:lvl1pPr algn="l">
              <a:defRPr sz="453" b="1"/>
            </a:lvl1pPr>
          </a:lstStyle>
          <a:p>
            <a:r>
              <a:rPr lang="en-US" smtClean="0"/>
              <a:t>Click to edit Master title style</a:t>
            </a:r>
            <a:endParaRPr lang="en-NZ"/>
          </a:p>
        </p:txBody>
      </p:sp>
      <p:sp>
        <p:nvSpPr>
          <p:cNvPr id="3" name="Content Placeholder 2"/>
          <p:cNvSpPr>
            <a:spLocks noGrp="1"/>
          </p:cNvSpPr>
          <p:nvPr>
            <p:ph idx="1"/>
          </p:nvPr>
        </p:nvSpPr>
        <p:spPr>
          <a:xfrm>
            <a:off x="2681142" y="394538"/>
            <a:ext cx="3833850" cy="8454227"/>
          </a:xfrm>
        </p:spPr>
        <p:txBody>
          <a:bodyPr/>
          <a:lstStyle>
            <a:lvl1pPr>
              <a:defRPr sz="725"/>
            </a:lvl1pPr>
            <a:lvl2pPr>
              <a:defRPr sz="634"/>
            </a:lvl2pPr>
            <a:lvl3pPr>
              <a:defRPr sz="544"/>
            </a:lvl3pPr>
            <a:lvl4pPr>
              <a:defRPr sz="453"/>
            </a:lvl4pPr>
            <a:lvl5pPr>
              <a:defRPr sz="453"/>
            </a:lvl5pPr>
            <a:lvl6pPr>
              <a:defRPr sz="453"/>
            </a:lvl6pPr>
            <a:lvl7pPr>
              <a:defRPr sz="453"/>
            </a:lvl7pPr>
            <a:lvl8pPr>
              <a:defRPr sz="453"/>
            </a:lvl8pPr>
            <a:lvl9pPr>
              <a:defRPr sz="4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343008" y="2072965"/>
            <a:ext cx="2256158" cy="6775798"/>
          </a:xfrm>
        </p:spPr>
        <p:txBody>
          <a:bodyPr/>
          <a:lstStyle>
            <a:lvl1pPr marL="0" indent="0">
              <a:buNone/>
              <a:defRPr sz="317"/>
            </a:lvl1pPr>
            <a:lvl2pPr marL="103570" indent="0">
              <a:buNone/>
              <a:defRPr sz="272"/>
            </a:lvl2pPr>
            <a:lvl3pPr marL="207139" indent="0">
              <a:buNone/>
              <a:defRPr sz="227"/>
            </a:lvl3pPr>
            <a:lvl4pPr marL="310707" indent="0">
              <a:buNone/>
              <a:defRPr sz="204"/>
            </a:lvl4pPr>
            <a:lvl5pPr marL="414277" indent="0">
              <a:buNone/>
              <a:defRPr sz="204"/>
            </a:lvl5pPr>
            <a:lvl6pPr marL="517847" indent="0">
              <a:buNone/>
              <a:defRPr sz="204"/>
            </a:lvl6pPr>
            <a:lvl7pPr marL="621417" indent="0">
              <a:buNone/>
              <a:defRPr sz="204"/>
            </a:lvl7pPr>
            <a:lvl8pPr marL="724986" indent="0">
              <a:buNone/>
              <a:defRPr sz="204"/>
            </a:lvl8pPr>
            <a:lvl9pPr marL="828554" indent="0">
              <a:buNone/>
              <a:defRPr sz="20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5398094-BCD0-41C0-B228-64F19E22D169}" type="slidenum">
              <a:rPr lang="en-NZ"/>
              <a:pPr/>
              <a:t>‹N°›</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347" y="6934127"/>
            <a:ext cx="4114656" cy="818827"/>
          </a:xfrm>
        </p:spPr>
        <p:txBody>
          <a:bodyPr anchor="b"/>
          <a:lstStyle>
            <a:lvl1pPr algn="l">
              <a:defRPr sz="453" b="1"/>
            </a:lvl1pPr>
          </a:lstStyle>
          <a:p>
            <a:r>
              <a:rPr lang="en-US" smtClean="0"/>
              <a:t>Click to edit Master title style</a:t>
            </a:r>
            <a:endParaRPr lang="en-NZ"/>
          </a:p>
        </p:txBody>
      </p:sp>
      <p:sp>
        <p:nvSpPr>
          <p:cNvPr id="3" name="Picture Placeholder 2"/>
          <p:cNvSpPr>
            <a:spLocks noGrp="1"/>
          </p:cNvSpPr>
          <p:nvPr>
            <p:ph type="pic" idx="1"/>
          </p:nvPr>
        </p:nvSpPr>
        <p:spPr>
          <a:xfrm>
            <a:off x="1344347" y="884950"/>
            <a:ext cx="4114656" cy="5943747"/>
          </a:xfrm>
        </p:spPr>
        <p:txBody>
          <a:bodyPr/>
          <a:lstStyle>
            <a:lvl1pPr marL="0" indent="0">
              <a:buNone/>
              <a:defRPr sz="725"/>
            </a:lvl1pPr>
            <a:lvl2pPr marL="103570" indent="0">
              <a:buNone/>
              <a:defRPr sz="634"/>
            </a:lvl2pPr>
            <a:lvl3pPr marL="207139" indent="0">
              <a:buNone/>
              <a:defRPr sz="544"/>
            </a:lvl3pPr>
            <a:lvl4pPr marL="310707" indent="0">
              <a:buNone/>
              <a:defRPr sz="453"/>
            </a:lvl4pPr>
            <a:lvl5pPr marL="414277" indent="0">
              <a:buNone/>
              <a:defRPr sz="453"/>
            </a:lvl5pPr>
            <a:lvl6pPr marL="517847" indent="0">
              <a:buNone/>
              <a:defRPr sz="453"/>
            </a:lvl6pPr>
            <a:lvl7pPr marL="621417" indent="0">
              <a:buNone/>
              <a:defRPr sz="453"/>
            </a:lvl7pPr>
            <a:lvl8pPr marL="724986" indent="0">
              <a:buNone/>
              <a:defRPr sz="453"/>
            </a:lvl8pPr>
            <a:lvl9pPr marL="828554" indent="0">
              <a:buNone/>
              <a:defRPr sz="453"/>
            </a:lvl9pPr>
          </a:lstStyle>
          <a:p>
            <a:pPr lvl="0"/>
            <a:endParaRPr lang="en-NZ" noProof="0" dirty="0" smtClean="0"/>
          </a:p>
        </p:txBody>
      </p:sp>
      <p:sp>
        <p:nvSpPr>
          <p:cNvPr id="4" name="Text Placeholder 3"/>
          <p:cNvSpPr>
            <a:spLocks noGrp="1"/>
          </p:cNvSpPr>
          <p:nvPr>
            <p:ph type="body" sz="half" idx="2"/>
          </p:nvPr>
        </p:nvSpPr>
        <p:spPr>
          <a:xfrm>
            <a:off x="1344347" y="7752953"/>
            <a:ext cx="4114656" cy="1162300"/>
          </a:xfrm>
        </p:spPr>
        <p:txBody>
          <a:bodyPr/>
          <a:lstStyle>
            <a:lvl1pPr marL="0" indent="0">
              <a:buNone/>
              <a:defRPr sz="317"/>
            </a:lvl1pPr>
            <a:lvl2pPr marL="103570" indent="0">
              <a:buNone/>
              <a:defRPr sz="272"/>
            </a:lvl2pPr>
            <a:lvl3pPr marL="207139" indent="0">
              <a:buNone/>
              <a:defRPr sz="227"/>
            </a:lvl3pPr>
            <a:lvl4pPr marL="310707" indent="0">
              <a:buNone/>
              <a:defRPr sz="204"/>
            </a:lvl4pPr>
            <a:lvl5pPr marL="414277" indent="0">
              <a:buNone/>
              <a:defRPr sz="204"/>
            </a:lvl5pPr>
            <a:lvl6pPr marL="517847" indent="0">
              <a:buNone/>
              <a:defRPr sz="204"/>
            </a:lvl6pPr>
            <a:lvl7pPr marL="621417" indent="0">
              <a:buNone/>
              <a:defRPr sz="204"/>
            </a:lvl7pPr>
            <a:lvl8pPr marL="724986" indent="0">
              <a:buNone/>
              <a:defRPr sz="204"/>
            </a:lvl8pPr>
            <a:lvl9pPr marL="828554" indent="0">
              <a:buNone/>
              <a:defRPr sz="204"/>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13DCC72-DCF8-45BB-A6A0-35220E9C444E}" type="slidenum">
              <a:rPr lang="en-NZ"/>
              <a:pPr/>
              <a:t>‹N°›</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2289" y="396739"/>
            <a:ext cx="6173422" cy="1650878"/>
          </a:xfrm>
          <a:prstGeom prst="rect">
            <a:avLst/>
          </a:prstGeom>
          <a:noFill/>
          <a:ln w="9525">
            <a:noFill/>
            <a:miter lim="800000"/>
            <a:headEnd/>
            <a:tailEnd/>
          </a:ln>
        </p:spPr>
        <p:txBody>
          <a:bodyPr vert="horz" wrap="square" lIns="417460" tIns="208732" rIns="417460" bIns="208732" numCol="1" anchor="ctr" anchorCtr="0" compatLnSpc="1">
            <a:prstTxWarp prst="textNoShape">
              <a:avLst/>
            </a:prstTxWarp>
          </a:bodyPr>
          <a:lstStyle/>
          <a:p>
            <a:pPr lvl="0"/>
            <a:r>
              <a:rPr lang="en-NZ" smtClean="0"/>
              <a:t>Click to edit Master title style</a:t>
            </a:r>
          </a:p>
        </p:txBody>
      </p:sp>
      <p:sp>
        <p:nvSpPr>
          <p:cNvPr id="2051" name="Rectangle 3"/>
          <p:cNvSpPr>
            <a:spLocks noGrp="1" noChangeArrowheads="1"/>
          </p:cNvSpPr>
          <p:nvPr>
            <p:ph type="body" idx="1"/>
          </p:nvPr>
        </p:nvSpPr>
        <p:spPr bwMode="auto">
          <a:xfrm>
            <a:off x="342289" y="2311743"/>
            <a:ext cx="6173422" cy="6536652"/>
          </a:xfrm>
          <a:prstGeom prst="rect">
            <a:avLst/>
          </a:prstGeom>
          <a:noFill/>
          <a:ln w="9525">
            <a:noFill/>
            <a:miter lim="800000"/>
            <a:headEnd/>
            <a:tailEnd/>
          </a:ln>
        </p:spPr>
        <p:txBody>
          <a:bodyPr vert="horz" wrap="square" lIns="417460" tIns="208732" rIns="417460" bIns="208732"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028" name="Rectangle 4"/>
          <p:cNvSpPr>
            <a:spLocks noGrp="1" noChangeArrowheads="1"/>
          </p:cNvSpPr>
          <p:nvPr>
            <p:ph type="dt" sz="half" idx="2"/>
          </p:nvPr>
        </p:nvSpPr>
        <p:spPr bwMode="auto">
          <a:xfrm>
            <a:off x="342289" y="9021419"/>
            <a:ext cx="1601422" cy="688049"/>
          </a:xfrm>
          <a:prstGeom prst="rect">
            <a:avLst/>
          </a:prstGeom>
          <a:noFill/>
          <a:ln>
            <a:noFill/>
          </a:ln>
          <a:effectLst/>
          <a:extLst/>
        </p:spPr>
        <p:txBody>
          <a:bodyPr vert="horz" wrap="square" lIns="417460" tIns="208732" rIns="417460" bIns="208732" numCol="1" anchor="t" anchorCtr="0" compatLnSpc="1">
            <a:prstTxWarp prst="textNoShape">
              <a:avLst/>
            </a:prstTxWarp>
          </a:bodyPr>
          <a:lstStyle>
            <a:lvl1pPr>
              <a:defRPr sz="1472"/>
            </a:lvl1pPr>
          </a:lstStyle>
          <a:p>
            <a:endParaRPr lang="en-US"/>
          </a:p>
        </p:txBody>
      </p:sp>
      <p:sp>
        <p:nvSpPr>
          <p:cNvPr id="1029" name="Rectangle 5"/>
          <p:cNvSpPr>
            <a:spLocks noGrp="1" noChangeArrowheads="1"/>
          </p:cNvSpPr>
          <p:nvPr>
            <p:ph type="ftr" sz="quarter" idx="3"/>
          </p:nvPr>
        </p:nvSpPr>
        <p:spPr bwMode="auto">
          <a:xfrm>
            <a:off x="2342810" y="9021419"/>
            <a:ext cx="2172383" cy="688049"/>
          </a:xfrm>
          <a:prstGeom prst="rect">
            <a:avLst/>
          </a:prstGeom>
          <a:noFill/>
          <a:ln>
            <a:noFill/>
          </a:ln>
          <a:effectLst/>
          <a:extLst/>
        </p:spPr>
        <p:txBody>
          <a:bodyPr vert="horz" wrap="square" lIns="417460" tIns="208732" rIns="417460" bIns="208732" numCol="1" anchor="t" anchorCtr="0" compatLnSpc="1">
            <a:prstTxWarp prst="textNoShape">
              <a:avLst/>
            </a:prstTxWarp>
          </a:bodyPr>
          <a:lstStyle>
            <a:lvl1pPr algn="ctr">
              <a:defRPr sz="1472"/>
            </a:lvl1pPr>
          </a:lstStyle>
          <a:p>
            <a:endParaRPr lang="en-US"/>
          </a:p>
        </p:txBody>
      </p:sp>
      <p:sp>
        <p:nvSpPr>
          <p:cNvPr id="1030" name="Rectangle 6"/>
          <p:cNvSpPr>
            <a:spLocks noGrp="1" noChangeArrowheads="1"/>
          </p:cNvSpPr>
          <p:nvPr>
            <p:ph type="sldNum" sz="quarter" idx="4"/>
          </p:nvPr>
        </p:nvSpPr>
        <p:spPr bwMode="auto">
          <a:xfrm>
            <a:off x="4914289" y="9021419"/>
            <a:ext cx="1601422" cy="688049"/>
          </a:xfrm>
          <a:prstGeom prst="rect">
            <a:avLst/>
          </a:prstGeom>
          <a:noFill/>
          <a:ln>
            <a:noFill/>
          </a:ln>
          <a:effectLst/>
          <a:extLst/>
        </p:spPr>
        <p:txBody>
          <a:bodyPr vert="horz" wrap="square" lIns="417460" tIns="208732" rIns="417460" bIns="208732" numCol="1" anchor="t" anchorCtr="0" compatLnSpc="1">
            <a:prstTxWarp prst="textNoShape">
              <a:avLst/>
            </a:prstTxWarp>
          </a:bodyPr>
          <a:lstStyle>
            <a:lvl1pPr algn="r">
              <a:defRPr sz="1472"/>
            </a:lvl1pPr>
          </a:lstStyle>
          <a:p>
            <a:fld id="{D9B1E045-7412-4868-9B68-531305306B7C}" type="slidenum">
              <a:rPr lang="en-NZ"/>
              <a:pPr/>
              <a:t>‹N°›</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45430" rtl="0" eaLnBrk="0" fontAlgn="base" hangingPunct="0">
        <a:spcBef>
          <a:spcPct val="0"/>
        </a:spcBef>
        <a:spcAft>
          <a:spcPct val="0"/>
        </a:spcAft>
        <a:defRPr sz="4507">
          <a:solidFill>
            <a:schemeClr val="tx2"/>
          </a:solidFill>
          <a:latin typeface="+mj-lt"/>
          <a:ea typeface="+mj-ea"/>
          <a:cs typeface="+mj-cs"/>
        </a:defRPr>
      </a:lvl1pPr>
      <a:lvl2pPr algn="ctr" defTabSz="945430" rtl="0" eaLnBrk="0" fontAlgn="base" hangingPunct="0">
        <a:spcBef>
          <a:spcPct val="0"/>
        </a:spcBef>
        <a:spcAft>
          <a:spcPct val="0"/>
        </a:spcAft>
        <a:defRPr sz="4507">
          <a:solidFill>
            <a:schemeClr val="tx2"/>
          </a:solidFill>
          <a:latin typeface="Arial" charset="0"/>
        </a:defRPr>
      </a:lvl2pPr>
      <a:lvl3pPr algn="ctr" defTabSz="945430" rtl="0" eaLnBrk="0" fontAlgn="base" hangingPunct="0">
        <a:spcBef>
          <a:spcPct val="0"/>
        </a:spcBef>
        <a:spcAft>
          <a:spcPct val="0"/>
        </a:spcAft>
        <a:defRPr sz="4507">
          <a:solidFill>
            <a:schemeClr val="tx2"/>
          </a:solidFill>
          <a:latin typeface="Arial" charset="0"/>
        </a:defRPr>
      </a:lvl3pPr>
      <a:lvl4pPr algn="ctr" defTabSz="945430" rtl="0" eaLnBrk="0" fontAlgn="base" hangingPunct="0">
        <a:spcBef>
          <a:spcPct val="0"/>
        </a:spcBef>
        <a:spcAft>
          <a:spcPct val="0"/>
        </a:spcAft>
        <a:defRPr sz="4507">
          <a:solidFill>
            <a:schemeClr val="tx2"/>
          </a:solidFill>
          <a:latin typeface="Arial" charset="0"/>
        </a:defRPr>
      </a:lvl4pPr>
      <a:lvl5pPr algn="ctr" defTabSz="945430" rtl="0" eaLnBrk="0" fontAlgn="base" hangingPunct="0">
        <a:spcBef>
          <a:spcPct val="0"/>
        </a:spcBef>
        <a:spcAft>
          <a:spcPct val="0"/>
        </a:spcAft>
        <a:defRPr sz="4507">
          <a:solidFill>
            <a:schemeClr val="tx2"/>
          </a:solidFill>
          <a:latin typeface="Arial" charset="0"/>
        </a:defRPr>
      </a:lvl5pPr>
      <a:lvl6pPr marL="103570" algn="ctr" defTabSz="945430" rtl="0" fontAlgn="base">
        <a:spcBef>
          <a:spcPct val="0"/>
        </a:spcBef>
        <a:spcAft>
          <a:spcPct val="0"/>
        </a:spcAft>
        <a:defRPr sz="4507">
          <a:solidFill>
            <a:schemeClr val="tx2"/>
          </a:solidFill>
          <a:latin typeface="Arial" charset="0"/>
        </a:defRPr>
      </a:lvl6pPr>
      <a:lvl7pPr marL="207139" algn="ctr" defTabSz="945430" rtl="0" fontAlgn="base">
        <a:spcBef>
          <a:spcPct val="0"/>
        </a:spcBef>
        <a:spcAft>
          <a:spcPct val="0"/>
        </a:spcAft>
        <a:defRPr sz="4507">
          <a:solidFill>
            <a:schemeClr val="tx2"/>
          </a:solidFill>
          <a:latin typeface="Arial" charset="0"/>
        </a:defRPr>
      </a:lvl7pPr>
      <a:lvl8pPr marL="310707" algn="ctr" defTabSz="945430" rtl="0" fontAlgn="base">
        <a:spcBef>
          <a:spcPct val="0"/>
        </a:spcBef>
        <a:spcAft>
          <a:spcPct val="0"/>
        </a:spcAft>
        <a:defRPr sz="4507">
          <a:solidFill>
            <a:schemeClr val="tx2"/>
          </a:solidFill>
          <a:latin typeface="Arial" charset="0"/>
        </a:defRPr>
      </a:lvl8pPr>
      <a:lvl9pPr marL="414277" algn="ctr" defTabSz="945430" rtl="0" fontAlgn="base">
        <a:spcBef>
          <a:spcPct val="0"/>
        </a:spcBef>
        <a:spcAft>
          <a:spcPct val="0"/>
        </a:spcAft>
        <a:defRPr sz="4507">
          <a:solidFill>
            <a:schemeClr val="tx2"/>
          </a:solidFill>
          <a:latin typeface="Arial" charset="0"/>
        </a:defRPr>
      </a:lvl9pPr>
    </p:titleStyle>
    <p:bodyStyle>
      <a:lvl1pPr marL="354221" indent="-354221" algn="l" defTabSz="945430" rtl="0" eaLnBrk="0" fontAlgn="base" hangingPunct="0">
        <a:spcBef>
          <a:spcPct val="20000"/>
        </a:spcBef>
        <a:spcAft>
          <a:spcPct val="0"/>
        </a:spcAft>
        <a:buChar char="•"/>
        <a:defRPr sz="3262">
          <a:solidFill>
            <a:schemeClr val="tx1"/>
          </a:solidFill>
          <a:latin typeface="+mn-lt"/>
          <a:ea typeface="+mn-ea"/>
          <a:cs typeface="+mn-cs"/>
        </a:defRPr>
      </a:lvl1pPr>
      <a:lvl2pPr marL="768499" indent="-294525" algn="l" defTabSz="945430" rtl="0" eaLnBrk="0" fontAlgn="base" hangingPunct="0">
        <a:spcBef>
          <a:spcPct val="20000"/>
        </a:spcBef>
        <a:spcAft>
          <a:spcPct val="0"/>
        </a:spcAft>
        <a:buChar char="–"/>
        <a:defRPr sz="2877">
          <a:solidFill>
            <a:schemeClr val="tx1"/>
          </a:solidFill>
          <a:latin typeface="+mn-lt"/>
        </a:defRPr>
      </a:lvl2pPr>
      <a:lvl3pPr marL="1182416" indent="-236987" algn="l" defTabSz="945430" rtl="0" eaLnBrk="0" fontAlgn="base" hangingPunct="0">
        <a:spcBef>
          <a:spcPct val="20000"/>
        </a:spcBef>
        <a:spcAft>
          <a:spcPct val="0"/>
        </a:spcAft>
        <a:buChar char="•"/>
        <a:defRPr sz="2446">
          <a:solidFill>
            <a:schemeClr val="tx1"/>
          </a:solidFill>
          <a:latin typeface="+mn-lt"/>
        </a:defRPr>
      </a:lvl3pPr>
      <a:lvl4pPr marL="1654232" indent="-235908" algn="l" defTabSz="945430" rtl="0" eaLnBrk="0" fontAlgn="base" hangingPunct="0">
        <a:spcBef>
          <a:spcPct val="20000"/>
        </a:spcBef>
        <a:spcAft>
          <a:spcPct val="0"/>
        </a:spcAft>
        <a:buChar char="–"/>
        <a:defRPr sz="2061">
          <a:solidFill>
            <a:schemeClr val="tx1"/>
          </a:solidFill>
          <a:latin typeface="+mn-lt"/>
        </a:defRPr>
      </a:lvl4pPr>
      <a:lvl5pPr marL="2127127" indent="-235908" algn="l" defTabSz="945430" rtl="0" eaLnBrk="0" fontAlgn="base" hangingPunct="0">
        <a:spcBef>
          <a:spcPct val="20000"/>
        </a:spcBef>
        <a:spcAft>
          <a:spcPct val="0"/>
        </a:spcAft>
        <a:buChar char="»"/>
        <a:defRPr sz="2061">
          <a:solidFill>
            <a:schemeClr val="tx1"/>
          </a:solidFill>
          <a:latin typeface="+mn-lt"/>
        </a:defRPr>
      </a:lvl5pPr>
      <a:lvl6pPr marL="2230697" indent="-235908" algn="l" defTabSz="945430" rtl="0" fontAlgn="base">
        <a:spcBef>
          <a:spcPct val="20000"/>
        </a:spcBef>
        <a:spcAft>
          <a:spcPct val="0"/>
        </a:spcAft>
        <a:buChar char="»"/>
        <a:defRPr sz="2061">
          <a:solidFill>
            <a:schemeClr val="tx1"/>
          </a:solidFill>
          <a:latin typeface="+mn-lt"/>
        </a:defRPr>
      </a:lvl6pPr>
      <a:lvl7pPr marL="2334267" indent="-235908" algn="l" defTabSz="945430" rtl="0" fontAlgn="base">
        <a:spcBef>
          <a:spcPct val="20000"/>
        </a:spcBef>
        <a:spcAft>
          <a:spcPct val="0"/>
        </a:spcAft>
        <a:buChar char="»"/>
        <a:defRPr sz="2061">
          <a:solidFill>
            <a:schemeClr val="tx1"/>
          </a:solidFill>
          <a:latin typeface="+mn-lt"/>
        </a:defRPr>
      </a:lvl7pPr>
      <a:lvl8pPr marL="2437836" indent="-235908" algn="l" defTabSz="945430" rtl="0" fontAlgn="base">
        <a:spcBef>
          <a:spcPct val="20000"/>
        </a:spcBef>
        <a:spcAft>
          <a:spcPct val="0"/>
        </a:spcAft>
        <a:buChar char="»"/>
        <a:defRPr sz="2061">
          <a:solidFill>
            <a:schemeClr val="tx1"/>
          </a:solidFill>
          <a:latin typeface="+mn-lt"/>
        </a:defRPr>
      </a:lvl8pPr>
      <a:lvl9pPr marL="2541404" indent="-235908" algn="l" defTabSz="945430" rtl="0" fontAlgn="base">
        <a:spcBef>
          <a:spcPct val="20000"/>
        </a:spcBef>
        <a:spcAft>
          <a:spcPct val="0"/>
        </a:spcAft>
        <a:buChar char="»"/>
        <a:defRPr sz="2061">
          <a:solidFill>
            <a:schemeClr val="tx1"/>
          </a:solidFill>
          <a:latin typeface="+mn-lt"/>
        </a:defRPr>
      </a:lvl9pPr>
    </p:bodyStyle>
    <p:otherStyle>
      <a:defPPr>
        <a:defRPr lang="en-US"/>
      </a:defPPr>
      <a:lvl1pPr marL="0" algn="l" defTabSz="207139" rtl="0" eaLnBrk="1" latinLnBrk="0" hangingPunct="1">
        <a:defRPr sz="408" kern="1200">
          <a:solidFill>
            <a:schemeClr val="tx1"/>
          </a:solidFill>
          <a:latin typeface="+mn-lt"/>
          <a:ea typeface="+mn-ea"/>
          <a:cs typeface="+mn-cs"/>
        </a:defRPr>
      </a:lvl1pPr>
      <a:lvl2pPr marL="103570" algn="l" defTabSz="207139" rtl="0" eaLnBrk="1" latinLnBrk="0" hangingPunct="1">
        <a:defRPr sz="408" kern="1200">
          <a:solidFill>
            <a:schemeClr val="tx1"/>
          </a:solidFill>
          <a:latin typeface="+mn-lt"/>
          <a:ea typeface="+mn-ea"/>
          <a:cs typeface="+mn-cs"/>
        </a:defRPr>
      </a:lvl2pPr>
      <a:lvl3pPr marL="207139" algn="l" defTabSz="207139" rtl="0" eaLnBrk="1" latinLnBrk="0" hangingPunct="1">
        <a:defRPr sz="408" kern="1200">
          <a:solidFill>
            <a:schemeClr val="tx1"/>
          </a:solidFill>
          <a:latin typeface="+mn-lt"/>
          <a:ea typeface="+mn-ea"/>
          <a:cs typeface="+mn-cs"/>
        </a:defRPr>
      </a:lvl3pPr>
      <a:lvl4pPr marL="310707" algn="l" defTabSz="207139" rtl="0" eaLnBrk="1" latinLnBrk="0" hangingPunct="1">
        <a:defRPr sz="408" kern="1200">
          <a:solidFill>
            <a:schemeClr val="tx1"/>
          </a:solidFill>
          <a:latin typeface="+mn-lt"/>
          <a:ea typeface="+mn-ea"/>
          <a:cs typeface="+mn-cs"/>
        </a:defRPr>
      </a:lvl4pPr>
      <a:lvl5pPr marL="414277" algn="l" defTabSz="207139" rtl="0" eaLnBrk="1" latinLnBrk="0" hangingPunct="1">
        <a:defRPr sz="408" kern="1200">
          <a:solidFill>
            <a:schemeClr val="tx1"/>
          </a:solidFill>
          <a:latin typeface="+mn-lt"/>
          <a:ea typeface="+mn-ea"/>
          <a:cs typeface="+mn-cs"/>
        </a:defRPr>
      </a:lvl5pPr>
      <a:lvl6pPr marL="517847" algn="l" defTabSz="207139" rtl="0" eaLnBrk="1" latinLnBrk="0" hangingPunct="1">
        <a:defRPr sz="408" kern="1200">
          <a:solidFill>
            <a:schemeClr val="tx1"/>
          </a:solidFill>
          <a:latin typeface="+mn-lt"/>
          <a:ea typeface="+mn-ea"/>
          <a:cs typeface="+mn-cs"/>
        </a:defRPr>
      </a:lvl6pPr>
      <a:lvl7pPr marL="621417" algn="l" defTabSz="207139" rtl="0" eaLnBrk="1" latinLnBrk="0" hangingPunct="1">
        <a:defRPr sz="408" kern="1200">
          <a:solidFill>
            <a:schemeClr val="tx1"/>
          </a:solidFill>
          <a:latin typeface="+mn-lt"/>
          <a:ea typeface="+mn-ea"/>
          <a:cs typeface="+mn-cs"/>
        </a:defRPr>
      </a:lvl7pPr>
      <a:lvl8pPr marL="724986" algn="l" defTabSz="207139" rtl="0" eaLnBrk="1" latinLnBrk="0" hangingPunct="1">
        <a:defRPr sz="408" kern="1200">
          <a:solidFill>
            <a:schemeClr val="tx1"/>
          </a:solidFill>
          <a:latin typeface="+mn-lt"/>
          <a:ea typeface="+mn-ea"/>
          <a:cs typeface="+mn-cs"/>
        </a:defRPr>
      </a:lvl8pPr>
      <a:lvl9pPr marL="828554" algn="l" defTabSz="207139" rtl="0" eaLnBrk="1" latinLnBrk="0" hangingPunct="1">
        <a:defRPr sz="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emf"/><Relationship Id="rId3" Type="http://schemas.openxmlformats.org/officeDocument/2006/relationships/image" Target="../media/image2.jpeg"/><Relationship Id="rId7" Type="http://schemas.openxmlformats.org/officeDocument/2006/relationships/image" Target="../media/image4.png"/><Relationship Id="rId12"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11" Type="http://schemas.openxmlformats.org/officeDocument/2006/relationships/image" Target="../media/image8.emf"/><Relationship Id="rId5" Type="http://schemas.openxmlformats.org/officeDocument/2006/relationships/oleObject" Target="../embeddings/oleObject1.bin"/><Relationship Id="rId10" Type="http://schemas.openxmlformats.org/officeDocument/2006/relationships/image" Target="../media/image7.emf"/><Relationship Id="rId4" Type="http://schemas.openxmlformats.org/officeDocument/2006/relationships/image" Target="../media/image3.jpeg"/><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5679"/>
          <p:cNvSpPr>
            <a:spLocks noChangeArrowheads="1"/>
          </p:cNvSpPr>
          <p:nvPr/>
        </p:nvSpPr>
        <p:spPr bwMode="auto">
          <a:xfrm>
            <a:off x="0" y="826869"/>
            <a:ext cx="6858000" cy="782823"/>
          </a:xfrm>
          <a:prstGeom prst="rect">
            <a:avLst/>
          </a:prstGeom>
          <a:solidFill>
            <a:srgbClr val="A0BEFA"/>
          </a:solidFill>
          <a:ln w="9525">
            <a:noFill/>
            <a:miter lim="800000"/>
            <a:headEnd/>
            <a:tailEnd/>
          </a:ln>
        </p:spPr>
        <p:txBody>
          <a:bodyPr wrap="none" anchor="ctr"/>
          <a:lstStyle/>
          <a:p>
            <a:endParaRPr lang="en-US" sz="426"/>
          </a:p>
        </p:txBody>
      </p:sp>
      <p:sp>
        <p:nvSpPr>
          <p:cNvPr id="1032" name="Rectangle 2382"/>
          <p:cNvSpPr>
            <a:spLocks noChangeArrowheads="1"/>
          </p:cNvSpPr>
          <p:nvPr/>
        </p:nvSpPr>
        <p:spPr bwMode="auto">
          <a:xfrm>
            <a:off x="0" y="9307457"/>
            <a:ext cx="6858000" cy="493316"/>
          </a:xfrm>
          <a:prstGeom prst="rect">
            <a:avLst/>
          </a:prstGeom>
          <a:solidFill>
            <a:schemeClr val="bg1"/>
          </a:solidFill>
          <a:ln w="9525">
            <a:noFill/>
            <a:miter lim="800000"/>
            <a:headEnd/>
            <a:tailEnd/>
          </a:ln>
        </p:spPr>
        <p:txBody>
          <a:bodyPr wrap="none" lIns="20702" tIns="10352" rIns="20702" bIns="10352" anchor="ctr"/>
          <a:lstStyle/>
          <a:p>
            <a:pPr algn="ctr" defTabSz="945430"/>
            <a:endParaRPr lang="en-GB" sz="426"/>
          </a:p>
        </p:txBody>
      </p:sp>
      <p:pic>
        <p:nvPicPr>
          <p:cNvPr id="1033" name="Picture 2383" descr="uc_logo_positive_brandspace"/>
          <p:cNvPicPr>
            <a:picLocks noChangeAspect="1" noChangeArrowheads="1"/>
          </p:cNvPicPr>
          <p:nvPr/>
        </p:nvPicPr>
        <p:blipFill>
          <a:blip r:embed="rId3" cstate="print"/>
          <a:srcRect/>
          <a:stretch>
            <a:fillRect/>
          </a:stretch>
        </p:blipFill>
        <p:spPr bwMode="auto">
          <a:xfrm>
            <a:off x="6281578" y="9339976"/>
            <a:ext cx="504872" cy="441383"/>
          </a:xfrm>
          <a:prstGeom prst="rect">
            <a:avLst/>
          </a:prstGeom>
          <a:noFill/>
          <a:ln w="9525">
            <a:noFill/>
            <a:miter lim="800000"/>
            <a:headEnd/>
            <a:tailEnd/>
          </a:ln>
        </p:spPr>
      </p:pic>
      <p:sp>
        <p:nvSpPr>
          <p:cNvPr id="1034" name="Rectangle 20"/>
          <p:cNvSpPr>
            <a:spLocks noChangeArrowheads="1"/>
          </p:cNvSpPr>
          <p:nvPr/>
        </p:nvSpPr>
        <p:spPr bwMode="auto">
          <a:xfrm>
            <a:off x="0" y="107908"/>
            <a:ext cx="6858000" cy="718961"/>
          </a:xfrm>
          <a:prstGeom prst="rect">
            <a:avLst/>
          </a:prstGeom>
          <a:solidFill>
            <a:schemeClr val="accent2"/>
          </a:solidFill>
          <a:ln w="9525">
            <a:noFill/>
            <a:miter lim="800000"/>
            <a:headEnd/>
            <a:tailEnd/>
          </a:ln>
        </p:spPr>
        <p:txBody>
          <a:bodyPr wrap="none" anchor="ctr"/>
          <a:lstStyle/>
          <a:p>
            <a:endParaRPr lang="en-US" sz="426"/>
          </a:p>
        </p:txBody>
      </p:sp>
      <p:pic>
        <p:nvPicPr>
          <p:cNvPr id="1035" name="Picture 18" descr="BME Logo"/>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987477" y="9374714"/>
            <a:ext cx="1101989" cy="389026"/>
          </a:xfrm>
          <a:prstGeom prst="rect">
            <a:avLst/>
          </a:prstGeom>
          <a:noFill/>
          <a:ln w="9525">
            <a:noFill/>
            <a:miter lim="800000"/>
            <a:headEnd/>
            <a:tailEnd/>
          </a:ln>
        </p:spPr>
      </p:pic>
      <p:graphicFrame>
        <p:nvGraphicFramePr>
          <p:cNvPr id="1026" name="Object 947"/>
          <p:cNvGraphicFramePr>
            <a:graphicFrameLocks noChangeAspect="1"/>
          </p:cNvGraphicFramePr>
          <p:nvPr/>
        </p:nvGraphicFramePr>
        <p:xfrm>
          <a:off x="73348" y="9389811"/>
          <a:ext cx="831632" cy="375007"/>
        </p:xfrm>
        <a:graphic>
          <a:graphicData uri="http://schemas.openxmlformats.org/presentationml/2006/ole">
            <mc:AlternateContent xmlns:mc="http://schemas.openxmlformats.org/markup-compatibility/2006">
              <mc:Choice xmlns:v="urn:schemas-microsoft-com:vml" Requires="v">
                <p:oleObj spid="_x0000_s1028" name="CorelPhotoPaint.Image.11" r:id="rId5" imgW="19568254" imgH="8825397" progId="">
                  <p:embed/>
                </p:oleObj>
              </mc:Choice>
              <mc:Fallback>
                <p:oleObj name="CorelPhotoPaint.Image.11" r:id="rId5" imgW="19568254" imgH="8825397" progId="">
                  <p:embed/>
                  <p:pic>
                    <p:nvPicPr>
                      <p:cNvPr id="0" name="Object 94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48" y="9389811"/>
                        <a:ext cx="831632" cy="375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76" name="Rectangle 2384"/>
          <p:cNvSpPr>
            <a:spLocks noChangeArrowheads="1"/>
          </p:cNvSpPr>
          <p:nvPr/>
        </p:nvSpPr>
        <p:spPr bwMode="auto">
          <a:xfrm>
            <a:off x="0" y="9315745"/>
            <a:ext cx="6858000" cy="80539"/>
          </a:xfrm>
          <a:prstGeom prst="rect">
            <a:avLst/>
          </a:prstGeom>
          <a:gradFill rotWithShape="1">
            <a:gsLst>
              <a:gs pos="0">
                <a:schemeClr val="bg2"/>
              </a:gs>
              <a:gs pos="100000">
                <a:schemeClr val="bg2">
                  <a:gamma/>
                  <a:tint val="0"/>
                  <a:invGamma/>
                </a:schemeClr>
              </a:gs>
            </a:gsLst>
            <a:lin ang="5400000" scaled="1"/>
          </a:gradFill>
          <a:ln>
            <a:noFill/>
          </a:ln>
          <a:effectLst/>
          <a:extLst/>
        </p:spPr>
        <p:txBody>
          <a:bodyPr wrap="none" anchor="ctr"/>
          <a:lstStyle/>
          <a:p>
            <a:endParaRPr lang="en-US" sz="426"/>
          </a:p>
        </p:txBody>
      </p:sp>
      <p:sp>
        <p:nvSpPr>
          <p:cNvPr id="1038" name="Text Box 3715"/>
          <p:cNvSpPr txBox="1">
            <a:spLocks noChangeArrowheads="1"/>
          </p:cNvSpPr>
          <p:nvPr/>
        </p:nvSpPr>
        <p:spPr bwMode="auto">
          <a:xfrm>
            <a:off x="86292" y="829736"/>
            <a:ext cx="6583306" cy="774061"/>
          </a:xfrm>
          <a:prstGeom prst="rect">
            <a:avLst/>
          </a:prstGeom>
          <a:noFill/>
          <a:ln w="9525">
            <a:noFill/>
            <a:miter lim="800000"/>
            <a:headEnd/>
            <a:tailEnd/>
          </a:ln>
        </p:spPr>
        <p:txBody>
          <a:bodyPr wrap="square" lIns="20702" tIns="10352" rIns="20702" bIns="10352">
            <a:spAutoFit/>
          </a:bodyPr>
          <a:lstStyle/>
          <a:p>
            <a:pPr marL="168300" indent="-168300" algn="ctr" defTabSz="945430"/>
            <a:r>
              <a:rPr lang="en-NZ" sz="997" b="1" dirty="0"/>
              <a:t>A. </a:t>
            </a:r>
            <a:r>
              <a:rPr lang="en-NZ" sz="997" b="1" dirty="0" err="1"/>
              <a:t>Sah</a:t>
            </a:r>
            <a:r>
              <a:rPr lang="en-NZ" sz="997" b="1" dirty="0"/>
              <a:t> </a:t>
            </a:r>
            <a:r>
              <a:rPr lang="en-NZ" sz="997" b="1" dirty="0" err="1"/>
              <a:t>Pri</a:t>
            </a:r>
            <a:r>
              <a:rPr lang="en-NZ" sz="997" b="1" dirty="0"/>
              <a:t> (1), J. Geoffrey Chase (1), Aaron J. Le </a:t>
            </a:r>
            <a:r>
              <a:rPr lang="en-NZ" sz="997" b="1" dirty="0" err="1"/>
              <a:t>Compte</a:t>
            </a:r>
            <a:r>
              <a:rPr lang="en-NZ" sz="997" b="1" dirty="0"/>
              <a:t> (1), Geoffrey M. Shaw (2), </a:t>
            </a:r>
          </a:p>
          <a:p>
            <a:pPr marL="168300" indent="-168300" algn="ctr" defTabSz="945430"/>
            <a:r>
              <a:rPr lang="en-NZ" sz="997" b="1" dirty="0"/>
              <a:t>Jean-Charles </a:t>
            </a:r>
            <a:r>
              <a:rPr lang="en-NZ" sz="997" b="1" dirty="0" err="1"/>
              <a:t>Preiser</a:t>
            </a:r>
            <a:r>
              <a:rPr lang="en-NZ" sz="997" b="1" dirty="0"/>
              <a:t> (3), Fabio </a:t>
            </a:r>
            <a:r>
              <a:rPr lang="en-NZ" sz="997" b="1" dirty="0" err="1"/>
              <a:t>Taccone</a:t>
            </a:r>
            <a:r>
              <a:rPr lang="en-NZ" sz="997" b="1" dirty="0"/>
              <a:t> (3), Sophie Penning (4), Thomas </a:t>
            </a:r>
            <a:r>
              <a:rPr lang="en-NZ" sz="997" b="1" dirty="0" err="1"/>
              <a:t>Desaive</a:t>
            </a:r>
            <a:r>
              <a:rPr lang="en-NZ" sz="997" b="1" dirty="0"/>
              <a:t> (4) </a:t>
            </a:r>
            <a:endParaRPr lang="en-NZ" sz="997" dirty="0"/>
          </a:p>
          <a:p>
            <a:pPr algn="ctr"/>
            <a:r>
              <a:rPr lang="en-NZ" sz="725" i="1" dirty="0"/>
              <a:t>(1) </a:t>
            </a:r>
            <a:r>
              <a:rPr lang="en-NZ" sz="725" i="1" dirty="0" err="1"/>
              <a:t>Center</a:t>
            </a:r>
            <a:r>
              <a:rPr lang="en-NZ" sz="725" i="1" dirty="0"/>
              <a:t> for Bio-Engineering, University of Canterbury, Christchurch, New Zealand.</a:t>
            </a:r>
          </a:p>
          <a:p>
            <a:pPr algn="ctr"/>
            <a:r>
              <a:rPr lang="en-NZ" sz="725" i="1" dirty="0"/>
              <a:t>(2) Department of Intensive Care, Christchurch Hospital, Christchurch, New Zealand.</a:t>
            </a:r>
          </a:p>
          <a:p>
            <a:pPr algn="ctr"/>
            <a:r>
              <a:rPr lang="en-NZ" sz="725" i="1" dirty="0"/>
              <a:t>(3) Dept of Intensive Care, CUB Hospital </a:t>
            </a:r>
            <a:r>
              <a:rPr lang="en-NZ" sz="725" i="1" dirty="0" err="1"/>
              <a:t>Erasme</a:t>
            </a:r>
            <a:r>
              <a:rPr lang="en-NZ" sz="725" i="1" dirty="0"/>
              <a:t>, University of Brussels, Brussels, Belgium</a:t>
            </a:r>
          </a:p>
          <a:p>
            <a:pPr algn="ctr"/>
            <a:r>
              <a:rPr lang="en-NZ" sz="725" i="1" dirty="0"/>
              <a:t>(4) Cardiovascular Research </a:t>
            </a:r>
            <a:r>
              <a:rPr lang="en-NZ" sz="725" i="1" dirty="0" err="1"/>
              <a:t>Center</a:t>
            </a:r>
            <a:r>
              <a:rPr lang="en-NZ" sz="725" i="1" dirty="0"/>
              <a:t>, </a:t>
            </a:r>
            <a:r>
              <a:rPr lang="en-NZ" sz="725" i="1" dirty="0" err="1"/>
              <a:t>Universite</a:t>
            </a:r>
            <a:r>
              <a:rPr lang="en-NZ" sz="725" i="1" dirty="0"/>
              <a:t> de Liege, Liege, Belgium</a:t>
            </a:r>
          </a:p>
        </p:txBody>
      </p:sp>
      <p:sp>
        <p:nvSpPr>
          <p:cNvPr id="1039" name="Text Box 17"/>
          <p:cNvSpPr txBox="1">
            <a:spLocks noChangeArrowheads="1"/>
          </p:cNvSpPr>
          <p:nvPr/>
        </p:nvSpPr>
        <p:spPr bwMode="auto">
          <a:xfrm>
            <a:off x="-18827" y="110147"/>
            <a:ext cx="6858000" cy="676214"/>
          </a:xfrm>
          <a:prstGeom prst="rect">
            <a:avLst/>
          </a:prstGeom>
          <a:noFill/>
          <a:ln w="9525">
            <a:noFill/>
            <a:miter lim="800000"/>
            <a:headEnd/>
            <a:tailEnd/>
          </a:ln>
        </p:spPr>
        <p:txBody>
          <a:bodyPr wrap="square" lIns="20702" tIns="10352" rIns="20702" bIns="10352">
            <a:spAutoFit/>
          </a:bodyPr>
          <a:lstStyle/>
          <a:p>
            <a:pPr algn="ctr" defTabSz="945430"/>
            <a:r>
              <a:rPr lang="en-NZ" sz="2129" b="1" dirty="0">
                <a:solidFill>
                  <a:schemeClr val="bg1"/>
                </a:solidFill>
                <a:latin typeface="Palatino Linotype" pitchFamily="18" charset="0"/>
              </a:rPr>
              <a:t>Insulin Sensitivity during Hypothermia in       Critically Ill Patients</a:t>
            </a:r>
            <a:r>
              <a:rPr lang="en-NZ" sz="2129" b="1" i="1" dirty="0">
                <a:solidFill>
                  <a:schemeClr val="bg1"/>
                </a:solidFill>
                <a:latin typeface="Palatino Linotype" pitchFamily="18" charset="0"/>
              </a:rPr>
              <a:t> </a:t>
            </a:r>
            <a:endParaRPr lang="en-NZ" sz="2129" b="1" i="1" dirty="0">
              <a:solidFill>
                <a:schemeClr val="bg1"/>
              </a:solidFill>
              <a:latin typeface="Palatino Linotype" pitchFamily="18" charset="0"/>
            </a:endParaRPr>
          </a:p>
        </p:txBody>
      </p:sp>
      <p:sp>
        <p:nvSpPr>
          <p:cNvPr id="18" name="AutoShape 5680"/>
          <p:cNvSpPr>
            <a:spLocks noChangeArrowheads="1"/>
          </p:cNvSpPr>
          <p:nvPr/>
        </p:nvSpPr>
        <p:spPr bwMode="auto">
          <a:xfrm>
            <a:off x="109839" y="1707543"/>
            <a:ext cx="3229365" cy="1537176"/>
          </a:xfrm>
          <a:prstGeom prst="roundRect">
            <a:avLst>
              <a:gd name="adj" fmla="val 5150"/>
            </a:avLst>
          </a:prstGeom>
          <a:solidFill>
            <a:srgbClr val="FFFF99"/>
          </a:solidFill>
          <a:ln w="9525">
            <a:solidFill>
              <a:schemeClr val="tx1"/>
            </a:solidFill>
            <a:round/>
            <a:headEnd/>
            <a:tailEnd/>
          </a:ln>
          <a:effectLst/>
        </p:spPr>
        <p:txBody>
          <a:bodyPr wrap="none" anchor="ctr"/>
          <a:lstStyle/>
          <a:p>
            <a:endParaRPr lang="en-US" sz="426"/>
          </a:p>
        </p:txBody>
      </p:sp>
      <p:sp>
        <p:nvSpPr>
          <p:cNvPr id="21" name="Rectangle 6912"/>
          <p:cNvSpPr>
            <a:spLocks noChangeArrowheads="1"/>
          </p:cNvSpPr>
          <p:nvPr/>
        </p:nvSpPr>
        <p:spPr bwMode="auto">
          <a:xfrm>
            <a:off x="297705" y="1763464"/>
            <a:ext cx="2821365" cy="217752"/>
          </a:xfrm>
          <a:prstGeom prst="rect">
            <a:avLst/>
          </a:prstGeom>
          <a:noFill/>
          <a:ln w="9525">
            <a:noFill/>
            <a:miter lim="800000"/>
            <a:headEnd/>
            <a:tailEnd/>
          </a:ln>
        </p:spPr>
        <p:txBody>
          <a:bodyPr>
            <a:spAutoFit/>
          </a:bodyPr>
          <a:lstStyle/>
          <a:p>
            <a:pPr algn="ctr" defTabSz="945430"/>
            <a:r>
              <a:rPr lang="en-GB" altLang="ko-KR" sz="815" b="1" dirty="0">
                <a:ea typeface="굴림" charset="-127"/>
              </a:rPr>
              <a:t>INTRODUCTION</a:t>
            </a:r>
            <a:endParaRPr lang="en-GB" altLang="ko-KR" sz="815" b="1" dirty="0">
              <a:ea typeface="굴림" charset="-127"/>
            </a:endParaRPr>
          </a:p>
        </p:txBody>
      </p:sp>
      <p:sp>
        <p:nvSpPr>
          <p:cNvPr id="2" name="Rectangle 6"/>
          <p:cNvSpPr>
            <a:spLocks noChangeArrowheads="1"/>
          </p:cNvSpPr>
          <p:nvPr/>
        </p:nvSpPr>
        <p:spPr bwMode="auto">
          <a:xfrm>
            <a:off x="219526" y="1918848"/>
            <a:ext cx="3033442" cy="857295"/>
          </a:xfrm>
          <a:prstGeom prst="rect">
            <a:avLst/>
          </a:prstGeom>
          <a:noFill/>
          <a:ln w="9525">
            <a:noFill/>
            <a:miter lim="800000"/>
            <a:headEnd/>
            <a:tailEnd/>
          </a:ln>
          <a:effectLst/>
        </p:spPr>
        <p:txBody>
          <a:bodyPr vert="horz" wrap="square" lIns="20710" tIns="10355" rIns="20710" bIns="10355" numCol="1" anchor="ctr" anchorCtr="0" compatLnSpc="1">
            <a:prstTxWarp prst="textNoShape">
              <a:avLst/>
            </a:prstTxWarp>
            <a:spAutoFit/>
          </a:bodyPr>
          <a:lstStyle/>
          <a:p>
            <a:pPr algn="just" defTabSz="207139"/>
            <a:r>
              <a:rPr lang="en-US" altLang="zh-CN" sz="906" b="1" dirty="0">
                <a:latin typeface="Calibri" pitchFamily="34" charset="0"/>
                <a:ea typeface="Times New Roman" pitchFamily="18" charset="0"/>
                <a:cs typeface="Calibri" pitchFamily="34" charset="0"/>
              </a:rPr>
              <a:t>Background</a:t>
            </a:r>
            <a:r>
              <a:rPr lang="en-US" altLang="zh-CN" sz="906" b="1" dirty="0">
                <a:solidFill>
                  <a:srgbClr val="002060"/>
                </a:solidFill>
                <a:latin typeface="Calibri" pitchFamily="34" charset="0"/>
                <a:ea typeface="Times New Roman" pitchFamily="18" charset="0"/>
                <a:cs typeface="Calibri" pitchFamily="34" charset="0"/>
              </a:rPr>
              <a:t>:</a:t>
            </a:r>
            <a:r>
              <a:rPr lang="en-US" altLang="zh-CN" sz="906" dirty="0">
                <a:solidFill>
                  <a:srgbClr val="002060"/>
                </a:solidFill>
                <a:latin typeface="Calibri" pitchFamily="34" charset="0"/>
                <a:ea typeface="Times New Roman" pitchFamily="18" charset="0"/>
                <a:cs typeface="Calibri" pitchFamily="34" charset="0"/>
              </a:rPr>
              <a:t> </a:t>
            </a:r>
            <a:r>
              <a:rPr lang="en-NZ" sz="906" dirty="0">
                <a:solidFill>
                  <a:schemeClr val="accent6">
                    <a:lumMod val="75000"/>
                  </a:schemeClr>
                </a:solidFill>
                <a:latin typeface="Calibri" pitchFamily="34" charset="0"/>
                <a:cs typeface="Calibri" pitchFamily="34" charset="0"/>
              </a:rPr>
              <a:t>Critically ill patients often experience stress-induced </a:t>
            </a:r>
            <a:r>
              <a:rPr lang="en-NZ" sz="906" dirty="0" smtClean="0">
                <a:solidFill>
                  <a:schemeClr val="accent6">
                    <a:lumMod val="75000"/>
                  </a:schemeClr>
                </a:solidFill>
                <a:latin typeface="Calibri" pitchFamily="34" charset="0"/>
                <a:cs typeface="Calibri" pitchFamily="34" charset="0"/>
              </a:rPr>
              <a:t>hyperglycaemia </a:t>
            </a:r>
            <a:r>
              <a:rPr lang="en-NZ" sz="906" dirty="0">
                <a:solidFill>
                  <a:schemeClr val="accent6">
                    <a:lumMod val="75000"/>
                  </a:schemeClr>
                </a:solidFill>
                <a:latin typeface="Calibri" pitchFamily="34" charset="0"/>
                <a:cs typeface="Calibri" pitchFamily="34" charset="0"/>
              </a:rPr>
              <a:t>and high levels of insulin resistance, increasing the risks of further complications and mortality. </a:t>
            </a:r>
            <a:r>
              <a:rPr lang="en-NZ" sz="906" dirty="0">
                <a:solidFill>
                  <a:schemeClr val="accent6">
                    <a:lumMod val="75000"/>
                  </a:schemeClr>
                </a:solidFill>
                <a:latin typeface="Calibri" pitchFamily="34" charset="0"/>
                <a:cs typeface="Calibri" pitchFamily="34" charset="0"/>
              </a:rPr>
              <a:t>Hypothermia treatment is often used to treat out of hospital cardiac arrest (OHCA) and these same patients simultaneously receive insulin.</a:t>
            </a:r>
            <a:endParaRPr lang="en-US" altLang="zh-CN" sz="906" dirty="0">
              <a:solidFill>
                <a:schemeClr val="accent6">
                  <a:lumMod val="75000"/>
                </a:schemeClr>
              </a:solidFill>
              <a:latin typeface="Calibri" pitchFamily="34" charset="0"/>
              <a:cs typeface="Calibri" pitchFamily="34" charset="0"/>
            </a:endParaRPr>
          </a:p>
        </p:txBody>
      </p:sp>
      <p:sp>
        <p:nvSpPr>
          <p:cNvPr id="1031" name="Rectangle 7"/>
          <p:cNvSpPr>
            <a:spLocks noChangeArrowheads="1"/>
          </p:cNvSpPr>
          <p:nvPr/>
        </p:nvSpPr>
        <p:spPr bwMode="auto">
          <a:xfrm>
            <a:off x="216162" y="2771356"/>
            <a:ext cx="3017133" cy="439104"/>
          </a:xfrm>
          <a:prstGeom prst="rect">
            <a:avLst/>
          </a:prstGeom>
          <a:noFill/>
          <a:ln w="9525">
            <a:noFill/>
            <a:miter lim="800000"/>
            <a:headEnd/>
            <a:tailEnd/>
          </a:ln>
          <a:effectLst/>
        </p:spPr>
        <p:txBody>
          <a:bodyPr vert="horz" wrap="square" lIns="20710" tIns="10355" rIns="20710" bIns="10355" numCol="1" anchor="ctr" anchorCtr="0" compatLnSpc="1">
            <a:prstTxWarp prst="textNoShape">
              <a:avLst/>
            </a:prstTxWarp>
            <a:spAutoFit/>
          </a:bodyPr>
          <a:lstStyle/>
          <a:p>
            <a:pPr algn="just"/>
            <a:r>
              <a:rPr lang="en-US" altLang="zh-CN" sz="906" b="1" dirty="0">
                <a:latin typeface="Calibri" pitchFamily="34" charset="0"/>
                <a:ea typeface="Times New Roman" pitchFamily="18" charset="0"/>
                <a:cs typeface="Times New Roman" pitchFamily="18" charset="0"/>
              </a:rPr>
              <a:t>Objective: </a:t>
            </a:r>
            <a:r>
              <a:rPr lang="en-NZ" sz="906" dirty="0">
                <a:solidFill>
                  <a:schemeClr val="accent6">
                    <a:lumMod val="75000"/>
                  </a:schemeClr>
                </a:solidFill>
                <a:latin typeface="Calibri" pitchFamily="34" charset="0"/>
                <a:cs typeface="Calibri" pitchFamily="34" charset="0"/>
              </a:rPr>
              <a:t>This study analyzes clinically validated insulin sensitivity (S</a:t>
            </a:r>
            <a:r>
              <a:rPr lang="en-NZ" sz="906" baseline="-25000" dirty="0">
                <a:solidFill>
                  <a:schemeClr val="accent6">
                    <a:lumMod val="75000"/>
                  </a:schemeClr>
                </a:solidFill>
                <a:latin typeface="Calibri" pitchFamily="34" charset="0"/>
                <a:cs typeface="Calibri" pitchFamily="34" charset="0"/>
              </a:rPr>
              <a:t>I</a:t>
            </a:r>
            <a:r>
              <a:rPr lang="en-NZ" sz="906" dirty="0">
                <a:solidFill>
                  <a:schemeClr val="accent6">
                    <a:lumMod val="75000"/>
                  </a:schemeClr>
                </a:solidFill>
                <a:latin typeface="Calibri" pitchFamily="34" charset="0"/>
                <a:cs typeface="Calibri" pitchFamily="34" charset="0"/>
              </a:rPr>
              <a:t>) profiles of patients undergoing hypothermic treatment for cardiac arrest to assess its impact on metabolism.</a:t>
            </a:r>
          </a:p>
        </p:txBody>
      </p:sp>
      <p:sp>
        <p:nvSpPr>
          <p:cNvPr id="19" name="AutoShape 5680"/>
          <p:cNvSpPr>
            <a:spLocks noChangeArrowheads="1"/>
          </p:cNvSpPr>
          <p:nvPr/>
        </p:nvSpPr>
        <p:spPr bwMode="auto">
          <a:xfrm>
            <a:off x="85693" y="3305808"/>
            <a:ext cx="3245455" cy="4026730"/>
          </a:xfrm>
          <a:prstGeom prst="roundRect">
            <a:avLst>
              <a:gd name="adj" fmla="val 5150"/>
            </a:avLst>
          </a:prstGeom>
          <a:solidFill>
            <a:srgbClr val="FFFF99"/>
          </a:solidFill>
          <a:ln w="9525">
            <a:solidFill>
              <a:schemeClr val="tx1"/>
            </a:solidFill>
            <a:round/>
            <a:headEnd/>
            <a:tailEnd/>
          </a:ln>
          <a:effectLst/>
        </p:spPr>
        <p:txBody>
          <a:bodyPr wrap="none" anchor="ctr"/>
          <a:lstStyle/>
          <a:p>
            <a:endParaRPr lang="en-US" sz="426"/>
          </a:p>
        </p:txBody>
      </p:sp>
      <p:sp>
        <p:nvSpPr>
          <p:cNvPr id="20" name="Rectangle 6912"/>
          <p:cNvSpPr>
            <a:spLocks noChangeArrowheads="1"/>
          </p:cNvSpPr>
          <p:nvPr/>
        </p:nvSpPr>
        <p:spPr bwMode="auto">
          <a:xfrm>
            <a:off x="317379" y="3362503"/>
            <a:ext cx="2821365" cy="217752"/>
          </a:xfrm>
          <a:prstGeom prst="rect">
            <a:avLst/>
          </a:prstGeom>
          <a:noFill/>
          <a:ln w="9525">
            <a:noFill/>
            <a:miter lim="800000"/>
            <a:headEnd/>
            <a:tailEnd/>
          </a:ln>
        </p:spPr>
        <p:txBody>
          <a:bodyPr>
            <a:spAutoFit/>
          </a:bodyPr>
          <a:lstStyle/>
          <a:p>
            <a:pPr algn="ctr" defTabSz="945430"/>
            <a:r>
              <a:rPr lang="en-GB" altLang="ko-KR" sz="815" b="1" dirty="0">
                <a:ea typeface="굴림" charset="-127"/>
              </a:rPr>
              <a:t>METHOD</a:t>
            </a:r>
            <a:endParaRPr lang="en-GB" altLang="ko-KR" sz="815" b="1" dirty="0">
              <a:ea typeface="굴림" charset="-127"/>
            </a:endParaRPr>
          </a:p>
        </p:txBody>
      </p:sp>
      <p:sp>
        <p:nvSpPr>
          <p:cNvPr id="28" name="Rectangle 6"/>
          <p:cNvSpPr>
            <a:spLocks noChangeArrowheads="1"/>
          </p:cNvSpPr>
          <p:nvPr/>
        </p:nvSpPr>
        <p:spPr bwMode="auto">
          <a:xfrm>
            <a:off x="193381" y="3543522"/>
            <a:ext cx="3082368" cy="996692"/>
          </a:xfrm>
          <a:prstGeom prst="rect">
            <a:avLst/>
          </a:prstGeom>
          <a:noFill/>
          <a:ln w="9525">
            <a:noFill/>
            <a:miter lim="800000"/>
            <a:headEnd/>
            <a:tailEnd/>
          </a:ln>
          <a:effectLst/>
        </p:spPr>
        <p:txBody>
          <a:bodyPr vert="horz" wrap="square" lIns="20710" tIns="10355" rIns="20710" bIns="10355" numCol="1" anchor="ctr" anchorCtr="0" compatLnSpc="1">
            <a:prstTxWarp prst="textNoShape">
              <a:avLst/>
            </a:prstTxWarp>
            <a:spAutoFit/>
          </a:bodyPr>
          <a:lstStyle/>
          <a:p>
            <a:pPr algn="just"/>
            <a:r>
              <a:rPr lang="en-US" sz="906" dirty="0" err="1">
                <a:solidFill>
                  <a:srgbClr val="002060"/>
                </a:solidFill>
                <a:latin typeface="Calibri" pitchFamily="34" charset="0"/>
                <a:cs typeface="Calibri" pitchFamily="34" charset="0"/>
              </a:rPr>
              <a:t>Glycaemic</a:t>
            </a:r>
            <a:r>
              <a:rPr lang="en-US" sz="906" dirty="0">
                <a:solidFill>
                  <a:srgbClr val="002060"/>
                </a:solidFill>
                <a:latin typeface="Calibri" pitchFamily="34" charset="0"/>
                <a:cs typeface="Calibri" pitchFamily="34" charset="0"/>
              </a:rPr>
              <a:t> control data from 49 OCHA patients (2068 hours) </a:t>
            </a:r>
            <a:r>
              <a:rPr lang="en-NZ" sz="906" dirty="0">
                <a:solidFill>
                  <a:schemeClr val="accent6">
                    <a:lumMod val="75000"/>
                  </a:schemeClr>
                </a:solidFill>
                <a:latin typeface="Calibri" pitchFamily="34" charset="0"/>
                <a:cs typeface="Calibri" pitchFamily="34" charset="0"/>
              </a:rPr>
              <a:t>treated with hypothermia in the Intensive Care Unit (ICU) from various hospitals in Belgium. </a:t>
            </a:r>
            <a:r>
              <a:rPr lang="en-NZ" sz="906" dirty="0">
                <a:solidFill>
                  <a:schemeClr val="accent6">
                    <a:lumMod val="75000"/>
                  </a:schemeClr>
                </a:solidFill>
                <a:latin typeface="Calibri" pitchFamily="34" charset="0"/>
                <a:cs typeface="Calibri" pitchFamily="34" charset="0"/>
              </a:rPr>
              <a:t>Patients were on the SPRINT </a:t>
            </a:r>
            <a:r>
              <a:rPr lang="en-NZ" sz="906" dirty="0" smtClean="0">
                <a:solidFill>
                  <a:schemeClr val="accent6">
                    <a:lumMod val="75000"/>
                  </a:schemeClr>
                </a:solidFill>
                <a:latin typeface="Calibri" pitchFamily="34" charset="0"/>
                <a:cs typeface="Calibri" pitchFamily="34" charset="0"/>
              </a:rPr>
              <a:t>glycaemic </a:t>
            </a:r>
            <a:r>
              <a:rPr lang="en-NZ" sz="906" dirty="0">
                <a:solidFill>
                  <a:schemeClr val="accent6">
                    <a:lumMod val="75000"/>
                  </a:schemeClr>
                </a:solidFill>
                <a:latin typeface="Calibri" pitchFamily="34" charset="0"/>
                <a:cs typeface="Calibri" pitchFamily="34" charset="0"/>
              </a:rPr>
              <a:t>control protocol. </a:t>
            </a:r>
            <a:r>
              <a:rPr lang="en-NZ" sz="906" dirty="0">
                <a:solidFill>
                  <a:schemeClr val="accent6">
                    <a:lumMod val="75000"/>
                  </a:schemeClr>
                </a:solidFill>
                <a:latin typeface="Calibri" pitchFamily="34" charset="0"/>
                <a:cs typeface="Calibri" pitchFamily="34" charset="0"/>
              </a:rPr>
              <a:t>Blood glucose (BG) and temperature readings were taken 1-2 hourly. </a:t>
            </a:r>
            <a:r>
              <a:rPr lang="en-US" sz="906" dirty="0">
                <a:solidFill>
                  <a:srgbClr val="002060"/>
                </a:solidFill>
                <a:latin typeface="Calibri" pitchFamily="34" charset="0"/>
                <a:cs typeface="Calibri" pitchFamily="34" charset="0"/>
              </a:rPr>
              <a:t>Clinically validated glucose-insulin system simulation model  were run on these patients, generating insulin sensitivity (</a:t>
            </a:r>
            <a:r>
              <a:rPr lang="en-NZ" sz="906" dirty="0">
                <a:solidFill>
                  <a:schemeClr val="accent6">
                    <a:lumMod val="75000"/>
                  </a:schemeClr>
                </a:solidFill>
                <a:latin typeface="Calibri" pitchFamily="34" charset="0"/>
                <a:cs typeface="Calibri" pitchFamily="34" charset="0"/>
              </a:rPr>
              <a:t>S</a:t>
            </a:r>
            <a:r>
              <a:rPr lang="en-NZ" sz="906" baseline="-25000" dirty="0">
                <a:solidFill>
                  <a:schemeClr val="accent6">
                    <a:lumMod val="75000"/>
                  </a:schemeClr>
                </a:solidFill>
                <a:latin typeface="Calibri" pitchFamily="34" charset="0"/>
                <a:cs typeface="Calibri" pitchFamily="34" charset="0"/>
              </a:rPr>
              <a:t>I</a:t>
            </a:r>
            <a:r>
              <a:rPr lang="en-US" sz="906" dirty="0">
                <a:solidFill>
                  <a:srgbClr val="002060"/>
                </a:solidFill>
                <a:latin typeface="Calibri" pitchFamily="34" charset="0"/>
                <a:cs typeface="Calibri" pitchFamily="34" charset="0"/>
              </a:rPr>
              <a:t>) profiles. </a:t>
            </a:r>
            <a:endParaRPr lang="en-NZ" sz="906" dirty="0">
              <a:solidFill>
                <a:srgbClr val="002060"/>
              </a:solidFill>
              <a:latin typeface="Calibri" pitchFamily="34" charset="0"/>
              <a:cs typeface="Calibri" pitchFamily="34" charset="0"/>
            </a:endParaRPr>
          </a:p>
        </p:txBody>
      </p:sp>
      <p:pic>
        <p:nvPicPr>
          <p:cNvPr id="29" name="Picture 28"/>
          <p:cNvPicPr/>
          <p:nvPr/>
        </p:nvPicPr>
        <p:blipFill>
          <a:blip r:embed="rId7" cstate="print"/>
          <a:srcRect/>
          <a:stretch>
            <a:fillRect/>
          </a:stretch>
        </p:blipFill>
        <p:spPr bwMode="auto">
          <a:xfrm>
            <a:off x="199852" y="4562537"/>
            <a:ext cx="3033442" cy="135363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
        <p:nvSpPr>
          <p:cNvPr id="4" name="Rectangle 9"/>
          <p:cNvSpPr>
            <a:spLocks noChangeArrowheads="1"/>
          </p:cNvSpPr>
          <p:nvPr/>
        </p:nvSpPr>
        <p:spPr bwMode="auto">
          <a:xfrm>
            <a:off x="288127" y="5919794"/>
            <a:ext cx="2931442" cy="160309"/>
          </a:xfrm>
          <a:prstGeom prst="rect">
            <a:avLst/>
          </a:prstGeom>
          <a:noFill/>
          <a:ln w="9525">
            <a:noFill/>
            <a:miter lim="800000"/>
            <a:headEnd/>
            <a:tailEnd/>
          </a:ln>
          <a:effectLst/>
        </p:spPr>
        <p:txBody>
          <a:bodyPr vert="horz" wrap="square" lIns="20710" tIns="10355" rIns="20710" bIns="10355" numCol="1" anchor="ctr" anchorCtr="0" compatLnSpc="1">
            <a:prstTxWarp prst="textNoShape">
              <a:avLst/>
            </a:prstTxWarp>
            <a:spAutoFit/>
          </a:bodyPr>
          <a:lstStyle/>
          <a:p>
            <a:pPr lvl="0"/>
            <a:r>
              <a:rPr lang="en-US" altLang="zh-CN" sz="453" b="1" dirty="0">
                <a:latin typeface="Arial" pitchFamily="34" charset="0"/>
                <a:ea typeface="Times New Roman" pitchFamily="18" charset="0"/>
                <a:cs typeface="Arial" pitchFamily="34" charset="0"/>
              </a:rPr>
              <a:t>Fig. 1: </a:t>
            </a:r>
            <a:r>
              <a:rPr lang="en-US" altLang="zh-CN" sz="453" dirty="0">
                <a:latin typeface="Arial" pitchFamily="34" charset="0"/>
                <a:ea typeface="Times New Roman" pitchFamily="18" charset="0"/>
                <a:cs typeface="Arial" pitchFamily="34" charset="0"/>
              </a:rPr>
              <a:t>Glucose-insulin system simulation method. Virtual patients are created from clinical records, generating Insulin Sensitivity SI(t) profile  which describes </a:t>
            </a:r>
            <a:r>
              <a:rPr lang="en-US" sz="453" dirty="0">
                <a:latin typeface="Arial" pitchFamily="34" charset="0"/>
                <a:cs typeface="Arial" pitchFamily="34" charset="0"/>
              </a:rPr>
              <a:t>patients’ physiological behavioral model.</a:t>
            </a:r>
            <a:endParaRPr lang="en-US" altLang="zh-CN" sz="453" dirty="0">
              <a:latin typeface="Arial" pitchFamily="34" charset="0"/>
              <a:cs typeface="Arial" pitchFamily="34" charset="0"/>
            </a:endParaRPr>
          </a:p>
        </p:txBody>
      </p:sp>
      <p:sp>
        <p:nvSpPr>
          <p:cNvPr id="5" name="Rectangle 10"/>
          <p:cNvSpPr>
            <a:spLocks noChangeArrowheads="1"/>
          </p:cNvSpPr>
          <p:nvPr/>
        </p:nvSpPr>
        <p:spPr bwMode="auto">
          <a:xfrm>
            <a:off x="212796" y="6157242"/>
            <a:ext cx="3033442" cy="1136089"/>
          </a:xfrm>
          <a:prstGeom prst="rect">
            <a:avLst/>
          </a:prstGeom>
          <a:noFill/>
          <a:ln w="9525">
            <a:noFill/>
            <a:miter lim="800000"/>
            <a:headEnd/>
            <a:tailEnd/>
          </a:ln>
          <a:effectLst/>
        </p:spPr>
        <p:txBody>
          <a:bodyPr vert="horz" wrap="square" lIns="20710" tIns="10355" rIns="20710" bIns="10355" numCol="1" anchor="ctr" anchorCtr="0" compatLnSpc="1">
            <a:prstTxWarp prst="textNoShape">
              <a:avLst/>
            </a:prstTxWarp>
            <a:spAutoFit/>
          </a:bodyPr>
          <a:lstStyle/>
          <a:p>
            <a:pPr lvl="0" algn="just"/>
            <a:r>
              <a:rPr lang="en-US" sz="906" dirty="0">
                <a:solidFill>
                  <a:schemeClr val="accent6">
                    <a:lumMod val="75000"/>
                  </a:schemeClr>
                </a:solidFill>
                <a:latin typeface="Calibri" pitchFamily="34" charset="0"/>
                <a:cs typeface="Calibri" pitchFamily="34" charset="0"/>
              </a:rPr>
              <a:t>Data were divided into two periods: 1) cool (T&lt;=35</a:t>
            </a:r>
            <a:r>
              <a:rPr lang="en-US" sz="906" baseline="30000" dirty="0">
                <a:solidFill>
                  <a:schemeClr val="accent6">
                    <a:lumMod val="75000"/>
                  </a:schemeClr>
                </a:solidFill>
                <a:latin typeface="Calibri" pitchFamily="34" charset="0"/>
                <a:cs typeface="Calibri" pitchFamily="34" charset="0"/>
              </a:rPr>
              <a:t>o</a:t>
            </a:r>
            <a:r>
              <a:rPr lang="en-US" sz="906" dirty="0">
                <a:solidFill>
                  <a:schemeClr val="accent6">
                    <a:lumMod val="75000"/>
                  </a:schemeClr>
                </a:solidFill>
                <a:latin typeface="Calibri" pitchFamily="34" charset="0"/>
                <a:cs typeface="Calibri" pitchFamily="34" charset="0"/>
              </a:rPr>
              <a:t>C); and 2) warm after (T&gt;35</a:t>
            </a:r>
            <a:r>
              <a:rPr lang="en-US" sz="906" baseline="30000" dirty="0">
                <a:solidFill>
                  <a:schemeClr val="accent6">
                    <a:lumMod val="75000"/>
                  </a:schemeClr>
                </a:solidFill>
                <a:latin typeface="Calibri" pitchFamily="34" charset="0"/>
                <a:cs typeface="Calibri" pitchFamily="34" charset="0"/>
              </a:rPr>
              <a:t>o</a:t>
            </a:r>
            <a:r>
              <a:rPr lang="en-US" sz="906" dirty="0">
                <a:solidFill>
                  <a:schemeClr val="accent6">
                    <a:lumMod val="75000"/>
                  </a:schemeClr>
                </a:solidFill>
                <a:latin typeface="Calibri" pitchFamily="34" charset="0"/>
                <a:cs typeface="Calibri" pitchFamily="34" charset="0"/>
              </a:rPr>
              <a:t>C). To minimize outliers with little data, selection criteria stated that each patient have a minimum of 15 hours for both the cool and warm after periods. A maximum of 24 hours each for the cool and warm after period was considered. This rule ensures the balance of data between cool and warm after period for each patient, ignoring unnecessary hours that might affect </a:t>
            </a:r>
            <a:r>
              <a:rPr lang="en-NZ" sz="906" dirty="0">
                <a:solidFill>
                  <a:schemeClr val="accent6">
                    <a:lumMod val="75000"/>
                  </a:schemeClr>
                </a:solidFill>
                <a:latin typeface="Calibri" pitchFamily="34" charset="0"/>
                <a:cs typeface="Calibri" pitchFamily="34" charset="0"/>
              </a:rPr>
              <a:t>results per cohort and per patient basis. </a:t>
            </a:r>
            <a:r>
              <a:rPr lang="en-NZ" altLang="zh-CN" sz="906" dirty="0">
                <a:solidFill>
                  <a:schemeClr val="accent6">
                    <a:lumMod val="75000"/>
                  </a:schemeClr>
                </a:solidFill>
                <a:latin typeface="Calibri" pitchFamily="34" charset="0"/>
                <a:ea typeface="Times New Roman" pitchFamily="18" charset="0"/>
                <a:cs typeface="Calibri" pitchFamily="34" charset="0"/>
              </a:rPr>
              <a:t> </a:t>
            </a:r>
            <a:endParaRPr lang="en-US" altLang="zh-CN" sz="906" dirty="0">
              <a:solidFill>
                <a:schemeClr val="accent6">
                  <a:lumMod val="75000"/>
                </a:schemeClr>
              </a:solidFill>
              <a:latin typeface="Calibri" pitchFamily="34" charset="0"/>
              <a:cs typeface="Calibri" pitchFamily="34" charset="0"/>
            </a:endParaRPr>
          </a:p>
        </p:txBody>
      </p:sp>
      <p:sp>
        <p:nvSpPr>
          <p:cNvPr id="48" name="AutoShape 5680"/>
          <p:cNvSpPr>
            <a:spLocks noChangeArrowheads="1"/>
          </p:cNvSpPr>
          <p:nvPr/>
        </p:nvSpPr>
        <p:spPr bwMode="auto">
          <a:xfrm>
            <a:off x="3429000" y="1707544"/>
            <a:ext cx="3343309" cy="6109428"/>
          </a:xfrm>
          <a:prstGeom prst="roundRect">
            <a:avLst>
              <a:gd name="adj" fmla="val 5150"/>
            </a:avLst>
          </a:prstGeom>
          <a:solidFill>
            <a:srgbClr val="FFFF99"/>
          </a:solidFill>
          <a:ln w="9525">
            <a:solidFill>
              <a:schemeClr val="tx1"/>
            </a:solidFill>
            <a:round/>
            <a:headEnd/>
            <a:tailEnd/>
          </a:ln>
          <a:effectLst/>
        </p:spPr>
        <p:txBody>
          <a:bodyPr wrap="none" anchor="ctr"/>
          <a:lstStyle/>
          <a:p>
            <a:endParaRPr lang="en-US" sz="426"/>
          </a:p>
        </p:txBody>
      </p:sp>
      <p:sp>
        <p:nvSpPr>
          <p:cNvPr id="49" name="Rectangle 6912"/>
          <p:cNvSpPr>
            <a:spLocks noChangeArrowheads="1"/>
          </p:cNvSpPr>
          <p:nvPr/>
        </p:nvSpPr>
        <p:spPr bwMode="auto">
          <a:xfrm>
            <a:off x="3706250" y="1744049"/>
            <a:ext cx="2821365" cy="217752"/>
          </a:xfrm>
          <a:prstGeom prst="rect">
            <a:avLst/>
          </a:prstGeom>
          <a:noFill/>
          <a:ln w="9525">
            <a:noFill/>
            <a:miter lim="800000"/>
            <a:headEnd/>
            <a:tailEnd/>
          </a:ln>
        </p:spPr>
        <p:txBody>
          <a:bodyPr>
            <a:spAutoFit/>
          </a:bodyPr>
          <a:lstStyle/>
          <a:p>
            <a:pPr algn="ctr" defTabSz="945430"/>
            <a:r>
              <a:rPr lang="en-GB" altLang="ko-KR" sz="815" b="1" dirty="0">
                <a:ea typeface="굴림" charset="-127"/>
              </a:rPr>
              <a:t>RESULTS  </a:t>
            </a:r>
            <a:endParaRPr lang="en-GB" altLang="ko-KR" sz="815" b="1" dirty="0">
              <a:ea typeface="굴림" charset="-127"/>
            </a:endParaRPr>
          </a:p>
        </p:txBody>
      </p:sp>
      <p:sp>
        <p:nvSpPr>
          <p:cNvPr id="52" name="AutoShape 5665"/>
          <p:cNvSpPr>
            <a:spLocks noChangeArrowheads="1"/>
          </p:cNvSpPr>
          <p:nvPr/>
        </p:nvSpPr>
        <p:spPr bwMode="auto">
          <a:xfrm>
            <a:off x="3526853" y="1913867"/>
            <a:ext cx="3114986" cy="1696118"/>
          </a:xfrm>
          <a:prstGeom prst="roundRect">
            <a:avLst>
              <a:gd name="adj" fmla="val 8642"/>
            </a:avLst>
          </a:prstGeom>
          <a:solidFill>
            <a:schemeClr val="bg1"/>
          </a:solidFill>
          <a:ln w="9525">
            <a:solidFill>
              <a:schemeClr val="tx1"/>
            </a:solidFill>
            <a:round/>
            <a:headEnd/>
            <a:tailEnd/>
          </a:ln>
          <a:effectLst/>
        </p:spPr>
        <p:txBody>
          <a:bodyPr wrap="none" anchor="ctr"/>
          <a:lstStyle/>
          <a:p>
            <a:endParaRPr lang="en-US" sz="426"/>
          </a:p>
        </p:txBody>
      </p:sp>
      <p:sp>
        <p:nvSpPr>
          <p:cNvPr id="53" name="AutoShape 5665"/>
          <p:cNvSpPr>
            <a:spLocks noChangeArrowheads="1"/>
          </p:cNvSpPr>
          <p:nvPr/>
        </p:nvSpPr>
        <p:spPr bwMode="auto">
          <a:xfrm>
            <a:off x="3526853" y="3649676"/>
            <a:ext cx="3114986" cy="1338622"/>
          </a:xfrm>
          <a:prstGeom prst="roundRect">
            <a:avLst>
              <a:gd name="adj" fmla="val 8642"/>
            </a:avLst>
          </a:prstGeom>
          <a:solidFill>
            <a:schemeClr val="bg1"/>
          </a:solidFill>
          <a:ln w="9525">
            <a:solidFill>
              <a:schemeClr val="tx1"/>
            </a:solidFill>
            <a:round/>
            <a:headEnd/>
            <a:tailEnd/>
          </a:ln>
          <a:effectLst/>
        </p:spPr>
        <p:txBody>
          <a:bodyPr wrap="none" anchor="ctr"/>
          <a:lstStyle/>
          <a:p>
            <a:endParaRPr lang="en-US" sz="426"/>
          </a:p>
        </p:txBody>
      </p:sp>
      <p:sp>
        <p:nvSpPr>
          <p:cNvPr id="56" name="AutoShape 5665"/>
          <p:cNvSpPr>
            <a:spLocks noChangeArrowheads="1"/>
          </p:cNvSpPr>
          <p:nvPr/>
        </p:nvSpPr>
        <p:spPr bwMode="auto">
          <a:xfrm>
            <a:off x="3429000" y="7872282"/>
            <a:ext cx="3343312" cy="1393329"/>
          </a:xfrm>
          <a:prstGeom prst="roundRect">
            <a:avLst>
              <a:gd name="adj" fmla="val 8642"/>
            </a:avLst>
          </a:prstGeom>
          <a:solidFill>
            <a:schemeClr val="accent6">
              <a:lumMod val="20000"/>
              <a:lumOff val="80000"/>
            </a:schemeClr>
          </a:solidFill>
          <a:ln w="9525">
            <a:solidFill>
              <a:schemeClr val="tx1"/>
            </a:solidFill>
            <a:round/>
            <a:headEnd/>
            <a:tailEnd/>
          </a:ln>
          <a:effectLst/>
        </p:spPr>
        <p:txBody>
          <a:bodyPr wrap="none" anchor="ctr"/>
          <a:lstStyle/>
          <a:p>
            <a:endParaRPr lang="en-US" sz="426" dirty="0"/>
          </a:p>
        </p:txBody>
      </p:sp>
      <p:sp>
        <p:nvSpPr>
          <p:cNvPr id="57" name="Rectangle 6912"/>
          <p:cNvSpPr>
            <a:spLocks noChangeArrowheads="1"/>
          </p:cNvSpPr>
          <p:nvPr/>
        </p:nvSpPr>
        <p:spPr bwMode="auto">
          <a:xfrm>
            <a:off x="3700038" y="7913702"/>
            <a:ext cx="2821365" cy="217752"/>
          </a:xfrm>
          <a:prstGeom prst="rect">
            <a:avLst/>
          </a:prstGeom>
          <a:noFill/>
          <a:ln w="9525">
            <a:noFill/>
            <a:miter lim="800000"/>
            <a:headEnd/>
            <a:tailEnd/>
          </a:ln>
        </p:spPr>
        <p:txBody>
          <a:bodyPr>
            <a:spAutoFit/>
          </a:bodyPr>
          <a:lstStyle/>
          <a:p>
            <a:pPr algn="ctr" defTabSz="945430"/>
            <a:r>
              <a:rPr lang="en-GB" altLang="ko-KR" sz="815" b="1" dirty="0">
                <a:ea typeface="굴림" charset="-127"/>
              </a:rPr>
              <a:t>CONCLUSIONS </a:t>
            </a:r>
            <a:endParaRPr lang="en-GB" altLang="ko-KR" sz="815" b="1" dirty="0">
              <a:ea typeface="굴림" charset="-127"/>
            </a:endParaRPr>
          </a:p>
        </p:txBody>
      </p:sp>
      <p:sp>
        <p:nvSpPr>
          <p:cNvPr id="62" name="Text Box 933"/>
          <p:cNvSpPr txBox="1">
            <a:spLocks noChangeArrowheads="1"/>
          </p:cNvSpPr>
          <p:nvPr/>
        </p:nvSpPr>
        <p:spPr bwMode="auto">
          <a:xfrm>
            <a:off x="118308" y="8963421"/>
            <a:ext cx="3163912" cy="299700"/>
          </a:xfrm>
          <a:prstGeom prst="rect">
            <a:avLst/>
          </a:prstGeom>
          <a:noFill/>
          <a:ln w="9525">
            <a:noFill/>
            <a:miter lim="800000"/>
            <a:headEnd/>
            <a:tailEnd/>
          </a:ln>
        </p:spPr>
        <p:txBody>
          <a:bodyPr wrap="square" lIns="20702" tIns="10352" rIns="20702" bIns="10352">
            <a:spAutoFit/>
          </a:bodyPr>
          <a:lstStyle/>
          <a:p>
            <a:pPr algn="just" defTabSz="945430"/>
            <a:r>
              <a:rPr lang="en-US" altLang="ko-KR" sz="453" b="1" dirty="0">
                <a:ea typeface="굴림" charset="-127"/>
              </a:rPr>
              <a:t>Fig. 2: </a:t>
            </a:r>
            <a:r>
              <a:rPr lang="en-US" altLang="ko-KR" sz="453" dirty="0">
                <a:ea typeface="굴림" charset="-127"/>
              </a:rPr>
              <a:t>Output of where patient no128  was used as an example. The temperature plot shows the patient was initially warm and suddenly cool (Temperature below 35</a:t>
            </a:r>
            <a:r>
              <a:rPr lang="en-US" altLang="ko-KR" sz="453" baseline="30000" dirty="0">
                <a:ea typeface="굴림" charset="-127"/>
              </a:rPr>
              <a:t>o</a:t>
            </a:r>
            <a:r>
              <a:rPr lang="en-US" altLang="ko-KR" sz="453" dirty="0">
                <a:ea typeface="굴림" charset="-127"/>
              </a:rPr>
              <a:t> Celsius – blue background) after 1 hour of therapy for 19 hours. Then the temperature rise again slightly above 35</a:t>
            </a:r>
            <a:r>
              <a:rPr lang="en-US" altLang="ko-KR" sz="453" baseline="30000" dirty="0">
                <a:ea typeface="굴림" charset="-127"/>
              </a:rPr>
              <a:t>o</a:t>
            </a:r>
            <a:r>
              <a:rPr lang="en-US" altLang="ko-KR" sz="453" dirty="0">
                <a:ea typeface="굴림" charset="-127"/>
              </a:rPr>
              <a:t> Celsius at 20</a:t>
            </a:r>
            <a:r>
              <a:rPr lang="en-US" altLang="ko-KR" sz="453" baseline="30000" dirty="0">
                <a:ea typeface="굴림" charset="-127"/>
              </a:rPr>
              <a:t>th</a:t>
            </a:r>
            <a:r>
              <a:rPr lang="en-US" altLang="ko-KR" sz="453" dirty="0">
                <a:ea typeface="굴림" charset="-127"/>
              </a:rPr>
              <a:t> hours and continuously stable within body temperature (36.5</a:t>
            </a:r>
            <a:r>
              <a:rPr lang="en-US" altLang="ko-KR" sz="453" baseline="30000" dirty="0">
                <a:ea typeface="굴림" charset="-127"/>
              </a:rPr>
              <a:t>o</a:t>
            </a:r>
            <a:r>
              <a:rPr lang="en-US" altLang="ko-KR" sz="453" dirty="0">
                <a:ea typeface="굴림" charset="-127"/>
              </a:rPr>
              <a:t> C – 37.5</a:t>
            </a:r>
            <a:r>
              <a:rPr lang="en-US" altLang="ko-KR" sz="453" baseline="30000" dirty="0">
                <a:ea typeface="굴림" charset="-127"/>
              </a:rPr>
              <a:t>o</a:t>
            </a:r>
            <a:r>
              <a:rPr lang="en-US" altLang="ko-KR" sz="453" dirty="0">
                <a:ea typeface="굴림" charset="-127"/>
              </a:rPr>
              <a:t> C ) – red background.</a:t>
            </a:r>
          </a:p>
        </p:txBody>
      </p:sp>
      <p:sp>
        <p:nvSpPr>
          <p:cNvPr id="67" name="AutoShape 5665"/>
          <p:cNvSpPr>
            <a:spLocks noChangeArrowheads="1"/>
          </p:cNvSpPr>
          <p:nvPr/>
        </p:nvSpPr>
        <p:spPr bwMode="auto">
          <a:xfrm>
            <a:off x="3526853" y="5034201"/>
            <a:ext cx="3114986" cy="1316358"/>
          </a:xfrm>
          <a:prstGeom prst="roundRect">
            <a:avLst>
              <a:gd name="adj" fmla="val 8642"/>
            </a:avLst>
          </a:prstGeom>
          <a:solidFill>
            <a:schemeClr val="bg1"/>
          </a:solidFill>
          <a:ln w="9525">
            <a:solidFill>
              <a:schemeClr val="tx1"/>
            </a:solidFill>
            <a:round/>
            <a:headEnd/>
            <a:tailEnd/>
          </a:ln>
          <a:effectLst/>
        </p:spPr>
        <p:txBody>
          <a:bodyPr wrap="none" anchor="ctr"/>
          <a:lstStyle/>
          <a:p>
            <a:endParaRPr lang="en-US" sz="426"/>
          </a:p>
        </p:txBody>
      </p:sp>
      <p:sp>
        <p:nvSpPr>
          <p:cNvPr id="68" name="AutoShape 5665"/>
          <p:cNvSpPr>
            <a:spLocks noChangeArrowheads="1"/>
          </p:cNvSpPr>
          <p:nvPr/>
        </p:nvSpPr>
        <p:spPr bwMode="auto">
          <a:xfrm>
            <a:off x="3526853" y="6391718"/>
            <a:ext cx="3114986" cy="1375121"/>
          </a:xfrm>
          <a:prstGeom prst="roundRect">
            <a:avLst>
              <a:gd name="adj" fmla="val 8642"/>
            </a:avLst>
          </a:prstGeom>
          <a:solidFill>
            <a:schemeClr val="bg1"/>
          </a:solidFill>
          <a:ln w="9525">
            <a:solidFill>
              <a:schemeClr val="tx1"/>
            </a:solidFill>
            <a:round/>
            <a:headEnd/>
            <a:tailEnd/>
          </a:ln>
          <a:effectLst/>
        </p:spPr>
        <p:txBody>
          <a:bodyPr wrap="none" anchor="ctr"/>
          <a:lstStyle/>
          <a:p>
            <a:endParaRPr lang="en-US" sz="426"/>
          </a:p>
        </p:txBody>
      </p:sp>
      <p:sp>
        <p:nvSpPr>
          <p:cNvPr id="71" name="Text Box 933"/>
          <p:cNvSpPr txBox="1">
            <a:spLocks noChangeArrowheads="1"/>
          </p:cNvSpPr>
          <p:nvPr/>
        </p:nvSpPr>
        <p:spPr bwMode="auto">
          <a:xfrm>
            <a:off x="5187247" y="6546349"/>
            <a:ext cx="1369941" cy="926988"/>
          </a:xfrm>
          <a:prstGeom prst="rect">
            <a:avLst/>
          </a:prstGeom>
          <a:noFill/>
          <a:ln w="9525">
            <a:noFill/>
            <a:miter lim="800000"/>
            <a:headEnd/>
            <a:tailEnd/>
          </a:ln>
        </p:spPr>
        <p:txBody>
          <a:bodyPr wrap="square" lIns="20702" tIns="10352" rIns="20702" bIns="10352">
            <a:spAutoFit/>
          </a:bodyPr>
          <a:lstStyle/>
          <a:p>
            <a:pPr algn="just" defTabSz="945430"/>
            <a:r>
              <a:rPr lang="en-US" altLang="ko-KR" sz="453" b="1" dirty="0">
                <a:ea typeface="굴림" charset="-127"/>
              </a:rPr>
              <a:t>Fig. </a:t>
            </a:r>
            <a:r>
              <a:rPr lang="en-US" altLang="ko-KR" sz="453" b="1" dirty="0">
                <a:ea typeface="굴림" charset="-127"/>
              </a:rPr>
              <a:t>7: </a:t>
            </a:r>
            <a:r>
              <a:rPr lang="en-US" altLang="ko-KR" sz="453" dirty="0">
                <a:ea typeface="굴림" charset="-127"/>
              </a:rPr>
              <a:t>Cumulative distributions function (CDF) of percentage delta SI area under the curve (</a:t>
            </a:r>
            <a:r>
              <a:rPr lang="en-US" altLang="ko-KR" sz="453" dirty="0" err="1">
                <a:ea typeface="굴림" charset="-127"/>
              </a:rPr>
              <a:t>AUCi</a:t>
            </a:r>
            <a:r>
              <a:rPr lang="en-US" altLang="ko-KR" sz="453" dirty="0">
                <a:ea typeface="굴림" charset="-127"/>
              </a:rPr>
              <a:t>-</a:t>
            </a:r>
            <a:r>
              <a:rPr lang="en-US" sz="453" dirty="0"/>
              <a:t> %ΔS</a:t>
            </a:r>
            <a:r>
              <a:rPr lang="en-US" sz="453" baseline="-25000" dirty="0"/>
              <a:t>I</a:t>
            </a:r>
            <a:r>
              <a:rPr lang="en-US" sz="453" dirty="0"/>
              <a:t> </a:t>
            </a:r>
            <a:r>
              <a:rPr lang="en-US" altLang="ko-KR" sz="453" dirty="0">
                <a:ea typeface="굴림" charset="-127"/>
              </a:rPr>
              <a:t>) for each patient in the periods, at cool and warm after and the patient-specific paired difference </a:t>
            </a:r>
            <a:r>
              <a:rPr lang="en-NZ" sz="453" dirty="0" err="1"/>
              <a:t>AUCi</a:t>
            </a:r>
            <a:r>
              <a:rPr lang="en-NZ" sz="453" dirty="0"/>
              <a:t>_</a:t>
            </a:r>
            <a:r>
              <a:rPr lang="en-US" sz="453" dirty="0"/>
              <a:t>%ΔS</a:t>
            </a:r>
            <a:r>
              <a:rPr lang="en-US" sz="453" baseline="-25000" dirty="0"/>
              <a:t>I</a:t>
            </a:r>
            <a:r>
              <a:rPr lang="en-NZ" sz="453" dirty="0"/>
              <a:t> (Cool – Warm After)</a:t>
            </a:r>
            <a:r>
              <a:rPr lang="en-US" altLang="ko-KR" sz="453" dirty="0">
                <a:ea typeface="굴림" charset="-127"/>
              </a:rPr>
              <a:t>. The S</a:t>
            </a:r>
            <a:r>
              <a:rPr lang="en-US" altLang="ko-KR" sz="453" baseline="-25000" dirty="0">
                <a:ea typeface="굴림" charset="-127"/>
              </a:rPr>
              <a:t>I</a:t>
            </a:r>
            <a:r>
              <a:rPr lang="en-US" altLang="ko-KR" sz="453" dirty="0">
                <a:ea typeface="굴림" charset="-127"/>
              </a:rPr>
              <a:t> hour-to-hour variability over the period is statistically different (p &lt; 0.001) .</a:t>
            </a:r>
          </a:p>
          <a:p>
            <a:pPr algn="just" defTabSz="945430"/>
            <a:endParaRPr lang="en-US" altLang="ko-KR" sz="453" dirty="0">
              <a:ea typeface="굴림" charset="-127"/>
            </a:endParaRPr>
          </a:p>
          <a:p>
            <a:pPr algn="just" defTabSz="945430"/>
            <a:r>
              <a:rPr lang="en-US" sz="453" dirty="0">
                <a:ea typeface="굴림" charset="-127"/>
              </a:rPr>
              <a:t>C</a:t>
            </a:r>
            <a:r>
              <a:rPr lang="en-NZ" sz="453" dirty="0" err="1"/>
              <a:t>ool</a:t>
            </a:r>
            <a:r>
              <a:rPr lang="en-NZ" sz="453" dirty="0"/>
              <a:t> period is more variable hour to hour than warm after period. However, ~25% of patients are more hour-to-hour variable, although these patients have relatively small (negative) changes.</a:t>
            </a:r>
          </a:p>
          <a:p>
            <a:pPr defTabSz="945430"/>
            <a:endParaRPr lang="en-US" altLang="ko-KR" sz="453" dirty="0">
              <a:ea typeface="굴림" charset="-127"/>
            </a:endParaRPr>
          </a:p>
        </p:txBody>
      </p:sp>
      <p:sp>
        <p:nvSpPr>
          <p:cNvPr id="72" name="Text Box 933"/>
          <p:cNvSpPr txBox="1">
            <a:spLocks noChangeArrowheads="1"/>
          </p:cNvSpPr>
          <p:nvPr/>
        </p:nvSpPr>
        <p:spPr bwMode="auto">
          <a:xfrm>
            <a:off x="5174046" y="5150092"/>
            <a:ext cx="1369941" cy="926988"/>
          </a:xfrm>
          <a:prstGeom prst="rect">
            <a:avLst/>
          </a:prstGeom>
          <a:noFill/>
          <a:ln w="9525">
            <a:noFill/>
            <a:miter lim="800000"/>
            <a:headEnd/>
            <a:tailEnd/>
          </a:ln>
        </p:spPr>
        <p:txBody>
          <a:bodyPr wrap="square" lIns="20702" tIns="10352" rIns="20702" bIns="10352">
            <a:spAutoFit/>
          </a:bodyPr>
          <a:lstStyle/>
          <a:p>
            <a:pPr algn="just" defTabSz="945430"/>
            <a:r>
              <a:rPr lang="en-US" altLang="ko-KR" sz="453" b="1" dirty="0">
                <a:ea typeface="굴림" charset="-127"/>
              </a:rPr>
              <a:t>Fig. </a:t>
            </a:r>
            <a:r>
              <a:rPr lang="en-US" altLang="ko-KR" sz="453" b="1" dirty="0">
                <a:ea typeface="굴림" charset="-127"/>
              </a:rPr>
              <a:t>6: </a:t>
            </a:r>
            <a:r>
              <a:rPr lang="en-US" altLang="ko-KR" sz="453" dirty="0">
                <a:ea typeface="굴림" charset="-127"/>
              </a:rPr>
              <a:t>Cumulative distributions function (CDF) of SI area under the curve (</a:t>
            </a:r>
            <a:r>
              <a:rPr lang="en-US" altLang="ko-KR" sz="453" dirty="0" err="1">
                <a:ea typeface="굴림" charset="-127"/>
              </a:rPr>
              <a:t>AUCi</a:t>
            </a:r>
            <a:r>
              <a:rPr lang="en-US" altLang="ko-KR" sz="453" dirty="0">
                <a:ea typeface="굴림" charset="-127"/>
              </a:rPr>
              <a:t>-SI) for each patient in the periods, at cool and warm after and the patient-specific paired differences (cool – warm). The plot  shows that both are statistically  different (p &lt; 0.001) . </a:t>
            </a:r>
          </a:p>
          <a:p>
            <a:pPr algn="just" defTabSz="945430"/>
            <a:endParaRPr lang="en-US" altLang="ko-KR" sz="453" dirty="0">
              <a:ea typeface="굴림" charset="-127"/>
            </a:endParaRPr>
          </a:p>
          <a:p>
            <a:pPr algn="just" defTabSz="945430"/>
            <a:r>
              <a:rPr lang="en-NZ" sz="453" dirty="0"/>
              <a:t>Most of the patients (~85%) have greater S</a:t>
            </a:r>
            <a:r>
              <a:rPr lang="en-NZ" sz="453" baseline="-25000" dirty="0"/>
              <a:t>I</a:t>
            </a:r>
            <a:r>
              <a:rPr lang="en-NZ" sz="453" dirty="0"/>
              <a:t> range during warm after period compared to cool period. However, only 15% of patients have  a contrary trend although these positive differences were relatively small compared to the other.</a:t>
            </a:r>
          </a:p>
          <a:p>
            <a:pPr defTabSz="945430"/>
            <a:endParaRPr lang="en-US" altLang="ko-KR" sz="453" dirty="0">
              <a:ea typeface="굴림" charset="-127"/>
            </a:endParaRPr>
          </a:p>
        </p:txBody>
      </p:sp>
      <p:sp>
        <p:nvSpPr>
          <p:cNvPr id="73" name="Text Box 933"/>
          <p:cNvSpPr txBox="1">
            <a:spLocks noChangeArrowheads="1"/>
          </p:cNvSpPr>
          <p:nvPr/>
        </p:nvSpPr>
        <p:spPr bwMode="auto">
          <a:xfrm>
            <a:off x="5190353" y="3821483"/>
            <a:ext cx="1392722" cy="717892"/>
          </a:xfrm>
          <a:prstGeom prst="rect">
            <a:avLst/>
          </a:prstGeom>
          <a:noFill/>
          <a:ln w="9525">
            <a:noFill/>
            <a:miter lim="800000"/>
            <a:headEnd/>
            <a:tailEnd/>
          </a:ln>
        </p:spPr>
        <p:txBody>
          <a:bodyPr wrap="square" lIns="20702" tIns="10352" rIns="20702" bIns="10352">
            <a:spAutoFit/>
          </a:bodyPr>
          <a:lstStyle/>
          <a:p>
            <a:pPr algn="just" defTabSz="945430"/>
            <a:r>
              <a:rPr lang="en-US" altLang="ko-KR" sz="453" b="1" dirty="0">
                <a:ea typeface="굴림" charset="-127"/>
              </a:rPr>
              <a:t>Fig. </a:t>
            </a:r>
            <a:r>
              <a:rPr lang="en-US" altLang="ko-KR" sz="453" b="1" dirty="0">
                <a:ea typeface="굴림" charset="-127"/>
              </a:rPr>
              <a:t>5: </a:t>
            </a:r>
            <a:r>
              <a:rPr lang="en-US" altLang="ko-KR" sz="453" dirty="0">
                <a:ea typeface="굴림" charset="-127"/>
              </a:rPr>
              <a:t>Cumulative distributions function (CDF) of  median </a:t>
            </a:r>
            <a:r>
              <a:rPr lang="en-NZ" sz="453" dirty="0"/>
              <a:t>S</a:t>
            </a:r>
            <a:r>
              <a:rPr lang="en-NZ" sz="453" baseline="-25000" dirty="0"/>
              <a:t>I</a:t>
            </a:r>
            <a:r>
              <a:rPr lang="en-US" altLang="ko-KR" sz="453" dirty="0">
                <a:ea typeface="굴림" charset="-127"/>
              </a:rPr>
              <a:t> per-patient in the periods, at cool and warm after and the difference (cool – warm).The plot shows that both are statistically  different (p &lt; 0.001) . </a:t>
            </a:r>
          </a:p>
          <a:p>
            <a:pPr algn="just" defTabSz="945430"/>
            <a:endParaRPr lang="en-US" sz="453" dirty="0">
              <a:ea typeface="굴림" charset="-127"/>
            </a:endParaRPr>
          </a:p>
          <a:p>
            <a:pPr algn="just" defTabSz="945430"/>
            <a:r>
              <a:rPr lang="en-NZ" sz="453" dirty="0"/>
              <a:t>Overall, majority (~75%) of patients had higher median S</a:t>
            </a:r>
            <a:r>
              <a:rPr lang="en-NZ" sz="453" baseline="-25000" dirty="0"/>
              <a:t>I</a:t>
            </a:r>
            <a:r>
              <a:rPr lang="en-NZ" sz="453" dirty="0"/>
              <a:t> during warm after compared to cool period. However, there are about 25% (12 patients) of patients in contrary to this trend.</a:t>
            </a:r>
          </a:p>
          <a:p>
            <a:pPr defTabSz="945430"/>
            <a:endParaRPr lang="en-US" altLang="ko-KR" sz="453" dirty="0">
              <a:ea typeface="굴림" charset="-127"/>
            </a:endParaRPr>
          </a:p>
        </p:txBody>
      </p:sp>
      <p:sp>
        <p:nvSpPr>
          <p:cNvPr id="74" name="Text Box 933"/>
          <p:cNvSpPr txBox="1">
            <a:spLocks noChangeArrowheads="1"/>
          </p:cNvSpPr>
          <p:nvPr/>
        </p:nvSpPr>
        <p:spPr bwMode="auto">
          <a:xfrm>
            <a:off x="3590191" y="3200368"/>
            <a:ext cx="1435177" cy="369400"/>
          </a:xfrm>
          <a:prstGeom prst="rect">
            <a:avLst/>
          </a:prstGeom>
          <a:noFill/>
          <a:ln w="9525">
            <a:noFill/>
            <a:miter lim="800000"/>
            <a:headEnd/>
            <a:tailEnd/>
          </a:ln>
        </p:spPr>
        <p:txBody>
          <a:bodyPr wrap="square" lIns="20702" tIns="10352" rIns="20702" bIns="10352">
            <a:spAutoFit/>
          </a:bodyPr>
          <a:lstStyle/>
          <a:p>
            <a:pPr algn="just" defTabSz="945430"/>
            <a:r>
              <a:rPr lang="en-US" altLang="ko-KR" sz="453" b="1" dirty="0">
                <a:ea typeface="굴림" charset="-127"/>
              </a:rPr>
              <a:t>Fig. </a:t>
            </a:r>
            <a:r>
              <a:rPr lang="en-US" altLang="ko-KR" sz="453" b="1" dirty="0">
                <a:ea typeface="굴림" charset="-127"/>
              </a:rPr>
              <a:t>3 </a:t>
            </a:r>
            <a:r>
              <a:rPr lang="en-US" altLang="ko-KR" sz="453" dirty="0">
                <a:ea typeface="굴림" charset="-127"/>
              </a:rPr>
              <a:t> Cumulative distributions function (CDF) of SI for all cohort patients in the periods, at cool and warm after. The plot  shows that both are statistically  different (p &lt; 0.001) and S</a:t>
            </a:r>
            <a:r>
              <a:rPr lang="en-US" altLang="ko-KR" sz="453" baseline="-25000" dirty="0">
                <a:ea typeface="굴림" charset="-127"/>
              </a:rPr>
              <a:t>I</a:t>
            </a:r>
            <a:r>
              <a:rPr lang="en-US" altLang="ko-KR" sz="453" dirty="0">
                <a:ea typeface="굴림" charset="-127"/>
              </a:rPr>
              <a:t> level during  warm after  period is higher than cool period.</a:t>
            </a:r>
          </a:p>
        </p:txBody>
      </p:sp>
      <p:sp>
        <p:nvSpPr>
          <p:cNvPr id="75" name="Text Box 933"/>
          <p:cNvSpPr txBox="1">
            <a:spLocks noChangeArrowheads="1"/>
          </p:cNvSpPr>
          <p:nvPr/>
        </p:nvSpPr>
        <p:spPr bwMode="auto">
          <a:xfrm>
            <a:off x="5099230" y="3217624"/>
            <a:ext cx="1509991" cy="369400"/>
          </a:xfrm>
          <a:prstGeom prst="rect">
            <a:avLst/>
          </a:prstGeom>
          <a:noFill/>
          <a:ln w="9525">
            <a:noFill/>
            <a:miter lim="800000"/>
            <a:headEnd/>
            <a:tailEnd/>
          </a:ln>
        </p:spPr>
        <p:txBody>
          <a:bodyPr wrap="square" lIns="20702" tIns="10352" rIns="20702" bIns="10352">
            <a:spAutoFit/>
          </a:bodyPr>
          <a:lstStyle/>
          <a:p>
            <a:pPr algn="just" defTabSz="945430"/>
            <a:r>
              <a:rPr lang="en-US" altLang="ko-KR" sz="453" b="1" dirty="0">
                <a:ea typeface="굴림" charset="-127"/>
              </a:rPr>
              <a:t>Fig. </a:t>
            </a:r>
            <a:r>
              <a:rPr lang="en-US" altLang="ko-KR" sz="453" b="1" dirty="0">
                <a:ea typeface="굴림" charset="-127"/>
              </a:rPr>
              <a:t>4: </a:t>
            </a:r>
            <a:r>
              <a:rPr lang="en-US" altLang="ko-KR" sz="453" dirty="0">
                <a:ea typeface="굴림" charset="-127"/>
              </a:rPr>
              <a:t>Cumulative distributions function (CDF) of  percentage delta </a:t>
            </a:r>
            <a:r>
              <a:rPr lang="en-NZ" sz="453" dirty="0"/>
              <a:t>S</a:t>
            </a:r>
            <a:r>
              <a:rPr lang="en-NZ" sz="453" baseline="-25000" dirty="0"/>
              <a:t>I</a:t>
            </a:r>
            <a:r>
              <a:rPr lang="en-US" altLang="ko-KR" sz="453" dirty="0">
                <a:ea typeface="굴림" charset="-127"/>
              </a:rPr>
              <a:t> for all cohort patients. Cool patients are more variable hour to hour as a cohort (p &lt; 0.001). 65% of %</a:t>
            </a:r>
            <a:r>
              <a:rPr lang="el-GR" altLang="ko-KR" sz="453" dirty="0">
                <a:ea typeface="굴림" charset="-127"/>
              </a:rPr>
              <a:t>Δ</a:t>
            </a:r>
            <a:r>
              <a:rPr lang="en-NZ" altLang="ko-KR" sz="453" dirty="0">
                <a:ea typeface="굴림" charset="-127"/>
              </a:rPr>
              <a:t>S</a:t>
            </a:r>
            <a:r>
              <a:rPr lang="en-NZ" altLang="ko-KR" sz="453" baseline="-25000" dirty="0">
                <a:ea typeface="굴림" charset="-127"/>
              </a:rPr>
              <a:t>I</a:t>
            </a:r>
            <a:r>
              <a:rPr lang="en-NZ" altLang="ko-KR" sz="453" dirty="0">
                <a:ea typeface="굴림" charset="-127"/>
              </a:rPr>
              <a:t> are positive rising S</a:t>
            </a:r>
            <a:r>
              <a:rPr lang="en-NZ" altLang="ko-KR" sz="453" baseline="-25000" dirty="0">
                <a:ea typeface="굴림" charset="-127"/>
              </a:rPr>
              <a:t>I</a:t>
            </a:r>
            <a:r>
              <a:rPr lang="en-NZ" altLang="ko-KR" sz="453" dirty="0">
                <a:ea typeface="굴림" charset="-127"/>
              </a:rPr>
              <a:t> in cool period compared to 50% in warm period.</a:t>
            </a:r>
            <a:endParaRPr lang="en-US" altLang="ko-KR" sz="453" dirty="0">
              <a:ea typeface="굴림" charset="-127"/>
            </a:endParaRPr>
          </a:p>
        </p:txBody>
      </p:sp>
      <p:sp>
        <p:nvSpPr>
          <p:cNvPr id="76" name="Rectangle 10"/>
          <p:cNvSpPr>
            <a:spLocks noChangeArrowheads="1"/>
          </p:cNvSpPr>
          <p:nvPr/>
        </p:nvSpPr>
        <p:spPr bwMode="auto">
          <a:xfrm>
            <a:off x="3450573" y="8078418"/>
            <a:ext cx="3245457" cy="1149683"/>
          </a:xfrm>
          <a:prstGeom prst="rect">
            <a:avLst/>
          </a:prstGeom>
          <a:noFill/>
          <a:ln w="9525">
            <a:noFill/>
            <a:miter lim="800000"/>
            <a:headEnd/>
            <a:tailEnd/>
          </a:ln>
          <a:effectLst/>
        </p:spPr>
        <p:txBody>
          <a:bodyPr vert="horz" wrap="square" lIns="20710" tIns="10355" rIns="20710" bIns="10355" numCol="1" anchor="ctr" anchorCtr="0" compatLnSpc="1">
            <a:prstTxWarp prst="textNoShape">
              <a:avLst/>
            </a:prstTxWarp>
            <a:spAutoFit/>
          </a:bodyPr>
          <a:lstStyle/>
          <a:p>
            <a:pPr marL="168300" indent="-168300" algn="just">
              <a:buAutoNum type="arabicPeriod"/>
            </a:pPr>
            <a:r>
              <a:rPr lang="en-NZ" sz="815" dirty="0">
                <a:solidFill>
                  <a:srgbClr val="0D4181"/>
                </a:solidFill>
                <a:latin typeface="Calibri" pitchFamily="34" charset="0"/>
                <a:cs typeface="Calibri" pitchFamily="34" charset="0"/>
              </a:rPr>
              <a:t>S</a:t>
            </a:r>
            <a:r>
              <a:rPr lang="en-NZ" sz="815" baseline="-25000" dirty="0">
                <a:solidFill>
                  <a:srgbClr val="0D4181"/>
                </a:solidFill>
                <a:latin typeface="Calibri" pitchFamily="34" charset="0"/>
                <a:cs typeface="Calibri" pitchFamily="34" charset="0"/>
              </a:rPr>
              <a:t>I</a:t>
            </a:r>
            <a:r>
              <a:rPr lang="en-NZ" sz="815" dirty="0">
                <a:solidFill>
                  <a:srgbClr val="0D4181"/>
                </a:solidFill>
                <a:latin typeface="Calibri" pitchFamily="34" charset="0"/>
                <a:cs typeface="Calibri" pitchFamily="34" charset="0"/>
              </a:rPr>
              <a:t> </a:t>
            </a:r>
            <a:r>
              <a:rPr lang="en-US" altLang="zh-CN" sz="815" dirty="0">
                <a:solidFill>
                  <a:srgbClr val="0D4181"/>
                </a:solidFill>
                <a:latin typeface="Calibri" pitchFamily="34" charset="0"/>
                <a:ea typeface="Times New Roman" pitchFamily="18" charset="0"/>
                <a:cs typeface="Calibri" pitchFamily="34" charset="0"/>
              </a:rPr>
              <a:t>level rises over time for these cohorts,</a:t>
            </a:r>
            <a:r>
              <a:rPr lang="en-NZ" sz="815" dirty="0">
                <a:solidFill>
                  <a:srgbClr val="0D4181"/>
                </a:solidFill>
                <a:latin typeface="Calibri" pitchFamily="34" charset="0"/>
                <a:cs typeface="Calibri" pitchFamily="34" charset="0"/>
              </a:rPr>
              <a:t>transitioning from cool to warm after treatment, matching reports from other studies for the first 48 hours treatment. S</a:t>
            </a:r>
            <a:r>
              <a:rPr lang="en-NZ" sz="815" baseline="-25000" dirty="0">
                <a:solidFill>
                  <a:srgbClr val="0D4181"/>
                </a:solidFill>
                <a:latin typeface="Calibri" pitchFamily="34" charset="0"/>
                <a:cs typeface="Calibri" pitchFamily="34" charset="0"/>
              </a:rPr>
              <a:t>I </a:t>
            </a:r>
            <a:r>
              <a:rPr lang="en-NZ" sz="815" dirty="0">
                <a:solidFill>
                  <a:srgbClr val="0D4181"/>
                </a:solidFill>
                <a:latin typeface="Calibri" pitchFamily="34" charset="0"/>
                <a:cs typeface="Calibri" pitchFamily="34" charset="0"/>
              </a:rPr>
              <a:t>level is much lower during initial hours and keeps improving over time.</a:t>
            </a:r>
          </a:p>
          <a:p>
            <a:pPr marL="168300" indent="-168300" algn="just">
              <a:buFontTx/>
              <a:buAutoNum type="arabicPeriod"/>
            </a:pPr>
            <a:r>
              <a:rPr lang="en-NZ" altLang="zh-CN" sz="815" dirty="0">
                <a:solidFill>
                  <a:srgbClr val="0D4181"/>
                </a:solidFill>
                <a:latin typeface="Calibri" pitchFamily="34" charset="0"/>
                <a:ea typeface="Times New Roman" pitchFamily="18" charset="0"/>
                <a:cs typeface="Calibri" pitchFamily="34" charset="0"/>
              </a:rPr>
              <a:t>The </a:t>
            </a:r>
            <a:r>
              <a:rPr lang="en-NZ" sz="815" dirty="0">
                <a:solidFill>
                  <a:srgbClr val="0D4181"/>
                </a:solidFill>
                <a:latin typeface="Calibri" pitchFamily="34" charset="0"/>
                <a:cs typeface="Calibri" pitchFamily="34" charset="0"/>
              </a:rPr>
              <a:t>range of S</a:t>
            </a:r>
            <a:r>
              <a:rPr lang="en-NZ" sz="815" baseline="-25000" dirty="0">
                <a:solidFill>
                  <a:srgbClr val="0D4181"/>
                </a:solidFill>
                <a:latin typeface="Calibri" pitchFamily="34" charset="0"/>
                <a:cs typeface="Calibri" pitchFamily="34" charset="0"/>
              </a:rPr>
              <a:t>I</a:t>
            </a:r>
            <a:r>
              <a:rPr lang="en-NZ" sz="815" dirty="0">
                <a:solidFill>
                  <a:srgbClr val="0D4181"/>
                </a:solidFill>
                <a:latin typeface="Calibri" pitchFamily="34" charset="0"/>
                <a:cs typeface="Calibri" pitchFamily="34" charset="0"/>
              </a:rPr>
              <a:t> is unchanged in each period, but that hourly variability is much higher when hypothermia. These results have significant clinical impact on the metabolic treatment of these patients, and the changes required to safely treating patients in each period. The overall feasibility study results justify a larger prospective trial.</a:t>
            </a:r>
          </a:p>
        </p:txBody>
      </p:sp>
      <p:pic>
        <p:nvPicPr>
          <p:cNvPr id="42" name="Picture 41" descr="SFT1128.emf"/>
          <p:cNvPicPr/>
          <p:nvPr/>
        </p:nvPicPr>
        <p:blipFill>
          <a:blip r:embed="rId8" cstate="print"/>
          <a:stretch>
            <a:fillRect/>
          </a:stretch>
        </p:blipFill>
        <p:spPr>
          <a:xfrm>
            <a:off x="607575" y="7406405"/>
            <a:ext cx="2038603" cy="1516721"/>
          </a:xfrm>
          <a:prstGeom prst="rect">
            <a:avLst/>
          </a:prstGeom>
          <a:ln>
            <a:solidFill>
              <a:schemeClr val="tx1"/>
            </a:solidFill>
          </a:ln>
        </p:spPr>
      </p:pic>
      <p:pic>
        <p:nvPicPr>
          <p:cNvPr id="44" name="Picture 43" descr="SI CDFplot_cohort2.emf"/>
          <p:cNvPicPr>
            <a:picLocks noChangeAspect="1"/>
          </p:cNvPicPr>
          <p:nvPr/>
        </p:nvPicPr>
        <p:blipFill>
          <a:blip r:embed="rId9" cstate="print"/>
          <a:stretch>
            <a:fillRect/>
          </a:stretch>
        </p:blipFill>
        <p:spPr>
          <a:xfrm>
            <a:off x="3615691" y="1982210"/>
            <a:ext cx="1541501" cy="1190544"/>
          </a:xfrm>
          <a:prstGeom prst="rect">
            <a:avLst/>
          </a:prstGeom>
          <a:ln>
            <a:noFill/>
          </a:ln>
        </p:spPr>
      </p:pic>
      <p:pic>
        <p:nvPicPr>
          <p:cNvPr id="45" name="Picture 44" descr="DeltaSI CDFplot_cohort2.emf"/>
          <p:cNvPicPr/>
          <p:nvPr/>
        </p:nvPicPr>
        <p:blipFill>
          <a:blip r:embed="rId10" cstate="print"/>
          <a:stretch>
            <a:fillRect/>
          </a:stretch>
        </p:blipFill>
        <p:spPr>
          <a:xfrm>
            <a:off x="5085184" y="1973580"/>
            <a:ext cx="1516721" cy="1190544"/>
          </a:xfrm>
          <a:prstGeom prst="rect">
            <a:avLst/>
          </a:prstGeom>
          <a:ln>
            <a:noFill/>
          </a:ln>
        </p:spPr>
      </p:pic>
      <p:pic>
        <p:nvPicPr>
          <p:cNvPr id="46" name="Picture 45" descr="SI CDFplot_patientbelgium2.emf"/>
          <p:cNvPicPr/>
          <p:nvPr/>
        </p:nvPicPr>
        <p:blipFill>
          <a:blip r:embed="rId11" cstate="print"/>
          <a:stretch>
            <a:fillRect/>
          </a:stretch>
        </p:blipFill>
        <p:spPr>
          <a:xfrm>
            <a:off x="3640471" y="3702833"/>
            <a:ext cx="1516721" cy="1223162"/>
          </a:xfrm>
          <a:prstGeom prst="rect">
            <a:avLst/>
          </a:prstGeom>
          <a:ln>
            <a:noFill/>
          </a:ln>
        </p:spPr>
      </p:pic>
      <p:pic>
        <p:nvPicPr>
          <p:cNvPr id="47" name="Picture 46" descr="AUCiSI CDFplot_patientbelgium2.emf"/>
          <p:cNvPicPr/>
          <p:nvPr/>
        </p:nvPicPr>
        <p:blipFill>
          <a:blip r:embed="rId12" cstate="print"/>
          <a:stretch>
            <a:fillRect/>
          </a:stretch>
        </p:blipFill>
        <p:spPr>
          <a:xfrm>
            <a:off x="3607853" y="5069843"/>
            <a:ext cx="1549339" cy="1239471"/>
          </a:xfrm>
          <a:prstGeom prst="rect">
            <a:avLst/>
          </a:prstGeom>
          <a:ln>
            <a:noFill/>
          </a:ln>
        </p:spPr>
      </p:pic>
      <p:pic>
        <p:nvPicPr>
          <p:cNvPr id="50" name="Picture 49" descr="AUCiDeltaSI CDFplot_patientbelgium2.emf"/>
          <p:cNvPicPr/>
          <p:nvPr/>
        </p:nvPicPr>
        <p:blipFill>
          <a:blip r:embed="rId13" cstate="print"/>
          <a:stretch>
            <a:fillRect/>
          </a:stretch>
        </p:blipFill>
        <p:spPr>
          <a:xfrm>
            <a:off x="3624162" y="6432103"/>
            <a:ext cx="1533030" cy="1304706"/>
          </a:xfrm>
          <a:prstGeom prst="rect">
            <a:avLst/>
          </a:prstGeom>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3538" rtl="0" eaLnBrk="1" fontAlgn="base" latinLnBrk="0" hangingPunct="1">
          <a:lnSpc>
            <a:spcPct val="100000"/>
          </a:lnSpc>
          <a:spcBef>
            <a:spcPct val="0"/>
          </a:spcBef>
          <a:spcAft>
            <a:spcPct val="0"/>
          </a:spcAft>
          <a:buClrTx/>
          <a:buSzTx/>
          <a:buFontTx/>
          <a:buNone/>
          <a:tabLst/>
          <a:defRPr kumimoji="0" lang="en-NZ" sz="8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3538" rtl="0" eaLnBrk="1" fontAlgn="base" latinLnBrk="0" hangingPunct="1">
          <a:lnSpc>
            <a:spcPct val="100000"/>
          </a:lnSpc>
          <a:spcBef>
            <a:spcPct val="0"/>
          </a:spcBef>
          <a:spcAft>
            <a:spcPct val="0"/>
          </a:spcAft>
          <a:buClrTx/>
          <a:buSzTx/>
          <a:buFontTx/>
          <a:buNone/>
          <a:tabLst/>
          <a:defRPr kumimoji="0" lang="en-NZ" sz="8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7105</TotalTime>
  <Words>967</Words>
  <Application>Microsoft Office PowerPoint</Application>
  <PresentationFormat>Format A4 (210 x 297 mm)</PresentationFormat>
  <Paragraphs>30</Paragraphs>
  <Slides>1</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8" baseType="lpstr">
      <vt:lpstr>굴림</vt:lpstr>
      <vt:lpstr>Arial</vt:lpstr>
      <vt:lpstr>Calibri</vt:lpstr>
      <vt:lpstr>Palatino Linotype</vt:lpstr>
      <vt:lpstr>Times New Roman</vt:lpstr>
      <vt:lpstr>Default Design</vt:lpstr>
      <vt:lpstr>CorelPhotoPaint.Image.11</vt:lpstr>
      <vt:lpstr>Présentation PowerPoint</vt:lpstr>
    </vt:vector>
  </TitlesOfParts>
  <Company>University of Canterbury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Liam Fisk</dc:creator>
  <cp:lastModifiedBy>sophie</cp:lastModifiedBy>
  <cp:revision>238</cp:revision>
  <cp:lastPrinted>2013-09-09T13:30:54Z</cp:lastPrinted>
  <dcterms:created xsi:type="dcterms:W3CDTF">2006-08-22T23:49:52Z</dcterms:created>
  <dcterms:modified xsi:type="dcterms:W3CDTF">2013-09-09T13:31:50Z</dcterms:modified>
</cp:coreProperties>
</file>