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1" r:id="rId5"/>
    <p:sldId id="262" r:id="rId6"/>
    <p:sldId id="264" r:id="rId7"/>
    <p:sldId id="273" r:id="rId8"/>
    <p:sldId id="266" r:id="rId9"/>
    <p:sldId id="267" r:id="rId10"/>
    <p:sldId id="265" r:id="rId11"/>
    <p:sldId id="268" r:id="rId12"/>
    <p:sldId id="278" r:id="rId13"/>
    <p:sldId id="270" r:id="rId14"/>
    <p:sldId id="271" r:id="rId15"/>
    <p:sldId id="272" r:id="rId16"/>
  </p:sldIdLst>
  <p:sldSz cx="12192000" cy="6858000"/>
  <p:notesSz cx="6881813" cy="97107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61" d="100"/>
          <a:sy n="61" d="100"/>
        </p:scale>
        <p:origin x="-96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7223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7223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9BEF4484-2466-4210-8517-CEF5F17D65AE}" type="datetimeFigureOut">
              <a:rPr lang="fr-BE" smtClean="0"/>
              <a:pPr/>
              <a:t>4/09/2013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7222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7222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DAC0D57F-F604-461F-A41F-F0C3C3B88236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802761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667BB-FA2D-4E1A-9A8B-2B153A41F4D9}" type="datetimeFigureOut">
              <a:rPr lang="fr-FR" smtClean="0"/>
              <a:t>04/09/2013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4788" y="728663"/>
            <a:ext cx="647382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975" y="4613275"/>
            <a:ext cx="5505450" cy="436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AAAA8-F386-4A67-946B-FDCEFC30A9E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8074-8BCD-4474-898C-5DB42BAC7E7C}" type="datetime1">
              <a:rPr lang="fr-BE" smtClean="0"/>
              <a:t>4/09/2013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27885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5F33D-63DB-40BD-B995-F7DBAA58D0F0}" type="datetime1">
              <a:rPr lang="fr-BE" smtClean="0"/>
              <a:t>4/09/2013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04397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1B48-070E-4B13-8C12-90406B8712AC}" type="datetime1">
              <a:rPr lang="fr-BE" smtClean="0"/>
              <a:t>4/09/2013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82766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87D5E-EE58-4E69-A81D-E00708BA0BEB}" type="datetime1">
              <a:rPr lang="fr-BE" smtClean="0"/>
              <a:t>4/09/2013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59050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939B1-ADA0-4371-BB58-F2E2E141F9BA}" type="datetime1">
              <a:rPr lang="fr-BE" smtClean="0"/>
              <a:t>4/09/2013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42005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C5D4-D973-48FF-91C9-38EBBB9898C5}" type="datetime1">
              <a:rPr lang="fr-BE" smtClean="0"/>
              <a:t>4/09/2013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09743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28D7-1EC8-4FFE-BF07-9488046ED5A7}" type="datetime1">
              <a:rPr lang="fr-BE" smtClean="0"/>
              <a:t>4/09/2013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48609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4865-2527-4811-96AF-B782A7122F74}" type="datetime1">
              <a:rPr lang="fr-BE" smtClean="0"/>
              <a:t>4/09/2013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0575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B2F6-B3A3-418A-B94C-375D27FD5C28}" type="datetime1">
              <a:rPr lang="fr-BE" smtClean="0"/>
              <a:t>4/09/2013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26113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C7FF-BB38-40CD-A63B-CBD35D1D159A}" type="datetime1">
              <a:rPr lang="fr-BE" smtClean="0"/>
              <a:t>4/09/2013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415151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56E6-9016-40F9-8F7D-9F7A680E9720}" type="datetime1">
              <a:rPr lang="fr-BE" smtClean="0"/>
              <a:t>4/09/2013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76948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68A2A-F4A9-4D7C-9200-04DCA36FAC4E}" type="datetime1">
              <a:rPr lang="fr-BE" smtClean="0"/>
              <a:t>4/09/2013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C0637-B11C-4480-B052-737F58DFAC0B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82419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80308" y="130629"/>
            <a:ext cx="9144000" cy="3722914"/>
          </a:xfrm>
        </p:spPr>
        <p:txBody>
          <a:bodyPr>
            <a:normAutofit/>
          </a:bodyPr>
          <a:lstStyle/>
          <a:p>
            <a:r>
              <a:rPr lang="fr-BE" sz="2800" b="1" dirty="0" smtClean="0"/>
              <a:t>Gavray Claire </a:t>
            </a:r>
            <a:br>
              <a:rPr lang="fr-BE" sz="2800" b="1" dirty="0" smtClean="0"/>
            </a:br>
            <a:r>
              <a:rPr lang="fr-BE" sz="2800" dirty="0" smtClean="0"/>
              <a:t>Université de Liège </a:t>
            </a:r>
            <a:br>
              <a:rPr lang="fr-BE" sz="2800" dirty="0" smtClean="0"/>
            </a:br>
            <a:r>
              <a:rPr lang="fr-BE" sz="2800" dirty="0" smtClean="0"/>
              <a:t>Belgique</a:t>
            </a:r>
            <a:br>
              <a:rPr lang="fr-BE" sz="2800" dirty="0" smtClean="0"/>
            </a:br>
            <a:r>
              <a:rPr lang="fr-BE" sz="2800" dirty="0"/>
              <a:t/>
            </a:r>
            <a:br>
              <a:rPr lang="fr-BE" sz="2800" dirty="0"/>
            </a:br>
            <a:r>
              <a:rPr lang="fr-BE" sz="2800" dirty="0" smtClean="0"/>
              <a:t/>
            </a:r>
            <a:br>
              <a:rPr lang="fr-BE" sz="2800" dirty="0" smtClean="0"/>
            </a:br>
            <a:r>
              <a:rPr lang="fr-BE" sz="2800" dirty="0" err="1">
                <a:solidFill>
                  <a:srgbClr val="FF0000"/>
                </a:solidFill>
              </a:rPr>
              <a:t>G</a:t>
            </a:r>
            <a:r>
              <a:rPr lang="fr-BE" sz="2800" dirty="0" err="1" smtClean="0">
                <a:solidFill>
                  <a:srgbClr val="FF0000"/>
                </a:solidFill>
              </a:rPr>
              <a:t>ender</a:t>
            </a:r>
            <a:r>
              <a:rPr lang="fr-BE" sz="2800" dirty="0" smtClean="0">
                <a:solidFill>
                  <a:srgbClr val="FF0000"/>
                </a:solidFill>
              </a:rPr>
              <a:t> </a:t>
            </a:r>
            <a:r>
              <a:rPr lang="fr-BE" sz="2800" dirty="0" err="1">
                <a:solidFill>
                  <a:srgbClr val="FF0000"/>
                </a:solidFill>
              </a:rPr>
              <a:t>S</a:t>
            </a:r>
            <a:r>
              <a:rPr lang="fr-BE" sz="2800" dirty="0" err="1" smtClean="0">
                <a:solidFill>
                  <a:srgbClr val="FF0000"/>
                </a:solidFill>
              </a:rPr>
              <a:t>tereotypes</a:t>
            </a:r>
            <a:r>
              <a:rPr lang="fr-BE" sz="2800" dirty="0" smtClean="0">
                <a:solidFill>
                  <a:srgbClr val="FF0000"/>
                </a:solidFill>
              </a:rPr>
              <a:t> and </a:t>
            </a:r>
            <a:r>
              <a:rPr lang="fr-BE" sz="2800" dirty="0" err="1">
                <a:solidFill>
                  <a:srgbClr val="FF0000"/>
                </a:solidFill>
              </a:rPr>
              <a:t>P</a:t>
            </a:r>
            <a:r>
              <a:rPr lang="fr-BE" sz="2800" dirty="0" err="1" smtClean="0">
                <a:solidFill>
                  <a:srgbClr val="FF0000"/>
                </a:solidFill>
              </a:rPr>
              <a:t>roblematic</a:t>
            </a:r>
            <a:r>
              <a:rPr lang="fr-BE" sz="2800" dirty="0" smtClean="0">
                <a:solidFill>
                  <a:srgbClr val="FF0000"/>
                </a:solidFill>
              </a:rPr>
              <a:t> </a:t>
            </a:r>
            <a:r>
              <a:rPr lang="fr-BE" sz="2800" dirty="0" err="1">
                <a:solidFill>
                  <a:srgbClr val="FF0000"/>
                </a:solidFill>
              </a:rPr>
              <a:t>B</a:t>
            </a:r>
            <a:r>
              <a:rPr lang="fr-BE" sz="2800" dirty="0" err="1" smtClean="0">
                <a:solidFill>
                  <a:srgbClr val="FF0000"/>
                </a:solidFill>
              </a:rPr>
              <a:t>ehaviors</a:t>
            </a:r>
            <a:r>
              <a:rPr lang="fr-BE" sz="2800" dirty="0" smtClean="0">
                <a:solidFill>
                  <a:srgbClr val="FF0000"/>
                </a:solidFill>
              </a:rPr>
              <a:t>  </a:t>
            </a:r>
            <a:r>
              <a:rPr lang="fr-BE" sz="2800" dirty="0" err="1" smtClean="0">
                <a:solidFill>
                  <a:srgbClr val="FF0000"/>
                </a:solidFill>
              </a:rPr>
              <a:t>amongst</a:t>
            </a:r>
            <a:r>
              <a:rPr lang="fr-BE" sz="2800" dirty="0" smtClean="0">
                <a:solidFill>
                  <a:srgbClr val="FF0000"/>
                </a:solidFill>
              </a:rPr>
              <a:t> teenagers</a:t>
            </a:r>
            <a:endParaRPr lang="fr-BE" sz="28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2118"/>
            <a:ext cx="9144000" cy="1655762"/>
          </a:xfrm>
        </p:spPr>
        <p:txBody>
          <a:bodyPr/>
          <a:lstStyle/>
          <a:p>
            <a:endParaRPr lang="fr-BE" dirty="0" smtClean="0"/>
          </a:p>
          <a:p>
            <a:endParaRPr lang="fr-BE" dirty="0"/>
          </a:p>
          <a:p>
            <a:r>
              <a:rPr lang="fr-BE" dirty="0" smtClean="0"/>
              <a:t>cgavray@ulg.ac.be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50296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60568285"/>
              </p:ext>
            </p:extLst>
          </p:nvPr>
        </p:nvGraphicFramePr>
        <p:xfrm>
          <a:off x="3238500" y="117566"/>
          <a:ext cx="5715000" cy="81160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45770"/>
                <a:gridCol w="4183380"/>
                <a:gridCol w="593725"/>
                <a:gridCol w="492125"/>
              </a:tblGrid>
              <a:tr h="8116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 </a:t>
                      </a:r>
                      <a:r>
                        <a:rPr lang="fr-BE" sz="1200" dirty="0" smtClean="0">
                          <a:effectLst/>
                        </a:rPr>
                        <a:t>Q17</a:t>
                      </a:r>
                      <a:endParaRPr lang="fr-B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</a:rPr>
                        <a:t>Have you ever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lived the 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</a:rPr>
                        <a:t>following situations since you are in secondary school ?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Insults</a:t>
                      </a:r>
                      <a:r>
                        <a:rPr lang="fr-BE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and </a:t>
                      </a:r>
                      <a:r>
                        <a:rPr lang="fr-BE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hurtful</a:t>
                      </a:r>
                      <a:r>
                        <a:rPr lang="fr-BE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remarks</a:t>
                      </a:r>
                      <a:endParaRPr lang="fr-BE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to 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Damaged</a:t>
                      </a: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vandalized</a:t>
                      </a: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affairs</a:t>
                      </a:r>
                      <a:endParaRPr lang="fr-BE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 to 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Threats</a:t>
                      </a: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harassments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 to 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Racket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 to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Significant</a:t>
                      </a:r>
                      <a:r>
                        <a:rPr lang="fr-BE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 r</a:t>
                      </a: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ejection</a:t>
                      </a:r>
                      <a:r>
                        <a:rPr lang="fr-BE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of the group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 to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Thefts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 to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Knocks</a:t>
                      </a: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fr-BE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physical</a:t>
                      </a:r>
                      <a:r>
                        <a:rPr lang="fr-BE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violence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err="1" smtClean="0">
                          <a:effectLst/>
                        </a:rPr>
                        <a:t>Undergone</a:t>
                      </a:r>
                      <a:endParaRPr lang="fr-BE" sz="12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err="1" smtClean="0">
                          <a:effectLst/>
                        </a:rPr>
                        <a:t>Done</a:t>
                      </a:r>
                      <a:r>
                        <a:rPr lang="fr-BE" sz="1200" baseline="0" dirty="0" smtClean="0">
                          <a:effectLst/>
                        </a:rPr>
                        <a:t> to  </a:t>
                      </a:r>
                      <a:r>
                        <a:rPr lang="fr-BE" sz="1200" baseline="0" dirty="0" err="1" smtClean="0">
                          <a:effectLst/>
                        </a:rPr>
                        <a:t>others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 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Participation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in fights of group</a:t>
                      </a:r>
                      <a:endParaRPr lang="fr-BE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smtClean="0">
                          <a:effectLst/>
                        </a:rPr>
                        <a:t>girls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BE" sz="12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BE" sz="12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smtClean="0">
                          <a:effectLst/>
                        </a:rPr>
                        <a:t>64</a:t>
                      </a:r>
                      <a:r>
                        <a:rPr lang="fr-BE" sz="1200" i="1" dirty="0">
                          <a:effectLst/>
                        </a:rPr>
                        <a:t>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52%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31%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7%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21%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10%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3%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3%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26%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22%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29%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19%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18%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14%</a:t>
                      </a:r>
                      <a:endParaRPr lang="fr-B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 smtClean="0">
                          <a:effectLst/>
                        </a:rPr>
                        <a:t>boys</a:t>
                      </a:r>
                      <a:endParaRPr lang="fr-B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BE" sz="12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BE" sz="12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 smtClean="0">
                          <a:effectLst/>
                        </a:rPr>
                        <a:t>61</a:t>
                      </a:r>
                      <a:r>
                        <a:rPr lang="fr-BE" sz="1200" i="1" dirty="0">
                          <a:effectLst/>
                        </a:rPr>
                        <a:t>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56%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31%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16%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17%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13%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3%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5%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15%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25%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26%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14%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i="1" dirty="0">
                          <a:effectLst/>
                        </a:rPr>
                        <a:t>31%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36%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200" dirty="0">
                          <a:effectLst/>
                        </a:rPr>
                        <a:t>25%</a:t>
                      </a:r>
                      <a:endParaRPr lang="fr-B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63014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4440" y="207926"/>
            <a:ext cx="10172700" cy="5023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400" b="1" dirty="0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girls</a:t>
            </a:r>
            <a:r>
              <a:rPr lang="fr-BE" sz="2400" b="1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fr-BE" sz="2000" b="1" dirty="0" smtClean="0">
              <a:solidFill>
                <a:srgbClr val="FF0000"/>
              </a:solidFill>
              <a:effectLst/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	Score </a:t>
            </a:r>
            <a:r>
              <a:rPr lang="fr-BE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score </a:t>
            </a:r>
            <a:r>
              <a:rPr lang="fr-BE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acting-out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1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(acceptation of </a:t>
            </a:r>
            <a:r>
              <a:rPr lang="fr-BE" sz="2000" b="1" dirty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gender</a:t>
            </a:r>
            <a:r>
              <a:rPr lang="fr-BE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hierarchy</a:t>
            </a:r>
            <a:r>
              <a:rPr lang="fr-BE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corr.		0.15			0.07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p 0.0083	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p 0.1858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2  (</a:t>
            </a:r>
            <a:r>
              <a:rPr lang="en-US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efforts at </a:t>
            </a:r>
            <a:r>
              <a:rPr lang="en-US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school)	                </a:t>
            </a:r>
            <a:r>
              <a:rPr lang="en-US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corr.		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0.20			0.10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p 0.0002	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p 0.0672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3 (</a:t>
            </a:r>
            <a:r>
              <a:rPr lang="fr-BE" sz="2000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ontemp</a:t>
            </a:r>
            <a:r>
              <a:rPr lang="fr-BE" sz="2000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orary</a:t>
            </a:r>
            <a:r>
              <a:rPr lang="fr-BE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	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corr.		-0.03			-0.01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p 0.5540			p 0.7677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B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66861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3919" y="480447"/>
            <a:ext cx="10652955" cy="598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874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4874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Score of acting out 	        Score of 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BOYS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role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decision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/initiative &gt;men)        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corr.	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0.29			0.16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9832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				p&lt;.0001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0.0024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2	 (</a:t>
            </a:r>
            <a:r>
              <a:rPr lang="fr-BE" sz="2000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gender</a:t>
            </a:r>
            <a:r>
              <a:rPr lang="fr-BE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separation </a:t>
            </a:r>
            <a:r>
              <a:rPr lang="en-US" sz="2000" b="1" dirty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tastes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the </a:t>
            </a:r>
            <a:r>
              <a:rPr lang="en-US" sz="2000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jobs)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		  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corr.	                   0.21			 0.5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9832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p&lt; 0001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0.04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3	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BE" sz="2000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valorization</a:t>
            </a:r>
            <a:r>
              <a:rPr lang="fr-BE" sz="2000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violence)		  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corr.	  	    0.30			0.18</a:t>
            </a:r>
            <a:endParaRPr lang="fr-BE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98320" indent="44958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p&lt;.0001</a:t>
            </a:r>
            <a:r>
              <a:rPr lang="fr-BE" sz="2000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r-BE" sz="2000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0.0029</a:t>
            </a:r>
            <a:endParaRPr lang="fr-B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41769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9" y="419618"/>
            <a:ext cx="6409509" cy="6018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boys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i="1" dirty="0" err="1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fr-BE" i="1" dirty="0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BE" i="1" dirty="0" err="1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parents’diploma</a:t>
            </a:r>
            <a:r>
              <a:rPr lang="fr-BE" i="1" dirty="0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fr-BE" i="1" dirty="0" err="1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degree</a:t>
            </a:r>
            <a:r>
              <a:rPr lang="fr-BE" i="1" dirty="0" smtClean="0">
                <a:solidFill>
                  <a:srgbClr val="FF0000"/>
                </a:solidFill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          		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BE" dirty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SD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diploma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secundary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190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2.14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1.98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acting-out 			189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1.96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1.88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</a:t>
            </a:r>
            <a:r>
              <a:rPr lang="fr-BE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loma</a:t>
            </a:r>
            <a:r>
              <a:rPr lang="fr-BE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fr-BE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secundary</a:t>
            </a:r>
            <a:r>
              <a:rPr lang="fr-BE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122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2.05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1.88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acting out		 	124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1.72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1.67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diplomas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105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1.89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1.65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acting out 			105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1.79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1.77</a:t>
            </a:r>
            <a:endParaRPr lang="fr-BE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sz="2400" dirty="0" smtClean="0">
                <a:effectLst/>
                <a:latin typeface="Times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endParaRPr lang="fr-B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07010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62428"/>
            <a:ext cx="6096000" cy="54294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Girls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err="1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fr-BE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parents’ </a:t>
            </a:r>
            <a:r>
              <a:rPr lang="fr-BE" dirty="0" err="1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diploma</a:t>
            </a:r>
            <a:r>
              <a:rPr lang="fr-BE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</a:t>
            </a:r>
            <a:r>
              <a:rPr lang="fr-BE" dirty="0" err="1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degree</a:t>
            </a:r>
            <a:r>
              <a:rPr lang="fr-BE" dirty="0" smtClean="0">
                <a:solidFill>
                  <a:srgbClr val="FF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diploma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secundary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N      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SD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198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2.18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1.85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acting out			196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1.63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1.63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diploma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secundary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108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2.25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1.89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acting out			106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1.42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1.25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diplomas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secundary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of </a:t>
            </a:r>
            <a:r>
              <a:rPr lang="fr-BE" dirty="0" err="1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victimization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100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1.54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1.48</a:t>
            </a: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				100	</a:t>
            </a:r>
            <a:r>
              <a:rPr lang="fr-BE" b="1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0.93	</a:t>
            </a:r>
            <a:r>
              <a:rPr lang="fr-BE" dirty="0" smtClean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1.07</a:t>
            </a:r>
            <a:endParaRPr lang="fr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94357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2180" y="0"/>
            <a:ext cx="6096000" cy="3755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dirty="0" smtClean="0">
                <a:solidFill>
                  <a:srgbClr val="FF0000"/>
                </a:solidFill>
              </a:rPr>
              <a:t>CONCLUSION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19645" y="1009756"/>
            <a:ext cx="6096000" cy="560153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Three </a:t>
            </a:r>
            <a:r>
              <a:rPr lang="en-US" b="1" dirty="0"/>
              <a:t>main results come out from our data and </a:t>
            </a:r>
            <a:r>
              <a:rPr lang="en-US" b="1" dirty="0" smtClean="0"/>
              <a:t>presentation</a:t>
            </a:r>
          </a:p>
          <a:p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1. In </a:t>
            </a:r>
            <a:r>
              <a:rPr lang="en-US" sz="2000" dirty="0"/>
              <a:t>the first place, the theory of the societal vulnerability </a:t>
            </a:r>
            <a:r>
              <a:rPr lang="en-US" sz="2000" dirty="0" smtClean="0"/>
              <a:t>(</a:t>
            </a:r>
            <a:r>
              <a:rPr lang="en-US" sz="2000" dirty="0" err="1"/>
              <a:t>W</a:t>
            </a:r>
            <a:r>
              <a:rPr lang="en-US" sz="2000" dirty="0" err="1" smtClean="0"/>
              <a:t>algrave</a:t>
            </a:r>
            <a:r>
              <a:rPr lang="en-US" sz="2000" dirty="0" smtClean="0"/>
              <a:t>, </a:t>
            </a:r>
            <a:r>
              <a:rPr lang="en-US" sz="2000" dirty="0" err="1" smtClean="0"/>
              <a:t>Vettenburg</a:t>
            </a:r>
            <a:r>
              <a:rPr lang="en-US" sz="2000" dirty="0" smtClean="0"/>
              <a:t>) and </a:t>
            </a:r>
            <a:r>
              <a:rPr lang="en-US" sz="2000" dirty="0"/>
              <a:t>the theory of recognition (</a:t>
            </a:r>
            <a:r>
              <a:rPr lang="en-US" sz="2000" dirty="0" err="1"/>
              <a:t>Honneth</a:t>
            </a:r>
            <a:r>
              <a:rPr lang="en-US" sz="2000" dirty="0"/>
              <a:t>) are confirmed </a:t>
            </a:r>
            <a:r>
              <a:rPr lang="en-US" sz="2000" dirty="0" smtClean="0"/>
              <a:t>.</a:t>
            </a:r>
          </a:p>
          <a:p>
            <a:endParaRPr lang="fr-BE" sz="2000" dirty="0"/>
          </a:p>
          <a:p>
            <a:r>
              <a:rPr lang="en-US" sz="2000" dirty="0" smtClean="0"/>
              <a:t>2. With </a:t>
            </a:r>
            <a:r>
              <a:rPr lang="en-US" sz="2000" dirty="0"/>
              <a:t>regard to adolescent population in general , links are confirmed between, on one side, the production of not authorized and violent behaviors and, on the other side, gendered attitudes and </a:t>
            </a:r>
            <a:r>
              <a:rPr lang="en-US" sz="2000" dirty="0" smtClean="0"/>
              <a:t>values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/>
              <a:t>3</a:t>
            </a:r>
            <a:r>
              <a:rPr lang="en-US" sz="2000" dirty="0" smtClean="0"/>
              <a:t>. </a:t>
            </a:r>
            <a:r>
              <a:rPr lang="en-US" sz="2000" dirty="0"/>
              <a:t>The question of gender stereotypes is often thought in terms of ‘problems’ for girls and women.  Our results show that contemporary girls have a higher resistance to gender stereotypes than the male group. </a:t>
            </a:r>
            <a:r>
              <a:rPr lang="en-US" sz="2000" dirty="0" smtClean="0"/>
              <a:t>In </a:t>
            </a:r>
            <a:r>
              <a:rPr lang="en-US" sz="2000" dirty="0"/>
              <a:t>the latter group, gender attitudes, values and behaviors clearly enter into the construction of a shared identity.</a:t>
            </a:r>
            <a:endParaRPr lang="fr-BE" sz="2000" dirty="0"/>
          </a:p>
          <a:p>
            <a:r>
              <a:rPr lang="fr-BE" sz="2000" dirty="0"/>
              <a:t> 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94275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64655306"/>
              </p:ext>
            </p:extLst>
          </p:nvPr>
        </p:nvGraphicFramePr>
        <p:xfrm>
          <a:off x="1641021" y="584775"/>
          <a:ext cx="5941658" cy="215805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191780"/>
                <a:gridCol w="592058"/>
                <a:gridCol w="564595"/>
                <a:gridCol w="608664"/>
                <a:gridCol w="564595"/>
                <a:gridCol w="626547"/>
                <a:gridCol w="564595"/>
                <a:gridCol w="659758"/>
                <a:gridCol w="569066"/>
              </a:tblGrid>
              <a:tr h="586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ISRD 2006</a:t>
                      </a:r>
                      <a:endParaRPr lang="fr-BE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Wallonia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Life-time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Last month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242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girls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boys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Girls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boys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2082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%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%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%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%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dm.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82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Beer/wine 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59.6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59.6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31.3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34.6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6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 err="1">
                          <a:effectLst/>
                        </a:rPr>
                        <a:t>Strong</a:t>
                      </a:r>
                      <a:r>
                        <a:rPr lang="fr-BE" sz="1400">
                          <a:effectLst/>
                        </a:rPr>
                        <a:t> alcohols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27.2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31.2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11.7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14.2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6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>
                          <a:effectLst/>
                        </a:rPr>
                        <a:t>marijuana, haschisch 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>
                          <a:effectLst/>
                        </a:rPr>
                        <a:t>14.8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>
                          <a:effectLst/>
                        </a:rPr>
                        <a:t>14.5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 dirty="0">
                          <a:effectLst/>
                        </a:rPr>
                        <a:t>6.7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 dirty="0">
                          <a:effectLst/>
                        </a:rPr>
                        <a:t>8.4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724997" y="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ISRD 2006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Wallonie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Life-time and last month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prevalence of risk factors</a:t>
            </a:r>
            <a:endParaRPr kumimoji="0" lang="fr-B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2280748"/>
              </p:ext>
            </p:extLst>
          </p:nvPr>
        </p:nvGraphicFramePr>
        <p:xfrm>
          <a:off x="1724997" y="3481768"/>
          <a:ext cx="5829299" cy="248272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532556"/>
                <a:gridCol w="584073"/>
                <a:gridCol w="394884"/>
                <a:gridCol w="787228"/>
                <a:gridCol w="394884"/>
                <a:gridCol w="622164"/>
                <a:gridCol w="360601"/>
                <a:gridCol w="758025"/>
                <a:gridCol w="39488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>
                          <a:effectLst/>
                        </a:rPr>
                        <a:t>Life-time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>
                          <a:effectLst/>
                        </a:rPr>
                        <a:t>Last month  </a:t>
                      </a:r>
                      <a:r>
                        <a:rPr lang="fr-BE" sz="1000" baseline="30000">
                          <a:effectLst/>
                        </a:rPr>
                        <a:t>a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girls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boys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girls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boys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%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%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%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%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>
                          <a:effectLst/>
                        </a:rPr>
                        <a:t>.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Freq. violent offences </a:t>
                      </a:r>
                      <a:r>
                        <a:rPr lang="en-US" sz="1000" baseline="30000" dirty="0">
                          <a:effectLst/>
                        </a:rPr>
                        <a:t>b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22.1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41.0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13.4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27.6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FR" sz="1000" dirty="0">
                          <a:effectLst/>
                        </a:rPr>
                        <a:t>Rare violent </a:t>
                      </a:r>
                      <a:r>
                        <a:rPr lang="fr-FR" sz="1000" dirty="0" err="1">
                          <a:effectLst/>
                        </a:rPr>
                        <a:t>offences</a:t>
                      </a:r>
                      <a:r>
                        <a:rPr lang="fr-FR" sz="1000" dirty="0">
                          <a:effectLst/>
                        </a:rPr>
                        <a:t> </a:t>
                      </a:r>
                      <a:r>
                        <a:rPr lang="fr-FR" sz="1000" baseline="30000" dirty="0">
                          <a:effectLst/>
                        </a:rPr>
                        <a:t>c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4.2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7.4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2.6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4.9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6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 dirty="0" err="1">
                          <a:effectLst/>
                        </a:rPr>
                        <a:t>vandalism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8.0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17.0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5.0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11.7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fr-BE" sz="1000" dirty="0" err="1">
                          <a:effectLst/>
                        </a:rPr>
                        <a:t>Shoplifting</a:t>
                      </a:r>
                      <a:r>
                        <a:rPr lang="fr-BE" sz="1000" dirty="0">
                          <a:effectLst/>
                        </a:rPr>
                        <a:t> 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22.9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18.4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8.3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8.6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en-US" sz="1000" dirty="0">
                          <a:effectLst/>
                        </a:rPr>
                        <a:t>Rare property offences </a:t>
                      </a:r>
                      <a:r>
                        <a:rPr lang="en-US" sz="1000" baseline="30000" dirty="0">
                          <a:effectLst/>
                        </a:rPr>
                        <a:t>d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5.3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10.8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1.7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6.1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6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 dirty="0">
                          <a:effectLst/>
                        </a:rPr>
                        <a:t>Computer Hacking 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3.5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9.7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2.5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7.4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6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 dirty="0">
                          <a:effectLst/>
                        </a:rPr>
                        <a:t>Drug </a:t>
                      </a:r>
                      <a:r>
                        <a:rPr lang="fr-BE" sz="1000" dirty="0" err="1">
                          <a:effectLst/>
                        </a:rPr>
                        <a:t>dealing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3.5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4.4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2.4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3.2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6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1000" dirty="0">
                          <a:effectLst/>
                        </a:rPr>
                        <a:t>Hard </a:t>
                      </a:r>
                      <a:r>
                        <a:rPr lang="fr-BE" sz="1000" dirty="0" err="1">
                          <a:effectLst/>
                        </a:rPr>
                        <a:t>drug</a:t>
                      </a:r>
                      <a:r>
                        <a:rPr lang="fr-BE" sz="1000" dirty="0">
                          <a:effectLst/>
                        </a:rPr>
                        <a:t> use </a:t>
                      </a:r>
                      <a:r>
                        <a:rPr lang="fr-BE" sz="1000" baseline="30000" dirty="0">
                          <a:effectLst/>
                        </a:rPr>
                        <a:t>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2.9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2.7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1.1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>
                          <a:effectLst/>
                        </a:rPr>
                        <a:t>1.7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dec"/>
                        </a:tabLs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724997" y="5907656"/>
            <a:ext cx="319189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dec"/>
              </a:tabLst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 = 1226 ;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weighted data; prevalence based on valid cases</a:t>
            </a:r>
            <a:endParaRPr kumimoji="0" lang="fr-B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dec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hard drug use: last month prevalence</a:t>
            </a:r>
            <a:endParaRPr kumimoji="0" lang="fr-B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dec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group fight and carrying a weapon</a:t>
            </a:r>
            <a:endParaRPr kumimoji="0" lang="fr-B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dec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 pick pocketing/snatching, robbery/extortion, and assault</a:t>
            </a:r>
            <a:endParaRPr kumimoji="0" lang="fr-B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dec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 burglary, bicycle/motor bike theft, car theft, and car break</a:t>
            </a:r>
            <a:endParaRPr kumimoji="0" lang="fr-B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dec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kumimoji="0" lang="en-US" sz="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XTC/speed and LSD/heroine/cocaine use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24997" y="2953828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ISRD 2006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Wallonie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Life-time and last year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dec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prevalence (aggregated offences)</a:t>
            </a:r>
            <a:endParaRPr kumimoji="0" lang="fr-B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69847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7422824"/>
              </p:ext>
            </p:extLst>
          </p:nvPr>
        </p:nvGraphicFramePr>
        <p:xfrm>
          <a:off x="1859264" y="1580825"/>
          <a:ext cx="8473472" cy="46248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93563"/>
                <a:gridCol w="1061671"/>
                <a:gridCol w="1071047"/>
                <a:gridCol w="976144"/>
                <a:gridCol w="1071047"/>
              </a:tblGrid>
              <a:tr h="1797181">
                <a:tc>
                  <a:txBody>
                    <a:bodyPr/>
                    <a:lstStyle/>
                    <a:p>
                      <a:pPr marL="630555" indent="-630555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tabLst>
                          <a:tab pos="575945" algn="l"/>
                          <a:tab pos="449580" algn="l"/>
                        </a:tabLst>
                      </a:pPr>
                      <a:r>
                        <a:rPr lang="en-US" sz="2400" i="1" dirty="0">
                          <a:effectLst/>
                        </a:rPr>
                        <a:t>ISRD 2006 </a:t>
                      </a:r>
                      <a:r>
                        <a:rPr lang="en-US" sz="2400" i="1" dirty="0" err="1">
                          <a:effectLst/>
                        </a:rPr>
                        <a:t>Wallonie</a:t>
                      </a:r>
                      <a:r>
                        <a:rPr lang="en-US" sz="2400" i="1" dirty="0">
                          <a:effectLst/>
                        </a:rPr>
                        <a:t> </a:t>
                      </a:r>
                      <a:r>
                        <a:rPr lang="en-US" sz="2400" i="1" dirty="0" smtClean="0">
                          <a:effectLst/>
                        </a:rPr>
                        <a:t>–</a:t>
                      </a:r>
                      <a:endParaRPr lang="fr-BE" sz="2400" i="1" dirty="0" smtClean="0">
                        <a:effectLst/>
                      </a:endParaRPr>
                    </a:p>
                    <a:p>
                      <a:pPr marL="630555" indent="-630555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tabLst>
                          <a:tab pos="575945" algn="l"/>
                          <a:tab pos="449580" algn="l"/>
                        </a:tabLst>
                      </a:pPr>
                      <a:r>
                        <a:rPr lang="en-US" sz="2400" i="1" dirty="0" smtClean="0">
                          <a:effectLst/>
                        </a:rPr>
                        <a:t>Diversity </a:t>
                      </a:r>
                      <a:r>
                        <a:rPr lang="en-US" sz="2400" i="1" dirty="0">
                          <a:effectLst/>
                        </a:rPr>
                        <a:t>rate </a:t>
                      </a:r>
                      <a:r>
                        <a:rPr lang="en-US" sz="2400" i="1" dirty="0" smtClean="0">
                          <a:effectLst/>
                        </a:rPr>
                        <a:t> </a:t>
                      </a:r>
                      <a:r>
                        <a:rPr lang="en-US" sz="2400" i="1" dirty="0">
                          <a:effectLst/>
                        </a:rPr>
                        <a:t>by gender group   </a:t>
                      </a:r>
                      <a:endParaRPr lang="fr-BE" sz="240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effectLst/>
                        </a:rPr>
                        <a:t>boys (n = 606)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>
                          <a:effectLst/>
                        </a:rPr>
                        <a:t>girls (n = 611)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4599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effectLst/>
                        </a:rPr>
                        <a:t> </a:t>
                      </a:r>
                      <a:endParaRPr lang="fr-BE" sz="2400" b="1" i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>
                          <a:effectLst/>
                        </a:rPr>
                        <a:t>n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effectLst/>
                        </a:rPr>
                        <a:t>%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effectLst/>
                        </a:rPr>
                        <a:t>n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>
                          <a:effectLst/>
                        </a:rPr>
                        <a:t>%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99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24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Ever</a:t>
                      </a:r>
                      <a:r>
                        <a:rPr lang="fr-BE" sz="2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(life-time</a:t>
                      </a:r>
                      <a:r>
                        <a:rPr lang="fr-BE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2400">
                          <a:effectLst/>
                        </a:rPr>
                        <a:t> 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2400" dirty="0">
                          <a:effectLst/>
                        </a:rPr>
                        <a:t> 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2400" dirty="0">
                          <a:effectLst/>
                        </a:rPr>
                        <a:t> 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BE" sz="2400">
                          <a:effectLst/>
                        </a:rPr>
                        <a:t> 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9879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en-US" sz="2400" dirty="0">
                          <a:effectLst/>
                        </a:rPr>
                        <a:t>4 types of offenses and </a:t>
                      </a:r>
                      <a:r>
                        <a:rPr lang="en-US" sz="2400" dirty="0" smtClean="0">
                          <a:effectLst/>
                        </a:rPr>
                        <a:t>more</a:t>
                      </a:r>
                      <a:endParaRPr lang="fr-BE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2400" dirty="0">
                          <a:effectLst/>
                        </a:rPr>
                        <a:t>53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2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8.8</a:t>
                      </a:r>
                      <a:endParaRPr lang="fr-BE" sz="2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2400" dirty="0">
                          <a:effectLst/>
                        </a:rPr>
                        <a:t>24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fr-BE" sz="2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599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solidFill>
                            <a:srgbClr val="FF0000"/>
                          </a:solidFill>
                          <a:effectLst/>
                        </a:rPr>
                        <a:t>On the last 12 </a:t>
                      </a:r>
                      <a:r>
                        <a:rPr lang="fr-BE" sz="2400" dirty="0" err="1">
                          <a:solidFill>
                            <a:srgbClr val="FF0000"/>
                          </a:solidFill>
                          <a:effectLst/>
                        </a:rPr>
                        <a:t>monthes</a:t>
                      </a:r>
                      <a:endParaRPr lang="fr-BE" sz="2400" b="1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>
                          <a:effectLst/>
                        </a:rPr>
                        <a:t> 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>
                          <a:effectLst/>
                        </a:rPr>
                        <a:t> </a:t>
                      </a:r>
                      <a:endParaRPr lang="fr-B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effectLst/>
                        </a:rPr>
                        <a:t> 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16025" algn="ctr"/>
                        </a:tabLst>
                      </a:pPr>
                      <a:r>
                        <a:rPr lang="fr-BE" sz="2400" dirty="0">
                          <a:effectLst/>
                        </a:rPr>
                        <a:t> 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99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en-US" sz="2400" dirty="0">
                          <a:effectLst/>
                        </a:rPr>
                        <a:t>4 types of offenses and more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2400" dirty="0">
                          <a:effectLst/>
                        </a:rPr>
                        <a:t>27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fr-BE" sz="2400" dirty="0">
                          <a:solidFill>
                            <a:srgbClr val="FF0000"/>
                          </a:solidFill>
                          <a:effectLst/>
                        </a:rPr>
                        <a:t>4.5</a:t>
                      </a:r>
                      <a:endParaRPr lang="fr-BE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2400" dirty="0">
                          <a:effectLst/>
                        </a:rPr>
                        <a:t>9</a:t>
                      </a:r>
                      <a:endParaRPr lang="fr-B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2400" dirty="0">
                          <a:solidFill>
                            <a:srgbClr val="FF0000"/>
                          </a:solidFill>
                          <a:effectLst/>
                        </a:rPr>
                        <a:t>1,4</a:t>
                      </a:r>
                      <a:endParaRPr lang="fr-BE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58963" y="3202699"/>
            <a:ext cx="184731" cy="446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8088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 sz="240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14877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3840" y="-549275"/>
            <a:ext cx="10515600" cy="1325563"/>
          </a:xfrm>
        </p:spPr>
        <p:txBody>
          <a:bodyPr/>
          <a:lstStyle/>
          <a:p>
            <a:r>
              <a:rPr lang="fr-BE" b="1" i="1" dirty="0"/>
              <a:t>.</a:t>
            </a:r>
            <a:r>
              <a:rPr lang="fr-BE" i="1" dirty="0"/>
              <a:t> </a:t>
            </a:r>
            <a:r>
              <a:rPr lang="fr-BE" sz="1200" i="1" dirty="0" smtClean="0"/>
              <a:t>ISRD 2006  </a:t>
            </a:r>
            <a:r>
              <a:rPr lang="fr-BE" sz="1200" i="1" dirty="0" err="1" smtClean="0"/>
              <a:t>Belgium</a:t>
            </a:r>
            <a:r>
              <a:rPr lang="fr-BE" sz="1200" i="1" dirty="0" smtClean="0"/>
              <a:t>   </a:t>
            </a:r>
            <a:r>
              <a:rPr lang="fr-FR" sz="1200" b="1" dirty="0" err="1" smtClean="0"/>
              <a:t>Odds</a:t>
            </a:r>
            <a:r>
              <a:rPr lang="fr-FR" sz="1200" b="1" dirty="0" smtClean="0"/>
              <a:t> </a:t>
            </a:r>
            <a:r>
              <a:rPr lang="fr-FR" sz="1200" b="1" dirty="0"/>
              <a:t>ratios </a:t>
            </a:r>
            <a:r>
              <a:rPr lang="fr-FR" sz="1200" b="1" dirty="0" smtClean="0"/>
              <a:t>– </a:t>
            </a:r>
            <a:r>
              <a:rPr lang="fr-FR" sz="1200" b="1" dirty="0" err="1" smtClean="0"/>
              <a:t>logistic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regression</a:t>
            </a:r>
            <a:r>
              <a:rPr lang="fr-FR" sz="1200" b="1" dirty="0" smtClean="0"/>
              <a:t>- </a:t>
            </a:r>
            <a:r>
              <a:rPr lang="fr-FR" sz="1200" b="1" dirty="0" err="1" smtClean="0"/>
              <a:t>explained</a:t>
            </a:r>
            <a:r>
              <a:rPr lang="fr-FR" sz="1200" b="1" dirty="0" smtClean="0"/>
              <a:t> variable = violent offenses </a:t>
            </a:r>
            <a:endParaRPr lang="fr-BE" sz="12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59136048"/>
              </p:ext>
            </p:extLst>
          </p:nvPr>
        </p:nvGraphicFramePr>
        <p:xfrm>
          <a:off x="495300" y="548640"/>
          <a:ext cx="4665306" cy="58328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33665"/>
                <a:gridCol w="393675"/>
                <a:gridCol w="837966"/>
              </a:tblGrid>
              <a:tr h="365760">
                <a:tc>
                  <a:txBody>
                    <a:bodyPr/>
                    <a:lstStyle/>
                    <a:p>
                      <a:pPr indent="12230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FF0000"/>
                          </a:solidFill>
                          <a:effectLst/>
                        </a:rPr>
                        <a:t>Bloc 1: </a:t>
                      </a:r>
                      <a:r>
                        <a:rPr lang="fr-BE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démography</a:t>
                      </a:r>
                      <a:r>
                        <a:rPr lang="fr-BE" sz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fr-BE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565076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u="sng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GENDER</a:t>
                      </a: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 smtClean="0">
                          <a:effectLst/>
                        </a:rPr>
                        <a:t>22.42</a:t>
                      </a:r>
                      <a:endParaRPr lang="fr-B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 smtClean="0">
                          <a:effectLst/>
                        </a:rPr>
                        <a:t>**** </a:t>
                      </a:r>
                      <a:endParaRPr lang="fr-B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err="1">
                          <a:effectLst/>
                        </a:rPr>
                        <a:t>age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11.08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07277">
                <a:tc>
                  <a:txBody>
                    <a:bodyPr/>
                    <a:lstStyle/>
                    <a:p>
                      <a:pPr marL="0" marR="0" indent="122301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100" dirty="0" smtClean="0">
                          <a:effectLst/>
                        </a:rPr>
                        <a:t> Migrant (</a:t>
                      </a:r>
                      <a:r>
                        <a:rPr lang="fr-BE" sz="1100" dirty="0" err="1" smtClean="0">
                          <a:effectLst/>
                        </a:rPr>
                        <a:t>ref</a:t>
                      </a:r>
                      <a:r>
                        <a:rPr lang="fr-BE" sz="1100" dirty="0" smtClean="0">
                          <a:effectLst/>
                        </a:rPr>
                        <a:t>= native)</a:t>
                      </a:r>
                      <a:endParaRPr lang="fr-BE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1100" baseline="0" dirty="0" smtClean="0">
                        <a:effectLst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  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               2</a:t>
                      </a:r>
                      <a:r>
                        <a:rPr lang="fr-BE" sz="1100" baseline="30000" dirty="0" smtClean="0">
                          <a:effectLst/>
                        </a:rPr>
                        <a:t>nd</a:t>
                      </a:r>
                      <a:r>
                        <a:rPr lang="fr-BE" sz="1100" dirty="0" smtClean="0">
                          <a:effectLst/>
                        </a:rPr>
                        <a:t> </a:t>
                      </a:r>
                      <a:r>
                        <a:rPr lang="fr-BE" sz="1100" dirty="0" err="1">
                          <a:effectLst/>
                        </a:rPr>
                        <a:t>generation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11.29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                1</a:t>
                      </a:r>
                      <a:r>
                        <a:rPr lang="fr-BE" sz="1100" baseline="30000" dirty="0" smtClean="0">
                          <a:effectLst/>
                        </a:rPr>
                        <a:t>st</a:t>
                      </a:r>
                      <a:r>
                        <a:rPr lang="fr-BE" sz="1100" dirty="0" smtClean="0">
                          <a:effectLst/>
                        </a:rPr>
                        <a:t> </a:t>
                      </a:r>
                      <a:r>
                        <a:rPr lang="fr-BE" sz="1100" dirty="0" err="1">
                          <a:effectLst/>
                        </a:rPr>
                        <a:t>generation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00.98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solidFill>
                            <a:srgbClr val="FF0000"/>
                          </a:solidFill>
                          <a:effectLst/>
                        </a:rPr>
                        <a:t>Bloc </a:t>
                      </a: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</a:rPr>
                        <a:t>2: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  <a:effectLst/>
                        </a:rPr>
                        <a:t>family</a:t>
                      </a:r>
                      <a:endParaRPr lang="fr-B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Lives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1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1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his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fr-BE" sz="11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her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1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both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parents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00.91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Good relations </a:t>
                      </a:r>
                      <a:r>
                        <a:rPr lang="fr-BE" sz="1100" dirty="0" err="1" smtClean="0">
                          <a:effectLst/>
                        </a:rPr>
                        <a:t>with</a:t>
                      </a:r>
                      <a:r>
                        <a:rPr lang="fr-BE" sz="1100" dirty="0" smtClean="0">
                          <a:effectLst/>
                        </a:rPr>
                        <a:t> the </a:t>
                      </a:r>
                      <a:r>
                        <a:rPr lang="fr-BE" sz="1100" dirty="0" err="1" smtClean="0">
                          <a:effectLst/>
                        </a:rPr>
                        <a:t>mother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00.99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</a:rPr>
                        <a:t>Good relations with the father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00.97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</a:rPr>
                        <a:t>Bloc 3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  <a:effectLst/>
                        </a:rPr>
                        <a:t>: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school</a:t>
                      </a:r>
                      <a:endParaRPr lang="fr-B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Weak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attatchment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to school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11.01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err="1" smtClean="0">
                          <a:effectLst/>
                        </a:rPr>
                        <a:t>Insecure</a:t>
                      </a:r>
                      <a:r>
                        <a:rPr lang="fr-BE" sz="1100" dirty="0" smtClean="0">
                          <a:effectLst/>
                        </a:rPr>
                        <a:t> in </a:t>
                      </a:r>
                      <a:r>
                        <a:rPr lang="fr-BE" sz="1100" dirty="0" err="1" smtClean="0">
                          <a:effectLst/>
                        </a:rPr>
                        <a:t>school</a:t>
                      </a:r>
                      <a:r>
                        <a:rPr lang="fr-BE" sz="1100" dirty="0" smtClean="0">
                          <a:effectLst/>
                        </a:rPr>
                        <a:t> </a:t>
                      </a:r>
                      <a:r>
                        <a:rPr lang="fr-BE" sz="1100" dirty="0" err="1" smtClean="0">
                          <a:effectLst/>
                        </a:rPr>
                        <a:t>environment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11.28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}*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</a:rPr>
                        <a:t>truancy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11.16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</a:rPr>
                        <a:t>School grade (</a:t>
                      </a:r>
                      <a:r>
                        <a:rPr lang="en-GB" sz="1100" baseline="0" dirty="0" smtClean="0">
                          <a:effectLst/>
                        </a:rPr>
                        <a:t> ref= 1</a:t>
                      </a:r>
                      <a:r>
                        <a:rPr lang="en-GB" sz="1100" baseline="30000" dirty="0" smtClean="0">
                          <a:effectLst/>
                        </a:rPr>
                        <a:t>st</a:t>
                      </a:r>
                      <a:r>
                        <a:rPr lang="en-GB" sz="1100" baseline="0" dirty="0" smtClean="0">
                          <a:effectLst/>
                        </a:rPr>
                        <a:t> y sec </a:t>
                      </a:r>
                      <a:r>
                        <a:rPr lang="en-GB" sz="1100" baseline="0" dirty="0" err="1" smtClean="0">
                          <a:effectLst/>
                        </a:rPr>
                        <a:t>sc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138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          2d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year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00.69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17339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</a:rPr>
                        <a:t>           3d year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0. 0.60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3932284"/>
              </p:ext>
            </p:extLst>
          </p:nvPr>
        </p:nvGraphicFramePr>
        <p:xfrm>
          <a:off x="6176010" y="1276985"/>
          <a:ext cx="4665306" cy="54859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33665"/>
                <a:gridCol w="335902"/>
                <a:gridCol w="895739"/>
              </a:tblGrid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Bloc 4 : Personality</a:t>
                      </a:r>
                      <a:r>
                        <a:rPr lang="en-GB" sz="10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BE" sz="1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err="1" smtClean="0">
                          <a:effectLst/>
                        </a:rPr>
                        <a:t>Low</a:t>
                      </a:r>
                      <a:r>
                        <a:rPr lang="fr-BE" sz="1000" baseline="0" dirty="0" smtClean="0">
                          <a:effectLst/>
                        </a:rPr>
                        <a:t> self-control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11.69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}</a:t>
                      </a:r>
                      <a:r>
                        <a:rPr lang="fr-BE" sz="1000" baseline="0" dirty="0" smtClean="0">
                          <a:effectLst/>
                        </a:rPr>
                        <a:t> </a:t>
                      </a:r>
                      <a:r>
                        <a:rPr lang="fr-BE" sz="1000" dirty="0" smtClean="0">
                          <a:effectLst/>
                        </a:rPr>
                        <a:t>* 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violent</a:t>
                      </a:r>
                      <a:r>
                        <a:rPr lang="fr-BE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values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22.27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** * 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ffectLst/>
                        </a:rPr>
                        <a:t>Bloc 5: style de vie</a:t>
                      </a:r>
                      <a:endParaRPr lang="fr-BE" sz="1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fr-B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Alcohol consumption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22.39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** * 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Drug consumption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22.28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*** 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Delinquent friends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22.23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*** * 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Do not tell </a:t>
                      </a:r>
                      <a:r>
                        <a:rPr lang="fr-BE" sz="1000" dirty="0" err="1" smtClean="0">
                          <a:effectLst/>
                        </a:rPr>
                        <a:t>his</a:t>
                      </a:r>
                      <a:r>
                        <a:rPr lang="fr-BE" sz="1000" dirty="0" smtClean="0">
                          <a:effectLst/>
                        </a:rPr>
                        <a:t>/</a:t>
                      </a:r>
                      <a:r>
                        <a:rPr lang="fr-BE" sz="1000" dirty="0" err="1" smtClean="0">
                          <a:effectLst/>
                        </a:rPr>
                        <a:t>her</a:t>
                      </a:r>
                      <a:r>
                        <a:rPr lang="fr-BE" sz="1000" dirty="0" smtClean="0">
                          <a:effectLst/>
                        </a:rPr>
                        <a:t> parents </a:t>
                      </a:r>
                      <a:r>
                        <a:rPr lang="fr-BE" sz="1000" dirty="0" err="1" smtClean="0">
                          <a:effectLst/>
                        </a:rPr>
                        <a:t>when</a:t>
                      </a:r>
                      <a:r>
                        <a:rPr lang="fr-BE" sz="1000" baseline="0" dirty="0" smtClean="0">
                          <a:effectLst/>
                        </a:rPr>
                        <a:t> </a:t>
                      </a:r>
                      <a:r>
                        <a:rPr lang="fr-BE" sz="1000" baseline="0" dirty="0" err="1" smtClean="0">
                          <a:effectLst/>
                        </a:rPr>
                        <a:t>leaving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11.75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***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Most</a:t>
                      </a:r>
                      <a:r>
                        <a:rPr lang="fr-BE" sz="1000" baseline="0" dirty="0" smtClean="0">
                          <a:effectLst/>
                        </a:rPr>
                        <a:t> free</a:t>
                      </a:r>
                      <a:r>
                        <a:rPr lang="fr-BE" sz="1000" dirty="0" smtClean="0">
                          <a:effectLst/>
                        </a:rPr>
                        <a:t> time</a:t>
                      </a:r>
                      <a:r>
                        <a:rPr lang="fr-BE" sz="1000" baseline="0" dirty="0" smtClean="0">
                          <a:effectLst/>
                        </a:rPr>
                        <a:t> </a:t>
                      </a:r>
                      <a:r>
                        <a:rPr lang="fr-BE" sz="1000" baseline="0" dirty="0" err="1" smtClean="0">
                          <a:effectLst/>
                        </a:rPr>
                        <a:t>spent</a:t>
                      </a:r>
                      <a:r>
                        <a:rPr lang="fr-BE" sz="1000" baseline="0" dirty="0" smtClean="0">
                          <a:effectLst/>
                        </a:rPr>
                        <a:t> </a:t>
                      </a:r>
                      <a:r>
                        <a:rPr lang="fr-BE" sz="1000" baseline="0" dirty="0" err="1" smtClean="0">
                          <a:effectLst/>
                        </a:rPr>
                        <a:t>with</a:t>
                      </a:r>
                      <a:r>
                        <a:rPr lang="fr-BE" sz="1000" baseline="0" dirty="0" smtClean="0">
                          <a:effectLst/>
                        </a:rPr>
                        <a:t> .. (</a:t>
                      </a:r>
                      <a:r>
                        <a:rPr lang="fr-BE" sz="1000" baseline="0" dirty="0" err="1" smtClean="0">
                          <a:effectLst/>
                        </a:rPr>
                        <a:t>ref</a:t>
                      </a:r>
                      <a:r>
                        <a:rPr lang="fr-BE" sz="1000" baseline="0" dirty="0" smtClean="0">
                          <a:effectLst/>
                        </a:rPr>
                        <a:t> = </a:t>
                      </a:r>
                      <a:r>
                        <a:rPr lang="fr-BE" sz="1000" baseline="0" dirty="0" err="1" smtClean="0">
                          <a:effectLst/>
                        </a:rPr>
                        <a:t>alone</a:t>
                      </a:r>
                      <a:r>
                        <a:rPr lang="fr-BE" sz="1000" baseline="0" dirty="0" smtClean="0">
                          <a:effectLst/>
                        </a:rPr>
                        <a:t>)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   with the family</a:t>
                      </a:r>
                      <a:endParaRPr lang="fr-B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00.99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   With friends</a:t>
                      </a:r>
                      <a:endParaRPr lang="fr-B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11.42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36011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Already</a:t>
                      </a:r>
                      <a:r>
                        <a:rPr lang="en-GB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victim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11.48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smtClean="0">
                          <a:effectLst/>
                        </a:rPr>
                        <a:t>**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557943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>
                          <a:effectLst/>
                        </a:rPr>
                        <a:t> </a:t>
                      </a:r>
                      <a:endParaRPr lang="fr-B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  <a:tr h="606601">
                <a:tc>
                  <a:txBody>
                    <a:bodyPr/>
                    <a:lstStyle/>
                    <a:p>
                      <a:pPr indent="122301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 err="1">
                          <a:effectLst/>
                        </a:rPr>
                        <a:t>Nagelkerke</a:t>
                      </a:r>
                      <a:r>
                        <a:rPr lang="fr-BE" sz="1000" dirty="0">
                          <a:effectLst/>
                        </a:rPr>
                        <a:t> R² (en %): 38.6%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/>
                </a:tc>
                <a:tc>
                  <a:txBody>
                    <a:bodyPr/>
                    <a:lstStyle/>
                    <a:p>
                      <a:pPr indent="122301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  <a:tc>
                  <a:txBody>
                    <a:bodyPr/>
                    <a:lstStyle/>
                    <a:p>
                      <a:pPr indent="122301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000" dirty="0">
                          <a:effectLst/>
                        </a:rPr>
                        <a:t> </a:t>
                      </a:r>
                      <a:endParaRPr lang="fr-B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31" marR="32131" marT="0" marB="0" anchor="b"/>
                </a:tc>
              </a:tr>
            </a:tbl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46100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85110" y="286121"/>
            <a:ext cx="6816090" cy="774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GLM regression models of self-control,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gender (ISRD Belgium)</a:t>
            </a:r>
            <a:endParaRPr lang="fr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83331" y="5452072"/>
            <a:ext cx="465383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***: p &lt; 0.001        **: p &lt;  0.01     *: p &lt; 0.05</a:t>
            </a:r>
            <a:endParaRPr lang="fr-B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0458701"/>
              </p:ext>
            </p:extLst>
          </p:nvPr>
        </p:nvGraphicFramePr>
        <p:xfrm>
          <a:off x="2728610" y="1130400"/>
          <a:ext cx="6511924" cy="405273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99844"/>
                <a:gridCol w="705395"/>
                <a:gridCol w="555897"/>
                <a:gridCol w="567508"/>
                <a:gridCol w="666206"/>
                <a:gridCol w="666206"/>
                <a:gridCol w="692331"/>
                <a:gridCol w="613954"/>
                <a:gridCol w="744583"/>
              </a:tblGrid>
              <a:tr h="3919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Boys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Girls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06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B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se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p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beta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B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se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p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beta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4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 err="1">
                          <a:solidFill>
                            <a:srgbClr val="FF0000"/>
                          </a:solidFill>
                          <a:effectLst/>
                        </a:rPr>
                        <a:t>Societal</a:t>
                      </a: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BE" sz="1400" dirty="0" err="1" smtClean="0">
                          <a:solidFill>
                            <a:srgbClr val="FF0000"/>
                          </a:solidFill>
                          <a:effectLst/>
                        </a:rPr>
                        <a:t>vulnerability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-0.035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0.015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-0.111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-0.058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0.020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**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-0.070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1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Violent Values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-0.592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0.025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***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-0.522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-0.595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0.039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***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-0.586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32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(intercept)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0.026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0.069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NS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0.011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0.009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0.075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NS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0.028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6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R-square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0.393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0.327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24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75005" y="1134872"/>
            <a:ext cx="12019818" cy="457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5122513"/>
              </p:ext>
            </p:extLst>
          </p:nvPr>
        </p:nvGraphicFramePr>
        <p:xfrm>
          <a:off x="5120640" y="449450"/>
          <a:ext cx="4143057" cy="5799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3466"/>
                <a:gridCol w="605118"/>
                <a:gridCol w="684473"/>
              </a:tblGrid>
              <a:tr h="10700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Result</a:t>
                      </a:r>
                      <a:r>
                        <a:rPr lang="fr-BE" sz="1400" dirty="0" smtClean="0">
                          <a:effectLst/>
                        </a:rPr>
                        <a:t> of the </a:t>
                      </a:r>
                      <a:r>
                        <a:rPr lang="fr-BE" sz="1400" dirty="0" err="1" smtClean="0">
                          <a:effectLst/>
                        </a:rPr>
                        <a:t>logistic</a:t>
                      </a:r>
                      <a:r>
                        <a:rPr lang="fr-BE" sz="1400" dirty="0" smtClean="0">
                          <a:effectLst/>
                        </a:rPr>
                        <a:t> </a:t>
                      </a:r>
                      <a:r>
                        <a:rPr lang="fr-BE" sz="1400" dirty="0" err="1" smtClean="0">
                          <a:effectLst/>
                        </a:rPr>
                        <a:t>regression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baseline="0" dirty="0" smtClean="0">
                          <a:effectLst/>
                        </a:rPr>
                        <a:t> / quartile the </a:t>
                      </a:r>
                      <a:r>
                        <a:rPr lang="fr-BE" sz="1400" baseline="0" dirty="0" err="1" smtClean="0">
                          <a:effectLst/>
                        </a:rPr>
                        <a:t>most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concerned</a:t>
                      </a:r>
                      <a:r>
                        <a:rPr lang="fr-BE" sz="1400" baseline="0" dirty="0" smtClean="0">
                          <a:effectLst/>
                        </a:rPr>
                        <a:t> by violent offenses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girls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boys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age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Score</a:t>
                      </a:r>
                      <a:r>
                        <a:rPr lang="fr-BE" sz="1400" baseline="0" dirty="0" smtClean="0">
                          <a:effectLst/>
                        </a:rPr>
                        <a:t> of </a:t>
                      </a:r>
                      <a:r>
                        <a:rPr lang="fr-BE" sz="1400" dirty="0" err="1" smtClean="0">
                          <a:effectLst/>
                        </a:rPr>
                        <a:t>sycho-social</a:t>
                      </a:r>
                      <a:r>
                        <a:rPr lang="fr-BE" sz="1400" dirty="0" smtClean="0">
                          <a:effectLst/>
                        </a:rPr>
                        <a:t> </a:t>
                      </a:r>
                      <a:r>
                        <a:rPr lang="fr-BE" sz="1400" dirty="0" err="1" smtClean="0">
                          <a:effectLst/>
                        </a:rPr>
                        <a:t>ill-being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Score </a:t>
                      </a:r>
                      <a:r>
                        <a:rPr lang="fr-BE" sz="1400" dirty="0" smtClean="0">
                          <a:effectLst/>
                        </a:rPr>
                        <a:t>of</a:t>
                      </a:r>
                      <a:r>
                        <a:rPr lang="fr-BE" sz="1400" baseline="0" dirty="0" smtClean="0">
                          <a:effectLst/>
                        </a:rPr>
                        <a:t> violent values 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Number</a:t>
                      </a:r>
                      <a:r>
                        <a:rPr lang="fr-BE" sz="1400" dirty="0" smtClean="0">
                          <a:effectLst/>
                        </a:rPr>
                        <a:t> of </a:t>
                      </a:r>
                      <a:r>
                        <a:rPr lang="fr-BE" sz="1400" dirty="0" err="1" smtClean="0">
                          <a:effectLst/>
                        </a:rPr>
                        <a:t>delinquent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friends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Number</a:t>
                      </a:r>
                      <a:r>
                        <a:rPr lang="fr-BE" sz="1400" baseline="0" dirty="0" smtClean="0">
                          <a:effectLst/>
                        </a:rPr>
                        <a:t> of </a:t>
                      </a:r>
                      <a:r>
                        <a:rPr lang="fr-BE" sz="1400" baseline="0" dirty="0" err="1" smtClean="0">
                          <a:effectLst/>
                        </a:rPr>
                        <a:t>friends</a:t>
                      </a:r>
                      <a:r>
                        <a:rPr lang="fr-BE" sz="1400" baseline="0" dirty="0" smtClean="0">
                          <a:effectLst/>
                        </a:rPr>
                        <a:t>  </a:t>
                      </a:r>
                      <a:r>
                        <a:rPr lang="fr-BE" sz="1400" baseline="0" dirty="0" err="1" smtClean="0">
                          <a:effectLst/>
                        </a:rPr>
                        <a:t>who</a:t>
                      </a:r>
                      <a:r>
                        <a:rPr lang="fr-BE" sz="1400" baseline="0" dirty="0" smtClean="0">
                          <a:effectLst/>
                        </a:rPr>
                        <a:t> consume </a:t>
                      </a:r>
                      <a:r>
                        <a:rPr lang="fr-BE" sz="1400" baseline="0" dirty="0" err="1" smtClean="0">
                          <a:effectLst/>
                        </a:rPr>
                        <a:t>alcohol</a:t>
                      </a:r>
                      <a:r>
                        <a:rPr lang="fr-BE" sz="1400" baseline="0" dirty="0" smtClean="0">
                          <a:effectLst/>
                        </a:rPr>
                        <a:t> /</a:t>
                      </a:r>
                      <a:r>
                        <a:rPr lang="fr-BE" sz="1400" baseline="0" dirty="0" err="1" smtClean="0">
                          <a:effectLst/>
                        </a:rPr>
                        <a:t>drugs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Score </a:t>
                      </a:r>
                      <a:r>
                        <a:rPr lang="fr-BE" sz="1400" dirty="0" smtClean="0">
                          <a:effectLst/>
                        </a:rPr>
                        <a:t>of time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spent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with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friends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outside</a:t>
                      </a:r>
                      <a:r>
                        <a:rPr lang="fr-BE" sz="1400" baseline="0" dirty="0" smtClean="0">
                          <a:effectLst/>
                        </a:rPr>
                        <a:t> home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Bad relations </a:t>
                      </a:r>
                      <a:r>
                        <a:rPr lang="fr-BE" sz="1400" dirty="0" err="1" smtClean="0">
                          <a:effectLst/>
                        </a:rPr>
                        <a:t>with</a:t>
                      </a:r>
                      <a:r>
                        <a:rPr lang="fr-BE" sz="1400" dirty="0" smtClean="0">
                          <a:effectLst/>
                        </a:rPr>
                        <a:t> the </a:t>
                      </a:r>
                      <a:r>
                        <a:rPr lang="fr-BE" sz="1400" dirty="0" err="1" smtClean="0">
                          <a:effectLst/>
                        </a:rPr>
                        <a:t>mother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fr-B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Bad relations </a:t>
                      </a:r>
                      <a:r>
                        <a:rPr lang="fr-BE" sz="1400" dirty="0" err="1" smtClean="0">
                          <a:effectLst/>
                        </a:rPr>
                        <a:t>with</a:t>
                      </a:r>
                      <a:r>
                        <a:rPr lang="fr-BE" sz="1400" dirty="0" smtClean="0">
                          <a:effectLst/>
                        </a:rPr>
                        <a:t> the </a:t>
                      </a:r>
                      <a:r>
                        <a:rPr lang="fr-BE" sz="1400" dirty="0" err="1" smtClean="0">
                          <a:effectLst/>
                        </a:rPr>
                        <a:t>father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>
                          <a:effectLst/>
                        </a:rPr>
                        <a:t> </a:t>
                      </a:r>
                      <a:endParaRPr lang="fr-B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Parents </a:t>
                      </a:r>
                      <a:r>
                        <a:rPr lang="fr-BE" sz="1400" dirty="0" err="1" smtClean="0">
                          <a:effectLst/>
                        </a:rPr>
                        <a:t>with</a:t>
                      </a:r>
                      <a:r>
                        <a:rPr lang="fr-BE" sz="1400" dirty="0" smtClean="0">
                          <a:effectLst/>
                        </a:rPr>
                        <a:t> </a:t>
                      </a:r>
                      <a:r>
                        <a:rPr lang="fr-BE" sz="1400" dirty="0" err="1" smtClean="0">
                          <a:effectLst/>
                        </a:rPr>
                        <a:t>problems</a:t>
                      </a:r>
                      <a:r>
                        <a:rPr lang="fr-BE" sz="1400" dirty="0" smtClean="0">
                          <a:effectLst/>
                        </a:rPr>
                        <a:t> of </a:t>
                      </a:r>
                      <a:r>
                        <a:rPr lang="fr-BE" sz="1400" dirty="0" err="1" smtClean="0">
                          <a:effectLst/>
                        </a:rPr>
                        <a:t>alcoholism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Personal</a:t>
                      </a:r>
                      <a:r>
                        <a:rPr lang="fr-BE" sz="1400" baseline="0" dirty="0" smtClean="0">
                          <a:effectLst/>
                        </a:rPr>
                        <a:t> v</a:t>
                      </a:r>
                      <a:r>
                        <a:rPr lang="fr-BE" sz="1400" dirty="0" smtClean="0">
                          <a:effectLst/>
                        </a:rPr>
                        <a:t>ictimisation  in </a:t>
                      </a:r>
                      <a:r>
                        <a:rPr lang="fr-BE" sz="1400" dirty="0" err="1" smtClean="0">
                          <a:effectLst/>
                        </a:rPr>
                        <a:t>childhood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Feeling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badly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fr-BE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school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teachers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School</a:t>
                      </a:r>
                      <a:r>
                        <a:rPr lang="fr-BE" sz="1400" dirty="0" smtClean="0">
                          <a:effectLst/>
                        </a:rPr>
                        <a:t> </a:t>
                      </a:r>
                      <a:r>
                        <a:rPr lang="fr-BE" sz="1400" dirty="0" err="1">
                          <a:effectLst/>
                        </a:rPr>
                        <a:t>tracking</a:t>
                      </a:r>
                      <a:endParaRPr lang="fr-BE" sz="14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Feeling of injustice on behalf of the society and of social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institutions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19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Low</a:t>
                      </a:r>
                      <a:r>
                        <a:rPr lang="fr-BE" sz="1400" dirty="0" smtClean="0">
                          <a:effectLst/>
                        </a:rPr>
                        <a:t> </a:t>
                      </a:r>
                      <a:r>
                        <a:rPr lang="fr-BE" sz="1400" dirty="0" err="1" smtClean="0">
                          <a:effectLst/>
                        </a:rPr>
                        <a:t>level</a:t>
                      </a:r>
                      <a:r>
                        <a:rPr lang="fr-BE" sz="1400" dirty="0" smtClean="0">
                          <a:effectLst/>
                        </a:rPr>
                        <a:t> of </a:t>
                      </a:r>
                      <a:r>
                        <a:rPr lang="fr-BE" sz="1400" dirty="0" err="1" smtClean="0">
                          <a:effectLst/>
                        </a:rPr>
                        <a:t>education</a:t>
                      </a:r>
                      <a:r>
                        <a:rPr lang="fr-BE" sz="1400" baseline="0" dirty="0" smtClean="0">
                          <a:effectLst/>
                        </a:rPr>
                        <a:t> of parents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fr-BE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 </a:t>
                      </a:r>
                      <a:endParaRPr lang="fr-B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03043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Q9ZtWM6DmlDdTZP2GM4V-a0-GxKyLMvfMAuSfIUFDqmdol8fhpD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9931" y="1851522"/>
            <a:ext cx="2736423" cy="49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32963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146085"/>
            <a:ext cx="6096000" cy="366036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b="1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male group</a:t>
            </a:r>
            <a:r>
              <a:rPr lang="fr-BE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BE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factor </a:t>
            </a:r>
            <a:r>
              <a:rPr lang="fr-B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B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</a:t>
            </a:r>
            <a:r>
              <a:rPr lang="fr-B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confidence  in the </a:t>
            </a:r>
            <a:r>
              <a:rPr lang="fr-BE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superiority</a:t>
            </a:r>
            <a:r>
              <a:rPr lang="fr-B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rights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initiative and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decision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regarding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sexuality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seduction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second factor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endorses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tastes, 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preferences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skills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jobs for men.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BE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third</a:t>
            </a:r>
            <a:r>
              <a:rPr lang="fr-BE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factor </a:t>
            </a:r>
            <a:r>
              <a:rPr lang="fr-B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focuses</a:t>
            </a:r>
            <a:r>
              <a:rPr lang="fr-B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valorization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BE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strength</a:t>
            </a:r>
            <a:r>
              <a:rPr lang="fr-B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 violence.</a:t>
            </a:r>
            <a:endParaRPr lang="fr-B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74530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664269"/>
            <a:ext cx="6096000" cy="512877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factors also emerge from data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concerning the girls.</a:t>
            </a:r>
            <a:r>
              <a:rPr lang="en-US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factor 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expresses an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acceptance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certain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differences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a certain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hierarchy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gender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groups, in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particular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in the affective and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domains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second factor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reveals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aware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importance of the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investment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guarantee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fr-B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autonomy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 a certain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anxiety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BE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third</a:t>
            </a:r>
            <a:r>
              <a:rPr lang="fr-BE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factor 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reports a priori ambivalent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contemporary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On one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side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femininity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(importance of good self-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sensitivity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penchant for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negotiation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competition</a:t>
            </a:r>
            <a:r>
              <a:rPr lang="fr-B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the other side, the factor reports a high self-confidence, optimism and will to succeed in every sphere of life.</a:t>
            </a:r>
            <a:endParaRPr lang="fr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0637-B11C-4480-B052-737F58DFAC0B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80878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807</TotalTime>
  <Words>706</Words>
  <Application>Microsoft Office PowerPoint</Application>
  <PresentationFormat>Personnalisé</PresentationFormat>
  <Paragraphs>544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Gavray Claire  Université de Liège  Belgique   Gender Stereotypes and Problematic Behaviors  amongst teenagers</vt:lpstr>
      <vt:lpstr>Diapositive 2</vt:lpstr>
      <vt:lpstr>Diapositive 3</vt:lpstr>
      <vt:lpstr>. ISRD 2006  Belgium   Odds ratios – logistic regression- explained variable = violent offenses 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Company>PRIMINFO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Gavray</dc:creator>
  <cp:lastModifiedBy>Valued Acer Customer</cp:lastModifiedBy>
  <cp:revision>37</cp:revision>
  <cp:lastPrinted>2013-09-02T19:28:09Z</cp:lastPrinted>
  <dcterms:created xsi:type="dcterms:W3CDTF">2013-08-30T13:19:43Z</dcterms:created>
  <dcterms:modified xsi:type="dcterms:W3CDTF">2013-09-04T09:43:28Z</dcterms:modified>
</cp:coreProperties>
</file>